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1.xml" ContentType="application/vnd.openxmlformats-officedocument.presentationml.notesSlide+xml"/>
  <Override PartName="/ppt/embeddings/oleObject21.bin" ContentType="application/vnd.openxmlformats-officedocument.oleObject"/>
  <Override PartName="/ppt/notesSlides/notesSlide2.xml" ContentType="application/vnd.openxmlformats-officedocument.presentationml.notesSlide+xml"/>
  <Override PartName="/ppt/embeddings/oleObject22.bin" ContentType="application/vnd.openxmlformats-officedocument.oleObject"/>
  <Override PartName="/ppt/notesSlides/notesSlide3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notesSlides/notesSlide4.xml" ContentType="application/vnd.openxmlformats-officedocument.presentationml.notesSlide+xml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notesSlides/notesSlide5.xml" ContentType="application/vnd.openxmlformats-officedocument.presentationml.notesSlide+xml"/>
  <Override PartName="/ppt/embeddings/oleObject37.bin" ContentType="application/vnd.openxmlformats-officedocument.oleObject"/>
  <Override PartName="/ppt/notesSlides/notesSlide6.xml" ContentType="application/vnd.openxmlformats-officedocument.presentationml.notesSlide+xml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notesSlides/notesSlide7.xml" ContentType="application/vnd.openxmlformats-officedocument.presentationml.notesSlide+xml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537" r:id="rId3"/>
    <p:sldId id="606" r:id="rId4"/>
    <p:sldId id="607" r:id="rId5"/>
    <p:sldId id="608" r:id="rId6"/>
    <p:sldId id="610" r:id="rId7"/>
    <p:sldId id="611" r:id="rId8"/>
    <p:sldId id="612" r:id="rId9"/>
    <p:sldId id="613" r:id="rId10"/>
    <p:sldId id="614" r:id="rId11"/>
    <p:sldId id="615" r:id="rId12"/>
    <p:sldId id="617" r:id="rId1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0" y="-3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1" Type="http://schemas.openxmlformats.org/officeDocument/2006/relationships/image" Target="../media/image2.emf"/><Relationship Id="rId2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0" Type="http://schemas.openxmlformats.org/officeDocument/2006/relationships/image" Target="../media/image69.wmf"/><Relationship Id="rId21" Type="http://schemas.openxmlformats.org/officeDocument/2006/relationships/image" Target="../media/image70.wmf"/><Relationship Id="rId22" Type="http://schemas.openxmlformats.org/officeDocument/2006/relationships/image" Target="../media/image71.wmf"/><Relationship Id="rId23" Type="http://schemas.openxmlformats.org/officeDocument/2006/relationships/image" Target="../media/image72.wmf"/><Relationship Id="rId24" Type="http://schemas.openxmlformats.org/officeDocument/2006/relationships/image" Target="../media/image73.wmf"/><Relationship Id="rId25" Type="http://schemas.openxmlformats.org/officeDocument/2006/relationships/image" Target="../media/image74.wmf"/><Relationship Id="rId26" Type="http://schemas.openxmlformats.org/officeDocument/2006/relationships/image" Target="../media/image75.wmf"/><Relationship Id="rId27" Type="http://schemas.openxmlformats.org/officeDocument/2006/relationships/image" Target="../media/image76.wmf"/><Relationship Id="rId28" Type="http://schemas.openxmlformats.org/officeDocument/2006/relationships/image" Target="../media/image77.wmf"/><Relationship Id="rId29" Type="http://schemas.openxmlformats.org/officeDocument/2006/relationships/image" Target="../media/image78.wmf"/><Relationship Id="rId1" Type="http://schemas.openxmlformats.org/officeDocument/2006/relationships/image" Target="../media/image50.wmf"/><Relationship Id="rId2" Type="http://schemas.openxmlformats.org/officeDocument/2006/relationships/image" Target="../media/image51.wmf"/><Relationship Id="rId3" Type="http://schemas.openxmlformats.org/officeDocument/2006/relationships/image" Target="../media/image52.wmf"/><Relationship Id="rId4" Type="http://schemas.openxmlformats.org/officeDocument/2006/relationships/image" Target="../media/image53.wmf"/><Relationship Id="rId5" Type="http://schemas.openxmlformats.org/officeDocument/2006/relationships/image" Target="../media/image54.wmf"/><Relationship Id="rId30" Type="http://schemas.openxmlformats.org/officeDocument/2006/relationships/image" Target="../media/image79.wmf"/><Relationship Id="rId31" Type="http://schemas.openxmlformats.org/officeDocument/2006/relationships/image" Target="../media/image80.wmf"/><Relationship Id="rId32" Type="http://schemas.openxmlformats.org/officeDocument/2006/relationships/image" Target="../media/image81.wmf"/><Relationship Id="rId9" Type="http://schemas.openxmlformats.org/officeDocument/2006/relationships/image" Target="../media/image58.emf"/><Relationship Id="rId6" Type="http://schemas.openxmlformats.org/officeDocument/2006/relationships/image" Target="../media/image55.wmf"/><Relationship Id="rId7" Type="http://schemas.openxmlformats.org/officeDocument/2006/relationships/image" Target="../media/image56.wmf"/><Relationship Id="rId8" Type="http://schemas.openxmlformats.org/officeDocument/2006/relationships/image" Target="../media/image57.wmf"/><Relationship Id="rId33" Type="http://schemas.openxmlformats.org/officeDocument/2006/relationships/image" Target="../media/image82.wmf"/><Relationship Id="rId34" Type="http://schemas.openxmlformats.org/officeDocument/2006/relationships/image" Target="../media/image83.wmf"/><Relationship Id="rId35" Type="http://schemas.openxmlformats.org/officeDocument/2006/relationships/image" Target="../media/image84.wmf"/><Relationship Id="rId36" Type="http://schemas.openxmlformats.org/officeDocument/2006/relationships/image" Target="../media/image85.wmf"/><Relationship Id="rId10" Type="http://schemas.openxmlformats.org/officeDocument/2006/relationships/image" Target="../media/image59.wmf"/><Relationship Id="rId11" Type="http://schemas.openxmlformats.org/officeDocument/2006/relationships/image" Target="../media/image60.emf"/><Relationship Id="rId12" Type="http://schemas.openxmlformats.org/officeDocument/2006/relationships/image" Target="../media/image61.emf"/><Relationship Id="rId13" Type="http://schemas.openxmlformats.org/officeDocument/2006/relationships/image" Target="../media/image62.emf"/><Relationship Id="rId14" Type="http://schemas.openxmlformats.org/officeDocument/2006/relationships/image" Target="../media/image63.emf"/><Relationship Id="rId15" Type="http://schemas.openxmlformats.org/officeDocument/2006/relationships/image" Target="../media/image64.emf"/><Relationship Id="rId16" Type="http://schemas.openxmlformats.org/officeDocument/2006/relationships/image" Target="../media/image65.wmf"/><Relationship Id="rId17" Type="http://schemas.openxmlformats.org/officeDocument/2006/relationships/image" Target="../media/image66.wmf"/><Relationship Id="rId18" Type="http://schemas.openxmlformats.org/officeDocument/2006/relationships/image" Target="../media/image67.wmf"/><Relationship Id="rId19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wmf"/><Relationship Id="rId12" Type="http://schemas.openxmlformats.org/officeDocument/2006/relationships/image" Target="../media/image21.wmf"/><Relationship Id="rId1" Type="http://schemas.openxmlformats.org/officeDocument/2006/relationships/image" Target="../media/image10.wmf"/><Relationship Id="rId2" Type="http://schemas.openxmlformats.org/officeDocument/2006/relationships/image" Target="../media/image11.wmf"/><Relationship Id="rId3" Type="http://schemas.openxmlformats.org/officeDocument/2006/relationships/image" Target="../media/image12.emf"/><Relationship Id="rId4" Type="http://schemas.openxmlformats.org/officeDocument/2006/relationships/image" Target="../media/image13.wmf"/><Relationship Id="rId5" Type="http://schemas.openxmlformats.org/officeDocument/2006/relationships/image" Target="../media/image14.wmf"/><Relationship Id="rId6" Type="http://schemas.openxmlformats.org/officeDocument/2006/relationships/image" Target="../media/image15.emf"/><Relationship Id="rId7" Type="http://schemas.openxmlformats.org/officeDocument/2006/relationships/image" Target="../media/image16.wmf"/><Relationship Id="rId8" Type="http://schemas.openxmlformats.org/officeDocument/2006/relationships/image" Target="../media/image17.emf"/><Relationship Id="rId9" Type="http://schemas.openxmlformats.org/officeDocument/2006/relationships/image" Target="../media/image18.emf"/><Relationship Id="rId10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wmf"/><Relationship Id="rId6" Type="http://schemas.openxmlformats.org/officeDocument/2006/relationships/image" Target="../media/image27.wmf"/><Relationship Id="rId7" Type="http://schemas.openxmlformats.org/officeDocument/2006/relationships/image" Target="../media/image28.wmf"/><Relationship Id="rId8" Type="http://schemas.openxmlformats.org/officeDocument/2006/relationships/image" Target="../media/image29.wmf"/><Relationship Id="rId9" Type="http://schemas.openxmlformats.org/officeDocument/2006/relationships/image" Target="../media/image30.wmf"/><Relationship Id="rId1" Type="http://schemas.openxmlformats.org/officeDocument/2006/relationships/image" Target="NULL"/><Relationship Id="rId2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1" Type="http://schemas.openxmlformats.org/officeDocument/2006/relationships/image" Target="../media/image31.wmf"/><Relationship Id="rId2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1" Type="http://schemas.openxmlformats.org/officeDocument/2006/relationships/image" Target="NULL"/><Relationship Id="rId2" Type="http://schemas.openxmlformats.org/officeDocument/2006/relationships/image" Target="../media/image3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4" Type="http://schemas.openxmlformats.org/officeDocument/2006/relationships/image" Target="../media/image42.wmf"/><Relationship Id="rId5" Type="http://schemas.openxmlformats.org/officeDocument/2006/relationships/image" Target="../media/image43.wmf"/><Relationship Id="rId6" Type="http://schemas.openxmlformats.org/officeDocument/2006/relationships/image" Target="../media/image44.wmf"/><Relationship Id="rId7" Type="http://schemas.openxmlformats.org/officeDocument/2006/relationships/image" Target="../media/image45.wmf"/><Relationship Id="rId8" Type="http://schemas.openxmlformats.org/officeDocument/2006/relationships/image" Target="../media/image46.wmf"/><Relationship Id="rId9" Type="http://schemas.openxmlformats.org/officeDocument/2006/relationships/image" Target="../media/image47.emf"/><Relationship Id="rId10" Type="http://schemas.openxmlformats.org/officeDocument/2006/relationships/image" Target="../media/image48.emf"/><Relationship Id="rId11" Type="http://schemas.openxmlformats.org/officeDocument/2006/relationships/image" Target="../media/image49.emf"/><Relationship Id="rId1" Type="http://schemas.openxmlformats.org/officeDocument/2006/relationships/image" Target="../media/image39.wmf"/><Relationship Id="rId2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370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796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3B53BD5-D3FF-BF45-A9A0-AF7A67EBEA02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0E78B5B-BB39-9640-A47A-0EFA3C318464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B3FA49-4BC3-CA47-8142-71D942073FD4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6C5E1CB-B2B7-3548-87F0-A66D1EF20607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07FA924-3EB3-2443-A96A-FDF35844B73E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229A2D4-B238-164C-997A-C5981F475014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A5AFBCA-5D32-8140-9704-223DCCDF2A78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18,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18,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18,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18,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18,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EEE533-35E9-CD43-915B-A174B89EDC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56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18,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18,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18,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18,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18,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18,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18,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18,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Feb. 18,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38.bin"/><Relationship Id="rId5" Type="http://schemas.openxmlformats.org/officeDocument/2006/relationships/oleObject" Target="../embeddings/oleObject39.bin"/><Relationship Id="rId6" Type="http://schemas.openxmlformats.org/officeDocument/2006/relationships/image" Target="../media/image36.emf"/><Relationship Id="rId7" Type="http://schemas.openxmlformats.org/officeDocument/2006/relationships/oleObject" Target="../embeddings/oleObject40.bin"/><Relationship Id="rId8" Type="http://schemas.openxmlformats.org/officeDocument/2006/relationships/image" Target="../media/image37.emf"/><Relationship Id="rId9" Type="http://schemas.openxmlformats.org/officeDocument/2006/relationships/oleObject" Target="../embeddings/oleObject41.bin"/><Relationship Id="rId10" Type="http://schemas.openxmlformats.org/officeDocument/2006/relationships/image" Target="../media/image3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wmf"/><Relationship Id="rId20" Type="http://schemas.openxmlformats.org/officeDocument/2006/relationships/oleObject" Target="../embeddings/oleObject50.bin"/><Relationship Id="rId21" Type="http://schemas.openxmlformats.org/officeDocument/2006/relationships/image" Target="../media/image47.emf"/><Relationship Id="rId22" Type="http://schemas.openxmlformats.org/officeDocument/2006/relationships/oleObject" Target="../embeddings/oleObject51.bin"/><Relationship Id="rId23" Type="http://schemas.openxmlformats.org/officeDocument/2006/relationships/image" Target="../media/image48.emf"/><Relationship Id="rId24" Type="http://schemas.openxmlformats.org/officeDocument/2006/relationships/oleObject" Target="../embeddings/oleObject52.bin"/><Relationship Id="rId25" Type="http://schemas.openxmlformats.org/officeDocument/2006/relationships/image" Target="../media/image49.emf"/><Relationship Id="rId10" Type="http://schemas.openxmlformats.org/officeDocument/2006/relationships/oleObject" Target="../embeddings/oleObject45.bin"/><Relationship Id="rId11" Type="http://schemas.openxmlformats.org/officeDocument/2006/relationships/image" Target="../media/image42.wmf"/><Relationship Id="rId12" Type="http://schemas.openxmlformats.org/officeDocument/2006/relationships/oleObject" Target="../embeddings/oleObject46.bin"/><Relationship Id="rId13" Type="http://schemas.openxmlformats.org/officeDocument/2006/relationships/image" Target="../media/image43.wmf"/><Relationship Id="rId14" Type="http://schemas.openxmlformats.org/officeDocument/2006/relationships/oleObject" Target="../embeddings/oleObject47.bin"/><Relationship Id="rId15" Type="http://schemas.openxmlformats.org/officeDocument/2006/relationships/image" Target="../media/image44.wmf"/><Relationship Id="rId16" Type="http://schemas.openxmlformats.org/officeDocument/2006/relationships/oleObject" Target="../embeddings/oleObject48.bin"/><Relationship Id="rId17" Type="http://schemas.openxmlformats.org/officeDocument/2006/relationships/image" Target="../media/image45.wmf"/><Relationship Id="rId18" Type="http://schemas.openxmlformats.org/officeDocument/2006/relationships/oleObject" Target="../embeddings/oleObject49.bin"/><Relationship Id="rId19" Type="http://schemas.openxmlformats.org/officeDocument/2006/relationships/image" Target="../media/image46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42.bin"/><Relationship Id="rId5" Type="http://schemas.openxmlformats.org/officeDocument/2006/relationships/image" Target="../media/image39.wmf"/><Relationship Id="rId6" Type="http://schemas.openxmlformats.org/officeDocument/2006/relationships/oleObject" Target="../embeddings/oleObject43.bin"/><Relationship Id="rId7" Type="http://schemas.openxmlformats.org/officeDocument/2006/relationships/image" Target="../media/image40.wmf"/><Relationship Id="rId8" Type="http://schemas.openxmlformats.org/officeDocument/2006/relationships/oleObject" Target="../embeddings/oleObject44.bin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8.bin"/><Relationship Id="rId14" Type="http://schemas.openxmlformats.org/officeDocument/2006/relationships/image" Target="../media/image55.wmf"/><Relationship Id="rId15" Type="http://schemas.openxmlformats.org/officeDocument/2006/relationships/oleObject" Target="../embeddings/oleObject59.bin"/><Relationship Id="rId16" Type="http://schemas.openxmlformats.org/officeDocument/2006/relationships/image" Target="../media/image56.wmf"/><Relationship Id="rId17" Type="http://schemas.openxmlformats.org/officeDocument/2006/relationships/oleObject" Target="../embeddings/oleObject60.bin"/><Relationship Id="rId18" Type="http://schemas.openxmlformats.org/officeDocument/2006/relationships/image" Target="../media/image57.wmf"/><Relationship Id="rId19" Type="http://schemas.openxmlformats.org/officeDocument/2006/relationships/oleObject" Target="../embeddings/oleObject61.bin"/><Relationship Id="rId63" Type="http://schemas.openxmlformats.org/officeDocument/2006/relationships/oleObject" Target="../embeddings/oleObject83.bin"/><Relationship Id="rId64" Type="http://schemas.openxmlformats.org/officeDocument/2006/relationships/image" Target="../media/image80.wmf"/><Relationship Id="rId65" Type="http://schemas.openxmlformats.org/officeDocument/2006/relationships/oleObject" Target="../embeddings/oleObject84.bin"/><Relationship Id="rId66" Type="http://schemas.openxmlformats.org/officeDocument/2006/relationships/image" Target="../media/image81.wmf"/><Relationship Id="rId67" Type="http://schemas.openxmlformats.org/officeDocument/2006/relationships/oleObject" Target="../embeddings/oleObject85.bin"/><Relationship Id="rId68" Type="http://schemas.openxmlformats.org/officeDocument/2006/relationships/image" Target="../media/image82.wmf"/><Relationship Id="rId69" Type="http://schemas.openxmlformats.org/officeDocument/2006/relationships/oleObject" Target="../embeddings/oleObject86.bin"/><Relationship Id="rId50" Type="http://schemas.openxmlformats.org/officeDocument/2006/relationships/image" Target="../media/image73.wmf"/><Relationship Id="rId51" Type="http://schemas.openxmlformats.org/officeDocument/2006/relationships/oleObject" Target="../embeddings/oleObject77.bin"/><Relationship Id="rId52" Type="http://schemas.openxmlformats.org/officeDocument/2006/relationships/image" Target="../media/image74.wmf"/><Relationship Id="rId53" Type="http://schemas.openxmlformats.org/officeDocument/2006/relationships/oleObject" Target="../embeddings/oleObject78.bin"/><Relationship Id="rId54" Type="http://schemas.openxmlformats.org/officeDocument/2006/relationships/image" Target="../media/image75.wmf"/><Relationship Id="rId55" Type="http://schemas.openxmlformats.org/officeDocument/2006/relationships/oleObject" Target="../embeddings/oleObject79.bin"/><Relationship Id="rId56" Type="http://schemas.openxmlformats.org/officeDocument/2006/relationships/image" Target="../media/image76.wmf"/><Relationship Id="rId57" Type="http://schemas.openxmlformats.org/officeDocument/2006/relationships/oleObject" Target="../embeddings/oleObject80.bin"/><Relationship Id="rId58" Type="http://schemas.openxmlformats.org/officeDocument/2006/relationships/image" Target="../media/image77.wmf"/><Relationship Id="rId59" Type="http://schemas.openxmlformats.org/officeDocument/2006/relationships/oleObject" Target="../embeddings/oleObject81.bin"/><Relationship Id="rId40" Type="http://schemas.openxmlformats.org/officeDocument/2006/relationships/image" Target="../media/image68.wmf"/><Relationship Id="rId41" Type="http://schemas.openxmlformats.org/officeDocument/2006/relationships/oleObject" Target="../embeddings/oleObject72.bin"/><Relationship Id="rId42" Type="http://schemas.openxmlformats.org/officeDocument/2006/relationships/image" Target="../media/image69.wmf"/><Relationship Id="rId43" Type="http://schemas.openxmlformats.org/officeDocument/2006/relationships/oleObject" Target="../embeddings/oleObject73.bin"/><Relationship Id="rId44" Type="http://schemas.openxmlformats.org/officeDocument/2006/relationships/image" Target="../media/image70.wmf"/><Relationship Id="rId45" Type="http://schemas.openxmlformats.org/officeDocument/2006/relationships/oleObject" Target="../embeddings/oleObject74.bin"/><Relationship Id="rId46" Type="http://schemas.openxmlformats.org/officeDocument/2006/relationships/image" Target="../media/image71.wmf"/><Relationship Id="rId47" Type="http://schemas.openxmlformats.org/officeDocument/2006/relationships/oleObject" Target="../embeddings/oleObject75.bin"/><Relationship Id="rId48" Type="http://schemas.openxmlformats.org/officeDocument/2006/relationships/image" Target="../media/image72.wmf"/><Relationship Id="rId49" Type="http://schemas.openxmlformats.org/officeDocument/2006/relationships/oleObject" Target="../embeddings/oleObject76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3.bin"/><Relationship Id="rId4" Type="http://schemas.openxmlformats.org/officeDocument/2006/relationships/image" Target="../media/image50.wmf"/><Relationship Id="rId5" Type="http://schemas.openxmlformats.org/officeDocument/2006/relationships/oleObject" Target="../embeddings/oleObject54.bin"/><Relationship Id="rId6" Type="http://schemas.openxmlformats.org/officeDocument/2006/relationships/image" Target="../media/image51.wmf"/><Relationship Id="rId7" Type="http://schemas.openxmlformats.org/officeDocument/2006/relationships/oleObject" Target="../embeddings/oleObject55.bin"/><Relationship Id="rId8" Type="http://schemas.openxmlformats.org/officeDocument/2006/relationships/image" Target="../media/image52.wmf"/><Relationship Id="rId9" Type="http://schemas.openxmlformats.org/officeDocument/2006/relationships/oleObject" Target="../embeddings/oleObject56.bin"/><Relationship Id="rId30" Type="http://schemas.openxmlformats.org/officeDocument/2006/relationships/image" Target="../media/image63.emf"/><Relationship Id="rId31" Type="http://schemas.openxmlformats.org/officeDocument/2006/relationships/oleObject" Target="../embeddings/oleObject67.bin"/><Relationship Id="rId32" Type="http://schemas.openxmlformats.org/officeDocument/2006/relationships/image" Target="../media/image64.emf"/><Relationship Id="rId33" Type="http://schemas.openxmlformats.org/officeDocument/2006/relationships/oleObject" Target="../embeddings/oleObject68.bin"/><Relationship Id="rId34" Type="http://schemas.openxmlformats.org/officeDocument/2006/relationships/image" Target="../media/image65.wmf"/><Relationship Id="rId35" Type="http://schemas.openxmlformats.org/officeDocument/2006/relationships/oleObject" Target="../embeddings/oleObject69.bin"/><Relationship Id="rId36" Type="http://schemas.openxmlformats.org/officeDocument/2006/relationships/image" Target="../media/image66.wmf"/><Relationship Id="rId37" Type="http://schemas.openxmlformats.org/officeDocument/2006/relationships/oleObject" Target="../embeddings/oleObject70.bin"/><Relationship Id="rId38" Type="http://schemas.openxmlformats.org/officeDocument/2006/relationships/image" Target="../media/image67.wmf"/><Relationship Id="rId39" Type="http://schemas.openxmlformats.org/officeDocument/2006/relationships/oleObject" Target="../embeddings/oleObject71.bin"/><Relationship Id="rId70" Type="http://schemas.openxmlformats.org/officeDocument/2006/relationships/image" Target="../media/image83.wmf"/><Relationship Id="rId71" Type="http://schemas.openxmlformats.org/officeDocument/2006/relationships/oleObject" Target="../embeddings/oleObject87.bin"/><Relationship Id="rId72" Type="http://schemas.openxmlformats.org/officeDocument/2006/relationships/image" Target="../media/image84.wmf"/><Relationship Id="rId20" Type="http://schemas.openxmlformats.org/officeDocument/2006/relationships/image" Target="../media/image58.emf"/><Relationship Id="rId21" Type="http://schemas.openxmlformats.org/officeDocument/2006/relationships/oleObject" Target="../embeddings/oleObject62.bin"/><Relationship Id="rId22" Type="http://schemas.openxmlformats.org/officeDocument/2006/relationships/image" Target="../media/image59.wmf"/><Relationship Id="rId23" Type="http://schemas.openxmlformats.org/officeDocument/2006/relationships/oleObject" Target="../embeddings/oleObject63.bin"/><Relationship Id="rId24" Type="http://schemas.openxmlformats.org/officeDocument/2006/relationships/image" Target="../media/image60.emf"/><Relationship Id="rId25" Type="http://schemas.openxmlformats.org/officeDocument/2006/relationships/oleObject" Target="../embeddings/oleObject64.bin"/><Relationship Id="rId26" Type="http://schemas.openxmlformats.org/officeDocument/2006/relationships/image" Target="../media/image61.emf"/><Relationship Id="rId27" Type="http://schemas.openxmlformats.org/officeDocument/2006/relationships/oleObject" Target="../embeddings/oleObject65.bin"/><Relationship Id="rId28" Type="http://schemas.openxmlformats.org/officeDocument/2006/relationships/image" Target="../media/image62.emf"/><Relationship Id="rId29" Type="http://schemas.openxmlformats.org/officeDocument/2006/relationships/oleObject" Target="../embeddings/oleObject66.bin"/><Relationship Id="rId73" Type="http://schemas.openxmlformats.org/officeDocument/2006/relationships/oleObject" Target="../embeddings/oleObject88.bin"/><Relationship Id="rId74" Type="http://schemas.openxmlformats.org/officeDocument/2006/relationships/image" Target="../media/image85.wmf"/><Relationship Id="rId60" Type="http://schemas.openxmlformats.org/officeDocument/2006/relationships/image" Target="../media/image78.wmf"/><Relationship Id="rId61" Type="http://schemas.openxmlformats.org/officeDocument/2006/relationships/oleObject" Target="../embeddings/oleObject82.bin"/><Relationship Id="rId62" Type="http://schemas.openxmlformats.org/officeDocument/2006/relationships/image" Target="../media/image79.wmf"/><Relationship Id="rId10" Type="http://schemas.openxmlformats.org/officeDocument/2006/relationships/image" Target="../media/image53.wmf"/><Relationship Id="rId11" Type="http://schemas.openxmlformats.org/officeDocument/2006/relationships/oleObject" Target="../embeddings/oleObject57.bin"/><Relationship Id="rId12" Type="http://schemas.openxmlformats.org/officeDocument/2006/relationships/image" Target="../media/image5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6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7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8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.bin"/><Relationship Id="rId20" Type="http://schemas.openxmlformats.org/officeDocument/2006/relationships/image" Target="../media/image18.emf"/><Relationship Id="rId21" Type="http://schemas.openxmlformats.org/officeDocument/2006/relationships/oleObject" Target="../embeddings/oleObject18.bin"/><Relationship Id="rId22" Type="http://schemas.openxmlformats.org/officeDocument/2006/relationships/image" Target="../media/image19.wmf"/><Relationship Id="rId23" Type="http://schemas.openxmlformats.org/officeDocument/2006/relationships/oleObject" Target="../embeddings/oleObject19.bin"/><Relationship Id="rId24" Type="http://schemas.openxmlformats.org/officeDocument/2006/relationships/image" Target="../media/image20.wmf"/><Relationship Id="rId25" Type="http://schemas.openxmlformats.org/officeDocument/2006/relationships/oleObject" Target="../embeddings/oleObject20.bin"/><Relationship Id="rId26" Type="http://schemas.openxmlformats.org/officeDocument/2006/relationships/image" Target="../media/image21.wmf"/><Relationship Id="rId10" Type="http://schemas.openxmlformats.org/officeDocument/2006/relationships/image" Target="../media/image13.wmf"/><Relationship Id="rId11" Type="http://schemas.openxmlformats.org/officeDocument/2006/relationships/oleObject" Target="../embeddings/oleObject13.bin"/><Relationship Id="rId12" Type="http://schemas.openxmlformats.org/officeDocument/2006/relationships/image" Target="../media/image14.wmf"/><Relationship Id="rId13" Type="http://schemas.openxmlformats.org/officeDocument/2006/relationships/oleObject" Target="../embeddings/oleObject14.bin"/><Relationship Id="rId14" Type="http://schemas.openxmlformats.org/officeDocument/2006/relationships/image" Target="../media/image15.emf"/><Relationship Id="rId15" Type="http://schemas.openxmlformats.org/officeDocument/2006/relationships/oleObject" Target="../embeddings/oleObject15.bin"/><Relationship Id="rId16" Type="http://schemas.openxmlformats.org/officeDocument/2006/relationships/image" Target="../media/image16.wmf"/><Relationship Id="rId17" Type="http://schemas.openxmlformats.org/officeDocument/2006/relationships/oleObject" Target="../embeddings/oleObject16.bin"/><Relationship Id="rId18" Type="http://schemas.openxmlformats.org/officeDocument/2006/relationships/image" Target="../media/image17.emf"/><Relationship Id="rId19" Type="http://schemas.openxmlformats.org/officeDocument/2006/relationships/oleObject" Target="../embeddings/oleObject17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10.w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1.w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2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22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6.bin"/><Relationship Id="rId20" Type="http://schemas.openxmlformats.org/officeDocument/2006/relationships/image" Target="../media/image30.wmf"/><Relationship Id="rId10" Type="http://schemas.openxmlformats.org/officeDocument/2006/relationships/image" Target="../media/image25.emf"/><Relationship Id="rId11" Type="http://schemas.openxmlformats.org/officeDocument/2006/relationships/oleObject" Target="../embeddings/oleObject27.bin"/><Relationship Id="rId12" Type="http://schemas.openxmlformats.org/officeDocument/2006/relationships/image" Target="../media/image26.wmf"/><Relationship Id="rId13" Type="http://schemas.openxmlformats.org/officeDocument/2006/relationships/oleObject" Target="../embeddings/oleObject28.bin"/><Relationship Id="rId14" Type="http://schemas.openxmlformats.org/officeDocument/2006/relationships/image" Target="../media/image27.wmf"/><Relationship Id="rId15" Type="http://schemas.openxmlformats.org/officeDocument/2006/relationships/oleObject" Target="../embeddings/oleObject29.bin"/><Relationship Id="rId16" Type="http://schemas.openxmlformats.org/officeDocument/2006/relationships/image" Target="../media/image28.wmf"/><Relationship Id="rId17" Type="http://schemas.openxmlformats.org/officeDocument/2006/relationships/oleObject" Target="../embeddings/oleObject30.bin"/><Relationship Id="rId18" Type="http://schemas.openxmlformats.org/officeDocument/2006/relationships/image" Target="../media/image29.wmf"/><Relationship Id="rId19" Type="http://schemas.openxmlformats.org/officeDocument/2006/relationships/oleObject" Target="../embeddings/oleObject31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3.bin"/><Relationship Id="rId5" Type="http://schemas.openxmlformats.org/officeDocument/2006/relationships/oleObject" Target="../embeddings/oleObject24.bin"/><Relationship Id="rId6" Type="http://schemas.openxmlformats.org/officeDocument/2006/relationships/image" Target="../media/image23.w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6.bin"/><Relationship Id="rId12" Type="http://schemas.openxmlformats.org/officeDocument/2006/relationships/image" Target="../media/image3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2.bin"/><Relationship Id="rId5" Type="http://schemas.openxmlformats.org/officeDocument/2006/relationships/image" Target="../media/image31.wmf"/><Relationship Id="rId6" Type="http://schemas.openxmlformats.org/officeDocument/2006/relationships/oleObject" Target="../embeddings/oleObject33.bin"/><Relationship Id="rId7" Type="http://schemas.openxmlformats.org/officeDocument/2006/relationships/oleObject" Target="../embeddings/oleObject34.bin"/><Relationship Id="rId8" Type="http://schemas.openxmlformats.org/officeDocument/2006/relationships/image" Target="../media/image32.wmf"/><Relationship Id="rId9" Type="http://schemas.openxmlformats.org/officeDocument/2006/relationships/oleObject" Target="../embeddings/oleObject35.bin"/><Relationship Id="rId10" Type="http://schemas.openxmlformats.org/officeDocument/2006/relationships/image" Target="../media/image3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35.jpe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#9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54026" y="1531203"/>
            <a:ext cx="28133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Feb.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18,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2013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43000" y="2438400"/>
            <a:ext cx="7162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sz="3600" dirty="0" smtClean="0">
                <a:latin typeface="Arial Narrow" charset="0"/>
              </a:rPr>
              <a:t>Free </a:t>
            </a:r>
            <a:r>
              <a:rPr lang="en-US" sz="3600" dirty="0">
                <a:latin typeface="Arial Narrow" charset="0"/>
              </a:rPr>
              <a:t>Body </a:t>
            </a:r>
            <a:r>
              <a:rPr lang="en-US" sz="3600" dirty="0" smtClean="0">
                <a:latin typeface="Arial Narrow" charset="0"/>
              </a:rPr>
              <a:t>Diagram</a:t>
            </a:r>
          </a:p>
          <a:p>
            <a:pPr marL="609600" indent="-609600" algn="l"/>
            <a:r>
              <a:rPr lang="en-US" sz="3600" dirty="0" smtClean="0">
                <a:latin typeface="Arial Narrow" charset="0"/>
              </a:rPr>
              <a:t>Newton’s </a:t>
            </a:r>
            <a:r>
              <a:rPr lang="en-US" sz="3600" dirty="0">
                <a:latin typeface="Arial Narrow" charset="0"/>
              </a:rPr>
              <a:t>Third </a:t>
            </a:r>
            <a:r>
              <a:rPr lang="en-US" sz="3600" dirty="0" smtClean="0">
                <a:latin typeface="Arial Narrow" charset="0"/>
              </a:rPr>
              <a:t>Law</a:t>
            </a:r>
          </a:p>
          <a:p>
            <a:pPr marL="609600" indent="-609600" algn="l"/>
            <a:r>
              <a:rPr lang="en-US" sz="3600" dirty="0" smtClean="0">
                <a:latin typeface="Arial Narrow" charset="0"/>
              </a:rPr>
              <a:t>Categories </a:t>
            </a:r>
            <a:r>
              <a:rPr lang="en-US" sz="3600" dirty="0">
                <a:latin typeface="Arial Narrow" charset="0"/>
              </a:rPr>
              <a:t>of </a:t>
            </a:r>
            <a:r>
              <a:rPr lang="en-US" sz="3600" dirty="0" smtClean="0">
                <a:latin typeface="Arial Narrow" charset="0"/>
              </a:rPr>
              <a:t>forces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0967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096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8F23666-F092-9C4F-888B-FDB644F760B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413728" name="Group 32"/>
          <p:cNvGraphicFramePr>
            <a:graphicFrameLocks noGrp="1"/>
          </p:cNvGraphicFramePr>
          <p:nvPr>
            <p:ph sz="half" idx="1"/>
          </p:nvPr>
        </p:nvGraphicFramePr>
        <p:xfrm>
          <a:off x="685800" y="1676400"/>
          <a:ext cx="7700963" cy="3962400"/>
        </p:xfrm>
        <a:graphic>
          <a:graphicData uri="http://schemas.openxmlformats.org/drawingml/2006/table">
            <a:tbl>
              <a:tblPr/>
              <a:tblGrid>
                <a:gridCol w="2566988"/>
                <a:gridCol w="2566987"/>
                <a:gridCol w="2566988"/>
              </a:tblGrid>
              <a:tr h="692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Force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x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component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component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962" name="Rectangle 21"/>
          <p:cNvGraphicFramePr>
            <a:graphicFrameLocks noGrp="1"/>
          </p:cNvGraphicFramePr>
          <p:nvPr>
            <p:ph sz="quarter" idx="2"/>
          </p:nvPr>
        </p:nvGraphicFramePr>
        <p:xfrm>
          <a:off x="6551613" y="29733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63" name="Equation" r:id="rId4" imgW="0" imgH="0" progId="Equation.3">
                  <p:embed/>
                </p:oleObj>
              </mc:Choice>
              <mc:Fallback>
                <p:oleObj name="Equation" r:id="rId4" imgW="0" imgH="0" progId="Equation.3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29733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719" name="Text Box 23"/>
          <p:cNvSpPr txBox="1">
            <a:spLocks noChangeArrowheads="1"/>
          </p:cNvSpPr>
          <p:nvPr/>
        </p:nvSpPr>
        <p:spPr bwMode="auto">
          <a:xfrm>
            <a:off x="457200" y="609600"/>
            <a:ext cx="81676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First,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let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’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s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compute the net force on the raft as follows:</a:t>
            </a:r>
          </a:p>
        </p:txBody>
      </p:sp>
      <p:graphicFrame>
        <p:nvGraphicFramePr>
          <p:cNvPr id="41372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685009"/>
              </p:ext>
            </p:extLst>
          </p:nvPr>
        </p:nvGraphicFramePr>
        <p:xfrm>
          <a:off x="976313" y="2643188"/>
          <a:ext cx="4714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64" name="Equation" r:id="rId5" imgW="139700" imgH="203200" progId="Equation.3">
                  <p:embed/>
                </p:oleObj>
              </mc:Choice>
              <mc:Fallback>
                <p:oleObj name="Equation" r:id="rId5" imgW="139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2643188"/>
                        <a:ext cx="47148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2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864630"/>
              </p:ext>
            </p:extLst>
          </p:nvPr>
        </p:nvGraphicFramePr>
        <p:xfrm>
          <a:off x="914400" y="3505200"/>
          <a:ext cx="6191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65" name="Equation" r:id="rId7" imgW="165100" imgH="203200" progId="Equation.3">
                  <p:embed/>
                </p:oleObj>
              </mc:Choice>
              <mc:Fallback>
                <p:oleObj name="Equation" r:id="rId7" imgW="165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05200"/>
                        <a:ext cx="61912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2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279716"/>
              </p:ext>
            </p:extLst>
          </p:nvPr>
        </p:nvGraphicFramePr>
        <p:xfrm>
          <a:off x="647700" y="4548188"/>
          <a:ext cx="24765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66" name="Equation" r:id="rId9" imgW="660400" imgH="215900" progId="Equation.DSMT4">
                  <p:embed/>
                </p:oleObj>
              </mc:Choice>
              <mc:Fallback>
                <p:oleObj name="Equation" r:id="rId9" imgW="6604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4548188"/>
                        <a:ext cx="247650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725" name="Text Box 29"/>
          <p:cNvSpPr txBox="1">
            <a:spLocks noChangeArrowheads="1"/>
          </p:cNvSpPr>
          <p:nvPr/>
        </p:nvSpPr>
        <p:spPr bwMode="auto">
          <a:xfrm>
            <a:off x="3886200" y="2725738"/>
            <a:ext cx="969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+17 N</a:t>
            </a:r>
            <a:endParaRPr lang="en-US" sz="2800">
              <a:latin typeface="Arial Narrow" charset="0"/>
            </a:endParaRPr>
          </a:p>
        </p:txBody>
      </p:sp>
      <p:sp>
        <p:nvSpPr>
          <p:cNvPr id="413729" name="Text Box 33"/>
          <p:cNvSpPr txBox="1">
            <a:spLocks noChangeArrowheads="1"/>
          </p:cNvSpPr>
          <p:nvPr/>
        </p:nvSpPr>
        <p:spPr bwMode="auto">
          <a:xfrm>
            <a:off x="6781800" y="2725738"/>
            <a:ext cx="638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0 N</a:t>
            </a:r>
            <a:endParaRPr lang="en-US" sz="2800">
              <a:latin typeface="Arial Narrow" charset="0"/>
            </a:endParaRPr>
          </a:p>
        </p:txBody>
      </p:sp>
      <p:sp>
        <p:nvSpPr>
          <p:cNvPr id="413730" name="Text Box 34"/>
          <p:cNvSpPr txBox="1">
            <a:spLocks noChangeArrowheads="1"/>
          </p:cNvSpPr>
          <p:nvPr/>
        </p:nvSpPr>
        <p:spPr bwMode="auto">
          <a:xfrm>
            <a:off x="3516313" y="3625850"/>
            <a:ext cx="19700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+(15N)cos67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o</a:t>
            </a:r>
            <a:endParaRPr lang="en-US" sz="2800">
              <a:latin typeface="Arial Narrow" charset="0"/>
            </a:endParaRPr>
          </a:p>
        </p:txBody>
      </p:sp>
      <p:sp>
        <p:nvSpPr>
          <p:cNvPr id="413731" name="Text Box 35"/>
          <p:cNvSpPr txBox="1">
            <a:spLocks noChangeArrowheads="1"/>
          </p:cNvSpPr>
          <p:nvPr/>
        </p:nvSpPr>
        <p:spPr bwMode="auto">
          <a:xfrm>
            <a:off x="6259513" y="3625850"/>
            <a:ext cx="1889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+(15N)sin67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o</a:t>
            </a:r>
            <a:endParaRPr lang="en-US" sz="2800">
              <a:latin typeface="Arial Narrow" charset="0"/>
            </a:endParaRPr>
          </a:p>
        </p:txBody>
      </p:sp>
      <p:sp>
        <p:nvSpPr>
          <p:cNvPr id="413732" name="Text Box 36"/>
          <p:cNvSpPr txBox="1">
            <a:spLocks noChangeArrowheads="1"/>
          </p:cNvSpPr>
          <p:nvPr/>
        </p:nvSpPr>
        <p:spPr bwMode="auto">
          <a:xfrm>
            <a:off x="3352800" y="4648200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+17+15cos67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o=</a:t>
            </a:r>
            <a:endParaRPr lang="en-US" sz="2800">
              <a:latin typeface="Arial Narrow" charset="0"/>
            </a:endParaRPr>
          </a:p>
        </p:txBody>
      </p:sp>
      <p:sp>
        <p:nvSpPr>
          <p:cNvPr id="413733" name="Text Box 37"/>
          <p:cNvSpPr txBox="1">
            <a:spLocks noChangeArrowheads="1"/>
          </p:cNvSpPr>
          <p:nvPr/>
        </p:nvSpPr>
        <p:spPr bwMode="auto">
          <a:xfrm>
            <a:off x="6019800" y="4648200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+15sin67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o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= </a:t>
            </a:r>
            <a:endParaRPr lang="en-US" sz="2800">
              <a:latin typeface="Arial Narrow" charset="0"/>
            </a:endParaRPr>
          </a:p>
        </p:txBody>
      </p:sp>
      <p:sp>
        <p:nvSpPr>
          <p:cNvPr id="413734" name="Text Box 38"/>
          <p:cNvSpPr txBox="1">
            <a:spLocks noChangeArrowheads="1"/>
          </p:cNvSpPr>
          <p:nvPr/>
        </p:nvSpPr>
        <p:spPr bwMode="auto">
          <a:xfrm>
            <a:off x="3352800" y="51054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+23(N)</a:t>
            </a:r>
            <a:endParaRPr lang="en-US" sz="2800">
              <a:latin typeface="Arial Narrow" charset="0"/>
            </a:endParaRPr>
          </a:p>
        </p:txBody>
      </p:sp>
      <p:sp>
        <p:nvSpPr>
          <p:cNvPr id="413735" name="Text Box 39"/>
          <p:cNvSpPr txBox="1">
            <a:spLocks noChangeArrowheads="1"/>
          </p:cNvSpPr>
          <p:nvPr/>
        </p:nvSpPr>
        <p:spPr bwMode="auto">
          <a:xfrm>
            <a:off x="6019800" y="51054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+14(N)</a:t>
            </a:r>
            <a:endParaRPr lang="en-US" sz="280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110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302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302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DF07AEA-69D2-A24E-A41A-B83CADC3406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503238"/>
          </a:xfrm>
          <a:noFill/>
        </p:spPr>
        <p:txBody>
          <a:bodyPr/>
          <a:lstStyle/>
          <a:p>
            <a:pPr eaLnBrk="1" hangingPunct="1"/>
            <a:r>
              <a:rPr lang="en-US" sz="2800">
                <a:solidFill>
                  <a:srgbClr val="0000FF"/>
                </a:solidFill>
                <a:latin typeface="Monotype Corsiva" charset="0"/>
                <a:ea typeface="ＭＳ Ｐゴシック" charset="0"/>
                <a:cs typeface="ＭＳ Ｐゴシック" charset="0"/>
              </a:rPr>
              <a:t>Now compute the acceleration components in x and y directions!! </a:t>
            </a:r>
          </a:p>
        </p:txBody>
      </p:sp>
      <p:graphicFrame>
        <p:nvGraphicFramePr>
          <p:cNvPr id="415749" name="Object 5"/>
          <p:cNvGraphicFramePr>
            <a:graphicFrameLocks noChangeAspect="1"/>
          </p:cNvGraphicFramePr>
          <p:nvPr/>
        </p:nvGraphicFramePr>
        <p:xfrm>
          <a:off x="685800" y="1471613"/>
          <a:ext cx="102552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28" name="Equation" r:id="rId4" imgW="304560" imgH="228600" progId="Equation.DSMT4">
                  <p:embed/>
                </p:oleObj>
              </mc:Choice>
              <mc:Fallback>
                <p:oleObj name="Equation" r:id="rId4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71613"/>
                        <a:ext cx="1025525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0" name="Object 6"/>
          <p:cNvGraphicFramePr>
            <a:graphicFrameLocks noChangeAspect="1"/>
          </p:cNvGraphicFramePr>
          <p:nvPr/>
        </p:nvGraphicFramePr>
        <p:xfrm>
          <a:off x="762000" y="3290888"/>
          <a:ext cx="102552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29" name="Equation" r:id="rId6" imgW="304560" imgH="241200" progId="Equation.DSMT4">
                  <p:embed/>
                </p:oleObj>
              </mc:Choice>
              <mc:Fallback>
                <p:oleObj name="Equation" r:id="rId6" imgW="304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90888"/>
                        <a:ext cx="1025525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1" name="Object 7"/>
          <p:cNvGraphicFramePr>
            <a:graphicFrameLocks noChangeAspect="1"/>
          </p:cNvGraphicFramePr>
          <p:nvPr/>
        </p:nvGraphicFramePr>
        <p:xfrm>
          <a:off x="1752600" y="1066800"/>
          <a:ext cx="175260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30" name="Equation" r:id="rId8" imgW="520560" imgH="431640" progId="Equation.DSMT4">
                  <p:embed/>
                </p:oleObj>
              </mc:Choice>
              <mc:Fallback>
                <p:oleObj name="Equation" r:id="rId8" imgW="520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066800"/>
                        <a:ext cx="1752600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2" name="Object 8"/>
          <p:cNvGraphicFramePr>
            <a:graphicFrameLocks noChangeAspect="1"/>
          </p:cNvGraphicFramePr>
          <p:nvPr/>
        </p:nvGraphicFramePr>
        <p:xfrm>
          <a:off x="3429000" y="1211263"/>
          <a:ext cx="2265363" cy="139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31" name="Equation" r:id="rId10" imgW="672840" imgH="419040" progId="Equation.DSMT4">
                  <p:embed/>
                </p:oleObj>
              </mc:Choice>
              <mc:Fallback>
                <p:oleObj name="Equation" r:id="rId10" imgW="6728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211263"/>
                        <a:ext cx="2265363" cy="1398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3" name="Object 9"/>
          <p:cNvGraphicFramePr>
            <a:graphicFrameLocks noChangeAspect="1"/>
          </p:cNvGraphicFramePr>
          <p:nvPr/>
        </p:nvGraphicFramePr>
        <p:xfrm>
          <a:off x="5638800" y="1439863"/>
          <a:ext cx="286543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32" name="Equation" r:id="rId12" imgW="850680" imgH="228600" progId="Equation.DSMT4">
                  <p:embed/>
                </p:oleObj>
              </mc:Choice>
              <mc:Fallback>
                <p:oleObj name="Equation" r:id="rId12" imgW="850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439863"/>
                        <a:ext cx="2865438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4" name="Object 10"/>
          <p:cNvGraphicFramePr>
            <a:graphicFrameLocks noChangeAspect="1"/>
          </p:cNvGraphicFramePr>
          <p:nvPr/>
        </p:nvGraphicFramePr>
        <p:xfrm>
          <a:off x="1752600" y="2895600"/>
          <a:ext cx="175260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33" name="Equation" r:id="rId14" imgW="520560" imgH="431640" progId="Equation.DSMT4">
                  <p:embed/>
                </p:oleObj>
              </mc:Choice>
              <mc:Fallback>
                <p:oleObj name="Equation" r:id="rId14" imgW="520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895600"/>
                        <a:ext cx="1752600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5" name="Object 11"/>
          <p:cNvGraphicFramePr>
            <a:graphicFrameLocks noChangeAspect="1"/>
          </p:cNvGraphicFramePr>
          <p:nvPr/>
        </p:nvGraphicFramePr>
        <p:xfrm>
          <a:off x="3429000" y="3041650"/>
          <a:ext cx="2265363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34" name="Equation" r:id="rId16" imgW="672840" imgH="419040" progId="Equation.DSMT4">
                  <p:embed/>
                </p:oleObj>
              </mc:Choice>
              <mc:Fallback>
                <p:oleObj name="Equation" r:id="rId16" imgW="6728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041650"/>
                        <a:ext cx="2265363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6" name="Object 12"/>
          <p:cNvGraphicFramePr>
            <a:graphicFrameLocks noChangeAspect="1"/>
          </p:cNvGraphicFramePr>
          <p:nvPr/>
        </p:nvGraphicFramePr>
        <p:xfrm>
          <a:off x="5638800" y="3344863"/>
          <a:ext cx="282098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35" name="Equation" r:id="rId18" imgW="838080" imgH="228600" progId="Equation.DSMT4">
                  <p:embed/>
                </p:oleObj>
              </mc:Choice>
              <mc:Fallback>
                <p:oleObj name="Equation" r:id="rId18" imgW="838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344863"/>
                        <a:ext cx="2820988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757" name="Rectangle 13"/>
          <p:cNvSpPr>
            <a:spLocks noChangeArrowheads="1"/>
          </p:cNvSpPr>
          <p:nvPr/>
        </p:nvSpPr>
        <p:spPr bwMode="auto">
          <a:xfrm>
            <a:off x="76200" y="4495800"/>
            <a:ext cx="2743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>
                <a:solidFill>
                  <a:srgbClr val="0000FF"/>
                </a:solidFill>
                <a:latin typeface="Monotype Corsiva" charset="0"/>
              </a:rPr>
              <a:t>And put them all together for the  overall acceleration: </a:t>
            </a:r>
          </a:p>
        </p:txBody>
      </p:sp>
      <p:graphicFrame>
        <p:nvGraphicFramePr>
          <p:cNvPr id="41575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058895"/>
              </p:ext>
            </p:extLst>
          </p:nvPr>
        </p:nvGraphicFramePr>
        <p:xfrm>
          <a:off x="2862263" y="4648200"/>
          <a:ext cx="10239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36" name="Equation" r:id="rId20" imgW="254000" imgH="190500" progId="Equation.3">
                  <p:embed/>
                </p:oleObj>
              </mc:Choice>
              <mc:Fallback>
                <p:oleObj name="Equation" r:id="rId20" imgW="2540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2263" y="4648200"/>
                        <a:ext cx="102393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681537"/>
              </p:ext>
            </p:extLst>
          </p:nvPr>
        </p:nvGraphicFramePr>
        <p:xfrm>
          <a:off x="3835400" y="4495800"/>
          <a:ext cx="2971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37" name="Equation" r:id="rId22" imgW="736600" imgH="279400" progId="Equation.3">
                  <p:embed/>
                </p:oleObj>
              </mc:Choice>
              <mc:Fallback>
                <p:oleObj name="Equation" r:id="rId22" imgW="736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4495800"/>
                        <a:ext cx="29718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6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517673"/>
              </p:ext>
            </p:extLst>
          </p:nvPr>
        </p:nvGraphicFramePr>
        <p:xfrm>
          <a:off x="3843338" y="5475288"/>
          <a:ext cx="3829050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38" name="Equation" r:id="rId24" imgW="1435100" imgH="304800" progId="Equation.DSMT4">
                  <p:embed/>
                </p:oleObj>
              </mc:Choice>
              <mc:Fallback>
                <p:oleObj name="Equation" r:id="rId24" imgW="14351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338" y="5475288"/>
                        <a:ext cx="3829050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4043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smtClean="0"/>
              <a:t>Monday, Feb. 18, 2013</a:t>
            </a:r>
            <a:endParaRPr lang="en-US"/>
          </a:p>
        </p:txBody>
      </p:sp>
      <p:sp>
        <p:nvSpPr>
          <p:cNvPr id="6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90AE3B8E-761F-344E-A057-38A9D58D154B}" type="slidenum">
              <a:rPr lang="en-US"/>
              <a:pPr/>
              <a:t>12</a:t>
            </a:fld>
            <a:endParaRPr lang="en-US"/>
          </a:p>
        </p:txBody>
      </p:sp>
      <p:sp>
        <p:nvSpPr>
          <p:cNvPr id="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3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D7D4761B-7C53-4F47-A796-652317C26DD0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 eaLnBrk="1" hangingPunct="1"/>
              <a:t>12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66242" name="AutoShape 2"/>
          <p:cNvSpPr>
            <a:spLocks noChangeArrowheads="1"/>
          </p:cNvSpPr>
          <p:nvPr/>
        </p:nvSpPr>
        <p:spPr bwMode="auto">
          <a:xfrm>
            <a:off x="4953000" y="5334000"/>
            <a:ext cx="1219200" cy="990600"/>
          </a:xfrm>
          <a:prstGeom prst="rightArrow">
            <a:avLst>
              <a:gd name="adj1" fmla="val 50000"/>
              <a:gd name="adj2" fmla="val 30769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Acceleration </a:t>
            </a:r>
          </a:p>
          <a:p>
            <a:pPr algn="ctr"/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Vector </a:t>
            </a:r>
            <a:r>
              <a:rPr lang="en-US" sz="1600" b="1">
                <a:solidFill>
                  <a:srgbClr val="A50021"/>
                </a:solidFill>
                <a:latin typeface="Monotype Corsiva" charset="0"/>
              </a:rPr>
              <a:t>a</a:t>
            </a:r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66800" y="3505200"/>
            <a:ext cx="762000" cy="625475"/>
            <a:chOff x="672" y="2208"/>
            <a:chExt cx="480" cy="394"/>
          </a:xfrm>
        </p:grpSpPr>
        <p:sp>
          <p:nvSpPr>
            <p:cNvPr id="11326" name="Text Box 4"/>
            <p:cNvSpPr txBox="1">
              <a:spLocks noChangeArrowheads="1"/>
            </p:cNvSpPr>
            <p:nvPr/>
          </p:nvSpPr>
          <p:spPr bwMode="auto">
            <a:xfrm>
              <a:off x="720" y="2352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Monotype Corsiva" charset="0"/>
                </a:rPr>
                <a:t>F</a:t>
              </a:r>
              <a:r>
                <a:rPr lang="en-US" sz="2000" baseline="-25000">
                  <a:solidFill>
                    <a:schemeClr val="accent2"/>
                  </a:solidFill>
                  <a:latin typeface="Symbol" charset="0"/>
                </a:rPr>
                <a:t>2</a:t>
              </a:r>
              <a:endParaRPr lang="en-US" sz="2000" baseline="30000">
                <a:solidFill>
                  <a:schemeClr val="accent2"/>
                </a:solidFill>
                <a:latin typeface="Symbol" charset="0"/>
              </a:endParaRPr>
            </a:p>
          </p:txBody>
        </p:sp>
        <p:sp>
          <p:nvSpPr>
            <p:cNvPr id="11327" name="Line 5"/>
            <p:cNvSpPr>
              <a:spLocks noChangeShapeType="1"/>
            </p:cNvSpPr>
            <p:nvPr/>
          </p:nvSpPr>
          <p:spPr bwMode="auto">
            <a:xfrm>
              <a:off x="672" y="2208"/>
              <a:ext cx="480" cy="288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066800" y="2438400"/>
            <a:ext cx="685800" cy="990600"/>
            <a:chOff x="672" y="2880"/>
            <a:chExt cx="432" cy="624"/>
          </a:xfrm>
        </p:grpSpPr>
        <p:sp>
          <p:nvSpPr>
            <p:cNvPr id="11324" name="Line 7"/>
            <p:cNvSpPr>
              <a:spLocks noChangeShapeType="1"/>
            </p:cNvSpPr>
            <p:nvPr/>
          </p:nvSpPr>
          <p:spPr bwMode="auto">
            <a:xfrm flipV="1">
              <a:off x="672" y="2880"/>
              <a:ext cx="432" cy="624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5" name="Text Box 8"/>
            <p:cNvSpPr txBox="1">
              <a:spLocks noChangeArrowheads="1"/>
            </p:cNvSpPr>
            <p:nvPr/>
          </p:nvSpPr>
          <p:spPr bwMode="auto">
            <a:xfrm>
              <a:off x="720" y="2918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Monotype Corsiva" charset="0"/>
                </a:rPr>
                <a:t>F</a:t>
              </a:r>
              <a:r>
                <a:rPr lang="en-US" sz="2000" baseline="-25000">
                  <a:solidFill>
                    <a:schemeClr val="accent2"/>
                  </a:solidFill>
                  <a:latin typeface="Symbol" charset="0"/>
                </a:rPr>
                <a:t>1</a:t>
              </a:r>
              <a:endParaRPr lang="en-US" sz="2000" baseline="30000">
                <a:solidFill>
                  <a:schemeClr val="accent2"/>
                </a:solidFill>
                <a:latin typeface="Symbol" charset="0"/>
              </a:endParaRPr>
            </a:p>
          </p:txBody>
        </p:sp>
      </p:grpSp>
      <p:sp>
        <p:nvSpPr>
          <p:cNvPr id="11308" name="Rectangle 9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763000" cy="609600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charset="0"/>
              </a:rPr>
              <a:t>Example for </a:t>
            </a:r>
            <a:r>
              <a:rPr lang="en-US" dirty="0" smtClean="0">
                <a:latin typeface="Arial Narrow" charset="0"/>
              </a:rPr>
              <a:t>Newton’s </a:t>
            </a:r>
            <a:r>
              <a:rPr lang="en-US" dirty="0">
                <a:latin typeface="Arial Narrow" charset="0"/>
              </a:rPr>
              <a:t>2</a:t>
            </a:r>
            <a:r>
              <a:rPr lang="en-US" baseline="30000" dirty="0">
                <a:latin typeface="Arial Narrow" charset="0"/>
              </a:rPr>
              <a:t>nd</a:t>
            </a:r>
            <a:r>
              <a:rPr lang="en-US" dirty="0">
                <a:latin typeface="Arial Narrow" charset="0"/>
              </a:rPr>
              <a:t> Law of Motion</a:t>
            </a:r>
          </a:p>
        </p:txBody>
      </p:sp>
      <p:sp>
        <p:nvSpPr>
          <p:cNvPr id="266250" name="Text Box 10"/>
          <p:cNvSpPr txBox="1">
            <a:spLocks noChangeArrowheads="1"/>
          </p:cNvSpPr>
          <p:nvPr/>
        </p:nvSpPr>
        <p:spPr bwMode="auto">
          <a:xfrm>
            <a:off x="533400" y="685800"/>
            <a:ext cx="8001000" cy="1125538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Determine the magnitude and direction of the acceleration of the puck whose mass is 0.30kg and is being pulled by two forces, </a:t>
            </a:r>
            <a:r>
              <a:rPr lang="en-US" sz="2200" b="1">
                <a:solidFill>
                  <a:schemeClr val="accent2"/>
                </a:solidFill>
                <a:latin typeface="Arial Narrow" charset="0"/>
              </a:rPr>
              <a:t>F1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and </a:t>
            </a:r>
            <a:r>
              <a:rPr lang="en-US" sz="2200" b="1">
                <a:solidFill>
                  <a:schemeClr val="accent2"/>
                </a:solidFill>
                <a:latin typeface="Arial Narrow" charset="0"/>
              </a:rPr>
              <a:t>F2,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as shown in the picture, whose magnitudes of the forces are 8.0 N and 5.0 N, respectively.</a:t>
            </a:r>
          </a:p>
        </p:txBody>
      </p:sp>
      <p:graphicFrame>
        <p:nvGraphicFramePr>
          <p:cNvPr id="266251" name="Object 2"/>
          <p:cNvGraphicFramePr>
            <a:graphicFrameLocks noChangeAspect="1"/>
          </p:cNvGraphicFramePr>
          <p:nvPr/>
        </p:nvGraphicFramePr>
        <p:xfrm>
          <a:off x="3962400" y="1973263"/>
          <a:ext cx="5381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22" name="Equation" r:id="rId3" imgW="355320" imgH="228600" progId="Equation.3">
                  <p:embed/>
                </p:oleObj>
              </mc:Choice>
              <mc:Fallback>
                <p:oleObj name="Equation" r:id="rId3" imgW="355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973263"/>
                        <a:ext cx="53816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85800" y="2438400"/>
            <a:ext cx="1981200" cy="1981200"/>
            <a:chOff x="432" y="1536"/>
            <a:chExt cx="1248" cy="1248"/>
          </a:xfrm>
        </p:grpSpPr>
        <p:sp>
          <p:nvSpPr>
            <p:cNvPr id="11322" name="Line 13"/>
            <p:cNvSpPr>
              <a:spLocks noChangeShapeType="1"/>
            </p:cNvSpPr>
            <p:nvPr/>
          </p:nvSpPr>
          <p:spPr bwMode="auto">
            <a:xfrm>
              <a:off x="432" y="2208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3" name="Line 14"/>
            <p:cNvSpPr>
              <a:spLocks noChangeShapeType="1"/>
            </p:cNvSpPr>
            <p:nvPr/>
          </p:nvSpPr>
          <p:spPr bwMode="auto">
            <a:xfrm rot="-5400000">
              <a:off x="48" y="216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255" name="AutoShape 15"/>
          <p:cNvSpPr>
            <a:spLocks noChangeArrowheads="1"/>
          </p:cNvSpPr>
          <p:nvPr/>
        </p:nvSpPr>
        <p:spPr bwMode="auto">
          <a:xfrm rot="-5400000">
            <a:off x="838200" y="3352800"/>
            <a:ext cx="457200" cy="228600"/>
          </a:xfrm>
          <a:prstGeom prst="flowChartMagneticDisk">
            <a:avLst/>
          </a:pr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295400" y="3051175"/>
            <a:ext cx="976313" cy="454025"/>
            <a:chOff x="873" y="3216"/>
            <a:chExt cx="615" cy="286"/>
          </a:xfrm>
        </p:grpSpPr>
        <p:sp>
          <p:nvSpPr>
            <p:cNvPr id="11320" name="AutoShape 17"/>
            <p:cNvSpPr>
              <a:spLocks noChangeArrowheads="1"/>
            </p:cNvSpPr>
            <p:nvPr/>
          </p:nvSpPr>
          <p:spPr bwMode="auto">
            <a:xfrm rot="-6801334">
              <a:off x="801" y="3334"/>
              <a:ext cx="240" cy="96"/>
            </a:xfrm>
            <a:prstGeom prst="curvedUpArrow">
              <a:avLst>
                <a:gd name="adj1" fmla="val 50000"/>
                <a:gd name="adj2" fmla="val 10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1" name="Text Box 18"/>
            <p:cNvSpPr txBox="1">
              <a:spLocks noChangeArrowheads="1"/>
            </p:cNvSpPr>
            <p:nvPr/>
          </p:nvSpPr>
          <p:spPr bwMode="auto">
            <a:xfrm>
              <a:off x="960" y="3216"/>
              <a:ext cx="5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800" dirty="0" smtClean="0">
                  <a:solidFill>
                    <a:schemeClr val="accent2"/>
                  </a:solidFill>
                  <a:latin typeface="Symbol" charset="0"/>
                </a:rPr>
                <a:t>θ</a:t>
              </a:r>
              <a:r>
                <a:rPr lang="en-US" sz="1800" baseline="-25000" dirty="0" smtClean="0">
                  <a:solidFill>
                    <a:schemeClr val="accent2"/>
                  </a:solidFill>
                  <a:latin typeface="Symbol" charset="0"/>
                </a:rPr>
                <a:t>1</a:t>
              </a:r>
              <a:r>
                <a:rPr lang="en-US" sz="1800" dirty="0">
                  <a:solidFill>
                    <a:schemeClr val="accent2"/>
                  </a:solidFill>
                  <a:latin typeface="Symbol" charset="0"/>
                </a:rPr>
                <a:t>=60</a:t>
              </a:r>
              <a:r>
                <a:rPr lang="en-US" sz="1800" baseline="30000" dirty="0">
                  <a:solidFill>
                    <a:schemeClr val="accent2"/>
                  </a:solidFill>
                  <a:latin typeface="Symbol" charset="0"/>
                </a:rPr>
                <a:t>o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371600" y="3429000"/>
            <a:ext cx="1066800" cy="369888"/>
            <a:chOff x="912" y="2160"/>
            <a:chExt cx="576" cy="233"/>
          </a:xfrm>
        </p:grpSpPr>
        <p:sp>
          <p:nvSpPr>
            <p:cNvPr id="11318" name="Text Box 20"/>
            <p:cNvSpPr txBox="1">
              <a:spLocks noChangeArrowheads="1"/>
            </p:cNvSpPr>
            <p:nvPr/>
          </p:nvSpPr>
          <p:spPr bwMode="auto">
            <a:xfrm>
              <a:off x="960" y="2160"/>
              <a:ext cx="5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800" dirty="0" smtClean="0">
                  <a:solidFill>
                    <a:schemeClr val="accent2"/>
                  </a:solidFill>
                  <a:latin typeface="Symbol" charset="0"/>
                </a:rPr>
                <a:t>θ</a:t>
              </a:r>
              <a:r>
                <a:rPr lang="en-US" sz="1800" baseline="-25000" dirty="0" smtClean="0">
                  <a:solidFill>
                    <a:schemeClr val="accent2"/>
                  </a:solidFill>
                  <a:latin typeface="Symbol" charset="0"/>
                </a:rPr>
                <a:t>2</a:t>
              </a:r>
              <a:r>
                <a:rPr lang="en-US" sz="1800" dirty="0">
                  <a:solidFill>
                    <a:schemeClr val="accent2"/>
                  </a:solidFill>
                  <a:latin typeface="Symbol" charset="0"/>
                </a:rPr>
                <a:t>=-20</a:t>
              </a:r>
              <a:r>
                <a:rPr lang="en-US" sz="1800" baseline="30000" dirty="0">
                  <a:solidFill>
                    <a:schemeClr val="accent2"/>
                  </a:solidFill>
                  <a:latin typeface="Symbol" charset="0"/>
                </a:rPr>
                <a:t>o</a:t>
              </a:r>
            </a:p>
          </p:txBody>
        </p:sp>
        <p:sp>
          <p:nvSpPr>
            <p:cNvPr id="11319" name="AutoShape 21"/>
            <p:cNvSpPr>
              <a:spLocks noChangeArrowheads="1"/>
            </p:cNvSpPr>
            <p:nvPr/>
          </p:nvSpPr>
          <p:spPr bwMode="auto">
            <a:xfrm rot="-5388641">
              <a:off x="869" y="2252"/>
              <a:ext cx="143" cy="58"/>
            </a:xfrm>
            <a:prstGeom prst="curvedUpArrow">
              <a:avLst>
                <a:gd name="adj1" fmla="val 49310"/>
                <a:gd name="adj2" fmla="val 98621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66262" name="Object 3"/>
          <p:cNvGraphicFramePr>
            <a:graphicFrameLocks noChangeAspect="1"/>
          </p:cNvGraphicFramePr>
          <p:nvPr/>
        </p:nvGraphicFramePr>
        <p:xfrm>
          <a:off x="4038600" y="4022725"/>
          <a:ext cx="493713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23" name="Equation" r:id="rId5" imgW="317160" imgH="228600" progId="Equation.3">
                  <p:embed/>
                </p:oleObj>
              </mc:Choice>
              <mc:Fallback>
                <p:oleObj name="Equation" r:id="rId5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022725"/>
                        <a:ext cx="493713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63" name="Text Box 23"/>
          <p:cNvSpPr txBox="1">
            <a:spLocks noChangeArrowheads="1"/>
          </p:cNvSpPr>
          <p:nvPr/>
        </p:nvSpPr>
        <p:spPr bwMode="auto">
          <a:xfrm>
            <a:off x="2667000" y="2041525"/>
            <a:ext cx="144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Components of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200" b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latin typeface="Monotype Corsiva" charset="0"/>
              </a:rPr>
              <a:t>1</a:t>
            </a:r>
          </a:p>
        </p:txBody>
      </p:sp>
      <p:sp>
        <p:nvSpPr>
          <p:cNvPr id="266264" name="Text Box 24"/>
          <p:cNvSpPr txBox="1">
            <a:spLocks noChangeArrowheads="1"/>
          </p:cNvSpPr>
          <p:nvPr/>
        </p:nvSpPr>
        <p:spPr bwMode="auto">
          <a:xfrm>
            <a:off x="2667000" y="3032125"/>
            <a:ext cx="144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Components of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200" b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latin typeface="Monotype Corsiva" charset="0"/>
              </a:rPr>
              <a:t>2</a:t>
            </a:r>
          </a:p>
        </p:txBody>
      </p:sp>
      <p:sp>
        <p:nvSpPr>
          <p:cNvPr id="266265" name="Text Box 25"/>
          <p:cNvSpPr txBox="1">
            <a:spLocks noChangeArrowheads="1"/>
          </p:cNvSpPr>
          <p:nvPr/>
        </p:nvSpPr>
        <p:spPr bwMode="auto">
          <a:xfrm>
            <a:off x="2209800" y="3886200"/>
            <a:ext cx="160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Components of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total force </a:t>
            </a:r>
            <a:r>
              <a:rPr lang="en-US" sz="2200" b="1">
                <a:solidFill>
                  <a:schemeClr val="accent2"/>
                </a:solidFill>
                <a:latin typeface="Monotype Corsiva" charset="0"/>
              </a:rPr>
              <a:t>F</a:t>
            </a:r>
            <a:endParaRPr lang="en-US" sz="22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266266" name="Object 4"/>
          <p:cNvGraphicFramePr>
            <a:graphicFrameLocks noChangeAspect="1"/>
          </p:cNvGraphicFramePr>
          <p:nvPr/>
        </p:nvGraphicFramePr>
        <p:xfrm>
          <a:off x="2112963" y="4972050"/>
          <a:ext cx="401637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24" name="Equation" r:id="rId7" imgW="304560" imgH="228600" progId="Equation.DSMT4">
                  <p:embed/>
                </p:oleObj>
              </mc:Choice>
              <mc:Fallback>
                <p:oleObj name="Equation" r:id="rId7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3" y="4972050"/>
                        <a:ext cx="401637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67" name="Text Box 27"/>
          <p:cNvSpPr txBox="1">
            <a:spLocks noChangeArrowheads="1"/>
          </p:cNvSpPr>
          <p:nvPr/>
        </p:nvSpPr>
        <p:spPr bwMode="auto">
          <a:xfrm>
            <a:off x="228600" y="4876800"/>
            <a:ext cx="18288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chemeClr val="accent2"/>
                </a:solidFill>
                <a:latin typeface="Arial Narrow" charset="0"/>
              </a:rPr>
              <a:t>Magnitude and direction of acceleration </a:t>
            </a:r>
            <a:r>
              <a:rPr lang="en-US" sz="2200" b="1">
                <a:solidFill>
                  <a:schemeClr val="accent2"/>
                </a:solidFill>
                <a:latin typeface="Monotype Corsiva" charset="0"/>
              </a:rPr>
              <a:t>a</a:t>
            </a:r>
            <a:endParaRPr lang="en-US" sz="22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266268" name="Object 5"/>
          <p:cNvGraphicFramePr>
            <a:graphicFrameLocks noChangeAspect="1"/>
          </p:cNvGraphicFramePr>
          <p:nvPr/>
        </p:nvGraphicFramePr>
        <p:xfrm>
          <a:off x="3962400" y="2489200"/>
          <a:ext cx="54292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25" name="Equation" r:id="rId9" imgW="355320" imgH="241200" progId="Equation.3">
                  <p:embed/>
                </p:oleObj>
              </mc:Choice>
              <mc:Fallback>
                <p:oleObj name="Equation" r:id="rId9" imgW="355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489200"/>
                        <a:ext cx="542925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69" name="Object 6"/>
          <p:cNvGraphicFramePr>
            <a:graphicFrameLocks noChangeAspect="1"/>
          </p:cNvGraphicFramePr>
          <p:nvPr/>
        </p:nvGraphicFramePr>
        <p:xfrm>
          <a:off x="3962400" y="3024188"/>
          <a:ext cx="5222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26" name="Equation" r:id="rId11" imgW="368280" imgH="228600" progId="Equation.3">
                  <p:embed/>
                </p:oleObj>
              </mc:Choice>
              <mc:Fallback>
                <p:oleObj name="Equation" r:id="rId11" imgW="368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024188"/>
                        <a:ext cx="5222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0" name="Object 7"/>
          <p:cNvGraphicFramePr>
            <a:graphicFrameLocks noChangeAspect="1"/>
          </p:cNvGraphicFramePr>
          <p:nvPr/>
        </p:nvGraphicFramePr>
        <p:xfrm>
          <a:off x="3962400" y="3541713"/>
          <a:ext cx="506413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27" name="Equation" r:id="rId13" imgW="368280" imgH="241200" progId="Equation.3">
                  <p:embed/>
                </p:oleObj>
              </mc:Choice>
              <mc:Fallback>
                <p:oleObj name="Equation" r:id="rId13" imgW="368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541713"/>
                        <a:ext cx="506413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1" name="Object 8"/>
          <p:cNvGraphicFramePr>
            <a:graphicFrameLocks noChangeAspect="1"/>
          </p:cNvGraphicFramePr>
          <p:nvPr/>
        </p:nvGraphicFramePr>
        <p:xfrm>
          <a:off x="3962400" y="4343400"/>
          <a:ext cx="49371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28" name="Equation" r:id="rId15" imgW="317160" imgH="241200" progId="Equation.3">
                  <p:embed/>
                </p:oleObj>
              </mc:Choice>
              <mc:Fallback>
                <p:oleObj name="Equation" r:id="rId15" imgW="317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343400"/>
                        <a:ext cx="493713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2" name="Object 9"/>
          <p:cNvGraphicFramePr>
            <a:graphicFrameLocks noChangeAspect="1"/>
          </p:cNvGraphicFramePr>
          <p:nvPr/>
        </p:nvGraphicFramePr>
        <p:xfrm>
          <a:off x="4191000" y="4976813"/>
          <a:ext cx="468313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29" name="Equation" r:id="rId17" imgW="355320" imgH="241200" progId="Equation.DSMT4">
                  <p:embed/>
                </p:oleObj>
              </mc:Choice>
              <mc:Fallback>
                <p:oleObj name="Equation" r:id="rId17" imgW="355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976813"/>
                        <a:ext cx="468313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936281"/>
              </p:ext>
            </p:extLst>
          </p:nvPr>
        </p:nvGraphicFramePr>
        <p:xfrm>
          <a:off x="6245225" y="4878388"/>
          <a:ext cx="3841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30" name="Equation" r:id="rId19" imgW="292100" imgH="355600" progId="Equation.3">
                  <p:embed/>
                </p:oleObj>
              </mc:Choice>
              <mc:Fallback>
                <p:oleObj name="Equation" r:id="rId19" imgW="292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5225" y="4878388"/>
                        <a:ext cx="38417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4" name="Object 11"/>
          <p:cNvGraphicFramePr>
            <a:graphicFrameLocks noChangeAspect="1"/>
          </p:cNvGraphicFramePr>
          <p:nvPr/>
        </p:nvGraphicFramePr>
        <p:xfrm>
          <a:off x="1981200" y="5603875"/>
          <a:ext cx="401638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31" name="Equation" r:id="rId21" imgW="304560" imgH="177480" progId="Equation.DSMT4">
                  <p:embed/>
                </p:oleObj>
              </mc:Choice>
              <mc:Fallback>
                <p:oleObj name="Equation" r:id="rId21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603875"/>
                        <a:ext cx="401638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504894"/>
              </p:ext>
            </p:extLst>
          </p:nvPr>
        </p:nvGraphicFramePr>
        <p:xfrm>
          <a:off x="6240463" y="5572125"/>
          <a:ext cx="33496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32" name="Equation" r:id="rId23" imgW="254000" imgH="241300" progId="Equation.3">
                  <p:embed/>
                </p:oleObj>
              </mc:Choice>
              <mc:Fallback>
                <p:oleObj name="Equation" r:id="rId23" imgW="254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3" y="5572125"/>
                        <a:ext cx="334962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830059"/>
              </p:ext>
            </p:extLst>
          </p:nvPr>
        </p:nvGraphicFramePr>
        <p:xfrm>
          <a:off x="4487863" y="1889125"/>
          <a:ext cx="109378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33" name="Equation" r:id="rId25" imgW="723900" imgH="355600" progId="Equation.3">
                  <p:embed/>
                </p:oleObj>
              </mc:Choice>
              <mc:Fallback>
                <p:oleObj name="Equation" r:id="rId25" imgW="7239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7863" y="1889125"/>
                        <a:ext cx="1093787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057158"/>
              </p:ext>
            </p:extLst>
          </p:nvPr>
        </p:nvGraphicFramePr>
        <p:xfrm>
          <a:off x="4508500" y="2401888"/>
          <a:ext cx="106521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34" name="Equation" r:id="rId27" imgW="698500" imgH="355600" progId="Equation.3">
                  <p:embed/>
                </p:oleObj>
              </mc:Choice>
              <mc:Fallback>
                <p:oleObj name="Equation" r:id="rId27" imgW="6985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2401888"/>
                        <a:ext cx="1065213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688382"/>
              </p:ext>
            </p:extLst>
          </p:nvPr>
        </p:nvGraphicFramePr>
        <p:xfrm>
          <a:off x="4486275" y="2916238"/>
          <a:ext cx="1062038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35" name="Equation" r:id="rId29" imgW="749300" imgH="355600" progId="Equation.3">
                  <p:embed/>
                </p:oleObj>
              </mc:Choice>
              <mc:Fallback>
                <p:oleObj name="Equation" r:id="rId29" imgW="7493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275" y="2916238"/>
                        <a:ext cx="1062038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440665"/>
              </p:ext>
            </p:extLst>
          </p:nvPr>
        </p:nvGraphicFramePr>
        <p:xfrm>
          <a:off x="4491038" y="3430588"/>
          <a:ext cx="10112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36" name="Equation" r:id="rId31" imgW="736600" imgH="355600" progId="Equation.3">
                  <p:embed/>
                </p:oleObj>
              </mc:Choice>
              <mc:Fallback>
                <p:oleObj name="Equation" r:id="rId31" imgW="7366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038" y="3430588"/>
                        <a:ext cx="1011237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0" name="Object 17"/>
          <p:cNvGraphicFramePr>
            <a:graphicFrameLocks noChangeAspect="1"/>
          </p:cNvGraphicFramePr>
          <p:nvPr/>
        </p:nvGraphicFramePr>
        <p:xfrm>
          <a:off x="4495800" y="4024313"/>
          <a:ext cx="10668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37" name="Equation" r:id="rId33" imgW="685800" imgH="228600" progId="Equation.DSMT4">
                  <p:embed/>
                </p:oleObj>
              </mc:Choice>
              <mc:Fallback>
                <p:oleObj name="Equation" r:id="rId33" imgW="68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024313"/>
                        <a:ext cx="1066800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1" name="Object 18"/>
          <p:cNvGraphicFramePr>
            <a:graphicFrameLocks noChangeAspect="1"/>
          </p:cNvGraphicFramePr>
          <p:nvPr/>
        </p:nvGraphicFramePr>
        <p:xfrm>
          <a:off x="7337425" y="4024313"/>
          <a:ext cx="43497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38" name="Equation" r:id="rId35" imgW="279360" imgH="228600" progId="Equation.3">
                  <p:embed/>
                </p:oleObj>
              </mc:Choice>
              <mc:Fallback>
                <p:oleObj name="Equation" r:id="rId35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7425" y="4024313"/>
                        <a:ext cx="434975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2" name="Object 19"/>
          <p:cNvGraphicFramePr>
            <a:graphicFrameLocks noChangeAspect="1"/>
          </p:cNvGraphicFramePr>
          <p:nvPr/>
        </p:nvGraphicFramePr>
        <p:xfrm>
          <a:off x="4475163" y="4343400"/>
          <a:ext cx="1087437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39" name="Equation" r:id="rId37" imgW="698400" imgH="241200" progId="Equation.DSMT4">
                  <p:embed/>
                </p:oleObj>
              </mc:Choice>
              <mc:Fallback>
                <p:oleObj name="Equation" r:id="rId37" imgW="698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163" y="4343400"/>
                        <a:ext cx="1087437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3" name="Object 20"/>
          <p:cNvGraphicFramePr>
            <a:graphicFrameLocks noChangeAspect="1"/>
          </p:cNvGraphicFramePr>
          <p:nvPr/>
        </p:nvGraphicFramePr>
        <p:xfrm>
          <a:off x="7354888" y="4343400"/>
          <a:ext cx="4540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40" name="Equation" r:id="rId39" imgW="291960" imgH="241200" progId="Equation.3">
                  <p:embed/>
                </p:oleObj>
              </mc:Choice>
              <mc:Fallback>
                <p:oleObj name="Equation" r:id="rId39" imgW="291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888" y="4343400"/>
                        <a:ext cx="45402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4" name="Object 21"/>
          <p:cNvGraphicFramePr>
            <a:graphicFrameLocks noChangeAspect="1"/>
          </p:cNvGraphicFramePr>
          <p:nvPr/>
        </p:nvGraphicFramePr>
        <p:xfrm>
          <a:off x="2520950" y="4876800"/>
          <a:ext cx="4508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41" name="Equation" r:id="rId41" imgW="342720" imgH="393480" progId="Equation.DSMT4">
                  <p:embed/>
                </p:oleObj>
              </mc:Choice>
              <mc:Fallback>
                <p:oleObj name="Equation" r:id="rId41" imgW="342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0" y="4876800"/>
                        <a:ext cx="4508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5" name="Object 22"/>
          <p:cNvGraphicFramePr>
            <a:graphicFrameLocks noChangeAspect="1"/>
          </p:cNvGraphicFramePr>
          <p:nvPr/>
        </p:nvGraphicFramePr>
        <p:xfrm>
          <a:off x="2944813" y="4876800"/>
          <a:ext cx="11699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42" name="Equation" r:id="rId43" imgW="888840" imgH="393480" progId="Equation.DSMT4">
                  <p:embed/>
                </p:oleObj>
              </mc:Choice>
              <mc:Fallback>
                <p:oleObj name="Equation" r:id="rId43" imgW="888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4813" y="4876800"/>
                        <a:ext cx="116998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6" name="Object 23"/>
          <p:cNvGraphicFramePr>
            <a:graphicFrameLocks noChangeAspect="1"/>
          </p:cNvGraphicFramePr>
          <p:nvPr/>
        </p:nvGraphicFramePr>
        <p:xfrm>
          <a:off x="4654550" y="4876800"/>
          <a:ext cx="45085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43" name="Equation" r:id="rId45" imgW="342720" imgH="419040" progId="Equation.DSMT4">
                  <p:embed/>
                </p:oleObj>
              </mc:Choice>
              <mc:Fallback>
                <p:oleObj name="Equation" r:id="rId45" imgW="3427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4876800"/>
                        <a:ext cx="450850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7" name="Object 24"/>
          <p:cNvGraphicFramePr>
            <a:graphicFrameLocks noChangeAspect="1"/>
          </p:cNvGraphicFramePr>
          <p:nvPr/>
        </p:nvGraphicFramePr>
        <p:xfrm>
          <a:off x="5095875" y="4918075"/>
          <a:ext cx="11525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44" name="Equation" r:id="rId47" imgW="876240" imgH="393480" progId="Equation.DSMT4">
                  <p:embed/>
                </p:oleObj>
              </mc:Choice>
              <mc:Fallback>
                <p:oleObj name="Equation" r:id="rId47" imgW="876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5" y="4918075"/>
                        <a:ext cx="115252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8" name="Object 25"/>
          <p:cNvGraphicFramePr>
            <a:graphicFrameLocks noChangeAspect="1"/>
          </p:cNvGraphicFramePr>
          <p:nvPr/>
        </p:nvGraphicFramePr>
        <p:xfrm>
          <a:off x="6553200" y="4884738"/>
          <a:ext cx="11461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45" name="Equation" r:id="rId49" imgW="1066680" imgH="355320" progId="Equation.DSMT4">
                  <p:embed/>
                </p:oleObj>
              </mc:Choice>
              <mc:Fallback>
                <p:oleObj name="Equation" r:id="rId49" imgW="10666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884738"/>
                        <a:ext cx="114617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9" name="Object 26"/>
          <p:cNvGraphicFramePr>
            <a:graphicFrameLocks noChangeAspect="1"/>
          </p:cNvGraphicFramePr>
          <p:nvPr/>
        </p:nvGraphicFramePr>
        <p:xfrm>
          <a:off x="7662863" y="4876800"/>
          <a:ext cx="102393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46" name="Equation" r:id="rId51" imgW="952200" imgH="330120" progId="Equation.DSMT4">
                  <p:embed/>
                </p:oleObj>
              </mc:Choice>
              <mc:Fallback>
                <p:oleObj name="Equation" r:id="rId51" imgW="9522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2863" y="4876800"/>
                        <a:ext cx="1023937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0" name="Object 27"/>
          <p:cNvGraphicFramePr>
            <a:graphicFrameLocks noChangeAspect="1"/>
          </p:cNvGraphicFramePr>
          <p:nvPr/>
        </p:nvGraphicFramePr>
        <p:xfrm>
          <a:off x="8385175" y="5226050"/>
          <a:ext cx="682625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47" name="Equation" r:id="rId53" imgW="634680" imgH="203040" progId="Equation.DSMT4">
                  <p:embed/>
                </p:oleObj>
              </mc:Choice>
              <mc:Fallback>
                <p:oleObj name="Equation" r:id="rId53" imgW="634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5175" y="5226050"/>
                        <a:ext cx="682625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1" name="Object 28"/>
          <p:cNvGraphicFramePr>
            <a:graphicFrameLocks noChangeAspect="1"/>
          </p:cNvGraphicFramePr>
          <p:nvPr/>
        </p:nvGraphicFramePr>
        <p:xfrm>
          <a:off x="2362200" y="5410200"/>
          <a:ext cx="11287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48" name="Equation" r:id="rId55" imgW="799920" imgH="482400" progId="Equation.DSMT4">
                  <p:embed/>
                </p:oleObj>
              </mc:Choice>
              <mc:Fallback>
                <p:oleObj name="Equation" r:id="rId55" imgW="7999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410200"/>
                        <a:ext cx="11287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2" name="Object 29"/>
          <p:cNvGraphicFramePr>
            <a:graphicFrameLocks noChangeAspect="1"/>
          </p:cNvGraphicFramePr>
          <p:nvPr/>
        </p:nvGraphicFramePr>
        <p:xfrm>
          <a:off x="3505200" y="5448300"/>
          <a:ext cx="13716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49" name="Equation" r:id="rId57" imgW="1041120" imgH="431640" progId="Equation.DSMT4">
                  <p:embed/>
                </p:oleObj>
              </mc:Choice>
              <mc:Fallback>
                <p:oleObj name="Equation" r:id="rId57" imgW="10411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448300"/>
                        <a:ext cx="1371600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3" name="Object 30"/>
          <p:cNvGraphicFramePr>
            <a:graphicFrameLocks noChangeAspect="1"/>
          </p:cNvGraphicFramePr>
          <p:nvPr/>
        </p:nvGraphicFramePr>
        <p:xfrm>
          <a:off x="6573838" y="5494338"/>
          <a:ext cx="96996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50" name="Equation" r:id="rId59" imgW="736560" imgH="330120" progId="Equation.DSMT4">
                  <p:embed/>
                </p:oleObj>
              </mc:Choice>
              <mc:Fallback>
                <p:oleObj name="Equation" r:id="rId59" imgW="7365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3838" y="5494338"/>
                        <a:ext cx="969962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4" name="Object 31"/>
          <p:cNvGraphicFramePr>
            <a:graphicFrameLocks noChangeAspect="1"/>
          </p:cNvGraphicFramePr>
          <p:nvPr/>
        </p:nvGraphicFramePr>
        <p:xfrm>
          <a:off x="7519988" y="5486400"/>
          <a:ext cx="147161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51" name="Equation" r:id="rId61" imgW="1117440" imgH="431640" progId="Equation.DSMT4">
                  <p:embed/>
                </p:oleObj>
              </mc:Choice>
              <mc:Fallback>
                <p:oleObj name="Equation" r:id="rId61" imgW="1117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9988" y="5486400"/>
                        <a:ext cx="147161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5" name="Object 32"/>
          <p:cNvGraphicFramePr>
            <a:graphicFrameLocks noChangeAspect="1"/>
          </p:cNvGraphicFramePr>
          <p:nvPr/>
        </p:nvGraphicFramePr>
        <p:xfrm>
          <a:off x="5562600" y="1912938"/>
          <a:ext cx="2055813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52" name="Equation" r:id="rId63" imgW="1358640" imgH="279360" progId="Equation.DSMT4">
                  <p:embed/>
                </p:oleObj>
              </mc:Choice>
              <mc:Fallback>
                <p:oleObj name="Equation" r:id="rId63" imgW="13586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912938"/>
                        <a:ext cx="2055813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6" name="Object 33"/>
          <p:cNvGraphicFramePr>
            <a:graphicFrameLocks noChangeAspect="1"/>
          </p:cNvGraphicFramePr>
          <p:nvPr/>
        </p:nvGraphicFramePr>
        <p:xfrm>
          <a:off x="5586413" y="2438400"/>
          <a:ext cx="203358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53" name="Equation" r:id="rId65" imgW="1333440" imgH="279360" progId="Equation.DSMT4">
                  <p:embed/>
                </p:oleObj>
              </mc:Choice>
              <mc:Fallback>
                <p:oleObj name="Equation" r:id="rId65" imgW="13334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6413" y="2438400"/>
                        <a:ext cx="2033587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7" name="Object 34"/>
          <p:cNvGraphicFramePr>
            <a:graphicFrameLocks noChangeAspect="1"/>
          </p:cNvGraphicFramePr>
          <p:nvPr/>
        </p:nvGraphicFramePr>
        <p:xfrm>
          <a:off x="5567363" y="2979738"/>
          <a:ext cx="2052637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54" name="Equation" r:id="rId67" imgW="1447560" imgH="279360" progId="Equation.DSMT4">
                  <p:embed/>
                </p:oleObj>
              </mc:Choice>
              <mc:Fallback>
                <p:oleObj name="Equation" r:id="rId67" imgW="14475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7363" y="2979738"/>
                        <a:ext cx="2052637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8" name="Object 35"/>
          <p:cNvGraphicFramePr>
            <a:graphicFrameLocks noChangeAspect="1"/>
          </p:cNvGraphicFramePr>
          <p:nvPr/>
        </p:nvGraphicFramePr>
        <p:xfrm>
          <a:off x="5545138" y="3513138"/>
          <a:ext cx="2074862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55" name="Equation" r:id="rId69" imgW="1511280" imgH="279360" progId="Equation.DSMT4">
                  <p:embed/>
                </p:oleObj>
              </mc:Choice>
              <mc:Fallback>
                <p:oleObj name="Equation" r:id="rId69" imgW="15112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138" y="3513138"/>
                        <a:ext cx="2074862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9" name="Object 36"/>
          <p:cNvGraphicFramePr>
            <a:graphicFrameLocks noChangeAspect="1"/>
          </p:cNvGraphicFramePr>
          <p:nvPr/>
        </p:nvGraphicFramePr>
        <p:xfrm>
          <a:off x="5562600" y="4038600"/>
          <a:ext cx="1798638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56" name="Equation" r:id="rId71" imgW="1155600" imgH="177480" progId="Equation.DSMT4">
                  <p:embed/>
                </p:oleObj>
              </mc:Choice>
              <mc:Fallback>
                <p:oleObj name="Equation" r:id="rId71" imgW="11556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038600"/>
                        <a:ext cx="1798638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0" name="Object 37"/>
          <p:cNvGraphicFramePr>
            <a:graphicFrameLocks noChangeAspect="1"/>
          </p:cNvGraphicFramePr>
          <p:nvPr/>
        </p:nvGraphicFramePr>
        <p:xfrm>
          <a:off x="5554663" y="4343400"/>
          <a:ext cx="1760537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57" name="Equation" r:id="rId73" imgW="1130040" imgH="177480" progId="Equation.3">
                  <p:embed/>
                </p:oleObj>
              </mc:Choice>
              <mc:Fallback>
                <p:oleObj name="Equation" r:id="rId73" imgW="1130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4663" y="4343400"/>
                        <a:ext cx="1760537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590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534400" cy="5486400"/>
          </a:xfrm>
        </p:spPr>
        <p:txBody>
          <a:bodyPr/>
          <a:lstStyle/>
          <a:p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Term exam results</a:t>
            </a:r>
            <a:endParaRPr lang="en-US" sz="2800" dirty="0" smtClean="0">
              <a:latin typeface="Arial Narrow" charset="0"/>
              <a:ea typeface="ＭＳ Ｐゴシック" charset="0"/>
              <a:cs typeface="ＭＳ Ｐゴシック" charset="0"/>
              <a:sym typeface="Wingdings"/>
            </a:endParaRP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Class average: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60/103</a:t>
            </a:r>
            <a:endParaRPr lang="en-US" sz="2400" dirty="0" smtClean="0">
              <a:latin typeface="Arial Narrow" charset="0"/>
              <a:ea typeface="ＭＳ Ｐゴシック" charset="0"/>
              <a:cs typeface="ＭＳ Ｐゴシック" charset="0"/>
              <a:sym typeface="Wingdings"/>
            </a:endParaRPr>
          </a:p>
          <a:p>
            <a:pPr lvl="2"/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Equivalent to </a:t>
            </a: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58.2</a:t>
            </a: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/</a:t>
            </a: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100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Top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score: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98.5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/103</a:t>
            </a:r>
          </a:p>
          <a:p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Evaluation policy</a:t>
            </a:r>
          </a:p>
          <a:p>
            <a:pPr lvl="1"/>
            <a:r>
              <a:rPr lang="en-US" sz="2400" b="1" u="sng" dirty="0" smtClean="0">
                <a:solidFill>
                  <a:srgbClr val="FF0000"/>
                </a:solidFill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Homework: 25%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Final comprehensive exam: 23%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Midterm comprehensive exam: 20%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Better of the two term exams: 12%</a:t>
            </a:r>
          </a:p>
          <a:p>
            <a:pPr lvl="1"/>
            <a:r>
              <a:rPr lang="en-US" sz="2400" b="1" u="sng" dirty="0" smtClean="0">
                <a:solidFill>
                  <a:srgbClr val="FF0000"/>
                </a:solidFill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Lab: 10%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Pop quizzes: 10%</a:t>
            </a:r>
          </a:p>
          <a:p>
            <a:pPr lvl="1"/>
            <a:r>
              <a:rPr lang="en-US" sz="2400" b="1" u="sng" dirty="0" smtClean="0">
                <a:solidFill>
                  <a:srgbClr val="FF0000"/>
                </a:solidFill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Extra credit: 10%</a:t>
            </a:r>
            <a:endParaRPr lang="en-US" sz="2400" b="1" u="sng" dirty="0" smtClean="0">
              <a:solidFill>
                <a:srgbClr val="FF0000"/>
              </a:solidFill>
              <a:latin typeface="Arial Narrow" charset="0"/>
              <a:ea typeface="ＭＳ Ｐゴシック" charset="0"/>
              <a:cs typeface="ＭＳ Ｐゴシック" charset="0"/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18, 2013</a:t>
            </a:r>
            <a:endParaRPr lang="en-US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FF23E62-B1EA-7C45-BF1B-2CEE1A2A446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29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76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76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F887E4D-B1F2-B547-B61F-5B8FFC12756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4343400" y="3124200"/>
            <a:ext cx="2133600" cy="9906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6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Newton’s 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Second Law of Motion</a:t>
            </a:r>
          </a:p>
        </p:txBody>
      </p:sp>
      <p:graphicFrame>
        <p:nvGraphicFramePr>
          <p:cNvPr id="32666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046601"/>
              </p:ext>
            </p:extLst>
          </p:nvPr>
        </p:nvGraphicFramePr>
        <p:xfrm>
          <a:off x="4486275" y="3171825"/>
          <a:ext cx="1228725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35" name="Equation" r:id="rId3" imgW="469900" imgH="381000" progId="Equation.3">
                  <p:embed/>
                </p:oleObj>
              </mc:Choice>
              <mc:Fallback>
                <p:oleObj name="Equation" r:id="rId3" imgW="4699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275" y="3171825"/>
                        <a:ext cx="1228725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62" name="Text Box 6"/>
          <p:cNvSpPr txBox="1">
            <a:spLocks noChangeArrowheads="1"/>
          </p:cNvSpPr>
          <p:nvPr/>
        </p:nvSpPr>
        <p:spPr bwMode="auto">
          <a:xfrm>
            <a:off x="228600" y="762000"/>
            <a:ext cx="8763000" cy="1582738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dirty="0">
                <a:solidFill>
                  <a:srgbClr val="A50021"/>
                </a:solidFill>
                <a:latin typeface="Monotype Corsiva" charset="0"/>
              </a:rPr>
              <a:t>The acceleration of an object is directly proportional to the net force exerted on it and is inversely proportional to the </a:t>
            </a:r>
            <a:r>
              <a:rPr lang="en-US" sz="3200" dirty="0" smtClean="0">
                <a:solidFill>
                  <a:srgbClr val="A50021"/>
                </a:solidFill>
                <a:latin typeface="Monotype Corsiva" charset="0"/>
              </a:rPr>
              <a:t>object</a:t>
            </a:r>
            <a:r>
              <a:rPr lang="en-US" sz="3200" dirty="0" smtClean="0">
                <a:solidFill>
                  <a:srgbClr val="A50021"/>
                </a:solidFill>
                <a:latin typeface="Monotype Corsiva" charset="0"/>
              </a:rPr>
              <a:t>’</a:t>
            </a:r>
            <a:r>
              <a:rPr lang="en-US" sz="3200" dirty="0" smtClean="0">
                <a:solidFill>
                  <a:srgbClr val="A50021"/>
                </a:solidFill>
                <a:latin typeface="Monotype Corsiva" charset="0"/>
              </a:rPr>
              <a:t>s </a:t>
            </a:r>
            <a:r>
              <a:rPr lang="en-US" sz="3200" dirty="0">
                <a:solidFill>
                  <a:srgbClr val="A50021"/>
                </a:solidFill>
                <a:latin typeface="Monotype Corsiva" charset="0"/>
              </a:rPr>
              <a:t>mass. </a:t>
            </a:r>
            <a:endParaRPr lang="en-US" sz="3200" dirty="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6663" name="Text Box 7"/>
          <p:cNvSpPr txBox="1">
            <a:spLocks noChangeArrowheads="1"/>
          </p:cNvSpPr>
          <p:nvPr/>
        </p:nvSpPr>
        <p:spPr bwMode="auto">
          <a:xfrm>
            <a:off x="152400" y="2362200"/>
            <a:ext cx="883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Monotype Corsiva" charset="0"/>
              </a:rPr>
              <a:t>How do we write the above statement in a mathematical expression?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326664" name="Object 3"/>
          <p:cNvGraphicFramePr>
            <a:graphicFrameLocks noChangeAspect="1"/>
          </p:cNvGraphicFramePr>
          <p:nvPr/>
        </p:nvGraphicFramePr>
        <p:xfrm>
          <a:off x="990600" y="5137150"/>
          <a:ext cx="15160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36" name="Equation" r:id="rId5" imgW="787320" imgH="342720" progId="Equation.3">
                  <p:embed/>
                </p:oleObj>
              </mc:Choice>
              <mc:Fallback>
                <p:oleObj name="Equation" r:id="rId5" imgW="7873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137150"/>
                        <a:ext cx="1516063" cy="730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65" name="Text Box 9"/>
          <p:cNvSpPr txBox="1">
            <a:spLocks noChangeArrowheads="1"/>
          </p:cNvSpPr>
          <p:nvPr/>
        </p:nvSpPr>
        <p:spPr bwMode="auto">
          <a:xfrm>
            <a:off x="304800" y="4357688"/>
            <a:ext cx="838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accent2"/>
                </a:solidFill>
                <a:latin typeface="Monotype Corsiva" charset="0"/>
              </a:rPr>
              <a:t>Since </a:t>
            </a:r>
            <a:r>
              <a:rPr lang="en-US" sz="2800" dirty="0" smtClean="0">
                <a:solidFill>
                  <a:schemeClr val="accent2"/>
                </a:solidFill>
                <a:latin typeface="Monotype Corsiva" charset="0"/>
              </a:rPr>
              <a:t>it’s </a:t>
            </a:r>
            <a:r>
              <a:rPr lang="en-US" sz="2800" dirty="0">
                <a:solidFill>
                  <a:schemeClr val="accent2"/>
                </a:solidFill>
                <a:latin typeface="Monotype Corsiva" charset="0"/>
              </a:rPr>
              <a:t>a vector expression, each component must also satisfy: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326673" name="Object 4"/>
          <p:cNvGraphicFramePr>
            <a:graphicFrameLocks noChangeAspect="1"/>
          </p:cNvGraphicFramePr>
          <p:nvPr/>
        </p:nvGraphicFramePr>
        <p:xfrm>
          <a:off x="3557588" y="5137150"/>
          <a:ext cx="147796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37" name="Equation" r:id="rId7" imgW="799920" imgH="342720" progId="Equation.3">
                  <p:embed/>
                </p:oleObj>
              </mc:Choice>
              <mc:Fallback>
                <p:oleObj name="Equation" r:id="rId7" imgW="7999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5137150"/>
                        <a:ext cx="1477962" cy="730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4" name="Object 5"/>
          <p:cNvGraphicFramePr>
            <a:graphicFrameLocks noChangeAspect="1"/>
          </p:cNvGraphicFramePr>
          <p:nvPr/>
        </p:nvGraphicFramePr>
        <p:xfrm>
          <a:off x="6088063" y="5137150"/>
          <a:ext cx="1455737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38" name="Equation" r:id="rId9" imgW="787320" imgH="342720" progId="Equation.3">
                  <p:embed/>
                </p:oleObj>
              </mc:Choice>
              <mc:Fallback>
                <p:oleObj name="Equation" r:id="rId9" imgW="7873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063" y="5137150"/>
                        <a:ext cx="1455737" cy="730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887039"/>
              </p:ext>
            </p:extLst>
          </p:nvPr>
        </p:nvGraphicFramePr>
        <p:xfrm>
          <a:off x="5694363" y="3208338"/>
          <a:ext cx="63023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39" name="Equation" r:id="rId11" imgW="241300" imgH="241300" progId="Equation.3">
                  <p:embed/>
                </p:oleObj>
              </mc:Choice>
              <mc:Fallback>
                <p:oleObj name="Equation" r:id="rId11" imgW="241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4363" y="3208338"/>
                        <a:ext cx="630237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81" name="Text Box 25"/>
          <p:cNvSpPr txBox="1">
            <a:spLocks noChangeArrowheads="1"/>
          </p:cNvSpPr>
          <p:nvPr/>
        </p:nvSpPr>
        <p:spPr bwMode="auto">
          <a:xfrm>
            <a:off x="6781800" y="3200400"/>
            <a:ext cx="19050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A50021"/>
                </a:solidFill>
                <a:latin typeface="Arial Narrow" charset="0"/>
              </a:rPr>
              <a:t>Newton’s </a:t>
            </a:r>
            <a:r>
              <a:rPr lang="en-US" b="1" dirty="0">
                <a:solidFill>
                  <a:srgbClr val="A50021"/>
                </a:solidFill>
                <a:latin typeface="Arial Narrow" charset="0"/>
              </a:rPr>
              <a:t>2</a:t>
            </a:r>
            <a:r>
              <a:rPr lang="en-US" b="1" baseline="30000" dirty="0">
                <a:solidFill>
                  <a:srgbClr val="A50021"/>
                </a:solidFill>
                <a:latin typeface="Arial Narrow" charset="0"/>
              </a:rPr>
              <a:t>nd</a:t>
            </a:r>
            <a:r>
              <a:rPr lang="en-US" b="1" dirty="0">
                <a:solidFill>
                  <a:srgbClr val="A50021"/>
                </a:solidFill>
                <a:latin typeface="Arial Narrow" charset="0"/>
              </a:rPr>
              <a:t> Law of Motion</a:t>
            </a:r>
          </a:p>
        </p:txBody>
      </p:sp>
      <p:graphicFrame>
        <p:nvGraphicFramePr>
          <p:cNvPr id="326682" name="Object 7"/>
          <p:cNvGraphicFramePr>
            <a:graphicFrameLocks noChangeAspect="1"/>
          </p:cNvGraphicFramePr>
          <p:nvPr/>
        </p:nvGraphicFramePr>
        <p:xfrm>
          <a:off x="990600" y="2786063"/>
          <a:ext cx="928688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40" name="Equation" r:id="rId13" imgW="355600" imgH="393700" progId="Equation.DSMT4">
                  <p:embed/>
                </p:oleObj>
              </mc:Choice>
              <mc:Fallback>
                <p:oleObj name="Equation" r:id="rId13" imgW="355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786063"/>
                        <a:ext cx="928688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01908"/>
              </p:ext>
            </p:extLst>
          </p:nvPr>
        </p:nvGraphicFramePr>
        <p:xfrm>
          <a:off x="268288" y="3344863"/>
          <a:ext cx="6635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41" name="Equation" r:id="rId15" imgW="254000" imgH="241300" progId="Equation.3">
                  <p:embed/>
                </p:oleObj>
              </mc:Choice>
              <mc:Fallback>
                <p:oleObj name="Equation" r:id="rId15" imgW="254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3344863"/>
                        <a:ext cx="663575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4" name="Object 9"/>
          <p:cNvGraphicFramePr>
            <a:graphicFrameLocks noChangeAspect="1"/>
          </p:cNvGraphicFramePr>
          <p:nvPr/>
        </p:nvGraphicFramePr>
        <p:xfrm>
          <a:off x="930275" y="3198813"/>
          <a:ext cx="896938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42" name="Equation" r:id="rId17" imgW="342900" imgH="419100" progId="Equation.3">
                  <p:embed/>
                </p:oleObj>
              </mc:Choice>
              <mc:Fallback>
                <p:oleObj name="Equation" r:id="rId17" imgW="342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3198813"/>
                        <a:ext cx="896938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85" name="AutoShape 29"/>
          <p:cNvSpPr>
            <a:spLocks noChangeArrowheads="1"/>
          </p:cNvSpPr>
          <p:nvPr/>
        </p:nvSpPr>
        <p:spPr bwMode="auto">
          <a:xfrm>
            <a:off x="2254250" y="2927350"/>
            <a:ext cx="1631950" cy="1339850"/>
          </a:xfrm>
          <a:prstGeom prst="rightArrow">
            <a:avLst>
              <a:gd name="adj1" fmla="val 50000"/>
              <a:gd name="adj2" fmla="val 3045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From this we obtain</a:t>
            </a:r>
          </a:p>
        </p:txBody>
      </p:sp>
    </p:spTree>
    <p:extLst>
      <p:ext uri="{BB962C8B-B14F-4D97-AF65-F5344CB8AC3E}">
        <p14:creationId xmlns:p14="http://schemas.microsoft.com/office/powerpoint/2010/main" val="1817165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86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86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F58ED83-1064-7843-A98B-70783D51994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08579" name="Rectangle 3"/>
          <p:cNvSpPr>
            <a:spLocks noChangeArrowheads="1"/>
          </p:cNvSpPr>
          <p:nvPr/>
        </p:nvSpPr>
        <p:spPr bwMode="auto">
          <a:xfrm>
            <a:off x="4724400" y="4979988"/>
            <a:ext cx="3962400" cy="8382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69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Unit of the Force</a:t>
            </a:r>
          </a:p>
        </p:txBody>
      </p:sp>
      <p:sp>
        <p:nvSpPr>
          <p:cNvPr id="408587" name="Text Box 11"/>
          <p:cNvSpPr txBox="1">
            <a:spLocks noChangeArrowheads="1"/>
          </p:cNvSpPr>
          <p:nvPr/>
        </p:nvSpPr>
        <p:spPr bwMode="auto">
          <a:xfrm>
            <a:off x="838200" y="914400"/>
            <a:ext cx="7620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Monotype Corsiva" charset="0"/>
              </a:rPr>
              <a:t>From the vector expression in the previous page, what do you conclude the dimension and the unit of the force are?</a:t>
            </a:r>
            <a:endParaRPr lang="en-US" sz="2800">
              <a:solidFill>
                <a:srgbClr val="FF0000"/>
              </a:solidFill>
              <a:latin typeface="Arial Narrow" charset="0"/>
            </a:endParaRPr>
          </a:p>
        </p:txBody>
      </p:sp>
      <p:graphicFrame>
        <p:nvGraphicFramePr>
          <p:cNvPr id="408588" name="Object 2"/>
          <p:cNvGraphicFramePr>
            <a:graphicFrameLocks noChangeAspect="1"/>
          </p:cNvGraphicFramePr>
          <p:nvPr/>
        </p:nvGraphicFramePr>
        <p:xfrm>
          <a:off x="3651250" y="3316288"/>
          <a:ext cx="154146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199" name="Equation" r:id="rId3" imgW="545760" imgH="203040" progId="Equation.3">
                  <p:embed/>
                </p:oleObj>
              </mc:Choice>
              <mc:Fallback>
                <p:oleObj name="Equation" r:id="rId3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0" y="3316288"/>
                        <a:ext cx="1541463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89" name="Object 3"/>
          <p:cNvGraphicFramePr>
            <a:graphicFrameLocks noChangeAspect="1"/>
          </p:cNvGraphicFramePr>
          <p:nvPr/>
        </p:nvGraphicFramePr>
        <p:xfrm>
          <a:off x="3429000" y="4038600"/>
          <a:ext cx="31019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200" name="Equation" r:id="rId5" imgW="1968480" imgH="228600" progId="Equation.3">
                  <p:embed/>
                </p:oleObj>
              </mc:Choice>
              <mc:Fallback>
                <p:oleObj name="Equation" r:id="rId5" imgW="1968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038600"/>
                        <a:ext cx="31019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590" name="Text Box 14"/>
          <p:cNvSpPr txBox="1">
            <a:spLocks noChangeArrowheads="1"/>
          </p:cNvSpPr>
          <p:nvPr/>
        </p:nvSpPr>
        <p:spPr bwMode="auto">
          <a:xfrm>
            <a:off x="381000" y="32766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The dimension of force is </a:t>
            </a:r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408591" name="Text Box 15"/>
          <p:cNvSpPr txBox="1">
            <a:spLocks noChangeArrowheads="1"/>
          </p:cNvSpPr>
          <p:nvPr/>
        </p:nvSpPr>
        <p:spPr bwMode="auto">
          <a:xfrm>
            <a:off x="381000" y="40386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The unit of force in SI is </a:t>
            </a:r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408592" name="Text Box 16"/>
          <p:cNvSpPr txBox="1">
            <a:spLocks noChangeArrowheads="1"/>
          </p:cNvSpPr>
          <p:nvPr/>
        </p:nvSpPr>
        <p:spPr bwMode="auto">
          <a:xfrm>
            <a:off x="304800" y="4953000"/>
            <a:ext cx="40386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b="1">
                <a:solidFill>
                  <a:srgbClr val="FF0000"/>
                </a:solidFill>
                <a:latin typeface="Monotype Corsiva" charset="0"/>
              </a:rPr>
              <a:t>For ease of use, we define a new derived unit called, Newton (N) </a:t>
            </a:r>
            <a:endParaRPr lang="en-US" b="1">
              <a:solidFill>
                <a:srgbClr val="FF0000"/>
              </a:solidFill>
              <a:latin typeface="Arial Narrow" charset="0"/>
            </a:endParaRPr>
          </a:p>
        </p:txBody>
      </p:sp>
      <p:graphicFrame>
        <p:nvGraphicFramePr>
          <p:cNvPr id="40859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860867"/>
              </p:ext>
            </p:extLst>
          </p:nvPr>
        </p:nvGraphicFramePr>
        <p:xfrm>
          <a:off x="4800600" y="5189538"/>
          <a:ext cx="9398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201" name="Equation" r:id="rId7" imgW="342900" imgH="177800" progId="Equation.3">
                  <p:embed/>
                </p:oleObj>
              </mc:Choice>
              <mc:Fallback>
                <p:oleObj name="Equation" r:id="rId7" imgW="3429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189538"/>
                        <a:ext cx="93980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96" name="Object 5"/>
          <p:cNvGraphicFramePr>
            <a:graphicFrameLocks noChangeAspect="1"/>
          </p:cNvGraphicFramePr>
          <p:nvPr/>
        </p:nvGraphicFramePr>
        <p:xfrm>
          <a:off x="5181600" y="3324225"/>
          <a:ext cx="8239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202" name="Equation" r:id="rId9" imgW="291960" imgH="203040" progId="Equation.DSMT4">
                  <p:embed/>
                </p:oleObj>
              </mc:Choice>
              <mc:Fallback>
                <p:oleObj name="Equation" r:id="rId9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24225"/>
                        <a:ext cx="823913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97" name="Object 6"/>
          <p:cNvGraphicFramePr>
            <a:graphicFrameLocks noChangeAspect="1"/>
          </p:cNvGraphicFramePr>
          <p:nvPr/>
        </p:nvGraphicFramePr>
        <p:xfrm>
          <a:off x="7897813" y="4038600"/>
          <a:ext cx="9413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203" name="Equation" r:id="rId11" imgW="596880" imgH="228600" progId="Equation.3">
                  <p:embed/>
                </p:oleObj>
              </mc:Choice>
              <mc:Fallback>
                <p:oleObj name="Equation" r:id="rId11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7813" y="4038600"/>
                        <a:ext cx="94138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9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512408"/>
              </p:ext>
            </p:extLst>
          </p:nvPr>
        </p:nvGraphicFramePr>
        <p:xfrm>
          <a:off x="5621338" y="5119688"/>
          <a:ext cx="2157412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204" name="Equation" r:id="rId13" imgW="787400" imgH="241300" progId="Equation.3">
                  <p:embed/>
                </p:oleObj>
              </mc:Choice>
              <mc:Fallback>
                <p:oleObj name="Equation" r:id="rId13" imgW="787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1338" y="5119688"/>
                        <a:ext cx="2157412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99" name="Object 8"/>
          <p:cNvGraphicFramePr>
            <a:graphicFrameLocks noChangeAspect="1"/>
          </p:cNvGraphicFramePr>
          <p:nvPr/>
        </p:nvGraphicFramePr>
        <p:xfrm>
          <a:off x="7696200" y="4953000"/>
          <a:ext cx="9398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205" name="Equation" r:id="rId15" imgW="342720" imgH="393480" progId="Equation.DSMT4">
                  <p:embed/>
                </p:oleObj>
              </mc:Choice>
              <mc:Fallback>
                <p:oleObj name="Equation" r:id="rId15" imgW="342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953000"/>
                        <a:ext cx="93980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602" name="Rectangle 26"/>
          <p:cNvSpPr>
            <a:spLocks noChangeArrowheads="1"/>
          </p:cNvSpPr>
          <p:nvPr/>
        </p:nvSpPr>
        <p:spPr bwMode="auto">
          <a:xfrm>
            <a:off x="3352800" y="2092325"/>
            <a:ext cx="2133600" cy="9906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40860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712252"/>
              </p:ext>
            </p:extLst>
          </p:nvPr>
        </p:nvGraphicFramePr>
        <p:xfrm>
          <a:off x="3495675" y="2139950"/>
          <a:ext cx="1228725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206" name="Equation" r:id="rId17" imgW="469900" imgH="381000" progId="Equation.3">
                  <p:embed/>
                </p:oleObj>
              </mc:Choice>
              <mc:Fallback>
                <p:oleObj name="Equation" r:id="rId17" imgW="4699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75" y="2139950"/>
                        <a:ext cx="1228725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60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54358"/>
              </p:ext>
            </p:extLst>
          </p:nvPr>
        </p:nvGraphicFramePr>
        <p:xfrm>
          <a:off x="4703763" y="2176463"/>
          <a:ext cx="63023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207" name="Equation" r:id="rId19" imgW="241300" imgH="241300" progId="Equation.3">
                  <p:embed/>
                </p:oleObj>
              </mc:Choice>
              <mc:Fallback>
                <p:oleObj name="Equation" r:id="rId19" imgW="241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3" y="2176463"/>
                        <a:ext cx="630237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605" name="Object 11"/>
          <p:cNvGraphicFramePr>
            <a:graphicFrameLocks noChangeAspect="1"/>
          </p:cNvGraphicFramePr>
          <p:nvPr/>
        </p:nvGraphicFramePr>
        <p:xfrm>
          <a:off x="6629400" y="4033838"/>
          <a:ext cx="59213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208" name="Equation" r:id="rId21" imgW="355320" imgH="253800" progId="Equation.DSMT4">
                  <p:embed/>
                </p:oleObj>
              </mc:Choice>
              <mc:Fallback>
                <p:oleObj name="Equation" r:id="rId21" imgW="355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033838"/>
                        <a:ext cx="592138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606" name="Object 12"/>
          <p:cNvGraphicFramePr>
            <a:graphicFrameLocks noChangeAspect="1"/>
          </p:cNvGraphicFramePr>
          <p:nvPr/>
        </p:nvGraphicFramePr>
        <p:xfrm>
          <a:off x="7086600" y="3886200"/>
          <a:ext cx="7842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209" name="Equation" r:id="rId23" imgW="469800" imgH="431640" progId="Equation.DSMT4">
                  <p:embed/>
                </p:oleObj>
              </mc:Choice>
              <mc:Fallback>
                <p:oleObj name="Equation" r:id="rId23" imgW="469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886200"/>
                        <a:ext cx="784225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607" name="Object 13"/>
          <p:cNvGraphicFramePr>
            <a:graphicFrameLocks noChangeAspect="1"/>
          </p:cNvGraphicFramePr>
          <p:nvPr/>
        </p:nvGraphicFramePr>
        <p:xfrm>
          <a:off x="5908675" y="3276600"/>
          <a:ext cx="12541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210" name="Equation" r:id="rId25" imgW="444240" imgH="228600" progId="Equation.3">
                  <p:embed/>
                </p:oleObj>
              </mc:Choice>
              <mc:Fallback>
                <p:oleObj name="Equation" r:id="rId25" imgW="444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3276600"/>
                        <a:ext cx="125412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788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970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970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2F9C397-14FF-CB48-941E-3D3A922146D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29698" name="Rectangle 3"/>
          <p:cNvGraphicFramePr>
            <a:graphicFrameLocks noGrp="1"/>
          </p:cNvGraphicFramePr>
          <p:nvPr>
            <p:ph sz="half" idx="2"/>
          </p:nvPr>
        </p:nvGraphicFramePr>
        <p:xfrm>
          <a:off x="6551613" y="4038600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94" name="Equation" r:id="rId4" imgW="0" imgH="0" progId="Equation.3">
                  <p:embed/>
                </p:oleObj>
              </mc:Choice>
              <mc:Fallback>
                <p:oleObj name="Equation" r:id="rId4" imgW="0" imgH="0" progId="Equation.3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4038600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pic>
        <p:nvPicPr>
          <p:cNvPr id="40038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57400"/>
            <a:ext cx="9144000" cy="4024313"/>
          </a:xfrm>
          <a:noFill/>
        </p:spPr>
      </p:pic>
      <p:sp>
        <p:nvSpPr>
          <p:cNvPr id="29704" name="Text Box 6"/>
          <p:cNvSpPr txBox="1">
            <a:spLocks noChangeArrowheads="1"/>
          </p:cNvSpPr>
          <p:nvPr/>
        </p:nvSpPr>
        <p:spPr bwMode="auto">
          <a:xfrm>
            <a:off x="762000" y="1295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400391" name="Text Box 7"/>
          <p:cNvSpPr txBox="1">
            <a:spLocks noChangeArrowheads="1"/>
          </p:cNvSpPr>
          <p:nvPr/>
        </p:nvSpPr>
        <p:spPr bwMode="auto">
          <a:xfrm>
            <a:off x="609600" y="911225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2"/>
                </a:solidFill>
                <a:latin typeface="Arial Narrow" charset="0"/>
              </a:rPr>
              <a:t>A </a:t>
            </a:r>
            <a:r>
              <a:rPr lang="en-US" sz="3200" b="1" i="1">
                <a:solidFill>
                  <a:schemeClr val="accent2"/>
                </a:solidFill>
                <a:latin typeface="Arial Narrow" charset="0"/>
              </a:rPr>
              <a:t>free-body-diagram</a:t>
            </a:r>
            <a:r>
              <a:rPr lang="en-US" sz="3200">
                <a:solidFill>
                  <a:schemeClr val="accent2"/>
                </a:solidFill>
                <a:latin typeface="Arial Narrow" charset="0"/>
              </a:rPr>
              <a:t> is a diagram that represents the object and the forces that act on it.</a:t>
            </a:r>
          </a:p>
        </p:txBody>
      </p:sp>
      <p:sp>
        <p:nvSpPr>
          <p:cNvPr id="29706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Free Body Diagram</a:t>
            </a:r>
          </a:p>
        </p:txBody>
      </p:sp>
    </p:spTree>
    <p:extLst>
      <p:ext uri="{BB962C8B-B14F-4D97-AF65-F5344CB8AC3E}">
        <p14:creationId xmlns:p14="http://schemas.microsoft.com/office/powerpoint/2010/main" val="2722335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2772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277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80DE5-0758-FA4C-AE95-65532D954AA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2770" name="Rectangle 3"/>
          <p:cNvGraphicFramePr>
            <a:graphicFrameLocks noGrp="1"/>
          </p:cNvGraphicFramePr>
          <p:nvPr>
            <p:ph sz="quarter" idx="2"/>
          </p:nvPr>
        </p:nvGraphicFramePr>
        <p:xfrm>
          <a:off x="6551613" y="29733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90" name="Equation" r:id="rId4" imgW="0" imgH="0" progId="Equation.3">
                  <p:embed/>
                </p:oleObj>
              </mc:Choice>
              <mc:Fallback>
                <p:oleObj name="Equation" r:id="rId4" imgW="0" imgH="0" progId="Equation.3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29733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Text Box 4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pic>
        <p:nvPicPr>
          <p:cNvPr id="40243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888"/>
            <a:ext cx="9144000" cy="3033712"/>
          </a:xfrm>
          <a:noFill/>
        </p:spPr>
      </p:pic>
      <p:sp>
        <p:nvSpPr>
          <p:cNvPr id="402438" name="Text Box 6"/>
          <p:cNvSpPr txBox="1">
            <a:spLocks noChangeArrowheads="1"/>
          </p:cNvSpPr>
          <p:nvPr/>
        </p:nvSpPr>
        <p:spPr bwMode="auto">
          <a:xfrm>
            <a:off x="457200" y="3959225"/>
            <a:ext cx="436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is the net force in this example?</a:t>
            </a:r>
          </a:p>
        </p:txBody>
      </p:sp>
      <p:sp>
        <p:nvSpPr>
          <p:cNvPr id="32777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Pushing a stalled car</a:t>
            </a:r>
          </a:p>
        </p:txBody>
      </p:sp>
      <p:sp>
        <p:nvSpPr>
          <p:cNvPr id="402440" name="Text Box 8"/>
          <p:cNvSpPr txBox="1">
            <a:spLocks noChangeArrowheads="1"/>
          </p:cNvSpPr>
          <p:nvPr/>
        </p:nvSpPr>
        <p:spPr bwMode="auto">
          <a:xfrm>
            <a:off x="1500407" y="4724400"/>
            <a:ext cx="4862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+mn-lt"/>
              </a:rPr>
              <a:t>F=</a:t>
            </a:r>
          </a:p>
        </p:txBody>
      </p:sp>
      <p:sp>
        <p:nvSpPr>
          <p:cNvPr id="402441" name="Text Box 9"/>
          <p:cNvSpPr txBox="1">
            <a:spLocks noChangeArrowheads="1"/>
          </p:cNvSpPr>
          <p:nvPr/>
        </p:nvSpPr>
        <p:spPr bwMode="auto">
          <a:xfrm>
            <a:off x="3276600" y="5410200"/>
            <a:ext cx="44431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  <a:latin typeface="+mn-lt"/>
              </a:rPr>
              <a:t>The + x axis of the coordinate system.</a:t>
            </a:r>
          </a:p>
        </p:txBody>
      </p:sp>
      <p:sp>
        <p:nvSpPr>
          <p:cNvPr id="402442" name="Text Box 10"/>
          <p:cNvSpPr txBox="1">
            <a:spLocks noChangeArrowheads="1"/>
          </p:cNvSpPr>
          <p:nvPr/>
        </p:nvSpPr>
        <p:spPr bwMode="auto">
          <a:xfrm>
            <a:off x="2029045" y="4724400"/>
            <a:ext cx="8580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  <a:latin typeface="+mn-lt"/>
              </a:rPr>
              <a:t>275 N </a:t>
            </a:r>
          </a:p>
        </p:txBody>
      </p:sp>
      <p:sp>
        <p:nvSpPr>
          <p:cNvPr id="402443" name="Text Box 11"/>
          <p:cNvSpPr txBox="1">
            <a:spLocks noChangeArrowheads="1"/>
          </p:cNvSpPr>
          <p:nvPr/>
        </p:nvSpPr>
        <p:spPr bwMode="auto">
          <a:xfrm>
            <a:off x="3092670" y="4724400"/>
            <a:ext cx="1075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+mn-lt"/>
              </a:rPr>
              <a:t>+ 395 N </a:t>
            </a:r>
          </a:p>
        </p:txBody>
      </p:sp>
      <p:sp>
        <p:nvSpPr>
          <p:cNvPr id="402444" name="Text Box 12"/>
          <p:cNvSpPr txBox="1">
            <a:spLocks noChangeArrowheads="1"/>
          </p:cNvSpPr>
          <p:nvPr/>
        </p:nvSpPr>
        <p:spPr bwMode="auto">
          <a:xfrm>
            <a:off x="4418232" y="4724400"/>
            <a:ext cx="12862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+mn-lt"/>
              </a:rPr>
              <a:t>– 560 N = </a:t>
            </a:r>
          </a:p>
        </p:txBody>
      </p:sp>
      <p:sp>
        <p:nvSpPr>
          <p:cNvPr id="402445" name="Text Box 13"/>
          <p:cNvSpPr txBox="1">
            <a:spLocks noChangeArrowheads="1"/>
          </p:cNvSpPr>
          <p:nvPr/>
        </p:nvSpPr>
        <p:spPr bwMode="auto">
          <a:xfrm>
            <a:off x="5996207" y="4724400"/>
            <a:ext cx="9870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+mn-lt"/>
              </a:rPr>
              <a:t>+110 N</a:t>
            </a:r>
          </a:p>
        </p:txBody>
      </p:sp>
      <p:sp>
        <p:nvSpPr>
          <p:cNvPr id="402446" name="Text Box 14"/>
          <p:cNvSpPr txBox="1">
            <a:spLocks noChangeArrowheads="1"/>
          </p:cNvSpPr>
          <p:nvPr/>
        </p:nvSpPr>
        <p:spPr bwMode="auto">
          <a:xfrm>
            <a:off x="738407" y="5448300"/>
            <a:ext cx="20504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+mn-lt"/>
              </a:rPr>
              <a:t>Which direction?</a:t>
            </a:r>
          </a:p>
        </p:txBody>
      </p:sp>
    </p:spTree>
    <p:extLst>
      <p:ext uri="{BB962C8B-B14F-4D97-AF65-F5344CB8AC3E}">
        <p14:creationId xmlns:p14="http://schemas.microsoft.com/office/powerpoint/2010/main" val="944215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482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482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7EA4BEB-4DF0-EC4C-93D2-3AC291399D4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4818" name="Rectangle 3"/>
          <p:cNvGraphicFramePr>
            <a:graphicFrameLocks noGrp="1"/>
          </p:cNvGraphicFramePr>
          <p:nvPr>
            <p:ph sz="half" idx="2"/>
          </p:nvPr>
        </p:nvGraphicFramePr>
        <p:xfrm>
          <a:off x="6551613" y="4038600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14" name="Equation" r:id="rId4" imgW="0" imgH="0" progId="Equation.3">
                  <p:embed/>
                </p:oleObj>
              </mc:Choice>
              <mc:Fallback>
                <p:oleObj name="Equation" r:id="rId4" imgW="0" imgH="0" progId="Equation.3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4038600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85" name="Text Box 5"/>
          <p:cNvSpPr txBox="1">
            <a:spLocks noChangeArrowheads="1"/>
          </p:cNvSpPr>
          <p:nvPr/>
        </p:nvSpPr>
        <p:spPr bwMode="auto">
          <a:xfrm>
            <a:off x="609600" y="990600"/>
            <a:ext cx="8153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If the mass of the car is 1850 kg, then by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Newton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’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s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second law, the acceleration is</a:t>
            </a:r>
          </a:p>
        </p:txBody>
      </p:sp>
      <p:graphicFrame>
        <p:nvGraphicFramePr>
          <p:cNvPr id="404486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2133600" y="4632325"/>
          <a:ext cx="6858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15" name="Equation" r:id="rId5" imgW="241200" imgH="139680" progId="Equation.DSMT4">
                  <p:embed/>
                </p:oleObj>
              </mc:Choice>
              <mc:Fallback>
                <p:oleObj name="Equation" r:id="rId5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632325"/>
                        <a:ext cx="6858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1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What is the acceleration the car receives?</a:t>
            </a:r>
          </a:p>
        </p:txBody>
      </p:sp>
      <p:graphicFrame>
        <p:nvGraphicFramePr>
          <p:cNvPr id="4044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169437"/>
              </p:ext>
            </p:extLst>
          </p:nvPr>
        </p:nvGraphicFramePr>
        <p:xfrm>
          <a:off x="762000" y="2397125"/>
          <a:ext cx="1430338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16" name="Equation" r:id="rId7" imgW="457200" imgH="266700" progId="Equation.3">
                  <p:embed/>
                </p:oleObj>
              </mc:Choice>
              <mc:Fallback>
                <p:oleObj name="Equation" r:id="rId7" imgW="4572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397125"/>
                        <a:ext cx="1430338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89" name="AutoShape 9"/>
          <p:cNvSpPr>
            <a:spLocks noChangeArrowheads="1"/>
          </p:cNvSpPr>
          <p:nvPr/>
        </p:nvSpPr>
        <p:spPr bwMode="auto">
          <a:xfrm>
            <a:off x="228600" y="4191000"/>
            <a:ext cx="1905000" cy="11430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Now we solve this </a:t>
            </a:r>
          </a:p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equation for a</a:t>
            </a:r>
          </a:p>
        </p:txBody>
      </p:sp>
      <p:graphicFrame>
        <p:nvGraphicFramePr>
          <p:cNvPr id="4044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423423"/>
              </p:ext>
            </p:extLst>
          </p:nvPr>
        </p:nvGraphicFramePr>
        <p:xfrm>
          <a:off x="2217738" y="2493963"/>
          <a:ext cx="754062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17" name="Equation" r:id="rId9" imgW="241300" imgH="190500" progId="Equation.3">
                  <p:embed/>
                </p:oleObj>
              </mc:Choice>
              <mc:Fallback>
                <p:oleObj name="Equation" r:id="rId9" imgW="2413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38" y="2493963"/>
                        <a:ext cx="754062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92" name="AutoShape 12"/>
          <p:cNvSpPr>
            <a:spLocks noChangeArrowheads="1"/>
          </p:cNvSpPr>
          <p:nvPr/>
        </p:nvSpPr>
        <p:spPr bwMode="auto">
          <a:xfrm>
            <a:off x="3352800" y="2362200"/>
            <a:ext cx="2286000" cy="990600"/>
          </a:xfrm>
          <a:prstGeom prst="rightArrow">
            <a:avLst>
              <a:gd name="adj1" fmla="val 50000"/>
              <a:gd name="adj2" fmla="val 57692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Since the motion is </a:t>
            </a:r>
          </a:p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in 1 dimension</a:t>
            </a:r>
          </a:p>
        </p:txBody>
      </p:sp>
      <p:graphicFrame>
        <p:nvGraphicFramePr>
          <p:cNvPr id="404493" name="Object 13"/>
          <p:cNvGraphicFramePr>
            <a:graphicFrameLocks noChangeAspect="1"/>
          </p:cNvGraphicFramePr>
          <p:nvPr/>
        </p:nvGraphicFramePr>
        <p:xfrm>
          <a:off x="5732463" y="2492375"/>
          <a:ext cx="143033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18" name="Equation" r:id="rId11" imgW="457200" imgH="253800" progId="Equation.DSMT4">
                  <p:embed/>
                </p:oleObj>
              </mc:Choice>
              <mc:Fallback>
                <p:oleObj name="Equation" r:id="rId11" imgW="457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2463" y="2492375"/>
                        <a:ext cx="1430337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94" name="Object 14"/>
          <p:cNvGraphicFramePr>
            <a:graphicFrameLocks noChangeAspect="1"/>
          </p:cNvGraphicFramePr>
          <p:nvPr/>
        </p:nvGraphicFramePr>
        <p:xfrm>
          <a:off x="7170738" y="2647950"/>
          <a:ext cx="75406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19" name="Equation" r:id="rId13" imgW="241200" imgH="139680" progId="Equation.DSMT4">
                  <p:embed/>
                </p:oleObj>
              </mc:Choice>
              <mc:Fallback>
                <p:oleObj name="Equation" r:id="rId13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0738" y="2647950"/>
                        <a:ext cx="754062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95" name="Object 15"/>
          <p:cNvGraphicFramePr>
            <a:graphicFrameLocks noChangeAspect="1"/>
          </p:cNvGraphicFramePr>
          <p:nvPr/>
        </p:nvGraphicFramePr>
        <p:xfrm>
          <a:off x="2824163" y="4038600"/>
          <a:ext cx="1519237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20" name="Equation" r:id="rId15" imgW="482400" imgH="431640" progId="Equation.DSMT4">
                  <p:embed/>
                </p:oleObj>
              </mc:Choice>
              <mc:Fallback>
                <p:oleObj name="Equation" r:id="rId15" imgW="482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4038600"/>
                        <a:ext cx="1519237" cy="136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96" name="Object 16"/>
          <p:cNvGraphicFramePr>
            <a:graphicFrameLocks noChangeAspect="1"/>
          </p:cNvGraphicFramePr>
          <p:nvPr/>
        </p:nvGraphicFramePr>
        <p:xfrm>
          <a:off x="4343400" y="4167188"/>
          <a:ext cx="3559175" cy="131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21" name="Equation" r:id="rId17" imgW="1130040" imgH="419040" progId="Equation.DSMT4">
                  <p:embed/>
                </p:oleObj>
              </mc:Choice>
              <mc:Fallback>
                <p:oleObj name="Equation" r:id="rId17" imgW="11300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167188"/>
                        <a:ext cx="3559175" cy="1319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97" name="Object 17"/>
          <p:cNvGraphicFramePr>
            <a:graphicFrameLocks noChangeAspect="1"/>
          </p:cNvGraphicFramePr>
          <p:nvPr/>
        </p:nvGraphicFramePr>
        <p:xfrm>
          <a:off x="7848600" y="4419600"/>
          <a:ext cx="11191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22" name="Equation" r:id="rId19" imgW="355320" imgH="228600" progId="Equation.3">
                  <p:embed/>
                </p:oleObj>
              </mc:Choice>
              <mc:Fallback>
                <p:oleObj name="Equation" r:id="rId19" imgW="355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419600"/>
                        <a:ext cx="1119188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488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6872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687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BB542B5-BE17-DA4A-AEF3-6256B17E462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40960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953000" y="4679950"/>
          <a:ext cx="295275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94" name="Equation" r:id="rId4" imgW="774360" imgH="253800" progId="Equation.DSMT4">
                  <p:embed/>
                </p:oleObj>
              </mc:Choice>
              <mc:Fallback>
                <p:oleObj name="Equation" r:id="rId4" imgW="774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679950"/>
                        <a:ext cx="2952750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Rectangle 4"/>
          <p:cNvGraphicFramePr>
            <a:graphicFrameLocks noGrp="1"/>
          </p:cNvGraphicFramePr>
          <p:nvPr>
            <p:ph sz="quarter" idx="2"/>
          </p:nvPr>
        </p:nvGraphicFramePr>
        <p:xfrm>
          <a:off x="6551613" y="29733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95" name="Equation" r:id="rId6" imgW="0" imgH="0" progId="Equation.3">
                  <p:embed/>
                </p:oleObj>
              </mc:Choice>
              <mc:Fallback>
                <p:oleObj name="Equation" r:id="rId6" imgW="0" imgH="0" progId="Equation.3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29733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0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85800" y="4605338"/>
          <a:ext cx="3181350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96" name="Equation" r:id="rId7" imgW="774360" imgH="253800" progId="Equation.DSMT4">
                  <p:embed/>
                </p:oleObj>
              </mc:Choice>
              <mc:Fallback>
                <p:oleObj name="Equation" r:id="rId7" imgW="774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605338"/>
                        <a:ext cx="3181350" cy="104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06" name="Text Box 6"/>
          <p:cNvSpPr txBox="1">
            <a:spLocks noChangeArrowheads="1"/>
          </p:cNvSpPr>
          <p:nvPr/>
        </p:nvSpPr>
        <p:spPr bwMode="auto">
          <a:xfrm>
            <a:off x="685800" y="990600"/>
            <a:ext cx="8001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  <a:latin typeface="Monotype Corsiva" charset="0"/>
              </a:rPr>
              <a:t>The direction of the force and the acceleration vectors can be taken into account by using </a:t>
            </a:r>
            <a:r>
              <a:rPr lang="en-US" sz="2800" i="1">
                <a:solidFill>
                  <a:schemeClr val="accent2"/>
                </a:solidFill>
                <a:latin typeface="Monotype Corsiva" charset="0"/>
              </a:rPr>
              <a:t>x</a:t>
            </a:r>
            <a:r>
              <a:rPr lang="en-US" sz="2800">
                <a:solidFill>
                  <a:schemeClr val="accent2"/>
                </a:solidFill>
                <a:latin typeface="Monotype Corsiva" charset="0"/>
              </a:rPr>
              <a:t> and </a:t>
            </a:r>
            <a:r>
              <a:rPr lang="en-US" sz="2800" i="1">
                <a:solidFill>
                  <a:schemeClr val="accent2"/>
                </a:solidFill>
                <a:latin typeface="Monotype Corsiva" charset="0"/>
              </a:rPr>
              <a:t>y</a:t>
            </a:r>
            <a:r>
              <a:rPr lang="en-US" sz="2800">
                <a:solidFill>
                  <a:schemeClr val="accent2"/>
                </a:solidFill>
                <a:latin typeface="Monotype Corsiva" charset="0"/>
              </a:rPr>
              <a:t> components.</a:t>
            </a:r>
          </a:p>
        </p:txBody>
      </p:sp>
      <p:graphicFrame>
        <p:nvGraphicFramePr>
          <p:cNvPr id="409607" name="Object 7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99753683"/>
              </p:ext>
            </p:extLst>
          </p:nvPr>
        </p:nvGraphicFramePr>
        <p:xfrm>
          <a:off x="2971800" y="2286000"/>
          <a:ext cx="169862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97" name="Equation" r:id="rId9" imgW="444500" imgH="266700" progId="Equation.3">
                  <p:embed/>
                </p:oleObj>
              </mc:Choice>
              <mc:Fallback>
                <p:oleObj name="Equation" r:id="rId9" imgW="4445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286000"/>
                        <a:ext cx="1698625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08" name="Text Box 8"/>
          <p:cNvSpPr txBox="1">
            <a:spLocks noChangeArrowheads="1"/>
          </p:cNvSpPr>
          <p:nvPr/>
        </p:nvSpPr>
        <p:spPr bwMode="auto">
          <a:xfrm>
            <a:off x="2895600" y="3581400"/>
            <a:ext cx="2368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2"/>
                </a:solidFill>
                <a:latin typeface="Monotype Corsiva" charset="0"/>
              </a:rPr>
              <a:t>is equivalent to</a:t>
            </a:r>
          </a:p>
        </p:txBody>
      </p:sp>
      <p:sp>
        <p:nvSpPr>
          <p:cNvPr id="36876" name="Rectangle 9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Vector Nature of the Force</a:t>
            </a:r>
          </a:p>
        </p:txBody>
      </p:sp>
      <p:graphicFrame>
        <p:nvGraphicFramePr>
          <p:cNvPr id="4096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477113"/>
              </p:ext>
            </p:extLst>
          </p:nvPr>
        </p:nvGraphicFramePr>
        <p:xfrm>
          <a:off x="4641850" y="2414588"/>
          <a:ext cx="9207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98" name="Equation" r:id="rId11" imgW="241300" imgH="190500" progId="Equation.DSMT4">
                  <p:embed/>
                </p:oleObj>
              </mc:Choice>
              <mc:Fallback>
                <p:oleObj name="Equation" r:id="rId11" imgW="241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1850" y="2414588"/>
                        <a:ext cx="920750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728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891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891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F13A818-CB9D-4C42-8629-3F39A64CFFC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8914" name="Rectangle 3"/>
          <p:cNvGraphicFramePr>
            <a:graphicFrameLocks noGrp="1"/>
          </p:cNvGraphicFramePr>
          <p:nvPr>
            <p:ph sz="half" idx="2"/>
          </p:nvPr>
        </p:nvGraphicFramePr>
        <p:xfrm>
          <a:off x="4643438" y="2814638"/>
          <a:ext cx="3814762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34" name="Equation" r:id="rId4" imgW="0" imgH="0" progId="Equation.3">
                  <p:embed/>
                </p:oleObj>
              </mc:Choice>
              <mc:Fallback>
                <p:oleObj name="Equation" r:id="rId4" imgW="0" imgH="0" progId="Equation.3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814638"/>
                        <a:ext cx="3814762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Text Box 4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pic>
        <p:nvPicPr>
          <p:cNvPr id="411653" name="Picture 5" descr="afg0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14400"/>
            <a:ext cx="541020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7772400" cy="990600"/>
          </a:xfrm>
        </p:spPr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Stranded man on a raft</a:t>
            </a:r>
          </a:p>
        </p:txBody>
      </p:sp>
      <p:sp>
        <p:nvSpPr>
          <p:cNvPr id="411655" name="Text Box 7"/>
          <p:cNvSpPr txBox="1">
            <a:spLocks noChangeArrowheads="1"/>
          </p:cNvSpPr>
          <p:nvPr/>
        </p:nvSpPr>
        <p:spPr bwMode="auto">
          <a:xfrm>
            <a:off x="152400" y="762000"/>
            <a:ext cx="35052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man is stranded on a raft (mass of man and raft = 1300kg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)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as shown in the figure.  By paddling, he causes an average force P of 17N to be applied to the raft in a direction due east (the +x direction).  The wind also exerts a force A on the raft.  This force has a magnitude of 15N and points 67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o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north of east.  Ignoring any resistance from the water, find the x and y components of the rafts acceleration.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400800" y="3886200"/>
            <a:ext cx="26670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33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22756</TotalTime>
  <Words>814</Words>
  <Application>Microsoft Macintosh PowerPoint</Application>
  <PresentationFormat>On-screen Show (4:3)</PresentationFormat>
  <Paragraphs>122</Paragraphs>
  <Slides>12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phys1443-spring02</vt:lpstr>
      <vt:lpstr>Equation</vt:lpstr>
      <vt:lpstr>Microsoft Equation</vt:lpstr>
      <vt:lpstr>PHYS 1441 – Section 002 Lecture #9</vt:lpstr>
      <vt:lpstr>Announcements</vt:lpstr>
      <vt:lpstr>Newton’s Second Law of Motion</vt:lpstr>
      <vt:lpstr>Unit of the Force</vt:lpstr>
      <vt:lpstr>Free Body Diagram</vt:lpstr>
      <vt:lpstr>Ex. Pushing a stalled car</vt:lpstr>
      <vt:lpstr>What is the acceleration the car receives?</vt:lpstr>
      <vt:lpstr>Vector Nature of the Force</vt:lpstr>
      <vt:lpstr>Ex. Stranded man on a raft</vt:lpstr>
      <vt:lpstr>PowerPoint Presentation</vt:lpstr>
      <vt:lpstr>Now compute the acceleration components in x and y directions!! </vt:lpstr>
      <vt:lpstr>Example for Newton’s 2nd Law of Motion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846</cp:revision>
  <cp:lastPrinted>2013-02-18T23:38:42Z</cp:lastPrinted>
  <dcterms:created xsi:type="dcterms:W3CDTF">2012-08-27T21:13:02Z</dcterms:created>
  <dcterms:modified xsi:type="dcterms:W3CDTF">2013-02-18T23:39:56Z</dcterms:modified>
</cp:coreProperties>
</file>