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.xml" ContentType="application/vnd.openxmlformats-officedocument.presentationml.notesSlide+xml"/>
  <Override PartName="/ppt/embeddings/oleObject21.bin" ContentType="application/vnd.openxmlformats-officedocument.oleObject"/>
  <Override PartName="/ppt/notesSlides/notesSlide2.xml" ContentType="application/vnd.openxmlformats-officedocument.presentationml.notesSlide+xml"/>
  <Override PartName="/ppt/embeddings/oleObject22.bin" ContentType="application/vnd.openxmlformats-officedocument.oleObject"/>
  <Override PartName="/ppt/notesSlides/notesSlide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5.xml" ContentType="application/vnd.openxmlformats-officedocument.presentationml.notesSlide+xml"/>
  <Override PartName="/ppt/embeddings/oleObject37.bin" ContentType="application/vnd.openxmlformats-officedocument.oleObject"/>
  <Override PartName="/ppt/notesSlides/notesSlide6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7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606" r:id="rId4"/>
    <p:sldId id="607" r:id="rId5"/>
    <p:sldId id="608" r:id="rId6"/>
    <p:sldId id="610" r:id="rId7"/>
    <p:sldId id="611" r:id="rId8"/>
    <p:sldId id="612" r:id="rId9"/>
    <p:sldId id="613" r:id="rId10"/>
    <p:sldId id="614" r:id="rId11"/>
    <p:sldId id="615" r:id="rId12"/>
    <p:sldId id="617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0" Type="http://schemas.openxmlformats.org/officeDocument/2006/relationships/image" Target="../media/image69.wmf"/><Relationship Id="rId21" Type="http://schemas.openxmlformats.org/officeDocument/2006/relationships/image" Target="../media/image70.wmf"/><Relationship Id="rId22" Type="http://schemas.openxmlformats.org/officeDocument/2006/relationships/image" Target="../media/image71.wmf"/><Relationship Id="rId23" Type="http://schemas.openxmlformats.org/officeDocument/2006/relationships/image" Target="../media/image72.wmf"/><Relationship Id="rId24" Type="http://schemas.openxmlformats.org/officeDocument/2006/relationships/image" Target="../media/image73.wmf"/><Relationship Id="rId25" Type="http://schemas.openxmlformats.org/officeDocument/2006/relationships/image" Target="../media/image74.wmf"/><Relationship Id="rId26" Type="http://schemas.openxmlformats.org/officeDocument/2006/relationships/image" Target="../media/image75.wmf"/><Relationship Id="rId27" Type="http://schemas.openxmlformats.org/officeDocument/2006/relationships/image" Target="../media/image76.wmf"/><Relationship Id="rId28" Type="http://schemas.openxmlformats.org/officeDocument/2006/relationships/image" Target="../media/image77.wmf"/><Relationship Id="rId29" Type="http://schemas.openxmlformats.org/officeDocument/2006/relationships/image" Target="../media/image78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30" Type="http://schemas.openxmlformats.org/officeDocument/2006/relationships/image" Target="../media/image79.wmf"/><Relationship Id="rId31" Type="http://schemas.openxmlformats.org/officeDocument/2006/relationships/image" Target="../media/image80.wmf"/><Relationship Id="rId32" Type="http://schemas.openxmlformats.org/officeDocument/2006/relationships/image" Target="../media/image81.wmf"/><Relationship Id="rId9" Type="http://schemas.openxmlformats.org/officeDocument/2006/relationships/image" Target="../media/image58.e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33" Type="http://schemas.openxmlformats.org/officeDocument/2006/relationships/image" Target="../media/image82.wmf"/><Relationship Id="rId34" Type="http://schemas.openxmlformats.org/officeDocument/2006/relationships/image" Target="../media/image83.wmf"/><Relationship Id="rId35" Type="http://schemas.openxmlformats.org/officeDocument/2006/relationships/image" Target="../media/image84.wmf"/><Relationship Id="rId36" Type="http://schemas.openxmlformats.org/officeDocument/2006/relationships/image" Target="../media/image85.wmf"/><Relationship Id="rId10" Type="http://schemas.openxmlformats.org/officeDocument/2006/relationships/image" Target="../media/image59.wmf"/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4" Type="http://schemas.openxmlformats.org/officeDocument/2006/relationships/image" Target="../media/image63.emf"/><Relationship Id="rId15" Type="http://schemas.openxmlformats.org/officeDocument/2006/relationships/image" Target="../media/image64.emf"/><Relationship Id="rId16" Type="http://schemas.openxmlformats.org/officeDocument/2006/relationships/image" Target="../media/image65.wmf"/><Relationship Id="rId17" Type="http://schemas.openxmlformats.org/officeDocument/2006/relationships/image" Target="../media/image66.wmf"/><Relationship Id="rId18" Type="http://schemas.openxmlformats.org/officeDocument/2006/relationships/image" Target="../media/image67.wmf"/><Relationship Id="rId19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emf"/><Relationship Id="rId7" Type="http://schemas.openxmlformats.org/officeDocument/2006/relationships/image" Target="../media/image16.w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" Type="http://schemas.openxmlformats.org/officeDocument/2006/relationships/image" Target="NULL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1.wmf"/><Relationship Id="rId2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NULL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1" Type="http://schemas.openxmlformats.org/officeDocument/2006/relationships/image" Target="../media/image49.e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B53BD5-D3FF-BF45-A9A0-AF7A67EBEA0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78B5B-BB39-9640-A47A-0EFA3C31846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3FA49-4BC3-CA47-8142-71D942073FD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C5E1CB-B2B7-3548-87F0-A66D1EF2060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7FA924-3EB3-2443-A96A-FDF35844B73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9A2D4-B238-164C-997A-C5981F47501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5AFBCA-5D32-8140-9704-223DCCDF2A7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8.bin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20" Type="http://schemas.openxmlformats.org/officeDocument/2006/relationships/oleObject" Target="../embeddings/oleObject50.bin"/><Relationship Id="rId21" Type="http://schemas.openxmlformats.org/officeDocument/2006/relationships/image" Target="../media/image47.emf"/><Relationship Id="rId22" Type="http://schemas.openxmlformats.org/officeDocument/2006/relationships/oleObject" Target="../embeddings/oleObject51.bin"/><Relationship Id="rId23" Type="http://schemas.openxmlformats.org/officeDocument/2006/relationships/image" Target="../media/image48.emf"/><Relationship Id="rId24" Type="http://schemas.openxmlformats.org/officeDocument/2006/relationships/oleObject" Target="../embeddings/oleObject52.bin"/><Relationship Id="rId25" Type="http://schemas.openxmlformats.org/officeDocument/2006/relationships/image" Target="../media/image49.e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42.wmf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43.w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44.wmf"/><Relationship Id="rId16" Type="http://schemas.openxmlformats.org/officeDocument/2006/relationships/oleObject" Target="../embeddings/oleObject48.bin"/><Relationship Id="rId17" Type="http://schemas.openxmlformats.org/officeDocument/2006/relationships/image" Target="../media/image45.wmf"/><Relationship Id="rId18" Type="http://schemas.openxmlformats.org/officeDocument/2006/relationships/oleObject" Target="../embeddings/oleObject49.bin"/><Relationship Id="rId19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61.bin"/><Relationship Id="rId63" Type="http://schemas.openxmlformats.org/officeDocument/2006/relationships/oleObject" Target="../embeddings/oleObject83.bin"/><Relationship Id="rId64" Type="http://schemas.openxmlformats.org/officeDocument/2006/relationships/image" Target="../media/image80.wmf"/><Relationship Id="rId65" Type="http://schemas.openxmlformats.org/officeDocument/2006/relationships/oleObject" Target="../embeddings/oleObject84.bin"/><Relationship Id="rId66" Type="http://schemas.openxmlformats.org/officeDocument/2006/relationships/image" Target="../media/image81.wmf"/><Relationship Id="rId67" Type="http://schemas.openxmlformats.org/officeDocument/2006/relationships/oleObject" Target="../embeddings/oleObject85.bin"/><Relationship Id="rId68" Type="http://schemas.openxmlformats.org/officeDocument/2006/relationships/image" Target="../media/image82.wmf"/><Relationship Id="rId69" Type="http://schemas.openxmlformats.org/officeDocument/2006/relationships/oleObject" Target="../embeddings/oleObject86.bin"/><Relationship Id="rId50" Type="http://schemas.openxmlformats.org/officeDocument/2006/relationships/image" Target="../media/image73.wmf"/><Relationship Id="rId51" Type="http://schemas.openxmlformats.org/officeDocument/2006/relationships/oleObject" Target="../embeddings/oleObject77.bin"/><Relationship Id="rId52" Type="http://schemas.openxmlformats.org/officeDocument/2006/relationships/image" Target="../media/image74.wmf"/><Relationship Id="rId53" Type="http://schemas.openxmlformats.org/officeDocument/2006/relationships/oleObject" Target="../embeddings/oleObject78.bin"/><Relationship Id="rId54" Type="http://schemas.openxmlformats.org/officeDocument/2006/relationships/image" Target="../media/image75.wmf"/><Relationship Id="rId55" Type="http://schemas.openxmlformats.org/officeDocument/2006/relationships/oleObject" Target="../embeddings/oleObject79.bin"/><Relationship Id="rId56" Type="http://schemas.openxmlformats.org/officeDocument/2006/relationships/image" Target="../media/image76.wmf"/><Relationship Id="rId57" Type="http://schemas.openxmlformats.org/officeDocument/2006/relationships/oleObject" Target="../embeddings/oleObject80.bin"/><Relationship Id="rId58" Type="http://schemas.openxmlformats.org/officeDocument/2006/relationships/image" Target="../media/image77.wmf"/><Relationship Id="rId59" Type="http://schemas.openxmlformats.org/officeDocument/2006/relationships/oleObject" Target="../embeddings/oleObject81.bin"/><Relationship Id="rId40" Type="http://schemas.openxmlformats.org/officeDocument/2006/relationships/image" Target="../media/image68.wmf"/><Relationship Id="rId41" Type="http://schemas.openxmlformats.org/officeDocument/2006/relationships/oleObject" Target="../embeddings/oleObject72.bin"/><Relationship Id="rId42" Type="http://schemas.openxmlformats.org/officeDocument/2006/relationships/image" Target="../media/image69.wmf"/><Relationship Id="rId43" Type="http://schemas.openxmlformats.org/officeDocument/2006/relationships/oleObject" Target="../embeddings/oleObject73.bin"/><Relationship Id="rId44" Type="http://schemas.openxmlformats.org/officeDocument/2006/relationships/image" Target="../media/image70.wmf"/><Relationship Id="rId45" Type="http://schemas.openxmlformats.org/officeDocument/2006/relationships/oleObject" Target="../embeddings/oleObject74.bin"/><Relationship Id="rId46" Type="http://schemas.openxmlformats.org/officeDocument/2006/relationships/image" Target="../media/image71.wmf"/><Relationship Id="rId47" Type="http://schemas.openxmlformats.org/officeDocument/2006/relationships/oleObject" Target="../embeddings/oleObject75.bin"/><Relationship Id="rId48" Type="http://schemas.openxmlformats.org/officeDocument/2006/relationships/image" Target="../media/image72.wmf"/><Relationship Id="rId49" Type="http://schemas.openxmlformats.org/officeDocument/2006/relationships/oleObject" Target="../embeddings/oleObject7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2.wmf"/><Relationship Id="rId9" Type="http://schemas.openxmlformats.org/officeDocument/2006/relationships/oleObject" Target="../embeddings/oleObject56.bin"/><Relationship Id="rId30" Type="http://schemas.openxmlformats.org/officeDocument/2006/relationships/image" Target="../media/image63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4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5.w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66.wmf"/><Relationship Id="rId37" Type="http://schemas.openxmlformats.org/officeDocument/2006/relationships/oleObject" Target="../embeddings/oleObject70.bin"/><Relationship Id="rId38" Type="http://schemas.openxmlformats.org/officeDocument/2006/relationships/image" Target="../media/image67.wmf"/><Relationship Id="rId39" Type="http://schemas.openxmlformats.org/officeDocument/2006/relationships/oleObject" Target="../embeddings/oleObject71.bin"/><Relationship Id="rId70" Type="http://schemas.openxmlformats.org/officeDocument/2006/relationships/image" Target="../media/image83.wmf"/><Relationship Id="rId71" Type="http://schemas.openxmlformats.org/officeDocument/2006/relationships/oleObject" Target="../embeddings/oleObject87.bin"/><Relationship Id="rId72" Type="http://schemas.openxmlformats.org/officeDocument/2006/relationships/image" Target="../media/image84.wmf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59.w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2.emf"/><Relationship Id="rId29" Type="http://schemas.openxmlformats.org/officeDocument/2006/relationships/oleObject" Target="../embeddings/oleObject66.bin"/><Relationship Id="rId73" Type="http://schemas.openxmlformats.org/officeDocument/2006/relationships/oleObject" Target="../embeddings/oleObject88.bin"/><Relationship Id="rId74" Type="http://schemas.openxmlformats.org/officeDocument/2006/relationships/image" Target="../media/image85.wmf"/><Relationship Id="rId60" Type="http://schemas.openxmlformats.org/officeDocument/2006/relationships/image" Target="../media/image78.wmf"/><Relationship Id="rId61" Type="http://schemas.openxmlformats.org/officeDocument/2006/relationships/oleObject" Target="../embeddings/oleObject82.bin"/><Relationship Id="rId62" Type="http://schemas.openxmlformats.org/officeDocument/2006/relationships/image" Target="../media/image7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19.w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0.w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1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0.w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29.w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5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4026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18,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2438400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Free </a:t>
            </a:r>
            <a:r>
              <a:rPr lang="en-US" sz="3600" dirty="0">
                <a:latin typeface="Arial Narrow" charset="0"/>
              </a:rPr>
              <a:t>Body </a:t>
            </a:r>
            <a:r>
              <a:rPr lang="en-US" sz="3600" dirty="0" smtClean="0">
                <a:latin typeface="Arial Narrow" charset="0"/>
              </a:rPr>
              <a:t>Diagram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Third </a:t>
            </a:r>
            <a:r>
              <a:rPr lang="en-US" sz="3600" dirty="0" smtClean="0">
                <a:latin typeface="Arial Narrow" charset="0"/>
              </a:rPr>
              <a:t>Law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Categories </a:t>
            </a:r>
            <a:r>
              <a:rPr lang="en-US" sz="3600" dirty="0">
                <a:latin typeface="Arial Narrow" charset="0"/>
              </a:rPr>
              <a:t>of </a:t>
            </a:r>
            <a:r>
              <a:rPr lang="en-US" sz="3600" dirty="0" smtClean="0">
                <a:latin typeface="Arial Narrow" charset="0"/>
              </a:rPr>
              <a:t>forces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F23666-F092-9C4F-888B-FDB644F760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56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First,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85009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57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64630"/>
              </p:ext>
            </p:extLst>
          </p:nvPr>
        </p:nvGraphicFramePr>
        <p:xfrm>
          <a:off x="914400" y="3505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58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19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79716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59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 N</a:t>
            </a:r>
            <a:endParaRPr lang="en-US" sz="2800">
              <a:latin typeface="Arial Narrow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0 N</a:t>
            </a:r>
            <a:endParaRPr lang="en-US" sz="2800">
              <a:latin typeface="Arial Narrow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+17+15cos67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o=</a:t>
            </a:r>
            <a:endParaRPr lang="en-US" sz="2800">
              <a:latin typeface="Arial Narrow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 </a:t>
            </a:r>
            <a:endParaRPr lang="en-US" sz="2800">
              <a:latin typeface="Arial Narrow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+23(N)</a:t>
            </a:r>
            <a:endParaRPr lang="en-US" sz="2800">
              <a:latin typeface="Arial Narrow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+14(N)</a:t>
            </a:r>
            <a:endParaRPr lang="en-US" sz="2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1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9" grpId="0"/>
      <p:bldP spid="413725" grpId="0"/>
      <p:bldP spid="413729" grpId="0"/>
      <p:bldP spid="413730" grpId="0"/>
      <p:bldP spid="413731" grpId="0"/>
      <p:bldP spid="413732" grpId="0"/>
      <p:bldP spid="413733" grpId="0"/>
      <p:bldP spid="413734" grpId="0"/>
      <p:bldP spid="4137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F07AEA-69D2-A24E-A41A-B83CADC3406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07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08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09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0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1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2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3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4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58895"/>
              </p:ext>
            </p:extLst>
          </p:nvPr>
        </p:nvGraphicFramePr>
        <p:xfrm>
          <a:off x="2862263" y="4648200"/>
          <a:ext cx="102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5" name="Equation" r:id="rId20" imgW="254000" imgH="190500" progId="Equation.3">
                  <p:embed/>
                </p:oleObj>
              </mc:Choice>
              <mc:Fallback>
                <p:oleObj name="Equation" r:id="rId20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48200"/>
                        <a:ext cx="102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81537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6" name="Equation" r:id="rId22" imgW="736600" imgH="279400" progId="Equation.3">
                  <p:embed/>
                </p:oleObj>
              </mc:Choice>
              <mc:Fallback>
                <p:oleObj name="Equation" r:id="rId22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17673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7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0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0AE3B8E-761F-344E-A057-38A9D58D154B}" type="slidenum">
              <a:rPr lang="en-US"/>
              <a:pPr/>
              <a:t>12</a:t>
            </a:fld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D4761B-7C53-4F47-A796-652317C26DD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11326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11327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11324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</p:grpSp>
      <p:sp>
        <p:nvSpPr>
          <p:cNvPr id="11308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Example for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2</a:t>
            </a:r>
            <a:r>
              <a:rPr lang="en-US" baseline="30000" dirty="0">
                <a:latin typeface="Arial Narrow" charset="0"/>
              </a:rPr>
              <a:t>nd</a:t>
            </a:r>
            <a:r>
              <a:rPr lang="en-US" dirty="0">
                <a:latin typeface="Arial Narrow" charset="0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62400" y="1973263"/>
          <a:ext cx="538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1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73263"/>
                        <a:ext cx="5381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11320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1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=60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2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=-20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11319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2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3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4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5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6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7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8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506409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9" name="Equation" r:id="rId19" imgW="292100" imgH="355600" progId="Equation.3">
                  <p:embed/>
                </p:oleObj>
              </mc:Choice>
              <mc:Fallback>
                <p:oleObj name="Equation" r:id="rId19" imgW="29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0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96893"/>
              </p:ext>
            </p:extLst>
          </p:nvPr>
        </p:nvGraphicFramePr>
        <p:xfrm>
          <a:off x="6240463" y="5572125"/>
          <a:ext cx="3349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1" name="Equation" r:id="rId23" imgW="254000" imgH="241300" progId="Equation.3">
                  <p:embed/>
                </p:oleObj>
              </mc:Choice>
              <mc:Fallback>
                <p:oleObj name="Equation" r:id="rId23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72125"/>
                        <a:ext cx="3349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30059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2" name="Equation" r:id="rId25" imgW="723900" imgH="355600" progId="Equation.3">
                  <p:embed/>
                </p:oleObj>
              </mc:Choice>
              <mc:Fallback>
                <p:oleObj name="Equation" r:id="rId2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57158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3" name="Equation" r:id="rId27" imgW="698500" imgH="355600" progId="Equation.3">
                  <p:embed/>
                </p:oleObj>
              </mc:Choice>
              <mc:Fallback>
                <p:oleObj name="Equation" r:id="rId27" imgW="698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88382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4" name="Equation" r:id="rId29" imgW="749300" imgH="355600" progId="Equation.3">
                  <p:embed/>
                </p:oleObj>
              </mc:Choice>
              <mc:Fallback>
                <p:oleObj name="Equation" r:id="rId29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40665"/>
              </p:ext>
            </p:extLst>
          </p:nvPr>
        </p:nvGraphicFramePr>
        <p:xfrm>
          <a:off x="4491038" y="3430588"/>
          <a:ext cx="1011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5" name="Equation" r:id="rId31" imgW="736600" imgH="355600" progId="Equation.3">
                  <p:embed/>
                </p:oleObj>
              </mc:Choice>
              <mc:Fallback>
                <p:oleObj name="Equation" r:id="rId31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430588"/>
                        <a:ext cx="10112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6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7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8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9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0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1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2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3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4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5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6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7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8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73838" y="5494338"/>
          <a:ext cx="969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9" name="Equation" r:id="rId59" imgW="736560" imgH="330120" progId="Equation.DSMT4">
                  <p:embed/>
                </p:oleObj>
              </mc:Choice>
              <mc:Fallback>
                <p:oleObj name="Equation" r:id="rId59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494338"/>
                        <a:ext cx="969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86400"/>
          <a:ext cx="1471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0" name="Equation" r:id="rId61" imgW="1117440" imgH="431640" progId="Equation.DSMT4">
                  <p:embed/>
                </p:oleObj>
              </mc:Choice>
              <mc:Fallback>
                <p:oleObj name="Equation" r:id="rId6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86400"/>
                        <a:ext cx="1471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1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2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3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4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5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6" name="Equation" r:id="rId73" imgW="1130040" imgH="177480" progId="Equation.3">
                  <p:embed/>
                </p:oleObj>
              </mc:Choice>
              <mc:Fallback>
                <p:oleObj name="Equation" r:id="rId73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9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6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2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6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6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50" grpId="0" animBg="1" autoUpdateAnimBg="0"/>
      <p:bldP spid="266255" grpId="0" animBg="1"/>
      <p:bldP spid="266263" grpId="0" build="p" autoUpdateAnimBg="0"/>
      <p:bldP spid="266264" grpId="0" build="p" autoUpdateAnimBg="0"/>
      <p:bldP spid="266265" grpId="0" build="p" autoUpdateAnimBg="0"/>
      <p:bldP spid="2662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864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60/103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58.2/100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98.5/103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Evaluation policy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Homework: 25%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Final comprehensive exam: 23%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exam: 20%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Better of the two term exams: 12%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Lab: 10%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Pop quizzes: 10%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Extra credit: 10%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46601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0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1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it’s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2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3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87039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4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5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01908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6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27" name="Equation" r:id="rId17" imgW="342900" imgH="419100" progId="Equation.3">
                  <p:embed/>
                </p:oleObj>
              </mc:Choice>
              <mc:Fallback>
                <p:oleObj name="Equation" r:id="rId17" imgW="34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81716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6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7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60867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8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9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0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12408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1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2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12252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3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4358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4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5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6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87" name="Equation" r:id="rId25" imgW="444240" imgH="228600" progId="Equation.3">
                  <p:embed/>
                </p:oleObj>
              </mc:Choice>
              <mc:Fallback>
                <p:oleObj name="Equation" r:id="rId2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7" grpId="0"/>
      <p:bldP spid="408590" grpId="0" build="p" autoUpdateAnimBg="0"/>
      <p:bldP spid="408591" grpId="0" build="p" autoUpdateAnimBg="0"/>
      <p:bldP spid="408592" grpId="0" animBg="1" autoUpdateAnimBg="0"/>
      <p:bldP spid="4086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F9C397-14FF-CB48-941E-3D3A92214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969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3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is a diagram that represents the object and the forces that act on it.</a:t>
            </a:r>
          </a:p>
        </p:txBody>
      </p:sp>
      <p:sp>
        <p:nvSpPr>
          <p:cNvPr id="2970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Free Body Diagram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876800" y="1905000"/>
            <a:ext cx="4267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1" grpId="0"/>
      <p:bldP spid="400393" grpId="0" animBg="1"/>
      <p:bldP spid="40039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80DE5-0758-FA4C-AE95-65532D954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500407" y="4724400"/>
            <a:ext cx="48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76600" y="5410200"/>
            <a:ext cx="444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2029045" y="4724400"/>
            <a:ext cx="85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3092670" y="4724400"/>
            <a:ext cx="1075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418232" y="4724400"/>
            <a:ext cx="1286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996207" y="4724400"/>
            <a:ext cx="98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38407" y="5448300"/>
            <a:ext cx="205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94421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/>
      <p:bldP spid="402440" grpId="0"/>
      <p:bldP spid="402441" grpId="0"/>
      <p:bldP spid="402442" grpId="0"/>
      <p:bldP spid="402443" grpId="0"/>
      <p:bldP spid="402444" grpId="0"/>
      <p:bldP spid="402445" grpId="0"/>
      <p:bldP spid="4024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EA4BEB-4DF0-EC4C-93D2-3AC291399D4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the mass of the car is 1850 kg, then by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8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69437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9" name="Equation" r:id="rId7" imgW="457200" imgH="266700" progId="Equation.3">
                  <p:embed/>
                </p:oleObj>
              </mc:Choice>
              <mc:Fallback>
                <p:oleObj name="Equation" r:id="rId7" imgW="457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23423"/>
              </p:ext>
            </p:extLst>
          </p:nvPr>
        </p:nvGraphicFramePr>
        <p:xfrm>
          <a:off x="2217738" y="2493963"/>
          <a:ext cx="754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0" name="Equation" r:id="rId9" imgW="241300" imgH="190500" progId="Equation.3">
                  <p:embed/>
                </p:oleObj>
              </mc:Choice>
              <mc:Fallback>
                <p:oleObj name="Equation" r:id="rId9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493963"/>
                        <a:ext cx="7540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1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2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3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4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5" name="Equation" r:id="rId19" imgW="355320" imgH="228600" progId="Equation.3">
                  <p:embed/>
                </p:oleObj>
              </mc:Choice>
              <mc:Fallback>
                <p:oleObj name="Equation" r:id="rId19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8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/>
      <p:bldP spid="404489" grpId="0" animBg="1"/>
      <p:bldP spid="4044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B542B5-BE17-DA4A-AEF3-6256B17E462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0960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53000" y="4679950"/>
          <a:ext cx="2952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85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79950"/>
                        <a:ext cx="29527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86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605338"/>
          <a:ext cx="31813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87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05338"/>
                        <a:ext cx="31813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The direction of the force and the acceleration vectors can be taken into account by using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and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components.</a:t>
            </a:r>
          </a:p>
        </p:txBody>
      </p:sp>
      <p:graphicFrame>
        <p:nvGraphicFramePr>
          <p:cNvPr id="409607" name="Object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9753683"/>
              </p:ext>
            </p:extLst>
          </p:nvPr>
        </p:nvGraphicFramePr>
        <p:xfrm>
          <a:off x="2971800" y="2286000"/>
          <a:ext cx="16986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88" name="Equation" r:id="rId9" imgW="444500" imgH="266700" progId="Equation.3">
                  <p:embed/>
                </p:oleObj>
              </mc:Choice>
              <mc:Fallback>
                <p:oleObj name="Equation" r:id="rId9" imgW="444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16986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2895600" y="3581400"/>
            <a:ext cx="236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is equivalent to</a:t>
            </a:r>
          </a:p>
        </p:txBody>
      </p:sp>
      <p:sp>
        <p:nvSpPr>
          <p:cNvPr id="36876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Nature of the Force</a:t>
            </a:r>
          </a:p>
        </p:txBody>
      </p:sp>
      <p:graphicFrame>
        <p:nvGraphicFramePr>
          <p:cNvPr id="409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77113"/>
              </p:ext>
            </p:extLst>
          </p:nvPr>
        </p:nvGraphicFramePr>
        <p:xfrm>
          <a:off x="4641850" y="2414588"/>
          <a:ext cx="920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89" name="Equation" r:id="rId11" imgW="241300" imgH="190500" progId="Equation.DSMT4">
                  <p:embed/>
                </p:oleObj>
              </mc:Choice>
              <mc:Fallback>
                <p:oleObj name="Equation" r:id="rId11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414588"/>
                        <a:ext cx="9207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28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/>
      <p:bldP spid="4096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3A818-CB9D-4C42-8629-3F39A64CFF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3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man is stranded on a raft (mass of man and raft = 1300kg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as shown in the figure.  By paddling, he causes an average force P of 17N to be applied to the raft in a direction due east (the +x direction).  The wind also exerts a force A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north of east.  Ignoring any resistance from the water, find the x and y components of the rafts acceleration.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762000"/>
            <a:ext cx="2667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800" y="3733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22753</TotalTime>
  <Words>814</Words>
  <Application>Microsoft Macintosh PowerPoint</Application>
  <PresentationFormat>On-screen Show (4:3)</PresentationFormat>
  <Paragraphs>122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Microsoft Equation</vt:lpstr>
      <vt:lpstr>PHYS 1441 – Section 002 Lecture #9</vt:lpstr>
      <vt:lpstr>Announcements</vt:lpstr>
      <vt:lpstr>Newton’s Second Law of Motion</vt:lpstr>
      <vt:lpstr>Unit of the Force</vt:lpstr>
      <vt:lpstr>Free Body Diagram</vt:lpstr>
      <vt:lpstr>Ex. Pushing a stalled car</vt:lpstr>
      <vt:lpstr>What is the acceleration the car receives?</vt:lpstr>
      <vt:lpstr>Vector Nature of the Force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845</cp:revision>
  <dcterms:created xsi:type="dcterms:W3CDTF">2012-08-27T21:13:02Z</dcterms:created>
  <dcterms:modified xsi:type="dcterms:W3CDTF">2013-02-18T23:40:21Z</dcterms:modified>
</cp:coreProperties>
</file>