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537" r:id="rId3"/>
    <p:sldId id="652" r:id="rId4"/>
    <p:sldId id="618" r:id="rId5"/>
    <p:sldId id="619" r:id="rId6"/>
    <p:sldId id="620" r:id="rId7"/>
    <p:sldId id="621" r:id="rId8"/>
    <p:sldId id="622" r:id="rId9"/>
    <p:sldId id="623" r:id="rId10"/>
    <p:sldId id="624" r:id="rId11"/>
    <p:sldId id="625" r:id="rId12"/>
    <p:sldId id="626" r:id="rId1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6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9" Type="http://schemas.openxmlformats.org/officeDocument/2006/relationships/image" Target="../media/image13.emf"/><Relationship Id="rId10" Type="http://schemas.openxmlformats.org/officeDocument/2006/relationships/image" Target="../media/image14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9" Type="http://schemas.openxmlformats.org/officeDocument/2006/relationships/image" Target="../media/image23.wmf"/><Relationship Id="rId20" Type="http://schemas.openxmlformats.org/officeDocument/2006/relationships/image" Target="../media/image34.wmf"/><Relationship Id="rId21" Type="http://schemas.openxmlformats.org/officeDocument/2006/relationships/image" Target="../media/image35.wmf"/><Relationship Id="rId22" Type="http://schemas.openxmlformats.org/officeDocument/2006/relationships/image" Target="../media/image36.wmf"/><Relationship Id="rId23" Type="http://schemas.openxmlformats.org/officeDocument/2006/relationships/image" Target="../media/image37.emf"/><Relationship Id="rId24" Type="http://schemas.openxmlformats.org/officeDocument/2006/relationships/image" Target="../media/image38.wmf"/><Relationship Id="rId25" Type="http://schemas.openxmlformats.org/officeDocument/2006/relationships/image" Target="../media/image39.wmf"/><Relationship Id="rId10" Type="http://schemas.openxmlformats.org/officeDocument/2006/relationships/image" Target="../media/image24.emf"/><Relationship Id="rId11" Type="http://schemas.openxmlformats.org/officeDocument/2006/relationships/image" Target="../media/image25.wmf"/><Relationship Id="rId12" Type="http://schemas.openxmlformats.org/officeDocument/2006/relationships/image" Target="../media/image26.emf"/><Relationship Id="rId13" Type="http://schemas.openxmlformats.org/officeDocument/2006/relationships/image" Target="../media/image27.wmf"/><Relationship Id="rId14" Type="http://schemas.openxmlformats.org/officeDocument/2006/relationships/image" Target="../media/image28.wmf"/><Relationship Id="rId15" Type="http://schemas.openxmlformats.org/officeDocument/2006/relationships/image" Target="../media/image29.wmf"/><Relationship Id="rId16" Type="http://schemas.openxmlformats.org/officeDocument/2006/relationships/image" Target="../media/image30.emf"/><Relationship Id="rId17" Type="http://schemas.openxmlformats.org/officeDocument/2006/relationships/image" Target="../media/image31.emf"/><Relationship Id="rId18" Type="http://schemas.openxmlformats.org/officeDocument/2006/relationships/image" Target="../media/image32.wmf"/><Relationship Id="rId19" Type="http://schemas.openxmlformats.org/officeDocument/2006/relationships/image" Target="../media/image33.wmf"/><Relationship Id="rId1" Type="http://schemas.openxmlformats.org/officeDocument/2006/relationships/image" Target="../media/image15.emf"/><Relationship Id="rId2" Type="http://schemas.openxmlformats.org/officeDocument/2006/relationships/image" Target="../media/image16.emf"/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wmf"/><Relationship Id="rId7" Type="http://schemas.openxmlformats.org/officeDocument/2006/relationships/image" Target="../media/image21.wmf"/><Relationship Id="rId8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2.wmf"/><Relationship Id="rId12" Type="http://schemas.openxmlformats.org/officeDocument/2006/relationships/image" Target="../media/image53.wmf"/><Relationship Id="rId13" Type="http://schemas.openxmlformats.org/officeDocument/2006/relationships/image" Target="../media/image54.wmf"/><Relationship Id="rId1" Type="http://schemas.openxmlformats.org/officeDocument/2006/relationships/image" Target="../media/image42.wmf"/><Relationship Id="rId2" Type="http://schemas.openxmlformats.org/officeDocument/2006/relationships/image" Target="../media/image43.wmf"/><Relationship Id="rId3" Type="http://schemas.openxmlformats.org/officeDocument/2006/relationships/image" Target="../media/image44.wmf"/><Relationship Id="rId4" Type="http://schemas.openxmlformats.org/officeDocument/2006/relationships/image" Target="../media/image45.wmf"/><Relationship Id="rId5" Type="http://schemas.openxmlformats.org/officeDocument/2006/relationships/image" Target="../media/image46.wmf"/><Relationship Id="rId6" Type="http://schemas.openxmlformats.org/officeDocument/2006/relationships/image" Target="../media/image47.wmf"/><Relationship Id="rId7" Type="http://schemas.openxmlformats.org/officeDocument/2006/relationships/image" Target="../media/image48.wmf"/><Relationship Id="rId8" Type="http://schemas.openxmlformats.org/officeDocument/2006/relationships/image" Target="../media/image49.wmf"/><Relationship Id="rId9" Type="http://schemas.openxmlformats.org/officeDocument/2006/relationships/image" Target="../media/image50.wmf"/><Relationship Id="rId10" Type="http://schemas.openxmlformats.org/officeDocument/2006/relationships/image" Target="../media/image5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4" Type="http://schemas.openxmlformats.org/officeDocument/2006/relationships/image" Target="../media/image59.wmf"/><Relationship Id="rId5" Type="http://schemas.openxmlformats.org/officeDocument/2006/relationships/image" Target="../media/image60.wmf"/><Relationship Id="rId6" Type="http://schemas.openxmlformats.org/officeDocument/2006/relationships/image" Target="../media/image61.wmf"/><Relationship Id="rId1" Type="http://schemas.openxmlformats.org/officeDocument/2006/relationships/image" Target="../media/image56.wmf"/><Relationship Id="rId2" Type="http://schemas.openxmlformats.org/officeDocument/2006/relationships/image" Target="../media/image5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370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796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41E97E7-30A8-6A4A-B0C0-0DA3D0A4BDA2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E99F4E1-ABE7-AC46-8428-A821051883F4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F203895-76AB-8641-864D-5720D954A4A1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23669F1-C866-9546-BD32-A8C22D578F3B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20,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20,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20,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20,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20,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20,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20,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20,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20,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20,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20,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20,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Feb. 20,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5.jpe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5.bin"/><Relationship Id="rId12" Type="http://schemas.openxmlformats.org/officeDocument/2006/relationships/image" Target="../media/image59.wmf"/><Relationship Id="rId13" Type="http://schemas.openxmlformats.org/officeDocument/2006/relationships/oleObject" Target="../embeddings/oleObject56.bin"/><Relationship Id="rId14" Type="http://schemas.openxmlformats.org/officeDocument/2006/relationships/image" Target="../media/image60.wmf"/><Relationship Id="rId15" Type="http://schemas.openxmlformats.org/officeDocument/2006/relationships/oleObject" Target="../embeddings/oleObject57.bin"/><Relationship Id="rId16" Type="http://schemas.openxmlformats.org/officeDocument/2006/relationships/image" Target="../media/image61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52.bin"/><Relationship Id="rId5" Type="http://schemas.openxmlformats.org/officeDocument/2006/relationships/image" Target="../media/image56.wmf"/><Relationship Id="rId6" Type="http://schemas.openxmlformats.org/officeDocument/2006/relationships/oleObject" Target="../embeddings/oleObject53.bin"/><Relationship Id="rId7" Type="http://schemas.openxmlformats.org/officeDocument/2006/relationships/image" Target="../media/image57.wmf"/><Relationship Id="rId8" Type="http://schemas.openxmlformats.org/officeDocument/2006/relationships/image" Target="../media/image62.jpeg"/><Relationship Id="rId9" Type="http://schemas.openxmlformats.org/officeDocument/2006/relationships/oleObject" Target="../embeddings/oleObject54.bin"/><Relationship Id="rId10" Type="http://schemas.openxmlformats.org/officeDocument/2006/relationships/image" Target="../media/image5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emf"/><Relationship Id="rId20" Type="http://schemas.openxmlformats.org/officeDocument/2006/relationships/oleObject" Target="../embeddings/oleObject11.bin"/><Relationship Id="rId21" Type="http://schemas.openxmlformats.org/officeDocument/2006/relationships/image" Target="../media/image13.emf"/><Relationship Id="rId22" Type="http://schemas.openxmlformats.org/officeDocument/2006/relationships/oleObject" Target="../embeddings/oleObject12.bin"/><Relationship Id="rId23" Type="http://schemas.openxmlformats.org/officeDocument/2006/relationships/image" Target="../media/image14.emf"/><Relationship Id="rId10" Type="http://schemas.openxmlformats.org/officeDocument/2006/relationships/oleObject" Target="../embeddings/oleObject6.bin"/><Relationship Id="rId11" Type="http://schemas.openxmlformats.org/officeDocument/2006/relationships/image" Target="../media/image8.emf"/><Relationship Id="rId12" Type="http://schemas.openxmlformats.org/officeDocument/2006/relationships/oleObject" Target="../embeddings/oleObject7.bin"/><Relationship Id="rId13" Type="http://schemas.openxmlformats.org/officeDocument/2006/relationships/image" Target="../media/image9.emf"/><Relationship Id="rId14" Type="http://schemas.openxmlformats.org/officeDocument/2006/relationships/oleObject" Target="../embeddings/oleObject8.bin"/><Relationship Id="rId15" Type="http://schemas.openxmlformats.org/officeDocument/2006/relationships/image" Target="../media/image10.emf"/><Relationship Id="rId16" Type="http://schemas.openxmlformats.org/officeDocument/2006/relationships/oleObject" Target="../embeddings/oleObject9.bin"/><Relationship Id="rId17" Type="http://schemas.openxmlformats.org/officeDocument/2006/relationships/image" Target="../media/image11.emf"/><Relationship Id="rId18" Type="http://schemas.openxmlformats.org/officeDocument/2006/relationships/oleObject" Target="../embeddings/oleObject10.bin"/><Relationship Id="rId19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6.emf"/><Relationship Id="rId8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7.bin"/><Relationship Id="rId14" Type="http://schemas.openxmlformats.org/officeDocument/2006/relationships/image" Target="../media/image19.emf"/><Relationship Id="rId15" Type="http://schemas.openxmlformats.org/officeDocument/2006/relationships/oleObject" Target="../embeddings/oleObject18.bin"/><Relationship Id="rId16" Type="http://schemas.openxmlformats.org/officeDocument/2006/relationships/image" Target="../media/image20.wmf"/><Relationship Id="rId17" Type="http://schemas.openxmlformats.org/officeDocument/2006/relationships/oleObject" Target="../embeddings/oleObject19.bin"/><Relationship Id="rId18" Type="http://schemas.openxmlformats.org/officeDocument/2006/relationships/image" Target="../media/image21.wmf"/><Relationship Id="rId19" Type="http://schemas.openxmlformats.org/officeDocument/2006/relationships/oleObject" Target="../embeddings/oleObject20.bin"/><Relationship Id="rId50" Type="http://schemas.openxmlformats.org/officeDocument/2006/relationships/image" Target="../media/image37.emf"/><Relationship Id="rId51" Type="http://schemas.openxmlformats.org/officeDocument/2006/relationships/oleObject" Target="../embeddings/oleObject36.bin"/><Relationship Id="rId52" Type="http://schemas.openxmlformats.org/officeDocument/2006/relationships/image" Target="../media/image38.wmf"/><Relationship Id="rId53" Type="http://schemas.openxmlformats.org/officeDocument/2006/relationships/oleObject" Target="../embeddings/oleObject37.bin"/><Relationship Id="rId54" Type="http://schemas.openxmlformats.org/officeDocument/2006/relationships/image" Target="../media/image39.wmf"/><Relationship Id="rId55" Type="http://schemas.openxmlformats.org/officeDocument/2006/relationships/oleObject" Target="../embeddings/oleObject38.bin"/><Relationship Id="rId40" Type="http://schemas.openxmlformats.org/officeDocument/2006/relationships/image" Target="../media/image32.wmf"/><Relationship Id="rId41" Type="http://schemas.openxmlformats.org/officeDocument/2006/relationships/oleObject" Target="../embeddings/oleObject31.bin"/><Relationship Id="rId42" Type="http://schemas.openxmlformats.org/officeDocument/2006/relationships/image" Target="../media/image33.wmf"/><Relationship Id="rId43" Type="http://schemas.openxmlformats.org/officeDocument/2006/relationships/oleObject" Target="../embeddings/oleObject32.bin"/><Relationship Id="rId44" Type="http://schemas.openxmlformats.org/officeDocument/2006/relationships/image" Target="../media/image34.wmf"/><Relationship Id="rId45" Type="http://schemas.openxmlformats.org/officeDocument/2006/relationships/oleObject" Target="../embeddings/oleObject33.bin"/><Relationship Id="rId46" Type="http://schemas.openxmlformats.org/officeDocument/2006/relationships/image" Target="../media/image35.wmf"/><Relationship Id="rId47" Type="http://schemas.openxmlformats.org/officeDocument/2006/relationships/oleObject" Target="../embeddings/oleObject34.bin"/><Relationship Id="rId48" Type="http://schemas.openxmlformats.org/officeDocument/2006/relationships/image" Target="../media/image36.wmf"/><Relationship Id="rId49" Type="http://schemas.openxmlformats.org/officeDocument/2006/relationships/oleObject" Target="../embeddings/oleObject35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15.emf"/><Relationship Id="rId5" Type="http://schemas.openxmlformats.org/officeDocument/2006/relationships/image" Target="../media/image40.wmf"/><Relationship Id="rId6" Type="http://schemas.openxmlformats.org/officeDocument/2006/relationships/image" Target="../media/image41.w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16.emf"/><Relationship Id="rId9" Type="http://schemas.openxmlformats.org/officeDocument/2006/relationships/oleObject" Target="../embeddings/oleObject15.bin"/><Relationship Id="rId30" Type="http://schemas.openxmlformats.org/officeDocument/2006/relationships/image" Target="../media/image27.wmf"/><Relationship Id="rId31" Type="http://schemas.openxmlformats.org/officeDocument/2006/relationships/oleObject" Target="../embeddings/oleObject26.bin"/><Relationship Id="rId32" Type="http://schemas.openxmlformats.org/officeDocument/2006/relationships/image" Target="../media/image28.wmf"/><Relationship Id="rId33" Type="http://schemas.openxmlformats.org/officeDocument/2006/relationships/oleObject" Target="../embeddings/oleObject27.bin"/><Relationship Id="rId34" Type="http://schemas.openxmlformats.org/officeDocument/2006/relationships/image" Target="../media/image29.wmf"/><Relationship Id="rId35" Type="http://schemas.openxmlformats.org/officeDocument/2006/relationships/oleObject" Target="../embeddings/oleObject28.bin"/><Relationship Id="rId36" Type="http://schemas.openxmlformats.org/officeDocument/2006/relationships/image" Target="../media/image30.emf"/><Relationship Id="rId37" Type="http://schemas.openxmlformats.org/officeDocument/2006/relationships/oleObject" Target="../embeddings/oleObject29.bin"/><Relationship Id="rId38" Type="http://schemas.openxmlformats.org/officeDocument/2006/relationships/image" Target="../media/image31.emf"/><Relationship Id="rId39" Type="http://schemas.openxmlformats.org/officeDocument/2006/relationships/oleObject" Target="../embeddings/oleObject30.bin"/><Relationship Id="rId20" Type="http://schemas.openxmlformats.org/officeDocument/2006/relationships/image" Target="../media/image22.wmf"/><Relationship Id="rId21" Type="http://schemas.openxmlformats.org/officeDocument/2006/relationships/oleObject" Target="../embeddings/oleObject21.bin"/><Relationship Id="rId22" Type="http://schemas.openxmlformats.org/officeDocument/2006/relationships/image" Target="../media/image23.wmf"/><Relationship Id="rId23" Type="http://schemas.openxmlformats.org/officeDocument/2006/relationships/oleObject" Target="../embeddings/oleObject22.bin"/><Relationship Id="rId24" Type="http://schemas.openxmlformats.org/officeDocument/2006/relationships/image" Target="../media/image24.emf"/><Relationship Id="rId25" Type="http://schemas.openxmlformats.org/officeDocument/2006/relationships/oleObject" Target="../embeddings/oleObject23.bin"/><Relationship Id="rId26" Type="http://schemas.openxmlformats.org/officeDocument/2006/relationships/image" Target="../media/image25.wmf"/><Relationship Id="rId27" Type="http://schemas.openxmlformats.org/officeDocument/2006/relationships/oleObject" Target="../embeddings/oleObject24.bin"/><Relationship Id="rId28" Type="http://schemas.openxmlformats.org/officeDocument/2006/relationships/image" Target="../media/image26.emf"/><Relationship Id="rId29" Type="http://schemas.openxmlformats.org/officeDocument/2006/relationships/oleObject" Target="../embeddings/oleObject25.bin"/><Relationship Id="rId10" Type="http://schemas.openxmlformats.org/officeDocument/2006/relationships/image" Target="../media/image17.emf"/><Relationship Id="rId11" Type="http://schemas.openxmlformats.org/officeDocument/2006/relationships/oleObject" Target="../embeddings/oleObject16.bin"/><Relationship Id="rId12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2.bin"/><Relationship Id="rId20" Type="http://schemas.openxmlformats.org/officeDocument/2006/relationships/image" Target="../media/image50.wmf"/><Relationship Id="rId21" Type="http://schemas.openxmlformats.org/officeDocument/2006/relationships/oleObject" Target="../embeddings/oleObject48.bin"/><Relationship Id="rId22" Type="http://schemas.openxmlformats.org/officeDocument/2006/relationships/image" Target="../media/image51.wmf"/><Relationship Id="rId23" Type="http://schemas.openxmlformats.org/officeDocument/2006/relationships/oleObject" Target="../embeddings/oleObject49.bin"/><Relationship Id="rId24" Type="http://schemas.openxmlformats.org/officeDocument/2006/relationships/image" Target="../media/image52.wmf"/><Relationship Id="rId25" Type="http://schemas.openxmlformats.org/officeDocument/2006/relationships/oleObject" Target="../embeddings/oleObject50.bin"/><Relationship Id="rId26" Type="http://schemas.openxmlformats.org/officeDocument/2006/relationships/image" Target="../media/image53.wmf"/><Relationship Id="rId27" Type="http://schemas.openxmlformats.org/officeDocument/2006/relationships/oleObject" Target="../embeddings/oleObject51.bin"/><Relationship Id="rId28" Type="http://schemas.openxmlformats.org/officeDocument/2006/relationships/image" Target="../media/image54.wmf"/><Relationship Id="rId10" Type="http://schemas.openxmlformats.org/officeDocument/2006/relationships/image" Target="../media/image45.wmf"/><Relationship Id="rId11" Type="http://schemas.openxmlformats.org/officeDocument/2006/relationships/oleObject" Target="../embeddings/oleObject43.bin"/><Relationship Id="rId12" Type="http://schemas.openxmlformats.org/officeDocument/2006/relationships/image" Target="../media/image46.wmf"/><Relationship Id="rId13" Type="http://schemas.openxmlformats.org/officeDocument/2006/relationships/oleObject" Target="../embeddings/oleObject44.bin"/><Relationship Id="rId14" Type="http://schemas.openxmlformats.org/officeDocument/2006/relationships/image" Target="../media/image47.wmf"/><Relationship Id="rId15" Type="http://schemas.openxmlformats.org/officeDocument/2006/relationships/oleObject" Target="../embeddings/oleObject45.bin"/><Relationship Id="rId16" Type="http://schemas.openxmlformats.org/officeDocument/2006/relationships/image" Target="../media/image48.wmf"/><Relationship Id="rId17" Type="http://schemas.openxmlformats.org/officeDocument/2006/relationships/oleObject" Target="../embeddings/oleObject46.bin"/><Relationship Id="rId18" Type="http://schemas.openxmlformats.org/officeDocument/2006/relationships/image" Target="../media/image49.wmf"/><Relationship Id="rId19" Type="http://schemas.openxmlformats.org/officeDocument/2006/relationships/oleObject" Target="../embeddings/oleObject47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9.bin"/><Relationship Id="rId4" Type="http://schemas.openxmlformats.org/officeDocument/2006/relationships/image" Target="../media/image42.wmf"/><Relationship Id="rId5" Type="http://schemas.openxmlformats.org/officeDocument/2006/relationships/oleObject" Target="../embeddings/oleObject40.bin"/><Relationship Id="rId6" Type="http://schemas.openxmlformats.org/officeDocument/2006/relationships/image" Target="../media/image43.wmf"/><Relationship Id="rId7" Type="http://schemas.openxmlformats.org/officeDocument/2006/relationships/oleObject" Target="../embeddings/oleObject41.bin"/><Relationship Id="rId8" Type="http://schemas.openxmlformats.org/officeDocument/2006/relationships/image" Target="../media/image4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#10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87890" y="1531203"/>
            <a:ext cx="31456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Feb. 20, 2013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43000" y="2286000"/>
            <a:ext cx="7162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sz="3600" dirty="0" smtClean="0">
                <a:latin typeface="Arial Narrow" charset="0"/>
              </a:rPr>
              <a:t>Newton’s </a:t>
            </a:r>
            <a:r>
              <a:rPr lang="en-US" sz="3600" dirty="0">
                <a:latin typeface="Arial Narrow" charset="0"/>
              </a:rPr>
              <a:t>Third </a:t>
            </a:r>
            <a:r>
              <a:rPr lang="en-US" sz="3600" dirty="0" smtClean="0">
                <a:latin typeface="Arial Narrow" charset="0"/>
              </a:rPr>
              <a:t>Law</a:t>
            </a:r>
          </a:p>
          <a:p>
            <a:pPr marL="609600" indent="-609600" algn="l"/>
            <a:r>
              <a:rPr lang="en-US" sz="3600" dirty="0" smtClean="0">
                <a:latin typeface="Arial Narrow" charset="0"/>
              </a:rPr>
              <a:t>Categories </a:t>
            </a:r>
            <a:r>
              <a:rPr lang="en-US" sz="3600" dirty="0">
                <a:latin typeface="Arial Narrow" charset="0"/>
              </a:rPr>
              <a:t>of </a:t>
            </a:r>
            <a:r>
              <a:rPr lang="en-US" sz="3600" dirty="0" smtClean="0">
                <a:latin typeface="Arial Narrow" charset="0"/>
              </a:rPr>
              <a:t>forces</a:t>
            </a:r>
          </a:p>
          <a:p>
            <a:pPr marL="609600" indent="-609600" algn="l"/>
            <a:r>
              <a:rPr lang="en-US" sz="3600" dirty="0" smtClean="0">
                <a:latin typeface="Arial Narrow" charset="0"/>
              </a:rPr>
              <a:t>Application </a:t>
            </a:r>
            <a:r>
              <a:rPr lang="en-US" sz="3600" dirty="0">
                <a:latin typeface="Arial Narrow" charset="0"/>
              </a:rPr>
              <a:t>of </a:t>
            </a:r>
            <a:r>
              <a:rPr lang="en-US" sz="3600" dirty="0" smtClean="0">
                <a:latin typeface="Arial Narrow" charset="0"/>
              </a:rPr>
              <a:t>Newton’s </a:t>
            </a:r>
            <a:r>
              <a:rPr lang="en-US" sz="3600" dirty="0">
                <a:latin typeface="Arial Narrow" charset="0"/>
              </a:rPr>
              <a:t>Laws</a:t>
            </a:r>
          </a:p>
          <a:p>
            <a:pPr marL="990600" lvl="1" indent="-533400"/>
            <a:r>
              <a:rPr lang="en-US" dirty="0">
                <a:solidFill>
                  <a:schemeClr val="hlink"/>
                </a:solidFill>
                <a:latin typeface="Arial Narrow" charset="0"/>
              </a:rPr>
              <a:t>Motion without friction</a:t>
            </a:r>
          </a:p>
          <a:p>
            <a:pPr marL="990600" lvl="1" indent="-533400"/>
            <a:r>
              <a:rPr lang="en-US" dirty="0">
                <a:solidFill>
                  <a:schemeClr val="hlink"/>
                </a:solidFill>
                <a:latin typeface="Arial Narrow" charset="0"/>
              </a:rPr>
              <a:t>Motion with </a:t>
            </a:r>
            <a:r>
              <a:rPr lang="en-US" dirty="0" smtClean="0">
                <a:solidFill>
                  <a:schemeClr val="hlink"/>
                </a:solidFill>
                <a:latin typeface="Arial Narrow" charset="0"/>
              </a:rPr>
              <a:t>friction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85800" y="5486400"/>
            <a:ext cx="7514046" cy="46166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Today’s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homework is homework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#6,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 Tuesday,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Feb. 26!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Feb. 20,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867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867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2321DD2-D0B1-A343-96BE-DDCD343FABE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8678" name="Text Box 3"/>
          <p:cNvSpPr txBox="1">
            <a:spLocks noChangeArrowheads="1"/>
          </p:cNvSpPr>
          <p:nvPr/>
        </p:nvSpPr>
        <p:spPr bwMode="auto">
          <a:xfrm>
            <a:off x="4251325" y="277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sp>
        <p:nvSpPr>
          <p:cNvPr id="452614" name="Text Box 6"/>
          <p:cNvSpPr txBox="1">
            <a:spLocks noChangeArrowheads="1"/>
          </p:cNvSpPr>
          <p:nvPr/>
        </p:nvSpPr>
        <p:spPr bwMode="auto">
          <a:xfrm>
            <a:off x="457200" y="990600"/>
            <a:ext cx="8305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normal force is one component of the force that a surface exerts on an object with which it is in contact – namely, the component that is </a:t>
            </a:r>
            <a:r>
              <a:rPr lang="en-US" sz="2800" b="1" u="sng" dirty="0">
                <a:solidFill>
                  <a:srgbClr val="A50021"/>
                </a:solidFill>
                <a:latin typeface="Arial Narrow" charset="0"/>
              </a:rPr>
              <a:t>perpendicular to the surface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.</a:t>
            </a:r>
          </a:p>
        </p:txBody>
      </p:sp>
      <p:pic>
        <p:nvPicPr>
          <p:cNvPr id="452615" name="Picture 7" descr="afg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62200"/>
            <a:ext cx="44958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The Normal Force</a:t>
            </a:r>
          </a:p>
        </p:txBody>
      </p:sp>
    </p:spTree>
    <p:extLst>
      <p:ext uri="{BB962C8B-B14F-4D97-AF65-F5344CB8AC3E}">
        <p14:creationId xmlns:p14="http://schemas.microsoft.com/office/powerpoint/2010/main" val="2097181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2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2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2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9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Feb. 20,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073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073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08846A5-5044-1C41-AACA-EF599956AAA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454661" name="Object 3"/>
          <p:cNvGraphicFramePr>
            <a:graphicFrameLocks noChangeAspect="1"/>
          </p:cNvGraphicFramePr>
          <p:nvPr/>
        </p:nvGraphicFramePr>
        <p:xfrm>
          <a:off x="538163" y="1676400"/>
          <a:ext cx="3246437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712" name="Equation" r:id="rId4" imgW="1143000" imgH="228600" progId="Equation.DSMT4">
                  <p:embed/>
                </p:oleObj>
              </mc:Choice>
              <mc:Fallback>
                <p:oleObj name="Equation" r:id="rId4" imgW="1143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1676400"/>
                        <a:ext cx="3246437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62" name="Object 4"/>
          <p:cNvGraphicFramePr>
            <a:graphicFrameLocks noChangeAspect="1"/>
          </p:cNvGraphicFramePr>
          <p:nvPr/>
        </p:nvGraphicFramePr>
        <p:xfrm>
          <a:off x="533400" y="4075113"/>
          <a:ext cx="335280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713" name="Equation" r:id="rId6" imgW="1180800" imgH="228600" progId="Equation.DSMT4">
                  <p:embed/>
                </p:oleObj>
              </mc:Choice>
              <mc:Fallback>
                <p:oleObj name="Equation" r:id="rId6" imgW="1180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075113"/>
                        <a:ext cx="3352800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4663" name="Picture 7" descr="afg0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838200"/>
            <a:ext cx="3109912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3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Some normal force exercises</a:t>
            </a:r>
          </a:p>
        </p:txBody>
      </p:sp>
      <p:sp>
        <p:nvSpPr>
          <p:cNvPr id="454665" name="Text Box 9"/>
          <p:cNvSpPr txBox="1">
            <a:spLocks noChangeArrowheads="1"/>
          </p:cNvSpPr>
          <p:nvPr/>
        </p:nvSpPr>
        <p:spPr bwMode="auto">
          <a:xfrm>
            <a:off x="460375" y="1066800"/>
            <a:ext cx="4721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Case 1: Hand pushing down on the book</a:t>
            </a:r>
          </a:p>
        </p:txBody>
      </p:sp>
      <p:sp>
        <p:nvSpPr>
          <p:cNvPr id="454666" name="Text Box 10"/>
          <p:cNvSpPr txBox="1">
            <a:spLocks noChangeArrowheads="1"/>
          </p:cNvSpPr>
          <p:nvPr/>
        </p:nvSpPr>
        <p:spPr bwMode="auto">
          <a:xfrm>
            <a:off x="533400" y="3276600"/>
            <a:ext cx="389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Case 2: Hand pulling up the book</a:t>
            </a:r>
          </a:p>
        </p:txBody>
      </p:sp>
      <p:graphicFrame>
        <p:nvGraphicFramePr>
          <p:cNvPr id="454667" name="Object 5"/>
          <p:cNvGraphicFramePr>
            <a:graphicFrameLocks noChangeAspect="1"/>
          </p:cNvGraphicFramePr>
          <p:nvPr/>
        </p:nvGraphicFramePr>
        <p:xfrm>
          <a:off x="3962400" y="1704975"/>
          <a:ext cx="3603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714" name="Equation" r:id="rId9" imgW="126720" imgH="177480" progId="Equation.DSMT4">
                  <p:embed/>
                </p:oleObj>
              </mc:Choice>
              <mc:Fallback>
                <p:oleObj name="Equation" r:id="rId9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704975"/>
                        <a:ext cx="36036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68" name="Object 6"/>
          <p:cNvGraphicFramePr>
            <a:graphicFrameLocks noChangeAspect="1"/>
          </p:cNvGraphicFramePr>
          <p:nvPr/>
        </p:nvGraphicFramePr>
        <p:xfrm>
          <a:off x="566738" y="2398713"/>
          <a:ext cx="1947862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715" name="Equation" r:id="rId11" imgW="685800" imgH="228600" progId="Equation.DSMT4">
                  <p:embed/>
                </p:oleObj>
              </mc:Choice>
              <mc:Fallback>
                <p:oleObj name="Equation" r:id="rId11" imgW="685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2398713"/>
                        <a:ext cx="1947862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69" name="Object 7"/>
          <p:cNvGraphicFramePr>
            <a:graphicFrameLocks noChangeAspect="1"/>
          </p:cNvGraphicFramePr>
          <p:nvPr/>
        </p:nvGraphicFramePr>
        <p:xfrm>
          <a:off x="3906838" y="4114800"/>
          <a:ext cx="3603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716" name="Equation" r:id="rId13" imgW="126720" imgH="177480" progId="Equation.DSMT4">
                  <p:embed/>
                </p:oleObj>
              </mc:Choice>
              <mc:Fallback>
                <p:oleObj name="Equation" r:id="rId13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6838" y="4114800"/>
                        <a:ext cx="36036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70" name="Object 8"/>
          <p:cNvGraphicFramePr>
            <a:graphicFrameLocks noChangeAspect="1"/>
          </p:cNvGraphicFramePr>
          <p:nvPr/>
        </p:nvGraphicFramePr>
        <p:xfrm>
          <a:off x="555625" y="4760913"/>
          <a:ext cx="173037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717" name="Equation" r:id="rId15" imgW="609480" imgH="228600" progId="Equation.3">
                  <p:embed/>
                </p:oleObj>
              </mc:Choice>
              <mc:Fallback>
                <p:oleObj name="Equation" r:id="rId15" imgW="609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4760913"/>
                        <a:ext cx="1730375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486400" y="3581400"/>
            <a:ext cx="33528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33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4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4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4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54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4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4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54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4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54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54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54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5" grpId="0"/>
      <p:bldP spid="454666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Feb. 20,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3CB19E9-FA68-4649-B8CE-39EEB33DB00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Some Basic Information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685800" y="2971800"/>
            <a:ext cx="2125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  <a:latin typeface="Arial Narrow" charset="0"/>
              </a:rPr>
              <a:t>Normal Force, </a:t>
            </a:r>
            <a:r>
              <a:rPr lang="en-US" b="1">
                <a:solidFill>
                  <a:srgbClr val="660066"/>
                </a:solidFill>
                <a:latin typeface="Monotype Corsiva" charset="0"/>
              </a:rPr>
              <a:t>n</a:t>
            </a:r>
            <a:r>
              <a:rPr lang="en-US">
                <a:solidFill>
                  <a:srgbClr val="660066"/>
                </a:solidFill>
                <a:latin typeface="Monotype Corsiva" charset="0"/>
              </a:rPr>
              <a:t>: </a:t>
            </a:r>
            <a:endParaRPr lang="en-US" b="1">
              <a:solidFill>
                <a:srgbClr val="660066"/>
              </a:solidFill>
              <a:latin typeface="Monotype Corsiva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609600" y="914400"/>
            <a:ext cx="7780195" cy="430887"/>
          </a:xfrm>
          <a:prstGeom prst="rect">
            <a:avLst/>
          </a:prstGeom>
          <a:solidFill>
            <a:srgbClr val="FFFFCC"/>
          </a:solidFill>
          <a:ln w="57150">
            <a:pattFill prst="solidDmnd">
              <a:fgClr>
                <a:srgbClr val="FF0000"/>
              </a:fgClr>
              <a:bgClr>
                <a:srgbClr val="CCFFFF"/>
              </a:bgClr>
            </a:patt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When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Newton’s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laws are applied, 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external forces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are only of interest!!</a:t>
            </a:r>
            <a:endParaRPr lang="en-US" dirty="0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33400" y="1752600"/>
            <a:ext cx="8255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  <a:latin typeface="Arial Narrow" charset="0"/>
              </a:rPr>
              <a:t>Why?</a:t>
            </a:r>
            <a:endParaRPr lang="en-US" b="1">
              <a:solidFill>
                <a:srgbClr val="660066"/>
              </a:solidFill>
              <a:latin typeface="Monotype Corsiva" charset="0"/>
            </a:endParaRP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524000" y="1524000"/>
            <a:ext cx="7315200" cy="860425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3300"/>
                </a:solidFill>
                <a:latin typeface="Monotype Corsiva" charset="0"/>
              </a:rPr>
              <a:t>Because, as described in </a:t>
            </a:r>
            <a:r>
              <a:rPr lang="en-US" dirty="0" smtClean="0">
                <a:solidFill>
                  <a:srgbClr val="003300"/>
                </a:solidFill>
                <a:latin typeface="Monotype Corsiva" charset="0"/>
              </a:rPr>
              <a:t>Newton’s </a:t>
            </a:r>
            <a:r>
              <a:rPr lang="en-US" dirty="0">
                <a:solidFill>
                  <a:srgbClr val="003300"/>
                </a:solidFill>
                <a:latin typeface="Monotype Corsiva" charset="0"/>
              </a:rPr>
              <a:t>first law, an object will keep its current motion unless non-zero net external force is applied.</a:t>
            </a:r>
            <a:endParaRPr lang="en-US" b="1" dirty="0">
              <a:solidFill>
                <a:srgbClr val="003300"/>
              </a:solidFill>
              <a:latin typeface="Monotype Corsiva" charset="0"/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771525" y="3886200"/>
            <a:ext cx="1514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  <a:latin typeface="Arial Narrow" charset="0"/>
              </a:rPr>
              <a:t>Tension, </a:t>
            </a:r>
            <a:r>
              <a:rPr lang="en-US" b="1">
                <a:solidFill>
                  <a:srgbClr val="660066"/>
                </a:solidFill>
                <a:latin typeface="Monotype Corsiva" charset="0"/>
              </a:rPr>
              <a:t>T</a:t>
            </a:r>
            <a:r>
              <a:rPr lang="en-US">
                <a:solidFill>
                  <a:srgbClr val="660066"/>
                </a:solidFill>
                <a:latin typeface="Monotype Corsiva" charset="0"/>
              </a:rPr>
              <a:t>: </a:t>
            </a:r>
            <a:endParaRPr lang="en-US" b="1">
              <a:solidFill>
                <a:srgbClr val="660066"/>
              </a:solidFill>
              <a:latin typeface="Monotype Corsiva" charset="0"/>
            </a:endParaRP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3048000" y="2514600"/>
            <a:ext cx="5257800" cy="122555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3300"/>
                </a:solidFill>
                <a:latin typeface="Monotype Corsiva" charset="0"/>
              </a:rPr>
              <a:t>The force that reacts to action forces due to the surface structure of an object. Its direction is perpendicular to the surface.</a:t>
            </a:r>
            <a:endParaRPr lang="en-US" b="1">
              <a:solidFill>
                <a:srgbClr val="003300"/>
              </a:solidFill>
              <a:latin typeface="Monotype Corsiva" charset="0"/>
            </a:endParaRP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3048000" y="3836988"/>
            <a:ext cx="4495800" cy="860425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3300"/>
                </a:solidFill>
                <a:latin typeface="Monotype Corsiva" charset="0"/>
              </a:rPr>
              <a:t>The reactionary force by a stringy object against an external force exerted on it. 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3048000" y="4794250"/>
            <a:ext cx="5867400" cy="122555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3300"/>
                </a:solidFill>
                <a:latin typeface="Monotype Corsiva" charset="0"/>
              </a:rPr>
              <a:t>A graphical tool which is a </a:t>
            </a:r>
            <a:r>
              <a:rPr lang="en-US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charset="0"/>
              </a:rPr>
              <a:t>diagram of external forces on an object</a:t>
            </a:r>
            <a:r>
              <a:rPr lang="en-US">
                <a:solidFill>
                  <a:srgbClr val="003300"/>
                </a:solidFill>
                <a:latin typeface="Monotype Corsiva" charset="0"/>
              </a:rPr>
              <a:t> and is extremely useful analyzing forces and motion!!  Drawn only on an object.</a:t>
            </a:r>
            <a:endParaRPr lang="en-US" b="1">
              <a:solidFill>
                <a:srgbClr val="003300"/>
              </a:solidFill>
              <a:latin typeface="Monotype Corsiva" charset="0"/>
            </a:endParaRP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381000" y="5181600"/>
            <a:ext cx="23622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800000"/>
                </a:solidFill>
                <a:latin typeface="Arial Narrow" charset="0"/>
              </a:rPr>
              <a:t>Free-body diagram</a:t>
            </a:r>
            <a:endParaRPr lang="en-US" b="1">
              <a:solidFill>
                <a:srgbClr val="800000"/>
              </a:solidFill>
              <a:latin typeface="Arial Narrow" charset="0"/>
            </a:endParaRPr>
          </a:p>
        </p:txBody>
      </p:sp>
      <p:sp>
        <p:nvSpPr>
          <p:cNvPr id="32782" name="Footer Placeholder 1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681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  <p:bldP spid="46084" grpId="0" animBg="1" autoUpdateAnimBg="0"/>
      <p:bldP spid="46085" grpId="0" animBg="1" autoUpdateAnimBg="0"/>
      <p:bldP spid="46086" grpId="0" animBg="1" autoUpdateAnimBg="0"/>
      <p:bldP spid="46087" grpId="0" build="p" autoUpdateAnimBg="0"/>
      <p:bldP spid="46088" grpId="0" animBg="1" autoUpdateAnimBg="0"/>
      <p:bldP spid="46089" grpId="0" animBg="1" autoUpdateAnimBg="0"/>
      <p:bldP spid="46090" grpId="0" animBg="1" autoUpdateAnimBg="0"/>
      <p:bldP spid="46091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534400" cy="5486400"/>
          </a:xfrm>
        </p:spPr>
        <p:txBody>
          <a:bodyPr/>
          <a:lstStyle/>
          <a:p>
            <a:r>
              <a:rPr lang="en-US" sz="36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Quiz #3 Wednesday, Feb. 27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At the beginning of the class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Covers CH4.1 through what we learn Monday, Feb. 25</a:t>
            </a:r>
          </a:p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Please make sure that you pay for Quest homework access today!!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The deadline is coming Monday, Feb. 25, but 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You will lose all access to your homework site and grades if you do not pay by Feb. 25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No extension will be granted for a lost access!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20, 2013</a:t>
            </a:r>
            <a:endParaRPr lang="en-US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FF23E62-B1EA-7C45-BF1B-2CEE1A2A446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29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Feb. 21, 2011</a:t>
            </a: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3300"/>
                </a:solidFill>
                <a:latin typeface="Arial Narrow" charset="0"/>
              </a:rPr>
              <a:t>PHYS 1443-001, Spring 2011 Dr. Jaehoon Yu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299C99D-A619-C746-9873-84DF17DF685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685800"/>
          </a:xfrm>
        </p:spPr>
        <p:txBody>
          <a:bodyPr/>
          <a:lstStyle/>
          <a:p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Special Project </a:t>
            </a:r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#3 for 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Extra Credit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85800" y="762000"/>
            <a:ext cx="8001000" cy="120015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chemeClr val="accent2"/>
                </a:solidFill>
                <a:latin typeface="Arial Narrow" charset="0"/>
              </a:rPr>
              <a:t>A large man and a small boy stand facing each other on </a:t>
            </a:r>
            <a:r>
              <a:rPr lang="en-US" sz="1800" b="1" dirty="0">
                <a:solidFill>
                  <a:srgbClr val="FF0000"/>
                </a:solidFill>
                <a:latin typeface="Arial Narrow" charset="0"/>
              </a:rPr>
              <a:t>frictionless ice</a:t>
            </a:r>
            <a:r>
              <a:rPr lang="en-US" sz="1800" dirty="0">
                <a:solidFill>
                  <a:schemeClr val="accent2"/>
                </a:solidFill>
                <a:latin typeface="Arial Narrow" charset="0"/>
              </a:rPr>
              <a:t>.   They put their hands together and push against each other so that they move apart.  </a:t>
            </a:r>
            <a:r>
              <a:rPr lang="en-US" sz="1800" dirty="0">
                <a:solidFill>
                  <a:srgbClr val="800000"/>
                </a:solidFill>
                <a:latin typeface="Arial Narrow" charset="0"/>
              </a:rPr>
              <a:t>a) Who moves away with the higher speed, by how much and why? b) Who moves farther in the same elapsed time, by how much and why?</a:t>
            </a:r>
            <a:endParaRPr lang="en-US" sz="1800" baseline="30000" dirty="0">
              <a:solidFill>
                <a:srgbClr val="800000"/>
              </a:solidFill>
              <a:latin typeface="Arial Narrow" charset="0"/>
            </a:endParaRPr>
          </a:p>
        </p:txBody>
      </p:sp>
      <p:sp>
        <p:nvSpPr>
          <p:cNvPr id="24583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Derive the formulae for the two problems above in much more detail and explain your logic in a greater detail than what is in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pages 7 and 8 of this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lecture note.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Be sure to clearly define each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variable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used in your derivation.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Each problem is 10 points.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Due is Wednesday,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Feb. 27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42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2458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Feb. 20,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048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13CEC7C-6478-624E-B87A-F16CE166630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04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0487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B6A59F36-FB3C-1746-AC55-A0CAC968EF48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 eaLnBrk="1" hangingPunct="1"/>
              <a:t>4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5257800" y="2438400"/>
            <a:ext cx="1828800" cy="8382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8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6096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 Narrow" charset="0"/>
                <a:ea typeface="ＭＳ Ｐゴシック" charset="0"/>
                <a:cs typeface="ＭＳ Ｐゴシック" charset="0"/>
              </a:rPr>
              <a:t>Newton’s </a:t>
            </a:r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Third Law (Law of Action and Reaction)</a:t>
            </a:r>
          </a:p>
        </p:txBody>
      </p:sp>
      <p:sp>
        <p:nvSpPr>
          <p:cNvPr id="268292" name="Text Box 4"/>
          <p:cNvSpPr txBox="1">
            <a:spLocks noChangeArrowheads="1"/>
          </p:cNvSpPr>
          <p:nvPr/>
        </p:nvSpPr>
        <p:spPr bwMode="auto">
          <a:xfrm>
            <a:off x="685800" y="914400"/>
            <a:ext cx="7772400" cy="1216025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If two objects interact, the force F</a:t>
            </a:r>
            <a:r>
              <a:rPr lang="en-US" baseline="-25000" dirty="0">
                <a:solidFill>
                  <a:srgbClr val="FF0000"/>
                </a:solidFill>
                <a:latin typeface="Monotype Corsiva" charset="0"/>
              </a:rPr>
              <a:t>21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 that object 2 exerts on object 1 </a:t>
            </a:r>
            <a:r>
              <a:rPr lang="en-US" dirty="0" smtClean="0">
                <a:solidFill>
                  <a:srgbClr val="FF0000"/>
                </a:solidFill>
                <a:latin typeface="Monotype Corsiva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is equal in magnitude and opposite in direction to the force F</a:t>
            </a:r>
            <a:r>
              <a:rPr lang="en-US" baseline="-25000" dirty="0">
                <a:solidFill>
                  <a:srgbClr val="FF0000"/>
                </a:solidFill>
                <a:latin typeface="Monotype Corsiva" charset="0"/>
              </a:rPr>
              <a:t>12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Monotype Corsiva" charset="0"/>
              </a:rPr>
              <a:t>object 1 exerts 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on object 2</a:t>
            </a:r>
            <a:r>
              <a:rPr lang="en-US" dirty="0" smtClean="0">
                <a:solidFill>
                  <a:srgbClr val="FF0000"/>
                </a:solidFill>
                <a:latin typeface="Monotype Corsiva" charset="0"/>
              </a:rPr>
              <a:t>. </a:t>
            </a:r>
            <a:endParaRPr lang="en-US" dirty="0">
              <a:solidFill>
                <a:srgbClr val="FF0000"/>
              </a:solidFill>
              <a:latin typeface="Monotype Corsiva" charset="0"/>
            </a:endParaRPr>
          </a:p>
        </p:txBody>
      </p:sp>
      <p:sp>
        <p:nvSpPr>
          <p:cNvPr id="268293" name="Oval 5"/>
          <p:cNvSpPr>
            <a:spLocks noChangeArrowheads="1"/>
          </p:cNvSpPr>
          <p:nvPr/>
        </p:nvSpPr>
        <p:spPr bwMode="auto">
          <a:xfrm>
            <a:off x="1371600" y="2590800"/>
            <a:ext cx="762000" cy="762000"/>
          </a:xfrm>
          <a:prstGeom prst="ellipse">
            <a:avLst/>
          </a:pr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 Narrow" charset="0"/>
              </a:rPr>
              <a:t>1</a:t>
            </a:r>
          </a:p>
        </p:txBody>
      </p:sp>
      <p:sp>
        <p:nvSpPr>
          <p:cNvPr id="268294" name="Oval 6"/>
          <p:cNvSpPr>
            <a:spLocks noChangeArrowheads="1"/>
          </p:cNvSpPr>
          <p:nvPr/>
        </p:nvSpPr>
        <p:spPr bwMode="auto">
          <a:xfrm>
            <a:off x="3810000" y="228600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Arial Narrow" charset="0"/>
                <a:ea typeface="+mn-ea"/>
                <a:cs typeface="+mn-cs"/>
              </a:rPr>
              <a:t>2</a:t>
            </a:r>
          </a:p>
        </p:txBody>
      </p:sp>
      <p:sp>
        <p:nvSpPr>
          <p:cNvPr id="268295" name="Line 7"/>
          <p:cNvSpPr>
            <a:spLocks noChangeShapeType="1"/>
          </p:cNvSpPr>
          <p:nvPr/>
        </p:nvSpPr>
        <p:spPr bwMode="auto">
          <a:xfrm flipV="1">
            <a:off x="1752600" y="2819400"/>
            <a:ext cx="83820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8296" name="Text Box 8"/>
          <p:cNvSpPr txBox="1">
            <a:spLocks noChangeArrowheads="1"/>
          </p:cNvSpPr>
          <p:nvPr/>
        </p:nvSpPr>
        <p:spPr bwMode="auto">
          <a:xfrm>
            <a:off x="1965325" y="2362200"/>
            <a:ext cx="538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Monotype Corsiva" charset="0"/>
              </a:rPr>
              <a:t>F</a:t>
            </a:r>
            <a:r>
              <a:rPr lang="en-US" baseline="-25000">
                <a:solidFill>
                  <a:srgbClr val="FF0000"/>
                </a:solidFill>
                <a:latin typeface="Monotype Corsiva" charset="0"/>
              </a:rPr>
              <a:t>21</a:t>
            </a:r>
          </a:p>
        </p:txBody>
      </p:sp>
      <p:sp>
        <p:nvSpPr>
          <p:cNvPr id="268297" name="Line 9"/>
          <p:cNvSpPr>
            <a:spLocks noChangeShapeType="1"/>
          </p:cNvSpPr>
          <p:nvPr/>
        </p:nvSpPr>
        <p:spPr bwMode="auto">
          <a:xfrm rot="10800000" flipV="1">
            <a:off x="3200400" y="2590800"/>
            <a:ext cx="83820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8298" name="Text Box 10"/>
          <p:cNvSpPr txBox="1">
            <a:spLocks noChangeArrowheads="1"/>
          </p:cNvSpPr>
          <p:nvPr/>
        </p:nvSpPr>
        <p:spPr bwMode="auto">
          <a:xfrm>
            <a:off x="3043238" y="2133600"/>
            <a:ext cx="538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Monotype Corsiva" charset="0"/>
              </a:rPr>
              <a:t>F</a:t>
            </a:r>
            <a:r>
              <a:rPr lang="en-US" baseline="-25000">
                <a:solidFill>
                  <a:srgbClr val="FF0000"/>
                </a:solidFill>
                <a:latin typeface="Monotype Corsiva" charset="0"/>
              </a:rPr>
              <a:t>12</a:t>
            </a:r>
          </a:p>
        </p:txBody>
      </p:sp>
      <p:graphicFrame>
        <p:nvGraphicFramePr>
          <p:cNvPr id="26829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709849"/>
              </p:ext>
            </p:extLst>
          </p:nvPr>
        </p:nvGraphicFramePr>
        <p:xfrm>
          <a:off x="5284788" y="2497138"/>
          <a:ext cx="99853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00" name="Equation" r:id="rId3" imgW="381000" imgH="241300" progId="Equation.3">
                  <p:embed/>
                </p:oleObj>
              </mc:Choice>
              <mc:Fallback>
                <p:oleObj name="Equation" r:id="rId3" imgW="381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4788" y="2497138"/>
                        <a:ext cx="998537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8300" name="Text Box 12"/>
          <p:cNvSpPr txBox="1">
            <a:spLocks noChangeArrowheads="1"/>
          </p:cNvSpPr>
          <p:nvPr/>
        </p:nvSpPr>
        <p:spPr bwMode="auto">
          <a:xfrm>
            <a:off x="685800" y="3505200"/>
            <a:ext cx="746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The reaction force is equal in magnitude to the action force but in opposite direction. These two forces always act </a:t>
            </a:r>
            <a:r>
              <a:rPr lang="en-US" b="1" u="sng">
                <a:latin typeface="Monotype Corsiva" charset="0"/>
              </a:rPr>
              <a:t>on different objects</a:t>
            </a:r>
            <a:r>
              <a:rPr lang="en-US">
                <a:solidFill>
                  <a:srgbClr val="FF0000"/>
                </a:solidFill>
                <a:latin typeface="Monotype Corsiva" charset="0"/>
              </a:rPr>
              <a:t>.  </a:t>
            </a:r>
          </a:p>
        </p:txBody>
      </p:sp>
      <p:sp>
        <p:nvSpPr>
          <p:cNvPr id="268301" name="Text Box 13"/>
          <p:cNvSpPr txBox="1">
            <a:spLocks noChangeArrowheads="1"/>
          </p:cNvSpPr>
          <p:nvPr/>
        </p:nvSpPr>
        <p:spPr bwMode="auto">
          <a:xfrm>
            <a:off x="685800" y="4419600"/>
            <a:ext cx="3657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Monotype Corsiva" charset="0"/>
              </a:rPr>
              <a:t>What is the reaction force to the force of a free falling object?</a:t>
            </a:r>
          </a:p>
        </p:txBody>
      </p:sp>
      <p:sp>
        <p:nvSpPr>
          <p:cNvPr id="268302" name="Text Box 14"/>
          <p:cNvSpPr txBox="1">
            <a:spLocks noChangeArrowheads="1"/>
          </p:cNvSpPr>
          <p:nvPr/>
        </p:nvSpPr>
        <p:spPr bwMode="auto">
          <a:xfrm>
            <a:off x="4724400" y="4503003"/>
            <a:ext cx="3733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The gravitational force 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the object exerts on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the Earth!</a:t>
            </a:r>
          </a:p>
        </p:txBody>
      </p:sp>
      <p:sp>
        <p:nvSpPr>
          <p:cNvPr id="268303" name="Text Box 15"/>
          <p:cNvSpPr txBox="1">
            <a:spLocks noChangeArrowheads="1"/>
          </p:cNvSpPr>
          <p:nvPr/>
        </p:nvSpPr>
        <p:spPr bwMode="auto">
          <a:xfrm>
            <a:off x="533400" y="5334000"/>
            <a:ext cx="807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Stationary objects on top of a table has a reaction force (called the normal force) from table to balance the action force, the gravitational force.</a:t>
            </a:r>
          </a:p>
        </p:txBody>
      </p:sp>
      <p:graphicFrame>
        <p:nvGraphicFramePr>
          <p:cNvPr id="26830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546272"/>
              </p:ext>
            </p:extLst>
          </p:nvPr>
        </p:nvGraphicFramePr>
        <p:xfrm>
          <a:off x="6199188" y="2516188"/>
          <a:ext cx="898525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01" name="Equation" r:id="rId5" imgW="342900" imgH="241300" progId="Equation.3">
                  <p:embed/>
                </p:oleObj>
              </mc:Choice>
              <mc:Fallback>
                <p:oleObj name="Equation" r:id="rId5" imgW="342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9188" y="2516188"/>
                        <a:ext cx="898525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9449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8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8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8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8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8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8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8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68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68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0" grpId="0" animBg="1"/>
      <p:bldP spid="268292" grpId="0" animBg="1" autoUpdateAnimBg="0"/>
      <p:bldP spid="268295" grpId="0" animBg="1"/>
      <p:bldP spid="268296" grpId="0" build="p" autoUpdateAnimBg="0"/>
      <p:bldP spid="268297" grpId="0" animBg="1"/>
      <p:bldP spid="268298" grpId="0" build="p" autoUpdateAnimBg="0"/>
      <p:bldP spid="268300" grpId="0"/>
      <p:bldP spid="268301" grpId="0"/>
      <p:bldP spid="268302" grpId="0"/>
      <p:bldP spid="2683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Feb. 20,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150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150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B4D3F42-0BD3-7140-976A-F7BEFD49DCE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1510" name="Text Box 3"/>
          <p:cNvSpPr txBox="1">
            <a:spLocks noChangeArrowheads="1"/>
          </p:cNvSpPr>
          <p:nvPr/>
        </p:nvSpPr>
        <p:spPr bwMode="auto">
          <a:xfrm>
            <a:off x="4251325" y="277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457200" y="4648200"/>
            <a:ext cx="83820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Suppose that the magnitude of the force P is 36 N.  If the mass of the spacecraft is 11,000 kg and the mass of the astronaut is 92 kg, what are the accelerations?</a:t>
            </a:r>
          </a:p>
        </p:txBody>
      </p:sp>
      <p:pic>
        <p:nvPicPr>
          <p:cNvPr id="417798" name="Picture 6" descr="afg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04950"/>
            <a:ext cx="77724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Ex.  The Accelerations Produced by Action and Reaction Forces</a:t>
            </a:r>
          </a:p>
        </p:txBody>
      </p:sp>
      <p:sp>
        <p:nvSpPr>
          <p:cNvPr id="417800" name="Text Box 8"/>
          <p:cNvSpPr txBox="1">
            <a:spLocks noChangeArrowheads="1"/>
          </p:cNvSpPr>
          <p:nvPr/>
        </p:nvSpPr>
        <p:spPr bwMode="auto">
          <a:xfrm>
            <a:off x="6172200" y="2438400"/>
            <a:ext cx="259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A50021"/>
                </a:solidFill>
                <a:latin typeface="Arial Narrow" charset="0"/>
              </a:rPr>
              <a:t>Which one do you think will get larger acceleration?</a:t>
            </a:r>
          </a:p>
        </p:txBody>
      </p:sp>
    </p:spTree>
    <p:extLst>
      <p:ext uri="{BB962C8B-B14F-4D97-AF65-F5344CB8AC3E}">
        <p14:creationId xmlns:p14="http://schemas.microsoft.com/office/powerpoint/2010/main" val="3493794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7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7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7" grpId="0"/>
      <p:bldP spid="4178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Feb. 20,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356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5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E25F731-D3A8-D848-8ACD-69081EEE7D7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19843" name="Text Box 3"/>
          <p:cNvSpPr txBox="1">
            <a:spLocks noChangeArrowheads="1"/>
          </p:cNvSpPr>
          <p:nvPr/>
        </p:nvSpPr>
        <p:spPr bwMode="auto">
          <a:xfrm>
            <a:off x="5013325" y="277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graphicFrame>
        <p:nvGraphicFramePr>
          <p:cNvPr id="419845" name="Object 3"/>
          <p:cNvGraphicFramePr>
            <a:graphicFrameLocks noChangeAspect="1"/>
          </p:cNvGraphicFramePr>
          <p:nvPr/>
        </p:nvGraphicFramePr>
        <p:xfrm>
          <a:off x="7045325" y="914400"/>
          <a:ext cx="15684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67" name="Equation" r:id="rId4" imgW="571500" imgH="266700" progId="Equation.DSMT4">
                  <p:embed/>
                </p:oleObj>
              </mc:Choice>
              <mc:Fallback>
                <p:oleObj name="Equation" r:id="rId4" imgW="571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5325" y="914400"/>
                        <a:ext cx="156845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760902"/>
              </p:ext>
            </p:extLst>
          </p:nvPr>
        </p:nvGraphicFramePr>
        <p:xfrm>
          <a:off x="1905000" y="2919413"/>
          <a:ext cx="9588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68" name="Equation" r:id="rId6" imgW="304800" imgH="241300" progId="Equation.3">
                  <p:embed/>
                </p:oleObj>
              </mc:Choice>
              <mc:Fallback>
                <p:oleObj name="Equation" r:id="rId6" imgW="304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919413"/>
                        <a:ext cx="95885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79095"/>
              </p:ext>
            </p:extLst>
          </p:nvPr>
        </p:nvGraphicFramePr>
        <p:xfrm>
          <a:off x="2057400" y="4689475"/>
          <a:ext cx="101917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69" name="Equation" r:id="rId8" imgW="317500" imgH="241300" progId="Equation.3">
                  <p:embed/>
                </p:oleObj>
              </mc:Choice>
              <mc:Fallback>
                <p:oleObj name="Equation" r:id="rId8" imgW="317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689475"/>
                        <a:ext cx="101917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9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continued</a:t>
            </a:r>
          </a:p>
        </p:txBody>
      </p:sp>
      <p:sp>
        <p:nvSpPr>
          <p:cNvPr id="419849" name="Text Box 9"/>
          <p:cNvSpPr txBox="1">
            <a:spLocks noChangeArrowheads="1"/>
          </p:cNvSpPr>
          <p:nvPr/>
        </p:nvSpPr>
        <p:spPr bwMode="auto">
          <a:xfrm>
            <a:off x="228600" y="990600"/>
            <a:ext cx="685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  <a:latin typeface="Arial Narrow" charset="0"/>
              </a:rPr>
              <a:t>Force exerted on the space craft by the astronaut</a:t>
            </a:r>
          </a:p>
        </p:txBody>
      </p:sp>
      <p:graphicFrame>
        <p:nvGraphicFramePr>
          <p:cNvPr id="419850" name="Object 6"/>
          <p:cNvGraphicFramePr>
            <a:graphicFrameLocks noChangeAspect="1"/>
          </p:cNvGraphicFramePr>
          <p:nvPr/>
        </p:nvGraphicFramePr>
        <p:xfrm>
          <a:off x="6969125" y="1676400"/>
          <a:ext cx="18129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70" name="Equation" r:id="rId10" imgW="660400" imgH="266700" progId="Equation.DSMT4">
                  <p:embed/>
                </p:oleObj>
              </mc:Choice>
              <mc:Fallback>
                <p:oleObj name="Equation" r:id="rId10" imgW="660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25" y="1676400"/>
                        <a:ext cx="1812925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51" name="Text Box 11"/>
          <p:cNvSpPr txBox="1">
            <a:spLocks noChangeArrowheads="1"/>
          </p:cNvSpPr>
          <p:nvPr/>
        </p:nvSpPr>
        <p:spPr bwMode="auto">
          <a:xfrm>
            <a:off x="228600" y="1752600"/>
            <a:ext cx="685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  <a:latin typeface="Arial Narrow" charset="0"/>
              </a:rPr>
              <a:t>Force exerted on the astronaut by the space craft</a:t>
            </a:r>
          </a:p>
        </p:txBody>
      </p:sp>
      <p:graphicFrame>
        <p:nvGraphicFramePr>
          <p:cNvPr id="41985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997365"/>
              </p:ext>
            </p:extLst>
          </p:nvPr>
        </p:nvGraphicFramePr>
        <p:xfrm>
          <a:off x="2819400" y="2551113"/>
          <a:ext cx="1119188" cy="151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71" name="Equation" r:id="rId12" imgW="355600" imgH="482600" progId="Equation.3">
                  <p:embed/>
                </p:oleObj>
              </mc:Choice>
              <mc:Fallback>
                <p:oleObj name="Equation" r:id="rId12" imgW="355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551113"/>
                        <a:ext cx="1119188" cy="151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502562"/>
              </p:ext>
            </p:extLst>
          </p:nvPr>
        </p:nvGraphicFramePr>
        <p:xfrm>
          <a:off x="3846513" y="2608263"/>
          <a:ext cx="2478087" cy="143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72" name="Equation" r:id="rId14" imgW="787400" imgH="457200" progId="Equation.3">
                  <p:embed/>
                </p:oleObj>
              </mc:Choice>
              <mc:Fallback>
                <p:oleObj name="Equation" r:id="rId14" imgW="787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6513" y="2608263"/>
                        <a:ext cx="2478087" cy="1436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723843"/>
              </p:ext>
            </p:extLst>
          </p:nvPr>
        </p:nvGraphicFramePr>
        <p:xfrm>
          <a:off x="6349221" y="3048000"/>
          <a:ext cx="2718579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73" name="Equation" r:id="rId16" imgW="990600" imgH="241300" progId="Equation.3">
                  <p:embed/>
                </p:oleObj>
              </mc:Choice>
              <mc:Fallback>
                <p:oleObj name="Equation" r:id="rId16" imgW="990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9221" y="3048000"/>
                        <a:ext cx="2718579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55" name="Text Box 15"/>
          <p:cNvSpPr txBox="1">
            <a:spLocks noChangeArrowheads="1"/>
          </p:cNvSpPr>
          <p:nvPr/>
        </p:nvSpPr>
        <p:spPr bwMode="auto">
          <a:xfrm>
            <a:off x="152400" y="2787650"/>
            <a:ext cx="1828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space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craft’s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acceleration</a:t>
            </a:r>
          </a:p>
        </p:txBody>
      </p:sp>
      <p:sp>
        <p:nvSpPr>
          <p:cNvPr id="419856" name="Text Box 16"/>
          <p:cNvSpPr txBox="1">
            <a:spLocks noChangeArrowheads="1"/>
          </p:cNvSpPr>
          <p:nvPr/>
        </p:nvSpPr>
        <p:spPr bwMode="auto">
          <a:xfrm>
            <a:off x="152400" y="4616450"/>
            <a:ext cx="1828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Astronaut’s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acceleration</a:t>
            </a:r>
          </a:p>
        </p:txBody>
      </p:sp>
      <p:graphicFrame>
        <p:nvGraphicFramePr>
          <p:cNvPr id="41985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245644"/>
              </p:ext>
            </p:extLst>
          </p:nvPr>
        </p:nvGraphicFramePr>
        <p:xfrm>
          <a:off x="3121025" y="4303713"/>
          <a:ext cx="1222375" cy="154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74" name="Equation" r:id="rId18" imgW="381000" imgH="482600" progId="Equation.3">
                  <p:embed/>
                </p:oleObj>
              </mc:Choice>
              <mc:Fallback>
                <p:oleObj name="Equation" r:id="rId18" imgW="381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025" y="4303713"/>
                        <a:ext cx="1222375" cy="1547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180071"/>
              </p:ext>
            </p:extLst>
          </p:nvPr>
        </p:nvGraphicFramePr>
        <p:xfrm>
          <a:off x="4346575" y="4322763"/>
          <a:ext cx="2282825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75" name="Equation" r:id="rId20" imgW="711200" imgH="457200" progId="Equation.3">
                  <p:embed/>
                </p:oleObj>
              </mc:Choice>
              <mc:Fallback>
                <p:oleObj name="Equation" r:id="rId20" imgW="711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6575" y="4322763"/>
                        <a:ext cx="2282825" cy="146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632753"/>
              </p:ext>
            </p:extLst>
          </p:nvPr>
        </p:nvGraphicFramePr>
        <p:xfrm>
          <a:off x="6629400" y="4803633"/>
          <a:ext cx="2303462" cy="682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76" name="Equation" r:id="rId22" imgW="812800" imgH="241300" progId="Equation.3">
                  <p:embed/>
                </p:oleObj>
              </mc:Choice>
              <mc:Fallback>
                <p:oleObj name="Equation" r:id="rId22" imgW="812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803633"/>
                        <a:ext cx="2303462" cy="6827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3592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9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9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9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9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9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9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9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9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9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9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9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9" grpId="0"/>
      <p:bldP spid="419851" grpId="0"/>
      <p:bldP spid="419855" grpId="0"/>
      <p:bldP spid="4198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Feb. 20,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2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F8CE5B-71CB-2A45-915F-DA204FB8A7E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56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31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AE4C1FD6-B0AC-9D4E-9C4A-FF5AE07B33C7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 eaLnBrk="1" hangingPunct="1"/>
              <a:t>7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563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Example of </a:t>
            </a:r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Newton’s 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4000" baseline="30000" dirty="0">
                <a:latin typeface="Arial Narrow" charset="0"/>
                <a:ea typeface="ＭＳ Ｐゴシック" charset="0"/>
                <a:cs typeface="ＭＳ Ｐゴシック" charset="0"/>
              </a:rPr>
              <a:t>rd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 Law 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9315" name="Text Box 3"/>
          <p:cNvSpPr txBox="1">
            <a:spLocks noChangeArrowheads="1"/>
          </p:cNvSpPr>
          <p:nvPr/>
        </p:nvSpPr>
        <p:spPr bwMode="auto">
          <a:xfrm>
            <a:off x="685800" y="762000"/>
            <a:ext cx="8001000" cy="944563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A large man and a small boy stand facing each other on </a:t>
            </a:r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frictionless ice</a:t>
            </a:r>
            <a:r>
              <a:rPr lang="en-US" sz="1800">
                <a:solidFill>
                  <a:schemeClr val="accent2"/>
                </a:solidFill>
                <a:latin typeface="Arial Narrow" charset="0"/>
              </a:rPr>
              <a:t>.   They put their hands together and push against each other so that they move apart.  </a:t>
            </a:r>
            <a:r>
              <a:rPr lang="en-US" sz="1800">
                <a:solidFill>
                  <a:srgbClr val="800000"/>
                </a:solidFill>
                <a:latin typeface="Arial Narrow" charset="0"/>
              </a:rPr>
              <a:t>a) Who moves away with the higher speed and by how much?</a:t>
            </a:r>
            <a:endParaRPr lang="en-US" sz="1800" baseline="30000">
              <a:solidFill>
                <a:srgbClr val="800000"/>
              </a:solidFill>
              <a:latin typeface="Arial Narrow" charset="0"/>
            </a:endParaRPr>
          </a:p>
        </p:txBody>
      </p:sp>
      <p:graphicFrame>
        <p:nvGraphicFramePr>
          <p:cNvPr id="2693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445608"/>
              </p:ext>
            </p:extLst>
          </p:nvPr>
        </p:nvGraphicFramePr>
        <p:xfrm>
          <a:off x="3390900" y="1797050"/>
          <a:ext cx="9525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28" name="Equation" r:id="rId3" imgW="381000" imgH="241300" progId="Equation.3">
                  <p:embed/>
                </p:oleObj>
              </mc:Choice>
              <mc:Fallback>
                <p:oleObj name="Equation" r:id="rId3" imgW="381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1797050"/>
                        <a:ext cx="952500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9317" name="Picture 5" descr="pe01659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106680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9318" name="Text Box 6"/>
          <p:cNvSpPr txBox="1">
            <a:spLocks noChangeArrowheads="1"/>
          </p:cNvSpPr>
          <p:nvPr/>
        </p:nvSpPr>
        <p:spPr bwMode="auto">
          <a:xfrm>
            <a:off x="457200" y="4267200"/>
            <a:ext cx="39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M</a:t>
            </a:r>
          </a:p>
        </p:txBody>
      </p:sp>
      <p:pic>
        <p:nvPicPr>
          <p:cNvPr id="269319" name="Picture 7" descr="pe02043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38400"/>
            <a:ext cx="730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9320" name="Text Box 8"/>
          <p:cNvSpPr txBox="1">
            <a:spLocks noChangeArrowheads="1"/>
          </p:cNvSpPr>
          <p:nvPr/>
        </p:nvSpPr>
        <p:spPr bwMode="auto">
          <a:xfrm>
            <a:off x="2438400" y="3657600"/>
            <a:ext cx="39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12888" y="2473325"/>
            <a:ext cx="614362" cy="498475"/>
            <a:chOff x="953" y="1558"/>
            <a:chExt cx="387" cy="314"/>
          </a:xfrm>
        </p:grpSpPr>
        <p:sp>
          <p:nvSpPr>
            <p:cNvPr id="25649" name="Line 10"/>
            <p:cNvSpPr>
              <a:spLocks noChangeShapeType="1"/>
            </p:cNvSpPr>
            <p:nvPr/>
          </p:nvSpPr>
          <p:spPr bwMode="auto">
            <a:xfrm>
              <a:off x="953" y="1872"/>
              <a:ext cx="384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0" name="Text Box 11"/>
            <p:cNvSpPr txBox="1">
              <a:spLocks noChangeArrowheads="1"/>
            </p:cNvSpPr>
            <p:nvPr/>
          </p:nvSpPr>
          <p:spPr bwMode="auto">
            <a:xfrm>
              <a:off x="1001" y="1558"/>
              <a:ext cx="33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333399"/>
                  </a:solidFill>
                  <a:latin typeface="Monotype Corsiva" charset="0"/>
                </a:rPr>
                <a:t>F</a:t>
              </a:r>
              <a:r>
                <a:rPr lang="en-US" b="1" baseline="-25000">
                  <a:solidFill>
                    <a:srgbClr val="333399"/>
                  </a:solidFill>
                  <a:latin typeface="Monotype Corsiva" charset="0"/>
                </a:rPr>
                <a:t>12</a:t>
              </a:r>
              <a:endParaRPr lang="en-US" b="1">
                <a:solidFill>
                  <a:srgbClr val="333399"/>
                </a:solidFill>
                <a:latin typeface="Monotype Corsiva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219200" y="3276600"/>
            <a:ext cx="1270000" cy="533400"/>
            <a:chOff x="720" y="1776"/>
            <a:chExt cx="800" cy="336"/>
          </a:xfrm>
        </p:grpSpPr>
        <p:sp>
          <p:nvSpPr>
            <p:cNvPr id="25647" name="Line 13"/>
            <p:cNvSpPr>
              <a:spLocks noChangeShapeType="1"/>
            </p:cNvSpPr>
            <p:nvPr/>
          </p:nvSpPr>
          <p:spPr bwMode="auto">
            <a:xfrm rot="10800000">
              <a:off x="909" y="1776"/>
              <a:ext cx="384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8" name="Text Box 14"/>
            <p:cNvSpPr txBox="1">
              <a:spLocks noChangeArrowheads="1"/>
            </p:cNvSpPr>
            <p:nvPr/>
          </p:nvSpPr>
          <p:spPr bwMode="auto">
            <a:xfrm>
              <a:off x="720" y="1824"/>
              <a:ext cx="8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333399"/>
                  </a:solidFill>
                  <a:latin typeface="Monotype Corsiva" charset="0"/>
                </a:rPr>
                <a:t>F</a:t>
              </a:r>
              <a:r>
                <a:rPr lang="en-US" b="1" baseline="-25000">
                  <a:solidFill>
                    <a:srgbClr val="333399"/>
                  </a:solidFill>
                  <a:latin typeface="Monotype Corsiva" charset="0"/>
                </a:rPr>
                <a:t>21</a:t>
              </a:r>
              <a:r>
                <a:rPr lang="en-US" b="1">
                  <a:solidFill>
                    <a:srgbClr val="333399"/>
                  </a:solidFill>
                  <a:latin typeface="Monotype Corsiva" charset="0"/>
                </a:rPr>
                <a:t>= - F</a:t>
              </a:r>
              <a:r>
                <a:rPr lang="en-US" b="1" baseline="-25000">
                  <a:solidFill>
                    <a:srgbClr val="333399"/>
                  </a:solidFill>
                  <a:latin typeface="Monotype Corsiva" charset="0"/>
                </a:rPr>
                <a:t>12</a:t>
              </a:r>
              <a:endParaRPr lang="en-US" b="1">
                <a:solidFill>
                  <a:srgbClr val="333399"/>
                </a:solidFill>
                <a:latin typeface="Monotype Corsiva" charset="0"/>
              </a:endParaRPr>
            </a:p>
          </p:txBody>
        </p:sp>
      </p:grpSp>
      <p:graphicFrame>
        <p:nvGraphicFramePr>
          <p:cNvPr id="2693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467079"/>
              </p:ext>
            </p:extLst>
          </p:nvPr>
        </p:nvGraphicFramePr>
        <p:xfrm>
          <a:off x="3276600" y="3548063"/>
          <a:ext cx="96996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29" name="Equation" r:id="rId7" imgW="381000" imgH="241300" progId="Equation.3">
                  <p:embed/>
                </p:oleObj>
              </mc:Choice>
              <mc:Fallback>
                <p:oleObj name="Equation" r:id="rId7" imgW="381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548063"/>
                        <a:ext cx="96996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758760"/>
              </p:ext>
            </p:extLst>
          </p:nvPr>
        </p:nvGraphicFramePr>
        <p:xfrm>
          <a:off x="1143000" y="4630738"/>
          <a:ext cx="177641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30" name="Equation" r:id="rId9" imgW="711200" imgH="241300" progId="Equation.3">
                  <p:embed/>
                </p:oleObj>
              </mc:Choice>
              <mc:Fallback>
                <p:oleObj name="Equation" r:id="rId9" imgW="711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30738"/>
                        <a:ext cx="1776413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312922"/>
              </p:ext>
            </p:extLst>
          </p:nvPr>
        </p:nvGraphicFramePr>
        <p:xfrm>
          <a:off x="6489700" y="1801813"/>
          <a:ext cx="1001713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31" name="Equation" r:id="rId11" imgW="482600" imgH="355600" progId="Equation.3">
                  <p:embed/>
                </p:oleObj>
              </mc:Choice>
              <mc:Fallback>
                <p:oleObj name="Equation" r:id="rId11" imgW="4826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0" y="1801813"/>
                        <a:ext cx="1001713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783291"/>
              </p:ext>
            </p:extLst>
          </p:nvPr>
        </p:nvGraphicFramePr>
        <p:xfrm>
          <a:off x="3352800" y="2636838"/>
          <a:ext cx="989013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32" name="Equation" r:id="rId13" imgW="381000" imgH="241300" progId="Equation.3">
                  <p:embed/>
                </p:oleObj>
              </mc:Choice>
              <mc:Fallback>
                <p:oleObj name="Equation" r:id="rId13" imgW="381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636838"/>
                        <a:ext cx="989013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31" name="Object 7"/>
          <p:cNvGraphicFramePr>
            <a:graphicFrameLocks noChangeAspect="1"/>
          </p:cNvGraphicFramePr>
          <p:nvPr/>
        </p:nvGraphicFramePr>
        <p:xfrm>
          <a:off x="6751638" y="2590800"/>
          <a:ext cx="9017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33" name="Equation" r:id="rId15" imgW="380880" imgH="177480" progId="Equation.DSMT4">
                  <p:embed/>
                </p:oleObj>
              </mc:Choice>
              <mc:Fallback>
                <p:oleObj name="Equation" r:id="rId15" imgW="380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1638" y="2590800"/>
                        <a:ext cx="9017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32" name="Object 8"/>
          <p:cNvGraphicFramePr>
            <a:graphicFrameLocks noChangeAspect="1"/>
          </p:cNvGraphicFramePr>
          <p:nvPr/>
        </p:nvGraphicFramePr>
        <p:xfrm>
          <a:off x="6705600" y="3127375"/>
          <a:ext cx="8588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34" name="Equation" r:id="rId17" imgW="393480" imgH="190440" progId="Equation.DSMT4">
                  <p:embed/>
                </p:oleObj>
              </mc:Choice>
              <mc:Fallback>
                <p:oleObj name="Equation" r:id="rId17" imgW="3934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127375"/>
                        <a:ext cx="85883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33" name="Object 9"/>
          <p:cNvGraphicFramePr>
            <a:graphicFrameLocks noChangeAspect="1"/>
          </p:cNvGraphicFramePr>
          <p:nvPr/>
        </p:nvGraphicFramePr>
        <p:xfrm>
          <a:off x="6719888" y="3657600"/>
          <a:ext cx="82391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35" name="Equation" r:id="rId19" imgW="393480" imgH="177480" progId="Equation.DSMT4">
                  <p:embed/>
                </p:oleObj>
              </mc:Choice>
              <mc:Fallback>
                <p:oleObj name="Equation" r:id="rId19" imgW="393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9888" y="3657600"/>
                        <a:ext cx="82391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34" name="Object 10"/>
          <p:cNvGraphicFramePr>
            <a:graphicFrameLocks noChangeAspect="1"/>
          </p:cNvGraphicFramePr>
          <p:nvPr/>
        </p:nvGraphicFramePr>
        <p:xfrm>
          <a:off x="6650038" y="4191000"/>
          <a:ext cx="89376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36" name="Equation" r:id="rId21" imgW="393480" imgH="190440" progId="Equation.DSMT4">
                  <p:embed/>
                </p:oleObj>
              </mc:Choice>
              <mc:Fallback>
                <p:oleObj name="Equation" r:id="rId21" imgW="3934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0038" y="4191000"/>
                        <a:ext cx="893762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968499"/>
              </p:ext>
            </p:extLst>
          </p:nvPr>
        </p:nvGraphicFramePr>
        <p:xfrm>
          <a:off x="3744913" y="4640263"/>
          <a:ext cx="1992312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37" name="Equation" r:id="rId23" imgW="1079500" imgH="355600" progId="Equation.3">
                  <p:embed/>
                </p:oleObj>
              </mc:Choice>
              <mc:Fallback>
                <p:oleObj name="Equation" r:id="rId23" imgW="10795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4913" y="4640263"/>
                        <a:ext cx="1992312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36" name="Object 12"/>
          <p:cNvGraphicFramePr>
            <a:graphicFrameLocks noChangeAspect="1"/>
          </p:cNvGraphicFramePr>
          <p:nvPr/>
        </p:nvGraphicFramePr>
        <p:xfrm>
          <a:off x="2438400" y="5526088"/>
          <a:ext cx="949325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38" name="Equation" r:id="rId25" imgW="457200" imgH="139680" progId="Equation.DSMT4">
                  <p:embed/>
                </p:oleObj>
              </mc:Choice>
              <mc:Fallback>
                <p:oleObj name="Equation" r:id="rId25" imgW="457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526088"/>
                        <a:ext cx="949325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37" name="AutoShape 25"/>
          <p:cNvSpPr>
            <a:spLocks noChangeArrowheads="1"/>
          </p:cNvSpPr>
          <p:nvPr/>
        </p:nvSpPr>
        <p:spPr bwMode="auto">
          <a:xfrm>
            <a:off x="5410200" y="1828800"/>
            <a:ext cx="914400" cy="6858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26933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667942"/>
              </p:ext>
            </p:extLst>
          </p:nvPr>
        </p:nvGraphicFramePr>
        <p:xfrm>
          <a:off x="4343400" y="2632075"/>
          <a:ext cx="9556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39" name="Equation" r:id="rId27" imgW="292100" imgH="241300" progId="Equation.3">
                  <p:embed/>
                </p:oleObj>
              </mc:Choice>
              <mc:Fallback>
                <p:oleObj name="Equation" r:id="rId27" imgW="292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632075"/>
                        <a:ext cx="95567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39" name="AutoShape 27"/>
          <p:cNvSpPr>
            <a:spLocks noChangeArrowheads="1"/>
          </p:cNvSpPr>
          <p:nvPr/>
        </p:nvSpPr>
        <p:spPr bwMode="auto">
          <a:xfrm>
            <a:off x="5334000" y="2670175"/>
            <a:ext cx="1066800" cy="762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1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269340" name="Object 14"/>
          <p:cNvGraphicFramePr>
            <a:graphicFrameLocks noChangeAspect="1"/>
          </p:cNvGraphicFramePr>
          <p:nvPr/>
        </p:nvGraphicFramePr>
        <p:xfrm>
          <a:off x="7661275" y="2632075"/>
          <a:ext cx="72072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40" name="Equation" r:id="rId29" imgW="304560" imgH="139680" progId="Equation.DSMT4">
                  <p:embed/>
                </p:oleObj>
              </mc:Choice>
              <mc:Fallback>
                <p:oleObj name="Equation" r:id="rId29" imgW="30456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1275" y="2632075"/>
                        <a:ext cx="72072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41" name="Object 15"/>
          <p:cNvGraphicFramePr>
            <a:graphicFrameLocks noChangeAspect="1"/>
          </p:cNvGraphicFramePr>
          <p:nvPr/>
        </p:nvGraphicFramePr>
        <p:xfrm>
          <a:off x="7585075" y="3168650"/>
          <a:ext cx="91281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41" name="Equation" r:id="rId31" imgW="419040" imgH="152280" progId="Equation.DSMT4">
                  <p:embed/>
                </p:oleObj>
              </mc:Choice>
              <mc:Fallback>
                <p:oleObj name="Equation" r:id="rId31" imgW="4190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5075" y="3168650"/>
                        <a:ext cx="912813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42" name="Object 16"/>
          <p:cNvGraphicFramePr>
            <a:graphicFrameLocks noChangeAspect="1"/>
          </p:cNvGraphicFramePr>
          <p:nvPr/>
        </p:nvGraphicFramePr>
        <p:xfrm>
          <a:off x="8518525" y="3141663"/>
          <a:ext cx="2778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42" name="Equation" r:id="rId33" imgW="126720" imgH="177480" progId="Equation.DSMT4">
                  <p:embed/>
                </p:oleObj>
              </mc:Choice>
              <mc:Fallback>
                <p:oleObj name="Equation" r:id="rId33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8525" y="3141663"/>
                        <a:ext cx="2778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4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589469"/>
              </p:ext>
            </p:extLst>
          </p:nvPr>
        </p:nvGraphicFramePr>
        <p:xfrm>
          <a:off x="4343400" y="1797050"/>
          <a:ext cx="85725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43" name="Equation" r:id="rId35" imgW="342900" imgH="241300" progId="Equation.3">
                  <p:embed/>
                </p:oleObj>
              </mc:Choice>
              <mc:Fallback>
                <p:oleObj name="Equation" r:id="rId35" imgW="342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797050"/>
                        <a:ext cx="857250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4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661198"/>
              </p:ext>
            </p:extLst>
          </p:nvPr>
        </p:nvGraphicFramePr>
        <p:xfrm>
          <a:off x="7486650" y="1774825"/>
          <a:ext cx="8953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44" name="Equation" r:id="rId37" imgW="431800" imgH="355600" progId="Equation.3">
                  <p:embed/>
                </p:oleObj>
              </mc:Choice>
              <mc:Fallback>
                <p:oleObj name="Equation" r:id="rId37" imgW="4318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6650" y="1774825"/>
                        <a:ext cx="89535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45" name="Object 19"/>
          <p:cNvGraphicFramePr>
            <a:graphicFrameLocks noChangeAspect="1"/>
          </p:cNvGraphicFramePr>
          <p:nvPr/>
        </p:nvGraphicFramePr>
        <p:xfrm>
          <a:off x="8343900" y="1981200"/>
          <a:ext cx="3429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45" name="Equation" r:id="rId39" imgW="164880" imgH="164880" progId="Equation.DSMT4">
                  <p:embed/>
                </p:oleObj>
              </mc:Choice>
              <mc:Fallback>
                <p:oleObj name="Equation" r:id="rId39" imgW="164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3900" y="1981200"/>
                        <a:ext cx="3429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46" name="AutoShape 34"/>
          <p:cNvSpPr>
            <a:spLocks noChangeArrowheads="1"/>
          </p:cNvSpPr>
          <p:nvPr/>
        </p:nvSpPr>
        <p:spPr bwMode="auto">
          <a:xfrm>
            <a:off x="5334000" y="3581400"/>
            <a:ext cx="1066800" cy="762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1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269347" name="Object 20"/>
          <p:cNvGraphicFramePr>
            <a:graphicFrameLocks noChangeAspect="1"/>
          </p:cNvGraphicFramePr>
          <p:nvPr/>
        </p:nvGraphicFramePr>
        <p:xfrm>
          <a:off x="7512050" y="3657600"/>
          <a:ext cx="7175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46" name="Equation" r:id="rId41" imgW="342720" imgH="177480" progId="Equation.DSMT4">
                  <p:embed/>
                </p:oleObj>
              </mc:Choice>
              <mc:Fallback>
                <p:oleObj name="Equation" r:id="rId41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2050" y="3657600"/>
                        <a:ext cx="7175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48" name="Object 21"/>
          <p:cNvGraphicFramePr>
            <a:graphicFrameLocks noChangeAspect="1"/>
          </p:cNvGraphicFramePr>
          <p:nvPr/>
        </p:nvGraphicFramePr>
        <p:xfrm>
          <a:off x="7496175" y="4191000"/>
          <a:ext cx="10382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47" name="Equation" r:id="rId43" imgW="457200" imgH="190440" progId="Equation.DSMT4">
                  <p:embed/>
                </p:oleObj>
              </mc:Choice>
              <mc:Fallback>
                <p:oleObj name="Equation" r:id="rId43" imgW="4572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6175" y="4191000"/>
                        <a:ext cx="10382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49" name="Object 22"/>
          <p:cNvGraphicFramePr>
            <a:graphicFrameLocks noChangeAspect="1"/>
          </p:cNvGraphicFramePr>
          <p:nvPr/>
        </p:nvGraphicFramePr>
        <p:xfrm>
          <a:off x="8534400" y="4191000"/>
          <a:ext cx="28892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48" name="Equation" r:id="rId45" imgW="126720" imgH="177480" progId="Equation.DSMT4">
                  <p:embed/>
                </p:oleObj>
              </mc:Choice>
              <mc:Fallback>
                <p:oleObj name="Equation" r:id="rId45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4191000"/>
                        <a:ext cx="288925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50" name="Text Box 38"/>
          <p:cNvSpPr txBox="1">
            <a:spLocks noChangeArrowheads="1"/>
          </p:cNvSpPr>
          <p:nvPr/>
        </p:nvSpPr>
        <p:spPr bwMode="auto">
          <a:xfrm>
            <a:off x="288925" y="4760913"/>
            <a:ext cx="81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Since</a:t>
            </a:r>
          </a:p>
        </p:txBody>
      </p:sp>
      <p:sp>
        <p:nvSpPr>
          <p:cNvPr id="269351" name="Text Box 39"/>
          <p:cNvSpPr txBox="1">
            <a:spLocks noChangeArrowheads="1"/>
          </p:cNvSpPr>
          <p:nvPr/>
        </p:nvSpPr>
        <p:spPr bwMode="auto">
          <a:xfrm>
            <a:off x="3054350" y="4724400"/>
            <a:ext cx="60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and</a:t>
            </a:r>
          </a:p>
        </p:txBody>
      </p:sp>
      <p:sp>
        <p:nvSpPr>
          <p:cNvPr id="269352" name="AutoShape 40"/>
          <p:cNvSpPr>
            <a:spLocks noChangeArrowheads="1"/>
          </p:cNvSpPr>
          <p:nvPr/>
        </p:nvSpPr>
        <p:spPr bwMode="auto">
          <a:xfrm>
            <a:off x="685800" y="5257800"/>
            <a:ext cx="1524000" cy="9144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Establish the </a:t>
            </a:r>
          </a:p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equation</a:t>
            </a:r>
          </a:p>
        </p:txBody>
      </p:sp>
      <p:graphicFrame>
        <p:nvGraphicFramePr>
          <p:cNvPr id="269353" name="Object 23"/>
          <p:cNvGraphicFramePr>
            <a:graphicFrameLocks noChangeAspect="1"/>
          </p:cNvGraphicFramePr>
          <p:nvPr/>
        </p:nvGraphicFramePr>
        <p:xfrm>
          <a:off x="6019800" y="5200650"/>
          <a:ext cx="1646238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49" name="Equation" r:id="rId47" imgW="634680" imgH="393480" progId="Equation.DSMT4">
                  <p:embed/>
                </p:oleObj>
              </mc:Choice>
              <mc:Fallback>
                <p:oleObj name="Equation" r:id="rId47" imgW="634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200650"/>
                        <a:ext cx="1646238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54" name="AutoShape 42"/>
          <p:cNvSpPr>
            <a:spLocks noChangeArrowheads="1"/>
          </p:cNvSpPr>
          <p:nvPr/>
        </p:nvSpPr>
        <p:spPr bwMode="auto">
          <a:xfrm>
            <a:off x="4724400" y="5334000"/>
            <a:ext cx="1295400" cy="762000"/>
          </a:xfrm>
          <a:prstGeom prst="rightArrow">
            <a:avLst>
              <a:gd name="adj1" fmla="val 50000"/>
              <a:gd name="adj2" fmla="val 425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Divide by m</a:t>
            </a:r>
          </a:p>
        </p:txBody>
      </p:sp>
      <p:graphicFrame>
        <p:nvGraphicFramePr>
          <p:cNvPr id="26935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455505"/>
              </p:ext>
            </p:extLst>
          </p:nvPr>
        </p:nvGraphicFramePr>
        <p:xfrm>
          <a:off x="4213225" y="3549650"/>
          <a:ext cx="968375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50" name="Equation" r:id="rId49" imgW="381000" imgH="241300" progId="Equation.3">
                  <p:embed/>
                </p:oleObj>
              </mc:Choice>
              <mc:Fallback>
                <p:oleObj name="Equation" r:id="rId49" imgW="381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225" y="3549650"/>
                        <a:ext cx="968375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56" name="Object 25"/>
          <p:cNvGraphicFramePr>
            <a:graphicFrameLocks noChangeAspect="1"/>
          </p:cNvGraphicFramePr>
          <p:nvPr/>
        </p:nvGraphicFramePr>
        <p:xfrm>
          <a:off x="7469188" y="5181600"/>
          <a:ext cx="1217612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51" name="Equation" r:id="rId51" imgW="469800" imgH="393480" progId="Equation.DSMT4">
                  <p:embed/>
                </p:oleObj>
              </mc:Choice>
              <mc:Fallback>
                <p:oleObj name="Equation" r:id="rId51" imgW="469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9188" y="5181600"/>
                        <a:ext cx="1217612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57" name="Object 26"/>
          <p:cNvGraphicFramePr>
            <a:graphicFrameLocks noChangeAspect="1"/>
          </p:cNvGraphicFramePr>
          <p:nvPr/>
        </p:nvGraphicFramePr>
        <p:xfrm>
          <a:off x="3306763" y="5486400"/>
          <a:ext cx="579437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52" name="Equation" r:id="rId53" imgW="279360" imgH="164880" progId="Equation.DSMT4">
                  <p:embed/>
                </p:oleObj>
              </mc:Choice>
              <mc:Fallback>
                <p:oleObj name="Equation" r:id="rId53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6763" y="5486400"/>
                        <a:ext cx="579437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58" name="Object 27"/>
          <p:cNvGraphicFramePr>
            <a:graphicFrameLocks noChangeAspect="1"/>
          </p:cNvGraphicFramePr>
          <p:nvPr/>
        </p:nvGraphicFramePr>
        <p:xfrm>
          <a:off x="3862388" y="5486400"/>
          <a:ext cx="7096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53" name="Equation" r:id="rId55" imgW="342720" imgH="177480" progId="Equation.3">
                  <p:embed/>
                </p:oleObj>
              </mc:Choice>
              <mc:Fallback>
                <p:oleObj name="Equation" r:id="rId55" imgW="342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2388" y="5486400"/>
                        <a:ext cx="70961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8628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9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9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9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6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6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6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6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6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6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69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6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6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6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6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6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6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6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6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269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26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26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269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26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269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269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269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26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269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 animBg="1" autoUpdateAnimBg="0"/>
      <p:bldP spid="269318" grpId="0" build="p" autoUpdateAnimBg="0"/>
      <p:bldP spid="269320" grpId="0" build="p" autoUpdateAnimBg="0"/>
      <p:bldP spid="269337" grpId="0" animBg="1"/>
      <p:bldP spid="269339" grpId="0" animBg="1"/>
      <p:bldP spid="269346" grpId="0" animBg="1"/>
      <p:bldP spid="269350" grpId="0"/>
      <p:bldP spid="269351" grpId="0"/>
      <p:bldP spid="269352" grpId="0" animBg="1"/>
      <p:bldP spid="2693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9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Feb. 20,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664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0EA3553-4723-4E4B-82FC-EDC69BAF016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664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6642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259A2D3C-F8A1-0444-A53B-7307B43FFA0F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 eaLnBrk="1" hangingPunct="1"/>
              <a:t>8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70339" name="Text Box 3"/>
          <p:cNvSpPr txBox="1">
            <a:spLocks noChangeArrowheads="1"/>
          </p:cNvSpPr>
          <p:nvPr/>
        </p:nvSpPr>
        <p:spPr bwMode="auto">
          <a:xfrm>
            <a:off x="457200" y="3352800"/>
            <a:ext cx="6400800" cy="4857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b) Who moves farther while their hands are in contact?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70340" name="Text Box 4"/>
          <p:cNvSpPr txBox="1">
            <a:spLocks noChangeArrowheads="1"/>
          </p:cNvSpPr>
          <p:nvPr/>
        </p:nvSpPr>
        <p:spPr bwMode="auto">
          <a:xfrm>
            <a:off x="457200" y="5502275"/>
            <a:ext cx="8229600" cy="669925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rgbClr val="FF0000"/>
                </a:solidFill>
                <a:latin typeface="Arial Narrow" charset="0"/>
              </a:rPr>
              <a:t>Given in the same time interval, since the boy has higher acceleration and thereby higher speed, he moves farther than the man.</a:t>
            </a:r>
          </a:p>
        </p:txBody>
      </p:sp>
      <p:graphicFrame>
        <p:nvGraphicFramePr>
          <p:cNvPr id="270341" name="Object 2"/>
          <p:cNvGraphicFramePr>
            <a:graphicFrameLocks noChangeAspect="1"/>
          </p:cNvGraphicFramePr>
          <p:nvPr/>
        </p:nvGraphicFramePr>
        <p:xfrm>
          <a:off x="2438400" y="4094163"/>
          <a:ext cx="53816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60" name="Equation" r:id="rId3" imgW="304560" imgH="228600" progId="Equation.DSMT4">
                  <p:embed/>
                </p:oleObj>
              </mc:Choice>
              <mc:Fallback>
                <p:oleObj name="Equation" r:id="rId3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094163"/>
                        <a:ext cx="538163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2" name="Object 3"/>
          <p:cNvGraphicFramePr>
            <a:graphicFrameLocks noChangeAspect="1"/>
          </p:cNvGraphicFramePr>
          <p:nvPr/>
        </p:nvGraphicFramePr>
        <p:xfrm>
          <a:off x="2128838" y="1465263"/>
          <a:ext cx="957262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61" name="Equation" r:id="rId5" imgW="368280" imgH="241200" progId="Equation.DSMT4">
                  <p:embed/>
                </p:oleObj>
              </mc:Choice>
              <mc:Fallback>
                <p:oleObj name="Equation" r:id="rId5" imgW="368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838" y="1465263"/>
                        <a:ext cx="957262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3" name="Object 4"/>
          <p:cNvGraphicFramePr>
            <a:graphicFrameLocks noChangeAspect="1"/>
          </p:cNvGraphicFramePr>
          <p:nvPr/>
        </p:nvGraphicFramePr>
        <p:xfrm>
          <a:off x="2590800" y="4637088"/>
          <a:ext cx="2238375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62" name="Equation" r:id="rId7" imgW="1231560" imgH="431640" progId="Equation.DSMT4">
                  <p:embed/>
                </p:oleObj>
              </mc:Choice>
              <mc:Fallback>
                <p:oleObj name="Equation" r:id="rId7" imgW="1231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637088"/>
                        <a:ext cx="2238375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4" name="Object 5"/>
          <p:cNvGraphicFramePr>
            <a:graphicFrameLocks noChangeAspect="1"/>
          </p:cNvGraphicFramePr>
          <p:nvPr/>
        </p:nvGraphicFramePr>
        <p:xfrm>
          <a:off x="4419600" y="3962400"/>
          <a:ext cx="103346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63" name="Equation" r:id="rId9" imgW="583920" imgH="393480" progId="Equation.DSMT4">
                  <p:embed/>
                </p:oleObj>
              </mc:Choice>
              <mc:Fallback>
                <p:oleObj name="Equation" r:id="rId9" imgW="583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62400"/>
                        <a:ext cx="1033463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5" name="Object 6"/>
          <p:cNvGraphicFramePr>
            <a:graphicFrameLocks noChangeAspect="1"/>
          </p:cNvGraphicFramePr>
          <p:nvPr/>
        </p:nvGraphicFramePr>
        <p:xfrm>
          <a:off x="6091238" y="1381125"/>
          <a:ext cx="148907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64" name="Equation" r:id="rId11" imgW="571320" imgH="393480" progId="Equation.3">
                  <p:embed/>
                </p:oleObj>
              </mc:Choice>
              <mc:Fallback>
                <p:oleObj name="Equation" r:id="rId11" imgW="571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1238" y="1381125"/>
                        <a:ext cx="1489075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6" name="Object 7"/>
          <p:cNvGraphicFramePr>
            <a:graphicFrameLocks noChangeAspect="1"/>
          </p:cNvGraphicFramePr>
          <p:nvPr/>
        </p:nvGraphicFramePr>
        <p:xfrm>
          <a:off x="7691438" y="1381125"/>
          <a:ext cx="1223962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65" name="Equation" r:id="rId13" imgW="469800" imgH="393480" progId="Equation.3">
                  <p:embed/>
                </p:oleObj>
              </mc:Choice>
              <mc:Fallback>
                <p:oleObj name="Equation" r:id="rId13" imgW="469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1438" y="1381125"/>
                        <a:ext cx="1223962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7" name="Object 8"/>
          <p:cNvGraphicFramePr>
            <a:graphicFrameLocks noChangeAspect="1"/>
          </p:cNvGraphicFramePr>
          <p:nvPr/>
        </p:nvGraphicFramePr>
        <p:xfrm>
          <a:off x="4953000" y="4699000"/>
          <a:ext cx="762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66" name="Equation" r:id="rId15" imgW="419040" imgH="393480" progId="Equation.DSMT4">
                  <p:embed/>
                </p:oleObj>
              </mc:Choice>
              <mc:Fallback>
                <p:oleObj name="Equation" r:id="rId15" imgW="419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699000"/>
                        <a:ext cx="7620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8" name="Object 9"/>
          <p:cNvGraphicFramePr>
            <a:graphicFrameLocks noChangeAspect="1"/>
          </p:cNvGraphicFramePr>
          <p:nvPr/>
        </p:nvGraphicFramePr>
        <p:xfrm>
          <a:off x="3119438" y="1484313"/>
          <a:ext cx="1851025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67" name="Equation" r:id="rId17" imgW="711000" imgH="228600" progId="Equation.DSMT4">
                  <p:embed/>
                </p:oleObj>
              </mc:Choice>
              <mc:Fallback>
                <p:oleObj name="Equation" r:id="rId17" imgW="71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38" y="1484313"/>
                        <a:ext cx="1851025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9" name="Object 10"/>
          <p:cNvGraphicFramePr>
            <a:graphicFrameLocks noChangeAspect="1"/>
          </p:cNvGraphicFramePr>
          <p:nvPr/>
        </p:nvGraphicFramePr>
        <p:xfrm>
          <a:off x="4948238" y="1484313"/>
          <a:ext cx="992187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68" name="Equation" r:id="rId19" imgW="380880" imgH="228600" progId="Equation.DSMT4">
                  <p:embed/>
                </p:oleObj>
              </mc:Choice>
              <mc:Fallback>
                <p:oleObj name="Equation" r:id="rId19" imgW="380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8238" y="1484313"/>
                        <a:ext cx="992187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50" name="Object 11"/>
          <p:cNvGraphicFramePr>
            <a:graphicFrameLocks noChangeAspect="1"/>
          </p:cNvGraphicFramePr>
          <p:nvPr/>
        </p:nvGraphicFramePr>
        <p:xfrm>
          <a:off x="2057400" y="685800"/>
          <a:ext cx="116681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69" name="Equation" r:id="rId21" imgW="406080" imgH="241200" progId="Equation.DSMT4">
                  <p:embed/>
                </p:oleObj>
              </mc:Choice>
              <mc:Fallback>
                <p:oleObj name="Equation" r:id="rId21" imgW="406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685800"/>
                        <a:ext cx="1166813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51" name="Object 12"/>
          <p:cNvGraphicFramePr>
            <a:graphicFrameLocks noChangeAspect="1"/>
          </p:cNvGraphicFramePr>
          <p:nvPr/>
        </p:nvGraphicFramePr>
        <p:xfrm>
          <a:off x="3276600" y="695325"/>
          <a:ext cx="2225675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70" name="Equation" r:id="rId23" imgW="774360" imgH="228600" progId="Equation.DSMT4">
                  <p:embed/>
                </p:oleObj>
              </mc:Choice>
              <mc:Fallback>
                <p:oleObj name="Equation" r:id="rId23" imgW="774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695325"/>
                        <a:ext cx="2225675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52" name="Object 13"/>
          <p:cNvGraphicFramePr>
            <a:graphicFrameLocks noChangeAspect="1"/>
          </p:cNvGraphicFramePr>
          <p:nvPr/>
        </p:nvGraphicFramePr>
        <p:xfrm>
          <a:off x="5638800" y="695325"/>
          <a:ext cx="8382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71" name="Equation" r:id="rId25" imgW="291960" imgH="228600" progId="Equation.DSMT4">
                  <p:embed/>
                </p:oleObj>
              </mc:Choice>
              <mc:Fallback>
                <p:oleObj name="Equation" r:id="rId25" imgW="291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695325"/>
                        <a:ext cx="838200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0353" name="Text Box 17"/>
          <p:cNvSpPr txBox="1">
            <a:spLocks noChangeArrowheads="1"/>
          </p:cNvSpPr>
          <p:nvPr/>
        </p:nvSpPr>
        <p:spPr bwMode="auto">
          <a:xfrm>
            <a:off x="381000" y="2514600"/>
            <a:ext cx="8458200" cy="461665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  <a:latin typeface="Arial Narrow" charset="0"/>
              </a:rPr>
              <a:t>So </a:t>
            </a:r>
            <a:r>
              <a:rPr lang="en-US" dirty="0" smtClean="0">
                <a:solidFill>
                  <a:srgbClr val="FF0000"/>
                </a:solidFill>
                <a:latin typeface="Arial Narrow" charset="0"/>
              </a:rPr>
              <a:t>boy’s 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velocity is higher than </a:t>
            </a:r>
            <a:r>
              <a:rPr lang="en-US" dirty="0" smtClean="0">
                <a:solidFill>
                  <a:srgbClr val="FF0000"/>
                </a:solidFill>
                <a:latin typeface="Arial Narrow" charset="0"/>
              </a:rPr>
              <a:t>man’s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, if M&gt;m, by the ratio of the masses.</a:t>
            </a:r>
          </a:p>
        </p:txBody>
      </p:sp>
      <p:sp>
        <p:nvSpPr>
          <p:cNvPr id="270354" name="AutoShape 18"/>
          <p:cNvSpPr>
            <a:spLocks noChangeArrowheads="1"/>
          </p:cNvSpPr>
          <p:nvPr/>
        </p:nvSpPr>
        <p:spPr bwMode="auto">
          <a:xfrm>
            <a:off x="457200" y="609600"/>
            <a:ext cx="1524000" cy="7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rgbClr val="A50021"/>
                </a:solidFill>
                <a:latin typeface="Arial Narrow" charset="0"/>
              </a:rPr>
              <a:t>Man’s </a:t>
            </a:r>
            <a:r>
              <a:rPr lang="en-US" sz="1800" b="1" dirty="0">
                <a:solidFill>
                  <a:srgbClr val="A50021"/>
                </a:solidFill>
                <a:latin typeface="Arial Narrow" charset="0"/>
              </a:rPr>
              <a:t>velocity</a:t>
            </a:r>
          </a:p>
        </p:txBody>
      </p:sp>
      <p:sp>
        <p:nvSpPr>
          <p:cNvPr id="270355" name="AutoShape 19"/>
          <p:cNvSpPr>
            <a:spLocks noChangeArrowheads="1"/>
          </p:cNvSpPr>
          <p:nvPr/>
        </p:nvSpPr>
        <p:spPr bwMode="auto">
          <a:xfrm>
            <a:off x="457200" y="1447800"/>
            <a:ext cx="1524000" cy="7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rgbClr val="A50021"/>
                </a:solidFill>
                <a:latin typeface="Arial Narrow" charset="0"/>
              </a:rPr>
              <a:t>Boy’s </a:t>
            </a:r>
            <a:r>
              <a:rPr lang="en-US" sz="1800" b="1" dirty="0">
                <a:solidFill>
                  <a:srgbClr val="A50021"/>
                </a:solidFill>
                <a:latin typeface="Arial Narrow" charset="0"/>
              </a:rPr>
              <a:t>velocity</a:t>
            </a:r>
          </a:p>
        </p:txBody>
      </p:sp>
      <p:sp>
        <p:nvSpPr>
          <p:cNvPr id="270356" name="AutoShape 20"/>
          <p:cNvSpPr>
            <a:spLocks noChangeArrowheads="1"/>
          </p:cNvSpPr>
          <p:nvPr/>
        </p:nvSpPr>
        <p:spPr bwMode="auto">
          <a:xfrm>
            <a:off x="152400" y="3886200"/>
            <a:ext cx="1828800" cy="762000"/>
          </a:xfrm>
          <a:prstGeom prst="rightArrow">
            <a:avLst>
              <a:gd name="adj1" fmla="val 50000"/>
              <a:gd name="adj2" fmla="val 575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rgbClr val="A50021"/>
                </a:solidFill>
                <a:latin typeface="Arial Narrow" charset="0"/>
              </a:rPr>
              <a:t>Boy’s </a:t>
            </a:r>
            <a:r>
              <a:rPr lang="en-US" sz="1600" b="1" dirty="0">
                <a:solidFill>
                  <a:srgbClr val="A50021"/>
                </a:solidFill>
                <a:latin typeface="Arial Narrow" charset="0"/>
              </a:rPr>
              <a:t>displacement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505200" y="4572000"/>
            <a:ext cx="5410200" cy="762000"/>
            <a:chOff x="2208" y="2832"/>
            <a:chExt cx="3095" cy="528"/>
          </a:xfrm>
        </p:grpSpPr>
        <p:sp>
          <p:nvSpPr>
            <p:cNvPr id="26651" name="Oval 22"/>
            <p:cNvSpPr>
              <a:spLocks noChangeArrowheads="1"/>
            </p:cNvSpPr>
            <p:nvPr/>
          </p:nvSpPr>
          <p:spPr bwMode="auto">
            <a:xfrm>
              <a:off x="2208" y="2880"/>
              <a:ext cx="646" cy="480"/>
            </a:xfrm>
            <a:prstGeom prst="ellips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Text Box 23"/>
            <p:cNvSpPr txBox="1">
              <a:spLocks noChangeArrowheads="1"/>
            </p:cNvSpPr>
            <p:nvPr/>
          </p:nvSpPr>
          <p:spPr bwMode="auto">
            <a:xfrm>
              <a:off x="4176" y="2832"/>
              <a:ext cx="1127" cy="23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A5002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 dirty="0" smtClean="0">
                  <a:solidFill>
                    <a:srgbClr val="A50021"/>
                  </a:solidFill>
                  <a:latin typeface="Arial Narrow" charset="0"/>
                </a:rPr>
                <a:t>Man’s </a:t>
              </a:r>
              <a:r>
                <a:rPr lang="en-US" sz="1600" b="1" dirty="0">
                  <a:solidFill>
                    <a:srgbClr val="A50021"/>
                  </a:solidFill>
                  <a:latin typeface="Arial Narrow" charset="0"/>
                </a:rPr>
                <a:t>displacement</a:t>
              </a:r>
            </a:p>
          </p:txBody>
        </p:sp>
        <p:cxnSp>
          <p:nvCxnSpPr>
            <p:cNvPr id="26653" name="AutoShape 24"/>
            <p:cNvCxnSpPr>
              <a:cxnSpLocks noChangeShapeType="1"/>
              <a:stCxn id="26652" idx="1"/>
              <a:endCxn id="26651" idx="5"/>
            </p:cNvCxnSpPr>
            <p:nvPr/>
          </p:nvCxnSpPr>
          <p:spPr bwMode="auto">
            <a:xfrm rot="10800000" flipV="1">
              <a:off x="2759" y="2949"/>
              <a:ext cx="1417" cy="340"/>
            </a:xfrm>
            <a:prstGeom prst="curvedConnector4">
              <a:avLst>
                <a:gd name="adj1" fmla="val 46662"/>
                <a:gd name="adj2" fmla="val 167181"/>
              </a:avLst>
            </a:prstGeom>
            <a:noFill/>
            <a:ln w="28575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270361" name="Object 14"/>
          <p:cNvGraphicFramePr>
            <a:graphicFrameLocks noGrp="1" noChangeAspect="1"/>
          </p:cNvGraphicFramePr>
          <p:nvPr>
            <p:ph idx="1"/>
          </p:nvPr>
        </p:nvGraphicFramePr>
        <p:xfrm>
          <a:off x="2965450" y="3962400"/>
          <a:ext cx="145415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72" name="Equation" r:id="rId27" imgW="927000" imgH="393480" progId="Equation.3">
                  <p:embed/>
                </p:oleObj>
              </mc:Choice>
              <mc:Fallback>
                <p:oleObj name="Equation" r:id="rId27" imgW="927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450" y="3962400"/>
                        <a:ext cx="1454150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0" name="Rectangle 28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458200" cy="609600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Example of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Newton’s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3rd Law, </a:t>
            </a:r>
            <a:r>
              <a:rPr lang="en-US" dirty="0" err="1" smtClean="0">
                <a:latin typeface="Arial Narrow" charset="0"/>
                <a:ea typeface="ＭＳ Ｐゴシック" charset="0"/>
                <a:cs typeface="ＭＳ Ｐゴシック" charset="0"/>
              </a:rPr>
              <a:t>cnt’d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069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0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0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0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0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0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0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0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0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7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7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7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7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7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7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70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7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animBg="1" autoUpdateAnimBg="0"/>
      <p:bldP spid="270340" grpId="0" animBg="1" autoUpdateAnimBg="0"/>
      <p:bldP spid="270353" grpId="0" animBg="1" autoUpdateAnimBg="0"/>
      <p:bldP spid="270354" grpId="0" animBg="1"/>
      <p:bldP spid="270355" grpId="0" animBg="1"/>
      <p:bldP spid="2703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Feb. 20,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E60E6D8-7E55-7442-A4D6-3D4B2A0EC85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Categories of Forces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5791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Fundamental Forces: Truly unique forces that cannot be derived from any other forces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Total of three fundamental forces</a:t>
            </a:r>
          </a:p>
          <a:p>
            <a:pPr lvl="2"/>
            <a:r>
              <a:rPr lang="en-US">
                <a:latin typeface="Arial Narrow" charset="0"/>
                <a:ea typeface="ＭＳ Ｐゴシック" charset="0"/>
              </a:rPr>
              <a:t>Gravitational Force</a:t>
            </a:r>
          </a:p>
          <a:p>
            <a:pPr lvl="2"/>
            <a:r>
              <a:rPr lang="en-US">
                <a:latin typeface="Arial Narrow" charset="0"/>
                <a:ea typeface="ＭＳ Ｐゴシック" charset="0"/>
              </a:rPr>
              <a:t>Electro-Weak Force</a:t>
            </a:r>
          </a:p>
          <a:p>
            <a:pPr lvl="2"/>
            <a:r>
              <a:rPr lang="en-US">
                <a:latin typeface="Arial Narrow" charset="0"/>
                <a:ea typeface="ＭＳ Ｐゴシック" charset="0"/>
              </a:rPr>
              <a:t>Strong Nuclear Force</a:t>
            </a:r>
          </a:p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Non-fundamental forces: Forces that can be derived from fundamental forces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Friction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Tension in a rope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Normal or support forces</a:t>
            </a:r>
          </a:p>
        </p:txBody>
      </p:sp>
      <p:sp>
        <p:nvSpPr>
          <p:cNvPr id="2765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593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23806</TotalTime>
  <Words>1056</Words>
  <Application>Microsoft Macintosh PowerPoint</Application>
  <PresentationFormat>On-screen Show (4:3)</PresentationFormat>
  <Paragraphs>125</Paragraphs>
  <Slides>12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phys1443-spring02</vt:lpstr>
      <vt:lpstr>Equation</vt:lpstr>
      <vt:lpstr>PHYS 1441 – Section 002 Lecture #10</vt:lpstr>
      <vt:lpstr>Announcements</vt:lpstr>
      <vt:lpstr>Special Project #3 for Extra Credit</vt:lpstr>
      <vt:lpstr>Newton’s Third Law (Law of Action and Reaction)</vt:lpstr>
      <vt:lpstr>Ex.  The Accelerations Produced by Action and Reaction Forces</vt:lpstr>
      <vt:lpstr>Ex. continued</vt:lpstr>
      <vt:lpstr>Example of Newton’s 3rd Law </vt:lpstr>
      <vt:lpstr>Example of Newton’s 3rd Law, cnt’d </vt:lpstr>
      <vt:lpstr>Categories of Forces</vt:lpstr>
      <vt:lpstr>The Normal Force</vt:lpstr>
      <vt:lpstr>Some normal force exercises</vt:lpstr>
      <vt:lpstr>Some Basic Information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892</cp:revision>
  <dcterms:created xsi:type="dcterms:W3CDTF">2012-08-27T21:13:02Z</dcterms:created>
  <dcterms:modified xsi:type="dcterms:W3CDTF">2013-02-20T23:34:47Z</dcterms:modified>
</cp:coreProperties>
</file>