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37" r:id="rId3"/>
    <p:sldId id="652" r:id="rId4"/>
    <p:sldId id="647" r:id="rId5"/>
    <p:sldId id="648" r:id="rId6"/>
    <p:sldId id="649" r:id="rId7"/>
    <p:sldId id="650" r:id="rId8"/>
    <p:sldId id="651" r:id="rId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w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wmf"/><Relationship Id="rId8" Type="http://schemas.openxmlformats.org/officeDocument/2006/relationships/image" Target="../media/image9.emf"/><Relationship Id="rId9" Type="http://schemas.openxmlformats.org/officeDocument/2006/relationships/image" Target="../media/image10.wmf"/><Relationship Id="rId10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emf"/><Relationship Id="rId12" Type="http://schemas.openxmlformats.org/officeDocument/2006/relationships/image" Target="../media/image29.emf"/><Relationship Id="rId13" Type="http://schemas.openxmlformats.org/officeDocument/2006/relationships/image" Target="../media/image30.emf"/><Relationship Id="rId14" Type="http://schemas.openxmlformats.org/officeDocument/2006/relationships/image" Target="../media/image31.emf"/><Relationship Id="rId15" Type="http://schemas.openxmlformats.org/officeDocument/2006/relationships/image" Target="../media/image32.wmf"/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42.emf"/><Relationship Id="rId20" Type="http://schemas.openxmlformats.org/officeDocument/2006/relationships/image" Target="../media/image53.emf"/><Relationship Id="rId21" Type="http://schemas.openxmlformats.org/officeDocument/2006/relationships/image" Target="../media/image54.emf"/><Relationship Id="rId22" Type="http://schemas.openxmlformats.org/officeDocument/2006/relationships/image" Target="../media/image55.emf"/><Relationship Id="rId10" Type="http://schemas.openxmlformats.org/officeDocument/2006/relationships/image" Target="../media/image43.wmf"/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4" Type="http://schemas.openxmlformats.org/officeDocument/2006/relationships/image" Target="../media/image47.wmf"/><Relationship Id="rId15" Type="http://schemas.openxmlformats.org/officeDocument/2006/relationships/image" Target="../media/image48.wmf"/><Relationship Id="rId16" Type="http://schemas.openxmlformats.org/officeDocument/2006/relationships/image" Target="../media/image49.wmf"/><Relationship Id="rId17" Type="http://schemas.openxmlformats.org/officeDocument/2006/relationships/image" Target="../media/image50.wmf"/><Relationship Id="rId18" Type="http://schemas.openxmlformats.org/officeDocument/2006/relationships/image" Target="../media/image51.wmf"/><Relationship Id="rId19" Type="http://schemas.openxmlformats.org/officeDocument/2006/relationships/image" Target="../media/image52.wmf"/><Relationship Id="rId1" Type="http://schemas.openxmlformats.org/officeDocument/2006/relationships/image" Target="../media/image34.e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emf"/><Relationship Id="rId7" Type="http://schemas.openxmlformats.org/officeDocument/2006/relationships/image" Target="../media/image40.wmf"/><Relationship Id="rId8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66.wmf"/><Relationship Id="rId20" Type="http://schemas.openxmlformats.org/officeDocument/2006/relationships/image" Target="../media/image75.wmf"/><Relationship Id="rId21" Type="http://schemas.openxmlformats.org/officeDocument/2006/relationships/image" Target="../media/image76.wmf"/><Relationship Id="rId22" Type="http://schemas.openxmlformats.org/officeDocument/2006/relationships/image" Target="../media/image77.wmf"/><Relationship Id="rId10" Type="http://schemas.openxmlformats.org/officeDocument/2006/relationships/image" Target="../media/image67.wmf"/><Relationship Id="rId11" Type="http://schemas.openxmlformats.org/officeDocument/2006/relationships/image" Target="../media/image49.wmf"/><Relationship Id="rId12" Type="http://schemas.openxmlformats.org/officeDocument/2006/relationships/image" Target="../media/image68.wmf"/><Relationship Id="rId13" Type="http://schemas.openxmlformats.org/officeDocument/2006/relationships/image" Target="../media/image69.wmf"/><Relationship Id="rId14" Type="http://schemas.openxmlformats.org/officeDocument/2006/relationships/image" Target="../media/image70.wmf"/><Relationship Id="rId15" Type="http://schemas.openxmlformats.org/officeDocument/2006/relationships/image" Target="../media/image71.wmf"/><Relationship Id="rId16" Type="http://schemas.openxmlformats.org/officeDocument/2006/relationships/image" Target="../media/image72.wmf"/><Relationship Id="rId17" Type="http://schemas.openxmlformats.org/officeDocument/2006/relationships/image" Target="../media/image12.wmf"/><Relationship Id="rId18" Type="http://schemas.openxmlformats.org/officeDocument/2006/relationships/image" Target="../media/image73.wmf"/><Relationship Id="rId19" Type="http://schemas.openxmlformats.org/officeDocument/2006/relationships/image" Target="../media/image74.wmf"/><Relationship Id="rId1" Type="http://schemas.openxmlformats.org/officeDocument/2006/relationships/image" Target="../media/image58.emf"/><Relationship Id="rId2" Type="http://schemas.openxmlformats.org/officeDocument/2006/relationships/image" Target="../media/image59.wmf"/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5" Type="http://schemas.openxmlformats.org/officeDocument/2006/relationships/image" Target="../media/image62.wmf"/><Relationship Id="rId6" Type="http://schemas.openxmlformats.org/officeDocument/2006/relationships/image" Target="../media/image63.wmf"/><Relationship Id="rId7" Type="http://schemas.openxmlformats.org/officeDocument/2006/relationships/image" Target="../media/image64.emf"/><Relationship Id="rId8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w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15.emf"/><Relationship Id="rId32" Type="http://schemas.openxmlformats.org/officeDocument/2006/relationships/oleObject" Target="../embeddings/oleObject15.bin"/><Relationship Id="rId9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33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4.bin"/><Relationship Id="rId21" Type="http://schemas.openxmlformats.org/officeDocument/2006/relationships/image" Target="../media/image26.emf"/><Relationship Id="rId22" Type="http://schemas.openxmlformats.org/officeDocument/2006/relationships/oleObject" Target="../embeddings/oleObject25.bin"/><Relationship Id="rId23" Type="http://schemas.openxmlformats.org/officeDocument/2006/relationships/image" Target="../media/image27.emf"/><Relationship Id="rId24" Type="http://schemas.openxmlformats.org/officeDocument/2006/relationships/oleObject" Target="../embeddings/oleObject26.bin"/><Relationship Id="rId25" Type="http://schemas.openxmlformats.org/officeDocument/2006/relationships/image" Target="../media/image28.emf"/><Relationship Id="rId26" Type="http://schemas.openxmlformats.org/officeDocument/2006/relationships/oleObject" Target="../embeddings/oleObject27.bin"/><Relationship Id="rId27" Type="http://schemas.openxmlformats.org/officeDocument/2006/relationships/image" Target="../media/image29.emf"/><Relationship Id="rId28" Type="http://schemas.openxmlformats.org/officeDocument/2006/relationships/oleObject" Target="../embeddings/oleObject28.bin"/><Relationship Id="rId29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30" Type="http://schemas.openxmlformats.org/officeDocument/2006/relationships/oleObject" Target="../embeddings/oleObject29.bin"/><Relationship Id="rId31" Type="http://schemas.openxmlformats.org/officeDocument/2006/relationships/image" Target="../media/image31.emf"/><Relationship Id="rId32" Type="http://schemas.openxmlformats.org/officeDocument/2006/relationships/oleObject" Target="../embeddings/oleObject30.bin"/><Relationship Id="rId9" Type="http://schemas.openxmlformats.org/officeDocument/2006/relationships/image" Target="../media/image20.emf"/><Relationship Id="rId6" Type="http://schemas.openxmlformats.org/officeDocument/2006/relationships/image" Target="../media/image19.emf"/><Relationship Id="rId7" Type="http://schemas.openxmlformats.org/officeDocument/2006/relationships/image" Target="../media/image33.wmf"/><Relationship Id="rId8" Type="http://schemas.openxmlformats.org/officeDocument/2006/relationships/oleObject" Target="../embeddings/oleObject18.bin"/><Relationship Id="rId33" Type="http://schemas.openxmlformats.org/officeDocument/2006/relationships/image" Target="../media/image32.wmf"/><Relationship Id="rId10" Type="http://schemas.openxmlformats.org/officeDocument/2006/relationships/oleObject" Target="../embeddings/oleObject19.bin"/><Relationship Id="rId11" Type="http://schemas.openxmlformats.org/officeDocument/2006/relationships/image" Target="../media/image21.e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2.emf"/><Relationship Id="rId14" Type="http://schemas.openxmlformats.org/officeDocument/2006/relationships/oleObject" Target="../embeddings/oleObject21.bin"/><Relationship Id="rId15" Type="http://schemas.openxmlformats.org/officeDocument/2006/relationships/image" Target="../media/image23.emf"/><Relationship Id="rId16" Type="http://schemas.openxmlformats.org/officeDocument/2006/relationships/oleObject" Target="../embeddings/oleObject22.bin"/><Relationship Id="rId17" Type="http://schemas.openxmlformats.org/officeDocument/2006/relationships/image" Target="../media/image24.emf"/><Relationship Id="rId18" Type="http://schemas.openxmlformats.org/officeDocument/2006/relationships/oleObject" Target="../embeddings/oleObject23.bin"/><Relationship Id="rId1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5.emf"/><Relationship Id="rId20" Type="http://schemas.openxmlformats.org/officeDocument/2006/relationships/image" Target="../media/image42.emf"/><Relationship Id="rId21" Type="http://schemas.openxmlformats.org/officeDocument/2006/relationships/oleObject" Target="../embeddings/oleObject40.bin"/><Relationship Id="rId22" Type="http://schemas.openxmlformats.org/officeDocument/2006/relationships/image" Target="../media/image43.wmf"/><Relationship Id="rId23" Type="http://schemas.openxmlformats.org/officeDocument/2006/relationships/oleObject" Target="../embeddings/oleObject41.bin"/><Relationship Id="rId24" Type="http://schemas.openxmlformats.org/officeDocument/2006/relationships/image" Target="../media/image44.wmf"/><Relationship Id="rId25" Type="http://schemas.openxmlformats.org/officeDocument/2006/relationships/oleObject" Target="../embeddings/oleObject42.bin"/><Relationship Id="rId26" Type="http://schemas.openxmlformats.org/officeDocument/2006/relationships/image" Target="../media/image45.wmf"/><Relationship Id="rId27" Type="http://schemas.openxmlformats.org/officeDocument/2006/relationships/oleObject" Target="../embeddings/oleObject43.bin"/><Relationship Id="rId28" Type="http://schemas.openxmlformats.org/officeDocument/2006/relationships/image" Target="../media/image46.wmf"/><Relationship Id="rId29" Type="http://schemas.openxmlformats.org/officeDocument/2006/relationships/oleObject" Target="../embeddings/oleObject4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2.bin"/><Relationship Id="rId30" Type="http://schemas.openxmlformats.org/officeDocument/2006/relationships/image" Target="../media/image47.wmf"/><Relationship Id="rId31" Type="http://schemas.openxmlformats.org/officeDocument/2006/relationships/oleObject" Target="../embeddings/oleObject45.bin"/><Relationship Id="rId32" Type="http://schemas.openxmlformats.org/officeDocument/2006/relationships/image" Target="../media/image48.wmf"/><Relationship Id="rId9" Type="http://schemas.openxmlformats.org/officeDocument/2006/relationships/oleObject" Target="../embeddings/oleObject34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6.wmf"/><Relationship Id="rId33" Type="http://schemas.openxmlformats.org/officeDocument/2006/relationships/oleObject" Target="../embeddings/oleObject46.bin"/><Relationship Id="rId34" Type="http://schemas.openxmlformats.org/officeDocument/2006/relationships/image" Target="../media/image49.wmf"/><Relationship Id="rId35" Type="http://schemas.openxmlformats.org/officeDocument/2006/relationships/oleObject" Target="../embeddings/oleObject47.bin"/><Relationship Id="rId36" Type="http://schemas.openxmlformats.org/officeDocument/2006/relationships/image" Target="../media/image50.wmf"/><Relationship Id="rId10" Type="http://schemas.openxmlformats.org/officeDocument/2006/relationships/image" Target="../media/image37.w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8.w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0.w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1.emf"/><Relationship Id="rId19" Type="http://schemas.openxmlformats.org/officeDocument/2006/relationships/oleObject" Target="../embeddings/oleObject39.bin"/><Relationship Id="rId37" Type="http://schemas.openxmlformats.org/officeDocument/2006/relationships/oleObject" Target="../embeddings/oleObject48.bin"/><Relationship Id="rId38" Type="http://schemas.openxmlformats.org/officeDocument/2006/relationships/image" Target="../media/image51.wmf"/><Relationship Id="rId39" Type="http://schemas.openxmlformats.org/officeDocument/2006/relationships/oleObject" Target="../embeddings/oleObject49.bin"/><Relationship Id="rId40" Type="http://schemas.openxmlformats.org/officeDocument/2006/relationships/image" Target="../media/image52.wmf"/><Relationship Id="rId41" Type="http://schemas.openxmlformats.org/officeDocument/2006/relationships/oleObject" Target="../embeddings/oleObject50.bin"/><Relationship Id="rId42" Type="http://schemas.openxmlformats.org/officeDocument/2006/relationships/image" Target="../media/image53.emf"/><Relationship Id="rId43" Type="http://schemas.openxmlformats.org/officeDocument/2006/relationships/oleObject" Target="../embeddings/oleObject51.bin"/><Relationship Id="rId44" Type="http://schemas.openxmlformats.org/officeDocument/2006/relationships/image" Target="../media/image54.emf"/><Relationship Id="rId45" Type="http://schemas.openxmlformats.org/officeDocument/2006/relationships/oleObject" Target="../embeddings/oleObject5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7.wmf"/><Relationship Id="rId20" Type="http://schemas.openxmlformats.org/officeDocument/2006/relationships/image" Target="../media/image66.wmf"/><Relationship Id="rId21" Type="http://schemas.openxmlformats.org/officeDocument/2006/relationships/oleObject" Target="../embeddings/oleObject64.bin"/><Relationship Id="rId22" Type="http://schemas.openxmlformats.org/officeDocument/2006/relationships/image" Target="../media/image67.wmf"/><Relationship Id="rId23" Type="http://schemas.openxmlformats.org/officeDocument/2006/relationships/oleObject" Target="../embeddings/oleObject65.bin"/><Relationship Id="rId24" Type="http://schemas.openxmlformats.org/officeDocument/2006/relationships/image" Target="../media/image49.wmf"/><Relationship Id="rId25" Type="http://schemas.openxmlformats.org/officeDocument/2006/relationships/oleObject" Target="../embeddings/oleObject66.bin"/><Relationship Id="rId26" Type="http://schemas.openxmlformats.org/officeDocument/2006/relationships/image" Target="../media/image68.wmf"/><Relationship Id="rId27" Type="http://schemas.openxmlformats.org/officeDocument/2006/relationships/oleObject" Target="../embeddings/oleObject67.bin"/><Relationship Id="rId28" Type="http://schemas.openxmlformats.org/officeDocument/2006/relationships/image" Target="../media/image69.wmf"/><Relationship Id="rId29" Type="http://schemas.openxmlformats.org/officeDocument/2006/relationships/oleObject" Target="../embeddings/oleObject6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5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6.bin"/><Relationship Id="rId30" Type="http://schemas.openxmlformats.org/officeDocument/2006/relationships/image" Target="../media/image70.wmf"/><Relationship Id="rId31" Type="http://schemas.openxmlformats.org/officeDocument/2006/relationships/oleObject" Target="../embeddings/oleObject69.bin"/><Relationship Id="rId32" Type="http://schemas.openxmlformats.org/officeDocument/2006/relationships/image" Target="../media/image71.wmf"/><Relationship Id="rId9" Type="http://schemas.openxmlformats.org/officeDocument/2006/relationships/oleObject" Target="../embeddings/oleObject58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0.wmf"/><Relationship Id="rId33" Type="http://schemas.openxmlformats.org/officeDocument/2006/relationships/oleObject" Target="../embeddings/oleObject70.bin"/><Relationship Id="rId34" Type="http://schemas.openxmlformats.org/officeDocument/2006/relationships/image" Target="../media/image72.wmf"/><Relationship Id="rId35" Type="http://schemas.openxmlformats.org/officeDocument/2006/relationships/oleObject" Target="../embeddings/oleObject71.bin"/><Relationship Id="rId36" Type="http://schemas.openxmlformats.org/officeDocument/2006/relationships/image" Target="../media/image12.wmf"/><Relationship Id="rId10" Type="http://schemas.openxmlformats.org/officeDocument/2006/relationships/image" Target="../media/image61.wmf"/><Relationship Id="rId11" Type="http://schemas.openxmlformats.org/officeDocument/2006/relationships/oleObject" Target="../embeddings/oleObject59.bin"/><Relationship Id="rId12" Type="http://schemas.openxmlformats.org/officeDocument/2006/relationships/image" Target="../media/image62.wmf"/><Relationship Id="rId13" Type="http://schemas.openxmlformats.org/officeDocument/2006/relationships/oleObject" Target="../embeddings/oleObject60.bin"/><Relationship Id="rId14" Type="http://schemas.openxmlformats.org/officeDocument/2006/relationships/image" Target="../media/image63.wmf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64.emf"/><Relationship Id="rId17" Type="http://schemas.openxmlformats.org/officeDocument/2006/relationships/oleObject" Target="../embeddings/oleObject62.bin"/><Relationship Id="rId18" Type="http://schemas.openxmlformats.org/officeDocument/2006/relationships/image" Target="../media/image65.emf"/><Relationship Id="rId19" Type="http://schemas.openxmlformats.org/officeDocument/2006/relationships/oleObject" Target="../embeddings/oleObject63.bin"/><Relationship Id="rId37" Type="http://schemas.openxmlformats.org/officeDocument/2006/relationships/oleObject" Target="../embeddings/oleObject72.bin"/><Relationship Id="rId38" Type="http://schemas.openxmlformats.org/officeDocument/2006/relationships/image" Target="../media/image73.wmf"/><Relationship Id="rId39" Type="http://schemas.openxmlformats.org/officeDocument/2006/relationships/oleObject" Target="../embeddings/oleObject73.bin"/><Relationship Id="rId40" Type="http://schemas.openxmlformats.org/officeDocument/2006/relationships/image" Target="../media/image74.wmf"/><Relationship Id="rId41" Type="http://schemas.openxmlformats.org/officeDocument/2006/relationships/oleObject" Target="../embeddings/oleObject74.bin"/><Relationship Id="rId42" Type="http://schemas.openxmlformats.org/officeDocument/2006/relationships/image" Target="../media/image75.wmf"/><Relationship Id="rId43" Type="http://schemas.openxmlformats.org/officeDocument/2006/relationships/oleObject" Target="../embeddings/oleObject75.bin"/><Relationship Id="rId44" Type="http://schemas.openxmlformats.org/officeDocument/2006/relationships/image" Target="../media/image76.wmf"/><Relationship Id="rId45" Type="http://schemas.openxmlformats.org/officeDocument/2006/relationships/oleObject" Target="../embeddings/oleObject7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4026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25,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22860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Application </a:t>
            </a: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of </a:t>
            </a: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Newton’s Laws </a:t>
            </a:r>
          </a:p>
          <a:p>
            <a:pPr marL="1009650" lvl="2" indent="-609600"/>
            <a:r>
              <a:rPr lang="en-US" sz="3200" dirty="0">
                <a:solidFill>
                  <a:schemeClr val="hlink"/>
                </a:solidFill>
                <a:latin typeface="Arial Narrow" charset="0"/>
              </a:rPr>
              <a:t>Motion without </a:t>
            </a:r>
            <a:r>
              <a:rPr lang="en-US" sz="3200" dirty="0" smtClean="0">
                <a:solidFill>
                  <a:schemeClr val="hlink"/>
                </a:solidFill>
                <a:latin typeface="Arial Narrow" charset="0"/>
              </a:rPr>
              <a:t>friction</a:t>
            </a:r>
            <a:endParaRPr lang="en-US" sz="3200" dirty="0" smtClean="0">
              <a:solidFill>
                <a:srgbClr val="0000FF"/>
              </a:solidFill>
              <a:latin typeface="Arial Narrow" charset="0"/>
            </a:endParaRPr>
          </a:p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Force of Friction</a:t>
            </a:r>
          </a:p>
          <a:p>
            <a:pPr marL="1009650" lvl="2" indent="-609600"/>
            <a:r>
              <a:rPr lang="en-US" sz="3200" dirty="0">
                <a:solidFill>
                  <a:schemeClr val="hlink"/>
                </a:solidFill>
                <a:latin typeface="Arial Narrow" charset="0"/>
              </a:rPr>
              <a:t>Motion with </a:t>
            </a:r>
            <a:r>
              <a:rPr lang="en-US" sz="3200" dirty="0" smtClean="0">
                <a:solidFill>
                  <a:schemeClr val="hlink"/>
                </a:solidFill>
                <a:latin typeface="Arial Narrow" charset="0"/>
              </a:rPr>
              <a:t>friction</a:t>
            </a:r>
            <a:endParaRPr lang="en-US" sz="3200" dirty="0" smtClean="0">
              <a:solidFill>
                <a:srgbClr val="0000FF"/>
              </a:solidFill>
              <a:latin typeface="Arial Narrow" charset="0"/>
            </a:endParaRPr>
          </a:p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Centripetal Acceleration</a:t>
            </a:r>
          </a:p>
          <a:p>
            <a:pPr marL="609600" lvl="1" indent="-609600">
              <a:buFontTx/>
              <a:buChar char="•"/>
            </a:pPr>
            <a:r>
              <a:rPr lang="en-US" sz="3600" dirty="0" smtClean="0">
                <a:solidFill>
                  <a:srgbClr val="0000FF"/>
                </a:solidFill>
                <a:latin typeface="Arial Narrow" charset="0"/>
              </a:rPr>
              <a:t>Uniform Circular Motion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486400"/>
          </a:xfrm>
        </p:spPr>
        <p:txBody>
          <a:bodyPr/>
          <a:lstStyle/>
          <a:p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#3 this Wednesday, Feb. 27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At the beginning of the class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CH4.1 through what we learn today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make sure that you pay for Quest homework access today!!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The deadline is today!!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You will lose all access to your homework site and grades if you do not pay by Feb. 25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extension will be granted for a lost access!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25,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99C99D-A619-C746-9873-84DF17DF68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858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#3 for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Extra Credit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12001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 dirty="0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 dirty="0">
                <a:solidFill>
                  <a:srgbClr val="800000"/>
                </a:solidFill>
                <a:latin typeface="Arial Narrow" charset="0"/>
              </a:rPr>
              <a:t>a) Who moves away with the higher speed, by how much and why? b) Who moves farther in the same elapsed time, by how much and why?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245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formulae for the two problems above in much more detail and explain your logic in a greater detail than what is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pages 7 and 8 of this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lecture note.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Be sure to clearly define each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variable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used in your derivation.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Each problem is 10 points.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is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this Wednesday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Feb. 27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5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0CD03E-086F-D84A-8149-BDFCBF1BD972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Applications of 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Newton</a:t>
            </a:r>
            <a:r>
              <a:rPr lang="en-US" sz="4400" dirty="0" smtClean="0">
                <a:solidFill>
                  <a:srgbClr val="990000"/>
                </a:solidFill>
                <a:latin typeface="Arial"/>
              </a:rPr>
              <a:t>’</a:t>
            </a:r>
            <a:r>
              <a:rPr lang="en-US" sz="4400" dirty="0" smtClean="0">
                <a:solidFill>
                  <a:srgbClr val="990000"/>
                </a:solidFill>
                <a:latin typeface="Arial Narrow" charset="0"/>
              </a:rPr>
              <a:t>s </a:t>
            </a:r>
            <a:r>
              <a:rPr lang="en-US" sz="4400" dirty="0">
                <a:solidFill>
                  <a:srgbClr val="990000"/>
                </a:solidFill>
                <a:latin typeface="Arial Narrow" charset="0"/>
              </a:rPr>
              <a:t>Laws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762000" y="17145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4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Suppose you are pulling a box on frictionless ice, using a rope.</a:t>
            </a:r>
          </a:p>
        </p:txBody>
      </p:sp>
      <p:pic>
        <p:nvPicPr>
          <p:cNvPr id="48133" name="Picture 5" descr="bd055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01775"/>
            <a:ext cx="132397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134" name="AutoShape 6"/>
          <p:cNvCxnSpPr>
            <a:cxnSpLocks noChangeShapeType="1"/>
            <a:stCxn id="48131" idx="5"/>
            <a:endCxn id="48133" idx="1"/>
          </p:cNvCxnSpPr>
          <p:nvPr/>
        </p:nvCxnSpPr>
        <p:spPr bwMode="auto">
          <a:xfrm flipV="1">
            <a:off x="1766888" y="2046288"/>
            <a:ext cx="671512" cy="11112"/>
          </a:xfrm>
          <a:prstGeom prst="straightConnector1">
            <a:avLst/>
          </a:prstGeom>
          <a:noFill/>
          <a:ln w="57150">
            <a:pattFill prst="dkUpDiag">
              <a:fgClr>
                <a:srgbClr val="CC66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1905000" y="2205038"/>
            <a:ext cx="457200" cy="457200"/>
            <a:chOff x="1200" y="1389"/>
            <a:chExt cx="288" cy="288"/>
          </a:xfrm>
        </p:grpSpPr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635500" y="1524000"/>
            <a:ext cx="35941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What are the forces being exerted on the box?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635500" y="2438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Gravitational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800000"/>
                </a:solidFill>
                <a:latin typeface="Monotype Corsiva" charset="0"/>
              </a:rPr>
              <a:t>g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6355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Normal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n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355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Tension force: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2057400" y="3048000"/>
            <a:ext cx="990600" cy="914400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2155825" y="2971800"/>
            <a:ext cx="892175" cy="990600"/>
            <a:chOff x="1358" y="1872"/>
            <a:chExt cx="562" cy="624"/>
          </a:xfrm>
        </p:grpSpPr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1358" y="1872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n=</a:t>
              </a:r>
              <a:r>
                <a:rPr lang="en-US" b="1" dirty="0">
                  <a:solidFill>
                    <a:srgbClr val="800000"/>
                  </a:solidFill>
                  <a:latin typeface="Monotype Corsiva" charset="0"/>
                </a:rPr>
                <a:t> </a:t>
              </a:r>
              <a:r>
                <a:rPr lang="en-US" b="1" dirty="0">
                  <a:solidFill>
                    <a:srgbClr val="FFFF99"/>
                  </a:solidFill>
                  <a:latin typeface="Monotype Corsiva" charset="0"/>
                </a:rPr>
                <a:t>-</a:t>
              </a:r>
              <a:r>
                <a:rPr lang="en-US" b="1" dirty="0" err="1">
                  <a:solidFill>
                    <a:srgbClr val="FFFF99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FFFF99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FFFF99"/>
                </a:solidFill>
                <a:latin typeface="Monotype Corsiva" charset="0"/>
              </a:endParaRPr>
            </a:p>
          </p:txBody>
        </p:sp>
      </p:grpSp>
      <p:grpSp>
        <p:nvGrpSpPr>
          <p:cNvPr id="48146" name="Group 18"/>
          <p:cNvGrpSpPr>
            <a:grpSpLocks/>
          </p:cNvGrpSpPr>
          <p:nvPr/>
        </p:nvGrpSpPr>
        <p:grpSpPr bwMode="auto">
          <a:xfrm>
            <a:off x="2971800" y="3505200"/>
            <a:ext cx="457200" cy="457200"/>
            <a:chOff x="1200" y="1389"/>
            <a:chExt cx="288" cy="288"/>
          </a:xfrm>
        </p:grpSpPr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81000" y="3352800"/>
            <a:ext cx="1066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Monotype Corsiva" charset="0"/>
              </a:rPr>
              <a:t>Free-body diagram</a:t>
            </a:r>
            <a:endParaRPr lang="en-US" sz="1800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pSp>
        <p:nvGrpSpPr>
          <p:cNvPr id="48150" name="Group 22"/>
          <p:cNvGrpSpPr>
            <a:grpSpLocks/>
          </p:cNvGrpSpPr>
          <p:nvPr/>
        </p:nvGrpSpPr>
        <p:grpSpPr bwMode="auto">
          <a:xfrm>
            <a:off x="1993901" y="3581402"/>
            <a:ext cx="1169988" cy="1219201"/>
            <a:chOff x="1064" y="2352"/>
            <a:chExt cx="737" cy="768"/>
          </a:xfrm>
        </p:grpSpPr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1064" y="2829"/>
              <a:ext cx="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3352800" y="4038600"/>
            <a:ext cx="2209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Monotype Corsiva" charset="0"/>
              </a:rPr>
              <a:t>Total </a:t>
            </a:r>
            <a:r>
              <a:rPr lang="en-US" dirty="0" smtClean="0">
                <a:solidFill>
                  <a:srgbClr val="800000"/>
                </a:solidFill>
                <a:latin typeface="Monotype Corsiva" charset="0"/>
              </a:rPr>
              <a:t>vector force</a:t>
            </a:r>
            <a:r>
              <a:rPr lang="en-US" dirty="0">
                <a:solidFill>
                  <a:srgbClr val="800000"/>
                </a:solidFill>
                <a:latin typeface="Monotype Corsiva" charset="0"/>
              </a:rPr>
              <a:t>: 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F=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F</a:t>
            </a:r>
            <a:r>
              <a:rPr lang="en-US" b="1" baseline="-25000" dirty="0" err="1">
                <a:solidFill>
                  <a:srgbClr val="800000"/>
                </a:solidFill>
                <a:latin typeface="Monotype Corsiva" charset="0"/>
              </a:rPr>
              <a:t>g</a:t>
            </a:r>
            <a:r>
              <a:rPr lang="en-US" b="1" dirty="0" err="1">
                <a:solidFill>
                  <a:srgbClr val="800000"/>
                </a:solidFill>
                <a:latin typeface="Monotype Corsiva" charset="0"/>
              </a:rPr>
              <a:t>+n+T</a:t>
            </a:r>
            <a:r>
              <a:rPr lang="en-US" b="1" dirty="0">
                <a:solidFill>
                  <a:srgbClr val="800000"/>
                </a:solidFill>
                <a:latin typeface="Monotype Corsiva" charset="0"/>
              </a:rPr>
              <a:t>=T</a:t>
            </a:r>
            <a:endParaRPr lang="en-US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171505"/>
              </p:ext>
            </p:extLst>
          </p:nvPr>
        </p:nvGraphicFramePr>
        <p:xfrm>
          <a:off x="5648325" y="4092575"/>
          <a:ext cx="7302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93" name="Equation" r:id="rId4" imgW="482600" imgH="266700" progId="Equation.DSMT4">
                  <p:embed/>
                </p:oleObj>
              </mc:Choice>
              <mc:Fallback>
                <p:oleObj name="Equation" r:id="rId4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092575"/>
                        <a:ext cx="7302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2211388" y="5181600"/>
            <a:ext cx="2362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Monotype Corsiva" charset="0"/>
              </a:rPr>
              <a:t>If </a:t>
            </a:r>
            <a:r>
              <a:rPr lang="en-US" b="1">
                <a:solidFill>
                  <a:srgbClr val="800000"/>
                </a:solidFill>
                <a:latin typeface="Monotype Corsiva" charset="0"/>
              </a:rPr>
              <a:t>T 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is a constant force, a</a:t>
            </a:r>
            <a:r>
              <a:rPr lang="en-US" baseline="-25000">
                <a:solidFill>
                  <a:srgbClr val="800000"/>
                </a:solidFill>
                <a:latin typeface="Monotype Corsiva" charset="0"/>
              </a:rPr>
              <a:t>x</a:t>
            </a:r>
            <a:r>
              <a:rPr lang="en-US">
                <a:solidFill>
                  <a:srgbClr val="800000"/>
                </a:solidFill>
                <a:latin typeface="Monotype Corsiva" charset="0"/>
              </a:rPr>
              <a:t>, is constant</a:t>
            </a:r>
            <a:endParaRPr lang="en-US" b="1" baseline="-25000">
              <a:solidFill>
                <a:srgbClr val="800000"/>
              </a:solidFill>
              <a:latin typeface="Monotype Corsiva" charset="0"/>
            </a:endParaRPr>
          </a:p>
        </p:txBody>
      </p:sp>
      <p:graphicFrame>
        <p:nvGraphicFramePr>
          <p:cNvPr id="4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321932"/>
              </p:ext>
            </p:extLst>
          </p:nvPr>
        </p:nvGraphicFramePr>
        <p:xfrm>
          <a:off x="4864100" y="5111750"/>
          <a:ext cx="534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94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111750"/>
                        <a:ext cx="534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5667375" y="4525963"/>
          <a:ext cx="6572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95" name="Equation" r:id="rId8" imgW="507960" imgH="253800" progId="Equation.3">
                  <p:embed/>
                </p:oleObj>
              </mc:Choice>
              <mc:Fallback>
                <p:oleObj name="Equation" r:id="rId8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4525963"/>
                        <a:ext cx="6572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0414"/>
              </p:ext>
            </p:extLst>
          </p:nvPr>
        </p:nvGraphicFramePr>
        <p:xfrm>
          <a:off x="7629525" y="3962400"/>
          <a:ext cx="7683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96" name="Equation" r:id="rId10" imgW="508000" imgH="393700" progId="Equation.DSMT4">
                  <p:embed/>
                </p:oleObj>
              </mc:Choice>
              <mc:Fallback>
                <p:oleObj name="Equation" r:id="rId10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3962400"/>
                        <a:ext cx="768350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313274"/>
              </p:ext>
            </p:extLst>
          </p:nvPr>
        </p:nvGraphicFramePr>
        <p:xfrm>
          <a:off x="7934325" y="4579938"/>
          <a:ext cx="6159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97" name="Equation" r:id="rId12" imgW="406400" imgH="228600" progId="Equation.DSMT4">
                  <p:embed/>
                </p:oleObj>
              </mc:Choice>
              <mc:Fallback>
                <p:oleObj name="Equation" r:id="rId12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4579938"/>
                        <a:ext cx="615950" cy="288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502133"/>
              </p:ext>
            </p:extLst>
          </p:nvPr>
        </p:nvGraphicFramePr>
        <p:xfrm>
          <a:off x="4800600" y="5768975"/>
          <a:ext cx="5191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98" name="Equation" r:id="rId14" imgW="330200" imgH="165100" progId="Equation.DSMT4">
                  <p:embed/>
                </p:oleObj>
              </mc:Choice>
              <mc:Fallback>
                <p:oleObj name="Equation" r:id="rId14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68975"/>
                        <a:ext cx="5191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61" name="Group 33"/>
          <p:cNvGrpSpPr>
            <a:grpSpLocks/>
          </p:cNvGrpSpPr>
          <p:nvPr/>
        </p:nvGrpSpPr>
        <p:grpSpPr bwMode="auto">
          <a:xfrm>
            <a:off x="479426" y="4173538"/>
            <a:ext cx="976313" cy="785812"/>
            <a:chOff x="1358" y="1872"/>
            <a:chExt cx="615" cy="624"/>
          </a:xfrm>
        </p:grpSpPr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 rot="-10800000">
              <a:off x="1584" y="2016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1358" y="1872"/>
              <a:ext cx="61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A50021"/>
                  </a:solidFill>
                  <a:latin typeface="Monotype Corsiva" charset="0"/>
                </a:rPr>
                <a:t>n= </a:t>
              </a:r>
              <a:r>
                <a:rPr lang="en-US" b="1" dirty="0" smtClean="0">
                  <a:solidFill>
                    <a:srgbClr val="A50021"/>
                  </a:solidFill>
                  <a:latin typeface="Monotype Corsiva" charset="0"/>
                </a:rPr>
                <a:t>-</a:t>
              </a:r>
              <a:r>
                <a:rPr lang="en-US" b="1" dirty="0" err="1" smtClean="0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baseline="-25000" dirty="0" err="1" smtClean="0">
                  <a:solidFill>
                    <a:srgbClr val="A50021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pSp>
        <p:nvGrpSpPr>
          <p:cNvPr id="48164" name="Group 36"/>
          <p:cNvGrpSpPr>
            <a:grpSpLocks/>
          </p:cNvGrpSpPr>
          <p:nvPr/>
        </p:nvGrpSpPr>
        <p:grpSpPr bwMode="auto">
          <a:xfrm>
            <a:off x="393701" y="4962524"/>
            <a:ext cx="1236663" cy="1061055"/>
            <a:chOff x="1064" y="2352"/>
            <a:chExt cx="779" cy="842"/>
          </a:xfrm>
        </p:grpSpPr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1064" y="2828"/>
              <a:ext cx="77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rgbClr val="800000"/>
                  </a:solidFill>
                  <a:latin typeface="Monotype Corsiva" charset="0"/>
                </a:rPr>
                <a:t>F</a:t>
              </a:r>
              <a:r>
                <a:rPr lang="en-US" baseline="-25000" dirty="0" err="1">
                  <a:solidFill>
                    <a:srgbClr val="800000"/>
                  </a:solidFill>
                  <a:latin typeface="Monotype Corsiva" charset="0"/>
                </a:rPr>
                <a:t>g</a:t>
              </a:r>
              <a:r>
                <a:rPr lang="en-US" dirty="0" smtClean="0">
                  <a:solidFill>
                    <a:srgbClr val="800000"/>
                  </a:solidFill>
                  <a:latin typeface="Monotype Corsiva" charset="0"/>
                </a:rPr>
                <a:t>= -M</a:t>
              </a:r>
              <a:r>
                <a:rPr lang="en-US" b="1" dirty="0" smtClean="0">
                  <a:solidFill>
                    <a:srgbClr val="800000"/>
                  </a:solidFill>
                  <a:latin typeface="Monotype Corsiva" charset="0"/>
                </a:rPr>
                <a:t>g</a:t>
              </a:r>
              <a:endParaRPr lang="en-US" b="1" dirty="0">
                <a:solidFill>
                  <a:srgbClr val="800000"/>
                </a:solidFill>
                <a:latin typeface="Monotype Corsiva" charset="0"/>
              </a:endParaRPr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1344" y="2352"/>
              <a:ext cx="0" cy="48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67" name="Group 39"/>
          <p:cNvGrpSpPr>
            <a:grpSpLocks/>
          </p:cNvGrpSpPr>
          <p:nvPr/>
        </p:nvGrpSpPr>
        <p:grpSpPr bwMode="auto">
          <a:xfrm>
            <a:off x="914400" y="4959350"/>
            <a:ext cx="457200" cy="457200"/>
            <a:chOff x="1200" y="1389"/>
            <a:chExt cx="288" cy="363"/>
          </a:xfrm>
        </p:grpSpPr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>
              <a:off x="1200" y="1392"/>
              <a:ext cx="288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238" y="1389"/>
              <a:ext cx="21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T</a:t>
              </a:r>
            </a:p>
          </p:txBody>
        </p:sp>
      </p:grpSp>
      <p:graphicFrame>
        <p:nvGraphicFramePr>
          <p:cNvPr id="48170" name="Object 42"/>
          <p:cNvGraphicFramePr>
            <a:graphicFrameLocks noChangeAspect="1"/>
          </p:cNvGraphicFramePr>
          <p:nvPr/>
        </p:nvGraphicFramePr>
        <p:xfrm>
          <a:off x="6381750" y="4156075"/>
          <a:ext cx="403225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99" name="Equation" r:id="rId16" imgW="266400" imgH="164880" progId="Equation.3">
                  <p:embed/>
                </p:oleObj>
              </mc:Choice>
              <mc:Fallback>
                <p:oleObj name="Equation" r:id="rId16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156075"/>
                        <a:ext cx="403225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091221"/>
              </p:ext>
            </p:extLst>
          </p:nvPr>
        </p:nvGraphicFramePr>
        <p:xfrm>
          <a:off x="6778625" y="4148138"/>
          <a:ext cx="4603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0" name="Equation" r:id="rId18" imgW="304800" imgH="203200" progId="Equation.DSMT4">
                  <p:embed/>
                </p:oleObj>
              </mc:Choice>
              <mc:Fallback>
                <p:oleObj name="Equation" r:id="rId18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4148138"/>
                        <a:ext cx="4603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44"/>
          <p:cNvGraphicFramePr>
            <a:graphicFrameLocks noChangeAspect="1"/>
          </p:cNvGraphicFramePr>
          <p:nvPr/>
        </p:nvGraphicFramePr>
        <p:xfrm>
          <a:off x="6281738" y="4533900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1" name="Equation" r:id="rId20" imgW="647640" imgH="241200" progId="Equation.3">
                  <p:embed/>
                </p:oleObj>
              </mc:Choice>
              <mc:Fallback>
                <p:oleObj name="Equation" r:id="rId20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533900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45"/>
          <p:cNvGraphicFramePr>
            <a:graphicFrameLocks noChangeAspect="1"/>
          </p:cNvGraphicFramePr>
          <p:nvPr/>
        </p:nvGraphicFramePr>
        <p:xfrm>
          <a:off x="7075488" y="4533900"/>
          <a:ext cx="5762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2" name="Equation" r:id="rId22" imgW="444240" imgH="241200" progId="Equation.3">
                  <p:embed/>
                </p:oleObj>
              </mc:Choice>
              <mc:Fallback>
                <p:oleObj name="Equation" r:id="rId2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8" y="4533900"/>
                        <a:ext cx="5762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46"/>
          <p:cNvGraphicFramePr>
            <a:graphicFrameLocks noChangeAspect="1"/>
          </p:cNvGraphicFramePr>
          <p:nvPr/>
        </p:nvGraphicFramePr>
        <p:xfrm>
          <a:off x="7607300" y="4575175"/>
          <a:ext cx="1651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3" name="Equation" r:id="rId24" imgW="126720" imgH="177480" progId="Equation.3">
                  <p:embed/>
                </p:oleObj>
              </mc:Choice>
              <mc:Fallback>
                <p:oleObj name="Equation" r:id="rId2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300" y="4575175"/>
                        <a:ext cx="165100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99137"/>
              </p:ext>
            </p:extLst>
          </p:nvPr>
        </p:nvGraphicFramePr>
        <p:xfrm>
          <a:off x="5387975" y="5137150"/>
          <a:ext cx="10287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4" name="Equation" r:id="rId26" imgW="635000" imgH="203200" progId="Equation.DSMT4">
                  <p:embed/>
                </p:oleObj>
              </mc:Choice>
              <mc:Fallback>
                <p:oleObj name="Equation" r:id="rId26" imgW="635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5137150"/>
                        <a:ext cx="10287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93587"/>
              </p:ext>
            </p:extLst>
          </p:nvPr>
        </p:nvGraphicFramePr>
        <p:xfrm>
          <a:off x="6372225" y="5029200"/>
          <a:ext cx="11922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5" name="Equation" r:id="rId28" imgW="736600" imgH="431800" progId="Equation.DSMT4">
                  <p:embed/>
                </p:oleObj>
              </mc:Choice>
              <mc:Fallback>
                <p:oleObj name="Equation" r:id="rId28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029200"/>
                        <a:ext cx="11922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48498"/>
              </p:ext>
            </p:extLst>
          </p:nvPr>
        </p:nvGraphicFramePr>
        <p:xfrm>
          <a:off x="5305425" y="5735638"/>
          <a:ext cx="879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6" name="Equation" r:id="rId30" imgW="558800" imgH="228600" progId="Equation.DSMT4">
                  <p:embed/>
                </p:oleObj>
              </mc:Choice>
              <mc:Fallback>
                <p:oleObj name="Equation" r:id="rId30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5735638"/>
                        <a:ext cx="8794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591887"/>
              </p:ext>
            </p:extLst>
          </p:nvPr>
        </p:nvGraphicFramePr>
        <p:xfrm>
          <a:off x="6172200" y="5638800"/>
          <a:ext cx="14605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07" name="Equation" r:id="rId32" imgW="927100" imgH="431800" progId="Equation.3">
                  <p:embed/>
                </p:oleObj>
              </mc:Choice>
              <mc:Fallback>
                <p:oleObj name="Equation" r:id="rId32" imgW="92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38800"/>
                        <a:ext cx="14605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4495800" y="6262687"/>
            <a:ext cx="388620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800000"/>
                </a:solidFill>
                <a:latin typeface="Monotype Corsiva" charset="0"/>
              </a:rPr>
              <a:t>What happened to the motion in y-direction?</a:t>
            </a:r>
            <a:endParaRPr lang="en-US" sz="1800" b="1" baseline="-25000" dirty="0">
              <a:solidFill>
                <a:srgbClr val="800000"/>
              </a:solidFill>
              <a:latin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2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1441-002, Spring 2013      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graphicFrame>
        <p:nvGraphicFramePr>
          <p:cNvPr id="491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931727"/>
              </p:ext>
            </p:extLst>
          </p:nvPr>
        </p:nvGraphicFramePr>
        <p:xfrm>
          <a:off x="3155950" y="6051550"/>
          <a:ext cx="14922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17" name="Equation" r:id="rId3" imgW="774700" imgH="241300" progId="Equation.3">
                  <p:embed/>
                </p:oleObj>
              </mc:Choice>
              <mc:Fallback>
                <p:oleObj name="Equation" r:id="rId3" imgW="774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6051550"/>
                        <a:ext cx="149225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187902"/>
              </p:ext>
            </p:extLst>
          </p:nvPr>
        </p:nvGraphicFramePr>
        <p:xfrm>
          <a:off x="4495800" y="6019800"/>
          <a:ext cx="2667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18" name="Equation" r:id="rId5" imgW="1384300" imgH="241300" progId="Equation.3">
                  <p:embed/>
                </p:oleObj>
              </mc:Choice>
              <mc:Fallback>
                <p:oleObj name="Equation" r:id="rId5" imgW="1384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19800"/>
                        <a:ext cx="266700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28F7A6-5E90-8741-90F0-694FC8FA0F6F}" type="slidenum">
              <a:rPr lang="en-US"/>
              <a:pPr/>
              <a:t>5</a:t>
            </a:fld>
            <a:endParaRPr lang="en-US"/>
          </a:p>
        </p:txBody>
      </p:sp>
      <p:pic>
        <p:nvPicPr>
          <p:cNvPr id="49154" name="Picture 2" descr="bd07304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30550"/>
            <a:ext cx="1219200" cy="12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Example for Using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Laws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traffic light weighing 125 N hangs from a cable tied to two other cables fastened to a support.  The upper cables make angles of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37.0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 and 53.0</a:t>
            </a:r>
            <a:r>
              <a:rPr lang="en-US" sz="2200" baseline="30000">
                <a:solidFill>
                  <a:srgbClr val="800000"/>
                </a:solidFill>
                <a:latin typeface="Arial Narrow" charset="0"/>
              </a:rPr>
              <a:t>o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with the horizontal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Find the </a:t>
            </a:r>
            <a:r>
              <a:rPr lang="en-US" sz="2200">
                <a:solidFill>
                  <a:srgbClr val="800000"/>
                </a:solidFill>
                <a:latin typeface="Arial Narrow" charset="0"/>
              </a:rPr>
              <a:t>tension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in the three cables.  </a:t>
            </a:r>
            <a:endParaRPr lang="en-US" sz="2200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39623"/>
              </p:ext>
            </p:extLst>
          </p:nvPr>
        </p:nvGraphicFramePr>
        <p:xfrm>
          <a:off x="2743200" y="3910013"/>
          <a:ext cx="5111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19" name="Equation" r:id="rId8" imgW="279400" imgH="203200" progId="Equation.3">
                  <p:embed/>
                </p:oleObj>
              </mc:Choice>
              <mc:Fallback>
                <p:oleObj name="Equation" r:id="rId8" imgW="279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910013"/>
                        <a:ext cx="5111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3048000" y="2590800"/>
            <a:ext cx="1371600" cy="990600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49159" name="Group 7"/>
          <p:cNvGrpSpPr>
            <a:grpSpLocks/>
          </p:cNvGrpSpPr>
          <p:nvPr/>
        </p:nvGrpSpPr>
        <p:grpSpPr bwMode="auto">
          <a:xfrm>
            <a:off x="533400" y="2286000"/>
            <a:ext cx="2209800" cy="1219200"/>
            <a:chOff x="336" y="1440"/>
            <a:chExt cx="1392" cy="768"/>
          </a:xfrm>
        </p:grpSpPr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336" y="1440"/>
              <a:ext cx="1392" cy="0"/>
            </a:xfrm>
            <a:prstGeom prst="line">
              <a:avLst/>
            </a:prstGeom>
            <a:noFill/>
            <a:ln w="127000">
              <a:pattFill prst="dkUpDiag">
                <a:fgClr>
                  <a:srgbClr val="6633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528" y="1488"/>
              <a:ext cx="624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H="1">
              <a:off x="1152" y="1488"/>
              <a:ext cx="432" cy="33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1"/>
            <p:cNvSpPr>
              <a:spLocks noChangeShapeType="1"/>
            </p:cNvSpPr>
            <p:nvPr/>
          </p:nvSpPr>
          <p:spPr bwMode="auto">
            <a:xfrm>
              <a:off x="1152" y="1824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12"/>
            <p:cNvGrpSpPr>
              <a:grpSpLocks/>
            </p:cNvGrpSpPr>
            <p:nvPr/>
          </p:nvGrpSpPr>
          <p:grpSpPr bwMode="auto">
            <a:xfrm>
              <a:off x="1141" y="1440"/>
              <a:ext cx="299" cy="192"/>
              <a:chOff x="1141" y="1440"/>
              <a:chExt cx="299" cy="192"/>
            </a:xfrm>
          </p:grpSpPr>
          <p:sp>
            <p:nvSpPr>
              <p:cNvPr id="49165" name="AutoShape 13"/>
              <p:cNvSpPr>
                <a:spLocks noChangeArrowheads="1"/>
              </p:cNvSpPr>
              <p:nvPr/>
            </p:nvSpPr>
            <p:spPr bwMode="auto">
              <a:xfrm rot="5400000">
                <a:off x="1320" y="1512"/>
                <a:ext cx="192" cy="48"/>
              </a:xfrm>
              <a:prstGeom prst="curvedUpArrow">
                <a:avLst>
                  <a:gd name="adj1" fmla="val 80000"/>
                  <a:gd name="adj2" fmla="val 16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6" name="Text Box 14"/>
              <p:cNvSpPr txBox="1">
                <a:spLocks noChangeArrowheads="1"/>
              </p:cNvSpPr>
              <p:nvPr/>
            </p:nvSpPr>
            <p:spPr bwMode="auto">
              <a:xfrm>
                <a:off x="1141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</p:grpSp>
        <p:grpSp>
          <p:nvGrpSpPr>
            <p:cNvPr id="49167" name="Group 15"/>
            <p:cNvGrpSpPr>
              <a:grpSpLocks/>
            </p:cNvGrpSpPr>
            <p:nvPr/>
          </p:nvGrpSpPr>
          <p:grpSpPr bwMode="auto">
            <a:xfrm>
              <a:off x="672" y="1440"/>
              <a:ext cx="299" cy="192"/>
              <a:chOff x="672" y="1440"/>
              <a:chExt cx="299" cy="192"/>
            </a:xfrm>
          </p:grpSpPr>
          <p:sp>
            <p:nvSpPr>
              <p:cNvPr id="49168" name="Text Box 16"/>
              <p:cNvSpPr txBox="1">
                <a:spLocks noChangeArrowheads="1"/>
              </p:cNvSpPr>
              <p:nvPr/>
            </p:nvSpPr>
            <p:spPr bwMode="auto">
              <a:xfrm>
                <a:off x="720" y="1440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69" name="AutoShape 17"/>
              <p:cNvSpPr>
                <a:spLocks noChangeArrowheads="1"/>
              </p:cNvSpPr>
              <p:nvPr/>
            </p:nvSpPr>
            <p:spPr bwMode="auto">
              <a:xfrm rot="5400000">
                <a:off x="636" y="1500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4740275" y="2057400"/>
            <a:ext cx="1889125" cy="1371600"/>
            <a:chOff x="2986" y="1296"/>
            <a:chExt cx="1190" cy="864"/>
          </a:xfrm>
        </p:grpSpPr>
        <p:grpSp>
          <p:nvGrpSpPr>
            <p:cNvPr id="49171" name="Group 19"/>
            <p:cNvGrpSpPr>
              <a:grpSpLocks/>
            </p:cNvGrpSpPr>
            <p:nvPr/>
          </p:nvGrpSpPr>
          <p:grpSpPr bwMode="auto">
            <a:xfrm>
              <a:off x="2986" y="1440"/>
              <a:ext cx="1190" cy="720"/>
              <a:chOff x="2304" y="1440"/>
              <a:chExt cx="1190" cy="720"/>
            </a:xfrm>
          </p:grpSpPr>
          <p:sp>
            <p:nvSpPr>
              <p:cNvPr id="49172" name="Line 20"/>
              <p:cNvSpPr>
                <a:spLocks noChangeShapeType="1"/>
              </p:cNvSpPr>
              <p:nvPr/>
            </p:nvSpPr>
            <p:spPr bwMode="auto">
              <a:xfrm>
                <a:off x="2304" y="2016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3" name="Line 21"/>
              <p:cNvSpPr>
                <a:spLocks noChangeShapeType="1"/>
              </p:cNvSpPr>
              <p:nvPr/>
            </p:nvSpPr>
            <p:spPr bwMode="auto">
              <a:xfrm rot="-16200000">
                <a:off x="2472" y="180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3312" y="1879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3360" y="1296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49176" name="Group 24"/>
          <p:cNvGrpSpPr>
            <a:grpSpLocks/>
          </p:cNvGrpSpPr>
          <p:nvPr/>
        </p:nvGrpSpPr>
        <p:grpSpPr bwMode="auto">
          <a:xfrm>
            <a:off x="4587875" y="2476500"/>
            <a:ext cx="990600" cy="723900"/>
            <a:chOff x="2208" y="1560"/>
            <a:chExt cx="624" cy="456"/>
          </a:xfrm>
        </p:grpSpPr>
        <p:grpSp>
          <p:nvGrpSpPr>
            <p:cNvPr id="49177" name="Group 25"/>
            <p:cNvGrpSpPr>
              <a:grpSpLocks/>
            </p:cNvGrpSpPr>
            <p:nvPr/>
          </p:nvGrpSpPr>
          <p:grpSpPr bwMode="auto">
            <a:xfrm>
              <a:off x="2208" y="1560"/>
              <a:ext cx="624" cy="456"/>
              <a:chOff x="2112" y="1560"/>
              <a:chExt cx="624" cy="456"/>
            </a:xfrm>
          </p:grpSpPr>
          <p:sp>
            <p:nvSpPr>
              <p:cNvPr id="49178" name="Line 26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624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9" name="Text Box 27"/>
              <p:cNvSpPr txBox="1">
                <a:spLocks noChangeArrowheads="1"/>
              </p:cNvSpPr>
              <p:nvPr/>
            </p:nvSpPr>
            <p:spPr bwMode="auto">
              <a:xfrm>
                <a:off x="2342" y="1560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1</a:t>
                </a:r>
              </a:p>
            </p:txBody>
          </p:sp>
        </p:grpSp>
        <p:grpSp>
          <p:nvGrpSpPr>
            <p:cNvPr id="49180" name="Group 28"/>
            <p:cNvGrpSpPr>
              <a:grpSpLocks/>
            </p:cNvGrpSpPr>
            <p:nvPr/>
          </p:nvGrpSpPr>
          <p:grpSpPr bwMode="auto">
            <a:xfrm>
              <a:off x="2352" y="1824"/>
              <a:ext cx="288" cy="192"/>
              <a:chOff x="2352" y="1824"/>
              <a:chExt cx="288" cy="192"/>
            </a:xfrm>
          </p:grpSpPr>
          <p:sp>
            <p:nvSpPr>
              <p:cNvPr id="49181" name="Text Box 29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37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2" name="AutoShape 30"/>
              <p:cNvSpPr>
                <a:spLocks noChangeArrowheads="1"/>
              </p:cNvSpPr>
              <p:nvPr/>
            </p:nvSpPr>
            <p:spPr bwMode="auto">
              <a:xfrm rot="16200000">
                <a:off x="2556" y="1932"/>
                <a:ext cx="120" cy="48"/>
              </a:xfrm>
              <a:prstGeom prst="curvedDownArrow">
                <a:avLst>
                  <a:gd name="adj1" fmla="val 50000"/>
                  <a:gd name="adj2" fmla="val 10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5562600" y="2498725"/>
            <a:ext cx="685800" cy="701675"/>
            <a:chOff x="2832" y="1574"/>
            <a:chExt cx="432" cy="442"/>
          </a:xfrm>
        </p:grpSpPr>
        <p:grpSp>
          <p:nvGrpSpPr>
            <p:cNvPr id="49184" name="Group 32"/>
            <p:cNvGrpSpPr>
              <a:grpSpLocks/>
            </p:cNvGrpSpPr>
            <p:nvPr/>
          </p:nvGrpSpPr>
          <p:grpSpPr bwMode="auto">
            <a:xfrm>
              <a:off x="2832" y="1574"/>
              <a:ext cx="432" cy="442"/>
              <a:chOff x="2736" y="1574"/>
              <a:chExt cx="432" cy="442"/>
            </a:xfrm>
          </p:grpSpPr>
          <p:sp>
            <p:nvSpPr>
              <p:cNvPr id="49185" name="Line 33"/>
              <p:cNvSpPr>
                <a:spLocks noChangeShapeType="1"/>
              </p:cNvSpPr>
              <p:nvPr/>
            </p:nvSpPr>
            <p:spPr bwMode="auto">
              <a:xfrm flipH="1">
                <a:off x="2736" y="1680"/>
                <a:ext cx="432" cy="336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6" name="Text Box 34"/>
              <p:cNvSpPr txBox="1">
                <a:spLocks noChangeArrowheads="1"/>
              </p:cNvSpPr>
              <p:nvPr/>
            </p:nvSpPr>
            <p:spPr bwMode="auto">
              <a:xfrm>
                <a:off x="2784" y="1574"/>
                <a:ext cx="2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333399"/>
                    </a:solidFill>
                    <a:latin typeface="Monotype Corsiva" charset="0"/>
                  </a:rPr>
                  <a:t>T</a:t>
                </a:r>
                <a:r>
                  <a:rPr lang="en-US" sz="2000" b="1" baseline="-25000">
                    <a:solidFill>
                      <a:srgbClr val="333399"/>
                    </a:solidFill>
                    <a:latin typeface="Monotype Corsiva" charset="0"/>
                  </a:rPr>
                  <a:t>2</a:t>
                </a:r>
              </a:p>
            </p:txBody>
          </p:sp>
        </p:grpSp>
        <p:grpSp>
          <p:nvGrpSpPr>
            <p:cNvPr id="49187" name="Group 35"/>
            <p:cNvGrpSpPr>
              <a:grpSpLocks/>
            </p:cNvGrpSpPr>
            <p:nvPr/>
          </p:nvGrpSpPr>
          <p:grpSpPr bwMode="auto">
            <a:xfrm>
              <a:off x="2976" y="1824"/>
              <a:ext cx="251" cy="192"/>
              <a:chOff x="2976" y="1824"/>
              <a:chExt cx="251" cy="192"/>
            </a:xfrm>
          </p:grpSpPr>
          <p:sp>
            <p:nvSpPr>
              <p:cNvPr id="49188" name="Text Box 36"/>
              <p:cNvSpPr txBox="1">
                <a:spLocks noChangeArrowheads="1"/>
              </p:cNvSpPr>
              <p:nvPr/>
            </p:nvSpPr>
            <p:spPr bwMode="auto">
              <a:xfrm>
                <a:off x="2976" y="1824"/>
                <a:ext cx="25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333399"/>
                    </a:solidFill>
                    <a:latin typeface="Arial Narrow" charset="0"/>
                  </a:rPr>
                  <a:t>53</a:t>
                </a:r>
                <a:r>
                  <a:rPr lang="en-US" sz="1400" baseline="30000">
                    <a:solidFill>
                      <a:srgbClr val="333399"/>
                    </a:solidFill>
                    <a:latin typeface="Arial Narrow" charset="0"/>
                  </a:rPr>
                  <a:t>o</a:t>
                </a:r>
              </a:p>
            </p:txBody>
          </p:sp>
          <p:sp>
            <p:nvSpPr>
              <p:cNvPr id="49189" name="AutoShape 37"/>
              <p:cNvSpPr>
                <a:spLocks noChangeArrowheads="1"/>
              </p:cNvSpPr>
              <p:nvPr/>
            </p:nvSpPr>
            <p:spPr bwMode="auto">
              <a:xfrm rot="16200000">
                <a:off x="2928" y="1920"/>
                <a:ext cx="144" cy="48"/>
              </a:xfrm>
              <a:prstGeom prst="curvedUp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5578475" y="3200400"/>
            <a:ext cx="384175" cy="609600"/>
            <a:chOff x="2736" y="2016"/>
            <a:chExt cx="242" cy="384"/>
          </a:xfrm>
        </p:grpSpPr>
        <p:sp>
          <p:nvSpPr>
            <p:cNvPr id="49191" name="Line 39"/>
            <p:cNvSpPr>
              <a:spLocks noChangeShapeType="1"/>
            </p:cNvSpPr>
            <p:nvPr/>
          </p:nvSpPr>
          <p:spPr bwMode="auto">
            <a:xfrm>
              <a:off x="2736" y="2016"/>
              <a:ext cx="0" cy="384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Text Box 40"/>
            <p:cNvSpPr txBox="1">
              <a:spLocks noChangeArrowheads="1"/>
            </p:cNvSpPr>
            <p:nvPr/>
          </p:nvSpPr>
          <p:spPr bwMode="auto">
            <a:xfrm>
              <a:off x="2736" y="2054"/>
              <a:ext cx="2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T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3</a:t>
              </a:r>
            </a:p>
          </p:txBody>
        </p:sp>
      </p:grpSp>
      <p:graphicFrame>
        <p:nvGraphicFramePr>
          <p:cNvPr id="4919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34377"/>
              </p:ext>
            </p:extLst>
          </p:nvPr>
        </p:nvGraphicFramePr>
        <p:xfrm>
          <a:off x="3087688" y="5153025"/>
          <a:ext cx="30432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0" name="Equation" r:id="rId10" imgW="1905000" imgH="304800" progId="Equation.3">
                  <p:embed/>
                </p:oleObj>
              </mc:Choice>
              <mc:Fallback>
                <p:oleObj name="Equation" r:id="rId10" imgW="1905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153025"/>
                        <a:ext cx="30432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895401"/>
              </p:ext>
            </p:extLst>
          </p:nvPr>
        </p:nvGraphicFramePr>
        <p:xfrm>
          <a:off x="2597150" y="4524375"/>
          <a:ext cx="34178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1" name="Equation" r:id="rId12" imgW="1841500" imgH="279400" progId="Equation.DSMT4">
                  <p:embed/>
                </p:oleObj>
              </mc:Choice>
              <mc:Fallback>
                <p:oleObj name="Equation" r:id="rId12" imgW="1841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524375"/>
                        <a:ext cx="34178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666943"/>
              </p:ext>
            </p:extLst>
          </p:nvPr>
        </p:nvGraphicFramePr>
        <p:xfrm>
          <a:off x="5934075" y="4560888"/>
          <a:ext cx="6524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2" name="Equation" r:id="rId14" imgW="406400" imgH="241300" progId="Equation.3">
                  <p:embed/>
                </p:oleObj>
              </mc:Choice>
              <mc:Fallback>
                <p:oleObj name="Equation" r:id="rId14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4560888"/>
                        <a:ext cx="6524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765403"/>
              </p:ext>
            </p:extLst>
          </p:nvPr>
        </p:nvGraphicFramePr>
        <p:xfrm>
          <a:off x="2890838" y="5575300"/>
          <a:ext cx="46593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3" name="Equation" r:id="rId16" imgW="2997200" imgH="304800" progId="Equation.DSMT4">
                  <p:embed/>
                </p:oleObj>
              </mc:Choice>
              <mc:Fallback>
                <p:oleObj name="Equation" r:id="rId16" imgW="2997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575300"/>
                        <a:ext cx="46593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89038"/>
              </p:ext>
            </p:extLst>
          </p:nvPr>
        </p:nvGraphicFramePr>
        <p:xfrm>
          <a:off x="1227138" y="4462463"/>
          <a:ext cx="12779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4" name="Equation" r:id="rId18" imgW="901700" imgH="444500" progId="Equation.DSMT4">
                  <p:embed/>
                </p:oleObj>
              </mc:Choice>
              <mc:Fallback>
                <p:oleObj name="Equation" r:id="rId18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462463"/>
                        <a:ext cx="12779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9874"/>
              </p:ext>
            </p:extLst>
          </p:nvPr>
        </p:nvGraphicFramePr>
        <p:xfrm>
          <a:off x="1239838" y="5322888"/>
          <a:ext cx="14065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5" name="Equation" r:id="rId20" imgW="889000" imgH="444500" progId="Equation.DSMT4">
                  <p:embed/>
                </p:oleObj>
              </mc:Choice>
              <mc:Fallback>
                <p:oleObj name="Equation" r:id="rId20" imgW="889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5322888"/>
                        <a:ext cx="14065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00" name="Text Box 48"/>
          <p:cNvSpPr txBox="1">
            <a:spLocks noChangeArrowheads="1"/>
          </p:cNvSpPr>
          <p:nvPr/>
        </p:nvSpPr>
        <p:spPr bwMode="auto">
          <a:xfrm>
            <a:off x="5886450" y="3897313"/>
            <a:ext cx="17620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Newton</a:t>
            </a:r>
            <a:r>
              <a:rPr lang="en-US" sz="2000" dirty="0" smtClean="0">
                <a:solidFill>
                  <a:srgbClr val="A50021"/>
                </a:solidFill>
                <a:latin typeface="Arial"/>
              </a:rPr>
              <a:t>’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sz="2000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 law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76200" y="43878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x-comp. of net force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76200" y="52260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y-comp. of net force</a:t>
            </a:r>
          </a:p>
        </p:txBody>
      </p:sp>
      <p:sp>
        <p:nvSpPr>
          <p:cNvPr id="49203" name="Line 51"/>
          <p:cNvSpPr>
            <a:spLocks noChangeShapeType="1"/>
          </p:cNvSpPr>
          <p:nvPr/>
        </p:nvSpPr>
        <p:spPr bwMode="auto">
          <a:xfrm>
            <a:off x="457200" y="5181600"/>
            <a:ext cx="8458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4" name="Line 52"/>
          <p:cNvSpPr>
            <a:spLocks noChangeShapeType="1"/>
          </p:cNvSpPr>
          <p:nvPr/>
        </p:nvSpPr>
        <p:spPr bwMode="auto">
          <a:xfrm>
            <a:off x="457200" y="4419600"/>
            <a:ext cx="845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2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416241"/>
              </p:ext>
            </p:extLst>
          </p:nvPr>
        </p:nvGraphicFramePr>
        <p:xfrm>
          <a:off x="6207125" y="5257800"/>
          <a:ext cx="1825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6" name="Equation" r:id="rId22" imgW="114300" imgH="177800" progId="Equation.3">
                  <p:embed/>
                </p:oleObj>
              </mc:Choice>
              <mc:Fallback>
                <p:oleObj name="Equation" r:id="rId22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5257800"/>
                        <a:ext cx="182563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68845"/>
              </p:ext>
            </p:extLst>
          </p:nvPr>
        </p:nvGraphicFramePr>
        <p:xfrm>
          <a:off x="6667500" y="4411663"/>
          <a:ext cx="13890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7" name="Equation" r:id="rId24" imgW="863600" imgH="571500" progId="Equation.3">
                  <p:embed/>
                </p:oleObj>
              </mc:Choice>
              <mc:Fallback>
                <p:oleObj name="Equation" r:id="rId24" imgW="8636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411663"/>
                        <a:ext cx="13890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95631"/>
              </p:ext>
            </p:extLst>
          </p:nvPr>
        </p:nvGraphicFramePr>
        <p:xfrm>
          <a:off x="8077200" y="4592638"/>
          <a:ext cx="814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8" name="Equation" r:id="rId26" imgW="508000" imgH="241300" progId="Equation.DSMT4">
                  <p:embed/>
                </p:oleObj>
              </mc:Choice>
              <mc:Fallback>
                <p:oleObj name="Equation" r:id="rId26" imgW="508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92638"/>
                        <a:ext cx="8143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0764"/>
              </p:ext>
            </p:extLst>
          </p:nvPr>
        </p:nvGraphicFramePr>
        <p:xfrm>
          <a:off x="3308350" y="3862388"/>
          <a:ext cx="14874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29" name="Equation" r:id="rId28" imgW="812800" imgH="254000" progId="Equation.DSMT4">
                  <p:embed/>
                </p:oleObj>
              </mc:Choice>
              <mc:Fallback>
                <p:oleObj name="Equation" r:id="rId28" imgW="812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862388"/>
                        <a:ext cx="14874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14787"/>
              </p:ext>
            </p:extLst>
          </p:nvPr>
        </p:nvGraphicFramePr>
        <p:xfrm>
          <a:off x="4865688" y="3921125"/>
          <a:ext cx="673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30" name="Equation" r:id="rId30" imgW="368300" imgH="190500" progId="Equation.3">
                  <p:embed/>
                </p:oleObj>
              </mc:Choice>
              <mc:Fallback>
                <p:oleObj name="Equation" r:id="rId30" imgW="36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3921125"/>
                        <a:ext cx="6731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11" name="Object 59"/>
          <p:cNvGraphicFramePr>
            <a:graphicFrameLocks noChangeAspect="1"/>
          </p:cNvGraphicFramePr>
          <p:nvPr/>
        </p:nvGraphicFramePr>
        <p:xfrm>
          <a:off x="5481638" y="3962400"/>
          <a:ext cx="2333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31" name="Equation" r:id="rId32" imgW="126720" imgH="177480" progId="Equation.3">
                  <p:embed/>
                </p:oleObj>
              </mc:Choice>
              <mc:Fallback>
                <p:oleObj name="Equation" r:id="rId3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962400"/>
                        <a:ext cx="2333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8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7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28B8F22-EB6F-E447-B89B-97767758B372}" type="slidenum">
              <a:rPr lang="en-US"/>
              <a:pPr/>
              <a:t>6</a:t>
            </a:fld>
            <a:endParaRPr lang="en-US"/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w/o Friction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857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crate of mass M is placed on a frictionless inclined plane of angle </a:t>
            </a:r>
            <a:r>
              <a:rPr lang="en-US" sz="22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endParaRPr lang="en-US" sz="2200" dirty="0">
              <a:solidFill>
                <a:schemeClr val="accent2"/>
              </a:solidFill>
              <a:latin typeface="Arial Narrow" charset="0"/>
            </a:endParaRPr>
          </a:p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a) Determine the acceleration of the crate after it is released. </a:t>
            </a:r>
            <a:endParaRPr lang="en-US" sz="2200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81630"/>
              </p:ext>
            </p:extLst>
          </p:nvPr>
        </p:nvGraphicFramePr>
        <p:xfrm>
          <a:off x="5943600" y="1668463"/>
          <a:ext cx="7302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0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68463"/>
                        <a:ext cx="7302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667000" y="2590800"/>
            <a:ext cx="990600" cy="914400"/>
          </a:xfrm>
          <a:prstGeom prst="rightArrow">
            <a:avLst>
              <a:gd name="adj1" fmla="val 50000"/>
              <a:gd name="adj2" fmla="val 2708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16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1628775" y="3108325"/>
            <a:ext cx="352425" cy="307975"/>
            <a:chOff x="1026" y="1872"/>
            <a:chExt cx="222" cy="194"/>
          </a:xfrm>
        </p:grpSpPr>
        <p:sp>
          <p:nvSpPr>
            <p:cNvPr id="50184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3733800" y="1905000"/>
            <a:ext cx="1889125" cy="1371600"/>
            <a:chOff x="2352" y="1200"/>
            <a:chExt cx="1190" cy="864"/>
          </a:xfrm>
        </p:grpSpPr>
        <p:grpSp>
          <p:nvGrpSpPr>
            <p:cNvPr id="50187" name="Group 11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188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9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0192" name="Rectangle 16"/>
          <p:cNvSpPr>
            <a:spLocks noChangeArrowheads="1"/>
          </p:cNvSpPr>
          <p:nvPr/>
        </p:nvSpPr>
        <p:spPr bwMode="auto">
          <a:xfrm rot="1561888">
            <a:off x="6096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0193" name="Group 17"/>
          <p:cNvGrpSpPr>
            <a:grpSpLocks/>
          </p:cNvGrpSpPr>
          <p:nvPr/>
        </p:nvGrpSpPr>
        <p:grpSpPr bwMode="auto">
          <a:xfrm>
            <a:off x="990600" y="2498725"/>
            <a:ext cx="1524000" cy="914400"/>
            <a:chOff x="624" y="1488"/>
            <a:chExt cx="960" cy="576"/>
          </a:xfrm>
        </p:grpSpPr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flipV="1">
              <a:off x="1488" y="1872"/>
              <a:ext cx="96" cy="19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624" y="1488"/>
              <a:ext cx="912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Text Box 20"/>
            <p:cNvSpPr txBox="1">
              <a:spLocks noChangeArrowheads="1"/>
            </p:cNvSpPr>
            <p:nvPr/>
          </p:nvSpPr>
          <p:spPr bwMode="auto">
            <a:xfrm rot="1417118">
              <a:off x="915" y="1632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50197" name="Group 21"/>
          <p:cNvGrpSpPr>
            <a:grpSpLocks/>
          </p:cNvGrpSpPr>
          <p:nvPr/>
        </p:nvGrpSpPr>
        <p:grpSpPr bwMode="auto">
          <a:xfrm>
            <a:off x="1371600" y="2370138"/>
            <a:ext cx="609600" cy="509587"/>
            <a:chOff x="864" y="1311"/>
            <a:chExt cx="384" cy="321"/>
          </a:xfrm>
        </p:grpSpPr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Text Box 23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0200" name="Group 24"/>
          <p:cNvGrpSpPr>
            <a:grpSpLocks/>
          </p:cNvGrpSpPr>
          <p:nvPr/>
        </p:nvGrpSpPr>
        <p:grpSpPr bwMode="auto">
          <a:xfrm>
            <a:off x="744538" y="2498725"/>
            <a:ext cx="398462" cy="930275"/>
            <a:chOff x="469" y="1488"/>
            <a:chExt cx="251" cy="586"/>
          </a:xfrm>
        </p:grpSpPr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685800" y="2041525"/>
            <a:ext cx="457200" cy="609600"/>
            <a:chOff x="432" y="1056"/>
            <a:chExt cx="288" cy="384"/>
          </a:xfrm>
        </p:grpSpPr>
        <p:sp>
          <p:nvSpPr>
            <p:cNvPr id="50204" name="Line 28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0206" name="Group 30"/>
          <p:cNvGrpSpPr>
            <a:grpSpLocks/>
          </p:cNvGrpSpPr>
          <p:nvPr/>
        </p:nvGrpSpPr>
        <p:grpSpPr bwMode="auto">
          <a:xfrm>
            <a:off x="4572000" y="2362200"/>
            <a:ext cx="301625" cy="685800"/>
            <a:chOff x="3014" y="1488"/>
            <a:chExt cx="190" cy="432"/>
          </a:xfrm>
        </p:grpSpPr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Text Box 32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4556125" y="3048000"/>
            <a:ext cx="1270000" cy="685800"/>
            <a:chOff x="2870" y="1920"/>
            <a:chExt cx="800" cy="432"/>
          </a:xfrm>
        </p:grpSpPr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Text Box 35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0212" name="Group 36"/>
          <p:cNvGrpSpPr>
            <a:grpSpLocks/>
          </p:cNvGrpSpPr>
          <p:nvPr/>
        </p:nvGrpSpPr>
        <p:grpSpPr bwMode="auto">
          <a:xfrm rot="-5400000">
            <a:off x="4495800" y="3276601"/>
            <a:ext cx="304800" cy="304800"/>
            <a:chOff x="1056" y="1920"/>
            <a:chExt cx="192" cy="192"/>
          </a:xfrm>
        </p:grpSpPr>
        <p:sp>
          <p:nvSpPr>
            <p:cNvPr id="50213" name="Text Box 37"/>
            <p:cNvSpPr txBox="1">
              <a:spLocks noChangeArrowheads="1"/>
            </p:cNvSpPr>
            <p:nvPr/>
          </p:nvSpPr>
          <p:spPr bwMode="auto">
            <a:xfrm>
              <a:off x="1056" y="1920"/>
              <a:ext cx="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0214" name="AutoShape 38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609600" y="4144963"/>
            <a:ext cx="3733800" cy="1493837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Supposed the crate was released at the top of the incline, and the length of the incline is </a:t>
            </a:r>
            <a:r>
              <a:rPr lang="en-US" sz="1800">
                <a:solidFill>
                  <a:srgbClr val="FF3399"/>
                </a:solidFill>
                <a:latin typeface="Arial Narrow" charset="0"/>
              </a:rPr>
              <a:t>d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How long does it take for the crate to reach the bottom and what is its speed at the bottom?</a:t>
            </a:r>
            <a:endParaRPr lang="en-US" sz="1800"/>
          </a:p>
        </p:txBody>
      </p:sp>
      <p:graphicFrame>
        <p:nvGraphicFramePr>
          <p:cNvPr id="50216" name="Object 40"/>
          <p:cNvGraphicFramePr>
            <a:graphicFrameLocks noChangeAspect="1"/>
          </p:cNvGraphicFramePr>
          <p:nvPr/>
        </p:nvGraphicFramePr>
        <p:xfrm>
          <a:off x="4645025" y="4357688"/>
          <a:ext cx="3889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1" name="Equation" r:id="rId5" imgW="253800" imgH="177480" progId="Equation.3">
                  <p:embed/>
                </p:oleObj>
              </mc:Choice>
              <mc:Fallback>
                <p:oleObj name="Equation" r:id="rId5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4357688"/>
                        <a:ext cx="3889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7" name="Object 41"/>
          <p:cNvGraphicFramePr>
            <a:graphicFrameLocks noChangeAspect="1"/>
          </p:cNvGraphicFramePr>
          <p:nvPr/>
        </p:nvGraphicFramePr>
        <p:xfrm>
          <a:off x="5943600" y="33528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2" name="Equation" r:id="rId7" imgW="317160" imgH="241200" progId="Equation.3">
                  <p:embed/>
                </p:oleObj>
              </mc:Choice>
              <mc:Fallback>
                <p:oleObj name="Equation" r:id="rId7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52800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8" name="Object 42"/>
          <p:cNvGraphicFramePr>
            <a:graphicFrameLocks noChangeAspect="1"/>
          </p:cNvGraphicFramePr>
          <p:nvPr/>
        </p:nvGraphicFramePr>
        <p:xfrm>
          <a:off x="5943600" y="2316163"/>
          <a:ext cx="6111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3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16163"/>
                        <a:ext cx="6111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19" name="Object 43"/>
          <p:cNvGraphicFramePr>
            <a:graphicFrameLocks noChangeAspect="1"/>
          </p:cNvGraphicFramePr>
          <p:nvPr/>
        </p:nvGraphicFramePr>
        <p:xfrm>
          <a:off x="5943600" y="2878138"/>
          <a:ext cx="1222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4" name="Equation" r:id="rId11" imgW="736560" imgH="228600" progId="Equation.3">
                  <p:embed/>
                </p:oleObj>
              </mc:Choice>
              <mc:Fallback>
                <p:oleObj name="Equation" r:id="rId11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78138"/>
                        <a:ext cx="1222375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0" name="Group 44"/>
          <p:cNvGrpSpPr>
            <a:grpSpLocks/>
          </p:cNvGrpSpPr>
          <p:nvPr/>
        </p:nvGrpSpPr>
        <p:grpSpPr bwMode="auto">
          <a:xfrm rot="1559232">
            <a:off x="15875" y="1600200"/>
            <a:ext cx="1889125" cy="1371600"/>
            <a:chOff x="2352" y="1200"/>
            <a:chExt cx="1190" cy="864"/>
          </a:xfrm>
        </p:grpSpPr>
        <p:grpSp>
          <p:nvGrpSpPr>
            <p:cNvPr id="50221" name="Group 45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22" name="Line 46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3" name="Line 47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4" name="Text Box 48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25" name="Text Box 49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2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162738"/>
              </p:ext>
            </p:extLst>
          </p:nvPr>
        </p:nvGraphicFramePr>
        <p:xfrm>
          <a:off x="7426325" y="4030663"/>
          <a:ext cx="16065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5" name="Equation" r:id="rId13" imgW="876300" imgH="469900" progId="Equation.DSMT4">
                  <p:embed/>
                </p:oleObj>
              </mc:Choice>
              <mc:Fallback>
                <p:oleObj name="Equation" r:id="rId13" imgW="876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4030663"/>
                        <a:ext cx="1606550" cy="846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7" name="Object 51"/>
          <p:cNvGraphicFramePr>
            <a:graphicFrameLocks noChangeAspect="1"/>
          </p:cNvGraphicFramePr>
          <p:nvPr/>
        </p:nvGraphicFramePr>
        <p:xfrm>
          <a:off x="4572000" y="5165725"/>
          <a:ext cx="4953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6" name="Equation" r:id="rId15" imgW="342720" imgH="241200" progId="Equation.3">
                  <p:embed/>
                </p:oleObj>
              </mc:Choice>
              <mc:Fallback>
                <p:oleObj name="Equation" r:id="rId15" imgW="342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65725"/>
                        <a:ext cx="4953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228" name="Group 52"/>
          <p:cNvGrpSpPr>
            <a:grpSpLocks/>
          </p:cNvGrpSpPr>
          <p:nvPr/>
        </p:nvGrpSpPr>
        <p:grpSpPr bwMode="auto">
          <a:xfrm>
            <a:off x="-152400" y="1524000"/>
            <a:ext cx="1889125" cy="1371600"/>
            <a:chOff x="2352" y="1200"/>
            <a:chExt cx="1190" cy="864"/>
          </a:xfrm>
        </p:grpSpPr>
        <p:grpSp>
          <p:nvGrpSpPr>
            <p:cNvPr id="50229" name="Group 53"/>
            <p:cNvGrpSpPr>
              <a:grpSpLocks/>
            </p:cNvGrpSpPr>
            <p:nvPr/>
          </p:nvGrpSpPr>
          <p:grpSpPr bwMode="auto">
            <a:xfrm>
              <a:off x="2352" y="1344"/>
              <a:ext cx="1190" cy="720"/>
              <a:chOff x="2506" y="1344"/>
              <a:chExt cx="1190" cy="720"/>
            </a:xfrm>
          </p:grpSpPr>
          <p:sp>
            <p:nvSpPr>
              <p:cNvPr id="50230" name="Line 54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1" name="Line 55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2" name="Text Box 56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0233" name="Text Box 57"/>
            <p:cNvSpPr txBox="1">
              <a:spLocks noChangeArrowheads="1"/>
            </p:cNvSpPr>
            <p:nvPr/>
          </p:nvSpPr>
          <p:spPr bwMode="auto">
            <a:xfrm>
              <a:off x="288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023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461172"/>
              </p:ext>
            </p:extLst>
          </p:nvPr>
        </p:nvGraphicFramePr>
        <p:xfrm>
          <a:off x="6545263" y="1692275"/>
          <a:ext cx="14890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7" name="Equation" r:id="rId17" imgW="571500" imgH="266700" progId="Equation.3">
                  <p:embed/>
                </p:oleObj>
              </mc:Choice>
              <mc:Fallback>
                <p:oleObj name="Equation" r:id="rId17" imgW="57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1692275"/>
                        <a:ext cx="14890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302531"/>
              </p:ext>
            </p:extLst>
          </p:nvPr>
        </p:nvGraphicFramePr>
        <p:xfrm>
          <a:off x="7905750" y="1647825"/>
          <a:ext cx="6286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8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1647825"/>
                        <a:ext cx="6286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6" name="Object 60"/>
          <p:cNvGraphicFramePr>
            <a:graphicFrameLocks noChangeAspect="1"/>
          </p:cNvGraphicFramePr>
          <p:nvPr/>
        </p:nvGraphicFramePr>
        <p:xfrm>
          <a:off x="6483350" y="2316163"/>
          <a:ext cx="831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79" name="Equation" r:id="rId21" imgW="431640" imgH="228600" progId="Equation.3">
                  <p:embed/>
                </p:oleObj>
              </mc:Choice>
              <mc:Fallback>
                <p:oleObj name="Equation" r:id="rId21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2316163"/>
                        <a:ext cx="8318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7" name="Object 61"/>
          <p:cNvGraphicFramePr>
            <a:graphicFrameLocks noChangeAspect="1"/>
          </p:cNvGraphicFramePr>
          <p:nvPr/>
        </p:nvGraphicFramePr>
        <p:xfrm>
          <a:off x="7239000" y="2303463"/>
          <a:ext cx="685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0" name="Equation" r:id="rId23" imgW="355320" imgH="241200" progId="Equation.3">
                  <p:embed/>
                </p:oleObj>
              </mc:Choice>
              <mc:Fallback>
                <p:oleObj name="Equation" r:id="rId2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303463"/>
                        <a:ext cx="6858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8" name="Object 62"/>
          <p:cNvGraphicFramePr>
            <a:graphicFrameLocks noChangeAspect="1"/>
          </p:cNvGraphicFramePr>
          <p:nvPr/>
        </p:nvGraphicFramePr>
        <p:xfrm>
          <a:off x="7891463" y="2341563"/>
          <a:ext cx="11001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1" name="Equation" r:id="rId25" imgW="571320" imgH="203040" progId="Equation.3">
                  <p:embed/>
                </p:oleObj>
              </mc:Choice>
              <mc:Fallback>
                <p:oleObj name="Equation" r:id="rId2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2341563"/>
                        <a:ext cx="11001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39" name="Object 63"/>
          <p:cNvGraphicFramePr>
            <a:graphicFrameLocks noChangeAspect="1"/>
          </p:cNvGraphicFramePr>
          <p:nvPr/>
        </p:nvGraphicFramePr>
        <p:xfrm>
          <a:off x="6346825" y="3352800"/>
          <a:ext cx="587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2" name="Equation" r:id="rId27" imgW="444240" imgH="241200" progId="Equation.3">
                  <p:embed/>
                </p:oleObj>
              </mc:Choice>
              <mc:Fallback>
                <p:oleObj name="Equation" r:id="rId27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52800"/>
                        <a:ext cx="5873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0" name="Object 64"/>
          <p:cNvGraphicFramePr>
            <a:graphicFrameLocks noChangeAspect="1"/>
          </p:cNvGraphicFramePr>
          <p:nvPr/>
        </p:nvGraphicFramePr>
        <p:xfrm>
          <a:off x="6942138" y="3352800"/>
          <a:ext cx="7540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3" name="Equation" r:id="rId29" imgW="571320" imgH="241200" progId="Equation.3">
                  <p:embed/>
                </p:oleObj>
              </mc:Choice>
              <mc:Fallback>
                <p:oleObj name="Equation" r:id="rId29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138" y="3352800"/>
                        <a:ext cx="7540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1" name="Object 65"/>
          <p:cNvGraphicFramePr>
            <a:graphicFrameLocks noChangeAspect="1"/>
          </p:cNvGraphicFramePr>
          <p:nvPr/>
        </p:nvGraphicFramePr>
        <p:xfrm>
          <a:off x="7650163" y="3382963"/>
          <a:ext cx="11890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4" name="Equation" r:id="rId31" imgW="901440" imgH="203040" progId="Equation.3">
                  <p:embed/>
                </p:oleObj>
              </mc:Choice>
              <mc:Fallback>
                <p:oleObj name="Equation" r:id="rId31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163" y="3382963"/>
                        <a:ext cx="11890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2" name="Object 66"/>
          <p:cNvGraphicFramePr>
            <a:graphicFrameLocks noChangeAspect="1"/>
          </p:cNvGraphicFramePr>
          <p:nvPr/>
        </p:nvGraphicFramePr>
        <p:xfrm>
          <a:off x="8901113" y="3402013"/>
          <a:ext cx="16668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5" name="Equation" r:id="rId33" imgW="126720" imgH="177480" progId="Equation.3">
                  <p:embed/>
                </p:oleObj>
              </mc:Choice>
              <mc:Fallback>
                <p:oleObj name="Equation" r:id="rId3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113" y="3402013"/>
                        <a:ext cx="16668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3" name="Object 67"/>
          <p:cNvGraphicFramePr>
            <a:graphicFrameLocks noChangeAspect="1"/>
          </p:cNvGraphicFramePr>
          <p:nvPr/>
        </p:nvGraphicFramePr>
        <p:xfrm>
          <a:off x="5018088" y="4191000"/>
          <a:ext cx="13033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6" name="Equation" r:id="rId35" imgW="850680" imgH="393480" progId="Equation.3">
                  <p:embed/>
                </p:oleObj>
              </mc:Choice>
              <mc:Fallback>
                <p:oleObj name="Equation" r:id="rId35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4191000"/>
                        <a:ext cx="13033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4" name="Object 68"/>
          <p:cNvGraphicFramePr>
            <a:graphicFrameLocks noChangeAspect="1"/>
          </p:cNvGraphicFramePr>
          <p:nvPr/>
        </p:nvGraphicFramePr>
        <p:xfrm>
          <a:off x="6245225" y="4191000"/>
          <a:ext cx="10699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7" name="Equation" r:id="rId37" imgW="698400" imgH="393480" progId="Equation.3">
                  <p:embed/>
                </p:oleObj>
              </mc:Choice>
              <mc:Fallback>
                <p:oleObj name="Equation" r:id="rId37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91000"/>
                        <a:ext cx="10699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5" name="Object 69"/>
          <p:cNvGraphicFramePr>
            <a:graphicFrameLocks noChangeAspect="1"/>
          </p:cNvGraphicFramePr>
          <p:nvPr/>
        </p:nvGraphicFramePr>
        <p:xfrm>
          <a:off x="5037138" y="5176838"/>
          <a:ext cx="8985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8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5176838"/>
                        <a:ext cx="8985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790631"/>
              </p:ext>
            </p:extLst>
          </p:nvPr>
        </p:nvGraphicFramePr>
        <p:xfrm>
          <a:off x="5913438" y="4973638"/>
          <a:ext cx="15017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89" name="Equation" r:id="rId41" imgW="1041400" imgH="469900" progId="Equation.DSMT4">
                  <p:embed/>
                </p:oleObj>
              </mc:Choice>
              <mc:Fallback>
                <p:oleObj name="Equation" r:id="rId41" imgW="1041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973638"/>
                        <a:ext cx="1501775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7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331445"/>
              </p:ext>
            </p:extLst>
          </p:nvPr>
        </p:nvGraphicFramePr>
        <p:xfrm>
          <a:off x="7375525" y="5154613"/>
          <a:ext cx="987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90" name="Equation" r:id="rId43" imgW="685800" imgH="254000" progId="Equation.DSMT4">
                  <p:embed/>
                </p:oleObj>
              </mc:Choice>
              <mc:Fallback>
                <p:oleObj name="Equation" r:id="rId43" imgW="685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5154613"/>
                        <a:ext cx="987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48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3074"/>
              </p:ext>
            </p:extLst>
          </p:nvPr>
        </p:nvGraphicFramePr>
        <p:xfrm>
          <a:off x="6042025" y="5765800"/>
          <a:ext cx="20113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491" name="Equation" r:id="rId45" imgW="1130300" imgH="266700" progId="Equation.3">
                  <p:embed/>
                </p:oleObj>
              </mc:Choice>
              <mc:Fallback>
                <p:oleObj name="Equation" r:id="rId45" imgW="1130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025" y="5765800"/>
                        <a:ext cx="2011363" cy="514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7C5E7D4-A544-9849-8B6A-B5448CC500FF}" type="slidenum">
              <a:rPr lang="en-US"/>
              <a:pPr/>
              <a:t>7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 sz="4800" dirty="0" smtClean="0">
                <a:latin typeface="Arial Narrow" charset="0"/>
              </a:rPr>
              <a:t>Force </a:t>
            </a:r>
            <a:r>
              <a:rPr lang="en-US" sz="4800" dirty="0">
                <a:latin typeface="Arial Narrow" charset="0"/>
              </a:rPr>
              <a:t>of Friction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41635"/>
              </p:ext>
            </p:extLst>
          </p:nvPr>
        </p:nvGraphicFramePr>
        <p:xfrm>
          <a:off x="1501775" y="3036888"/>
          <a:ext cx="12652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14" name="Equation" r:id="rId3" imgW="685800" imgH="355600" progId="Equation.3">
                  <p:embed/>
                </p:oleObj>
              </mc:Choice>
              <mc:Fallback>
                <p:oleObj name="Equation" r:id="rId3" imgW="685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036888"/>
                        <a:ext cx="1265238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81534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Resistive force exerted on a moving object due to viscosity or other types frictional property of the medium in or surface on which the object moves.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static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s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: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301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charset="0"/>
              </a:rPr>
              <a:t>Force of kinetic friction,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5105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until just before the beginning of its movement</a:t>
            </a:r>
            <a:endParaRPr lang="en-US">
              <a:solidFill>
                <a:srgbClr val="003300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4953000"/>
            <a:ext cx="5029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Monotype Corsiva" charset="0"/>
              </a:rPr>
              <a:t>The resistive force exerted on the object during its movement</a:t>
            </a:r>
            <a:endParaRPr lang="en-US">
              <a:solidFill>
                <a:srgbClr val="003300"/>
              </a:solidFill>
            </a:endParaRP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168640"/>
              </p:ext>
            </p:extLst>
          </p:nvPr>
        </p:nvGraphicFramePr>
        <p:xfrm>
          <a:off x="1160463" y="5364163"/>
          <a:ext cx="13144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15" name="Equation" r:id="rId5" imgW="711200" imgH="355600" progId="Equation.3">
                  <p:embed/>
                </p:oleObj>
              </mc:Choice>
              <mc:Fallback>
                <p:oleObj name="Equation" r:id="rId5" imgW="7112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5364163"/>
                        <a:ext cx="1314450" cy="6016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Monotype Corsiva" charset="0"/>
              </a:rPr>
              <a:t>These forces are either proportional to the velocity or the normal force.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04800" y="2971800"/>
            <a:ext cx="1082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Empirical Formula 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52800" y="3140075"/>
            <a:ext cx="18288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Monotype Corsiva" charset="0"/>
              </a:rPr>
              <a:t>What does this formula tell you? 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318125" y="3140075"/>
            <a:ext cx="2987675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Frictional force increases till it reaches the limit!!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752600" y="3994150"/>
            <a:ext cx="6553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Arial Narrow" charset="0"/>
              </a:rPr>
              <a:t>Beyond the limit, the object moves, and there is </a:t>
            </a:r>
            <a:r>
              <a:rPr lang="en-US" sz="2000" b="1" u="sng">
                <a:solidFill>
                  <a:srgbClr val="003300"/>
                </a:solidFill>
                <a:latin typeface="Arial Narrow" charset="0"/>
              </a:rPr>
              <a:t>NO MORE</a:t>
            </a:r>
            <a:r>
              <a:rPr lang="en-US" sz="2000">
                <a:solidFill>
                  <a:srgbClr val="800000"/>
                </a:solidFill>
                <a:latin typeface="Arial Narrow" charset="0"/>
              </a:rPr>
              <a:t> static friction but kinetic friction takes it over.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819400" y="5853113"/>
            <a:ext cx="3751263" cy="395287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direction does kinetic friction apply?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781800" y="5851525"/>
            <a:ext cx="2157413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Opposite to the motion!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Feb. 25, 2013</a:t>
            </a:r>
            <a:endParaRPr lang="en-US"/>
          </a:p>
        </p:txBody>
      </p:sp>
      <p:sp>
        <p:nvSpPr>
          <p:cNvPr id="6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DC67260-5CFC-A54D-907C-CD8AC279F0E1}" type="slidenum">
              <a:rPr lang="en-US"/>
              <a:pPr/>
              <a:t>8</a:t>
            </a:fld>
            <a:endParaRPr lang="en-US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1371600" y="2574925"/>
            <a:ext cx="1828800" cy="838200"/>
          </a:xfrm>
          <a:prstGeom prst="rtTriangle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</a:rPr>
              <a:t>Example w/ Friction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5800" y="838200"/>
            <a:ext cx="80010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Suppose a block is placed on a rough surface inclined relative to the horizontal.  The inclination angle is increased till the block starts to move.  Show that by measuring this critical angle,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θ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one can determine coefficient of static friction, </a:t>
            </a:r>
            <a:r>
              <a:rPr lang="en-US" sz="2000" dirty="0" err="1">
                <a:solidFill>
                  <a:schemeClr val="accent2"/>
                </a:solidFill>
                <a:latin typeface="Symbol" charset="0"/>
              </a:rPr>
              <a:t>m</a:t>
            </a:r>
            <a:r>
              <a:rPr lang="en-US" sz="2000" baseline="-25000" dirty="0" err="1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2000" dirty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57790"/>
              </p:ext>
            </p:extLst>
          </p:nvPr>
        </p:nvGraphicFramePr>
        <p:xfrm>
          <a:off x="3228975" y="3841750"/>
          <a:ext cx="504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4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841750"/>
                        <a:ext cx="5048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505200" y="2209800"/>
            <a:ext cx="1600200" cy="1219200"/>
          </a:xfrm>
          <a:prstGeom prst="rightArrow">
            <a:avLst>
              <a:gd name="adj1" fmla="val 50000"/>
              <a:gd name="adj2" fmla="val 32813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Free-body</a:t>
            </a:r>
          </a:p>
          <a:p>
            <a:pPr algn="ctr"/>
            <a:r>
              <a:rPr lang="en-US" sz="2000">
                <a:solidFill>
                  <a:srgbClr val="800000"/>
                </a:solidFill>
                <a:latin typeface="Arial Narrow" charset="0"/>
              </a:rPr>
              <a:t>Diagram</a:t>
            </a:r>
          </a:p>
        </p:txBody>
      </p:sp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2466975" y="3108325"/>
            <a:ext cx="352425" cy="307975"/>
            <a:chOff x="1026" y="1872"/>
            <a:chExt cx="222" cy="194"/>
          </a:xfrm>
        </p:grpSpPr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1026" y="1872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33" name="AutoShape 9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34" name="Group 10"/>
          <p:cNvGrpSpPr>
            <a:grpSpLocks/>
          </p:cNvGrpSpPr>
          <p:nvPr/>
        </p:nvGrpSpPr>
        <p:grpSpPr bwMode="auto">
          <a:xfrm>
            <a:off x="5257800" y="1905000"/>
            <a:ext cx="1889125" cy="1371600"/>
            <a:chOff x="3312" y="1200"/>
            <a:chExt cx="1190" cy="864"/>
          </a:xfrm>
        </p:grpSpPr>
        <p:grpSp>
          <p:nvGrpSpPr>
            <p:cNvPr id="52235" name="Group 11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36" name="Line 12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Text Box 14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52240" name="Rectangle 16"/>
          <p:cNvSpPr>
            <a:spLocks noChangeArrowheads="1"/>
          </p:cNvSpPr>
          <p:nvPr/>
        </p:nvSpPr>
        <p:spPr bwMode="auto">
          <a:xfrm rot="1561888">
            <a:off x="1447800" y="2270125"/>
            <a:ext cx="381000" cy="381000"/>
          </a:xfrm>
          <a:prstGeom prst="rect">
            <a:avLst/>
          </a:prstGeom>
          <a:solidFill>
            <a:srgbClr val="CC6600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52241" name="Group 17"/>
          <p:cNvGrpSpPr>
            <a:grpSpLocks/>
          </p:cNvGrpSpPr>
          <p:nvPr/>
        </p:nvGrpSpPr>
        <p:grpSpPr bwMode="auto">
          <a:xfrm>
            <a:off x="2209800" y="2370138"/>
            <a:ext cx="609600" cy="509587"/>
            <a:chOff x="864" y="1311"/>
            <a:chExt cx="384" cy="321"/>
          </a:xfrm>
        </p:grpSpPr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864" y="1440"/>
              <a:ext cx="384" cy="19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 rot="1417118">
              <a:off x="1004" y="1311"/>
              <a:ext cx="1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33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a</a:t>
              </a:r>
            </a:p>
          </p:txBody>
        </p: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1582738" y="2498725"/>
            <a:ext cx="398462" cy="930275"/>
            <a:chOff x="469" y="1488"/>
            <a:chExt cx="251" cy="586"/>
          </a:xfrm>
        </p:grpSpPr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480" y="1488"/>
              <a:ext cx="0" cy="43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Text Box 22"/>
            <p:cNvSpPr txBox="1">
              <a:spLocks noChangeArrowheads="1"/>
            </p:cNvSpPr>
            <p:nvPr/>
          </p:nvSpPr>
          <p:spPr bwMode="auto">
            <a:xfrm>
              <a:off x="469" y="1824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g</a:t>
              </a:r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1524000" y="2041525"/>
            <a:ext cx="457200" cy="609600"/>
            <a:chOff x="432" y="1056"/>
            <a:chExt cx="288" cy="384"/>
          </a:xfrm>
        </p:grpSpPr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 flipV="1">
              <a:off x="432" y="1152"/>
              <a:ext cx="144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530" y="1056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="1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6096000" y="2362200"/>
            <a:ext cx="301625" cy="685800"/>
            <a:chOff x="3014" y="1488"/>
            <a:chExt cx="190" cy="432"/>
          </a:xfrm>
        </p:grpSpPr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3024" y="1584"/>
              <a:ext cx="0" cy="33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Text Box 28"/>
            <p:cNvSpPr txBox="1">
              <a:spLocks noChangeArrowheads="1"/>
            </p:cNvSpPr>
            <p:nvPr/>
          </p:nvSpPr>
          <p:spPr bwMode="auto">
            <a:xfrm>
              <a:off x="3014" y="1488"/>
              <a:ext cx="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/>
            </a:p>
          </p:txBody>
        </p:sp>
      </p:grpSp>
      <p:grpSp>
        <p:nvGrpSpPr>
          <p:cNvPr id="52253" name="Group 29"/>
          <p:cNvGrpSpPr>
            <a:grpSpLocks/>
          </p:cNvGrpSpPr>
          <p:nvPr/>
        </p:nvGrpSpPr>
        <p:grpSpPr bwMode="auto">
          <a:xfrm>
            <a:off x="6096000" y="3048000"/>
            <a:ext cx="1270000" cy="685800"/>
            <a:chOff x="2870" y="1920"/>
            <a:chExt cx="800" cy="432"/>
          </a:xfrm>
        </p:grpSpPr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>
              <a:off x="2870" y="1920"/>
              <a:ext cx="288" cy="432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Text Box 31"/>
            <p:cNvSpPr txBox="1">
              <a:spLocks noChangeArrowheads="1"/>
            </p:cNvSpPr>
            <p:nvPr/>
          </p:nvSpPr>
          <p:spPr bwMode="auto">
            <a:xfrm>
              <a:off x="3100" y="2035"/>
              <a:ext cx="5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F= -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g</a:t>
              </a:r>
              <a:endParaRPr lang="en-US"/>
            </a:p>
          </p:txBody>
        </p:sp>
      </p:grpSp>
      <p:grpSp>
        <p:nvGrpSpPr>
          <p:cNvPr id="52256" name="Group 32"/>
          <p:cNvGrpSpPr>
            <a:grpSpLocks/>
          </p:cNvGrpSpPr>
          <p:nvPr/>
        </p:nvGrpSpPr>
        <p:grpSpPr bwMode="auto">
          <a:xfrm rot="-5400000">
            <a:off x="5934868" y="3299617"/>
            <a:ext cx="354013" cy="307975"/>
            <a:chOff x="1025" y="1871"/>
            <a:chExt cx="223" cy="194"/>
          </a:xfrm>
        </p:grpSpPr>
        <p:sp>
          <p:nvSpPr>
            <p:cNvPr id="52257" name="Text Box 33"/>
            <p:cNvSpPr txBox="1">
              <a:spLocks noChangeArrowheads="1"/>
            </p:cNvSpPr>
            <p:nvPr/>
          </p:nvSpPr>
          <p:spPr bwMode="auto">
            <a:xfrm>
              <a:off x="1025" y="1871"/>
              <a:ext cx="17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rgbClr val="333399"/>
                  </a:solidFill>
                  <a:latin typeface="Symbol" charset="0"/>
                </a:rPr>
                <a:t>θ</a:t>
              </a:r>
              <a:endParaRPr lang="en-US" sz="1400" dirty="0">
                <a:solidFill>
                  <a:srgbClr val="333399"/>
                </a:solidFill>
                <a:latin typeface="Symbol" charset="0"/>
              </a:endParaRPr>
            </a:p>
          </p:txBody>
        </p:sp>
        <p:sp>
          <p:nvSpPr>
            <p:cNvPr id="52258" name="AutoShape 34"/>
            <p:cNvSpPr>
              <a:spLocks noChangeArrowheads="1"/>
            </p:cNvSpPr>
            <p:nvPr/>
          </p:nvSpPr>
          <p:spPr bwMode="auto">
            <a:xfrm rot="16200000">
              <a:off x="1164" y="1980"/>
              <a:ext cx="120" cy="48"/>
            </a:xfrm>
            <a:prstGeom prst="curvedDown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9" name="Group 35"/>
          <p:cNvGrpSpPr>
            <a:grpSpLocks/>
          </p:cNvGrpSpPr>
          <p:nvPr/>
        </p:nvGrpSpPr>
        <p:grpSpPr bwMode="auto">
          <a:xfrm>
            <a:off x="5334000" y="2690813"/>
            <a:ext cx="785813" cy="396875"/>
            <a:chOff x="3350" y="1695"/>
            <a:chExt cx="495" cy="250"/>
          </a:xfrm>
        </p:grpSpPr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 flipH="1">
              <a:off x="3504" y="1920"/>
              <a:ext cx="336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Text Box 37"/>
            <p:cNvSpPr txBox="1">
              <a:spLocks noChangeArrowheads="1"/>
            </p:cNvSpPr>
            <p:nvPr/>
          </p:nvSpPr>
          <p:spPr bwMode="auto">
            <a:xfrm>
              <a:off x="3350" y="1695"/>
              <a:ext cx="4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333399"/>
                  </a:solidFill>
                  <a:latin typeface="Monotype Corsiva" charset="0"/>
                </a:rPr>
                <a:t>s</a:t>
              </a:r>
              <a:r>
                <a:rPr lang="en-US" sz="2000" b="1">
                  <a:solidFill>
                    <a:srgbClr val="333399"/>
                  </a:solidFill>
                  <a:latin typeface="Monotype Corsiva" charset="0"/>
                </a:rPr>
                <a:t>=</a:t>
              </a:r>
              <a:r>
                <a:rPr lang="en-US" sz="2000">
                  <a:solidFill>
                    <a:srgbClr val="333399"/>
                  </a:solidFill>
                  <a:latin typeface="Symbol" charset="0"/>
                </a:rPr>
                <a:t>m</a:t>
              </a:r>
              <a:r>
                <a:rPr lang="en-US" sz="2000" baseline="-25000">
                  <a:solidFill>
                    <a:srgbClr val="333399"/>
                  </a:solidFill>
                  <a:latin typeface="Monotype Corsiva" charset="0"/>
                </a:rPr>
                <a:t>k</a:t>
              </a:r>
              <a:r>
                <a:rPr lang="en-US" sz="2000">
                  <a:solidFill>
                    <a:srgbClr val="333399"/>
                  </a:solidFill>
                  <a:latin typeface="Monotype Corsiva" charset="0"/>
                </a:rPr>
                <a:t>n</a:t>
              </a:r>
              <a:endParaRPr lang="en-US" sz="2000" baseline="-25000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52262" name="Object 38"/>
          <p:cNvGraphicFramePr>
            <a:graphicFrameLocks noChangeAspect="1"/>
          </p:cNvGraphicFramePr>
          <p:nvPr/>
        </p:nvGraphicFramePr>
        <p:xfrm>
          <a:off x="2362200" y="4953000"/>
          <a:ext cx="479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5" name="Equation" r:id="rId5" imgW="317160" imgH="241200" progId="Equation.3">
                  <p:embed/>
                </p:oleObj>
              </mc:Choice>
              <mc:Fallback>
                <p:oleObj name="Equation" r:id="rId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4794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39"/>
          <p:cNvGraphicFramePr>
            <a:graphicFrameLocks noChangeAspect="1"/>
          </p:cNvGraphicFramePr>
          <p:nvPr/>
        </p:nvGraphicFramePr>
        <p:xfrm>
          <a:off x="2362200" y="4424363"/>
          <a:ext cx="574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6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24363"/>
                        <a:ext cx="5746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40"/>
          <p:cNvGraphicFramePr>
            <a:graphicFrameLocks noChangeAspect="1"/>
          </p:cNvGraphicFramePr>
          <p:nvPr/>
        </p:nvGraphicFramePr>
        <p:xfrm>
          <a:off x="2286000" y="5661025"/>
          <a:ext cx="5746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7" name="Equation" r:id="rId9" imgW="317160" imgH="228600" progId="Equation.3">
                  <p:embed/>
                </p:oleObj>
              </mc:Choice>
              <mc:Fallback>
                <p:oleObj name="Equation" r:id="rId9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61025"/>
                        <a:ext cx="5746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5" name="Text Box 41"/>
          <p:cNvSpPr txBox="1">
            <a:spLocks noChangeArrowheads="1"/>
          </p:cNvSpPr>
          <p:nvPr/>
        </p:nvSpPr>
        <p:spPr bwMode="auto">
          <a:xfrm>
            <a:off x="1676400" y="3810000"/>
            <a:ext cx="1230313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charset="0"/>
              </a:rPr>
              <a:t>Net force</a:t>
            </a:r>
          </a:p>
        </p:txBody>
      </p:sp>
      <p:sp>
        <p:nvSpPr>
          <p:cNvPr id="52266" name="Text Box 42"/>
          <p:cNvSpPr txBox="1">
            <a:spLocks noChangeArrowheads="1"/>
          </p:cNvSpPr>
          <p:nvPr/>
        </p:nvSpPr>
        <p:spPr bwMode="auto">
          <a:xfrm>
            <a:off x="1263650" y="4419600"/>
            <a:ext cx="869950" cy="39528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x comp.</a:t>
            </a:r>
          </a:p>
        </p:txBody>
      </p:sp>
      <p:sp>
        <p:nvSpPr>
          <p:cNvPr id="52267" name="Text Box 43"/>
          <p:cNvSpPr txBox="1">
            <a:spLocks noChangeArrowheads="1"/>
          </p:cNvSpPr>
          <p:nvPr/>
        </p:nvSpPr>
        <p:spPr bwMode="auto">
          <a:xfrm>
            <a:off x="1263650" y="4938713"/>
            <a:ext cx="86995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A50021"/>
                </a:solidFill>
                <a:latin typeface="Arial Narrow" charset="0"/>
              </a:rPr>
              <a:t>y comp.</a:t>
            </a:r>
          </a:p>
        </p:txBody>
      </p:sp>
      <p:graphicFrame>
        <p:nvGraphicFramePr>
          <p:cNvPr id="52268" name="Object 44"/>
          <p:cNvGraphicFramePr>
            <a:graphicFrameLocks noChangeAspect="1"/>
          </p:cNvGraphicFramePr>
          <p:nvPr/>
        </p:nvGraphicFramePr>
        <p:xfrm>
          <a:off x="6172200" y="4422775"/>
          <a:ext cx="5524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8" name="Equation" r:id="rId11" imgW="304560" imgH="228600" progId="Equation.3">
                  <p:embed/>
                </p:oleObj>
              </mc:Choice>
              <mc:Fallback>
                <p:oleObj name="Equation" r:id="rId11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22775"/>
                        <a:ext cx="5524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45"/>
          <p:cNvGraphicFramePr>
            <a:graphicFrameLocks noChangeAspect="1"/>
          </p:cNvGraphicFramePr>
          <p:nvPr/>
        </p:nvGraphicFramePr>
        <p:xfrm>
          <a:off x="6324600" y="5029200"/>
          <a:ext cx="457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9" name="Equation" r:id="rId13" imgW="241200" imgH="139680" progId="Equation.3">
                  <p:embed/>
                </p:oleObj>
              </mc:Choice>
              <mc:Fallback>
                <p:oleObj name="Equation" r:id="rId13" imgW="24120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029200"/>
                        <a:ext cx="457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70" name="Group 46"/>
          <p:cNvGrpSpPr>
            <a:grpSpLocks/>
          </p:cNvGrpSpPr>
          <p:nvPr/>
        </p:nvGrpSpPr>
        <p:grpSpPr bwMode="auto">
          <a:xfrm rot="1409404">
            <a:off x="914400" y="1600200"/>
            <a:ext cx="1889125" cy="1371600"/>
            <a:chOff x="3312" y="1200"/>
            <a:chExt cx="1190" cy="864"/>
          </a:xfrm>
        </p:grpSpPr>
        <p:grpSp>
          <p:nvGrpSpPr>
            <p:cNvPr id="52271" name="Group 47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52272" name="Line 48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 rot="-162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Text Box 50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52275" name="Text Box 51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aphicFrame>
        <p:nvGraphicFramePr>
          <p:cNvPr id="5227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86526"/>
              </p:ext>
            </p:extLst>
          </p:nvPr>
        </p:nvGraphicFramePr>
        <p:xfrm>
          <a:off x="3733800" y="3830638"/>
          <a:ext cx="735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0" name="Equation" r:id="rId15" imgW="406400" imgH="241300" progId="Equation.3">
                  <p:embed/>
                </p:oleObj>
              </mc:Choice>
              <mc:Fallback>
                <p:oleObj name="Equation" r:id="rId15" imgW="406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30638"/>
                        <a:ext cx="73501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83598"/>
              </p:ext>
            </p:extLst>
          </p:nvPr>
        </p:nvGraphicFramePr>
        <p:xfrm>
          <a:off x="4448175" y="3798888"/>
          <a:ext cx="13303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1" name="Equation" r:id="rId17" imgW="736600" imgH="279400" progId="Equation.3">
                  <p:embed/>
                </p:oleObj>
              </mc:Choice>
              <mc:Fallback>
                <p:oleObj name="Equation" r:id="rId17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3798888"/>
                        <a:ext cx="13303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8" name="Object 54"/>
          <p:cNvGraphicFramePr>
            <a:graphicFrameLocks noChangeAspect="1"/>
          </p:cNvGraphicFramePr>
          <p:nvPr/>
        </p:nvGraphicFramePr>
        <p:xfrm>
          <a:off x="2971800" y="4413250"/>
          <a:ext cx="11493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2" name="Equation" r:id="rId19" imgW="634680" imgH="241200" progId="Equation.3">
                  <p:embed/>
                </p:oleObj>
              </mc:Choice>
              <mc:Fallback>
                <p:oleObj name="Equation" r:id="rId19" imgW="634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13250"/>
                        <a:ext cx="11493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9" name="Object 55"/>
          <p:cNvGraphicFramePr>
            <a:graphicFrameLocks noChangeAspect="1"/>
          </p:cNvGraphicFramePr>
          <p:nvPr/>
        </p:nvGraphicFramePr>
        <p:xfrm>
          <a:off x="4114800" y="4422775"/>
          <a:ext cx="17224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3" name="Equation" r:id="rId21" imgW="952200" imgH="228600" progId="Equation.3">
                  <p:embed/>
                </p:oleObj>
              </mc:Choice>
              <mc:Fallback>
                <p:oleObj name="Equation" r:id="rId21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22775"/>
                        <a:ext cx="17224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0" name="Object 56"/>
          <p:cNvGraphicFramePr>
            <a:graphicFrameLocks noChangeAspect="1"/>
          </p:cNvGraphicFramePr>
          <p:nvPr/>
        </p:nvGraphicFramePr>
        <p:xfrm>
          <a:off x="5789613" y="4467225"/>
          <a:ext cx="2301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4" name="Equation" r:id="rId23" imgW="126720" imgH="177480" progId="Equation.3">
                  <p:embed/>
                </p:oleObj>
              </mc:Choice>
              <mc:Fallback>
                <p:oleObj name="Equation" r:id="rId2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467225"/>
                        <a:ext cx="2301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1" name="Object 57"/>
          <p:cNvGraphicFramePr>
            <a:graphicFrameLocks noChangeAspect="1"/>
          </p:cNvGraphicFramePr>
          <p:nvPr/>
        </p:nvGraphicFramePr>
        <p:xfrm>
          <a:off x="6705600" y="4422775"/>
          <a:ext cx="712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5" name="Equation" r:id="rId25" imgW="393480" imgH="228600" progId="Equation.3">
                  <p:embed/>
                </p:oleObj>
              </mc:Choice>
              <mc:Fallback>
                <p:oleObj name="Equation" r:id="rId25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22775"/>
                        <a:ext cx="7127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2" name="Object 58"/>
          <p:cNvGraphicFramePr>
            <a:graphicFrameLocks noChangeAspect="1"/>
          </p:cNvGraphicFramePr>
          <p:nvPr/>
        </p:nvGraphicFramePr>
        <p:xfrm>
          <a:off x="7391400" y="4422775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6" name="Equation" r:id="rId27" imgW="596880" imgH="228600" progId="Equation.3">
                  <p:embed/>
                </p:oleObj>
              </mc:Choice>
              <mc:Fallback>
                <p:oleObj name="Equation" r:id="rId27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422775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3" name="Object 59"/>
          <p:cNvGraphicFramePr>
            <a:graphicFrameLocks noChangeAspect="1"/>
          </p:cNvGraphicFramePr>
          <p:nvPr/>
        </p:nvGraphicFramePr>
        <p:xfrm>
          <a:off x="2895600" y="4953000"/>
          <a:ext cx="671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7" name="Equation" r:id="rId29" imgW="444240" imgH="241200" progId="Equation.3">
                  <p:embed/>
                </p:oleObj>
              </mc:Choice>
              <mc:Fallback>
                <p:oleObj name="Equation" r:id="rId29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953000"/>
                        <a:ext cx="6715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4" name="Object 60"/>
          <p:cNvGraphicFramePr>
            <a:graphicFrameLocks noChangeAspect="1"/>
          </p:cNvGraphicFramePr>
          <p:nvPr/>
        </p:nvGraphicFramePr>
        <p:xfrm>
          <a:off x="3557588" y="4953000"/>
          <a:ext cx="8620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8" name="Equation" r:id="rId31" imgW="571320" imgH="241200" progId="Equation.3">
                  <p:embed/>
                </p:oleObj>
              </mc:Choice>
              <mc:Fallback>
                <p:oleObj name="Equation" r:id="rId31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4953000"/>
                        <a:ext cx="8620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5" name="Object 61"/>
          <p:cNvGraphicFramePr>
            <a:graphicFrameLocks noChangeAspect="1"/>
          </p:cNvGraphicFramePr>
          <p:nvPr/>
        </p:nvGraphicFramePr>
        <p:xfrm>
          <a:off x="4411663" y="4941888"/>
          <a:ext cx="14557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9" name="Equation" r:id="rId33" imgW="965160" imgH="228600" progId="Equation.3">
                  <p:embed/>
                </p:oleObj>
              </mc:Choice>
              <mc:Fallback>
                <p:oleObj name="Equation" r:id="rId33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941888"/>
                        <a:ext cx="1455737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6" name="Object 62"/>
          <p:cNvGraphicFramePr>
            <a:graphicFrameLocks noChangeAspect="1"/>
          </p:cNvGraphicFramePr>
          <p:nvPr/>
        </p:nvGraphicFramePr>
        <p:xfrm>
          <a:off x="5829300" y="4953000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10" name="Equation" r:id="rId35" imgW="126720" imgH="177480" progId="Equation.3">
                  <p:embed/>
                </p:oleObj>
              </mc:Choice>
              <mc:Fallback>
                <p:oleObj name="Equation" r:id="rId3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953000"/>
                        <a:ext cx="190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7" name="Object 63"/>
          <p:cNvGraphicFramePr>
            <a:graphicFrameLocks noChangeAspect="1"/>
          </p:cNvGraphicFramePr>
          <p:nvPr/>
        </p:nvGraphicFramePr>
        <p:xfrm>
          <a:off x="6694488" y="4953000"/>
          <a:ext cx="69691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11" name="Equation" r:id="rId37" imgW="368280" imgH="241200" progId="Equation.3">
                  <p:embed/>
                </p:oleObj>
              </mc:Choice>
              <mc:Fallback>
                <p:oleObj name="Equation" r:id="rId37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8" y="4953000"/>
                        <a:ext cx="69691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8" name="Object 64"/>
          <p:cNvGraphicFramePr>
            <a:graphicFrameLocks noChangeAspect="1"/>
          </p:cNvGraphicFramePr>
          <p:nvPr/>
        </p:nvGraphicFramePr>
        <p:xfrm>
          <a:off x="7315200" y="4953000"/>
          <a:ext cx="11795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12" name="Equation" r:id="rId39" imgW="622080" imgH="228600" progId="Equation.3">
                  <p:embed/>
                </p:oleObj>
              </mc:Choice>
              <mc:Fallback>
                <p:oleObj name="Equation" r:id="rId3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1795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89" name="Object 65"/>
          <p:cNvGraphicFramePr>
            <a:graphicFrameLocks noChangeAspect="1"/>
          </p:cNvGraphicFramePr>
          <p:nvPr/>
        </p:nvGraphicFramePr>
        <p:xfrm>
          <a:off x="2971800" y="5519738"/>
          <a:ext cx="13779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13" name="Equation" r:id="rId41" imgW="761760" imgH="393480" progId="Equation.3">
                  <p:embed/>
                </p:oleObj>
              </mc:Choice>
              <mc:Fallback>
                <p:oleObj name="Equation" r:id="rId41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19738"/>
                        <a:ext cx="13779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0" name="Object 66"/>
          <p:cNvGraphicFramePr>
            <a:graphicFrameLocks noChangeAspect="1"/>
          </p:cNvGraphicFramePr>
          <p:nvPr/>
        </p:nvGraphicFramePr>
        <p:xfrm>
          <a:off x="4343400" y="5486400"/>
          <a:ext cx="140176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14" name="Equation" r:id="rId43" imgW="774360" imgH="431640" progId="Equation.3">
                  <p:embed/>
                </p:oleObj>
              </mc:Choice>
              <mc:Fallback>
                <p:oleObj name="Equation" r:id="rId43" imgW="774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86400"/>
                        <a:ext cx="1401763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1" name="Object 67"/>
          <p:cNvGraphicFramePr>
            <a:graphicFrameLocks noChangeAspect="1"/>
          </p:cNvGraphicFramePr>
          <p:nvPr/>
        </p:nvGraphicFramePr>
        <p:xfrm>
          <a:off x="5818188" y="5638800"/>
          <a:ext cx="6905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15" name="Equation" r:id="rId45" imgW="380880" imgH="228600" progId="Equation.DSMT4">
                  <p:embed/>
                </p:oleObj>
              </mc:Choice>
              <mc:Fallback>
                <p:oleObj name="Equation" r:id="rId45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638800"/>
                        <a:ext cx="6905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28323</TotalTime>
  <Words>856</Words>
  <Application>Microsoft Macintosh PowerPoint</Application>
  <PresentationFormat>On-screen Show (4:3)</PresentationFormat>
  <Paragraphs>132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phys1443-spring02</vt:lpstr>
      <vt:lpstr>Equation</vt:lpstr>
      <vt:lpstr>PHYS 1441 – Section 002 Lecture #11</vt:lpstr>
      <vt:lpstr>Announcements</vt:lpstr>
      <vt:lpstr>Special Project #3 for Extra Credit</vt:lpstr>
      <vt:lpstr>PowerPoint Presentation</vt:lpstr>
      <vt:lpstr>Example for Using Newton’s Laws</vt:lpstr>
      <vt:lpstr>Example w/o Friction</vt:lpstr>
      <vt:lpstr>Force of Friction</vt:lpstr>
      <vt:lpstr>Example w/ Friction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919</cp:revision>
  <dcterms:created xsi:type="dcterms:W3CDTF">2012-08-27T21:13:02Z</dcterms:created>
  <dcterms:modified xsi:type="dcterms:W3CDTF">2013-02-26T00:39:52Z</dcterms:modified>
</cp:coreProperties>
</file>