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3.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4.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5.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537" r:id="rId3"/>
    <p:sldId id="668" r:id="rId4"/>
    <p:sldId id="669" r:id="rId5"/>
    <p:sldId id="670" r:id="rId6"/>
    <p:sldId id="628" r:id="rId7"/>
    <p:sldId id="629" r:id="rId8"/>
    <p:sldId id="630" r:id="rId9"/>
    <p:sldId id="631" r:id="rId10"/>
    <p:sldId id="632" r:id="rId11"/>
    <p:sldId id="633" r:id="rId12"/>
    <p:sldId id="634" r:id="rId13"/>
    <p:sldId id="635" r:id="rId14"/>
    <p:sldId id="636"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9" d="100"/>
          <a:sy n="89" d="100"/>
        </p:scale>
        <p:origin x="-11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wmf"/><Relationship Id="rId1" Type="http://schemas.openxmlformats.org/officeDocument/2006/relationships/image" Target="../media/image3.wmf"/><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 Type="http://schemas.openxmlformats.org/officeDocument/2006/relationships/image" Target="../media/image9.e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1" Type="http://schemas.openxmlformats.org/officeDocument/2006/relationships/image" Target="../media/image18.wmf"/><Relationship Id="rId2"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wmf"/><Relationship Id="rId6" Type="http://schemas.openxmlformats.org/officeDocument/2006/relationships/image" Target="../media/image32.emf"/><Relationship Id="rId7" Type="http://schemas.openxmlformats.org/officeDocument/2006/relationships/image" Target="../media/image33.emf"/><Relationship Id="rId8" Type="http://schemas.openxmlformats.org/officeDocument/2006/relationships/image" Target="../media/image34.emf"/><Relationship Id="rId9" Type="http://schemas.openxmlformats.org/officeDocument/2006/relationships/image" Target="../media/image35.emf"/><Relationship Id="rId1" Type="http://schemas.openxmlformats.org/officeDocument/2006/relationships/image" Target="../media/image27.emf"/><Relationship Id="rId2"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wmf"/><Relationship Id="rId6" Type="http://schemas.openxmlformats.org/officeDocument/2006/relationships/image" Target="../media/image42.emf"/><Relationship Id="rId1" Type="http://schemas.openxmlformats.org/officeDocument/2006/relationships/image" Target="../media/image37.emf"/><Relationship Id="rId2"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7" Type="http://schemas.openxmlformats.org/officeDocument/2006/relationships/image" Target="../media/image51.emf"/><Relationship Id="rId1" Type="http://schemas.openxmlformats.org/officeDocument/2006/relationships/image" Target="../media/image45.wmf"/><Relationship Id="rId2"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61.wmf"/><Relationship Id="rId12" Type="http://schemas.openxmlformats.org/officeDocument/2006/relationships/image" Target="../media/image62.wmf"/><Relationship Id="rId13" Type="http://schemas.openxmlformats.org/officeDocument/2006/relationships/image" Target="../media/image63.wmf"/><Relationship Id="rId14" Type="http://schemas.openxmlformats.org/officeDocument/2006/relationships/image" Target="../media/image64.emf"/><Relationship Id="rId1" Type="http://schemas.openxmlformats.org/officeDocument/2006/relationships/image" Target="../media/image46.wmf"/><Relationship Id="rId2" Type="http://schemas.openxmlformats.org/officeDocument/2006/relationships/image" Target="../media/image53.wmf"/><Relationship Id="rId3" Type="http://schemas.openxmlformats.org/officeDocument/2006/relationships/image" Target="../media/image45.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image" Target="../media/image56.wmf"/><Relationship Id="rId7" Type="http://schemas.openxmlformats.org/officeDocument/2006/relationships/image" Target="../media/image57.wmf"/><Relationship Id="rId8" Type="http://schemas.openxmlformats.org/officeDocument/2006/relationships/image" Target="../media/image58.wmf"/><Relationship Id="rId9" Type="http://schemas.openxmlformats.org/officeDocument/2006/relationships/image" Target="../media/image59.wmf"/><Relationship Id="rId10"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5" Type="http://schemas.openxmlformats.org/officeDocument/2006/relationships/image" Target="../media/image72.wmf"/><Relationship Id="rId6" Type="http://schemas.openxmlformats.org/officeDocument/2006/relationships/image" Target="../media/image73.wmf"/><Relationship Id="rId7" Type="http://schemas.openxmlformats.org/officeDocument/2006/relationships/image" Target="../media/image74.wmf"/><Relationship Id="rId8" Type="http://schemas.openxmlformats.org/officeDocument/2006/relationships/image" Target="../media/image75.wmf"/><Relationship Id="rId9" Type="http://schemas.openxmlformats.org/officeDocument/2006/relationships/image" Target="../media/image76.wmf"/><Relationship Id="rId10" Type="http://schemas.openxmlformats.org/officeDocument/2006/relationships/image" Target="../media/image77.wmf"/><Relationship Id="rId11" Type="http://schemas.openxmlformats.org/officeDocument/2006/relationships/image" Target="../media/image78.wmf"/><Relationship Id="rId1" Type="http://schemas.openxmlformats.org/officeDocument/2006/relationships/image" Target="../media/image68.wmf"/><Relationship Id="rId2"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89.wmf"/><Relationship Id="rId12" Type="http://schemas.openxmlformats.org/officeDocument/2006/relationships/image" Target="../media/image90.emf"/><Relationship Id="rId13" Type="http://schemas.openxmlformats.org/officeDocument/2006/relationships/image" Target="../media/image91.wmf"/><Relationship Id="rId14" Type="http://schemas.openxmlformats.org/officeDocument/2006/relationships/image" Target="../media/image92.wmf"/><Relationship Id="rId15" Type="http://schemas.openxmlformats.org/officeDocument/2006/relationships/image" Target="../media/image93.wmf"/><Relationship Id="rId16" Type="http://schemas.openxmlformats.org/officeDocument/2006/relationships/image" Target="../media/image94.wmf"/><Relationship Id="rId17" Type="http://schemas.openxmlformats.org/officeDocument/2006/relationships/image" Target="../media/image95.wmf"/><Relationship Id="rId18" Type="http://schemas.openxmlformats.org/officeDocument/2006/relationships/image" Target="../media/image96.wmf"/><Relationship Id="rId1" Type="http://schemas.openxmlformats.org/officeDocument/2006/relationships/image" Target="../media/image79.wmf"/><Relationship Id="rId2" Type="http://schemas.openxmlformats.org/officeDocument/2006/relationships/image" Target="../media/image80.wmf"/><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emf"/><Relationship Id="rId6" Type="http://schemas.openxmlformats.org/officeDocument/2006/relationships/image" Target="../media/image84.wmf"/><Relationship Id="rId7" Type="http://schemas.openxmlformats.org/officeDocument/2006/relationships/image" Target="../media/image85.wmf"/><Relationship Id="rId8" Type="http://schemas.openxmlformats.org/officeDocument/2006/relationships/image" Target="../media/image86.emf"/><Relationship Id="rId9" Type="http://schemas.openxmlformats.org/officeDocument/2006/relationships/image" Target="../media/image87.wmf"/><Relationship Id="rId10" Type="http://schemas.openxmlformats.org/officeDocument/2006/relationships/image" Target="../media/image8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345137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85479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1207B9-10E3-4647-878C-4D4DCCD9A3D4}" type="slidenum">
              <a:rPr lang="en-US" sz="1200"/>
              <a:pPr eaLnBrk="1" hangingPunct="1"/>
              <a:t>3</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1EA29B-60F4-DB45-A333-E2B9D1C1CC1D}" type="slidenum">
              <a:rPr lang="en-US" sz="1200"/>
              <a:pPr eaLnBrk="1" hangingPunct="1"/>
              <a:t>4</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CE9C8D-7F3F-EA48-A7E9-6DD48350418D}" type="slidenum">
              <a:rPr lang="en-US" sz="1200"/>
              <a:pPr eaLnBrk="1" hangingPunct="1"/>
              <a:t>5</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F129F5-17DF-1D41-B740-82FAFA676B3F}" type="slidenum">
              <a:rPr lang="en-US" sz="1200"/>
              <a:pPr eaLnBrk="1" hangingPunct="1"/>
              <a:t>6</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892BFA-00CB-084D-A33B-B7A696394B2F}" type="slidenum">
              <a:rPr lang="en-US" sz="1200"/>
              <a:pPr eaLnBrk="1" hangingPunct="1"/>
              <a:t>7</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C1D8A8-F586-AA47-A139-99E1C7E33707}" type="slidenum">
              <a:rPr lang="en-US" sz="1200"/>
              <a:pPr eaLnBrk="1" hangingPunct="1"/>
              <a:t>11</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E62F4F-6BE6-3C44-9B69-E530B33C4758}" type="slidenum">
              <a:rPr lang="en-US" sz="1200"/>
              <a:pPr eaLnBrk="1" hangingPunct="1"/>
              <a:t>12</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Feb. 27,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0CEEE533-35E9-CD43-915B-A174B89EDCA5}" type="slidenum">
              <a:rPr lang="en-US"/>
              <a:pPr/>
              <a:t>‹#›</a:t>
            </a:fld>
            <a:endParaRPr lang="en-US"/>
          </a:p>
        </p:txBody>
      </p:sp>
    </p:spTree>
    <p:extLst>
      <p:ext uri="{BB962C8B-B14F-4D97-AF65-F5344CB8AC3E}">
        <p14:creationId xmlns:p14="http://schemas.microsoft.com/office/powerpoint/2010/main" val="283715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Feb. 27,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1441-002, Spring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49.bin"/><Relationship Id="rId20" Type="http://schemas.openxmlformats.org/officeDocument/2006/relationships/oleObject" Target="../embeddings/oleObject54.bin"/><Relationship Id="rId21" Type="http://schemas.openxmlformats.org/officeDocument/2006/relationships/image" Target="../media/image59.wmf"/><Relationship Id="rId22" Type="http://schemas.openxmlformats.org/officeDocument/2006/relationships/oleObject" Target="../embeddings/oleObject55.bin"/><Relationship Id="rId23" Type="http://schemas.openxmlformats.org/officeDocument/2006/relationships/image" Target="../media/image60.wmf"/><Relationship Id="rId24" Type="http://schemas.openxmlformats.org/officeDocument/2006/relationships/oleObject" Target="../embeddings/oleObject56.bin"/><Relationship Id="rId25" Type="http://schemas.openxmlformats.org/officeDocument/2006/relationships/image" Target="../media/image61.wmf"/><Relationship Id="rId26" Type="http://schemas.openxmlformats.org/officeDocument/2006/relationships/oleObject" Target="../embeddings/oleObject57.bin"/><Relationship Id="rId27" Type="http://schemas.openxmlformats.org/officeDocument/2006/relationships/image" Target="../media/image62.wmf"/><Relationship Id="rId28" Type="http://schemas.openxmlformats.org/officeDocument/2006/relationships/oleObject" Target="../embeddings/oleObject58.bin"/><Relationship Id="rId29" Type="http://schemas.openxmlformats.org/officeDocument/2006/relationships/image" Target="../media/image63.wmf"/><Relationship Id="rId30" Type="http://schemas.openxmlformats.org/officeDocument/2006/relationships/oleObject" Target="../embeddings/oleObject59.bin"/><Relationship Id="rId31" Type="http://schemas.openxmlformats.org/officeDocument/2006/relationships/image" Target="../media/image64.emf"/><Relationship Id="rId10" Type="http://schemas.openxmlformats.org/officeDocument/2006/relationships/image" Target="../media/image54.wmf"/><Relationship Id="rId11" Type="http://schemas.openxmlformats.org/officeDocument/2006/relationships/oleObject" Target="../embeddings/oleObject50.bin"/><Relationship Id="rId12" Type="http://schemas.openxmlformats.org/officeDocument/2006/relationships/image" Target="../media/image55.wmf"/><Relationship Id="rId13" Type="http://schemas.openxmlformats.org/officeDocument/2006/relationships/oleObject" Target="../embeddings/oleObject51.bin"/><Relationship Id="rId14" Type="http://schemas.openxmlformats.org/officeDocument/2006/relationships/image" Target="../media/image56.wmf"/><Relationship Id="rId15" Type="http://schemas.openxmlformats.org/officeDocument/2006/relationships/oleObject" Target="../embeddings/oleObject52.bin"/><Relationship Id="rId16" Type="http://schemas.openxmlformats.org/officeDocument/2006/relationships/image" Target="../media/image57.wmf"/><Relationship Id="rId17" Type="http://schemas.openxmlformats.org/officeDocument/2006/relationships/oleObject" Target="../embeddings/oleObject53.bin"/><Relationship Id="rId18" Type="http://schemas.openxmlformats.org/officeDocument/2006/relationships/image" Target="../media/image58.wmf"/><Relationship Id="rId19" Type="http://schemas.openxmlformats.org/officeDocument/2006/relationships/image" Target="../media/image65.jpeg"/><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6.bin"/><Relationship Id="rId4" Type="http://schemas.openxmlformats.org/officeDocument/2006/relationships/image" Target="../media/image46.wmf"/><Relationship Id="rId5" Type="http://schemas.openxmlformats.org/officeDocument/2006/relationships/oleObject" Target="../embeddings/oleObject47.bin"/><Relationship Id="rId6" Type="http://schemas.openxmlformats.org/officeDocument/2006/relationships/image" Target="../media/image53.wmf"/><Relationship Id="rId7" Type="http://schemas.openxmlformats.org/officeDocument/2006/relationships/oleObject" Target="../embeddings/oleObject48.bin"/><Relationship Id="rId8" Type="http://schemas.openxmlformats.org/officeDocument/2006/relationships/image" Target="../media/image4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7.jpeg"/></Relationships>
</file>

<file path=ppt/slides/_rels/slide13.xml.rels><?xml version="1.0" encoding="UTF-8" standalone="yes"?>
<Relationships xmlns="http://schemas.openxmlformats.org/package/2006/relationships"><Relationship Id="rId9" Type="http://schemas.openxmlformats.org/officeDocument/2006/relationships/image" Target="../media/image67.jpeg"/><Relationship Id="rId20" Type="http://schemas.openxmlformats.org/officeDocument/2006/relationships/oleObject" Target="../embeddings/oleObject68.bin"/><Relationship Id="rId21" Type="http://schemas.openxmlformats.org/officeDocument/2006/relationships/image" Target="../media/image76.wmf"/><Relationship Id="rId22" Type="http://schemas.openxmlformats.org/officeDocument/2006/relationships/oleObject" Target="../embeddings/oleObject69.bin"/><Relationship Id="rId23" Type="http://schemas.openxmlformats.org/officeDocument/2006/relationships/image" Target="../media/image77.wmf"/><Relationship Id="rId24" Type="http://schemas.openxmlformats.org/officeDocument/2006/relationships/oleObject" Target="../embeddings/oleObject70.bin"/><Relationship Id="rId25" Type="http://schemas.openxmlformats.org/officeDocument/2006/relationships/image" Target="../media/image78.wmf"/><Relationship Id="rId10" Type="http://schemas.openxmlformats.org/officeDocument/2006/relationships/oleObject" Target="../embeddings/oleObject63.bin"/><Relationship Id="rId11" Type="http://schemas.openxmlformats.org/officeDocument/2006/relationships/image" Target="../media/image71.wmf"/><Relationship Id="rId12" Type="http://schemas.openxmlformats.org/officeDocument/2006/relationships/oleObject" Target="../embeddings/oleObject64.bin"/><Relationship Id="rId13" Type="http://schemas.openxmlformats.org/officeDocument/2006/relationships/image" Target="../media/image72.wmf"/><Relationship Id="rId14" Type="http://schemas.openxmlformats.org/officeDocument/2006/relationships/oleObject" Target="../embeddings/oleObject65.bin"/><Relationship Id="rId15" Type="http://schemas.openxmlformats.org/officeDocument/2006/relationships/image" Target="../media/image73.wmf"/><Relationship Id="rId16" Type="http://schemas.openxmlformats.org/officeDocument/2006/relationships/oleObject" Target="../embeddings/oleObject66.bin"/><Relationship Id="rId17" Type="http://schemas.openxmlformats.org/officeDocument/2006/relationships/image" Target="../media/image74.wmf"/><Relationship Id="rId18" Type="http://schemas.openxmlformats.org/officeDocument/2006/relationships/oleObject" Target="../embeddings/oleObject67.bin"/><Relationship Id="rId19" Type="http://schemas.openxmlformats.org/officeDocument/2006/relationships/image" Target="../media/image75.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68.wmf"/><Relationship Id="rId5" Type="http://schemas.openxmlformats.org/officeDocument/2006/relationships/oleObject" Target="../embeddings/oleObject61.bin"/><Relationship Id="rId6" Type="http://schemas.openxmlformats.org/officeDocument/2006/relationships/image" Target="../media/image69.wmf"/><Relationship Id="rId7" Type="http://schemas.openxmlformats.org/officeDocument/2006/relationships/oleObject" Target="../embeddings/oleObject62.bin"/><Relationship Id="rId8" Type="http://schemas.openxmlformats.org/officeDocument/2006/relationships/image" Target="../media/image70.wmf"/></Relationships>
</file>

<file path=ppt/slides/_rels/slide14.xml.rels><?xml version="1.0" encoding="UTF-8" standalone="yes"?>
<Relationships xmlns="http://schemas.openxmlformats.org/package/2006/relationships"><Relationship Id="rId20" Type="http://schemas.openxmlformats.org/officeDocument/2006/relationships/oleObject" Target="../embeddings/oleObject79.bin"/><Relationship Id="rId21" Type="http://schemas.openxmlformats.org/officeDocument/2006/relationships/image" Target="../media/image87.wmf"/><Relationship Id="rId22" Type="http://schemas.openxmlformats.org/officeDocument/2006/relationships/oleObject" Target="../embeddings/oleObject80.bin"/><Relationship Id="rId23" Type="http://schemas.openxmlformats.org/officeDocument/2006/relationships/image" Target="../media/image88.emf"/><Relationship Id="rId24" Type="http://schemas.openxmlformats.org/officeDocument/2006/relationships/oleObject" Target="../embeddings/oleObject81.bin"/><Relationship Id="rId25" Type="http://schemas.openxmlformats.org/officeDocument/2006/relationships/image" Target="../media/image89.wmf"/><Relationship Id="rId26" Type="http://schemas.openxmlformats.org/officeDocument/2006/relationships/oleObject" Target="../embeddings/oleObject82.bin"/><Relationship Id="rId27" Type="http://schemas.openxmlformats.org/officeDocument/2006/relationships/image" Target="../media/image90.emf"/><Relationship Id="rId28" Type="http://schemas.openxmlformats.org/officeDocument/2006/relationships/oleObject" Target="../embeddings/oleObject83.bin"/><Relationship Id="rId29" Type="http://schemas.openxmlformats.org/officeDocument/2006/relationships/image" Target="../media/image91.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7.jpeg"/><Relationship Id="rId4" Type="http://schemas.openxmlformats.org/officeDocument/2006/relationships/oleObject" Target="../embeddings/oleObject71.bin"/><Relationship Id="rId5" Type="http://schemas.openxmlformats.org/officeDocument/2006/relationships/image" Target="../media/image79.wmf"/><Relationship Id="rId30" Type="http://schemas.openxmlformats.org/officeDocument/2006/relationships/oleObject" Target="../embeddings/oleObject84.bin"/><Relationship Id="rId31" Type="http://schemas.openxmlformats.org/officeDocument/2006/relationships/image" Target="../media/image92.wmf"/><Relationship Id="rId32" Type="http://schemas.openxmlformats.org/officeDocument/2006/relationships/oleObject" Target="../embeddings/oleObject85.bin"/><Relationship Id="rId9" Type="http://schemas.openxmlformats.org/officeDocument/2006/relationships/image" Target="../media/image81.wmf"/><Relationship Id="rId6" Type="http://schemas.openxmlformats.org/officeDocument/2006/relationships/oleObject" Target="../embeddings/oleObject72.bin"/><Relationship Id="rId7" Type="http://schemas.openxmlformats.org/officeDocument/2006/relationships/image" Target="../media/image80.wmf"/><Relationship Id="rId8" Type="http://schemas.openxmlformats.org/officeDocument/2006/relationships/oleObject" Target="../embeddings/oleObject73.bin"/><Relationship Id="rId33" Type="http://schemas.openxmlformats.org/officeDocument/2006/relationships/image" Target="../media/image93.wmf"/><Relationship Id="rId34" Type="http://schemas.openxmlformats.org/officeDocument/2006/relationships/oleObject" Target="../embeddings/oleObject86.bin"/><Relationship Id="rId35" Type="http://schemas.openxmlformats.org/officeDocument/2006/relationships/image" Target="../media/image94.wmf"/><Relationship Id="rId36" Type="http://schemas.openxmlformats.org/officeDocument/2006/relationships/oleObject" Target="../embeddings/oleObject87.bin"/><Relationship Id="rId10" Type="http://schemas.openxmlformats.org/officeDocument/2006/relationships/oleObject" Target="../embeddings/oleObject74.bin"/><Relationship Id="rId11" Type="http://schemas.openxmlformats.org/officeDocument/2006/relationships/image" Target="../media/image82.wmf"/><Relationship Id="rId12" Type="http://schemas.openxmlformats.org/officeDocument/2006/relationships/oleObject" Target="../embeddings/oleObject75.bin"/><Relationship Id="rId13" Type="http://schemas.openxmlformats.org/officeDocument/2006/relationships/image" Target="../media/image83.emf"/><Relationship Id="rId14" Type="http://schemas.openxmlformats.org/officeDocument/2006/relationships/oleObject" Target="../embeddings/oleObject76.bin"/><Relationship Id="rId15" Type="http://schemas.openxmlformats.org/officeDocument/2006/relationships/image" Target="../media/image84.wmf"/><Relationship Id="rId16" Type="http://schemas.openxmlformats.org/officeDocument/2006/relationships/oleObject" Target="../embeddings/oleObject77.bin"/><Relationship Id="rId17" Type="http://schemas.openxmlformats.org/officeDocument/2006/relationships/image" Target="../media/image85.wmf"/><Relationship Id="rId18" Type="http://schemas.openxmlformats.org/officeDocument/2006/relationships/oleObject" Target="../embeddings/oleObject78.bin"/><Relationship Id="rId19" Type="http://schemas.openxmlformats.org/officeDocument/2006/relationships/image" Target="../media/image86.emf"/><Relationship Id="rId37" Type="http://schemas.openxmlformats.org/officeDocument/2006/relationships/image" Target="../media/image95.wmf"/><Relationship Id="rId38" Type="http://schemas.openxmlformats.org/officeDocument/2006/relationships/oleObject" Target="../embeddings/oleObject88.bin"/><Relationship Id="rId39" Type="http://schemas.openxmlformats.org/officeDocument/2006/relationships/image" Target="../media/image9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6.emf"/><Relationship Id="rId13" Type="http://schemas.openxmlformats.org/officeDocument/2006/relationships/oleObject" Target="../embeddings/oleObject5.bin"/><Relationship Id="rId14" Type="http://schemas.openxmlformats.org/officeDocument/2006/relationships/image" Target="../media/image7.emf"/><Relationship Id="rId15" Type="http://schemas.openxmlformats.org/officeDocument/2006/relationships/oleObject" Target="../embeddings/oleObject6.bin"/><Relationship Id="rId16"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2.xml"/><Relationship Id="rId4" Type="http://schemas.openxmlformats.org/officeDocument/2006/relationships/image" Target="../media/image2.jpeg"/><Relationship Id="rId5" Type="http://schemas.openxmlformats.org/officeDocument/2006/relationships/oleObject" Target="../embeddings/oleObject1.bin"/><Relationship Id="rId6" Type="http://schemas.openxmlformats.org/officeDocument/2006/relationships/image" Target="../media/image3.wmf"/><Relationship Id="rId7" Type="http://schemas.openxmlformats.org/officeDocument/2006/relationships/oleObject" Target="../embeddings/oleObject2.bin"/><Relationship Id="rId8" Type="http://schemas.openxmlformats.org/officeDocument/2006/relationships/image" Target="../media/image4.wmf"/><Relationship Id="rId9" Type="http://schemas.openxmlformats.org/officeDocument/2006/relationships/oleObject" Target="../embeddings/oleObject3.bin"/><Relationship Id="rId10" Type="http://schemas.openxmlformats.org/officeDocument/2006/relationships/image" Target="../media/image5.emf"/></Relationships>
</file>

<file path=ppt/slides/_rels/slide5.xml.rels><?xml version="1.0" encoding="UTF-8" standalone="yes"?>
<Relationships xmlns="http://schemas.openxmlformats.org/package/2006/relationships"><Relationship Id="rId9" Type="http://schemas.openxmlformats.org/officeDocument/2006/relationships/image" Target="../media/image11.wmf"/><Relationship Id="rId20" Type="http://schemas.openxmlformats.org/officeDocument/2006/relationships/oleObject" Target="../embeddings/oleObject15.bin"/><Relationship Id="rId21" Type="http://schemas.openxmlformats.org/officeDocument/2006/relationships/image" Target="../media/image17.emf"/><Relationship Id="rId10" Type="http://schemas.openxmlformats.org/officeDocument/2006/relationships/oleObject" Target="../embeddings/oleObject10.bin"/><Relationship Id="rId11" Type="http://schemas.openxmlformats.org/officeDocument/2006/relationships/image" Target="../media/image12.emf"/><Relationship Id="rId12" Type="http://schemas.openxmlformats.org/officeDocument/2006/relationships/oleObject" Target="../embeddings/oleObject11.bin"/><Relationship Id="rId13" Type="http://schemas.openxmlformats.org/officeDocument/2006/relationships/image" Target="../media/image13.emf"/><Relationship Id="rId14" Type="http://schemas.openxmlformats.org/officeDocument/2006/relationships/oleObject" Target="../embeddings/oleObject12.bin"/><Relationship Id="rId15" Type="http://schemas.openxmlformats.org/officeDocument/2006/relationships/image" Target="../media/image14.emf"/><Relationship Id="rId16" Type="http://schemas.openxmlformats.org/officeDocument/2006/relationships/oleObject" Target="../embeddings/oleObject13.bin"/><Relationship Id="rId17" Type="http://schemas.openxmlformats.org/officeDocument/2006/relationships/image" Target="../media/image15.emf"/><Relationship Id="rId18" Type="http://schemas.openxmlformats.org/officeDocument/2006/relationships/oleObject" Target="../embeddings/oleObject14.bin"/><Relationship Id="rId19"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7.bin"/><Relationship Id="rId5" Type="http://schemas.openxmlformats.org/officeDocument/2006/relationships/image" Target="../media/image9.emf"/><Relationship Id="rId6" Type="http://schemas.openxmlformats.org/officeDocument/2006/relationships/oleObject" Target="../embeddings/oleObject8.bin"/><Relationship Id="rId7" Type="http://schemas.openxmlformats.org/officeDocument/2006/relationships/image" Target="../media/image10.wmf"/><Relationship Id="rId8"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image" Target="../media/image25.wmf"/><Relationship Id="rId10" Type="http://schemas.openxmlformats.org/officeDocument/2006/relationships/image" Target="../media/image20.wmf"/><Relationship Id="rId11" Type="http://schemas.openxmlformats.org/officeDocument/2006/relationships/oleObject" Target="../embeddings/oleObject19.bin"/><Relationship Id="rId12" Type="http://schemas.openxmlformats.org/officeDocument/2006/relationships/image" Target="../media/image21.wmf"/><Relationship Id="rId13" Type="http://schemas.openxmlformats.org/officeDocument/2006/relationships/oleObject" Target="../embeddings/oleObject20.bin"/><Relationship Id="rId14" Type="http://schemas.openxmlformats.org/officeDocument/2006/relationships/image" Target="../media/image22.wmf"/><Relationship Id="rId15" Type="http://schemas.openxmlformats.org/officeDocument/2006/relationships/oleObject" Target="../embeddings/oleObject21.bin"/><Relationship Id="rId16" Type="http://schemas.openxmlformats.org/officeDocument/2006/relationships/image" Target="../media/image23.wmf"/><Relationship Id="rId17" Type="http://schemas.openxmlformats.org/officeDocument/2006/relationships/oleObject" Target="../embeddings/oleObject22.bin"/><Relationship Id="rId18" Type="http://schemas.openxmlformats.org/officeDocument/2006/relationships/image" Target="../media/image24.wmf"/><Relationship Id="rId19" Type="http://schemas.openxmlformats.org/officeDocument/2006/relationships/oleObject" Target="../embeddings/oleObject23.bin"/><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notesSlide" Target="../notesSlides/notesSlide4.xml"/><Relationship Id="rId4" Type="http://schemas.openxmlformats.org/officeDocument/2006/relationships/image" Target="../media/image26.jpeg"/><Relationship Id="rId5" Type="http://schemas.openxmlformats.org/officeDocument/2006/relationships/oleObject" Target="../embeddings/oleObject16.bin"/><Relationship Id="rId6" Type="http://schemas.openxmlformats.org/officeDocument/2006/relationships/image" Target="../media/image18.wmf"/><Relationship Id="rId7" Type="http://schemas.openxmlformats.org/officeDocument/2006/relationships/oleObject" Target="../embeddings/oleObject17.bin"/><Relationship Id="rId8" Type="http://schemas.openxmlformats.org/officeDocument/2006/relationships/image" Target="../media/image19.wmf"/></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26.bin"/><Relationship Id="rId20" Type="http://schemas.openxmlformats.org/officeDocument/2006/relationships/oleObject" Target="../embeddings/oleObject31.bin"/><Relationship Id="rId21" Type="http://schemas.openxmlformats.org/officeDocument/2006/relationships/image" Target="../media/image34.emf"/><Relationship Id="rId22" Type="http://schemas.openxmlformats.org/officeDocument/2006/relationships/oleObject" Target="../embeddings/oleObject32.bin"/><Relationship Id="rId23" Type="http://schemas.openxmlformats.org/officeDocument/2006/relationships/image" Target="../media/image35.emf"/><Relationship Id="rId10" Type="http://schemas.openxmlformats.org/officeDocument/2006/relationships/image" Target="../media/image29.emf"/><Relationship Id="rId11" Type="http://schemas.openxmlformats.org/officeDocument/2006/relationships/oleObject" Target="../embeddings/oleObject27.bin"/><Relationship Id="rId12" Type="http://schemas.openxmlformats.org/officeDocument/2006/relationships/image" Target="../media/image30.emf"/><Relationship Id="rId13" Type="http://schemas.openxmlformats.org/officeDocument/2006/relationships/oleObject" Target="../embeddings/oleObject28.bin"/><Relationship Id="rId14" Type="http://schemas.openxmlformats.org/officeDocument/2006/relationships/image" Target="../media/image31.wmf"/><Relationship Id="rId15" Type="http://schemas.openxmlformats.org/officeDocument/2006/relationships/oleObject" Target="../embeddings/oleObject29.bin"/><Relationship Id="rId16" Type="http://schemas.openxmlformats.org/officeDocument/2006/relationships/image" Target="../media/image32.emf"/><Relationship Id="rId17" Type="http://schemas.openxmlformats.org/officeDocument/2006/relationships/image" Target="../media/image26.jpeg"/><Relationship Id="rId18" Type="http://schemas.openxmlformats.org/officeDocument/2006/relationships/oleObject" Target="../embeddings/oleObject30.bin"/><Relationship Id="rId19" Type="http://schemas.openxmlformats.org/officeDocument/2006/relationships/image" Target="../media/image33.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notesSlide" Target="../notesSlides/notesSlide5.xml"/><Relationship Id="rId4" Type="http://schemas.openxmlformats.org/officeDocument/2006/relationships/image" Target="../media/image36.jpeg"/><Relationship Id="rId5" Type="http://schemas.openxmlformats.org/officeDocument/2006/relationships/oleObject" Target="../embeddings/oleObject24.bin"/><Relationship Id="rId6" Type="http://schemas.openxmlformats.org/officeDocument/2006/relationships/image" Target="../media/image27.emf"/><Relationship Id="rId7" Type="http://schemas.openxmlformats.org/officeDocument/2006/relationships/oleObject" Target="../embeddings/oleObject25.bin"/><Relationship Id="rId8" Type="http://schemas.openxmlformats.org/officeDocument/2006/relationships/image" Target="../media/image28.wmf"/></Relationships>
</file>

<file path=ppt/slides/_rels/slide8.xml.rels><?xml version="1.0" encoding="UTF-8" standalone="yes"?>
<Relationships xmlns="http://schemas.openxmlformats.org/package/2006/relationships"><Relationship Id="rId11" Type="http://schemas.openxmlformats.org/officeDocument/2006/relationships/image" Target="../media/image40.emf"/><Relationship Id="rId12" Type="http://schemas.openxmlformats.org/officeDocument/2006/relationships/oleObject" Target="../embeddings/oleObject37.bin"/><Relationship Id="rId13" Type="http://schemas.openxmlformats.org/officeDocument/2006/relationships/image" Target="../media/image41.wmf"/><Relationship Id="rId14" Type="http://schemas.openxmlformats.org/officeDocument/2006/relationships/oleObject" Target="../embeddings/oleObject38.bin"/><Relationship Id="rId15" Type="http://schemas.openxmlformats.org/officeDocument/2006/relationships/image" Target="../media/image42.emf"/><Relationship Id="rId16" Type="http://schemas.openxmlformats.org/officeDocument/2006/relationships/image" Target="../media/image44.jpeg"/><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43.jpeg"/><Relationship Id="rId4" Type="http://schemas.openxmlformats.org/officeDocument/2006/relationships/oleObject" Target="../embeddings/oleObject33.bin"/><Relationship Id="rId5" Type="http://schemas.openxmlformats.org/officeDocument/2006/relationships/image" Target="../media/image37.emf"/><Relationship Id="rId6" Type="http://schemas.openxmlformats.org/officeDocument/2006/relationships/oleObject" Target="../embeddings/oleObject34.bin"/><Relationship Id="rId7" Type="http://schemas.openxmlformats.org/officeDocument/2006/relationships/image" Target="../media/image38.emf"/><Relationship Id="rId8" Type="http://schemas.openxmlformats.org/officeDocument/2006/relationships/oleObject" Target="../embeddings/oleObject35.bin"/><Relationship Id="rId9" Type="http://schemas.openxmlformats.org/officeDocument/2006/relationships/image" Target="../media/image39.emf"/><Relationship Id="rId10" Type="http://schemas.openxmlformats.org/officeDocument/2006/relationships/oleObject" Target="../embeddings/oleObject36.bin"/></Relationships>
</file>

<file path=ppt/slides/_rels/slide9.x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oleObject" Target="../embeddings/oleObject43.bin"/><Relationship Id="rId13" Type="http://schemas.openxmlformats.org/officeDocument/2006/relationships/image" Target="../media/image49.emf"/><Relationship Id="rId14" Type="http://schemas.openxmlformats.org/officeDocument/2006/relationships/oleObject" Target="../embeddings/oleObject44.bin"/><Relationship Id="rId15" Type="http://schemas.openxmlformats.org/officeDocument/2006/relationships/image" Target="../media/image50.emf"/><Relationship Id="rId16" Type="http://schemas.openxmlformats.org/officeDocument/2006/relationships/oleObject" Target="../embeddings/oleObject45.bin"/><Relationship Id="rId17" Type="http://schemas.openxmlformats.org/officeDocument/2006/relationships/image" Target="../media/image51.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45.wmf"/><Relationship Id="rId5" Type="http://schemas.openxmlformats.org/officeDocument/2006/relationships/image" Target="../media/image52.jpeg"/><Relationship Id="rId6" Type="http://schemas.openxmlformats.org/officeDocument/2006/relationships/oleObject" Target="../embeddings/oleObject40.bin"/><Relationship Id="rId7" Type="http://schemas.openxmlformats.org/officeDocument/2006/relationships/image" Target="../media/image46.wmf"/><Relationship Id="rId8" Type="http://schemas.openxmlformats.org/officeDocument/2006/relationships/oleObject" Target="../embeddings/oleObject41.bin"/><Relationship Id="rId9" Type="http://schemas.openxmlformats.org/officeDocument/2006/relationships/image" Target="../media/image47.wmf"/><Relationship Id="rId10"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87890" y="1531203"/>
            <a:ext cx="314564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 27,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6" name="Content Placeholder 2"/>
          <p:cNvSpPr txBox="1">
            <a:spLocks/>
          </p:cNvSpPr>
          <p:nvPr/>
        </p:nvSpPr>
        <p:spPr bwMode="auto">
          <a:xfrm>
            <a:off x="1447800" y="2514600"/>
            <a:ext cx="7162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lvl="1" indent="-609600">
              <a:buFontTx/>
              <a:buChar char="•"/>
            </a:pPr>
            <a:r>
              <a:rPr lang="en-US" dirty="0" smtClean="0">
                <a:solidFill>
                  <a:srgbClr val="0000FF"/>
                </a:solidFill>
                <a:latin typeface="Arial Narrow" charset="0"/>
              </a:rPr>
              <a:t>Uniform Circular Motion</a:t>
            </a:r>
          </a:p>
          <a:p>
            <a:pPr marL="609600" lvl="1" indent="-609600">
              <a:buFontTx/>
              <a:buChar char="•"/>
            </a:pPr>
            <a:r>
              <a:rPr lang="en-US" dirty="0">
                <a:solidFill>
                  <a:srgbClr val="0000FF"/>
                </a:solidFill>
                <a:latin typeface="Arial Narrow" charset="0"/>
              </a:rPr>
              <a:t>Centripetal Acceleration</a:t>
            </a:r>
          </a:p>
          <a:p>
            <a:pPr marL="609600" lvl="1" indent="-609600">
              <a:buFontTx/>
              <a:buChar char="•"/>
            </a:pPr>
            <a:r>
              <a:rPr lang="en-US" sz="2800" dirty="0" smtClean="0">
                <a:solidFill>
                  <a:srgbClr val="0000FF"/>
                </a:solidFill>
                <a:latin typeface="Arial Narrow" charset="0"/>
              </a:rPr>
              <a:t>Newton</a:t>
            </a:r>
            <a:r>
              <a:rPr lang="en-US" dirty="0" smtClean="0">
                <a:solidFill>
                  <a:srgbClr val="0000FF"/>
                </a:solidFill>
                <a:latin typeface="Arial Narrow" charset="0"/>
              </a:rPr>
              <a:t>’</a:t>
            </a:r>
            <a:r>
              <a:rPr lang="en-US" sz="2800" dirty="0" smtClean="0">
                <a:solidFill>
                  <a:srgbClr val="0000FF"/>
                </a:solidFill>
                <a:latin typeface="Arial Narrow" charset="0"/>
              </a:rPr>
              <a:t>s </a:t>
            </a:r>
            <a:r>
              <a:rPr lang="en-US" sz="2800" dirty="0">
                <a:solidFill>
                  <a:srgbClr val="0000FF"/>
                </a:solidFill>
                <a:latin typeface="Arial Narrow" charset="0"/>
              </a:rPr>
              <a:t>Law &amp; Uniform Circular Motion </a:t>
            </a:r>
            <a:r>
              <a:rPr lang="en-US" sz="2800" dirty="0" smtClean="0">
                <a:solidFill>
                  <a:srgbClr val="0000FF"/>
                </a:solidFill>
                <a:latin typeface="Arial Narrow" charset="0"/>
              </a:rPr>
              <a:t>Example</a:t>
            </a:r>
          </a:p>
          <a:p>
            <a:pPr marL="609600" lvl="1" indent="-609600">
              <a:buFontTx/>
              <a:buChar char="•"/>
            </a:pPr>
            <a:r>
              <a:rPr lang="en-US" sz="2800" dirty="0" smtClean="0">
                <a:solidFill>
                  <a:srgbClr val="0000FF"/>
                </a:solidFill>
                <a:latin typeface="Arial Narrow" charset="0"/>
              </a:rPr>
              <a:t>Unbanked </a:t>
            </a:r>
            <a:r>
              <a:rPr lang="en-US" sz="2800" dirty="0">
                <a:solidFill>
                  <a:srgbClr val="0000FF"/>
                </a:solidFill>
                <a:latin typeface="Arial Narrow" charset="0"/>
              </a:rPr>
              <a:t>and Banked </a:t>
            </a:r>
            <a:r>
              <a:rPr lang="en-US" sz="2800" dirty="0" smtClean="0">
                <a:solidFill>
                  <a:srgbClr val="0000FF"/>
                </a:solidFill>
                <a:latin typeface="Arial Narrow" charset="0"/>
              </a:rPr>
              <a:t>highways</a:t>
            </a:r>
          </a:p>
          <a:p>
            <a:pPr marL="609600" lvl="1" indent="-609600">
              <a:buFontTx/>
              <a:buChar char="•"/>
            </a:pPr>
            <a:r>
              <a:rPr lang="en-US" sz="2800" dirty="0" smtClean="0">
                <a:solidFill>
                  <a:srgbClr val="0000FF"/>
                </a:solidFill>
                <a:latin typeface="Arial Narrow" charset="0"/>
              </a:rPr>
              <a:t>Newton’s </a:t>
            </a:r>
            <a:r>
              <a:rPr lang="en-US" sz="2800" dirty="0">
                <a:solidFill>
                  <a:srgbClr val="0000FF"/>
                </a:solidFill>
                <a:latin typeface="Arial Narrow" charset="0"/>
              </a:rPr>
              <a:t>Law of Universal </a:t>
            </a:r>
            <a:r>
              <a:rPr lang="en-US" sz="2800" dirty="0" smtClean="0">
                <a:solidFill>
                  <a:srgbClr val="0000FF"/>
                </a:solidFill>
                <a:latin typeface="Arial Narrow" charset="0"/>
              </a:rPr>
              <a:t>Gravitation</a:t>
            </a:r>
          </a:p>
        </p:txBody>
      </p:sp>
      <p:sp>
        <p:nvSpPr>
          <p:cNvPr id="5" name="Text Box 9"/>
          <p:cNvSpPr txBox="1">
            <a:spLocks noChangeArrowheads="1"/>
          </p:cNvSpPr>
          <p:nvPr/>
        </p:nvSpPr>
        <p:spPr bwMode="auto">
          <a:xfrm>
            <a:off x="914400" y="5710237"/>
            <a:ext cx="7551617"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#7, due </a:t>
            </a:r>
            <a:r>
              <a:rPr lang="en-US" dirty="0" smtClean="0">
                <a:solidFill>
                  <a:srgbClr val="003300"/>
                </a:solidFill>
                <a:latin typeface="Arial Narrow" charset="0"/>
              </a:rPr>
              <a:t>11pm</a:t>
            </a:r>
            <a:r>
              <a:rPr lang="en-US" dirty="0">
                <a:solidFill>
                  <a:srgbClr val="003300"/>
                </a:solidFill>
                <a:latin typeface="Arial Narrow" charset="0"/>
              </a:rPr>
              <a:t>, Tuesday,  </a:t>
            </a:r>
            <a:r>
              <a:rPr lang="en-US" dirty="0" smtClean="0">
                <a:solidFill>
                  <a:srgbClr val="003300"/>
                </a:solidFill>
                <a:latin typeface="Arial Narrow" charset="0"/>
              </a:rPr>
              <a:t>Mar. </a:t>
            </a:r>
            <a:r>
              <a:rPr lang="en-US" dirty="0">
                <a:solidFill>
                  <a:srgbClr val="003300"/>
                </a:solidFill>
                <a:latin typeface="Arial Narrow" charset="0"/>
              </a:rPr>
              <a:t>5</a:t>
            </a:r>
            <a:r>
              <a:rPr lang="en-US" dirty="0" smtClean="0">
                <a:solidFill>
                  <a:srgbClr val="003300"/>
                </a:solidFill>
                <a:latin typeface="Arial Narrow" charset="0"/>
              </a:rPr>
              <a:t>!</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left)">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r>
              <a:rPr lang="en-US" smtClean="0"/>
              <a:t>Wednesday, Feb. 27, 2013</a:t>
            </a:r>
            <a:endParaRPr lang="en-US"/>
          </a:p>
        </p:txBody>
      </p:sp>
      <p:sp>
        <p:nvSpPr>
          <p:cNvPr id="24" name="Footer Placeholder 4"/>
          <p:cNvSpPr>
            <a:spLocks noGrp="1"/>
          </p:cNvSpPr>
          <p:nvPr>
            <p:ph type="ftr" sz="quarter" idx="11"/>
          </p:nvPr>
        </p:nvSpPr>
        <p:spPr/>
        <p:txBody>
          <a:bodyPr/>
          <a:lstStyle/>
          <a:p>
            <a:pPr>
              <a:defRPr/>
            </a:pPr>
            <a:r>
              <a:rPr lang="nl-NL" smtClean="0"/>
              <a:t>PHYS 1441-002, Spring 2013                   Dr. Jaehoon Yu</a:t>
            </a:r>
            <a:endParaRPr lang="en-US"/>
          </a:p>
        </p:txBody>
      </p:sp>
      <p:sp>
        <p:nvSpPr>
          <p:cNvPr id="24594" name="Rectangle 2"/>
          <p:cNvSpPr>
            <a:spLocks noGrp="1" noChangeArrowheads="1"/>
          </p:cNvSpPr>
          <p:nvPr>
            <p:ph type="title"/>
          </p:nvPr>
        </p:nvSpPr>
        <p:spPr>
          <a:xfrm>
            <a:off x="685800" y="76200"/>
            <a:ext cx="7772400" cy="609600"/>
          </a:xfrm>
        </p:spPr>
        <p:txBody>
          <a:bodyPr/>
          <a:lstStyle/>
          <a:p>
            <a:r>
              <a:rPr lang="en-US">
                <a:latin typeface="Arial Narrow" charset="0"/>
                <a:ea typeface="ＭＳ Ｐゴシック" charset="0"/>
                <a:cs typeface="ＭＳ Ｐゴシック" charset="0"/>
              </a:rPr>
              <a:t>Example of Uniform Circular Motion</a:t>
            </a:r>
          </a:p>
        </p:txBody>
      </p:sp>
      <p:sp>
        <p:nvSpPr>
          <p:cNvPr id="515075" name="Text Box 3"/>
          <p:cNvSpPr txBox="1">
            <a:spLocks noChangeArrowheads="1"/>
          </p:cNvSpPr>
          <p:nvPr/>
        </p:nvSpPr>
        <p:spPr bwMode="auto">
          <a:xfrm>
            <a:off x="609600" y="762000"/>
            <a:ext cx="80772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A ball of mass 0.500kg is attached to the end of a 1.50m long cord.  The ball is moving in a horizontal circle.   If the string can withstand maximum tension of 50.0 N, what is the maximum speed the ball can attain before the cord breaks? </a:t>
            </a:r>
          </a:p>
        </p:txBody>
      </p:sp>
      <p:graphicFrame>
        <p:nvGraphicFramePr>
          <p:cNvPr id="515076" name="Object 2"/>
          <p:cNvGraphicFramePr>
            <a:graphicFrameLocks noChangeAspect="1"/>
          </p:cNvGraphicFramePr>
          <p:nvPr/>
        </p:nvGraphicFramePr>
        <p:xfrm>
          <a:off x="4876800" y="2043113"/>
          <a:ext cx="808038" cy="547687"/>
        </p:xfrm>
        <a:graphic>
          <a:graphicData uri="http://schemas.openxmlformats.org/presentationml/2006/ole">
            <mc:AlternateContent xmlns:mc="http://schemas.openxmlformats.org/markup-compatibility/2006">
              <mc:Choice xmlns:v="urn:schemas-microsoft-com:vml" Requires="v">
                <p:oleObj spid="_x0000_s430236"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431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7" name="Text Box 5"/>
          <p:cNvSpPr txBox="1">
            <a:spLocks noChangeArrowheads="1"/>
          </p:cNvSpPr>
          <p:nvPr/>
        </p:nvSpPr>
        <p:spPr bwMode="auto">
          <a:xfrm>
            <a:off x="3200400" y="1981200"/>
            <a:ext cx="1371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graphicFrame>
        <p:nvGraphicFramePr>
          <p:cNvPr id="515078" name="Object 3"/>
          <p:cNvGraphicFramePr>
            <a:graphicFrameLocks noChangeAspect="1"/>
          </p:cNvGraphicFramePr>
          <p:nvPr/>
        </p:nvGraphicFramePr>
        <p:xfrm>
          <a:off x="4614863" y="3000375"/>
          <a:ext cx="1163637" cy="554038"/>
        </p:xfrm>
        <a:graphic>
          <a:graphicData uri="http://schemas.openxmlformats.org/presentationml/2006/ole">
            <mc:AlternateContent xmlns:mc="http://schemas.openxmlformats.org/markup-compatibility/2006">
              <mc:Choice xmlns:v="urn:schemas-microsoft-com:vml" Requires="v">
                <p:oleObj spid="_x0000_s430237" name="Equation" r:id="rId5" imgW="495000" imgH="253800" progId="Equation.3">
                  <p:embed/>
                </p:oleObj>
              </mc:Choice>
              <mc:Fallback>
                <p:oleObj name="Equation" r:id="rId5" imgW="4950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3000375"/>
                        <a:ext cx="1163637"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9" name="Text Box 7"/>
          <p:cNvSpPr txBox="1">
            <a:spLocks noChangeArrowheads="1"/>
          </p:cNvSpPr>
          <p:nvPr/>
        </p:nvSpPr>
        <p:spPr bwMode="auto">
          <a:xfrm>
            <a:off x="2819400" y="2879725"/>
            <a:ext cx="1752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does the string break?</a:t>
            </a:r>
            <a:endParaRPr lang="en-US" sz="2000" b="1">
              <a:solidFill>
                <a:srgbClr val="990000"/>
              </a:solidFill>
              <a:latin typeface="Monotype Corsiva" charset="0"/>
            </a:endParaRPr>
          </a:p>
        </p:txBody>
      </p:sp>
      <p:sp>
        <p:nvSpPr>
          <p:cNvPr id="515080" name="Text Box 8"/>
          <p:cNvSpPr txBox="1">
            <a:spLocks noChangeArrowheads="1"/>
          </p:cNvSpPr>
          <p:nvPr/>
        </p:nvSpPr>
        <p:spPr bwMode="auto">
          <a:xfrm>
            <a:off x="1981200" y="3810000"/>
            <a:ext cx="6781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the required centripetal force is greater than the sustainable tension.</a:t>
            </a:r>
            <a:endParaRPr lang="en-US" sz="2000" b="1">
              <a:solidFill>
                <a:srgbClr val="990000"/>
              </a:solidFill>
              <a:latin typeface="Monotype Corsiva" charset="0"/>
            </a:endParaRPr>
          </a:p>
        </p:txBody>
      </p:sp>
      <p:graphicFrame>
        <p:nvGraphicFramePr>
          <p:cNvPr id="515081" name="Object 4"/>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430238" name="Equation" r:id="rId7" imgW="457200" imgH="419040" progId="Equation.DSMT4">
                  <p:embed/>
                </p:oleObj>
              </mc:Choice>
              <mc:Fallback>
                <p:oleObj name="Equation" r:id="rId7" imgW="4572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82" name="Text Box 10"/>
          <p:cNvSpPr txBox="1">
            <a:spLocks noChangeArrowheads="1"/>
          </p:cNvSpPr>
          <p:nvPr/>
        </p:nvSpPr>
        <p:spPr bwMode="auto">
          <a:xfrm>
            <a:off x="685800" y="5181600"/>
            <a:ext cx="3429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a:solidFill>
                  <a:schemeClr val="accent2"/>
                </a:solidFill>
                <a:latin typeface="Arial Narrow" charset="0"/>
              </a:rPr>
              <a:t>Calculate the tension of the cord when speed of the ball is 5.00m/s.</a:t>
            </a:r>
            <a:endParaRPr lang="en-US" sz="2000"/>
          </a:p>
        </p:txBody>
      </p:sp>
      <p:graphicFrame>
        <p:nvGraphicFramePr>
          <p:cNvPr id="515083" name="Object 5"/>
          <p:cNvGraphicFramePr>
            <a:graphicFrameLocks noChangeAspect="1"/>
          </p:cNvGraphicFramePr>
          <p:nvPr/>
        </p:nvGraphicFramePr>
        <p:xfrm>
          <a:off x="4495800" y="5392738"/>
          <a:ext cx="485775" cy="261937"/>
        </p:xfrm>
        <a:graphic>
          <a:graphicData uri="http://schemas.openxmlformats.org/presentationml/2006/ole">
            <mc:AlternateContent xmlns:mc="http://schemas.openxmlformats.org/markup-compatibility/2006">
              <mc:Choice xmlns:v="urn:schemas-microsoft-com:vml" Requires="v">
                <p:oleObj spid="_x0000_s430239"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392738"/>
                        <a:ext cx="485775" cy="261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4" name="Object 6"/>
          <p:cNvGraphicFramePr>
            <a:graphicFrameLocks noChangeAspect="1"/>
          </p:cNvGraphicFramePr>
          <p:nvPr/>
        </p:nvGraphicFramePr>
        <p:xfrm>
          <a:off x="3733800" y="4584700"/>
          <a:ext cx="447675" cy="215900"/>
        </p:xfrm>
        <a:graphic>
          <a:graphicData uri="http://schemas.openxmlformats.org/presentationml/2006/ole">
            <mc:AlternateContent xmlns:mc="http://schemas.openxmlformats.org/markup-compatibility/2006">
              <mc:Choice xmlns:v="urn:schemas-microsoft-com:vml" Requires="v">
                <p:oleObj spid="_x0000_s430240" name="Equation" r:id="rId11" imgW="241200" imgH="139680" progId="Equation.DSMT4">
                  <p:embed/>
                </p:oleObj>
              </mc:Choice>
              <mc:Fallback>
                <p:oleObj name="Equation" r:id="rId11" imgW="2412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584700"/>
                        <a:ext cx="447675"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5" name="Object 7"/>
          <p:cNvGraphicFramePr>
            <a:graphicFrameLocks noChangeAspect="1"/>
          </p:cNvGraphicFramePr>
          <p:nvPr/>
        </p:nvGraphicFramePr>
        <p:xfrm>
          <a:off x="5826125" y="3040063"/>
          <a:ext cx="955675" cy="471487"/>
        </p:xfrm>
        <a:graphic>
          <a:graphicData uri="http://schemas.openxmlformats.org/presentationml/2006/ole">
            <mc:AlternateContent xmlns:mc="http://schemas.openxmlformats.org/markup-compatibility/2006">
              <mc:Choice xmlns:v="urn:schemas-microsoft-com:vml" Requires="v">
                <p:oleObj spid="_x0000_s430241" name="Equation" r:id="rId13" imgW="406080" imgH="215640" progId="Equation.3">
                  <p:embed/>
                </p:oleObj>
              </mc:Choice>
              <mc:Fallback>
                <p:oleObj name="Equation" r:id="rId13" imgW="4060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3040063"/>
                        <a:ext cx="955675"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6" name="Object 8"/>
          <p:cNvGraphicFramePr>
            <a:graphicFrameLocks noChangeAspect="1"/>
          </p:cNvGraphicFramePr>
          <p:nvPr/>
        </p:nvGraphicFramePr>
        <p:xfrm>
          <a:off x="6781800" y="2819400"/>
          <a:ext cx="804863" cy="914400"/>
        </p:xfrm>
        <a:graphic>
          <a:graphicData uri="http://schemas.openxmlformats.org/presentationml/2006/ole">
            <mc:AlternateContent xmlns:mc="http://schemas.openxmlformats.org/markup-compatibility/2006">
              <mc:Choice xmlns:v="urn:schemas-microsoft-com:vml" Requires="v">
                <p:oleObj spid="_x0000_s430242" name="Equation" r:id="rId15" imgW="342720" imgH="419040" progId="Equation.3">
                  <p:embed/>
                </p:oleObj>
              </mc:Choice>
              <mc:Fallback>
                <p:oleObj name="Equation" r:id="rId15" imgW="34272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2819400"/>
                        <a:ext cx="804863" cy="914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7" name="Object 9"/>
          <p:cNvGraphicFramePr>
            <a:graphicFrameLocks noChangeAspect="1"/>
          </p:cNvGraphicFramePr>
          <p:nvPr/>
        </p:nvGraphicFramePr>
        <p:xfrm>
          <a:off x="7543800" y="3095625"/>
          <a:ext cx="625475" cy="360363"/>
        </p:xfrm>
        <a:graphic>
          <a:graphicData uri="http://schemas.openxmlformats.org/presentationml/2006/ole">
            <mc:AlternateContent xmlns:mc="http://schemas.openxmlformats.org/markup-compatibility/2006">
              <mc:Choice xmlns:v="urn:schemas-microsoft-com:vml" Requires="v">
                <p:oleObj spid="_x0000_s430243" name="Equation" r:id="rId17" imgW="266400" imgH="164880" progId="Equation.3">
                  <p:embed/>
                </p:oleObj>
              </mc:Choice>
              <mc:Fallback>
                <p:oleObj name="Equation" r:id="rId17" imgW="26640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3095625"/>
                        <a:ext cx="625475" cy="360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5088" name="Picture 16" descr="FG05_0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905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5089" name="Object 10"/>
          <p:cNvGraphicFramePr>
            <a:graphicFrameLocks noChangeAspect="1"/>
          </p:cNvGraphicFramePr>
          <p:nvPr/>
        </p:nvGraphicFramePr>
        <p:xfrm>
          <a:off x="3176588" y="4572000"/>
          <a:ext cx="328612" cy="269875"/>
        </p:xfrm>
        <a:graphic>
          <a:graphicData uri="http://schemas.openxmlformats.org/presentationml/2006/ole">
            <mc:AlternateContent xmlns:mc="http://schemas.openxmlformats.org/markup-compatibility/2006">
              <mc:Choice xmlns:v="urn:schemas-microsoft-com:vml" Requires="v">
                <p:oleObj spid="_x0000_s430244" name="Equation" r:id="rId20" imgW="139680" imgH="164880" progId="Equation.DSMT4">
                  <p:embed/>
                </p:oleObj>
              </mc:Choice>
              <mc:Fallback>
                <p:oleObj name="Equation" r:id="rId20" imgW="13968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6588" y="4572000"/>
                        <a:ext cx="328612" cy="269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0" name="Object 11"/>
          <p:cNvGraphicFramePr>
            <a:graphicFrameLocks noChangeAspect="1"/>
          </p:cNvGraphicFramePr>
          <p:nvPr/>
        </p:nvGraphicFramePr>
        <p:xfrm>
          <a:off x="4114800" y="4343400"/>
          <a:ext cx="847725" cy="685800"/>
        </p:xfrm>
        <a:graphic>
          <a:graphicData uri="http://schemas.openxmlformats.org/presentationml/2006/ole">
            <mc:AlternateContent xmlns:mc="http://schemas.openxmlformats.org/markup-compatibility/2006">
              <mc:Choice xmlns:v="urn:schemas-microsoft-com:vml" Requires="v">
                <p:oleObj spid="_x0000_s430245" name="Equation" r:id="rId22" imgW="457200" imgH="444240" progId="Equation.DSMT4">
                  <p:embed/>
                </p:oleObj>
              </mc:Choice>
              <mc:Fallback>
                <p:oleObj name="Equation" r:id="rId22" imgW="4572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4800" y="4343400"/>
                        <a:ext cx="8477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1" name="Object 12"/>
          <p:cNvGraphicFramePr>
            <a:graphicFrameLocks noChangeAspect="1"/>
          </p:cNvGraphicFramePr>
          <p:nvPr/>
        </p:nvGraphicFramePr>
        <p:xfrm>
          <a:off x="4897438" y="4343400"/>
          <a:ext cx="2874962" cy="685800"/>
        </p:xfrm>
        <a:graphic>
          <a:graphicData uri="http://schemas.openxmlformats.org/presentationml/2006/ole">
            <mc:AlternateContent xmlns:mc="http://schemas.openxmlformats.org/markup-compatibility/2006">
              <mc:Choice xmlns:v="urn:schemas-microsoft-com:vml" Requires="v">
                <p:oleObj spid="_x0000_s430246" name="Equation" r:id="rId24" imgW="1549080" imgH="444240" progId="Equation.DSMT4">
                  <p:embed/>
                </p:oleObj>
              </mc:Choice>
              <mc:Fallback>
                <p:oleObj name="Equation" r:id="rId24" imgW="1549080" imgH="4442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7438" y="4343400"/>
                        <a:ext cx="287496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2" name="Object 13"/>
          <p:cNvGraphicFramePr>
            <a:graphicFrameLocks noChangeAspect="1"/>
          </p:cNvGraphicFramePr>
          <p:nvPr/>
        </p:nvGraphicFramePr>
        <p:xfrm>
          <a:off x="4876800" y="5181600"/>
          <a:ext cx="833438" cy="665163"/>
        </p:xfrm>
        <a:graphic>
          <a:graphicData uri="http://schemas.openxmlformats.org/presentationml/2006/ole">
            <mc:AlternateContent xmlns:mc="http://schemas.openxmlformats.org/markup-compatibility/2006">
              <mc:Choice xmlns:v="urn:schemas-microsoft-com:vml" Requires="v">
                <p:oleObj spid="_x0000_s430247" name="Equation" r:id="rId26" imgW="457200" imgH="419040" progId="Equation.DSMT4">
                  <p:embed/>
                </p:oleObj>
              </mc:Choice>
              <mc:Fallback>
                <p:oleObj name="Equation" r:id="rId26" imgW="457200" imgH="419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76800" y="5181600"/>
                        <a:ext cx="833438"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3" name="Object 14"/>
          <p:cNvGraphicFramePr>
            <a:graphicFrameLocks noChangeAspect="1"/>
          </p:cNvGraphicFramePr>
          <p:nvPr/>
        </p:nvGraphicFramePr>
        <p:xfrm>
          <a:off x="5638800" y="5140325"/>
          <a:ext cx="2982913" cy="727075"/>
        </p:xfrm>
        <a:graphic>
          <a:graphicData uri="http://schemas.openxmlformats.org/presentationml/2006/ole">
            <mc:AlternateContent xmlns:mc="http://schemas.openxmlformats.org/markup-compatibility/2006">
              <mc:Choice xmlns:v="urn:schemas-microsoft-com:vml" Requires="v">
                <p:oleObj spid="_x0000_s430248" name="Equation" r:id="rId28" imgW="1638000" imgH="457200" progId="Equation.DSMT4">
                  <p:embed/>
                </p:oleObj>
              </mc:Choice>
              <mc:Fallback>
                <p:oleObj name="Equation" r:id="rId28" imgW="1638000" imgH="4572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38800" y="5140325"/>
                        <a:ext cx="2982913" cy="727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4" name="Object 15"/>
          <p:cNvGraphicFramePr>
            <a:graphicFrameLocks noChangeAspect="1"/>
          </p:cNvGraphicFramePr>
          <p:nvPr>
            <p:extLst>
              <p:ext uri="{D42A27DB-BD31-4B8C-83A1-F6EECF244321}">
                <p14:modId xmlns:p14="http://schemas.microsoft.com/office/powerpoint/2010/main" val="1186040365"/>
              </p:ext>
            </p:extLst>
          </p:nvPr>
        </p:nvGraphicFramePr>
        <p:xfrm>
          <a:off x="5634038" y="1752600"/>
          <a:ext cx="538162" cy="1003300"/>
        </p:xfrm>
        <a:graphic>
          <a:graphicData uri="http://schemas.openxmlformats.org/presentationml/2006/ole">
            <mc:AlternateContent xmlns:mc="http://schemas.openxmlformats.org/markup-compatibility/2006">
              <mc:Choice xmlns:v="urn:schemas-microsoft-com:vml" Requires="v">
                <p:oleObj spid="_x0000_s430249" name="Equation" r:id="rId30" imgW="203200" imgH="419100" progId="Equation.DSMT4">
                  <p:embed/>
                </p:oleObj>
              </mc:Choice>
              <mc:Fallback>
                <p:oleObj name="Equation" r:id="rId30" imgW="203200" imgH="419100" progId="Equation.DSMT4">
                  <p:embed/>
                  <p:pic>
                    <p:nvPicPr>
                      <p:cNvPr id="0" name=""/>
                      <p:cNvPicPr>
                        <a:picLocks noChangeAspect="1" noChangeArrowheads="1"/>
                      </p:cNvPicPr>
                      <p:nvPr/>
                    </p:nvPicPr>
                    <p:blipFill>
                      <a:blip r:embed="rId31"/>
                      <a:srcRect/>
                      <a:stretch>
                        <a:fillRect/>
                      </a:stretch>
                    </p:blipFill>
                    <p:spPr bwMode="auto">
                      <a:xfrm>
                        <a:off x="5634038" y="17526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601"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57B67F-5DC6-A343-A1C6-A44A4BAB07C3}"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Tree>
    <p:extLst>
      <p:ext uri="{BB962C8B-B14F-4D97-AF65-F5344CB8AC3E}">
        <p14:creationId xmlns:p14="http://schemas.microsoft.com/office/powerpoint/2010/main" val="65337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5075"/>
                                        </p:tgtEl>
                                        <p:attrNameLst>
                                          <p:attrName>style.visibility</p:attrName>
                                        </p:attrNameLst>
                                      </p:cBhvr>
                                      <p:to>
                                        <p:strVal val="visible"/>
                                      </p:to>
                                    </p:set>
                                    <p:animEffect transition="in" filter="wipe(left)">
                                      <p:cBhvr>
                                        <p:cTn id="7" dur="500"/>
                                        <p:tgtEl>
                                          <p:spTgt spid="515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515088"/>
                                        </p:tgtEl>
                                        <p:attrNameLst>
                                          <p:attrName>style.visibility</p:attrName>
                                        </p:attrNameLst>
                                      </p:cBhvr>
                                      <p:to>
                                        <p:strVal val="visible"/>
                                      </p:to>
                                    </p:set>
                                    <p:anim calcmode="lin" valueType="num">
                                      <p:cBhvr>
                                        <p:cTn id="12" dur="500" fill="hold"/>
                                        <p:tgtEl>
                                          <p:spTgt spid="515088"/>
                                        </p:tgtEl>
                                        <p:attrNameLst>
                                          <p:attrName>ppt_w</p:attrName>
                                        </p:attrNameLst>
                                      </p:cBhvr>
                                      <p:tavLst>
                                        <p:tav tm="0">
                                          <p:val>
                                            <p:fltVal val="0"/>
                                          </p:val>
                                        </p:tav>
                                        <p:tav tm="100000">
                                          <p:val>
                                            <p:strVal val="#ppt_w"/>
                                          </p:val>
                                        </p:tav>
                                      </p:tavLst>
                                    </p:anim>
                                    <p:anim calcmode="lin" valueType="num">
                                      <p:cBhvr>
                                        <p:cTn id="13" dur="500" fill="hold"/>
                                        <p:tgtEl>
                                          <p:spTgt spid="515088"/>
                                        </p:tgtEl>
                                        <p:attrNameLst>
                                          <p:attrName>ppt_h</p:attrName>
                                        </p:attrNameLst>
                                      </p:cBhvr>
                                      <p:tavLst>
                                        <p:tav tm="0">
                                          <p:val>
                                            <p:fltVal val="0"/>
                                          </p:val>
                                        </p:tav>
                                        <p:tav tm="100000">
                                          <p:val>
                                            <p:strVal val="#ppt_h"/>
                                          </p:val>
                                        </p:tav>
                                      </p:tavLst>
                                    </p:anim>
                                    <p:animEffect transition="in" filter="fade">
                                      <p:cBhvr>
                                        <p:cTn id="14" dur="500"/>
                                        <p:tgtEl>
                                          <p:spTgt spid="5150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15077"/>
                                        </p:tgtEl>
                                        <p:attrNameLst>
                                          <p:attrName>style.visibility</p:attrName>
                                        </p:attrNameLst>
                                      </p:cBhvr>
                                      <p:to>
                                        <p:strVal val="visible"/>
                                      </p:to>
                                    </p:set>
                                    <p:animEffect transition="in" filter="wipe(left)">
                                      <p:cBhvr>
                                        <p:cTn id="19" dur="500"/>
                                        <p:tgtEl>
                                          <p:spTgt spid="5150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515076"/>
                                        </p:tgtEl>
                                        <p:attrNameLst>
                                          <p:attrName>style.visibility</p:attrName>
                                        </p:attrNameLst>
                                      </p:cBhvr>
                                      <p:to>
                                        <p:strVal val="visible"/>
                                      </p:to>
                                    </p:set>
                                    <p:animEffect transition="in" filter="wipe(left)">
                                      <p:cBhvr>
                                        <p:cTn id="24" dur="500"/>
                                        <p:tgtEl>
                                          <p:spTgt spid="5150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15094"/>
                                        </p:tgtEl>
                                        <p:attrNameLst>
                                          <p:attrName>style.visibility</p:attrName>
                                        </p:attrNameLst>
                                      </p:cBhvr>
                                      <p:to>
                                        <p:strVal val="visible"/>
                                      </p:to>
                                    </p:set>
                                    <p:animEffect transition="in" filter="wipe(left)">
                                      <p:cBhvr>
                                        <p:cTn id="29" dur="500"/>
                                        <p:tgtEl>
                                          <p:spTgt spid="51509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515079"/>
                                        </p:tgtEl>
                                        <p:attrNameLst>
                                          <p:attrName>style.visibility</p:attrName>
                                        </p:attrNameLst>
                                      </p:cBhvr>
                                      <p:to>
                                        <p:strVal val="visible"/>
                                      </p:to>
                                    </p:set>
                                    <p:animEffect transition="in" filter="wipe(left)">
                                      <p:cBhvr>
                                        <p:cTn id="34" dur="500"/>
                                        <p:tgtEl>
                                          <p:spTgt spid="51507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15080"/>
                                        </p:tgtEl>
                                        <p:attrNameLst>
                                          <p:attrName>style.visibility</p:attrName>
                                        </p:attrNameLst>
                                      </p:cBhvr>
                                      <p:to>
                                        <p:strVal val="visible"/>
                                      </p:to>
                                    </p:set>
                                    <p:animEffect transition="in" filter="wipe(left)">
                                      <p:cBhvr>
                                        <p:cTn id="39" dur="500"/>
                                        <p:tgtEl>
                                          <p:spTgt spid="5150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515078"/>
                                        </p:tgtEl>
                                        <p:attrNameLst>
                                          <p:attrName>style.visibility</p:attrName>
                                        </p:attrNameLst>
                                      </p:cBhvr>
                                      <p:to>
                                        <p:strVal val="visible"/>
                                      </p:to>
                                    </p:set>
                                    <p:animEffect transition="in" filter="wipe(left)">
                                      <p:cBhvr>
                                        <p:cTn id="44" dur="500"/>
                                        <p:tgtEl>
                                          <p:spTgt spid="5150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15085"/>
                                        </p:tgtEl>
                                        <p:attrNameLst>
                                          <p:attrName>style.visibility</p:attrName>
                                        </p:attrNameLst>
                                      </p:cBhvr>
                                      <p:to>
                                        <p:strVal val="visible"/>
                                      </p:to>
                                    </p:set>
                                    <p:animEffect transition="in" filter="wipe(left)">
                                      <p:cBhvr>
                                        <p:cTn id="49" dur="500"/>
                                        <p:tgtEl>
                                          <p:spTgt spid="51508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515086"/>
                                        </p:tgtEl>
                                        <p:attrNameLst>
                                          <p:attrName>style.visibility</p:attrName>
                                        </p:attrNameLst>
                                      </p:cBhvr>
                                      <p:to>
                                        <p:strVal val="visible"/>
                                      </p:to>
                                    </p:set>
                                    <p:animEffect transition="in" filter="wipe(left)">
                                      <p:cBhvr>
                                        <p:cTn id="54" dur="500"/>
                                        <p:tgtEl>
                                          <p:spTgt spid="5150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15087"/>
                                        </p:tgtEl>
                                        <p:attrNameLst>
                                          <p:attrName>style.visibility</p:attrName>
                                        </p:attrNameLst>
                                      </p:cBhvr>
                                      <p:to>
                                        <p:strVal val="visible"/>
                                      </p:to>
                                    </p:set>
                                    <p:animEffect transition="in" filter="wipe(left)">
                                      <p:cBhvr>
                                        <p:cTn id="59" dur="500"/>
                                        <p:tgtEl>
                                          <p:spTgt spid="51508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15081"/>
                                        </p:tgtEl>
                                        <p:attrNameLst>
                                          <p:attrName>style.visibility</p:attrName>
                                        </p:attrNameLst>
                                      </p:cBhvr>
                                      <p:to>
                                        <p:strVal val="visible"/>
                                      </p:to>
                                    </p:set>
                                    <p:animEffect transition="in" filter="wipe(left)">
                                      <p:cBhvr>
                                        <p:cTn id="64" dur="500"/>
                                        <p:tgtEl>
                                          <p:spTgt spid="51508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515089"/>
                                        </p:tgtEl>
                                        <p:attrNameLst>
                                          <p:attrName>style.visibility</p:attrName>
                                        </p:attrNameLst>
                                      </p:cBhvr>
                                      <p:to>
                                        <p:strVal val="visible"/>
                                      </p:to>
                                    </p:set>
                                    <p:animEffect transition="in" filter="wipe(left)">
                                      <p:cBhvr>
                                        <p:cTn id="69" dur="500"/>
                                        <p:tgtEl>
                                          <p:spTgt spid="51508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515084"/>
                                        </p:tgtEl>
                                        <p:attrNameLst>
                                          <p:attrName>style.visibility</p:attrName>
                                        </p:attrNameLst>
                                      </p:cBhvr>
                                      <p:to>
                                        <p:strVal val="visible"/>
                                      </p:to>
                                    </p:set>
                                    <p:animEffect transition="in" filter="wipe(left)">
                                      <p:cBhvr>
                                        <p:cTn id="74" dur="500"/>
                                        <p:tgtEl>
                                          <p:spTgt spid="51508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515090"/>
                                        </p:tgtEl>
                                        <p:attrNameLst>
                                          <p:attrName>style.visibility</p:attrName>
                                        </p:attrNameLst>
                                      </p:cBhvr>
                                      <p:to>
                                        <p:strVal val="visible"/>
                                      </p:to>
                                    </p:set>
                                    <p:animEffect transition="in" filter="wipe(left)">
                                      <p:cBhvr>
                                        <p:cTn id="79" dur="500"/>
                                        <p:tgtEl>
                                          <p:spTgt spid="51509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515091"/>
                                        </p:tgtEl>
                                        <p:attrNameLst>
                                          <p:attrName>style.visibility</p:attrName>
                                        </p:attrNameLst>
                                      </p:cBhvr>
                                      <p:to>
                                        <p:strVal val="visible"/>
                                      </p:to>
                                    </p:set>
                                    <p:animEffect transition="in" filter="wipe(left)">
                                      <p:cBhvr>
                                        <p:cTn id="84" dur="500"/>
                                        <p:tgtEl>
                                          <p:spTgt spid="51509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515082"/>
                                        </p:tgtEl>
                                        <p:attrNameLst>
                                          <p:attrName>style.visibility</p:attrName>
                                        </p:attrNameLst>
                                      </p:cBhvr>
                                      <p:to>
                                        <p:strVal val="visible"/>
                                      </p:to>
                                    </p:set>
                                    <p:animEffect transition="in" filter="wipe(left)">
                                      <p:cBhvr>
                                        <p:cTn id="89" dur="500"/>
                                        <p:tgtEl>
                                          <p:spTgt spid="51508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515083"/>
                                        </p:tgtEl>
                                        <p:attrNameLst>
                                          <p:attrName>style.visibility</p:attrName>
                                        </p:attrNameLst>
                                      </p:cBhvr>
                                      <p:to>
                                        <p:strVal val="visible"/>
                                      </p:to>
                                    </p:set>
                                    <p:animEffect transition="in" filter="wipe(left)">
                                      <p:cBhvr>
                                        <p:cTn id="94" dur="500"/>
                                        <p:tgtEl>
                                          <p:spTgt spid="51508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515092"/>
                                        </p:tgtEl>
                                        <p:attrNameLst>
                                          <p:attrName>style.visibility</p:attrName>
                                        </p:attrNameLst>
                                      </p:cBhvr>
                                      <p:to>
                                        <p:strVal val="visible"/>
                                      </p:to>
                                    </p:set>
                                    <p:animEffect transition="in" filter="wipe(left)">
                                      <p:cBhvr>
                                        <p:cTn id="99" dur="500"/>
                                        <p:tgtEl>
                                          <p:spTgt spid="51509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515093"/>
                                        </p:tgtEl>
                                        <p:attrNameLst>
                                          <p:attrName>style.visibility</p:attrName>
                                        </p:attrNameLst>
                                      </p:cBhvr>
                                      <p:to>
                                        <p:strVal val="visible"/>
                                      </p:to>
                                    </p:set>
                                    <p:animEffect transition="in" filter="wipe(left)">
                                      <p:cBhvr>
                                        <p:cTn id="104" dur="500"/>
                                        <p:tgtEl>
                                          <p:spTgt spid="515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animBg="1" autoUpdateAnimBg="0"/>
      <p:bldP spid="515077" grpId="0" animBg="1" autoUpdateAnimBg="0"/>
      <p:bldP spid="515079" grpId="0" animBg="1" autoUpdateAnimBg="0"/>
      <p:bldP spid="515080" grpId="0" animBg="1" autoUpdateAnimBg="0"/>
      <p:bldP spid="51508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0"/>
          </p:nvPr>
        </p:nvSpPr>
        <p:spPr/>
        <p:txBody>
          <a:bodyPr/>
          <a:lstStyle/>
          <a:p>
            <a:pPr>
              <a:defRPr/>
            </a:pPr>
            <a:r>
              <a:rPr lang="en-US" smtClean="0"/>
              <a:t>Wednesday, Feb. 27, 2013</a:t>
            </a:r>
            <a:endParaRPr lang="en-US"/>
          </a:p>
        </p:txBody>
      </p:sp>
      <p:sp>
        <p:nvSpPr>
          <p:cNvPr id="6" name="Footer Placeholder 6"/>
          <p:cNvSpPr>
            <a:spLocks noGrp="1"/>
          </p:cNvSpPr>
          <p:nvPr>
            <p:ph type="ftr" sz="quarter" idx="11"/>
          </p:nvPr>
        </p:nvSpPr>
        <p:spPr/>
        <p:txBody>
          <a:bodyPr/>
          <a:lstStyle/>
          <a:p>
            <a:pPr>
              <a:defRPr/>
            </a:pPr>
            <a:r>
              <a:rPr lang="nl-NL" smtClean="0"/>
              <a:t>PHYS 1441-002, Spring 2013                   Dr. Jaehoon Yu</a:t>
            </a:r>
            <a:endParaRPr lang="en-US"/>
          </a:p>
        </p:txBody>
      </p:sp>
      <p:pic>
        <p:nvPicPr>
          <p:cNvPr id="532483" name="Picture 3" descr="F05.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0188"/>
            <a:ext cx="64008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84" name="Text Box 4"/>
          <p:cNvSpPr txBox="1">
            <a:spLocks noChangeArrowheads="1"/>
          </p:cNvSpPr>
          <p:nvPr/>
        </p:nvSpPr>
        <p:spPr bwMode="auto">
          <a:xfrm>
            <a:off x="228600" y="8382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On an unbanked curve, the static frictional force provides the centripetal force.</a:t>
            </a:r>
          </a:p>
        </p:txBody>
      </p:sp>
      <p:sp>
        <p:nvSpPr>
          <p:cNvPr id="25606" name="Rectangle 5"/>
          <p:cNvSpPr>
            <a:spLocks noGrp="1" noChangeArrowheads="1"/>
          </p:cNvSpPr>
          <p:nvPr>
            <p:ph type="title"/>
          </p:nvPr>
        </p:nvSpPr>
        <p:spPr>
          <a:xfrm>
            <a:off x="609600" y="76200"/>
            <a:ext cx="8077200" cy="914400"/>
          </a:xfrm>
        </p:spPr>
        <p:txBody>
          <a:bodyPr/>
          <a:lstStyle/>
          <a:p>
            <a:r>
              <a:rPr lang="en-US" sz="4000">
                <a:latin typeface="Arial Narrow" charset="0"/>
                <a:ea typeface="ＭＳ Ｐゴシック" charset="0"/>
                <a:cs typeface="ＭＳ Ｐゴシック" charset="0"/>
              </a:rPr>
              <a:t>Unbanked Curve and Centripetal Force</a:t>
            </a:r>
          </a:p>
        </p:txBody>
      </p:sp>
      <p:sp>
        <p:nvSpPr>
          <p:cNvPr id="256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1C4D4F-5AEB-A34F-B3C0-3C4DE1C90952}"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Tree>
    <p:extLst>
      <p:ext uri="{BB962C8B-B14F-4D97-AF65-F5344CB8AC3E}">
        <p14:creationId xmlns:p14="http://schemas.microsoft.com/office/powerpoint/2010/main" val="50564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32484"/>
                                        </p:tgtEl>
                                        <p:attrNameLst>
                                          <p:attrName>style.visibility</p:attrName>
                                        </p:attrNameLst>
                                      </p:cBhvr>
                                      <p:to>
                                        <p:strVal val="visible"/>
                                      </p:to>
                                    </p:set>
                                    <p:animEffect transition="in" filter="wipe(left)">
                                      <p:cBhvr>
                                        <p:cTn id="7" dur="500"/>
                                        <p:tgtEl>
                                          <p:spTgt spid="532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32483"/>
                                        </p:tgtEl>
                                        <p:attrNameLst>
                                          <p:attrName>style.visibility</p:attrName>
                                        </p:attrNameLst>
                                      </p:cBhvr>
                                      <p:to>
                                        <p:strVal val="visible"/>
                                      </p:to>
                                    </p:set>
                                    <p:animEffect transition="in" filter="wipe(down)">
                                      <p:cBhvr>
                                        <p:cTn id="12" dur="500"/>
                                        <p:tgtEl>
                                          <p:spTgt spid="532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p>
            <a:pPr>
              <a:defRPr/>
            </a:pPr>
            <a:r>
              <a:rPr lang="en-US" smtClean="0"/>
              <a:t>Wednesday, Feb. 27, 2013</a:t>
            </a:r>
            <a:endParaRPr lang="en-US"/>
          </a:p>
        </p:txBody>
      </p:sp>
      <p:sp>
        <p:nvSpPr>
          <p:cNvPr id="7" name="Footer Placeholder 6"/>
          <p:cNvSpPr>
            <a:spLocks noGrp="1"/>
          </p:cNvSpPr>
          <p:nvPr>
            <p:ph type="ftr" sz="quarter" idx="11"/>
          </p:nvPr>
        </p:nvSpPr>
        <p:spPr/>
        <p:txBody>
          <a:bodyPr/>
          <a:lstStyle/>
          <a:p>
            <a:pPr>
              <a:defRPr/>
            </a:pPr>
            <a:r>
              <a:rPr lang="nl-NL" smtClean="0"/>
              <a:t>PHYS 1441-002, Spring 2013                   Dr. Jaehoon Yu</a:t>
            </a:r>
            <a:endParaRPr lang="en-US"/>
          </a:p>
        </p:txBody>
      </p:sp>
      <p:sp>
        <p:nvSpPr>
          <p:cNvPr id="534531" name="Text Box 3"/>
          <p:cNvSpPr txBox="1">
            <a:spLocks noChangeArrowheads="1"/>
          </p:cNvSpPr>
          <p:nvPr/>
        </p:nvSpPr>
        <p:spPr bwMode="auto">
          <a:xfrm>
            <a:off x="228600" y="844550"/>
            <a:ext cx="87531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3200" dirty="0">
                <a:solidFill>
                  <a:srgbClr val="333399"/>
                </a:solidFill>
                <a:latin typeface="Arial Narrow" charset="0"/>
              </a:rPr>
              <a:t>On a frictionless banked curve, the centripetal force is the </a:t>
            </a:r>
          </a:p>
          <a:p>
            <a:pPr algn="just" eaLnBrk="1" hangingPunct="1"/>
            <a:r>
              <a:rPr lang="en-US" sz="3200" dirty="0">
                <a:solidFill>
                  <a:srgbClr val="333399"/>
                </a:solidFill>
                <a:latin typeface="Arial Narrow" charset="0"/>
              </a:rPr>
              <a:t>horizontal component of the normal force.  The vertical </a:t>
            </a:r>
          </a:p>
          <a:p>
            <a:pPr algn="just" eaLnBrk="1" hangingPunct="1"/>
            <a:r>
              <a:rPr lang="en-US" sz="3200" dirty="0">
                <a:solidFill>
                  <a:srgbClr val="333399"/>
                </a:solidFill>
                <a:latin typeface="Arial Narrow" charset="0"/>
              </a:rPr>
              <a:t>component of the normal force balances the </a:t>
            </a:r>
            <a:r>
              <a:rPr lang="en-US" sz="3200" dirty="0" smtClean="0">
                <a:solidFill>
                  <a:srgbClr val="333399"/>
                </a:solidFill>
                <a:latin typeface="Arial Narrow" charset="0"/>
              </a:rPr>
              <a:t>car’s </a:t>
            </a:r>
            <a:r>
              <a:rPr lang="en-US" sz="3200" dirty="0">
                <a:solidFill>
                  <a:srgbClr val="333399"/>
                </a:solidFill>
                <a:latin typeface="Arial Narrow" charset="0"/>
              </a:rPr>
              <a:t>weight.</a:t>
            </a:r>
          </a:p>
        </p:txBody>
      </p:sp>
      <p:pic>
        <p:nvPicPr>
          <p:cNvPr id="534532" name="Picture 4" descr="afg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5344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Grp="1" noChangeArrowheads="1"/>
          </p:cNvSpPr>
          <p:nvPr>
            <p:ph type="title"/>
          </p:nvPr>
        </p:nvSpPr>
        <p:spPr>
          <a:xfrm>
            <a:off x="685800" y="76200"/>
            <a:ext cx="7772400" cy="838200"/>
          </a:xfrm>
        </p:spPr>
        <p:txBody>
          <a:bodyPr/>
          <a:lstStyle/>
          <a:p>
            <a:r>
              <a:rPr lang="en-US">
                <a:latin typeface="Arial Narrow" charset="0"/>
                <a:ea typeface="ＭＳ Ｐゴシック" charset="0"/>
                <a:cs typeface="ＭＳ Ｐゴシック" charset="0"/>
              </a:rPr>
              <a:t>Banked Curves</a:t>
            </a:r>
          </a:p>
        </p:txBody>
      </p:sp>
      <p:sp>
        <p:nvSpPr>
          <p:cNvPr id="9" name="Rectangle 6"/>
          <p:cNvSpPr>
            <a:spLocks noChangeArrowheads="1"/>
          </p:cNvSpPr>
          <p:nvPr/>
        </p:nvSpPr>
        <p:spPr bwMode="auto">
          <a:xfrm>
            <a:off x="4572000" y="2362200"/>
            <a:ext cx="43434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765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ED7019-98D1-D84B-9817-7161E2D86F56}"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Tree>
    <p:extLst>
      <p:ext uri="{BB962C8B-B14F-4D97-AF65-F5344CB8AC3E}">
        <p14:creationId xmlns:p14="http://schemas.microsoft.com/office/powerpoint/2010/main" val="2141051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34531"/>
                                        </p:tgtEl>
                                        <p:attrNameLst>
                                          <p:attrName>style.visibility</p:attrName>
                                        </p:attrNameLst>
                                      </p:cBhvr>
                                      <p:to>
                                        <p:strVal val="visible"/>
                                      </p:to>
                                    </p:set>
                                    <p:animEffect transition="in" filter="wipe(left)">
                                      <p:cBhvr>
                                        <p:cTn id="7" dur="500"/>
                                        <p:tgtEl>
                                          <p:spTgt spid="534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34532"/>
                                        </p:tgtEl>
                                        <p:attrNameLst>
                                          <p:attrName>style.visibility</p:attrName>
                                        </p:attrNameLst>
                                      </p:cBhvr>
                                      <p:to>
                                        <p:strVal val="visible"/>
                                      </p:to>
                                    </p:set>
                                    <p:animEffect transition="in" filter="wipe(right)">
                                      <p:cBhvr>
                                        <p:cTn id="12" dur="500"/>
                                        <p:tgtEl>
                                          <p:spTgt spid="534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quarter" idx="10"/>
          </p:nvPr>
        </p:nvSpPr>
        <p:spPr/>
        <p:txBody>
          <a:bodyPr/>
          <a:lstStyle/>
          <a:p>
            <a:pPr>
              <a:defRPr/>
            </a:pPr>
            <a:r>
              <a:rPr lang="en-US" smtClean="0"/>
              <a:t>Wednesday, Feb. 27, 2013</a:t>
            </a:r>
            <a:endParaRPr lang="en-US"/>
          </a:p>
        </p:txBody>
      </p:sp>
      <p:sp>
        <p:nvSpPr>
          <p:cNvPr id="27" name="Footer Placeholder 4"/>
          <p:cNvSpPr>
            <a:spLocks noGrp="1"/>
          </p:cNvSpPr>
          <p:nvPr>
            <p:ph type="ftr" sz="quarter" idx="11"/>
          </p:nvPr>
        </p:nvSpPr>
        <p:spPr/>
        <p:txBody>
          <a:bodyPr/>
          <a:lstStyle/>
          <a:p>
            <a:pPr>
              <a:defRPr/>
            </a:pPr>
            <a:r>
              <a:rPr lang="nl-NL" smtClean="0"/>
              <a:t>PHYS 1441-002, Spring 2013                   Dr. Jaehoon Yu</a:t>
            </a:r>
            <a:endParaRPr lang="en-US"/>
          </a:p>
        </p:txBody>
      </p:sp>
      <p:sp>
        <p:nvSpPr>
          <p:cNvPr id="29711" name="Rectangle 3"/>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 The Daytona 500</a:t>
            </a:r>
          </a:p>
        </p:txBody>
      </p:sp>
      <p:sp>
        <p:nvSpPr>
          <p:cNvPr id="516100" name="Text Box 4"/>
          <p:cNvSpPr txBox="1">
            <a:spLocks noChangeArrowheads="1"/>
          </p:cNvSpPr>
          <p:nvPr/>
        </p:nvSpPr>
        <p:spPr bwMode="auto">
          <a:xfrm>
            <a:off x="609600" y="793750"/>
            <a:ext cx="8153400" cy="16446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Daytona 500 is the major event of the NASCAR season.  It is held at the Daytona International Speedway in Daytona, Florida.  The turns in this oval track have a maximum radius (at the top) of r=316m and are banked steeply, with  </a:t>
            </a:r>
            <a:r>
              <a:rPr lang="en-US" sz="2000" dirty="0" err="1">
                <a:solidFill>
                  <a:schemeClr val="accent2"/>
                </a:solidFill>
                <a:latin typeface="Arial Narrow" charset="0"/>
              </a:rPr>
              <a:t>θ</a:t>
            </a:r>
            <a:r>
              <a:rPr lang="en-US" sz="2000" dirty="0">
                <a:solidFill>
                  <a:schemeClr val="accent2"/>
                </a:solidFill>
                <a:latin typeface="Arial Narrow" charset="0"/>
              </a:rPr>
              <a:t>=31</a:t>
            </a:r>
            <a:r>
              <a:rPr lang="en-US" sz="2000" baseline="30000" dirty="0">
                <a:solidFill>
                  <a:schemeClr val="accent2"/>
                </a:solidFill>
                <a:latin typeface="Arial Narrow" charset="0"/>
              </a:rPr>
              <a:t>o</a:t>
            </a:r>
            <a:r>
              <a:rPr lang="en-US" sz="2000" dirty="0">
                <a:solidFill>
                  <a:schemeClr val="accent2"/>
                </a:solidFill>
                <a:latin typeface="Arial Narrow" charset="0"/>
              </a:rPr>
              <a:t>.  Suppose these maximum radius turns were frictionless.  At what speed would the cars have to travel around them?</a:t>
            </a:r>
            <a:endParaRPr lang="en-US" sz="2000" dirty="0"/>
          </a:p>
        </p:txBody>
      </p:sp>
      <p:graphicFrame>
        <p:nvGraphicFramePr>
          <p:cNvPr id="516101" name="Object 2"/>
          <p:cNvGraphicFramePr>
            <a:graphicFrameLocks noChangeAspect="1"/>
          </p:cNvGraphicFramePr>
          <p:nvPr/>
        </p:nvGraphicFramePr>
        <p:xfrm>
          <a:off x="5610225" y="3657600"/>
          <a:ext cx="1628775" cy="760413"/>
        </p:xfrm>
        <a:graphic>
          <a:graphicData uri="http://schemas.openxmlformats.org/presentationml/2006/ole">
            <mc:AlternateContent xmlns:mc="http://schemas.openxmlformats.org/markup-compatibility/2006">
              <mc:Choice xmlns:v="urn:schemas-microsoft-com:vml" Requires="v">
                <p:oleObj spid="_x0000_s420330" name="Equation" r:id="rId3" imgW="901440" imgH="444240" progId="Equation.DSMT4">
                  <p:embed/>
                </p:oleObj>
              </mc:Choice>
              <mc:Fallback>
                <p:oleObj name="Equation" r:id="rId3" imgW="90144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3657600"/>
                        <a:ext cx="1628775"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03" name="Object 3"/>
          <p:cNvGraphicFramePr>
            <a:graphicFrameLocks noChangeAspect="1"/>
          </p:cNvGraphicFramePr>
          <p:nvPr/>
        </p:nvGraphicFramePr>
        <p:xfrm>
          <a:off x="5427663" y="2590800"/>
          <a:ext cx="896937" cy="438150"/>
        </p:xfrm>
        <a:graphic>
          <a:graphicData uri="http://schemas.openxmlformats.org/presentationml/2006/ole">
            <mc:AlternateContent xmlns:mc="http://schemas.openxmlformats.org/markup-compatibility/2006">
              <mc:Choice xmlns:v="urn:schemas-microsoft-com:vml" Requires="v">
                <p:oleObj spid="_x0000_s420331" name="Equation" r:id="rId5" imgW="495000" imgH="253800" progId="Equation.DSMT4">
                  <p:embed/>
                </p:oleObj>
              </mc:Choice>
              <mc:Fallback>
                <p:oleObj name="Equation" r:id="rId5" imgW="49500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7663" y="2590800"/>
                        <a:ext cx="89693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05" name="Text Box 9"/>
          <p:cNvSpPr txBox="1">
            <a:spLocks noChangeArrowheads="1"/>
          </p:cNvSpPr>
          <p:nvPr/>
        </p:nvSpPr>
        <p:spPr bwMode="auto">
          <a:xfrm>
            <a:off x="4311650" y="2652713"/>
            <a:ext cx="869950" cy="395287"/>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x comp.</a:t>
            </a:r>
          </a:p>
        </p:txBody>
      </p:sp>
      <p:graphicFrame>
        <p:nvGraphicFramePr>
          <p:cNvPr id="516113" name="Object 4"/>
          <p:cNvGraphicFramePr>
            <a:graphicFrameLocks noChangeAspect="1"/>
          </p:cNvGraphicFramePr>
          <p:nvPr/>
        </p:nvGraphicFramePr>
        <p:xfrm>
          <a:off x="6380163" y="2427288"/>
          <a:ext cx="2133600" cy="719137"/>
        </p:xfrm>
        <a:graphic>
          <a:graphicData uri="http://schemas.openxmlformats.org/presentationml/2006/ole">
            <mc:AlternateContent xmlns:mc="http://schemas.openxmlformats.org/markup-compatibility/2006">
              <mc:Choice xmlns:v="urn:schemas-microsoft-com:vml" Requires="v">
                <p:oleObj spid="_x0000_s420332" name="Equation" r:id="rId7" imgW="1180800" imgH="419040" progId="Equation.DSMT4">
                  <p:embed/>
                </p:oleObj>
              </mc:Choice>
              <mc:Fallback>
                <p:oleObj name="Equation" r:id="rId7" imgW="11808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163" y="2427288"/>
                        <a:ext cx="2133600" cy="719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6129" name="Picture 33" descr="afg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29000"/>
            <a:ext cx="510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3673475" y="3276600"/>
            <a:ext cx="1889125" cy="1371600"/>
            <a:chOff x="3312" y="1200"/>
            <a:chExt cx="1190" cy="864"/>
          </a:xfrm>
        </p:grpSpPr>
        <p:grpSp>
          <p:nvGrpSpPr>
            <p:cNvPr id="29720" name="Group 12"/>
            <p:cNvGrpSpPr>
              <a:grpSpLocks/>
            </p:cNvGrpSpPr>
            <p:nvPr/>
          </p:nvGrpSpPr>
          <p:grpSpPr bwMode="auto">
            <a:xfrm>
              <a:off x="3312" y="1344"/>
              <a:ext cx="1190" cy="720"/>
              <a:chOff x="2506" y="1344"/>
              <a:chExt cx="1190" cy="720"/>
            </a:xfrm>
          </p:grpSpPr>
          <p:sp>
            <p:nvSpPr>
              <p:cNvPr id="29722" name="Line 13"/>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14"/>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Text Box 15"/>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29721" name="Text Box 16"/>
            <p:cNvSpPr txBox="1">
              <a:spLocks noChangeArrowheads="1"/>
            </p:cNvSpPr>
            <p:nvPr/>
          </p:nvSpPr>
          <p:spPr bwMode="auto">
            <a:xfrm>
              <a:off x="384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16130" name="Text Box 34"/>
          <p:cNvSpPr txBox="1">
            <a:spLocks noChangeArrowheads="1"/>
          </p:cNvSpPr>
          <p:nvPr/>
        </p:nvSpPr>
        <p:spPr bwMode="auto">
          <a:xfrm>
            <a:off x="4311650" y="3124200"/>
            <a:ext cx="869950" cy="395288"/>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y comp.</a:t>
            </a:r>
          </a:p>
        </p:txBody>
      </p:sp>
      <p:graphicFrame>
        <p:nvGraphicFramePr>
          <p:cNvPr id="516131" name="Object 5"/>
          <p:cNvGraphicFramePr>
            <a:graphicFrameLocks noChangeAspect="1"/>
          </p:cNvGraphicFramePr>
          <p:nvPr/>
        </p:nvGraphicFramePr>
        <p:xfrm>
          <a:off x="5480050" y="3124200"/>
          <a:ext cx="920750" cy="438150"/>
        </p:xfrm>
        <a:graphic>
          <a:graphicData uri="http://schemas.openxmlformats.org/presentationml/2006/ole">
            <mc:AlternateContent xmlns:mc="http://schemas.openxmlformats.org/markup-compatibility/2006">
              <mc:Choice xmlns:v="urn:schemas-microsoft-com:vml" Requires="v">
                <p:oleObj spid="_x0000_s420333" name="Equation" r:id="rId10" imgW="507960" imgH="253800" progId="Equation.DSMT4">
                  <p:embed/>
                </p:oleObj>
              </mc:Choice>
              <mc:Fallback>
                <p:oleObj name="Equation" r:id="rId10" imgW="50796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0050" y="3124200"/>
                        <a:ext cx="920750"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2" name="Object 6"/>
          <p:cNvGraphicFramePr>
            <a:graphicFrameLocks noChangeAspect="1"/>
          </p:cNvGraphicFramePr>
          <p:nvPr/>
        </p:nvGraphicFramePr>
        <p:xfrm>
          <a:off x="5868988" y="4637088"/>
          <a:ext cx="1446212" cy="392112"/>
        </p:xfrm>
        <a:graphic>
          <a:graphicData uri="http://schemas.openxmlformats.org/presentationml/2006/ole">
            <mc:AlternateContent xmlns:mc="http://schemas.openxmlformats.org/markup-compatibility/2006">
              <mc:Choice xmlns:v="urn:schemas-microsoft-com:vml" Requires="v">
                <p:oleObj spid="_x0000_s420334" name="Equation" r:id="rId12" imgW="799920" imgH="228600" progId="Equation.DSMT4">
                  <p:embed/>
                </p:oleObj>
              </mc:Choice>
              <mc:Fallback>
                <p:oleObj name="Equation" r:id="rId12" imgW="7999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8988" y="4637088"/>
                        <a:ext cx="1446212" cy="392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3" name="Object 7"/>
          <p:cNvGraphicFramePr>
            <a:graphicFrameLocks noChangeAspect="1"/>
          </p:cNvGraphicFramePr>
          <p:nvPr/>
        </p:nvGraphicFramePr>
        <p:xfrm>
          <a:off x="5791200" y="5257800"/>
          <a:ext cx="436563" cy="239713"/>
        </p:xfrm>
        <a:graphic>
          <a:graphicData uri="http://schemas.openxmlformats.org/presentationml/2006/ole">
            <mc:AlternateContent xmlns:mc="http://schemas.openxmlformats.org/markup-compatibility/2006">
              <mc:Choice xmlns:v="urn:schemas-microsoft-com:vml" Requires="v">
                <p:oleObj spid="_x0000_s420335" name="Equation" r:id="rId14" imgW="241200" imgH="139680" progId="Equation.DSMT4">
                  <p:embed/>
                </p:oleObj>
              </mc:Choice>
              <mc:Fallback>
                <p:oleObj name="Equation" r:id="rId14" imgW="24120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257800"/>
                        <a:ext cx="436563" cy="239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4" name="Object 8"/>
          <p:cNvGraphicFramePr>
            <a:graphicFrameLocks noChangeAspect="1"/>
          </p:cNvGraphicFramePr>
          <p:nvPr/>
        </p:nvGraphicFramePr>
        <p:xfrm>
          <a:off x="6324600" y="5127625"/>
          <a:ext cx="1354138" cy="434975"/>
        </p:xfrm>
        <a:graphic>
          <a:graphicData uri="http://schemas.openxmlformats.org/presentationml/2006/ole">
            <mc:AlternateContent xmlns:mc="http://schemas.openxmlformats.org/markup-compatibility/2006">
              <mc:Choice xmlns:v="urn:schemas-microsoft-com:vml" Requires="v">
                <p:oleObj spid="_x0000_s420336" name="Equation" r:id="rId16" imgW="749160" imgH="253800" progId="Equation.DSMT4">
                  <p:embed/>
                </p:oleObj>
              </mc:Choice>
              <mc:Fallback>
                <p:oleObj name="Equation" r:id="rId16" imgW="74916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5127625"/>
                        <a:ext cx="1354138"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5" name="Object 9"/>
          <p:cNvGraphicFramePr>
            <a:graphicFrameLocks noChangeAspect="1"/>
          </p:cNvGraphicFramePr>
          <p:nvPr/>
        </p:nvGraphicFramePr>
        <p:xfrm>
          <a:off x="4648200" y="5683250"/>
          <a:ext cx="3349625" cy="565150"/>
        </p:xfrm>
        <a:graphic>
          <a:graphicData uri="http://schemas.openxmlformats.org/presentationml/2006/ole">
            <mc:AlternateContent xmlns:mc="http://schemas.openxmlformats.org/markup-compatibility/2006">
              <mc:Choice xmlns:v="urn:schemas-microsoft-com:vml" Requires="v">
                <p:oleObj spid="_x0000_s420337" name="Equation" r:id="rId18" imgW="1854000" imgH="330120" progId="Equation.DSMT4">
                  <p:embed/>
                </p:oleObj>
              </mc:Choice>
              <mc:Fallback>
                <p:oleObj name="Equation" r:id="rId18" imgW="1854000" imgH="33012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5683250"/>
                        <a:ext cx="3349625" cy="565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6" name="Object 10"/>
          <p:cNvGraphicFramePr>
            <a:graphicFrameLocks noChangeAspect="1"/>
          </p:cNvGraphicFramePr>
          <p:nvPr/>
        </p:nvGraphicFramePr>
        <p:xfrm>
          <a:off x="8001000" y="5791200"/>
          <a:ext cx="1031875" cy="369888"/>
        </p:xfrm>
        <a:graphic>
          <a:graphicData uri="http://schemas.openxmlformats.org/presentationml/2006/ole">
            <mc:AlternateContent xmlns:mc="http://schemas.openxmlformats.org/markup-compatibility/2006">
              <mc:Choice xmlns:v="urn:schemas-microsoft-com:vml" Requires="v">
                <p:oleObj spid="_x0000_s420338" name="Equation" r:id="rId20" imgW="571320" imgH="215640" progId="Equation.DSMT4">
                  <p:embed/>
                </p:oleObj>
              </mc:Choice>
              <mc:Fallback>
                <p:oleObj name="Equation" r:id="rId20" imgW="571320" imgH="2156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1000" y="5791200"/>
                        <a:ext cx="1031875"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7" name="Object 11"/>
          <p:cNvGraphicFramePr>
            <a:graphicFrameLocks noChangeAspect="1"/>
          </p:cNvGraphicFramePr>
          <p:nvPr/>
        </p:nvGraphicFramePr>
        <p:xfrm>
          <a:off x="7239000" y="3657600"/>
          <a:ext cx="412750" cy="760413"/>
        </p:xfrm>
        <a:graphic>
          <a:graphicData uri="http://schemas.openxmlformats.org/presentationml/2006/ole">
            <mc:AlternateContent xmlns:mc="http://schemas.openxmlformats.org/markup-compatibility/2006">
              <mc:Choice xmlns:v="urn:schemas-microsoft-com:vml" Requires="v">
                <p:oleObj spid="_x0000_s420339" name="Equation" r:id="rId22" imgW="228600" imgH="444240" progId="Equation.DSMT4">
                  <p:embed/>
                </p:oleObj>
              </mc:Choice>
              <mc:Fallback>
                <p:oleObj name="Equation" r:id="rId22" imgW="2286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39000" y="3657600"/>
                        <a:ext cx="412750"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8" name="Object 12"/>
          <p:cNvGraphicFramePr>
            <a:graphicFrameLocks noChangeAspect="1"/>
          </p:cNvGraphicFramePr>
          <p:nvPr/>
        </p:nvGraphicFramePr>
        <p:xfrm>
          <a:off x="6381750" y="3109913"/>
          <a:ext cx="2000250" cy="395287"/>
        </p:xfrm>
        <a:graphic>
          <a:graphicData uri="http://schemas.openxmlformats.org/presentationml/2006/ole">
            <mc:AlternateContent xmlns:mc="http://schemas.openxmlformats.org/markup-compatibility/2006">
              <mc:Choice xmlns:v="urn:schemas-microsoft-com:vml" Requires="v">
                <p:oleObj spid="_x0000_s420340" name="Equation" r:id="rId24" imgW="1104840" imgH="228600" progId="Equation.3">
                  <p:embed/>
                </p:oleObj>
              </mc:Choice>
              <mc:Fallback>
                <p:oleObj name="Equation" r:id="rId24" imgW="1104840" imgH="2286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81750" y="3109913"/>
                        <a:ext cx="200025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39" name="Line 43"/>
          <p:cNvSpPr>
            <a:spLocks noChangeShapeType="1"/>
          </p:cNvSpPr>
          <p:nvPr/>
        </p:nvSpPr>
        <p:spPr bwMode="auto">
          <a:xfrm rot="20837719" flipH="1">
            <a:off x="6477000" y="3733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140" name="Line 44"/>
          <p:cNvSpPr>
            <a:spLocks noChangeShapeType="1"/>
          </p:cNvSpPr>
          <p:nvPr/>
        </p:nvSpPr>
        <p:spPr bwMode="auto">
          <a:xfrm rot="20837719" flipH="1">
            <a:off x="6477000" y="4114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9719" name="Slide Number Placeholder 2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08332F-9407-8F43-947A-6C5D7F012989}"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Tree>
    <p:extLst>
      <p:ext uri="{BB962C8B-B14F-4D97-AF65-F5344CB8AC3E}">
        <p14:creationId xmlns:p14="http://schemas.microsoft.com/office/powerpoint/2010/main" val="290343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6100"/>
                                        </p:tgtEl>
                                        <p:attrNameLst>
                                          <p:attrName>style.visibility</p:attrName>
                                        </p:attrNameLst>
                                      </p:cBhvr>
                                      <p:to>
                                        <p:strVal val="visible"/>
                                      </p:to>
                                    </p:set>
                                    <p:animEffect transition="in" filter="wipe(left)">
                                      <p:cBhvr>
                                        <p:cTn id="7" dur="500"/>
                                        <p:tgtEl>
                                          <p:spTgt spid="516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16129"/>
                                        </p:tgtEl>
                                        <p:attrNameLst>
                                          <p:attrName>style.visibility</p:attrName>
                                        </p:attrNameLst>
                                      </p:cBhvr>
                                      <p:to>
                                        <p:strVal val="visible"/>
                                      </p:to>
                                    </p:set>
                                    <p:animEffect transition="in" filter="wipe(right)">
                                      <p:cBhvr>
                                        <p:cTn id="12" dur="500"/>
                                        <p:tgtEl>
                                          <p:spTgt spid="5161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516105"/>
                                        </p:tgtEl>
                                        <p:attrNameLst>
                                          <p:attrName>style.visibility</p:attrName>
                                        </p:attrNameLst>
                                      </p:cBhvr>
                                      <p:to>
                                        <p:strVal val="visible"/>
                                      </p:to>
                                    </p:set>
                                    <p:animEffect transition="in" filter="wipe(left)">
                                      <p:cBhvr>
                                        <p:cTn id="24" dur="500"/>
                                        <p:tgtEl>
                                          <p:spTgt spid="5161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16103"/>
                                        </p:tgtEl>
                                        <p:attrNameLst>
                                          <p:attrName>style.visibility</p:attrName>
                                        </p:attrNameLst>
                                      </p:cBhvr>
                                      <p:to>
                                        <p:strVal val="visible"/>
                                      </p:to>
                                    </p:set>
                                    <p:animEffect transition="in" filter="wipe(left)">
                                      <p:cBhvr>
                                        <p:cTn id="29" dur="500"/>
                                        <p:tgtEl>
                                          <p:spTgt spid="5161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516113"/>
                                        </p:tgtEl>
                                        <p:attrNameLst>
                                          <p:attrName>style.visibility</p:attrName>
                                        </p:attrNameLst>
                                      </p:cBhvr>
                                      <p:to>
                                        <p:strVal val="visible"/>
                                      </p:to>
                                    </p:set>
                                    <p:animEffect transition="in" filter="wipe(left)">
                                      <p:cBhvr>
                                        <p:cTn id="34" dur="500"/>
                                        <p:tgtEl>
                                          <p:spTgt spid="5161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16130"/>
                                        </p:tgtEl>
                                        <p:attrNameLst>
                                          <p:attrName>style.visibility</p:attrName>
                                        </p:attrNameLst>
                                      </p:cBhvr>
                                      <p:to>
                                        <p:strVal val="visible"/>
                                      </p:to>
                                    </p:set>
                                    <p:animEffect transition="in" filter="wipe(left)">
                                      <p:cBhvr>
                                        <p:cTn id="39" dur="500"/>
                                        <p:tgtEl>
                                          <p:spTgt spid="51613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516131"/>
                                        </p:tgtEl>
                                        <p:attrNameLst>
                                          <p:attrName>style.visibility</p:attrName>
                                        </p:attrNameLst>
                                      </p:cBhvr>
                                      <p:to>
                                        <p:strVal val="visible"/>
                                      </p:to>
                                    </p:set>
                                    <p:animEffect transition="in" filter="wipe(left)">
                                      <p:cBhvr>
                                        <p:cTn id="44" dur="500"/>
                                        <p:tgtEl>
                                          <p:spTgt spid="51613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16138"/>
                                        </p:tgtEl>
                                        <p:attrNameLst>
                                          <p:attrName>style.visibility</p:attrName>
                                        </p:attrNameLst>
                                      </p:cBhvr>
                                      <p:to>
                                        <p:strVal val="visible"/>
                                      </p:to>
                                    </p:set>
                                    <p:animEffect transition="in" filter="wipe(left)">
                                      <p:cBhvr>
                                        <p:cTn id="49" dur="500"/>
                                        <p:tgtEl>
                                          <p:spTgt spid="5161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516101"/>
                                        </p:tgtEl>
                                        <p:attrNameLst>
                                          <p:attrName>style.visibility</p:attrName>
                                        </p:attrNameLst>
                                      </p:cBhvr>
                                      <p:to>
                                        <p:strVal val="visible"/>
                                      </p:to>
                                    </p:set>
                                    <p:animEffect transition="in" filter="wipe(left)">
                                      <p:cBhvr>
                                        <p:cTn id="54" dur="500"/>
                                        <p:tgtEl>
                                          <p:spTgt spid="51610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516139"/>
                                        </p:tgtEl>
                                        <p:attrNameLst>
                                          <p:attrName>style.visibility</p:attrName>
                                        </p:attrNameLst>
                                      </p:cBhvr>
                                      <p:to>
                                        <p:strVal val="visible"/>
                                      </p:to>
                                    </p:set>
                                    <p:animEffect transition="in" filter="wipe(up)">
                                      <p:cBhvr>
                                        <p:cTn id="59" dur="500"/>
                                        <p:tgtEl>
                                          <p:spTgt spid="516139"/>
                                        </p:tgtEl>
                                      </p:cBhvr>
                                    </p:animEffect>
                                  </p:childTnLst>
                                </p:cTn>
                              </p:par>
                            </p:childTnLst>
                          </p:cTn>
                        </p:par>
                        <p:par>
                          <p:cTn id="60" fill="hold" nodeType="afterGroup">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516140"/>
                                        </p:tgtEl>
                                        <p:attrNameLst>
                                          <p:attrName>style.visibility</p:attrName>
                                        </p:attrNameLst>
                                      </p:cBhvr>
                                      <p:to>
                                        <p:strVal val="visible"/>
                                      </p:to>
                                    </p:set>
                                    <p:animEffect transition="in" filter="wipe(up)">
                                      <p:cBhvr>
                                        <p:cTn id="63" dur="500"/>
                                        <p:tgtEl>
                                          <p:spTgt spid="51614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516137"/>
                                        </p:tgtEl>
                                        <p:attrNameLst>
                                          <p:attrName>style.visibility</p:attrName>
                                        </p:attrNameLst>
                                      </p:cBhvr>
                                      <p:to>
                                        <p:strVal val="visible"/>
                                      </p:to>
                                    </p:set>
                                    <p:animEffect transition="in" filter="wipe(left)">
                                      <p:cBhvr>
                                        <p:cTn id="68" dur="500"/>
                                        <p:tgtEl>
                                          <p:spTgt spid="51613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516132"/>
                                        </p:tgtEl>
                                        <p:attrNameLst>
                                          <p:attrName>style.visibility</p:attrName>
                                        </p:attrNameLst>
                                      </p:cBhvr>
                                      <p:to>
                                        <p:strVal val="visible"/>
                                      </p:to>
                                    </p:set>
                                    <p:animEffect transition="in" filter="wipe(left)">
                                      <p:cBhvr>
                                        <p:cTn id="73" dur="500"/>
                                        <p:tgtEl>
                                          <p:spTgt spid="51613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516133"/>
                                        </p:tgtEl>
                                        <p:attrNameLst>
                                          <p:attrName>style.visibility</p:attrName>
                                        </p:attrNameLst>
                                      </p:cBhvr>
                                      <p:to>
                                        <p:strVal val="visible"/>
                                      </p:to>
                                    </p:set>
                                    <p:animEffect transition="in" filter="wipe(left)">
                                      <p:cBhvr>
                                        <p:cTn id="78" dur="500"/>
                                        <p:tgtEl>
                                          <p:spTgt spid="51613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516134"/>
                                        </p:tgtEl>
                                        <p:attrNameLst>
                                          <p:attrName>style.visibility</p:attrName>
                                        </p:attrNameLst>
                                      </p:cBhvr>
                                      <p:to>
                                        <p:strVal val="visible"/>
                                      </p:to>
                                    </p:set>
                                    <p:animEffect transition="in" filter="wipe(left)">
                                      <p:cBhvr>
                                        <p:cTn id="83" dur="500"/>
                                        <p:tgtEl>
                                          <p:spTgt spid="51613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516135"/>
                                        </p:tgtEl>
                                        <p:attrNameLst>
                                          <p:attrName>style.visibility</p:attrName>
                                        </p:attrNameLst>
                                      </p:cBhvr>
                                      <p:to>
                                        <p:strVal val="visible"/>
                                      </p:to>
                                    </p:set>
                                    <p:animEffect transition="in" filter="wipe(left)">
                                      <p:cBhvr>
                                        <p:cTn id="88" dur="500"/>
                                        <p:tgtEl>
                                          <p:spTgt spid="51613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516136"/>
                                        </p:tgtEl>
                                        <p:attrNameLst>
                                          <p:attrName>style.visibility</p:attrName>
                                        </p:attrNameLst>
                                      </p:cBhvr>
                                      <p:to>
                                        <p:strVal val="visible"/>
                                      </p:to>
                                    </p:set>
                                    <p:animEffect transition="in" filter="wipe(left)">
                                      <p:cBhvr>
                                        <p:cTn id="93" dur="500"/>
                                        <p:tgtEl>
                                          <p:spTgt spid="51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0" grpId="0" animBg="1" autoUpdateAnimBg="0"/>
      <p:bldP spid="516105" grpId="0" animBg="1" autoUpdateAnimBg="0"/>
      <p:bldP spid="516130" grpId="0" animBg="1" autoUpdateAnimBg="0"/>
      <p:bldP spid="516139" grpId="0" animBg="1"/>
      <p:bldP spid="51614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Date Placeholder 3"/>
          <p:cNvSpPr>
            <a:spLocks noGrp="1"/>
          </p:cNvSpPr>
          <p:nvPr>
            <p:ph type="dt" sz="quarter" idx="10"/>
          </p:nvPr>
        </p:nvSpPr>
        <p:spPr/>
        <p:txBody>
          <a:bodyPr/>
          <a:lstStyle/>
          <a:p>
            <a:pPr>
              <a:defRPr/>
            </a:pPr>
            <a:r>
              <a:rPr lang="en-US" smtClean="0"/>
              <a:t>Wednesday, Feb. 27, 2013</a:t>
            </a:r>
            <a:endParaRPr lang="en-US"/>
          </a:p>
        </p:txBody>
      </p:sp>
      <p:sp>
        <p:nvSpPr>
          <p:cNvPr id="34" name="Footer Placeholder 4"/>
          <p:cNvSpPr>
            <a:spLocks noGrp="1"/>
          </p:cNvSpPr>
          <p:nvPr>
            <p:ph type="ftr" sz="quarter" idx="11"/>
          </p:nvPr>
        </p:nvSpPr>
        <p:spPr/>
        <p:txBody>
          <a:bodyPr/>
          <a:lstStyle/>
          <a:p>
            <a:pPr>
              <a:defRPr/>
            </a:pPr>
            <a:r>
              <a:rPr lang="nl-NL" smtClean="0"/>
              <a:t>PHYS 1441-002, Spring 2013                   Dr. Jaehoon Yu</a:t>
            </a:r>
            <a:endParaRPr lang="en-US"/>
          </a:p>
        </p:txBody>
      </p:sp>
      <p:pic>
        <p:nvPicPr>
          <p:cNvPr id="30742" name="Picture 2" descr="FG05_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Rectangle 3"/>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 5 – 7 Bank Angle</a:t>
            </a:r>
          </a:p>
        </p:txBody>
      </p:sp>
      <p:sp>
        <p:nvSpPr>
          <p:cNvPr id="30744" name="Text Box 4"/>
          <p:cNvSpPr txBox="1">
            <a:spLocks noChangeArrowheads="1"/>
          </p:cNvSpPr>
          <p:nvPr/>
        </p:nvSpPr>
        <p:spPr bwMode="auto">
          <a:xfrm>
            <a:off x="609600" y="838200"/>
            <a:ext cx="80010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(a) For a car traveling with speed </a:t>
            </a:r>
            <a:r>
              <a:rPr lang="en-US" sz="2000" dirty="0">
                <a:solidFill>
                  <a:schemeClr val="accent2"/>
                </a:solidFill>
                <a:latin typeface="Monotype Corsiva" charset="0"/>
              </a:rPr>
              <a:t>v</a:t>
            </a:r>
            <a:r>
              <a:rPr lang="en-US" sz="2000" dirty="0">
                <a:solidFill>
                  <a:schemeClr val="accent2"/>
                </a:solidFill>
                <a:latin typeface="Arial Narrow" charset="0"/>
              </a:rPr>
              <a:t> around a curve of radius </a:t>
            </a:r>
            <a:r>
              <a:rPr lang="en-US" sz="2000" dirty="0">
                <a:solidFill>
                  <a:schemeClr val="accent2"/>
                </a:solidFill>
                <a:latin typeface="Monotype Corsiva" charset="0"/>
              </a:rPr>
              <a:t>r</a:t>
            </a:r>
            <a:r>
              <a:rPr lang="en-US" sz="2000" dirty="0">
                <a:solidFill>
                  <a:schemeClr val="accent2"/>
                </a:solidFill>
                <a:latin typeface="Arial Narrow" charset="0"/>
              </a:rPr>
              <a:t>, determine the formula for the angle at which the road should be banked so that no friction is required to keep the car from skidding.  </a:t>
            </a:r>
            <a:endParaRPr lang="en-US" sz="2000" dirty="0"/>
          </a:p>
        </p:txBody>
      </p:sp>
      <p:graphicFrame>
        <p:nvGraphicFramePr>
          <p:cNvPr id="30722" name="Object 2"/>
          <p:cNvGraphicFramePr>
            <a:graphicFrameLocks noChangeAspect="1"/>
          </p:cNvGraphicFramePr>
          <p:nvPr/>
        </p:nvGraphicFramePr>
        <p:xfrm>
          <a:off x="4632325" y="2362200"/>
          <a:ext cx="1720850" cy="717550"/>
        </p:xfrm>
        <a:graphic>
          <a:graphicData uri="http://schemas.openxmlformats.org/presentationml/2006/ole">
            <mc:AlternateContent xmlns:mc="http://schemas.openxmlformats.org/markup-compatibility/2006">
              <mc:Choice xmlns:v="urn:schemas-microsoft-com:vml" Requires="v">
                <p:oleObj spid="_x0000_s435252" name="Equation" r:id="rId4" imgW="952200" imgH="419040" progId="Equation.DSMT4">
                  <p:embed/>
                </p:oleObj>
              </mc:Choice>
              <mc:Fallback>
                <p:oleObj name="Equation" r:id="rId4" imgW="9522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2362200"/>
                        <a:ext cx="1720850" cy="717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4110038" y="3055938"/>
          <a:ext cx="766762" cy="434975"/>
        </p:xfrm>
        <a:graphic>
          <a:graphicData uri="http://schemas.openxmlformats.org/presentationml/2006/ole">
            <mc:AlternateContent xmlns:mc="http://schemas.openxmlformats.org/markup-compatibility/2006">
              <mc:Choice xmlns:v="urn:schemas-microsoft-com:vml" Requires="v">
                <p:oleObj spid="_x0000_s435253" name="Equation" r:id="rId6" imgW="507960" imgH="253800" progId="Equation.3">
                  <p:embed/>
                </p:oleObj>
              </mc:Choice>
              <mc:Fallback>
                <p:oleObj name="Equation" r:id="rId6" imgW="50796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0038" y="3055938"/>
                        <a:ext cx="766762"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4030663" y="2044700"/>
          <a:ext cx="896937" cy="438150"/>
        </p:xfrm>
        <a:graphic>
          <a:graphicData uri="http://schemas.openxmlformats.org/presentationml/2006/ole">
            <mc:AlternateContent xmlns:mc="http://schemas.openxmlformats.org/markup-compatibility/2006">
              <mc:Choice xmlns:v="urn:schemas-microsoft-com:vml" Requires="v">
                <p:oleObj spid="_x0000_s435254" name="Equation" r:id="rId8" imgW="495000" imgH="253800" progId="Equation.3">
                  <p:embed/>
                </p:oleObj>
              </mc:Choice>
              <mc:Fallback>
                <p:oleObj name="Equation" r:id="rId8" imgW="49500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0663" y="2044700"/>
                        <a:ext cx="89693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457200" y="5486400"/>
          <a:ext cx="2528888" cy="304800"/>
        </p:xfrm>
        <a:graphic>
          <a:graphicData uri="http://schemas.openxmlformats.org/presentationml/2006/ole">
            <mc:AlternateContent xmlns:mc="http://schemas.openxmlformats.org/markup-compatibility/2006">
              <mc:Choice xmlns:v="urn:schemas-microsoft-com:vml" Requires="v">
                <p:oleObj spid="_x0000_s435255" name="Equation" r:id="rId10" imgW="1396800" imgH="177480" progId="Equation.3">
                  <p:embed/>
                </p:oleObj>
              </mc:Choice>
              <mc:Fallback>
                <p:oleObj name="Equation" r:id="rId10" imgW="13968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5486400"/>
                        <a:ext cx="2528888"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45" name="Text Box 9"/>
          <p:cNvSpPr txBox="1">
            <a:spLocks noChangeArrowheads="1"/>
          </p:cNvSpPr>
          <p:nvPr/>
        </p:nvSpPr>
        <p:spPr bwMode="auto">
          <a:xfrm>
            <a:off x="3124200" y="2057400"/>
            <a:ext cx="869950" cy="395288"/>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x comp.</a:t>
            </a:r>
          </a:p>
        </p:txBody>
      </p:sp>
      <p:sp>
        <p:nvSpPr>
          <p:cNvPr id="30746" name="Text Box 10"/>
          <p:cNvSpPr txBox="1">
            <a:spLocks noChangeArrowheads="1"/>
          </p:cNvSpPr>
          <p:nvPr/>
        </p:nvSpPr>
        <p:spPr bwMode="auto">
          <a:xfrm>
            <a:off x="3124200" y="3109913"/>
            <a:ext cx="869950" cy="395287"/>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y comp.</a:t>
            </a:r>
          </a:p>
        </p:txBody>
      </p:sp>
      <p:grpSp>
        <p:nvGrpSpPr>
          <p:cNvPr id="30747" name="Group 11"/>
          <p:cNvGrpSpPr>
            <a:grpSpLocks/>
          </p:cNvGrpSpPr>
          <p:nvPr/>
        </p:nvGrpSpPr>
        <p:grpSpPr bwMode="auto">
          <a:xfrm>
            <a:off x="473075" y="2133600"/>
            <a:ext cx="1889125" cy="1371600"/>
            <a:chOff x="3312" y="1200"/>
            <a:chExt cx="1190" cy="864"/>
          </a:xfrm>
        </p:grpSpPr>
        <p:grpSp>
          <p:nvGrpSpPr>
            <p:cNvPr id="30751" name="Group 12"/>
            <p:cNvGrpSpPr>
              <a:grpSpLocks/>
            </p:cNvGrpSpPr>
            <p:nvPr/>
          </p:nvGrpSpPr>
          <p:grpSpPr bwMode="auto">
            <a:xfrm>
              <a:off x="3312" y="1344"/>
              <a:ext cx="1190" cy="720"/>
              <a:chOff x="2506" y="1344"/>
              <a:chExt cx="1190" cy="720"/>
            </a:xfrm>
          </p:grpSpPr>
          <p:sp>
            <p:nvSpPr>
              <p:cNvPr id="30753" name="Line 13"/>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Line 14"/>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Text Box 15"/>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0752" name="Text Box 16"/>
            <p:cNvSpPr txBox="1">
              <a:spLocks noChangeArrowheads="1"/>
            </p:cNvSpPr>
            <p:nvPr/>
          </p:nvSpPr>
          <p:spPr bwMode="auto">
            <a:xfrm>
              <a:off x="384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30726" name="Object 6"/>
          <p:cNvGraphicFramePr>
            <a:graphicFrameLocks noChangeAspect="1"/>
          </p:cNvGraphicFramePr>
          <p:nvPr>
            <p:extLst>
              <p:ext uri="{D42A27DB-BD31-4B8C-83A1-F6EECF244321}">
                <p14:modId xmlns:p14="http://schemas.microsoft.com/office/powerpoint/2010/main" val="217890473"/>
              </p:ext>
            </p:extLst>
          </p:nvPr>
        </p:nvGraphicFramePr>
        <p:xfrm>
          <a:off x="4935538" y="2046288"/>
          <a:ext cx="1833562" cy="434975"/>
        </p:xfrm>
        <a:graphic>
          <a:graphicData uri="http://schemas.openxmlformats.org/presentationml/2006/ole">
            <mc:AlternateContent xmlns:mc="http://schemas.openxmlformats.org/markup-compatibility/2006">
              <mc:Choice xmlns:v="urn:schemas-microsoft-com:vml" Requires="v">
                <p:oleObj spid="_x0000_s435256" name="Equation" r:id="rId12" imgW="1016000" imgH="254000" progId="Equation.3">
                  <p:embed/>
                </p:oleObj>
              </mc:Choice>
              <mc:Fallback>
                <p:oleObj name="Equation" r:id="rId12" imgW="1016000" imgH="254000" progId="Equation.3">
                  <p:embed/>
                  <p:pic>
                    <p:nvPicPr>
                      <p:cNvPr id="0" name=""/>
                      <p:cNvPicPr>
                        <a:picLocks noChangeAspect="1" noChangeArrowheads="1"/>
                      </p:cNvPicPr>
                      <p:nvPr/>
                    </p:nvPicPr>
                    <p:blipFill>
                      <a:blip r:embed="rId13"/>
                      <a:srcRect/>
                      <a:stretch>
                        <a:fillRect/>
                      </a:stretch>
                    </p:blipFill>
                    <p:spPr bwMode="auto">
                      <a:xfrm>
                        <a:off x="4935538" y="2046288"/>
                        <a:ext cx="1833562"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2209800" y="3567113"/>
          <a:ext cx="1284288" cy="674687"/>
        </p:xfrm>
        <a:graphic>
          <a:graphicData uri="http://schemas.openxmlformats.org/presentationml/2006/ole">
            <mc:AlternateContent xmlns:mc="http://schemas.openxmlformats.org/markup-compatibility/2006">
              <mc:Choice xmlns:v="urn:schemas-microsoft-com:vml" Requires="v">
                <p:oleObj spid="_x0000_s435257" name="Equation" r:id="rId14" imgW="711000" imgH="393480" progId="Equation.DSMT4">
                  <p:embed/>
                </p:oleObj>
              </mc:Choice>
              <mc:Fallback>
                <p:oleObj name="Equation" r:id="rId14" imgW="71100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3567113"/>
                        <a:ext cx="1284288" cy="674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8" name="Object 8"/>
          <p:cNvGraphicFramePr>
            <a:graphicFrameLocks noChangeAspect="1"/>
          </p:cNvGraphicFramePr>
          <p:nvPr/>
        </p:nvGraphicFramePr>
        <p:xfrm>
          <a:off x="8609013" y="2109788"/>
          <a:ext cx="230187" cy="306387"/>
        </p:xfrm>
        <a:graphic>
          <a:graphicData uri="http://schemas.openxmlformats.org/presentationml/2006/ole">
            <mc:AlternateContent xmlns:mc="http://schemas.openxmlformats.org/markup-compatibility/2006">
              <mc:Choice xmlns:v="urn:schemas-microsoft-com:vml" Requires="v">
                <p:oleObj spid="_x0000_s435258" name="Equation" r:id="rId16" imgW="126720" imgH="177480" progId="Equation.3">
                  <p:embed/>
                </p:oleObj>
              </mc:Choice>
              <mc:Fallback>
                <p:oleObj name="Equation" r:id="rId16" imgW="12672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09013" y="2109788"/>
                        <a:ext cx="230187" cy="306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9" name="Object 9"/>
          <p:cNvGraphicFramePr>
            <a:graphicFrameLocks noChangeAspect="1"/>
          </p:cNvGraphicFramePr>
          <p:nvPr>
            <p:extLst>
              <p:ext uri="{D42A27DB-BD31-4B8C-83A1-F6EECF244321}">
                <p14:modId xmlns:p14="http://schemas.microsoft.com/office/powerpoint/2010/main" val="2139033680"/>
              </p:ext>
            </p:extLst>
          </p:nvPr>
        </p:nvGraphicFramePr>
        <p:xfrm>
          <a:off x="4972050" y="3094038"/>
          <a:ext cx="1495425" cy="433387"/>
        </p:xfrm>
        <a:graphic>
          <a:graphicData uri="http://schemas.openxmlformats.org/presentationml/2006/ole">
            <mc:AlternateContent xmlns:mc="http://schemas.openxmlformats.org/markup-compatibility/2006">
              <mc:Choice xmlns:v="urn:schemas-microsoft-com:vml" Requires="v">
                <p:oleObj spid="_x0000_s435259" name="Equation" r:id="rId18" imgW="990600" imgH="254000" progId="Equation.3">
                  <p:embed/>
                </p:oleObj>
              </mc:Choice>
              <mc:Fallback>
                <p:oleObj name="Equation" r:id="rId18" imgW="990600" imgH="254000" progId="Equation.3">
                  <p:embed/>
                  <p:pic>
                    <p:nvPicPr>
                      <p:cNvPr id="0" name=""/>
                      <p:cNvPicPr>
                        <a:picLocks noChangeAspect="1" noChangeArrowheads="1"/>
                      </p:cNvPicPr>
                      <p:nvPr/>
                    </p:nvPicPr>
                    <p:blipFill>
                      <a:blip r:embed="rId19"/>
                      <a:srcRect/>
                      <a:stretch>
                        <a:fillRect/>
                      </a:stretch>
                    </p:blipFill>
                    <p:spPr bwMode="auto">
                      <a:xfrm>
                        <a:off x="4972050" y="3094038"/>
                        <a:ext cx="1495425"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0" name="Object 10"/>
          <p:cNvGraphicFramePr>
            <a:graphicFrameLocks noChangeAspect="1"/>
          </p:cNvGraphicFramePr>
          <p:nvPr/>
        </p:nvGraphicFramePr>
        <p:xfrm>
          <a:off x="3810000" y="3706813"/>
          <a:ext cx="977900" cy="393700"/>
        </p:xfrm>
        <a:graphic>
          <a:graphicData uri="http://schemas.openxmlformats.org/presentationml/2006/ole">
            <mc:AlternateContent xmlns:mc="http://schemas.openxmlformats.org/markup-compatibility/2006">
              <mc:Choice xmlns:v="urn:schemas-microsoft-com:vml" Requires="v">
                <p:oleObj spid="_x0000_s435260" name="Equation" r:id="rId20" imgW="647640" imgH="228600" progId="Equation.DSMT4">
                  <p:embed/>
                </p:oleObj>
              </mc:Choice>
              <mc:Fallback>
                <p:oleObj name="Equation" r:id="rId20" imgW="64764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0000" y="3706813"/>
                        <a:ext cx="977900"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1" name="Object 11"/>
          <p:cNvGraphicFramePr>
            <a:graphicFrameLocks noChangeAspect="1"/>
          </p:cNvGraphicFramePr>
          <p:nvPr>
            <p:extLst>
              <p:ext uri="{D42A27DB-BD31-4B8C-83A1-F6EECF244321}">
                <p14:modId xmlns:p14="http://schemas.microsoft.com/office/powerpoint/2010/main" val="4185319624"/>
              </p:ext>
            </p:extLst>
          </p:nvPr>
        </p:nvGraphicFramePr>
        <p:xfrm>
          <a:off x="7629525" y="3521075"/>
          <a:ext cx="1122363" cy="763588"/>
        </p:xfrm>
        <a:graphic>
          <a:graphicData uri="http://schemas.openxmlformats.org/presentationml/2006/ole">
            <mc:AlternateContent xmlns:mc="http://schemas.openxmlformats.org/markup-compatibility/2006">
              <mc:Choice xmlns:v="urn:schemas-microsoft-com:vml" Requires="v">
                <p:oleObj spid="_x0000_s435261" name="Equation" r:id="rId22" imgW="660400" imgH="444500" progId="Equation.DSMT4">
                  <p:embed/>
                </p:oleObj>
              </mc:Choice>
              <mc:Fallback>
                <p:oleObj name="Equation" r:id="rId22" imgW="660400" imgH="444500" progId="Equation.DSMT4">
                  <p:embed/>
                  <p:pic>
                    <p:nvPicPr>
                      <p:cNvPr id="0" name=""/>
                      <p:cNvPicPr>
                        <a:picLocks noChangeAspect="1" noChangeArrowheads="1"/>
                      </p:cNvPicPr>
                      <p:nvPr/>
                    </p:nvPicPr>
                    <p:blipFill>
                      <a:blip r:embed="rId23"/>
                      <a:srcRect/>
                      <a:stretch>
                        <a:fillRect/>
                      </a:stretch>
                    </p:blipFill>
                    <p:spPr bwMode="auto">
                      <a:xfrm>
                        <a:off x="7629525" y="3521075"/>
                        <a:ext cx="1122363" cy="763588"/>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2" name="Object 12"/>
          <p:cNvGraphicFramePr>
            <a:graphicFrameLocks noChangeAspect="1"/>
          </p:cNvGraphicFramePr>
          <p:nvPr/>
        </p:nvGraphicFramePr>
        <p:xfrm>
          <a:off x="3352800" y="5280025"/>
          <a:ext cx="2389188" cy="739775"/>
        </p:xfrm>
        <a:graphic>
          <a:graphicData uri="http://schemas.openxmlformats.org/presentationml/2006/ole">
            <mc:AlternateContent xmlns:mc="http://schemas.openxmlformats.org/markup-compatibility/2006">
              <mc:Choice xmlns:v="urn:schemas-microsoft-com:vml" Requires="v">
                <p:oleObj spid="_x0000_s435262" name="Equation" r:id="rId24" imgW="1320480" imgH="431640" progId="Equation.3">
                  <p:embed/>
                </p:oleObj>
              </mc:Choice>
              <mc:Fallback>
                <p:oleObj name="Equation" r:id="rId24" imgW="1320480" imgH="4316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52800" y="5280025"/>
                        <a:ext cx="2389188" cy="739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3" name="Object 13"/>
          <p:cNvGraphicFramePr>
            <a:graphicFrameLocks noChangeAspect="1"/>
          </p:cNvGraphicFramePr>
          <p:nvPr>
            <p:extLst>
              <p:ext uri="{D42A27DB-BD31-4B8C-83A1-F6EECF244321}">
                <p14:modId xmlns:p14="http://schemas.microsoft.com/office/powerpoint/2010/main" val="2543122885"/>
              </p:ext>
            </p:extLst>
          </p:nvPr>
        </p:nvGraphicFramePr>
        <p:xfrm>
          <a:off x="6796088" y="1893888"/>
          <a:ext cx="1878012" cy="739775"/>
        </p:xfrm>
        <a:graphic>
          <a:graphicData uri="http://schemas.openxmlformats.org/presentationml/2006/ole">
            <mc:AlternateContent xmlns:mc="http://schemas.openxmlformats.org/markup-compatibility/2006">
              <mc:Choice xmlns:v="urn:schemas-microsoft-com:vml" Requires="v">
                <p:oleObj spid="_x0000_s435263" name="Equation" r:id="rId26" imgW="1041400" imgH="431800" progId="Equation.3">
                  <p:embed/>
                </p:oleObj>
              </mc:Choice>
              <mc:Fallback>
                <p:oleObj name="Equation" r:id="rId26" imgW="1041400" imgH="431800" progId="Equation.3">
                  <p:embed/>
                  <p:pic>
                    <p:nvPicPr>
                      <p:cNvPr id="0" name=""/>
                      <p:cNvPicPr>
                        <a:picLocks noChangeAspect="1" noChangeArrowheads="1"/>
                      </p:cNvPicPr>
                      <p:nvPr/>
                    </p:nvPicPr>
                    <p:blipFill>
                      <a:blip r:embed="rId27"/>
                      <a:srcRect/>
                      <a:stretch>
                        <a:fillRect/>
                      </a:stretch>
                    </p:blipFill>
                    <p:spPr bwMode="auto">
                      <a:xfrm>
                        <a:off x="6796088" y="1893888"/>
                        <a:ext cx="1878012" cy="739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4" name="Object 14"/>
          <p:cNvGraphicFramePr>
            <a:graphicFrameLocks noChangeAspect="1"/>
          </p:cNvGraphicFramePr>
          <p:nvPr/>
        </p:nvGraphicFramePr>
        <p:xfrm>
          <a:off x="6551613" y="3122613"/>
          <a:ext cx="230187" cy="306387"/>
        </p:xfrm>
        <a:graphic>
          <a:graphicData uri="http://schemas.openxmlformats.org/presentationml/2006/ole">
            <mc:AlternateContent xmlns:mc="http://schemas.openxmlformats.org/markup-compatibility/2006">
              <mc:Choice xmlns:v="urn:schemas-microsoft-com:vml" Requires="v">
                <p:oleObj spid="_x0000_s435264" name="Equation" r:id="rId28" imgW="126720" imgH="177480" progId="Equation.3">
                  <p:embed/>
                </p:oleObj>
              </mc:Choice>
              <mc:Fallback>
                <p:oleObj name="Equation" r:id="rId28" imgW="126720" imgH="17748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51613" y="3122613"/>
                        <a:ext cx="230187" cy="306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5" name="Object 15"/>
          <p:cNvGraphicFramePr>
            <a:graphicFrameLocks noChangeAspect="1"/>
          </p:cNvGraphicFramePr>
          <p:nvPr/>
        </p:nvGraphicFramePr>
        <p:xfrm>
          <a:off x="7073900" y="3048000"/>
          <a:ext cx="1628775" cy="390525"/>
        </p:xfrm>
        <a:graphic>
          <a:graphicData uri="http://schemas.openxmlformats.org/presentationml/2006/ole">
            <mc:AlternateContent xmlns:mc="http://schemas.openxmlformats.org/markup-compatibility/2006">
              <mc:Choice xmlns:v="urn:schemas-microsoft-com:vml" Requires="v">
                <p:oleObj spid="_x0000_s435265" name="Equation" r:id="rId30" imgW="901440" imgH="228600" progId="Equation.DSMT4">
                  <p:embed/>
                </p:oleObj>
              </mc:Choice>
              <mc:Fallback>
                <p:oleObj name="Equation" r:id="rId30" imgW="90144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73900" y="3048000"/>
                        <a:ext cx="1628775"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48" name="Text Box 27"/>
          <p:cNvSpPr txBox="1">
            <a:spLocks noChangeArrowheads="1"/>
          </p:cNvSpPr>
          <p:nvPr/>
        </p:nvSpPr>
        <p:spPr bwMode="auto">
          <a:xfrm>
            <a:off x="685800" y="4451350"/>
            <a:ext cx="78486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(b) What is this angle for an expressway off-ramp curve of radius 50m at a design speed of 50km/h? </a:t>
            </a:r>
            <a:endParaRPr lang="en-US" sz="2000" dirty="0"/>
          </a:p>
        </p:txBody>
      </p:sp>
      <p:graphicFrame>
        <p:nvGraphicFramePr>
          <p:cNvPr id="30736" name="Object 16"/>
          <p:cNvGraphicFramePr>
            <a:graphicFrameLocks noChangeAspect="1"/>
          </p:cNvGraphicFramePr>
          <p:nvPr/>
        </p:nvGraphicFramePr>
        <p:xfrm>
          <a:off x="6383338" y="5486400"/>
          <a:ext cx="2227262" cy="392113"/>
        </p:xfrm>
        <a:graphic>
          <a:graphicData uri="http://schemas.openxmlformats.org/presentationml/2006/ole">
            <mc:AlternateContent xmlns:mc="http://schemas.openxmlformats.org/markup-compatibility/2006">
              <mc:Choice xmlns:v="urn:schemas-microsoft-com:vml" Requires="v">
                <p:oleObj spid="_x0000_s435266" name="Equation" r:id="rId32" imgW="1231560" imgH="228600" progId="Equation.3">
                  <p:embed/>
                </p:oleObj>
              </mc:Choice>
              <mc:Fallback>
                <p:oleObj name="Equation" r:id="rId32" imgW="123156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83338" y="5486400"/>
                        <a:ext cx="2227262" cy="392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7" name="Object 17"/>
          <p:cNvGraphicFramePr>
            <a:graphicFrameLocks noChangeAspect="1"/>
          </p:cNvGraphicFramePr>
          <p:nvPr/>
        </p:nvGraphicFramePr>
        <p:xfrm>
          <a:off x="4813300" y="3590925"/>
          <a:ext cx="1054100" cy="676275"/>
        </p:xfrm>
        <a:graphic>
          <a:graphicData uri="http://schemas.openxmlformats.org/presentationml/2006/ole">
            <mc:AlternateContent xmlns:mc="http://schemas.openxmlformats.org/markup-compatibility/2006">
              <mc:Choice xmlns:v="urn:schemas-microsoft-com:vml" Requires="v">
                <p:oleObj spid="_x0000_s435267" name="Equation" r:id="rId34" imgW="698400" imgH="393480" progId="Equation.DSMT4">
                  <p:embed/>
                </p:oleObj>
              </mc:Choice>
              <mc:Fallback>
                <p:oleObj name="Equation" r:id="rId34" imgW="69840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13300" y="3590925"/>
                        <a:ext cx="1054100" cy="676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8" name="Object 18"/>
          <p:cNvGraphicFramePr>
            <a:graphicFrameLocks noChangeAspect="1"/>
          </p:cNvGraphicFramePr>
          <p:nvPr/>
        </p:nvGraphicFramePr>
        <p:xfrm>
          <a:off x="5899150" y="3765550"/>
          <a:ext cx="1035050" cy="349250"/>
        </p:xfrm>
        <a:graphic>
          <a:graphicData uri="http://schemas.openxmlformats.org/presentationml/2006/ole">
            <mc:AlternateContent xmlns:mc="http://schemas.openxmlformats.org/markup-compatibility/2006">
              <mc:Choice xmlns:v="urn:schemas-microsoft-com:vml" Requires="v">
                <p:oleObj spid="_x0000_s435268" name="Equation" r:id="rId36" imgW="685800" imgH="203040" progId="Equation.DSMT4">
                  <p:embed/>
                </p:oleObj>
              </mc:Choice>
              <mc:Fallback>
                <p:oleObj name="Equation" r:id="rId36" imgW="68580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899150" y="3765550"/>
                        <a:ext cx="1035050" cy="349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9" name="Object 19"/>
          <p:cNvGraphicFramePr>
            <a:graphicFrameLocks noChangeAspect="1"/>
          </p:cNvGraphicFramePr>
          <p:nvPr/>
        </p:nvGraphicFramePr>
        <p:xfrm>
          <a:off x="6911975" y="3546475"/>
          <a:ext cx="479425" cy="720725"/>
        </p:xfrm>
        <a:graphic>
          <a:graphicData uri="http://schemas.openxmlformats.org/presentationml/2006/ole">
            <mc:AlternateContent xmlns:mc="http://schemas.openxmlformats.org/markup-compatibility/2006">
              <mc:Choice xmlns:v="urn:schemas-microsoft-com:vml" Requires="v">
                <p:oleObj spid="_x0000_s435269" name="Equation" r:id="rId38" imgW="317160" imgH="419040" progId="Equation.3">
                  <p:embed/>
                </p:oleObj>
              </mc:Choice>
              <mc:Fallback>
                <p:oleObj name="Equation" r:id="rId38" imgW="317160" imgH="41904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911975" y="3546475"/>
                        <a:ext cx="479425" cy="720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49" name="AutoShape 32"/>
          <p:cNvSpPr>
            <a:spLocks noChangeArrowheads="1"/>
          </p:cNvSpPr>
          <p:nvPr/>
        </p:nvSpPr>
        <p:spPr bwMode="auto">
          <a:xfrm>
            <a:off x="3568700" y="3657600"/>
            <a:ext cx="241300" cy="555625"/>
          </a:xfrm>
          <a:prstGeom prst="rightArrow">
            <a:avLst>
              <a:gd name="adj1" fmla="val 50000"/>
              <a:gd name="adj2" fmla="val 25000"/>
            </a:avLst>
          </a:prstGeom>
          <a:solidFill>
            <a:srgbClr val="FFFFCC"/>
          </a:solidFill>
          <a:ln w="38100">
            <a:solidFill>
              <a:srgbClr val="A50021"/>
            </a:solidFill>
            <a:miter lim="800000"/>
            <a:headEnd/>
            <a:tailEnd/>
          </a:ln>
        </p:spPr>
        <p:txBody>
          <a:bodyPr anchor="ctr">
            <a:spAutoFit/>
          </a:bodyPr>
          <a:lstStyle/>
          <a:p>
            <a:pPr algn="ctr"/>
            <a:endParaRPr lang="en-US" sz="1400">
              <a:solidFill>
                <a:srgbClr val="FF0066"/>
              </a:solidFill>
            </a:endParaRPr>
          </a:p>
        </p:txBody>
      </p:sp>
      <p:sp>
        <p:nvSpPr>
          <p:cNvPr id="30750"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F7C9DD-9721-DD45-822A-B3BF36000B7C}"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Tree>
    <p:extLst>
      <p:ext uri="{BB962C8B-B14F-4D97-AF65-F5344CB8AC3E}">
        <p14:creationId xmlns:p14="http://schemas.microsoft.com/office/powerpoint/2010/main" val="29187991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0"/>
            <a:ext cx="7772400" cy="609600"/>
          </a:xfrm>
        </p:spPr>
        <p:txBody>
          <a:bodyPr/>
          <a:lstStyle/>
          <a:p>
            <a:r>
              <a:rPr lang="en-US">
                <a:latin typeface="Arial Narrow" charset="0"/>
                <a:ea typeface="ＭＳ Ｐゴシック" charset="0"/>
                <a:cs typeface="ＭＳ Ｐゴシック" charset="0"/>
              </a:rPr>
              <a:t>Announcements</a:t>
            </a:r>
          </a:p>
        </p:txBody>
      </p:sp>
      <p:sp>
        <p:nvSpPr>
          <p:cNvPr id="3" name="Content Placeholder 2"/>
          <p:cNvSpPr>
            <a:spLocks noGrp="1"/>
          </p:cNvSpPr>
          <p:nvPr>
            <p:ph idx="1"/>
          </p:nvPr>
        </p:nvSpPr>
        <p:spPr>
          <a:xfrm>
            <a:off x="457200" y="609600"/>
            <a:ext cx="8534400" cy="5486400"/>
          </a:xfrm>
        </p:spPr>
        <p:txBody>
          <a:bodyPr/>
          <a:lstStyle/>
          <a:p>
            <a:r>
              <a:rPr lang="en-US" sz="2800" dirty="0" smtClean="0">
                <a:latin typeface="Arial Narrow" charset="0"/>
                <a:ea typeface="ＭＳ Ｐゴシック" charset="0"/>
                <a:cs typeface="ＭＳ Ｐゴシック" charset="0"/>
                <a:sym typeface="Wingdings"/>
              </a:rPr>
              <a:t>Homework #6 deadline has been extended to 11pm today!!</a:t>
            </a:r>
          </a:p>
          <a:p>
            <a:r>
              <a:rPr lang="en-US" sz="2800" dirty="0" smtClean="0">
                <a:latin typeface="Arial Narrow" charset="0"/>
                <a:ea typeface="ＭＳ Ｐゴシック" charset="0"/>
                <a:cs typeface="ＭＳ Ｐゴシック" charset="0"/>
                <a:sym typeface="Wingdings"/>
              </a:rPr>
              <a:t>Please make sure that you pay for Quest homework access today!!</a:t>
            </a:r>
          </a:p>
          <a:p>
            <a:pPr lvl="1"/>
            <a:r>
              <a:rPr lang="en-US" sz="2400" dirty="0" smtClean="0">
                <a:latin typeface="Arial Narrow" charset="0"/>
                <a:ea typeface="ＭＳ Ｐゴシック" charset="0"/>
                <a:cs typeface="ＭＳ Ｐゴシック" charset="0"/>
                <a:sym typeface="Wingdings"/>
              </a:rPr>
              <a:t>The deadline is Feb. 28!</a:t>
            </a:r>
          </a:p>
          <a:p>
            <a:pPr lvl="1"/>
            <a:r>
              <a:rPr lang="en-US" sz="2400" dirty="0" smtClean="0">
                <a:latin typeface="Arial Narrow" charset="0"/>
                <a:ea typeface="ＭＳ Ｐゴシック" charset="0"/>
                <a:cs typeface="ＭＳ Ｐゴシック" charset="0"/>
                <a:sym typeface="Wingdings"/>
              </a:rPr>
              <a:t>You will lose all access to your homework site and grades if you do not pay by Feb. 28.</a:t>
            </a:r>
          </a:p>
          <a:p>
            <a:pPr lvl="2"/>
            <a:r>
              <a:rPr lang="en-US" sz="2000" dirty="0" smtClean="0">
                <a:latin typeface="Arial Narrow" charset="0"/>
                <a:ea typeface="ＭＳ Ｐゴシック" charset="0"/>
                <a:cs typeface="ＭＳ Ｐゴシック" charset="0"/>
                <a:sym typeface="Wingdings"/>
              </a:rPr>
              <a:t>35 of you still haven’t paid!!</a:t>
            </a:r>
          </a:p>
          <a:p>
            <a:pPr lvl="1"/>
            <a:r>
              <a:rPr lang="en-US" sz="2400" dirty="0" smtClean="0">
                <a:latin typeface="Arial Narrow" charset="0"/>
                <a:ea typeface="ＭＳ Ｐゴシック" charset="0"/>
                <a:cs typeface="ＭＳ Ｐゴシック" charset="0"/>
                <a:sym typeface="Wingdings"/>
              </a:rPr>
              <a:t>NO extension for homework submission will be granted if you lose your access!!</a:t>
            </a:r>
          </a:p>
          <a:p>
            <a:r>
              <a:rPr lang="en-US" sz="2800" dirty="0" smtClean="0">
                <a:latin typeface="Arial Narrow" charset="0"/>
                <a:ea typeface="ＭＳ Ｐゴシック" charset="0"/>
                <a:cs typeface="ＭＳ Ｐゴシック" charset="0"/>
                <a:sym typeface="Wingdings"/>
              </a:rPr>
              <a:t>PLEASE do work on homework!  </a:t>
            </a:r>
          </a:p>
          <a:p>
            <a:pPr lvl="1"/>
            <a:r>
              <a:rPr lang="en-US" sz="2400" dirty="0" smtClean="0">
                <a:latin typeface="Arial Narrow" charset="0"/>
                <a:ea typeface="ＭＳ Ｐゴシック" charset="0"/>
                <a:cs typeface="ＭＳ Ｐゴシック" charset="0"/>
                <a:sym typeface="Wingdings"/>
              </a:rPr>
              <a:t>It will be very hard to pass this course without doing homework since it is 25%(!!!) of the entire grade!!</a:t>
            </a:r>
          </a:p>
        </p:txBody>
      </p:sp>
      <p:sp>
        <p:nvSpPr>
          <p:cNvPr id="4" name="Date Placeholder 3"/>
          <p:cNvSpPr>
            <a:spLocks noGrp="1"/>
          </p:cNvSpPr>
          <p:nvPr>
            <p:ph type="dt" sz="quarter" idx="10"/>
          </p:nvPr>
        </p:nvSpPr>
        <p:spPr/>
        <p:txBody>
          <a:bodyPr/>
          <a:lstStyle/>
          <a:p>
            <a:pPr>
              <a:defRPr/>
            </a:pPr>
            <a:r>
              <a:rPr lang="en-US" smtClean="0"/>
              <a:t>Wednesday, Feb. 27, 2013</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F23E62-B1EA-7C45-BF1B-2CEE1A2A446F}"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6" name="Footer Placeholder 5"/>
          <p:cNvSpPr>
            <a:spLocks noGrp="1"/>
          </p:cNvSpPr>
          <p:nvPr>
            <p:ph type="ftr" sz="quarter" idx="11"/>
          </p:nvPr>
        </p:nvSpPr>
        <p:spPr/>
        <p:txBody>
          <a:bodyPr/>
          <a:lstStyle/>
          <a:p>
            <a:pPr>
              <a:defRPr/>
            </a:pPr>
            <a:r>
              <a:rPr lang="nl-NL" smtClean="0"/>
              <a:t>PHYS 1441-002, Spring 2013                   Dr. Jaehoon Yu</a:t>
            </a:r>
            <a:endParaRPr lang="en-US"/>
          </a:p>
        </p:txBody>
      </p:sp>
    </p:spTree>
    <p:extLst>
      <p:ext uri="{BB962C8B-B14F-4D97-AF65-F5344CB8AC3E}">
        <p14:creationId xmlns:p14="http://schemas.microsoft.com/office/powerpoint/2010/main" val="4200029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Feb. 27, 2013</a:t>
            </a:r>
            <a:endParaRPr lang="en-US" sz="1400">
              <a:solidFill>
                <a:srgbClr val="FF0066"/>
              </a:solidFill>
              <a:latin typeface="Arial Narrow" charset="0"/>
            </a:endParaRP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pic>
        <p:nvPicPr>
          <p:cNvPr id="518147" name="Picture 3" descr="F0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057400"/>
            <a:ext cx="653415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48" name="Text Box 4"/>
          <p:cNvSpPr txBox="1">
            <a:spLocks noChangeArrowheads="1"/>
          </p:cNvSpPr>
          <p:nvPr/>
        </p:nvSpPr>
        <p:spPr bwMode="auto">
          <a:xfrm>
            <a:off x="838200" y="914400"/>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Uniform circular motion is the motion of an object traveling at a constant </a:t>
            </a:r>
            <a:r>
              <a:rPr lang="en-US" sz="3200" b="1" u="sng" dirty="0">
                <a:solidFill>
                  <a:srgbClr val="333399"/>
                </a:solidFill>
                <a:latin typeface="Arial Narrow" charset="0"/>
              </a:rPr>
              <a:t>speed</a:t>
            </a:r>
            <a:r>
              <a:rPr lang="en-US" sz="3200" dirty="0">
                <a:solidFill>
                  <a:srgbClr val="333399"/>
                </a:solidFill>
                <a:latin typeface="Arial Narrow" charset="0"/>
              </a:rPr>
              <a:t> on a circular path.</a:t>
            </a:r>
          </a:p>
        </p:txBody>
      </p:sp>
      <p:sp>
        <p:nvSpPr>
          <p:cNvPr id="24582" name="Rectangle 5"/>
          <p:cNvSpPr>
            <a:spLocks noGrp="1" noChangeArrowheads="1"/>
          </p:cNvSpPr>
          <p:nvPr>
            <p:ph type="title"/>
          </p:nvPr>
        </p:nvSpPr>
        <p:spPr>
          <a:xfrm>
            <a:off x="304800" y="76200"/>
            <a:ext cx="8763000" cy="914400"/>
          </a:xfrm>
        </p:spPr>
        <p:txBody>
          <a:bodyPr/>
          <a:lstStyle/>
          <a:p>
            <a:r>
              <a:rPr lang="en-US">
                <a:latin typeface="Arial Narrow" charset="0"/>
                <a:ea typeface="ＭＳ Ｐゴシック" charset="0"/>
                <a:cs typeface="ＭＳ Ｐゴシック" charset="0"/>
              </a:rPr>
              <a:t>Definition of the Uniform Circular Motion</a:t>
            </a:r>
          </a:p>
        </p:txBody>
      </p:sp>
      <p:sp>
        <p:nvSpPr>
          <p:cNvPr id="2458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C47CD1-B52A-FC4E-9889-87F79646EF1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986725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8148"/>
                                        </p:tgtEl>
                                        <p:attrNameLst>
                                          <p:attrName>style.visibility</p:attrName>
                                        </p:attrNameLst>
                                      </p:cBhvr>
                                      <p:to>
                                        <p:strVal val="visible"/>
                                      </p:to>
                                    </p:set>
                                    <p:animEffect transition="in" filter="wipe(left)">
                                      <p:cBhvr>
                                        <p:cTn id="7" dur="500"/>
                                        <p:tgtEl>
                                          <p:spTgt spid="518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18147"/>
                                        </p:tgtEl>
                                        <p:attrNameLst>
                                          <p:attrName>style.visibility</p:attrName>
                                        </p:attrNameLst>
                                      </p:cBhvr>
                                      <p:to>
                                        <p:strVal val="visible"/>
                                      </p:to>
                                    </p:set>
                                    <p:anim calcmode="lin" valueType="num">
                                      <p:cBhvr>
                                        <p:cTn id="12" dur="500" fill="hold"/>
                                        <p:tgtEl>
                                          <p:spTgt spid="518147"/>
                                        </p:tgtEl>
                                        <p:attrNameLst>
                                          <p:attrName>ppt_w</p:attrName>
                                        </p:attrNameLst>
                                      </p:cBhvr>
                                      <p:tavLst>
                                        <p:tav tm="0">
                                          <p:val>
                                            <p:fltVal val="0"/>
                                          </p:val>
                                        </p:tav>
                                        <p:tav tm="100000">
                                          <p:val>
                                            <p:strVal val="#ppt_w"/>
                                          </p:val>
                                        </p:tav>
                                      </p:tavLst>
                                    </p:anim>
                                    <p:anim calcmode="lin" valueType="num">
                                      <p:cBhvr>
                                        <p:cTn id="13" dur="500" fill="hold"/>
                                        <p:tgtEl>
                                          <p:spTgt spid="518147"/>
                                        </p:tgtEl>
                                        <p:attrNameLst>
                                          <p:attrName>ppt_h</p:attrName>
                                        </p:attrNameLst>
                                      </p:cBhvr>
                                      <p:tavLst>
                                        <p:tav tm="0">
                                          <p:val>
                                            <p:fltVal val="0"/>
                                          </p:val>
                                        </p:tav>
                                        <p:tav tm="100000">
                                          <p:val>
                                            <p:strVal val="#ppt_h"/>
                                          </p:val>
                                        </p:tav>
                                      </p:tavLst>
                                    </p:anim>
                                    <p:animEffect transition="in" filter="fade">
                                      <p:cBhvr>
                                        <p:cTn id="14" dur="500"/>
                                        <p:tgtEl>
                                          <p:spTgt spid="51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Feb. 27, 2013</a:t>
            </a:r>
            <a:endParaRPr lang="en-US" sz="1400">
              <a:solidFill>
                <a:srgbClr val="FF0066"/>
              </a:solidFill>
              <a:latin typeface="Arial Narrow" charset="0"/>
            </a:endParaRPr>
          </a:p>
        </p:txBody>
      </p:sp>
      <p:sp>
        <p:nvSpPr>
          <p:cNvPr id="2663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pic>
        <p:nvPicPr>
          <p:cNvPr id="520195" name="Picture 3" descr="F05.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73275"/>
            <a:ext cx="60960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6" name="Text Box 4"/>
          <p:cNvSpPr txBox="1">
            <a:spLocks noChangeArrowheads="1"/>
          </p:cNvSpPr>
          <p:nvPr/>
        </p:nvSpPr>
        <p:spPr bwMode="auto">
          <a:xfrm>
            <a:off x="381000" y="9144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Let </a:t>
            </a:r>
            <a:r>
              <a:rPr lang="en-US" sz="2800" i="1">
                <a:solidFill>
                  <a:srgbClr val="333399"/>
                </a:solidFill>
                <a:latin typeface="Arial Narrow" charset="0"/>
              </a:rPr>
              <a:t>T</a:t>
            </a:r>
            <a:r>
              <a:rPr lang="en-US" sz="2800">
                <a:solidFill>
                  <a:srgbClr val="333399"/>
                </a:solidFill>
                <a:latin typeface="Arial Narrow" charset="0"/>
              </a:rPr>
              <a:t> be the period of this motion, the time it takes for the object to travel once around the complete circle whose radius is r.</a:t>
            </a:r>
          </a:p>
        </p:txBody>
      </p:sp>
      <p:graphicFrame>
        <p:nvGraphicFramePr>
          <p:cNvPr id="520197" name="Object 2"/>
          <p:cNvGraphicFramePr>
            <a:graphicFrameLocks noGrp="1" noChangeAspect="1"/>
          </p:cNvGraphicFramePr>
          <p:nvPr>
            <p:ph sz="quarter" idx="3"/>
          </p:nvPr>
        </p:nvGraphicFramePr>
        <p:xfrm>
          <a:off x="6324600" y="2819400"/>
          <a:ext cx="928688" cy="536575"/>
        </p:xfrm>
        <a:graphic>
          <a:graphicData uri="http://schemas.openxmlformats.org/presentationml/2006/ole">
            <mc:AlternateContent xmlns:mc="http://schemas.openxmlformats.org/markup-compatibility/2006">
              <mc:Choice xmlns:v="urn:schemas-microsoft-com:vml" Requires="v">
                <p:oleObj spid="_x0000_s423143" name="Equation" r:id="rId5" imgW="241200" imgH="139680" progId="Equation.DSMT4">
                  <p:embed/>
                </p:oleObj>
              </mc:Choice>
              <mc:Fallback>
                <p:oleObj name="Equation" r:id="rId5" imgW="2412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928688"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20198" name="Object 3"/>
          <p:cNvGraphicFramePr>
            <a:graphicFrameLocks noGrp="1" noChangeAspect="1"/>
          </p:cNvGraphicFramePr>
          <p:nvPr>
            <p:ph sz="quarter" idx="2"/>
          </p:nvPr>
        </p:nvGraphicFramePr>
        <p:xfrm>
          <a:off x="3886200" y="2971800"/>
          <a:ext cx="465138" cy="496888"/>
        </p:xfrm>
        <a:graphic>
          <a:graphicData uri="http://schemas.openxmlformats.org/presentationml/2006/ole">
            <mc:AlternateContent xmlns:mc="http://schemas.openxmlformats.org/markup-compatibility/2006">
              <mc:Choice xmlns:v="urn:schemas-microsoft-com:vml" Requires="v">
                <p:oleObj spid="_x0000_s423144" name="Equation" r:id="rId7" imgW="114120" imgH="126720" progId="Equation.DSMT4">
                  <p:embed/>
                </p:oleObj>
              </mc:Choice>
              <mc:Fallback>
                <p:oleObj name="Equation" r:id="rId7" imgW="114120" imgH="126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971800"/>
                        <a:ext cx="465138"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6636" name="Rectangle 7"/>
          <p:cNvSpPr>
            <a:spLocks noGrp="1" noChangeArrowheads="1"/>
          </p:cNvSpPr>
          <p:nvPr>
            <p:ph type="title"/>
          </p:nvPr>
        </p:nvSpPr>
        <p:spPr>
          <a:xfrm>
            <a:off x="685800" y="76200"/>
            <a:ext cx="7772400" cy="990600"/>
          </a:xfrm>
        </p:spPr>
        <p:txBody>
          <a:bodyPr/>
          <a:lstStyle/>
          <a:p>
            <a:r>
              <a:rPr lang="en-US">
                <a:latin typeface="Arial Narrow" charset="0"/>
                <a:ea typeface="ＭＳ Ｐゴシック" charset="0"/>
                <a:cs typeface="ＭＳ Ｐゴシック" charset="0"/>
              </a:rPr>
              <a:t>Speed of a uniform circular motion?</a:t>
            </a:r>
          </a:p>
        </p:txBody>
      </p:sp>
      <p:graphicFrame>
        <p:nvGraphicFramePr>
          <p:cNvPr id="520200" name="Object 4"/>
          <p:cNvGraphicFramePr>
            <a:graphicFrameLocks noChangeAspect="1"/>
          </p:cNvGraphicFramePr>
          <p:nvPr/>
        </p:nvGraphicFramePr>
        <p:xfrm>
          <a:off x="7472363" y="3752850"/>
          <a:ext cx="965200" cy="601663"/>
        </p:xfrm>
        <a:graphic>
          <a:graphicData uri="http://schemas.openxmlformats.org/presentationml/2006/ole">
            <mc:AlternateContent xmlns:mc="http://schemas.openxmlformats.org/markup-compatibility/2006">
              <mc:Choice xmlns:v="urn:schemas-microsoft-com:vml" Requires="v">
                <p:oleObj spid="_x0000_s423145" name="Equation" r:id="rId9" imgW="304800" imgH="190500" progId="Equation.DSMT4">
                  <p:embed/>
                </p:oleObj>
              </mc:Choice>
              <mc:Fallback>
                <p:oleObj name="Equation" r:id="rId9" imgW="3048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3752850"/>
                        <a:ext cx="9652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1" name="Object 5"/>
          <p:cNvGraphicFramePr>
            <a:graphicFrameLocks noChangeAspect="1"/>
          </p:cNvGraphicFramePr>
          <p:nvPr/>
        </p:nvGraphicFramePr>
        <p:xfrm>
          <a:off x="7373938" y="3629025"/>
          <a:ext cx="1084262" cy="1323975"/>
        </p:xfrm>
        <a:graphic>
          <a:graphicData uri="http://schemas.openxmlformats.org/presentationml/2006/ole">
            <mc:AlternateContent xmlns:mc="http://schemas.openxmlformats.org/markup-compatibility/2006">
              <mc:Choice xmlns:v="urn:schemas-microsoft-com:vml" Requires="v">
                <p:oleObj spid="_x0000_s423146" name="Equation" r:id="rId11" imgW="342900" imgH="419100" progId="Equation.DSMT4">
                  <p:embed/>
                </p:oleObj>
              </mc:Choice>
              <mc:Fallback>
                <p:oleObj name="Equation" r:id="rId11" imgW="3429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3938" y="3629025"/>
                        <a:ext cx="1084262"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2" name="Object 6"/>
          <p:cNvGraphicFramePr>
            <a:graphicFrameLocks noChangeAspect="1"/>
          </p:cNvGraphicFramePr>
          <p:nvPr/>
        </p:nvGraphicFramePr>
        <p:xfrm>
          <a:off x="7204075" y="2398713"/>
          <a:ext cx="1766888" cy="1325562"/>
        </p:xfrm>
        <a:graphic>
          <a:graphicData uri="http://schemas.openxmlformats.org/presentationml/2006/ole">
            <mc:AlternateContent xmlns:mc="http://schemas.openxmlformats.org/markup-compatibility/2006">
              <mc:Choice xmlns:v="urn:schemas-microsoft-com:vml" Requires="v">
                <p:oleObj spid="_x0000_s423147" name="Equation" r:id="rId13" imgW="558800" imgH="419100" progId="Equation.DSMT4">
                  <p:embed/>
                </p:oleObj>
              </mc:Choice>
              <mc:Fallback>
                <p:oleObj name="Equation" r:id="rId13" imgW="5588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4075" y="2398713"/>
                        <a:ext cx="1766888" cy="132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3" name="Object 7"/>
          <p:cNvGraphicFramePr>
            <a:graphicFrameLocks noChangeAspect="1"/>
          </p:cNvGraphicFramePr>
          <p:nvPr/>
        </p:nvGraphicFramePr>
        <p:xfrm>
          <a:off x="7086600" y="4191000"/>
          <a:ext cx="401638" cy="361950"/>
        </p:xfrm>
        <a:graphic>
          <a:graphicData uri="http://schemas.openxmlformats.org/presentationml/2006/ole">
            <mc:AlternateContent xmlns:mc="http://schemas.openxmlformats.org/markup-compatibility/2006">
              <mc:Choice xmlns:v="urn:schemas-microsoft-com:vml" Requires="v">
                <p:oleObj spid="_x0000_s423148" name="Equation" r:id="rId15" imgW="126720" imgH="114120" progId="Equation.3">
                  <p:embed/>
                </p:oleObj>
              </mc:Choice>
              <mc:Fallback>
                <p:oleObj name="Equation" r:id="rId15" imgW="126720" imgH="1141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4191000"/>
                        <a:ext cx="401638"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637"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468B4E-33FA-344B-9513-9F2A9C2DF534}"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2054995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20196"/>
                                        </p:tgtEl>
                                        <p:attrNameLst>
                                          <p:attrName>style.visibility</p:attrName>
                                        </p:attrNameLst>
                                      </p:cBhvr>
                                      <p:to>
                                        <p:strVal val="visible"/>
                                      </p:to>
                                    </p:set>
                                    <p:animEffect transition="in" filter="wipe(left)">
                                      <p:cBhvr>
                                        <p:cTn id="7" dur="500"/>
                                        <p:tgtEl>
                                          <p:spTgt spid="520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20195"/>
                                        </p:tgtEl>
                                        <p:attrNameLst>
                                          <p:attrName>style.visibility</p:attrName>
                                        </p:attrNameLst>
                                      </p:cBhvr>
                                      <p:to>
                                        <p:strVal val="visible"/>
                                      </p:to>
                                    </p:set>
                                    <p:anim calcmode="lin" valueType="num">
                                      <p:cBhvr>
                                        <p:cTn id="12" dur="500" fill="hold"/>
                                        <p:tgtEl>
                                          <p:spTgt spid="520195"/>
                                        </p:tgtEl>
                                        <p:attrNameLst>
                                          <p:attrName>ppt_w</p:attrName>
                                        </p:attrNameLst>
                                      </p:cBhvr>
                                      <p:tavLst>
                                        <p:tav tm="0">
                                          <p:val>
                                            <p:fltVal val="0"/>
                                          </p:val>
                                        </p:tav>
                                        <p:tav tm="100000">
                                          <p:val>
                                            <p:strVal val="#ppt_w"/>
                                          </p:val>
                                        </p:tav>
                                      </p:tavLst>
                                    </p:anim>
                                    <p:anim calcmode="lin" valueType="num">
                                      <p:cBhvr>
                                        <p:cTn id="13" dur="500" fill="hold"/>
                                        <p:tgtEl>
                                          <p:spTgt spid="520195"/>
                                        </p:tgtEl>
                                        <p:attrNameLst>
                                          <p:attrName>ppt_h</p:attrName>
                                        </p:attrNameLst>
                                      </p:cBhvr>
                                      <p:tavLst>
                                        <p:tav tm="0">
                                          <p:val>
                                            <p:fltVal val="0"/>
                                          </p:val>
                                        </p:tav>
                                        <p:tav tm="100000">
                                          <p:val>
                                            <p:strVal val="#ppt_h"/>
                                          </p:val>
                                        </p:tav>
                                      </p:tavLst>
                                    </p:anim>
                                    <p:animEffect transition="in" filter="fade">
                                      <p:cBhvr>
                                        <p:cTn id="14" dur="500"/>
                                        <p:tgtEl>
                                          <p:spTgt spid="5201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520198"/>
                                        </p:tgtEl>
                                        <p:attrNameLst>
                                          <p:attrName>style.visibility</p:attrName>
                                        </p:attrNameLst>
                                      </p:cBhvr>
                                      <p:to>
                                        <p:strVal val="visible"/>
                                      </p:to>
                                    </p:set>
                                    <p:anim calcmode="lin" valueType="num">
                                      <p:cBhvr>
                                        <p:cTn id="19" dur="500" fill="hold"/>
                                        <p:tgtEl>
                                          <p:spTgt spid="520198"/>
                                        </p:tgtEl>
                                        <p:attrNameLst>
                                          <p:attrName>ppt_w</p:attrName>
                                        </p:attrNameLst>
                                      </p:cBhvr>
                                      <p:tavLst>
                                        <p:tav tm="0">
                                          <p:val>
                                            <p:fltVal val="0"/>
                                          </p:val>
                                        </p:tav>
                                        <p:tav tm="100000">
                                          <p:val>
                                            <p:strVal val="#ppt_w"/>
                                          </p:val>
                                        </p:tav>
                                      </p:tavLst>
                                    </p:anim>
                                    <p:anim calcmode="lin" valueType="num">
                                      <p:cBhvr>
                                        <p:cTn id="20" dur="500" fill="hold"/>
                                        <p:tgtEl>
                                          <p:spTgt spid="520198"/>
                                        </p:tgtEl>
                                        <p:attrNameLst>
                                          <p:attrName>ppt_h</p:attrName>
                                        </p:attrNameLst>
                                      </p:cBhvr>
                                      <p:tavLst>
                                        <p:tav tm="0">
                                          <p:val>
                                            <p:fltVal val="0"/>
                                          </p:val>
                                        </p:tav>
                                        <p:tav tm="100000">
                                          <p:val>
                                            <p:strVal val="#ppt_h"/>
                                          </p:val>
                                        </p:tav>
                                      </p:tavLst>
                                    </p:anim>
                                    <p:animEffect transition="in" filter="fade">
                                      <p:cBhvr>
                                        <p:cTn id="21" dur="500"/>
                                        <p:tgtEl>
                                          <p:spTgt spid="5201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520197"/>
                                        </p:tgtEl>
                                        <p:attrNameLst>
                                          <p:attrName>style.visibility</p:attrName>
                                        </p:attrNameLst>
                                      </p:cBhvr>
                                      <p:to>
                                        <p:strVal val="visible"/>
                                      </p:to>
                                    </p:set>
                                    <p:animEffect transition="in" filter="wipe(left)">
                                      <p:cBhvr>
                                        <p:cTn id="26" dur="500"/>
                                        <p:tgtEl>
                                          <p:spTgt spid="5201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20202"/>
                                        </p:tgtEl>
                                        <p:attrNameLst>
                                          <p:attrName>style.visibility</p:attrName>
                                        </p:attrNameLst>
                                      </p:cBhvr>
                                      <p:to>
                                        <p:strVal val="visible"/>
                                      </p:to>
                                    </p:set>
                                    <p:animEffect transition="in" filter="wipe(left)">
                                      <p:cBhvr>
                                        <p:cTn id="31" dur="500"/>
                                        <p:tgtEl>
                                          <p:spTgt spid="52020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20203"/>
                                        </p:tgtEl>
                                        <p:attrNameLst>
                                          <p:attrName>style.visibility</p:attrName>
                                        </p:attrNameLst>
                                      </p:cBhvr>
                                      <p:to>
                                        <p:strVal val="visible"/>
                                      </p:to>
                                    </p:set>
                                    <p:animEffect transition="in" filter="wipe(left)">
                                      <p:cBhvr>
                                        <p:cTn id="36" dur="500"/>
                                        <p:tgtEl>
                                          <p:spTgt spid="520203"/>
                                        </p:tgtEl>
                                      </p:cBhvr>
                                    </p:animEffect>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520200"/>
                                        </p:tgtEl>
                                        <p:attrNameLst>
                                          <p:attrName>style.visibility</p:attrName>
                                        </p:attrNameLst>
                                      </p:cBhvr>
                                      <p:to>
                                        <p:strVal val="visible"/>
                                      </p:to>
                                    </p:set>
                                    <p:animEffect transition="in" filter="wipe(left)">
                                      <p:cBhvr>
                                        <p:cTn id="40" dur="500"/>
                                        <p:tgtEl>
                                          <p:spTgt spid="5202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520201"/>
                                        </p:tgtEl>
                                        <p:attrNameLst>
                                          <p:attrName>style.visibility</p:attrName>
                                        </p:attrNameLst>
                                      </p:cBhvr>
                                      <p:to>
                                        <p:strVal val="visible"/>
                                      </p:to>
                                    </p:set>
                                    <p:animEffect transition="in" filter="wipe(left)">
                                      <p:cBhvr>
                                        <p:cTn id="45" dur="500"/>
                                        <p:tgtEl>
                                          <p:spTgt spid="520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Feb. 27, 2013</a:t>
            </a:r>
            <a:endParaRPr lang="en-US" sz="1400">
              <a:solidFill>
                <a:srgbClr val="FF0066"/>
              </a:solidFill>
              <a:latin typeface="Arial Narrow" charset="0"/>
            </a:endParaRPr>
          </a:p>
        </p:txBody>
      </p:sp>
      <p:sp>
        <p:nvSpPr>
          <p:cNvPr id="286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522243" name="Text Box 3"/>
          <p:cNvSpPr txBox="1">
            <a:spLocks noChangeArrowheads="1"/>
          </p:cNvSpPr>
          <p:nvPr/>
        </p:nvSpPr>
        <p:spPr bwMode="auto">
          <a:xfrm>
            <a:off x="282575" y="985838"/>
            <a:ext cx="87090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The wheel of a car has a radius of 0.29m and is being rotated at 830 revolutions per minute on a tire-balancing machine. Determine the speed at which the outer edge of the wheel is moving.</a:t>
            </a:r>
          </a:p>
        </p:txBody>
      </p:sp>
      <p:graphicFrame>
        <p:nvGraphicFramePr>
          <p:cNvPr id="522244" name="Object 2"/>
          <p:cNvGraphicFramePr>
            <a:graphicFrameLocks noChangeAspect="1"/>
          </p:cNvGraphicFramePr>
          <p:nvPr/>
        </p:nvGraphicFramePr>
        <p:xfrm>
          <a:off x="963613" y="2803525"/>
          <a:ext cx="3455987" cy="1090613"/>
        </p:xfrm>
        <a:graphic>
          <a:graphicData uri="http://schemas.openxmlformats.org/presentationml/2006/ole">
            <mc:AlternateContent xmlns:mc="http://schemas.openxmlformats.org/markup-compatibility/2006">
              <mc:Choice xmlns:v="urn:schemas-microsoft-com:vml" Requires="v">
                <p:oleObj spid="_x0000_s425305" name="Equation" r:id="rId4" imgW="1409700" imgH="444500" progId="Equation.DSMT4">
                  <p:embed/>
                </p:oleObj>
              </mc:Choice>
              <mc:Fallback>
                <p:oleObj name="Equation" r:id="rId4" imgW="14097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2803525"/>
                        <a:ext cx="3455987"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5" name="Object 3"/>
          <p:cNvGraphicFramePr>
            <a:graphicFrameLocks noChangeAspect="1"/>
          </p:cNvGraphicFramePr>
          <p:nvPr/>
        </p:nvGraphicFramePr>
        <p:xfrm>
          <a:off x="1981200" y="4160838"/>
          <a:ext cx="654050" cy="404812"/>
        </p:xfrm>
        <a:graphic>
          <a:graphicData uri="http://schemas.openxmlformats.org/presentationml/2006/ole">
            <mc:AlternateContent xmlns:mc="http://schemas.openxmlformats.org/markup-compatibility/2006">
              <mc:Choice xmlns:v="urn:schemas-microsoft-com:vml" Requires="v">
                <p:oleObj spid="_x0000_s425306" name="Equation" r:id="rId6" imgW="266400" imgH="164880" progId="Equation.DSMT4">
                  <p:embed/>
                </p:oleObj>
              </mc:Choice>
              <mc:Fallback>
                <p:oleObj name="Equation" r:id="rId6" imgW="26640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160838"/>
                        <a:ext cx="65405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6" name="Object 4"/>
          <p:cNvGraphicFramePr>
            <a:graphicFrameLocks noChangeAspect="1"/>
          </p:cNvGraphicFramePr>
          <p:nvPr/>
        </p:nvGraphicFramePr>
        <p:xfrm>
          <a:off x="1676400" y="5289550"/>
          <a:ext cx="592138" cy="342900"/>
        </p:xfrm>
        <a:graphic>
          <a:graphicData uri="http://schemas.openxmlformats.org/presentationml/2006/ole">
            <mc:AlternateContent xmlns:mc="http://schemas.openxmlformats.org/markup-compatibility/2006">
              <mc:Choice xmlns:v="urn:schemas-microsoft-com:vml" Requires="v">
                <p:oleObj spid="_x0000_s425307" name="Equation" r:id="rId8" imgW="241200" imgH="139680" progId="Equation.DSMT4">
                  <p:embed/>
                </p:oleObj>
              </mc:Choice>
              <mc:Fallback>
                <p:oleObj name="Equation" r:id="rId8" imgW="2412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289550"/>
                        <a:ext cx="59213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686" name="Rectangle 7"/>
          <p:cNvSpPr>
            <a:spLocks noGrp="1" noChangeArrowheads="1"/>
          </p:cNvSpPr>
          <p:nvPr>
            <p:ph type="title"/>
          </p:nvPr>
        </p:nvSpPr>
        <p:spPr>
          <a:xfrm>
            <a:off x="685800" y="0"/>
            <a:ext cx="7772400" cy="1143000"/>
          </a:xfrm>
        </p:spPr>
        <p:txBody>
          <a:bodyPr/>
          <a:lstStyle/>
          <a:p>
            <a:r>
              <a:rPr lang="en-US">
                <a:latin typeface="Arial Narrow" charset="0"/>
                <a:ea typeface="ＭＳ Ｐゴシック" charset="0"/>
                <a:cs typeface="ＭＳ Ｐゴシック" charset="0"/>
              </a:rPr>
              <a:t>Ex. :  A Tire-Balancing Machine</a:t>
            </a:r>
          </a:p>
        </p:txBody>
      </p:sp>
      <p:graphicFrame>
        <p:nvGraphicFramePr>
          <p:cNvPr id="522248" name="Object 5"/>
          <p:cNvGraphicFramePr>
            <a:graphicFrameLocks noChangeAspect="1"/>
          </p:cNvGraphicFramePr>
          <p:nvPr/>
        </p:nvGraphicFramePr>
        <p:xfrm>
          <a:off x="4506913" y="3006725"/>
          <a:ext cx="3830637" cy="590550"/>
        </p:xfrm>
        <a:graphic>
          <a:graphicData uri="http://schemas.openxmlformats.org/presentationml/2006/ole">
            <mc:AlternateContent xmlns:mc="http://schemas.openxmlformats.org/markup-compatibility/2006">
              <mc:Choice xmlns:v="urn:schemas-microsoft-com:vml" Requires="v">
                <p:oleObj spid="_x0000_s425308" name="Equation" r:id="rId10" imgW="1562100" imgH="241300" progId="Equation.DSMT4">
                  <p:embed/>
                </p:oleObj>
              </mc:Choice>
              <mc:Fallback>
                <p:oleObj name="Equation" r:id="rId10" imgW="15621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6913" y="3006725"/>
                        <a:ext cx="3830637"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9" name="Object 6"/>
          <p:cNvGraphicFramePr>
            <a:graphicFrameLocks noChangeAspect="1"/>
          </p:cNvGraphicFramePr>
          <p:nvPr/>
        </p:nvGraphicFramePr>
        <p:xfrm>
          <a:off x="2636838" y="4098925"/>
          <a:ext cx="2495550" cy="530225"/>
        </p:xfrm>
        <a:graphic>
          <a:graphicData uri="http://schemas.openxmlformats.org/presentationml/2006/ole">
            <mc:AlternateContent xmlns:mc="http://schemas.openxmlformats.org/markup-compatibility/2006">
              <mc:Choice xmlns:v="urn:schemas-microsoft-com:vml" Requires="v">
                <p:oleObj spid="_x0000_s425309" name="Equation" r:id="rId12" imgW="1016000" imgH="215900" progId="Equation.DSMT4">
                  <p:embed/>
                </p:oleObj>
              </mc:Choice>
              <mc:Fallback>
                <p:oleObj name="Equation" r:id="rId12" imgW="1016000" imgH="215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838" y="4098925"/>
                        <a:ext cx="24955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0" name="Object 7"/>
          <p:cNvGraphicFramePr>
            <a:graphicFrameLocks noChangeAspect="1"/>
          </p:cNvGraphicFramePr>
          <p:nvPr/>
        </p:nvGraphicFramePr>
        <p:xfrm>
          <a:off x="5105400" y="4205288"/>
          <a:ext cx="1216025" cy="406400"/>
        </p:xfrm>
        <a:graphic>
          <a:graphicData uri="http://schemas.openxmlformats.org/presentationml/2006/ole">
            <mc:AlternateContent xmlns:mc="http://schemas.openxmlformats.org/markup-compatibility/2006">
              <mc:Choice xmlns:v="urn:schemas-microsoft-com:vml" Requires="v">
                <p:oleObj spid="_x0000_s425310" name="Equation" r:id="rId14" imgW="495300" imgH="165100" progId="Equation.DSMT4">
                  <p:embed/>
                </p:oleObj>
              </mc:Choice>
              <mc:Fallback>
                <p:oleObj name="Equation" r:id="rId14" imgW="4953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4205288"/>
                        <a:ext cx="12160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1" name="Object 8"/>
          <p:cNvGraphicFramePr>
            <a:graphicFrameLocks noChangeAspect="1"/>
          </p:cNvGraphicFramePr>
          <p:nvPr/>
        </p:nvGraphicFramePr>
        <p:xfrm>
          <a:off x="2262188" y="4946650"/>
          <a:ext cx="1090612" cy="1028700"/>
        </p:xfrm>
        <a:graphic>
          <a:graphicData uri="http://schemas.openxmlformats.org/presentationml/2006/ole">
            <mc:AlternateContent xmlns:mc="http://schemas.openxmlformats.org/markup-compatibility/2006">
              <mc:Choice xmlns:v="urn:schemas-microsoft-com:vml" Requires="v">
                <p:oleObj spid="_x0000_s425311" name="Equation" r:id="rId16" imgW="444500" imgH="419100" progId="Equation.DSMT4">
                  <p:embed/>
                </p:oleObj>
              </mc:Choice>
              <mc:Fallback>
                <p:oleObj name="Equation" r:id="rId16" imgW="444500" imgH="419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2188" y="4946650"/>
                        <a:ext cx="1090612"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2" name="Object 9"/>
          <p:cNvGraphicFramePr>
            <a:graphicFrameLocks noChangeAspect="1"/>
          </p:cNvGraphicFramePr>
          <p:nvPr/>
        </p:nvGraphicFramePr>
        <p:xfrm>
          <a:off x="3290888" y="4906963"/>
          <a:ext cx="2212975" cy="1119187"/>
        </p:xfrm>
        <a:graphic>
          <a:graphicData uri="http://schemas.openxmlformats.org/presentationml/2006/ole">
            <mc:AlternateContent xmlns:mc="http://schemas.openxmlformats.org/markup-compatibility/2006">
              <mc:Choice xmlns:v="urn:schemas-microsoft-com:vml" Requires="v">
                <p:oleObj spid="_x0000_s425312" name="Equation" r:id="rId18" imgW="901700" imgH="457200" progId="Equation.DSMT4">
                  <p:embed/>
                </p:oleObj>
              </mc:Choice>
              <mc:Fallback>
                <p:oleObj name="Equation" r:id="rId18" imgW="90170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0888" y="4906963"/>
                        <a:ext cx="2212975"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3" name="Object 10"/>
          <p:cNvGraphicFramePr>
            <a:graphicFrameLocks noChangeAspect="1"/>
          </p:cNvGraphicFramePr>
          <p:nvPr/>
        </p:nvGraphicFramePr>
        <p:xfrm>
          <a:off x="5486400" y="5230813"/>
          <a:ext cx="1122363" cy="560387"/>
        </p:xfrm>
        <a:graphic>
          <a:graphicData uri="http://schemas.openxmlformats.org/presentationml/2006/ole">
            <mc:AlternateContent xmlns:mc="http://schemas.openxmlformats.org/markup-compatibility/2006">
              <mc:Choice xmlns:v="urn:schemas-microsoft-com:vml" Requires="v">
                <p:oleObj spid="_x0000_s425313" name="Equation" r:id="rId20" imgW="457200" imgH="228600" progId="Equation.3">
                  <p:embed/>
                </p:oleObj>
              </mc:Choice>
              <mc:Fallback>
                <p:oleObj name="Equation" r:id="rId20" imgW="45720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86400" y="5230813"/>
                        <a:ext cx="112236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687"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7FB61A-4F8D-FC46-94B4-092063C1AB16}"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Tree>
    <p:extLst>
      <p:ext uri="{BB962C8B-B14F-4D97-AF65-F5344CB8AC3E}">
        <p14:creationId xmlns:p14="http://schemas.microsoft.com/office/powerpoint/2010/main" val="3508952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22243"/>
                                        </p:tgtEl>
                                        <p:attrNameLst>
                                          <p:attrName>style.visibility</p:attrName>
                                        </p:attrNameLst>
                                      </p:cBhvr>
                                      <p:to>
                                        <p:strVal val="visible"/>
                                      </p:to>
                                    </p:set>
                                    <p:animEffect transition="in" filter="wipe(left)">
                                      <p:cBhvr>
                                        <p:cTn id="7" dur="500"/>
                                        <p:tgtEl>
                                          <p:spTgt spid="522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22244"/>
                                        </p:tgtEl>
                                        <p:attrNameLst>
                                          <p:attrName>style.visibility</p:attrName>
                                        </p:attrNameLst>
                                      </p:cBhvr>
                                      <p:to>
                                        <p:strVal val="visible"/>
                                      </p:to>
                                    </p:set>
                                    <p:animEffect transition="in" filter="wipe(left)">
                                      <p:cBhvr>
                                        <p:cTn id="12" dur="500"/>
                                        <p:tgtEl>
                                          <p:spTgt spid="522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22248"/>
                                        </p:tgtEl>
                                        <p:attrNameLst>
                                          <p:attrName>style.visibility</p:attrName>
                                        </p:attrNameLst>
                                      </p:cBhvr>
                                      <p:to>
                                        <p:strVal val="visible"/>
                                      </p:to>
                                    </p:set>
                                    <p:animEffect transition="in" filter="wipe(left)">
                                      <p:cBhvr>
                                        <p:cTn id="17" dur="500"/>
                                        <p:tgtEl>
                                          <p:spTgt spid="5222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22245"/>
                                        </p:tgtEl>
                                        <p:attrNameLst>
                                          <p:attrName>style.visibility</p:attrName>
                                        </p:attrNameLst>
                                      </p:cBhvr>
                                      <p:to>
                                        <p:strVal val="visible"/>
                                      </p:to>
                                    </p:set>
                                    <p:animEffect transition="in" filter="wipe(left)">
                                      <p:cBhvr>
                                        <p:cTn id="22" dur="500"/>
                                        <p:tgtEl>
                                          <p:spTgt spid="522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22249"/>
                                        </p:tgtEl>
                                        <p:attrNameLst>
                                          <p:attrName>style.visibility</p:attrName>
                                        </p:attrNameLst>
                                      </p:cBhvr>
                                      <p:to>
                                        <p:strVal val="visible"/>
                                      </p:to>
                                    </p:set>
                                    <p:animEffect transition="in" filter="wipe(left)">
                                      <p:cBhvr>
                                        <p:cTn id="27" dur="500"/>
                                        <p:tgtEl>
                                          <p:spTgt spid="5222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22250"/>
                                        </p:tgtEl>
                                        <p:attrNameLst>
                                          <p:attrName>style.visibility</p:attrName>
                                        </p:attrNameLst>
                                      </p:cBhvr>
                                      <p:to>
                                        <p:strVal val="visible"/>
                                      </p:to>
                                    </p:set>
                                    <p:animEffect transition="in" filter="wipe(left)">
                                      <p:cBhvr>
                                        <p:cTn id="32" dur="500"/>
                                        <p:tgtEl>
                                          <p:spTgt spid="5222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22246"/>
                                        </p:tgtEl>
                                        <p:attrNameLst>
                                          <p:attrName>style.visibility</p:attrName>
                                        </p:attrNameLst>
                                      </p:cBhvr>
                                      <p:to>
                                        <p:strVal val="visible"/>
                                      </p:to>
                                    </p:set>
                                    <p:animEffect transition="in" filter="wipe(left)">
                                      <p:cBhvr>
                                        <p:cTn id="37" dur="500"/>
                                        <p:tgtEl>
                                          <p:spTgt spid="5222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22251"/>
                                        </p:tgtEl>
                                        <p:attrNameLst>
                                          <p:attrName>style.visibility</p:attrName>
                                        </p:attrNameLst>
                                      </p:cBhvr>
                                      <p:to>
                                        <p:strVal val="visible"/>
                                      </p:to>
                                    </p:set>
                                    <p:animEffect transition="in" filter="wipe(left)">
                                      <p:cBhvr>
                                        <p:cTn id="42" dur="500"/>
                                        <p:tgtEl>
                                          <p:spTgt spid="5222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22252"/>
                                        </p:tgtEl>
                                        <p:attrNameLst>
                                          <p:attrName>style.visibility</p:attrName>
                                        </p:attrNameLst>
                                      </p:cBhvr>
                                      <p:to>
                                        <p:strVal val="visible"/>
                                      </p:to>
                                    </p:set>
                                    <p:animEffect transition="in" filter="wipe(left)">
                                      <p:cBhvr>
                                        <p:cTn id="47" dur="500"/>
                                        <p:tgtEl>
                                          <p:spTgt spid="52225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22253"/>
                                        </p:tgtEl>
                                        <p:attrNameLst>
                                          <p:attrName>style.visibility</p:attrName>
                                        </p:attrNameLst>
                                      </p:cBhvr>
                                      <p:to>
                                        <p:strVal val="visible"/>
                                      </p:to>
                                    </p:set>
                                    <p:animEffect transition="in" filter="wipe(left)">
                                      <p:cBhvr>
                                        <p:cTn id="52" dur="500"/>
                                        <p:tgtEl>
                                          <p:spTgt spid="522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5"/>
          <p:cNvSpPr>
            <a:spLocks noGrp="1"/>
          </p:cNvSpPr>
          <p:nvPr>
            <p:ph type="dt" sz="quarter" idx="10"/>
          </p:nvPr>
        </p:nvSpPr>
        <p:spPr/>
        <p:txBody>
          <a:bodyPr/>
          <a:lstStyle/>
          <a:p>
            <a:pPr>
              <a:defRPr/>
            </a:pPr>
            <a:r>
              <a:rPr lang="en-US" smtClean="0"/>
              <a:t>Wednesday, Feb. 27, 2013</a:t>
            </a:r>
            <a:endParaRPr lang="en-US"/>
          </a:p>
        </p:txBody>
      </p:sp>
      <p:sp>
        <p:nvSpPr>
          <p:cNvPr id="16" name="Footer Placeholder 6"/>
          <p:cNvSpPr>
            <a:spLocks noGrp="1"/>
          </p:cNvSpPr>
          <p:nvPr>
            <p:ph type="ftr" sz="quarter" idx="11"/>
          </p:nvPr>
        </p:nvSpPr>
        <p:spPr/>
        <p:txBody>
          <a:bodyPr/>
          <a:lstStyle/>
          <a:p>
            <a:pPr>
              <a:defRPr/>
            </a:pPr>
            <a:r>
              <a:rPr lang="nl-NL" smtClean="0"/>
              <a:t>PHYS 1441-002, Spring 2013                   Dr. Jaehoon Yu</a:t>
            </a:r>
            <a:endParaRPr lang="en-US"/>
          </a:p>
        </p:txBody>
      </p:sp>
      <p:pic>
        <p:nvPicPr>
          <p:cNvPr id="524296" name="Picture 8" descr="afg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54263"/>
            <a:ext cx="655320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1" name="Text Box 3"/>
          <p:cNvSpPr txBox="1">
            <a:spLocks noChangeArrowheads="1"/>
          </p:cNvSpPr>
          <p:nvPr/>
        </p:nvSpPr>
        <p:spPr bwMode="auto">
          <a:xfrm>
            <a:off x="152400" y="877888"/>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In uniform circular motion, the speed is constant, but the direction of the velocity vector is </a:t>
            </a:r>
            <a:r>
              <a:rPr lang="en-US" sz="2800" b="1" i="1" u="sng" dirty="0">
                <a:solidFill>
                  <a:srgbClr val="333399"/>
                </a:solidFill>
                <a:latin typeface="Arial Narrow" charset="0"/>
              </a:rPr>
              <a:t>not</a:t>
            </a:r>
            <a:r>
              <a:rPr lang="en-US" sz="2800" i="1" dirty="0">
                <a:solidFill>
                  <a:srgbClr val="333399"/>
                </a:solidFill>
                <a:latin typeface="Arial Narrow" charset="0"/>
              </a:rPr>
              <a:t> constant.</a:t>
            </a:r>
          </a:p>
        </p:txBody>
      </p:sp>
      <p:graphicFrame>
        <p:nvGraphicFramePr>
          <p:cNvPr id="524292" name="Object 2"/>
          <p:cNvGraphicFramePr>
            <a:graphicFrameLocks noChangeAspect="1"/>
          </p:cNvGraphicFramePr>
          <p:nvPr/>
        </p:nvGraphicFramePr>
        <p:xfrm>
          <a:off x="6934200" y="3235325"/>
          <a:ext cx="377825" cy="346075"/>
        </p:xfrm>
        <a:graphic>
          <a:graphicData uri="http://schemas.openxmlformats.org/presentationml/2006/ole">
            <mc:AlternateContent xmlns:mc="http://schemas.openxmlformats.org/markup-compatibility/2006">
              <mc:Choice xmlns:v="urn:schemas-microsoft-com:vml" Requires="v">
                <p:oleObj spid="_x0000_s334648" name="Equation" r:id="rId5" imgW="152280" imgH="139680" progId="Equation.DSMT4">
                  <p:embed/>
                </p:oleObj>
              </mc:Choice>
              <mc:Fallback>
                <p:oleObj name="Equation" r:id="rId5" imgW="15228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235325"/>
                        <a:ext cx="3778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293" name="Object 3"/>
          <p:cNvGraphicFramePr>
            <a:graphicFrameLocks noChangeAspect="1"/>
          </p:cNvGraphicFramePr>
          <p:nvPr/>
        </p:nvGraphicFramePr>
        <p:xfrm>
          <a:off x="7010400" y="3886200"/>
          <a:ext cx="388938" cy="357188"/>
        </p:xfrm>
        <a:graphic>
          <a:graphicData uri="http://schemas.openxmlformats.org/presentationml/2006/ole">
            <mc:AlternateContent xmlns:mc="http://schemas.openxmlformats.org/markup-compatibility/2006">
              <mc:Choice xmlns:v="urn:schemas-microsoft-com:vml" Requires="v">
                <p:oleObj spid="_x0000_s334649" name="Equation" r:id="rId7" imgW="152280" imgH="139680" progId="Equation.DSMT4">
                  <p:embed/>
                </p:oleObj>
              </mc:Choice>
              <mc:Fallback>
                <p:oleObj name="Equation" r:id="rId7" imgW="15228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886200"/>
                        <a:ext cx="388938"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294" name="Object 4"/>
          <p:cNvGraphicFramePr>
            <a:graphicFrameLocks noChangeAspect="1"/>
          </p:cNvGraphicFramePr>
          <p:nvPr/>
        </p:nvGraphicFramePr>
        <p:xfrm>
          <a:off x="7239000" y="5334000"/>
          <a:ext cx="1066800" cy="550863"/>
        </p:xfrm>
        <a:graphic>
          <a:graphicData uri="http://schemas.openxmlformats.org/presentationml/2006/ole">
            <mc:AlternateContent xmlns:mc="http://schemas.openxmlformats.org/markup-compatibility/2006">
              <mc:Choice xmlns:v="urn:schemas-microsoft-com:vml" Requires="v">
                <p:oleObj spid="_x0000_s334650" name="Equation" r:id="rId9" imgW="393480" imgH="203040" progId="Equation.DSMT4">
                  <p:embed/>
                </p:oleObj>
              </mc:Choice>
              <mc:Fallback>
                <p:oleObj name="Equation" r:id="rId9" imgW="3934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5334000"/>
                        <a:ext cx="10668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4295" name="AutoShape 7"/>
          <p:cNvSpPr>
            <a:spLocks noChangeArrowheads="1"/>
          </p:cNvSpPr>
          <p:nvPr/>
        </p:nvSpPr>
        <p:spPr bwMode="auto">
          <a:xfrm>
            <a:off x="7315200" y="4876800"/>
            <a:ext cx="9144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8447" name="Rectangle 9"/>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Centripetal Acceleration</a:t>
            </a:r>
          </a:p>
        </p:txBody>
      </p:sp>
      <p:graphicFrame>
        <p:nvGraphicFramePr>
          <p:cNvPr id="524299" name="Object 5"/>
          <p:cNvGraphicFramePr>
            <a:graphicFrameLocks noChangeAspect="1"/>
          </p:cNvGraphicFramePr>
          <p:nvPr/>
        </p:nvGraphicFramePr>
        <p:xfrm>
          <a:off x="7239000" y="3124200"/>
          <a:ext cx="914400" cy="504825"/>
        </p:xfrm>
        <a:graphic>
          <a:graphicData uri="http://schemas.openxmlformats.org/presentationml/2006/ole">
            <mc:AlternateContent xmlns:mc="http://schemas.openxmlformats.org/markup-compatibility/2006">
              <mc:Choice xmlns:v="urn:schemas-microsoft-com:vml" Requires="v">
                <p:oleObj spid="_x0000_s334651" name="Equation" r:id="rId11" imgW="368280" imgH="203040" progId="Equation.DSMT4">
                  <p:embed/>
                </p:oleObj>
              </mc:Choice>
              <mc:Fallback>
                <p:oleObj name="Equation" r:id="rId11" imgW="3682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3124200"/>
                        <a:ext cx="9144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300" name="Object 6"/>
          <p:cNvGraphicFramePr>
            <a:graphicFrameLocks noChangeAspect="1"/>
          </p:cNvGraphicFramePr>
          <p:nvPr/>
        </p:nvGraphicFramePr>
        <p:xfrm>
          <a:off x="8153400" y="3048000"/>
          <a:ext cx="568325" cy="503238"/>
        </p:xfrm>
        <a:graphic>
          <a:graphicData uri="http://schemas.openxmlformats.org/presentationml/2006/ole">
            <mc:AlternateContent xmlns:mc="http://schemas.openxmlformats.org/markup-compatibility/2006">
              <mc:Choice xmlns:v="urn:schemas-microsoft-com:vml" Requires="v">
                <p:oleObj spid="_x0000_s334652" name="Equation" r:id="rId13" imgW="228600" imgH="203040" progId="Equation.DSMT4">
                  <p:embed/>
                </p:oleObj>
              </mc:Choice>
              <mc:Fallback>
                <p:oleObj name="Equation" r:id="rId13" imgW="2286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3048000"/>
                        <a:ext cx="56832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301" name="Object 7"/>
          <p:cNvGraphicFramePr>
            <a:graphicFrameLocks noChangeAspect="1"/>
          </p:cNvGraphicFramePr>
          <p:nvPr/>
        </p:nvGraphicFramePr>
        <p:xfrm>
          <a:off x="7315200" y="3810000"/>
          <a:ext cx="876300" cy="454025"/>
        </p:xfrm>
        <a:graphic>
          <a:graphicData uri="http://schemas.openxmlformats.org/presentationml/2006/ole">
            <mc:AlternateContent xmlns:mc="http://schemas.openxmlformats.org/markup-compatibility/2006">
              <mc:Choice xmlns:v="urn:schemas-microsoft-com:vml" Requires="v">
                <p:oleObj spid="_x0000_s334653" name="Equation" r:id="rId15" imgW="342720" imgH="177480" progId="Equation.DSMT4">
                  <p:embed/>
                </p:oleObj>
              </mc:Choice>
              <mc:Fallback>
                <p:oleObj name="Equation" r:id="rId15" imgW="34272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3810000"/>
                        <a:ext cx="8763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302" name="Object 8"/>
          <p:cNvGraphicFramePr>
            <a:graphicFrameLocks noChangeAspect="1"/>
          </p:cNvGraphicFramePr>
          <p:nvPr/>
        </p:nvGraphicFramePr>
        <p:xfrm>
          <a:off x="8153400" y="3733800"/>
          <a:ext cx="582613" cy="519113"/>
        </p:xfrm>
        <a:graphic>
          <a:graphicData uri="http://schemas.openxmlformats.org/presentationml/2006/ole">
            <mc:AlternateContent xmlns:mc="http://schemas.openxmlformats.org/markup-compatibility/2006">
              <mc:Choice xmlns:v="urn:schemas-microsoft-com:vml" Requires="v">
                <p:oleObj spid="_x0000_s334654" name="Equation" r:id="rId17" imgW="228600" imgH="203040" progId="Equation.DSMT4">
                  <p:embed/>
                </p:oleObj>
              </mc:Choice>
              <mc:Fallback>
                <p:oleObj name="Equation" r:id="rId17" imgW="2286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3733800"/>
                        <a:ext cx="5826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303" name="Object 9"/>
          <p:cNvGraphicFramePr>
            <a:graphicFrameLocks noChangeAspect="1"/>
          </p:cNvGraphicFramePr>
          <p:nvPr/>
        </p:nvGraphicFramePr>
        <p:xfrm>
          <a:off x="6964363" y="4267200"/>
          <a:ext cx="1616075" cy="550863"/>
        </p:xfrm>
        <a:graphic>
          <a:graphicData uri="http://schemas.openxmlformats.org/presentationml/2006/ole">
            <mc:AlternateContent xmlns:mc="http://schemas.openxmlformats.org/markup-compatibility/2006">
              <mc:Choice xmlns:v="urn:schemas-microsoft-com:vml" Requires="v">
                <p:oleObj spid="_x0000_s334655" name="Equation" r:id="rId19" imgW="596880" imgH="203040" progId="Equation.3">
                  <p:embed/>
                </p:oleObj>
              </mc:Choice>
              <mc:Fallback>
                <p:oleObj name="Equation" r:id="rId19" imgW="59688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64363" y="4267200"/>
                        <a:ext cx="16160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8"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AA60DD-960D-F54D-BC03-86B5332E3BAD}"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Tree>
    <p:extLst>
      <p:ext uri="{BB962C8B-B14F-4D97-AF65-F5344CB8AC3E}">
        <p14:creationId xmlns:p14="http://schemas.microsoft.com/office/powerpoint/2010/main" val="257132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24291"/>
                                        </p:tgtEl>
                                        <p:attrNameLst>
                                          <p:attrName>style.visibility</p:attrName>
                                        </p:attrNameLst>
                                      </p:cBhvr>
                                      <p:to>
                                        <p:strVal val="visible"/>
                                      </p:to>
                                    </p:set>
                                    <p:animEffect transition="in" filter="wipe(left)">
                                      <p:cBhvr>
                                        <p:cTn id="7" dur="500"/>
                                        <p:tgtEl>
                                          <p:spTgt spid="524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24296"/>
                                        </p:tgtEl>
                                        <p:attrNameLst>
                                          <p:attrName>style.visibility</p:attrName>
                                        </p:attrNameLst>
                                      </p:cBhvr>
                                      <p:to>
                                        <p:strVal val="visible"/>
                                      </p:to>
                                    </p:set>
                                    <p:anim calcmode="lin" valueType="num">
                                      <p:cBhvr>
                                        <p:cTn id="12" dur="500" fill="hold"/>
                                        <p:tgtEl>
                                          <p:spTgt spid="524296"/>
                                        </p:tgtEl>
                                        <p:attrNameLst>
                                          <p:attrName>ppt_w</p:attrName>
                                        </p:attrNameLst>
                                      </p:cBhvr>
                                      <p:tavLst>
                                        <p:tav tm="0">
                                          <p:val>
                                            <p:fltVal val="0"/>
                                          </p:val>
                                        </p:tav>
                                        <p:tav tm="100000">
                                          <p:val>
                                            <p:strVal val="#ppt_w"/>
                                          </p:val>
                                        </p:tav>
                                      </p:tavLst>
                                    </p:anim>
                                    <p:anim calcmode="lin" valueType="num">
                                      <p:cBhvr>
                                        <p:cTn id="13" dur="500" fill="hold"/>
                                        <p:tgtEl>
                                          <p:spTgt spid="524296"/>
                                        </p:tgtEl>
                                        <p:attrNameLst>
                                          <p:attrName>ppt_h</p:attrName>
                                        </p:attrNameLst>
                                      </p:cBhvr>
                                      <p:tavLst>
                                        <p:tav tm="0">
                                          <p:val>
                                            <p:fltVal val="0"/>
                                          </p:val>
                                        </p:tav>
                                        <p:tav tm="100000">
                                          <p:val>
                                            <p:strVal val="#ppt_h"/>
                                          </p:val>
                                        </p:tav>
                                      </p:tavLst>
                                    </p:anim>
                                    <p:animEffect transition="in" filter="fade">
                                      <p:cBhvr>
                                        <p:cTn id="14" dur="500"/>
                                        <p:tgtEl>
                                          <p:spTgt spid="5242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24292"/>
                                        </p:tgtEl>
                                        <p:attrNameLst>
                                          <p:attrName>style.visibility</p:attrName>
                                        </p:attrNameLst>
                                      </p:cBhvr>
                                      <p:to>
                                        <p:strVal val="visible"/>
                                      </p:to>
                                    </p:set>
                                    <p:animEffect transition="in" filter="wipe(left)">
                                      <p:cBhvr>
                                        <p:cTn id="19" dur="500"/>
                                        <p:tgtEl>
                                          <p:spTgt spid="524292"/>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524299"/>
                                        </p:tgtEl>
                                        <p:attrNameLst>
                                          <p:attrName>style.visibility</p:attrName>
                                        </p:attrNameLst>
                                      </p:cBhvr>
                                      <p:to>
                                        <p:strVal val="visible"/>
                                      </p:to>
                                    </p:set>
                                    <p:animEffect transition="in" filter="wipe(left)">
                                      <p:cBhvr>
                                        <p:cTn id="23" dur="500"/>
                                        <p:tgtEl>
                                          <p:spTgt spid="5242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524300"/>
                                        </p:tgtEl>
                                        <p:attrNameLst>
                                          <p:attrName>style.visibility</p:attrName>
                                        </p:attrNameLst>
                                      </p:cBhvr>
                                      <p:to>
                                        <p:strVal val="visible"/>
                                      </p:to>
                                    </p:set>
                                    <p:animEffect transition="in" filter="wipe(left)">
                                      <p:cBhvr>
                                        <p:cTn id="28" dur="500"/>
                                        <p:tgtEl>
                                          <p:spTgt spid="5243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524293"/>
                                        </p:tgtEl>
                                        <p:attrNameLst>
                                          <p:attrName>style.visibility</p:attrName>
                                        </p:attrNameLst>
                                      </p:cBhvr>
                                      <p:to>
                                        <p:strVal val="visible"/>
                                      </p:to>
                                    </p:set>
                                    <p:animEffect transition="in" filter="wipe(left)">
                                      <p:cBhvr>
                                        <p:cTn id="33" dur="500"/>
                                        <p:tgtEl>
                                          <p:spTgt spid="524293"/>
                                        </p:tgtEl>
                                      </p:cBhvr>
                                    </p:animEffect>
                                  </p:childTnLst>
                                </p:cTn>
                              </p:par>
                            </p:childTnLst>
                          </p:cTn>
                        </p:par>
                        <p:par>
                          <p:cTn id="34" fill="hold" nodeType="afterGroup">
                            <p:stCondLst>
                              <p:cond delay="500"/>
                            </p:stCondLst>
                            <p:childTnLst>
                              <p:par>
                                <p:cTn id="35" presetID="22" presetClass="entr" presetSubtype="8" fill="hold" nodeType="afterEffect">
                                  <p:stCondLst>
                                    <p:cond delay="0"/>
                                  </p:stCondLst>
                                  <p:childTnLst>
                                    <p:set>
                                      <p:cBhvr>
                                        <p:cTn id="36" dur="1" fill="hold">
                                          <p:stCondLst>
                                            <p:cond delay="0"/>
                                          </p:stCondLst>
                                        </p:cTn>
                                        <p:tgtEl>
                                          <p:spTgt spid="524301"/>
                                        </p:tgtEl>
                                        <p:attrNameLst>
                                          <p:attrName>style.visibility</p:attrName>
                                        </p:attrNameLst>
                                      </p:cBhvr>
                                      <p:to>
                                        <p:strVal val="visible"/>
                                      </p:to>
                                    </p:set>
                                    <p:animEffect transition="in" filter="wipe(left)">
                                      <p:cBhvr>
                                        <p:cTn id="37" dur="500"/>
                                        <p:tgtEl>
                                          <p:spTgt spid="5243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24302"/>
                                        </p:tgtEl>
                                        <p:attrNameLst>
                                          <p:attrName>style.visibility</p:attrName>
                                        </p:attrNameLst>
                                      </p:cBhvr>
                                      <p:to>
                                        <p:strVal val="visible"/>
                                      </p:to>
                                    </p:set>
                                    <p:animEffect transition="in" filter="wipe(left)">
                                      <p:cBhvr>
                                        <p:cTn id="42" dur="500"/>
                                        <p:tgtEl>
                                          <p:spTgt spid="5243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24303"/>
                                        </p:tgtEl>
                                        <p:attrNameLst>
                                          <p:attrName>style.visibility</p:attrName>
                                        </p:attrNameLst>
                                      </p:cBhvr>
                                      <p:to>
                                        <p:strVal val="visible"/>
                                      </p:to>
                                    </p:set>
                                    <p:animEffect transition="in" filter="wipe(left)">
                                      <p:cBhvr>
                                        <p:cTn id="47" dur="500"/>
                                        <p:tgtEl>
                                          <p:spTgt spid="5243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24295"/>
                                        </p:tgtEl>
                                        <p:attrNameLst>
                                          <p:attrName>style.visibility</p:attrName>
                                        </p:attrNameLst>
                                      </p:cBhvr>
                                      <p:to>
                                        <p:strVal val="visible"/>
                                      </p:to>
                                    </p:set>
                                    <p:animEffect transition="in" filter="wipe(up)">
                                      <p:cBhvr>
                                        <p:cTn id="52" dur="500"/>
                                        <p:tgtEl>
                                          <p:spTgt spid="524295"/>
                                        </p:tgtEl>
                                      </p:cBhvr>
                                    </p:animEffect>
                                  </p:childTnLst>
                                </p:cTn>
                              </p:par>
                            </p:childTnLst>
                          </p:cTn>
                        </p:par>
                        <p:par>
                          <p:cTn id="53" fill="hold" nodeType="afterGroup">
                            <p:stCondLst>
                              <p:cond delay="500"/>
                            </p:stCondLst>
                            <p:childTnLst>
                              <p:par>
                                <p:cTn id="54" presetID="22" presetClass="entr" presetSubtype="8" fill="hold" nodeType="afterEffect">
                                  <p:stCondLst>
                                    <p:cond delay="0"/>
                                  </p:stCondLst>
                                  <p:childTnLst>
                                    <p:set>
                                      <p:cBhvr>
                                        <p:cTn id="55" dur="1" fill="hold">
                                          <p:stCondLst>
                                            <p:cond delay="0"/>
                                          </p:stCondLst>
                                        </p:cTn>
                                        <p:tgtEl>
                                          <p:spTgt spid="524294"/>
                                        </p:tgtEl>
                                        <p:attrNameLst>
                                          <p:attrName>style.visibility</p:attrName>
                                        </p:attrNameLst>
                                      </p:cBhvr>
                                      <p:to>
                                        <p:strVal val="visible"/>
                                      </p:to>
                                    </p:set>
                                    <p:animEffect transition="in" filter="wipe(left)">
                                      <p:cBhvr>
                                        <p:cTn id="56" dur="500"/>
                                        <p:tgtEl>
                                          <p:spTgt spid="524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p:bldP spid="5242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44" name="Picture 8" descr="afg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8388"/>
            <a:ext cx="5638800"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Date Placeholder 5"/>
          <p:cNvSpPr>
            <a:spLocks noGrp="1"/>
          </p:cNvSpPr>
          <p:nvPr>
            <p:ph type="dt" sz="quarter" idx="10"/>
          </p:nvPr>
        </p:nvSpPr>
        <p:spPr/>
        <p:txBody>
          <a:bodyPr/>
          <a:lstStyle/>
          <a:p>
            <a:pPr>
              <a:defRPr/>
            </a:pPr>
            <a:r>
              <a:rPr lang="en-US" smtClean="0"/>
              <a:t>Wednesday, Feb. 27, 2013</a:t>
            </a:r>
            <a:endParaRPr lang="en-US"/>
          </a:p>
        </p:txBody>
      </p:sp>
      <p:sp>
        <p:nvSpPr>
          <p:cNvPr id="28" name="Footer Placeholder 6"/>
          <p:cNvSpPr>
            <a:spLocks noGrp="1"/>
          </p:cNvSpPr>
          <p:nvPr>
            <p:ph type="ftr" sz="quarter" idx="11"/>
          </p:nvPr>
        </p:nvSpPr>
        <p:spPr/>
        <p:txBody>
          <a:bodyPr/>
          <a:lstStyle/>
          <a:p>
            <a:pPr>
              <a:defRPr/>
            </a:pPr>
            <a:r>
              <a:rPr lang="nl-NL" smtClean="0"/>
              <a:t>PHYS 1441-002, Spring 2013                   Dr. Jaehoon Yu</a:t>
            </a:r>
            <a:endParaRPr lang="en-US"/>
          </a:p>
        </p:txBody>
      </p:sp>
      <p:sp>
        <p:nvSpPr>
          <p:cNvPr id="526355" name="Rectangle 19"/>
          <p:cNvSpPr>
            <a:spLocks noChangeArrowheads="1"/>
          </p:cNvSpPr>
          <p:nvPr/>
        </p:nvSpPr>
        <p:spPr bwMode="auto">
          <a:xfrm>
            <a:off x="7086600" y="4724400"/>
            <a:ext cx="1676400" cy="1219200"/>
          </a:xfrm>
          <a:prstGeom prst="rect">
            <a:avLst/>
          </a:prstGeom>
          <a:solidFill>
            <a:srgbClr val="FFFFCC"/>
          </a:solidFill>
          <a:ln w="38100">
            <a:solidFill>
              <a:srgbClr val="A50021"/>
            </a:solidFill>
            <a:miter lim="800000"/>
            <a:headEnd/>
            <a:tailEnd/>
          </a:ln>
        </p:spPr>
        <p:txBody>
          <a:bodyPr anchor="ctr">
            <a:spAutoFit/>
          </a:bodyPr>
          <a:lstStyle/>
          <a:p>
            <a:endParaRPr lang="en-US"/>
          </a:p>
        </p:txBody>
      </p:sp>
      <p:graphicFrame>
        <p:nvGraphicFramePr>
          <p:cNvPr id="526339" name="Object 2"/>
          <p:cNvGraphicFramePr>
            <a:graphicFrameLocks noChangeAspect="1"/>
          </p:cNvGraphicFramePr>
          <p:nvPr>
            <p:extLst>
              <p:ext uri="{D42A27DB-BD31-4B8C-83A1-F6EECF244321}">
                <p14:modId xmlns:p14="http://schemas.microsoft.com/office/powerpoint/2010/main" val="2588881198"/>
              </p:ext>
            </p:extLst>
          </p:nvPr>
        </p:nvGraphicFramePr>
        <p:xfrm>
          <a:off x="6324600" y="677863"/>
          <a:ext cx="1584325" cy="1344612"/>
        </p:xfrm>
        <a:graphic>
          <a:graphicData uri="http://schemas.openxmlformats.org/presentationml/2006/ole">
            <mc:AlternateContent xmlns:mc="http://schemas.openxmlformats.org/markup-compatibility/2006">
              <mc:Choice xmlns:v="urn:schemas-microsoft-com:vml" Requires="v">
                <p:oleObj spid="_x0000_s432158" name="Equation" r:id="rId5" imgW="495300" imgH="419100" progId="Equation.DSMT4">
                  <p:embed/>
                </p:oleObj>
              </mc:Choice>
              <mc:Fallback>
                <p:oleObj name="Equation" r:id="rId5" imgW="495300" imgH="419100" progId="Equation.DSMT4">
                  <p:embed/>
                  <p:pic>
                    <p:nvPicPr>
                      <p:cNvPr id="0" name=""/>
                      <p:cNvPicPr>
                        <a:picLocks noChangeAspect="1" noChangeArrowheads="1"/>
                      </p:cNvPicPr>
                      <p:nvPr/>
                    </p:nvPicPr>
                    <p:blipFill>
                      <a:blip r:embed="rId6"/>
                      <a:srcRect/>
                      <a:stretch>
                        <a:fillRect/>
                      </a:stretch>
                    </p:blipFill>
                    <p:spPr bwMode="auto">
                      <a:xfrm>
                        <a:off x="6324600" y="677863"/>
                        <a:ext cx="1584325" cy="1344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6340" name="Object 3"/>
          <p:cNvGraphicFramePr>
            <a:graphicFrameLocks noChangeAspect="1"/>
          </p:cNvGraphicFramePr>
          <p:nvPr/>
        </p:nvGraphicFramePr>
        <p:xfrm>
          <a:off x="7162800" y="2624138"/>
          <a:ext cx="1138238" cy="1262062"/>
        </p:xfrm>
        <a:graphic>
          <a:graphicData uri="http://schemas.openxmlformats.org/presentationml/2006/ole">
            <mc:AlternateContent xmlns:mc="http://schemas.openxmlformats.org/markup-compatibility/2006">
              <mc:Choice xmlns:v="urn:schemas-microsoft-com:vml" Requires="v">
                <p:oleObj spid="_x0000_s432159" name="Equation" r:id="rId7" imgW="355320" imgH="393480" progId="Equation.DSMT4">
                  <p:embed/>
                </p:oleObj>
              </mc:Choice>
              <mc:Fallback>
                <p:oleObj name="Equation" r:id="rId7" imgW="355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2624138"/>
                        <a:ext cx="1138238" cy="1262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6341" name="Object 4"/>
          <p:cNvGraphicFramePr>
            <a:graphicFrameLocks noChangeAspect="1"/>
          </p:cNvGraphicFramePr>
          <p:nvPr>
            <p:extLst>
              <p:ext uri="{D42A27DB-BD31-4B8C-83A1-F6EECF244321}">
                <p14:modId xmlns:p14="http://schemas.microsoft.com/office/powerpoint/2010/main" val="2730254200"/>
              </p:ext>
            </p:extLst>
          </p:nvPr>
        </p:nvGraphicFramePr>
        <p:xfrm>
          <a:off x="7086600" y="5008563"/>
          <a:ext cx="976313" cy="774700"/>
        </p:xfrm>
        <a:graphic>
          <a:graphicData uri="http://schemas.openxmlformats.org/presentationml/2006/ole">
            <mc:AlternateContent xmlns:mc="http://schemas.openxmlformats.org/markup-compatibility/2006">
              <mc:Choice xmlns:v="urn:schemas-microsoft-com:vml" Requires="v">
                <p:oleObj spid="_x0000_s432160" name="Equation" r:id="rId9" imgW="304800" imgH="241300" progId="Equation.3">
                  <p:embed/>
                </p:oleObj>
              </mc:Choice>
              <mc:Fallback>
                <p:oleObj name="Equation" r:id="rId9" imgW="304800" imgH="241300" progId="Equation.3">
                  <p:embed/>
                  <p:pic>
                    <p:nvPicPr>
                      <p:cNvPr id="0" name=""/>
                      <p:cNvPicPr>
                        <a:picLocks noChangeAspect="1" noChangeArrowheads="1"/>
                      </p:cNvPicPr>
                      <p:nvPr/>
                    </p:nvPicPr>
                    <p:blipFill>
                      <a:blip r:embed="rId10"/>
                      <a:srcRect/>
                      <a:stretch>
                        <a:fillRect/>
                      </a:stretch>
                    </p:blipFill>
                    <p:spPr bwMode="auto">
                      <a:xfrm>
                        <a:off x="7086600" y="5008563"/>
                        <a:ext cx="976313"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6342" name="AutoShape 6"/>
          <p:cNvSpPr>
            <a:spLocks noChangeArrowheads="1"/>
          </p:cNvSpPr>
          <p:nvPr/>
        </p:nvSpPr>
        <p:spPr bwMode="auto">
          <a:xfrm>
            <a:off x="7486650" y="1981200"/>
            <a:ext cx="10668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20496" name="Rectangle 9"/>
          <p:cNvSpPr>
            <a:spLocks noGrp="1" noChangeArrowheads="1"/>
          </p:cNvSpPr>
          <p:nvPr>
            <p:ph type="title"/>
          </p:nvPr>
        </p:nvSpPr>
        <p:spPr>
          <a:xfrm>
            <a:off x="685800" y="0"/>
            <a:ext cx="7772400" cy="914400"/>
          </a:xfrm>
        </p:spPr>
        <p:txBody>
          <a:bodyPr/>
          <a:lstStyle/>
          <a:p>
            <a:r>
              <a:rPr lang="en-US">
                <a:latin typeface="Arial Narrow" charset="0"/>
                <a:ea typeface="ＭＳ Ｐゴシック" charset="0"/>
                <a:cs typeface="ＭＳ Ｐゴシック" charset="0"/>
              </a:rPr>
              <a:t>Centripetal Acceleration</a:t>
            </a:r>
          </a:p>
        </p:txBody>
      </p:sp>
      <p:sp>
        <p:nvSpPr>
          <p:cNvPr id="526347" name="AutoShape 11"/>
          <p:cNvSpPr>
            <a:spLocks noChangeArrowheads="1"/>
          </p:cNvSpPr>
          <p:nvPr/>
        </p:nvSpPr>
        <p:spPr bwMode="auto">
          <a:xfrm>
            <a:off x="7562850" y="3962400"/>
            <a:ext cx="10668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526348" name="Object 5"/>
          <p:cNvGraphicFramePr>
            <a:graphicFrameLocks noChangeAspect="1"/>
          </p:cNvGraphicFramePr>
          <p:nvPr>
            <p:extLst>
              <p:ext uri="{D42A27DB-BD31-4B8C-83A1-F6EECF244321}">
                <p14:modId xmlns:p14="http://schemas.microsoft.com/office/powerpoint/2010/main" val="1987815"/>
              </p:ext>
            </p:extLst>
          </p:nvPr>
        </p:nvGraphicFramePr>
        <p:xfrm>
          <a:off x="7797800" y="677863"/>
          <a:ext cx="1341438" cy="1344612"/>
        </p:xfrm>
        <a:graphic>
          <a:graphicData uri="http://schemas.openxmlformats.org/presentationml/2006/ole">
            <mc:AlternateContent xmlns:mc="http://schemas.openxmlformats.org/markup-compatibility/2006">
              <mc:Choice xmlns:v="urn:schemas-microsoft-com:vml" Requires="v">
                <p:oleObj spid="_x0000_s432161" name="Equation" r:id="rId11" imgW="419100" imgH="419100" progId="Equation.DSMT4">
                  <p:embed/>
                </p:oleObj>
              </mc:Choice>
              <mc:Fallback>
                <p:oleObj name="Equation" r:id="rId11" imgW="419100" imgH="419100" progId="Equation.DSMT4">
                  <p:embed/>
                  <p:pic>
                    <p:nvPicPr>
                      <p:cNvPr id="0" name=""/>
                      <p:cNvPicPr>
                        <a:picLocks noChangeAspect="1" noChangeArrowheads="1"/>
                      </p:cNvPicPr>
                      <p:nvPr/>
                    </p:nvPicPr>
                    <p:blipFill>
                      <a:blip r:embed="rId12"/>
                      <a:srcRect/>
                      <a:stretch>
                        <a:fillRect/>
                      </a:stretch>
                    </p:blipFill>
                    <p:spPr bwMode="auto">
                      <a:xfrm>
                        <a:off x="7797800" y="677863"/>
                        <a:ext cx="1341438" cy="1344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6349" name="Object 6"/>
          <p:cNvGraphicFramePr>
            <a:graphicFrameLocks noChangeAspect="1"/>
          </p:cNvGraphicFramePr>
          <p:nvPr/>
        </p:nvGraphicFramePr>
        <p:xfrm>
          <a:off x="8188325" y="2543175"/>
          <a:ext cx="650875" cy="1343025"/>
        </p:xfrm>
        <a:graphic>
          <a:graphicData uri="http://schemas.openxmlformats.org/presentationml/2006/ole">
            <mc:AlternateContent xmlns:mc="http://schemas.openxmlformats.org/markup-compatibility/2006">
              <mc:Choice xmlns:v="urn:schemas-microsoft-com:vml" Requires="v">
                <p:oleObj spid="_x0000_s432162" name="Equation" r:id="rId13" imgW="203040" imgH="419040" progId="Equation.DSMT4">
                  <p:embed/>
                </p:oleObj>
              </mc:Choice>
              <mc:Fallback>
                <p:oleObj name="Equation" r:id="rId13" imgW="203040" imgH="419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88325" y="2543175"/>
                        <a:ext cx="650875"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6350" name="Object 7"/>
          <p:cNvGraphicFramePr>
            <a:graphicFrameLocks noChangeAspect="1"/>
          </p:cNvGraphicFramePr>
          <p:nvPr>
            <p:extLst>
              <p:ext uri="{D42A27DB-BD31-4B8C-83A1-F6EECF244321}">
                <p14:modId xmlns:p14="http://schemas.microsoft.com/office/powerpoint/2010/main" val="1523261946"/>
              </p:ext>
            </p:extLst>
          </p:nvPr>
        </p:nvGraphicFramePr>
        <p:xfrm>
          <a:off x="8001000" y="4629150"/>
          <a:ext cx="650875" cy="1382713"/>
        </p:xfrm>
        <a:graphic>
          <a:graphicData uri="http://schemas.openxmlformats.org/presentationml/2006/ole">
            <mc:AlternateContent xmlns:mc="http://schemas.openxmlformats.org/markup-compatibility/2006">
              <mc:Choice xmlns:v="urn:schemas-microsoft-com:vml" Requires="v">
                <p:oleObj spid="_x0000_s432163" name="Equation" r:id="rId15" imgW="203200" imgH="431800" progId="Equation.3">
                  <p:embed/>
                </p:oleObj>
              </mc:Choice>
              <mc:Fallback>
                <p:oleObj name="Equation" r:id="rId15" imgW="203200" imgH="431800" progId="Equation.3">
                  <p:embed/>
                  <p:pic>
                    <p:nvPicPr>
                      <p:cNvPr id="0" name=""/>
                      <p:cNvPicPr>
                        <a:picLocks noChangeAspect="1" noChangeArrowheads="1"/>
                      </p:cNvPicPr>
                      <p:nvPr/>
                    </p:nvPicPr>
                    <p:blipFill>
                      <a:blip r:embed="rId16"/>
                      <a:srcRect/>
                      <a:stretch>
                        <a:fillRect/>
                      </a:stretch>
                    </p:blipFill>
                    <p:spPr bwMode="auto">
                      <a:xfrm>
                        <a:off x="8001000" y="4629150"/>
                        <a:ext cx="650875" cy="138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6351" name="Text Box 15"/>
          <p:cNvSpPr txBox="1">
            <a:spLocks noChangeArrowheads="1"/>
          </p:cNvSpPr>
          <p:nvPr/>
        </p:nvSpPr>
        <p:spPr bwMode="auto">
          <a:xfrm>
            <a:off x="4191000" y="1066800"/>
            <a:ext cx="930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333399"/>
                </a:solidFill>
                <a:latin typeface="Arial Narrow" charset="0"/>
              </a:rPr>
              <a:t>From the geometry</a:t>
            </a:r>
          </a:p>
        </p:txBody>
      </p:sp>
      <p:grpSp>
        <p:nvGrpSpPr>
          <p:cNvPr id="2" name="Group 18"/>
          <p:cNvGrpSpPr>
            <a:grpSpLocks/>
          </p:cNvGrpSpPr>
          <p:nvPr/>
        </p:nvGrpSpPr>
        <p:grpSpPr bwMode="auto">
          <a:xfrm>
            <a:off x="76200" y="5105400"/>
            <a:ext cx="4267200" cy="1827213"/>
            <a:chOff x="240" y="3024"/>
            <a:chExt cx="2208" cy="1007"/>
          </a:xfrm>
        </p:grpSpPr>
        <p:pic>
          <p:nvPicPr>
            <p:cNvPr id="20511" name="Picture 16" descr="afg0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 y="3024"/>
              <a:ext cx="2160"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Rectangle 17"/>
            <p:cNvSpPr>
              <a:spLocks noChangeArrowheads="1"/>
            </p:cNvSpPr>
            <p:nvPr/>
          </p:nvSpPr>
          <p:spPr bwMode="auto">
            <a:xfrm>
              <a:off x="1488" y="3024"/>
              <a:ext cx="960" cy="8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526356" name="Text Box 20"/>
          <p:cNvSpPr txBox="1">
            <a:spLocks noChangeArrowheads="1"/>
          </p:cNvSpPr>
          <p:nvPr/>
        </p:nvSpPr>
        <p:spPr bwMode="auto">
          <a:xfrm>
            <a:off x="6308725" y="6019800"/>
            <a:ext cx="2606675" cy="425450"/>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Centripetal Acceleration</a:t>
            </a:r>
          </a:p>
        </p:txBody>
      </p:sp>
      <p:sp>
        <p:nvSpPr>
          <p:cNvPr id="526357" name="Line 21"/>
          <p:cNvSpPr>
            <a:spLocks noChangeShapeType="1"/>
          </p:cNvSpPr>
          <p:nvPr/>
        </p:nvSpPr>
        <p:spPr bwMode="auto">
          <a:xfrm rot="20837719" flipH="1">
            <a:off x="7107877" y="788987"/>
            <a:ext cx="304800" cy="5334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6358" name="Line 22"/>
          <p:cNvSpPr>
            <a:spLocks noChangeShapeType="1"/>
          </p:cNvSpPr>
          <p:nvPr/>
        </p:nvSpPr>
        <p:spPr bwMode="auto">
          <a:xfrm rot="20837719" flipH="1">
            <a:off x="8741723" y="788987"/>
            <a:ext cx="304800" cy="5334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6359" name="Oval 23"/>
          <p:cNvSpPr>
            <a:spLocks noChangeArrowheads="1"/>
          </p:cNvSpPr>
          <p:nvPr/>
        </p:nvSpPr>
        <p:spPr bwMode="auto">
          <a:xfrm>
            <a:off x="7010400" y="2590800"/>
            <a:ext cx="990600" cy="1447800"/>
          </a:xfrm>
          <a:prstGeom prst="ellipse">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26360" name="Text Box 24"/>
          <p:cNvSpPr txBox="1">
            <a:spLocks noChangeArrowheads="1"/>
          </p:cNvSpPr>
          <p:nvPr/>
        </p:nvSpPr>
        <p:spPr bwMode="auto">
          <a:xfrm>
            <a:off x="2828925" y="5486400"/>
            <a:ext cx="2886075" cy="425450"/>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What is the direction of a</a:t>
            </a:r>
            <a:r>
              <a:rPr lang="en-US" sz="2000" b="1" baseline="-25000">
                <a:solidFill>
                  <a:srgbClr val="A50021"/>
                </a:solidFill>
                <a:latin typeface="Arial Narrow" charset="0"/>
              </a:rPr>
              <a:t>c</a:t>
            </a:r>
            <a:r>
              <a:rPr lang="en-US" sz="2000" b="1">
                <a:solidFill>
                  <a:srgbClr val="A50021"/>
                </a:solidFill>
                <a:latin typeface="Arial Narrow" charset="0"/>
              </a:rPr>
              <a:t>?</a:t>
            </a:r>
          </a:p>
        </p:txBody>
      </p:sp>
      <p:sp>
        <p:nvSpPr>
          <p:cNvPr id="526361" name="Text Box 25"/>
          <p:cNvSpPr txBox="1">
            <a:spLocks noChangeArrowheads="1"/>
          </p:cNvSpPr>
          <p:nvPr/>
        </p:nvSpPr>
        <p:spPr bwMode="auto">
          <a:xfrm>
            <a:off x="2449513" y="6019800"/>
            <a:ext cx="3646487" cy="425450"/>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Always toward the center of circle!</a:t>
            </a:r>
          </a:p>
        </p:txBody>
      </p:sp>
      <p:sp>
        <p:nvSpPr>
          <p:cNvPr id="526363" name="Line 27"/>
          <p:cNvSpPr>
            <a:spLocks noChangeShapeType="1"/>
          </p:cNvSpPr>
          <p:nvPr/>
        </p:nvSpPr>
        <p:spPr bwMode="auto">
          <a:xfrm flipV="1">
            <a:off x="3352800" y="3581400"/>
            <a:ext cx="0" cy="91440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526365" name="Object 8"/>
          <p:cNvGraphicFramePr>
            <a:graphicFrameLocks noChangeAspect="1"/>
          </p:cNvGraphicFramePr>
          <p:nvPr>
            <p:extLst>
              <p:ext uri="{D42A27DB-BD31-4B8C-83A1-F6EECF244321}">
                <p14:modId xmlns:p14="http://schemas.microsoft.com/office/powerpoint/2010/main" val="3985812471"/>
              </p:ext>
            </p:extLst>
          </p:nvPr>
        </p:nvGraphicFramePr>
        <p:xfrm>
          <a:off x="3444875" y="3871913"/>
          <a:ext cx="365125" cy="531812"/>
        </p:xfrm>
        <a:graphic>
          <a:graphicData uri="http://schemas.openxmlformats.org/presentationml/2006/ole">
            <mc:AlternateContent xmlns:mc="http://schemas.openxmlformats.org/markup-compatibility/2006">
              <mc:Choice xmlns:v="urn:schemas-microsoft-com:vml" Requires="v">
                <p:oleObj spid="_x0000_s432164" name="Equation" r:id="rId18" imgW="165100" imgH="241300" progId="Equation.3">
                  <p:embed/>
                </p:oleObj>
              </mc:Choice>
              <mc:Fallback>
                <p:oleObj name="Equation" r:id="rId18" imgW="165100" imgH="241300" progId="Equation.3">
                  <p:embed/>
                  <p:pic>
                    <p:nvPicPr>
                      <p:cNvPr id="0" name=""/>
                      <p:cNvPicPr>
                        <a:picLocks noChangeAspect="1" noChangeArrowheads="1"/>
                      </p:cNvPicPr>
                      <p:nvPr/>
                    </p:nvPicPr>
                    <p:blipFill>
                      <a:blip r:embed="rId19"/>
                      <a:srcRect/>
                      <a:stretch>
                        <a:fillRect/>
                      </a:stretch>
                    </p:blipFill>
                    <p:spPr bwMode="auto">
                      <a:xfrm>
                        <a:off x="3444875" y="3871913"/>
                        <a:ext cx="36512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6366" name="Line 30"/>
          <p:cNvSpPr>
            <a:spLocks noChangeShapeType="1"/>
          </p:cNvSpPr>
          <p:nvPr/>
        </p:nvSpPr>
        <p:spPr bwMode="auto">
          <a:xfrm rot="19036440" flipV="1">
            <a:off x="5257800" y="2849563"/>
            <a:ext cx="1588" cy="91440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526367" name="Object 9"/>
          <p:cNvGraphicFramePr>
            <a:graphicFrameLocks noChangeAspect="1"/>
          </p:cNvGraphicFramePr>
          <p:nvPr>
            <p:extLst>
              <p:ext uri="{D42A27DB-BD31-4B8C-83A1-F6EECF244321}">
                <p14:modId xmlns:p14="http://schemas.microsoft.com/office/powerpoint/2010/main" val="4055385900"/>
              </p:ext>
            </p:extLst>
          </p:nvPr>
        </p:nvGraphicFramePr>
        <p:xfrm>
          <a:off x="5426075" y="2957513"/>
          <a:ext cx="365125" cy="531812"/>
        </p:xfrm>
        <a:graphic>
          <a:graphicData uri="http://schemas.openxmlformats.org/presentationml/2006/ole">
            <mc:AlternateContent xmlns:mc="http://schemas.openxmlformats.org/markup-compatibility/2006">
              <mc:Choice xmlns:v="urn:schemas-microsoft-com:vml" Requires="v">
                <p:oleObj spid="_x0000_s432165" name="Equation" r:id="rId20" imgW="165100" imgH="241300" progId="Equation.3">
                  <p:embed/>
                </p:oleObj>
              </mc:Choice>
              <mc:Fallback>
                <p:oleObj name="Equation" r:id="rId20" imgW="165100" imgH="241300" progId="Equation.3">
                  <p:embed/>
                  <p:pic>
                    <p:nvPicPr>
                      <p:cNvPr id="0" name=""/>
                      <p:cNvPicPr>
                        <a:picLocks noChangeAspect="1" noChangeArrowheads="1"/>
                      </p:cNvPicPr>
                      <p:nvPr/>
                    </p:nvPicPr>
                    <p:blipFill>
                      <a:blip r:embed="rId21"/>
                      <a:srcRect/>
                      <a:stretch>
                        <a:fillRect/>
                      </a:stretch>
                    </p:blipFill>
                    <p:spPr bwMode="auto">
                      <a:xfrm>
                        <a:off x="5426075" y="2957513"/>
                        <a:ext cx="36512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31" name="Straight Connector 30"/>
          <p:cNvCxnSpPr>
            <a:cxnSpLocks noChangeShapeType="1"/>
          </p:cNvCxnSpPr>
          <p:nvPr/>
        </p:nvCxnSpPr>
        <p:spPr bwMode="auto">
          <a:xfrm rot="16200000" flipH="1">
            <a:off x="609600" y="1905000"/>
            <a:ext cx="1447800" cy="68580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rot="16200000" flipH="1">
            <a:off x="2476500" y="2247900"/>
            <a:ext cx="2971800" cy="121920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3" name="Object 10"/>
          <p:cNvGraphicFramePr>
            <a:graphicFrameLocks noChangeAspect="1"/>
          </p:cNvGraphicFramePr>
          <p:nvPr>
            <p:extLst>
              <p:ext uri="{D42A27DB-BD31-4B8C-83A1-F6EECF244321}">
                <p14:modId xmlns:p14="http://schemas.microsoft.com/office/powerpoint/2010/main" val="3696703778"/>
              </p:ext>
            </p:extLst>
          </p:nvPr>
        </p:nvGraphicFramePr>
        <p:xfrm>
          <a:off x="5105400" y="1144588"/>
          <a:ext cx="1198563" cy="468312"/>
        </p:xfrm>
        <a:graphic>
          <a:graphicData uri="http://schemas.openxmlformats.org/presentationml/2006/ole">
            <mc:AlternateContent xmlns:mc="http://schemas.openxmlformats.org/markup-compatibility/2006">
              <mc:Choice xmlns:v="urn:schemas-microsoft-com:vml" Requires="v">
                <p:oleObj spid="_x0000_s432166" name="Equation" r:id="rId22" imgW="584200" imgH="228600" progId="Equation.DSMT4">
                  <p:embed/>
                </p:oleObj>
              </mc:Choice>
              <mc:Fallback>
                <p:oleObj name="Equation" r:id="rId22" imgW="584200" imgH="228600" progId="Equation.DSMT4">
                  <p:embed/>
                  <p:pic>
                    <p:nvPicPr>
                      <p:cNvPr id="0" name=""/>
                      <p:cNvPicPr>
                        <a:picLocks noChangeAspect="1" noChangeArrowheads="1"/>
                      </p:cNvPicPr>
                      <p:nvPr/>
                    </p:nvPicPr>
                    <p:blipFill>
                      <a:blip r:embed="rId23"/>
                      <a:srcRect/>
                      <a:stretch>
                        <a:fillRect/>
                      </a:stretch>
                    </p:blipFill>
                    <p:spPr bwMode="auto">
                      <a:xfrm>
                        <a:off x="5105400" y="1144588"/>
                        <a:ext cx="1198563"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510" name="Slide Number Placeholder 3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08D3DA6-F92D-6742-8944-713EB2F496EA}"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Tree>
    <p:extLst>
      <p:ext uri="{BB962C8B-B14F-4D97-AF65-F5344CB8AC3E}">
        <p14:creationId xmlns:p14="http://schemas.microsoft.com/office/powerpoint/2010/main" val="66724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26344"/>
                                        </p:tgtEl>
                                        <p:attrNameLst>
                                          <p:attrName>style.visibility</p:attrName>
                                        </p:attrNameLst>
                                      </p:cBhvr>
                                      <p:to>
                                        <p:strVal val="visible"/>
                                      </p:to>
                                    </p:set>
                                    <p:anim calcmode="lin" valueType="num">
                                      <p:cBhvr>
                                        <p:cTn id="14" dur="500" fill="hold"/>
                                        <p:tgtEl>
                                          <p:spTgt spid="526344"/>
                                        </p:tgtEl>
                                        <p:attrNameLst>
                                          <p:attrName>ppt_w</p:attrName>
                                        </p:attrNameLst>
                                      </p:cBhvr>
                                      <p:tavLst>
                                        <p:tav tm="0">
                                          <p:val>
                                            <p:fltVal val="0"/>
                                          </p:val>
                                        </p:tav>
                                        <p:tav tm="100000">
                                          <p:val>
                                            <p:strVal val="#ppt_w"/>
                                          </p:val>
                                        </p:tav>
                                      </p:tavLst>
                                    </p:anim>
                                    <p:anim calcmode="lin" valueType="num">
                                      <p:cBhvr>
                                        <p:cTn id="15" dur="500" fill="hold"/>
                                        <p:tgtEl>
                                          <p:spTgt spid="526344"/>
                                        </p:tgtEl>
                                        <p:attrNameLst>
                                          <p:attrName>ppt_h</p:attrName>
                                        </p:attrNameLst>
                                      </p:cBhvr>
                                      <p:tavLst>
                                        <p:tav tm="0">
                                          <p:val>
                                            <p:fltVal val="0"/>
                                          </p:val>
                                        </p:tav>
                                        <p:tav tm="100000">
                                          <p:val>
                                            <p:strVal val="#ppt_h"/>
                                          </p:val>
                                        </p:tav>
                                      </p:tavLst>
                                    </p:anim>
                                    <p:animEffect transition="in" filter="fade">
                                      <p:cBhvr>
                                        <p:cTn id="16" dur="500"/>
                                        <p:tgtEl>
                                          <p:spTgt spid="5263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526351"/>
                                        </p:tgtEl>
                                        <p:attrNameLst>
                                          <p:attrName>style.visibility</p:attrName>
                                        </p:attrNameLst>
                                      </p:cBhvr>
                                      <p:to>
                                        <p:strVal val="visible"/>
                                      </p:to>
                                    </p:set>
                                    <p:animEffect transition="in" filter="wipe(left)">
                                      <p:cBhvr>
                                        <p:cTn id="21" dur="500"/>
                                        <p:tgtEl>
                                          <p:spTgt spid="52635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500"/>
                                        <p:tgtEl>
                                          <p:spTgt spid="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526339"/>
                                        </p:tgtEl>
                                        <p:attrNameLst>
                                          <p:attrName>style.visibility</p:attrName>
                                        </p:attrNameLst>
                                      </p:cBhvr>
                                      <p:to>
                                        <p:strVal val="visible"/>
                                      </p:to>
                                    </p:set>
                                    <p:animEffect transition="in" filter="wipe(left)">
                                      <p:cBhvr>
                                        <p:cTn id="41" dur="500"/>
                                        <p:tgtEl>
                                          <p:spTgt spid="5263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526348"/>
                                        </p:tgtEl>
                                        <p:attrNameLst>
                                          <p:attrName>style.visibility</p:attrName>
                                        </p:attrNameLst>
                                      </p:cBhvr>
                                      <p:to>
                                        <p:strVal val="visible"/>
                                      </p:to>
                                    </p:set>
                                    <p:animEffect transition="in" filter="wipe(left)">
                                      <p:cBhvr>
                                        <p:cTn id="46" dur="500"/>
                                        <p:tgtEl>
                                          <p:spTgt spid="52634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526357"/>
                                        </p:tgtEl>
                                        <p:attrNameLst>
                                          <p:attrName>style.visibility</p:attrName>
                                        </p:attrNameLst>
                                      </p:cBhvr>
                                      <p:to>
                                        <p:strVal val="visible"/>
                                      </p:to>
                                    </p:set>
                                    <p:animEffect transition="in" filter="wipe(up)">
                                      <p:cBhvr>
                                        <p:cTn id="51" dur="500"/>
                                        <p:tgtEl>
                                          <p:spTgt spid="526357"/>
                                        </p:tgtEl>
                                      </p:cBhvr>
                                    </p:animEffect>
                                  </p:childTnLst>
                                </p:cTn>
                              </p:par>
                            </p:childTnLst>
                          </p:cTn>
                        </p:par>
                        <p:par>
                          <p:cTn id="52" fill="hold" nodeType="afterGroup">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526358"/>
                                        </p:tgtEl>
                                        <p:attrNameLst>
                                          <p:attrName>style.visibility</p:attrName>
                                        </p:attrNameLst>
                                      </p:cBhvr>
                                      <p:to>
                                        <p:strVal val="visible"/>
                                      </p:to>
                                    </p:set>
                                    <p:animEffect transition="in" filter="wipe(up)">
                                      <p:cBhvr>
                                        <p:cTn id="55" dur="500"/>
                                        <p:tgtEl>
                                          <p:spTgt spid="52635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526342"/>
                                        </p:tgtEl>
                                        <p:attrNameLst>
                                          <p:attrName>style.visibility</p:attrName>
                                        </p:attrNameLst>
                                      </p:cBhvr>
                                      <p:to>
                                        <p:strVal val="visible"/>
                                      </p:to>
                                    </p:set>
                                    <p:animEffect transition="in" filter="wipe(up)">
                                      <p:cBhvr>
                                        <p:cTn id="60" dur="500"/>
                                        <p:tgtEl>
                                          <p:spTgt spid="526342"/>
                                        </p:tgtEl>
                                      </p:cBhvr>
                                    </p:animEffect>
                                  </p:childTnLst>
                                </p:cTn>
                              </p:par>
                            </p:childTnLst>
                          </p:cTn>
                        </p:par>
                        <p:par>
                          <p:cTn id="61" fill="hold" nodeType="afterGroup">
                            <p:stCondLst>
                              <p:cond delay="500"/>
                            </p:stCondLst>
                            <p:childTnLst>
                              <p:par>
                                <p:cTn id="62" presetID="22" presetClass="entr" presetSubtype="8" fill="hold" nodeType="afterEffect">
                                  <p:stCondLst>
                                    <p:cond delay="0"/>
                                  </p:stCondLst>
                                  <p:childTnLst>
                                    <p:set>
                                      <p:cBhvr>
                                        <p:cTn id="63" dur="1" fill="hold">
                                          <p:stCondLst>
                                            <p:cond delay="0"/>
                                          </p:stCondLst>
                                        </p:cTn>
                                        <p:tgtEl>
                                          <p:spTgt spid="526340"/>
                                        </p:tgtEl>
                                        <p:attrNameLst>
                                          <p:attrName>style.visibility</p:attrName>
                                        </p:attrNameLst>
                                      </p:cBhvr>
                                      <p:to>
                                        <p:strVal val="visible"/>
                                      </p:to>
                                    </p:set>
                                    <p:animEffect transition="in" filter="wipe(left)">
                                      <p:cBhvr>
                                        <p:cTn id="64" dur="500"/>
                                        <p:tgtEl>
                                          <p:spTgt spid="52634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526349"/>
                                        </p:tgtEl>
                                        <p:attrNameLst>
                                          <p:attrName>style.visibility</p:attrName>
                                        </p:attrNameLst>
                                      </p:cBhvr>
                                      <p:to>
                                        <p:strVal val="visible"/>
                                      </p:to>
                                    </p:set>
                                    <p:animEffect transition="in" filter="wipe(left)">
                                      <p:cBhvr>
                                        <p:cTn id="69" dur="500"/>
                                        <p:tgtEl>
                                          <p:spTgt spid="52634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26359"/>
                                        </p:tgtEl>
                                        <p:attrNameLst>
                                          <p:attrName>style.visibility</p:attrName>
                                        </p:attrNameLst>
                                      </p:cBhvr>
                                      <p:to>
                                        <p:strVal val="visible"/>
                                      </p:to>
                                    </p:set>
                                    <p:anim calcmode="lin" valueType="num">
                                      <p:cBhvr>
                                        <p:cTn id="74" dur="500" fill="hold"/>
                                        <p:tgtEl>
                                          <p:spTgt spid="526359"/>
                                        </p:tgtEl>
                                        <p:attrNameLst>
                                          <p:attrName>ppt_w</p:attrName>
                                        </p:attrNameLst>
                                      </p:cBhvr>
                                      <p:tavLst>
                                        <p:tav tm="0">
                                          <p:val>
                                            <p:fltVal val="0"/>
                                          </p:val>
                                        </p:tav>
                                        <p:tav tm="100000">
                                          <p:val>
                                            <p:strVal val="#ppt_w"/>
                                          </p:val>
                                        </p:tav>
                                      </p:tavLst>
                                    </p:anim>
                                    <p:anim calcmode="lin" valueType="num">
                                      <p:cBhvr>
                                        <p:cTn id="75" dur="500" fill="hold"/>
                                        <p:tgtEl>
                                          <p:spTgt spid="526359"/>
                                        </p:tgtEl>
                                        <p:attrNameLst>
                                          <p:attrName>ppt_h</p:attrName>
                                        </p:attrNameLst>
                                      </p:cBhvr>
                                      <p:tavLst>
                                        <p:tav tm="0">
                                          <p:val>
                                            <p:fltVal val="0"/>
                                          </p:val>
                                        </p:tav>
                                        <p:tav tm="100000">
                                          <p:val>
                                            <p:strVal val="#ppt_h"/>
                                          </p:val>
                                        </p:tav>
                                      </p:tavLst>
                                    </p:anim>
                                    <p:animEffect transition="in" filter="fade">
                                      <p:cBhvr>
                                        <p:cTn id="76" dur="500"/>
                                        <p:tgtEl>
                                          <p:spTgt spid="52635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526347"/>
                                        </p:tgtEl>
                                        <p:attrNameLst>
                                          <p:attrName>style.visibility</p:attrName>
                                        </p:attrNameLst>
                                      </p:cBhvr>
                                      <p:to>
                                        <p:strVal val="visible"/>
                                      </p:to>
                                    </p:set>
                                    <p:animEffect transition="in" filter="wipe(up)">
                                      <p:cBhvr>
                                        <p:cTn id="81" dur="500"/>
                                        <p:tgtEl>
                                          <p:spTgt spid="526347"/>
                                        </p:tgtEl>
                                      </p:cBhvr>
                                    </p:animEffect>
                                  </p:childTnLst>
                                </p:cTn>
                              </p:par>
                            </p:childTnLst>
                          </p:cTn>
                        </p:par>
                        <p:par>
                          <p:cTn id="82" fill="hold" nodeType="afterGroup">
                            <p:stCondLst>
                              <p:cond delay="500"/>
                            </p:stCondLst>
                            <p:childTnLst>
                              <p:par>
                                <p:cTn id="83" presetID="22" presetClass="entr" presetSubtype="8" fill="hold" nodeType="afterEffect">
                                  <p:stCondLst>
                                    <p:cond delay="0"/>
                                  </p:stCondLst>
                                  <p:childTnLst>
                                    <p:set>
                                      <p:cBhvr>
                                        <p:cTn id="84" dur="1" fill="hold">
                                          <p:stCondLst>
                                            <p:cond delay="0"/>
                                          </p:stCondLst>
                                        </p:cTn>
                                        <p:tgtEl>
                                          <p:spTgt spid="526341"/>
                                        </p:tgtEl>
                                        <p:attrNameLst>
                                          <p:attrName>style.visibility</p:attrName>
                                        </p:attrNameLst>
                                      </p:cBhvr>
                                      <p:to>
                                        <p:strVal val="visible"/>
                                      </p:to>
                                    </p:set>
                                    <p:animEffect transition="in" filter="wipe(left)">
                                      <p:cBhvr>
                                        <p:cTn id="85" dur="500"/>
                                        <p:tgtEl>
                                          <p:spTgt spid="526341"/>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526350"/>
                                        </p:tgtEl>
                                        <p:attrNameLst>
                                          <p:attrName>style.visibility</p:attrName>
                                        </p:attrNameLst>
                                      </p:cBhvr>
                                      <p:to>
                                        <p:strVal val="visible"/>
                                      </p:to>
                                    </p:set>
                                    <p:animEffect transition="in" filter="wipe(left)">
                                      <p:cBhvr>
                                        <p:cTn id="90" dur="500"/>
                                        <p:tgtEl>
                                          <p:spTgt spid="526350"/>
                                        </p:tgtEl>
                                      </p:cBhvr>
                                    </p:animEffect>
                                  </p:childTnLst>
                                </p:cTn>
                              </p:par>
                            </p:childTnLst>
                          </p:cTn>
                        </p:par>
                        <p:par>
                          <p:cTn id="91" fill="hold" nodeType="afterGroup">
                            <p:stCondLst>
                              <p:cond delay="500"/>
                            </p:stCondLst>
                            <p:childTnLst>
                              <p:par>
                                <p:cTn id="92" presetID="53" presetClass="entr" presetSubtype="0" fill="hold" grpId="0" nodeType="afterEffect">
                                  <p:stCondLst>
                                    <p:cond delay="0"/>
                                  </p:stCondLst>
                                  <p:childTnLst>
                                    <p:set>
                                      <p:cBhvr>
                                        <p:cTn id="93" dur="1" fill="hold">
                                          <p:stCondLst>
                                            <p:cond delay="0"/>
                                          </p:stCondLst>
                                        </p:cTn>
                                        <p:tgtEl>
                                          <p:spTgt spid="526355"/>
                                        </p:tgtEl>
                                        <p:attrNameLst>
                                          <p:attrName>style.visibility</p:attrName>
                                        </p:attrNameLst>
                                      </p:cBhvr>
                                      <p:to>
                                        <p:strVal val="visible"/>
                                      </p:to>
                                    </p:set>
                                    <p:anim calcmode="lin" valueType="num">
                                      <p:cBhvr>
                                        <p:cTn id="94" dur="500" fill="hold"/>
                                        <p:tgtEl>
                                          <p:spTgt spid="526355"/>
                                        </p:tgtEl>
                                        <p:attrNameLst>
                                          <p:attrName>ppt_w</p:attrName>
                                        </p:attrNameLst>
                                      </p:cBhvr>
                                      <p:tavLst>
                                        <p:tav tm="0">
                                          <p:val>
                                            <p:fltVal val="0"/>
                                          </p:val>
                                        </p:tav>
                                        <p:tav tm="100000">
                                          <p:val>
                                            <p:strVal val="#ppt_w"/>
                                          </p:val>
                                        </p:tav>
                                      </p:tavLst>
                                    </p:anim>
                                    <p:anim calcmode="lin" valueType="num">
                                      <p:cBhvr>
                                        <p:cTn id="95" dur="500" fill="hold"/>
                                        <p:tgtEl>
                                          <p:spTgt spid="526355"/>
                                        </p:tgtEl>
                                        <p:attrNameLst>
                                          <p:attrName>ppt_h</p:attrName>
                                        </p:attrNameLst>
                                      </p:cBhvr>
                                      <p:tavLst>
                                        <p:tav tm="0">
                                          <p:val>
                                            <p:fltVal val="0"/>
                                          </p:val>
                                        </p:tav>
                                        <p:tav tm="100000">
                                          <p:val>
                                            <p:strVal val="#ppt_h"/>
                                          </p:val>
                                        </p:tav>
                                      </p:tavLst>
                                    </p:anim>
                                    <p:animEffect transition="in" filter="fade">
                                      <p:cBhvr>
                                        <p:cTn id="96" dur="500"/>
                                        <p:tgtEl>
                                          <p:spTgt spid="526355"/>
                                        </p:tgtEl>
                                      </p:cBhvr>
                                    </p:animEffect>
                                  </p:childTnLst>
                                </p:cTn>
                              </p:par>
                            </p:childTnLst>
                          </p:cTn>
                        </p:par>
                        <p:par>
                          <p:cTn id="97" fill="hold" nodeType="afterGroup">
                            <p:stCondLst>
                              <p:cond delay="1000"/>
                            </p:stCondLst>
                            <p:childTnLst>
                              <p:par>
                                <p:cTn id="98" presetID="22" presetClass="entr" presetSubtype="8" fill="hold" grpId="0" nodeType="afterEffect">
                                  <p:stCondLst>
                                    <p:cond delay="0"/>
                                  </p:stCondLst>
                                  <p:iterate type="wd">
                                    <p:tmPct val="10000"/>
                                  </p:iterate>
                                  <p:childTnLst>
                                    <p:set>
                                      <p:cBhvr>
                                        <p:cTn id="99" dur="1" fill="hold">
                                          <p:stCondLst>
                                            <p:cond delay="0"/>
                                          </p:stCondLst>
                                        </p:cTn>
                                        <p:tgtEl>
                                          <p:spTgt spid="526356"/>
                                        </p:tgtEl>
                                        <p:attrNameLst>
                                          <p:attrName>style.visibility</p:attrName>
                                        </p:attrNameLst>
                                      </p:cBhvr>
                                      <p:to>
                                        <p:strVal val="visible"/>
                                      </p:to>
                                    </p:set>
                                    <p:animEffect transition="in" filter="wipe(left)">
                                      <p:cBhvr>
                                        <p:cTn id="100" dur="500"/>
                                        <p:tgtEl>
                                          <p:spTgt spid="52635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526360"/>
                                        </p:tgtEl>
                                        <p:attrNameLst>
                                          <p:attrName>style.visibility</p:attrName>
                                        </p:attrNameLst>
                                      </p:cBhvr>
                                      <p:to>
                                        <p:strVal val="visible"/>
                                      </p:to>
                                    </p:set>
                                    <p:animEffect transition="in" filter="wipe(left)">
                                      <p:cBhvr>
                                        <p:cTn id="105" dur="500"/>
                                        <p:tgtEl>
                                          <p:spTgt spid="52636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526361"/>
                                        </p:tgtEl>
                                        <p:attrNameLst>
                                          <p:attrName>style.visibility</p:attrName>
                                        </p:attrNameLst>
                                      </p:cBhvr>
                                      <p:to>
                                        <p:strVal val="visible"/>
                                      </p:to>
                                    </p:set>
                                    <p:animEffect transition="in" filter="wipe(left)">
                                      <p:cBhvr>
                                        <p:cTn id="110" dur="500"/>
                                        <p:tgtEl>
                                          <p:spTgt spid="52636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526366"/>
                                        </p:tgtEl>
                                        <p:attrNameLst>
                                          <p:attrName>style.visibility</p:attrName>
                                        </p:attrNameLst>
                                      </p:cBhvr>
                                      <p:to>
                                        <p:strVal val="visible"/>
                                      </p:to>
                                    </p:set>
                                    <p:animEffect transition="in" filter="wipe(down)">
                                      <p:cBhvr>
                                        <p:cTn id="115" dur="500"/>
                                        <p:tgtEl>
                                          <p:spTgt spid="526366"/>
                                        </p:tgtEl>
                                      </p:cBhvr>
                                    </p:animEffect>
                                  </p:childTnLst>
                                </p:cTn>
                              </p:par>
                            </p:childTnLst>
                          </p:cTn>
                        </p:par>
                        <p:par>
                          <p:cTn id="116" fill="hold" nodeType="afterGroup">
                            <p:stCondLst>
                              <p:cond delay="500"/>
                            </p:stCondLst>
                            <p:childTnLst>
                              <p:par>
                                <p:cTn id="117" presetID="22" presetClass="entr" presetSubtype="8" fill="hold" nodeType="afterEffect">
                                  <p:stCondLst>
                                    <p:cond delay="0"/>
                                  </p:stCondLst>
                                  <p:childTnLst>
                                    <p:set>
                                      <p:cBhvr>
                                        <p:cTn id="118" dur="1" fill="hold">
                                          <p:stCondLst>
                                            <p:cond delay="0"/>
                                          </p:stCondLst>
                                        </p:cTn>
                                        <p:tgtEl>
                                          <p:spTgt spid="526367"/>
                                        </p:tgtEl>
                                        <p:attrNameLst>
                                          <p:attrName>style.visibility</p:attrName>
                                        </p:attrNameLst>
                                      </p:cBhvr>
                                      <p:to>
                                        <p:strVal val="visible"/>
                                      </p:to>
                                    </p:set>
                                    <p:animEffect transition="in" filter="wipe(left)">
                                      <p:cBhvr>
                                        <p:cTn id="119" dur="500"/>
                                        <p:tgtEl>
                                          <p:spTgt spid="52636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526363"/>
                                        </p:tgtEl>
                                        <p:attrNameLst>
                                          <p:attrName>style.visibility</p:attrName>
                                        </p:attrNameLst>
                                      </p:cBhvr>
                                      <p:to>
                                        <p:strVal val="visible"/>
                                      </p:to>
                                    </p:set>
                                    <p:animEffect transition="in" filter="wipe(down)">
                                      <p:cBhvr>
                                        <p:cTn id="124" dur="500"/>
                                        <p:tgtEl>
                                          <p:spTgt spid="526363"/>
                                        </p:tgtEl>
                                      </p:cBhvr>
                                    </p:animEffect>
                                  </p:childTnLst>
                                </p:cTn>
                              </p:par>
                            </p:childTnLst>
                          </p:cTn>
                        </p:par>
                        <p:par>
                          <p:cTn id="125" fill="hold" nodeType="afterGroup">
                            <p:stCondLst>
                              <p:cond delay="500"/>
                            </p:stCondLst>
                            <p:childTnLst>
                              <p:par>
                                <p:cTn id="126" presetID="22" presetClass="entr" presetSubtype="8" fill="hold" nodeType="afterEffect">
                                  <p:stCondLst>
                                    <p:cond delay="0"/>
                                  </p:stCondLst>
                                  <p:childTnLst>
                                    <p:set>
                                      <p:cBhvr>
                                        <p:cTn id="127" dur="1" fill="hold">
                                          <p:stCondLst>
                                            <p:cond delay="0"/>
                                          </p:stCondLst>
                                        </p:cTn>
                                        <p:tgtEl>
                                          <p:spTgt spid="526365"/>
                                        </p:tgtEl>
                                        <p:attrNameLst>
                                          <p:attrName>style.visibility</p:attrName>
                                        </p:attrNameLst>
                                      </p:cBhvr>
                                      <p:to>
                                        <p:strVal val="visible"/>
                                      </p:to>
                                    </p:set>
                                    <p:animEffect transition="in" filter="wipe(left)">
                                      <p:cBhvr>
                                        <p:cTn id="128" dur="500"/>
                                        <p:tgtEl>
                                          <p:spTgt spid="526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55" grpId="0" animBg="1"/>
      <p:bldP spid="526342" grpId="0" animBg="1"/>
      <p:bldP spid="526347" grpId="0" animBg="1"/>
      <p:bldP spid="526351" grpId="0"/>
      <p:bldP spid="526356" grpId="0" animBg="1"/>
      <p:bldP spid="526357" grpId="0" animBg="1"/>
      <p:bldP spid="526358" grpId="0" animBg="1"/>
      <p:bldP spid="526359" grpId="0" animBg="1"/>
      <p:bldP spid="526360" grpId="0" animBg="1"/>
      <p:bldP spid="526361" grpId="0" animBg="1"/>
      <p:bldP spid="526363" grpId="0" animBg="1"/>
      <p:bldP spid="52636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quarter" idx="10"/>
          </p:nvPr>
        </p:nvSpPr>
        <p:spPr/>
        <p:txBody>
          <a:bodyPr/>
          <a:lstStyle/>
          <a:p>
            <a:pPr>
              <a:defRPr/>
            </a:pPr>
            <a:r>
              <a:rPr lang="en-US" smtClean="0"/>
              <a:t>Wednesday, Feb. 27, 2013</a:t>
            </a:r>
            <a:endParaRPr lang="en-US"/>
          </a:p>
        </p:txBody>
      </p:sp>
      <p:sp>
        <p:nvSpPr>
          <p:cNvPr id="19" name="Footer Placeholder 4"/>
          <p:cNvSpPr>
            <a:spLocks noGrp="1"/>
          </p:cNvSpPr>
          <p:nvPr>
            <p:ph type="ftr" sz="quarter" idx="11"/>
          </p:nvPr>
        </p:nvSpPr>
        <p:spPr/>
        <p:txBody>
          <a:bodyPr/>
          <a:lstStyle/>
          <a:p>
            <a:pPr>
              <a:defRPr/>
            </a:pPr>
            <a:r>
              <a:rPr lang="nl-NL" smtClean="0"/>
              <a:t>PHYS 1441-002, Spring 2013                   Dr. Jaehoon Yu</a:t>
            </a:r>
            <a:endParaRPr lang="en-US"/>
          </a:p>
        </p:txBody>
      </p:sp>
      <p:sp>
        <p:nvSpPr>
          <p:cNvPr id="514050" name="Rectangle 2"/>
          <p:cNvSpPr>
            <a:spLocks noChangeArrowheads="1"/>
          </p:cNvSpPr>
          <p:nvPr/>
        </p:nvSpPr>
        <p:spPr bwMode="auto">
          <a:xfrm>
            <a:off x="3581400" y="4038600"/>
            <a:ext cx="1828800" cy="3810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514051" name="Rectangle 3"/>
          <p:cNvSpPr>
            <a:spLocks noChangeArrowheads="1"/>
          </p:cNvSpPr>
          <p:nvPr/>
        </p:nvSpPr>
        <p:spPr bwMode="auto">
          <a:xfrm>
            <a:off x="5334000" y="1676400"/>
            <a:ext cx="1600200" cy="838200"/>
          </a:xfrm>
          <a:prstGeom prst="rect">
            <a:avLst/>
          </a:prstGeom>
          <a:solidFill>
            <a:srgbClr val="FFFFCC"/>
          </a:solidFill>
          <a:ln w="38100">
            <a:solidFill>
              <a:srgbClr val="A50021"/>
            </a:solidFill>
            <a:miter lim="800000"/>
            <a:headEnd/>
            <a:tailEnd/>
          </a:ln>
        </p:spPr>
        <p:txBody>
          <a:bodyPr anchor="ctr">
            <a:spAutoFit/>
          </a:bodyPr>
          <a:lstStyle/>
          <a:p>
            <a:endParaRPr lang="en-US"/>
          </a:p>
        </p:txBody>
      </p:sp>
      <p:pic>
        <p:nvPicPr>
          <p:cNvPr id="514052" name="Picture 4" descr="FG05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6113"/>
            <a:ext cx="3429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5"/>
          <p:cNvSpPr>
            <a:spLocks noGrp="1" noChangeArrowheads="1"/>
          </p:cNvSpPr>
          <p:nvPr>
            <p:ph type="title"/>
          </p:nvPr>
        </p:nvSpPr>
        <p:spPr>
          <a:xfrm>
            <a:off x="381000" y="76200"/>
            <a:ext cx="8382000" cy="457200"/>
          </a:xfrm>
        </p:spPr>
        <p:txBody>
          <a:bodyPr/>
          <a:lstStyle/>
          <a:p>
            <a:r>
              <a:rPr lang="en-US" sz="3600" dirty="0" smtClean="0">
                <a:latin typeface="Arial Narrow" charset="0"/>
                <a:ea typeface="ＭＳ Ｐゴシック" charset="0"/>
                <a:cs typeface="ＭＳ Ｐゴシック" charset="0"/>
              </a:rPr>
              <a:t>Newton’s </a:t>
            </a:r>
            <a:r>
              <a:rPr lang="en-US" sz="3600" dirty="0">
                <a:latin typeface="Arial Narrow" charset="0"/>
                <a:ea typeface="ＭＳ Ｐゴシック" charset="0"/>
                <a:cs typeface="ＭＳ Ｐゴシック" charset="0"/>
              </a:rPr>
              <a:t>Second Law &amp; </a:t>
            </a:r>
            <a:r>
              <a:rPr lang="en-US" sz="3600" dirty="0" smtClean="0">
                <a:latin typeface="Arial Narrow" charset="0"/>
                <a:ea typeface="ＭＳ Ｐゴシック" charset="0"/>
                <a:cs typeface="ＭＳ Ｐゴシック" charset="0"/>
              </a:rPr>
              <a:t>Centripetal Force</a:t>
            </a:r>
            <a:endParaRPr lang="en-US" sz="3600" dirty="0">
              <a:latin typeface="Arial Narrow" charset="0"/>
              <a:ea typeface="ＭＳ Ｐゴシック" charset="0"/>
              <a:cs typeface="ＭＳ Ｐゴシック" charset="0"/>
            </a:endParaRPr>
          </a:p>
        </p:txBody>
      </p:sp>
      <p:graphicFrame>
        <p:nvGraphicFramePr>
          <p:cNvPr id="514054" name="Object 2"/>
          <p:cNvGraphicFramePr>
            <a:graphicFrameLocks noChangeAspect="1"/>
          </p:cNvGraphicFramePr>
          <p:nvPr>
            <p:extLst>
              <p:ext uri="{D42A27DB-BD31-4B8C-83A1-F6EECF244321}">
                <p14:modId xmlns:p14="http://schemas.microsoft.com/office/powerpoint/2010/main" val="1445372551"/>
              </p:ext>
            </p:extLst>
          </p:nvPr>
        </p:nvGraphicFramePr>
        <p:xfrm>
          <a:off x="5314950" y="1735138"/>
          <a:ext cx="901700" cy="644525"/>
        </p:xfrm>
        <a:graphic>
          <a:graphicData uri="http://schemas.openxmlformats.org/presentationml/2006/ole">
            <mc:AlternateContent xmlns:mc="http://schemas.openxmlformats.org/markup-compatibility/2006">
              <mc:Choice xmlns:v="urn:schemas-microsoft-com:vml" Requires="v">
                <p:oleObj spid="_x0000_s2412" name="Equation" r:id="rId4" imgW="304800" imgH="241300" progId="Equation.3">
                  <p:embed/>
                </p:oleObj>
              </mc:Choice>
              <mc:Fallback>
                <p:oleObj name="Equation" r:id="rId4" imgW="304800" imgH="241300" progId="Equation.3">
                  <p:embed/>
                  <p:pic>
                    <p:nvPicPr>
                      <p:cNvPr id="0" name=""/>
                      <p:cNvPicPr>
                        <a:picLocks noChangeAspect="1" noChangeArrowheads="1"/>
                      </p:cNvPicPr>
                      <p:nvPr/>
                    </p:nvPicPr>
                    <p:blipFill>
                      <a:blip r:embed="rId5"/>
                      <a:srcRect/>
                      <a:stretch>
                        <a:fillRect/>
                      </a:stretch>
                    </p:blipFill>
                    <p:spPr bwMode="auto">
                      <a:xfrm>
                        <a:off x="5314950" y="1735138"/>
                        <a:ext cx="901700" cy="644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5" name="Text Box 7"/>
          <p:cNvSpPr txBox="1">
            <a:spLocks noChangeArrowheads="1"/>
          </p:cNvSpPr>
          <p:nvPr/>
        </p:nvSpPr>
        <p:spPr bwMode="auto">
          <a:xfrm>
            <a:off x="3352800" y="609600"/>
            <a:ext cx="556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The </a:t>
            </a:r>
            <a:r>
              <a:rPr lang="en-US" sz="2000" b="1" u="sng">
                <a:solidFill>
                  <a:srgbClr val="A50021"/>
                </a:solidFill>
                <a:latin typeface="Monotype Corsiva" charset="0"/>
              </a:rPr>
              <a:t>centripetal *</a:t>
            </a:r>
            <a:r>
              <a:rPr lang="en-US" sz="2000">
                <a:solidFill>
                  <a:schemeClr val="accent2"/>
                </a:solidFill>
                <a:latin typeface="Monotype Corsiva" charset="0"/>
              </a:rPr>
              <a:t> acceleration is always perpendicular to the velocity vector, </a:t>
            </a:r>
            <a:r>
              <a:rPr lang="en-US" sz="2000" b="1">
                <a:solidFill>
                  <a:schemeClr val="accent2"/>
                </a:solidFill>
                <a:latin typeface="Monotype Corsiva" charset="0"/>
              </a:rPr>
              <a:t>v</a:t>
            </a:r>
            <a:r>
              <a:rPr lang="en-US" sz="2000">
                <a:solidFill>
                  <a:schemeClr val="accent2"/>
                </a:solidFill>
                <a:latin typeface="Monotype Corsiva" charset="0"/>
              </a:rPr>
              <a:t>, and points to the center of the axis (radial direction) in a uniform circular motion. </a:t>
            </a:r>
          </a:p>
        </p:txBody>
      </p:sp>
      <p:sp>
        <p:nvSpPr>
          <p:cNvPr id="514056" name="Text Box 8"/>
          <p:cNvSpPr txBox="1">
            <a:spLocks noChangeArrowheads="1"/>
          </p:cNvSpPr>
          <p:nvPr/>
        </p:nvSpPr>
        <p:spPr bwMode="auto">
          <a:xfrm>
            <a:off x="304800" y="2971800"/>
            <a:ext cx="5257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The force that causes the centripetal  acceleration acts toward the center of the circular path and causes the change in the direction of the velocity vector.   This force is called the </a:t>
            </a:r>
            <a:r>
              <a:rPr lang="en-US" sz="2200" b="1">
                <a:solidFill>
                  <a:schemeClr val="accent2"/>
                </a:solidFill>
                <a:latin typeface="Arial Narrow" charset="0"/>
              </a:rPr>
              <a:t>centripetal force.</a:t>
            </a:r>
          </a:p>
        </p:txBody>
      </p:sp>
      <p:sp>
        <p:nvSpPr>
          <p:cNvPr id="514057" name="Text Box 9"/>
          <p:cNvSpPr txBox="1">
            <a:spLocks noChangeArrowheads="1"/>
          </p:cNvSpPr>
          <p:nvPr/>
        </p:nvSpPr>
        <p:spPr bwMode="auto">
          <a:xfrm>
            <a:off x="2971800" y="2514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3399"/>
                </a:solidFill>
                <a:latin typeface="Monotype Corsiva" charset="0"/>
              </a:rPr>
              <a:t>Are there forces in this motion?  If so, what do they do?</a:t>
            </a:r>
          </a:p>
        </p:txBody>
      </p:sp>
      <p:graphicFrame>
        <p:nvGraphicFramePr>
          <p:cNvPr id="514058" name="Object 3"/>
          <p:cNvGraphicFramePr>
            <a:graphicFrameLocks noChangeAspect="1"/>
          </p:cNvGraphicFramePr>
          <p:nvPr>
            <p:extLst>
              <p:ext uri="{D42A27DB-BD31-4B8C-83A1-F6EECF244321}">
                <p14:modId xmlns:p14="http://schemas.microsoft.com/office/powerpoint/2010/main" val="2889126207"/>
              </p:ext>
            </p:extLst>
          </p:nvPr>
        </p:nvGraphicFramePr>
        <p:xfrm>
          <a:off x="5638800" y="3403600"/>
          <a:ext cx="1322388" cy="711200"/>
        </p:xfrm>
        <a:graphic>
          <a:graphicData uri="http://schemas.openxmlformats.org/presentationml/2006/ole">
            <mc:AlternateContent xmlns:mc="http://schemas.openxmlformats.org/markup-compatibility/2006">
              <mc:Choice xmlns:v="urn:schemas-microsoft-com:vml" Requires="v">
                <p:oleObj spid="_x0000_s2413" name="Equation" r:id="rId6" imgW="495300" imgH="254000" progId="Equation.3">
                  <p:embed/>
                </p:oleObj>
              </mc:Choice>
              <mc:Fallback>
                <p:oleObj name="Equation" r:id="rId6" imgW="495300" imgH="254000" progId="Equation.3">
                  <p:embed/>
                  <p:pic>
                    <p:nvPicPr>
                      <p:cNvPr id="0" name=""/>
                      <p:cNvPicPr>
                        <a:picLocks noChangeAspect="1" noChangeArrowheads="1"/>
                      </p:cNvPicPr>
                      <p:nvPr/>
                    </p:nvPicPr>
                    <p:blipFill>
                      <a:blip r:embed="rId7"/>
                      <a:srcRect/>
                      <a:stretch>
                        <a:fillRect/>
                      </a:stretch>
                    </p:blipFill>
                    <p:spPr bwMode="auto">
                      <a:xfrm>
                        <a:off x="5638800" y="3403600"/>
                        <a:ext cx="1322388"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9" name="Text Box 11"/>
          <p:cNvSpPr txBox="1">
            <a:spLocks noChangeArrowheads="1"/>
          </p:cNvSpPr>
          <p:nvPr/>
        </p:nvSpPr>
        <p:spPr bwMode="auto">
          <a:xfrm>
            <a:off x="381000" y="4343400"/>
            <a:ext cx="617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3399"/>
                </a:solidFill>
                <a:latin typeface="Arial Narrow" charset="0"/>
              </a:rPr>
              <a:t>What do you think will happen to the ball if the string that holds the ball breaks? </a:t>
            </a:r>
          </a:p>
        </p:txBody>
      </p:sp>
      <p:sp>
        <p:nvSpPr>
          <p:cNvPr id="514060" name="Text Box 12"/>
          <p:cNvSpPr txBox="1">
            <a:spLocks noChangeArrowheads="1"/>
          </p:cNvSpPr>
          <p:nvPr/>
        </p:nvSpPr>
        <p:spPr bwMode="auto">
          <a:xfrm>
            <a:off x="381000" y="50292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990000"/>
                </a:solidFill>
                <a:latin typeface="Arial Narrow" charset="0"/>
              </a:rPr>
              <a:t>The external force no longer exist. Therefore, based on </a:t>
            </a:r>
            <a:r>
              <a:rPr lang="en-US" sz="2000" dirty="0" smtClean="0">
                <a:solidFill>
                  <a:srgbClr val="990000"/>
                </a:solidFill>
                <a:latin typeface="Arial Narrow" charset="0"/>
              </a:rPr>
              <a:t>Newton’s </a:t>
            </a:r>
            <a:r>
              <a:rPr lang="en-US" sz="2000" dirty="0">
                <a:solidFill>
                  <a:srgbClr val="990000"/>
                </a:solidFill>
                <a:latin typeface="Arial Narrow" charset="0"/>
              </a:rPr>
              <a:t>1st law,</a:t>
            </a:r>
            <a:r>
              <a:rPr lang="en-US" sz="2000" dirty="0"/>
              <a:t> </a:t>
            </a:r>
            <a:r>
              <a:rPr lang="en-US" sz="2000" dirty="0">
                <a:solidFill>
                  <a:srgbClr val="990000"/>
                </a:solidFill>
                <a:latin typeface="Arial Narrow" charset="0"/>
              </a:rPr>
              <a:t>the ball will continue its motion without changing its velocity and will fly away following the tangential direction to the circle.</a:t>
            </a:r>
          </a:p>
        </p:txBody>
      </p:sp>
      <p:graphicFrame>
        <p:nvGraphicFramePr>
          <p:cNvPr id="514061" name="Object 4"/>
          <p:cNvGraphicFramePr>
            <a:graphicFrameLocks noChangeAspect="1"/>
          </p:cNvGraphicFramePr>
          <p:nvPr>
            <p:extLst>
              <p:ext uri="{D42A27DB-BD31-4B8C-83A1-F6EECF244321}">
                <p14:modId xmlns:p14="http://schemas.microsoft.com/office/powerpoint/2010/main" val="85700490"/>
              </p:ext>
            </p:extLst>
          </p:nvPr>
        </p:nvGraphicFramePr>
        <p:xfrm>
          <a:off x="7010400" y="3421063"/>
          <a:ext cx="1084263" cy="676275"/>
        </p:xfrm>
        <a:graphic>
          <a:graphicData uri="http://schemas.openxmlformats.org/presentationml/2006/ole">
            <mc:AlternateContent xmlns:mc="http://schemas.openxmlformats.org/markup-compatibility/2006">
              <mc:Choice xmlns:v="urn:schemas-microsoft-com:vml" Requires="v">
                <p:oleObj spid="_x0000_s2414" name="Equation" r:id="rId8" imgW="406400" imgH="241300" progId="Equation.3">
                  <p:embed/>
                </p:oleObj>
              </mc:Choice>
              <mc:Fallback>
                <p:oleObj name="Equation" r:id="rId8" imgW="406400" imgH="241300" progId="Equation.3">
                  <p:embed/>
                  <p:pic>
                    <p:nvPicPr>
                      <p:cNvPr id="0" name=""/>
                      <p:cNvPicPr>
                        <a:picLocks noChangeAspect="1" noChangeArrowheads="1"/>
                      </p:cNvPicPr>
                      <p:nvPr/>
                    </p:nvPicPr>
                    <p:blipFill>
                      <a:blip r:embed="rId9"/>
                      <a:srcRect/>
                      <a:stretch>
                        <a:fillRect/>
                      </a:stretch>
                    </p:blipFill>
                    <p:spPr bwMode="auto">
                      <a:xfrm>
                        <a:off x="7010400" y="3421063"/>
                        <a:ext cx="1084263" cy="676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2" name="Object 5"/>
          <p:cNvGraphicFramePr>
            <a:graphicFrameLocks noChangeAspect="1"/>
          </p:cNvGraphicFramePr>
          <p:nvPr>
            <p:extLst>
              <p:ext uri="{D42A27DB-BD31-4B8C-83A1-F6EECF244321}">
                <p14:modId xmlns:p14="http://schemas.microsoft.com/office/powerpoint/2010/main" val="4234122386"/>
              </p:ext>
            </p:extLst>
          </p:nvPr>
        </p:nvGraphicFramePr>
        <p:xfrm>
          <a:off x="8094663" y="3106738"/>
          <a:ext cx="879475" cy="1208087"/>
        </p:xfrm>
        <a:graphic>
          <a:graphicData uri="http://schemas.openxmlformats.org/presentationml/2006/ole">
            <mc:AlternateContent xmlns:mc="http://schemas.openxmlformats.org/markup-compatibility/2006">
              <mc:Choice xmlns:v="urn:schemas-microsoft-com:vml" Requires="v">
                <p:oleObj spid="_x0000_s2415" name="Equation" r:id="rId10" imgW="330200" imgH="431800" progId="Equation.3">
                  <p:embed/>
                </p:oleObj>
              </mc:Choice>
              <mc:Fallback>
                <p:oleObj name="Equation" r:id="rId10" imgW="330200" imgH="431800" progId="Equation.3">
                  <p:embed/>
                  <p:pic>
                    <p:nvPicPr>
                      <p:cNvPr id="0" name=""/>
                      <p:cNvPicPr>
                        <a:picLocks noChangeAspect="1" noChangeArrowheads="1"/>
                      </p:cNvPicPr>
                      <p:nvPr/>
                    </p:nvPicPr>
                    <p:blipFill>
                      <a:blip r:embed="rId11"/>
                      <a:srcRect/>
                      <a:stretch>
                        <a:fillRect/>
                      </a:stretch>
                    </p:blipFill>
                    <p:spPr bwMode="auto">
                      <a:xfrm>
                        <a:off x="8094663" y="3106738"/>
                        <a:ext cx="879475" cy="1208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3" name="Object 6"/>
          <p:cNvGraphicFramePr>
            <a:graphicFrameLocks noChangeAspect="1"/>
          </p:cNvGraphicFramePr>
          <p:nvPr/>
        </p:nvGraphicFramePr>
        <p:xfrm>
          <a:off x="6311900" y="2174875"/>
          <a:ext cx="338138" cy="339725"/>
        </p:xfrm>
        <a:graphic>
          <a:graphicData uri="http://schemas.openxmlformats.org/presentationml/2006/ole">
            <mc:AlternateContent xmlns:mc="http://schemas.openxmlformats.org/markup-compatibility/2006">
              <mc:Choice xmlns:v="urn:schemas-microsoft-com:vml" Requires="v">
                <p:oleObj spid="_x0000_s2416" name="Equation" r:id="rId12" imgW="114120" imgH="126720" progId="Equation.DSMT4">
                  <p:embed/>
                </p:oleObj>
              </mc:Choice>
              <mc:Fallback>
                <p:oleObj name="Equation" r:id="rId12" imgW="114120" imgH="1267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1900" y="2174875"/>
                        <a:ext cx="338138" cy="339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4" name="Object 7"/>
          <p:cNvGraphicFramePr>
            <a:graphicFrameLocks noChangeAspect="1"/>
          </p:cNvGraphicFramePr>
          <p:nvPr>
            <p:extLst>
              <p:ext uri="{D42A27DB-BD31-4B8C-83A1-F6EECF244321}">
                <p14:modId xmlns:p14="http://schemas.microsoft.com/office/powerpoint/2010/main" val="3468144869"/>
              </p:ext>
            </p:extLst>
          </p:nvPr>
        </p:nvGraphicFramePr>
        <p:xfrm>
          <a:off x="6248400" y="1585913"/>
          <a:ext cx="533400" cy="1019175"/>
        </p:xfrm>
        <a:graphic>
          <a:graphicData uri="http://schemas.openxmlformats.org/presentationml/2006/ole">
            <mc:AlternateContent xmlns:mc="http://schemas.openxmlformats.org/markup-compatibility/2006">
              <mc:Choice xmlns:v="urn:schemas-microsoft-com:vml" Requires="v">
                <p:oleObj spid="_x0000_s2417" name="Equation" r:id="rId14" imgW="203200" imgH="431800" progId="Equation.DSMT4">
                  <p:embed/>
                </p:oleObj>
              </mc:Choice>
              <mc:Fallback>
                <p:oleObj name="Equation" r:id="rId14" imgW="203200" imgH="431800" progId="Equation.DSMT4">
                  <p:embed/>
                  <p:pic>
                    <p:nvPicPr>
                      <p:cNvPr id="0" name=""/>
                      <p:cNvPicPr>
                        <a:picLocks noChangeAspect="1" noChangeArrowheads="1"/>
                      </p:cNvPicPr>
                      <p:nvPr/>
                    </p:nvPicPr>
                    <p:blipFill>
                      <a:blip r:embed="rId15"/>
                      <a:srcRect/>
                      <a:stretch>
                        <a:fillRect/>
                      </a:stretch>
                    </p:blipFill>
                    <p:spPr bwMode="auto">
                      <a:xfrm>
                        <a:off x="6248400" y="1585913"/>
                        <a:ext cx="533400" cy="1019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65" name="Rectangle 17"/>
          <p:cNvSpPr>
            <a:spLocks noChangeArrowheads="1"/>
          </p:cNvSpPr>
          <p:nvPr/>
        </p:nvSpPr>
        <p:spPr bwMode="auto">
          <a:xfrm>
            <a:off x="1069975" y="6096000"/>
            <a:ext cx="5559425" cy="30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b="1" dirty="0">
                <a:solidFill>
                  <a:srgbClr val="FF0066"/>
                </a:solidFill>
                <a:latin typeface="Arial Narrow" charset="0"/>
              </a:rPr>
              <a:t>*</a:t>
            </a:r>
            <a:r>
              <a:rPr lang="en-US" sz="1400" b="1" dirty="0" err="1">
                <a:solidFill>
                  <a:srgbClr val="FF0066"/>
                </a:solidFill>
                <a:latin typeface="Arial Narrow" charset="0"/>
              </a:rPr>
              <a:t>Mirriam</a:t>
            </a:r>
            <a:r>
              <a:rPr lang="en-US" sz="1400" b="1" dirty="0">
                <a:solidFill>
                  <a:srgbClr val="FF0066"/>
                </a:solidFill>
                <a:latin typeface="Arial Narrow" charset="0"/>
              </a:rPr>
              <a:t> Webster: Proceeding or acting in a direction toward a center or axis </a:t>
            </a:r>
          </a:p>
        </p:txBody>
      </p:sp>
      <p:sp>
        <p:nvSpPr>
          <p:cNvPr id="22548"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FDB400-A737-824E-A3F7-CF49AECB8B04}"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21" name="Picture 3" descr="Figure_05_16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143697"/>
            <a:ext cx="2187575" cy="256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78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514052"/>
                                        </p:tgtEl>
                                        <p:attrNameLst>
                                          <p:attrName>style.visibility</p:attrName>
                                        </p:attrNameLst>
                                      </p:cBhvr>
                                      <p:to>
                                        <p:strVal val="visible"/>
                                      </p:to>
                                    </p:set>
                                    <p:anim calcmode="lin" valueType="num">
                                      <p:cBhvr>
                                        <p:cTn id="7" dur="500" fill="hold"/>
                                        <p:tgtEl>
                                          <p:spTgt spid="514052"/>
                                        </p:tgtEl>
                                        <p:attrNameLst>
                                          <p:attrName>ppt_w</p:attrName>
                                        </p:attrNameLst>
                                      </p:cBhvr>
                                      <p:tavLst>
                                        <p:tav tm="0">
                                          <p:val>
                                            <p:fltVal val="0"/>
                                          </p:val>
                                        </p:tav>
                                        <p:tav tm="100000">
                                          <p:val>
                                            <p:strVal val="#ppt_w"/>
                                          </p:val>
                                        </p:tav>
                                      </p:tavLst>
                                    </p:anim>
                                    <p:anim calcmode="lin" valueType="num">
                                      <p:cBhvr>
                                        <p:cTn id="8" dur="500" fill="hold"/>
                                        <p:tgtEl>
                                          <p:spTgt spid="514052"/>
                                        </p:tgtEl>
                                        <p:attrNameLst>
                                          <p:attrName>ppt_h</p:attrName>
                                        </p:attrNameLst>
                                      </p:cBhvr>
                                      <p:tavLst>
                                        <p:tav tm="0">
                                          <p:val>
                                            <p:fltVal val="0"/>
                                          </p:val>
                                        </p:tav>
                                        <p:tav tm="100000">
                                          <p:val>
                                            <p:strVal val="#ppt_h"/>
                                          </p:val>
                                        </p:tav>
                                      </p:tavLst>
                                    </p:anim>
                                    <p:animEffect transition="in" filter="fade">
                                      <p:cBhvr>
                                        <p:cTn id="9" dur="500"/>
                                        <p:tgtEl>
                                          <p:spTgt spid="5140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514055"/>
                                        </p:tgtEl>
                                        <p:attrNameLst>
                                          <p:attrName>style.visibility</p:attrName>
                                        </p:attrNameLst>
                                      </p:cBhvr>
                                      <p:to>
                                        <p:strVal val="visible"/>
                                      </p:to>
                                    </p:set>
                                    <p:animEffect transition="in" filter="wipe(left)">
                                      <p:cBhvr>
                                        <p:cTn id="14" dur="500"/>
                                        <p:tgtEl>
                                          <p:spTgt spid="514055"/>
                                        </p:tgtEl>
                                      </p:cBhvr>
                                    </p:animEffect>
                                  </p:childTnLst>
                                </p:cTn>
                              </p:par>
                            </p:childTnLst>
                          </p:cTn>
                        </p:par>
                        <p:par>
                          <p:cTn id="15" fill="hold" nodeType="afterGroup">
                            <p:stCondLst>
                              <p:cond delay="2100"/>
                            </p:stCondLst>
                            <p:childTnLst>
                              <p:par>
                                <p:cTn id="16" presetID="22" presetClass="entr" presetSubtype="8" fill="hold" grpId="0" nodeType="afterEffect">
                                  <p:stCondLst>
                                    <p:cond delay="0"/>
                                  </p:stCondLst>
                                  <p:iterate type="wd">
                                    <p:tmPct val="10000"/>
                                  </p:iterate>
                                  <p:childTnLst>
                                    <p:set>
                                      <p:cBhvr>
                                        <p:cTn id="17" dur="1" fill="hold">
                                          <p:stCondLst>
                                            <p:cond delay="0"/>
                                          </p:stCondLst>
                                        </p:cTn>
                                        <p:tgtEl>
                                          <p:spTgt spid="514065"/>
                                        </p:tgtEl>
                                        <p:attrNameLst>
                                          <p:attrName>style.visibility</p:attrName>
                                        </p:attrNameLst>
                                      </p:cBhvr>
                                      <p:to>
                                        <p:strVal val="visible"/>
                                      </p:to>
                                    </p:set>
                                    <p:animEffect transition="in" filter="wipe(left)">
                                      <p:cBhvr>
                                        <p:cTn id="18" dur="500"/>
                                        <p:tgtEl>
                                          <p:spTgt spid="5140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514054"/>
                                        </p:tgtEl>
                                        <p:attrNameLst>
                                          <p:attrName>style.visibility</p:attrName>
                                        </p:attrNameLst>
                                      </p:cBhvr>
                                      <p:to>
                                        <p:strVal val="visible"/>
                                      </p:to>
                                    </p:set>
                                    <p:animEffect transition="in" filter="wipe(left)">
                                      <p:cBhvr>
                                        <p:cTn id="23" dur="500"/>
                                        <p:tgtEl>
                                          <p:spTgt spid="5140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514064"/>
                                        </p:tgtEl>
                                        <p:attrNameLst>
                                          <p:attrName>style.visibility</p:attrName>
                                        </p:attrNameLst>
                                      </p:cBhvr>
                                      <p:to>
                                        <p:strVal val="visible"/>
                                      </p:to>
                                    </p:set>
                                    <p:animEffect transition="in" filter="wipe(left)">
                                      <p:cBhvr>
                                        <p:cTn id="28" dur="500"/>
                                        <p:tgtEl>
                                          <p:spTgt spid="51406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514063"/>
                                        </p:tgtEl>
                                        <p:attrNameLst>
                                          <p:attrName>style.visibility</p:attrName>
                                        </p:attrNameLst>
                                      </p:cBhvr>
                                      <p:to>
                                        <p:strVal val="visible"/>
                                      </p:to>
                                    </p:set>
                                    <p:animEffect transition="in" filter="wipe(left)">
                                      <p:cBhvr>
                                        <p:cTn id="33" dur="500"/>
                                        <p:tgtEl>
                                          <p:spTgt spid="514063"/>
                                        </p:tgtEl>
                                      </p:cBhvr>
                                    </p:animEffect>
                                  </p:childTnLst>
                                </p:cTn>
                              </p:par>
                            </p:childTnLst>
                          </p:cTn>
                        </p:par>
                        <p:par>
                          <p:cTn id="34" fill="hold" nodeType="afterGroup">
                            <p:stCondLst>
                              <p:cond delay="500"/>
                            </p:stCondLst>
                            <p:childTnLst>
                              <p:par>
                                <p:cTn id="35" presetID="53" presetClass="entr" presetSubtype="0" fill="hold" grpId="0" nodeType="afterEffect">
                                  <p:stCondLst>
                                    <p:cond delay="0"/>
                                  </p:stCondLst>
                                  <p:iterate type="wd">
                                    <p:tmPct val="10000"/>
                                  </p:iterate>
                                  <p:childTnLst>
                                    <p:set>
                                      <p:cBhvr>
                                        <p:cTn id="36" dur="1" fill="hold">
                                          <p:stCondLst>
                                            <p:cond delay="0"/>
                                          </p:stCondLst>
                                        </p:cTn>
                                        <p:tgtEl>
                                          <p:spTgt spid="514051"/>
                                        </p:tgtEl>
                                        <p:attrNameLst>
                                          <p:attrName>style.visibility</p:attrName>
                                        </p:attrNameLst>
                                      </p:cBhvr>
                                      <p:to>
                                        <p:strVal val="visible"/>
                                      </p:to>
                                    </p:set>
                                    <p:anim calcmode="lin" valueType="num">
                                      <p:cBhvr>
                                        <p:cTn id="37" dur="500" fill="hold"/>
                                        <p:tgtEl>
                                          <p:spTgt spid="514051"/>
                                        </p:tgtEl>
                                        <p:attrNameLst>
                                          <p:attrName>ppt_w</p:attrName>
                                        </p:attrNameLst>
                                      </p:cBhvr>
                                      <p:tavLst>
                                        <p:tav tm="0">
                                          <p:val>
                                            <p:fltVal val="0"/>
                                          </p:val>
                                        </p:tav>
                                        <p:tav tm="100000">
                                          <p:val>
                                            <p:strVal val="#ppt_w"/>
                                          </p:val>
                                        </p:tav>
                                      </p:tavLst>
                                    </p:anim>
                                    <p:anim calcmode="lin" valueType="num">
                                      <p:cBhvr>
                                        <p:cTn id="38" dur="500" fill="hold"/>
                                        <p:tgtEl>
                                          <p:spTgt spid="514051"/>
                                        </p:tgtEl>
                                        <p:attrNameLst>
                                          <p:attrName>ppt_h</p:attrName>
                                        </p:attrNameLst>
                                      </p:cBhvr>
                                      <p:tavLst>
                                        <p:tav tm="0">
                                          <p:val>
                                            <p:fltVal val="0"/>
                                          </p:val>
                                        </p:tav>
                                        <p:tav tm="100000">
                                          <p:val>
                                            <p:strVal val="#ppt_h"/>
                                          </p:val>
                                        </p:tav>
                                      </p:tavLst>
                                    </p:anim>
                                    <p:animEffect transition="in" filter="fade">
                                      <p:cBhvr>
                                        <p:cTn id="39" dur="500"/>
                                        <p:tgtEl>
                                          <p:spTgt spid="5140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514057"/>
                                        </p:tgtEl>
                                        <p:attrNameLst>
                                          <p:attrName>style.visibility</p:attrName>
                                        </p:attrNameLst>
                                      </p:cBhvr>
                                      <p:to>
                                        <p:strVal val="visible"/>
                                      </p:to>
                                    </p:set>
                                    <p:animEffect transition="in" filter="wipe(left)">
                                      <p:cBhvr>
                                        <p:cTn id="44" dur="500"/>
                                        <p:tgtEl>
                                          <p:spTgt spid="51405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514056"/>
                                        </p:tgtEl>
                                        <p:attrNameLst>
                                          <p:attrName>style.visibility</p:attrName>
                                        </p:attrNameLst>
                                      </p:cBhvr>
                                      <p:to>
                                        <p:strVal val="visible"/>
                                      </p:to>
                                    </p:set>
                                    <p:animEffect transition="in" filter="wipe(left)">
                                      <p:cBhvr>
                                        <p:cTn id="49" dur="500"/>
                                        <p:tgtEl>
                                          <p:spTgt spid="514056"/>
                                        </p:tgtEl>
                                      </p:cBhvr>
                                    </p:animEffect>
                                  </p:childTnLst>
                                </p:cTn>
                              </p:par>
                            </p:childTnLst>
                          </p:cTn>
                        </p:par>
                        <p:par>
                          <p:cTn id="50" fill="hold" nodeType="afterGroup">
                            <p:stCondLst>
                              <p:cond delay="2200"/>
                            </p:stCondLst>
                            <p:childTnLst>
                              <p:par>
                                <p:cTn id="51" presetID="53" presetClass="entr" presetSubtype="0" fill="hold" grpId="0" nodeType="afterEffect">
                                  <p:stCondLst>
                                    <p:cond delay="0"/>
                                  </p:stCondLst>
                                  <p:iterate type="wd">
                                    <p:tmPct val="10000"/>
                                  </p:iterate>
                                  <p:childTnLst>
                                    <p:set>
                                      <p:cBhvr>
                                        <p:cTn id="52" dur="1" fill="hold">
                                          <p:stCondLst>
                                            <p:cond delay="0"/>
                                          </p:stCondLst>
                                        </p:cTn>
                                        <p:tgtEl>
                                          <p:spTgt spid="514050"/>
                                        </p:tgtEl>
                                        <p:attrNameLst>
                                          <p:attrName>style.visibility</p:attrName>
                                        </p:attrNameLst>
                                      </p:cBhvr>
                                      <p:to>
                                        <p:strVal val="visible"/>
                                      </p:to>
                                    </p:set>
                                    <p:anim calcmode="lin" valueType="num">
                                      <p:cBhvr>
                                        <p:cTn id="53" dur="500" fill="hold"/>
                                        <p:tgtEl>
                                          <p:spTgt spid="514050"/>
                                        </p:tgtEl>
                                        <p:attrNameLst>
                                          <p:attrName>ppt_w</p:attrName>
                                        </p:attrNameLst>
                                      </p:cBhvr>
                                      <p:tavLst>
                                        <p:tav tm="0">
                                          <p:val>
                                            <p:fltVal val="0"/>
                                          </p:val>
                                        </p:tav>
                                        <p:tav tm="100000">
                                          <p:val>
                                            <p:strVal val="#ppt_w"/>
                                          </p:val>
                                        </p:tav>
                                      </p:tavLst>
                                    </p:anim>
                                    <p:anim calcmode="lin" valueType="num">
                                      <p:cBhvr>
                                        <p:cTn id="54" dur="500" fill="hold"/>
                                        <p:tgtEl>
                                          <p:spTgt spid="514050"/>
                                        </p:tgtEl>
                                        <p:attrNameLst>
                                          <p:attrName>ppt_h</p:attrName>
                                        </p:attrNameLst>
                                      </p:cBhvr>
                                      <p:tavLst>
                                        <p:tav tm="0">
                                          <p:val>
                                            <p:fltVal val="0"/>
                                          </p:val>
                                        </p:tav>
                                        <p:tav tm="100000">
                                          <p:val>
                                            <p:strVal val="#ppt_h"/>
                                          </p:val>
                                        </p:tav>
                                      </p:tavLst>
                                    </p:anim>
                                    <p:animEffect transition="in" filter="fade">
                                      <p:cBhvr>
                                        <p:cTn id="55" dur="500"/>
                                        <p:tgtEl>
                                          <p:spTgt spid="51405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514058"/>
                                        </p:tgtEl>
                                        <p:attrNameLst>
                                          <p:attrName>style.visibility</p:attrName>
                                        </p:attrNameLst>
                                      </p:cBhvr>
                                      <p:to>
                                        <p:strVal val="visible"/>
                                      </p:to>
                                    </p:set>
                                    <p:animEffect transition="in" filter="wipe(left)">
                                      <p:cBhvr>
                                        <p:cTn id="60" dur="500"/>
                                        <p:tgtEl>
                                          <p:spTgt spid="51405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514061"/>
                                        </p:tgtEl>
                                        <p:attrNameLst>
                                          <p:attrName>style.visibility</p:attrName>
                                        </p:attrNameLst>
                                      </p:cBhvr>
                                      <p:to>
                                        <p:strVal val="visible"/>
                                      </p:to>
                                    </p:set>
                                    <p:animEffect transition="in" filter="wipe(left)">
                                      <p:cBhvr>
                                        <p:cTn id="65" dur="500"/>
                                        <p:tgtEl>
                                          <p:spTgt spid="51406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514062"/>
                                        </p:tgtEl>
                                        <p:attrNameLst>
                                          <p:attrName>style.visibility</p:attrName>
                                        </p:attrNameLst>
                                      </p:cBhvr>
                                      <p:to>
                                        <p:strVal val="visible"/>
                                      </p:to>
                                    </p:set>
                                    <p:animEffect transition="in" filter="wipe(left)">
                                      <p:cBhvr>
                                        <p:cTn id="70" dur="500"/>
                                        <p:tgtEl>
                                          <p:spTgt spid="51406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514059"/>
                                        </p:tgtEl>
                                        <p:attrNameLst>
                                          <p:attrName>style.visibility</p:attrName>
                                        </p:attrNameLst>
                                      </p:cBhvr>
                                      <p:to>
                                        <p:strVal val="visible"/>
                                      </p:to>
                                    </p:set>
                                    <p:animEffect transition="in" filter="wipe(left)">
                                      <p:cBhvr>
                                        <p:cTn id="75" dur="500"/>
                                        <p:tgtEl>
                                          <p:spTgt spid="5140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514060"/>
                                        </p:tgtEl>
                                        <p:attrNameLst>
                                          <p:attrName>style.visibility</p:attrName>
                                        </p:attrNameLst>
                                      </p:cBhvr>
                                      <p:to>
                                        <p:strVal val="visible"/>
                                      </p:to>
                                    </p:set>
                                    <p:animEffect transition="in" filter="wipe(left)">
                                      <p:cBhvr>
                                        <p:cTn id="80" dur="500"/>
                                        <p:tgtEl>
                                          <p:spTgt spid="514060"/>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animBg="1"/>
      <p:bldP spid="514051" grpId="0" animBg="1"/>
      <p:bldP spid="514055" grpId="0"/>
      <p:bldP spid="514056" grpId="0"/>
      <p:bldP spid="514057" grpId="0"/>
      <p:bldP spid="514059" grpId="0"/>
      <p:bldP spid="514060" grpId="0"/>
      <p:bldP spid="51406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Wednesday, Feb. 27, 2013</a:t>
            </a:r>
            <a:endParaRPr lang="en-US"/>
          </a:p>
        </p:txBody>
      </p:sp>
      <p:sp>
        <p:nvSpPr>
          <p:cNvPr id="16" name="Footer Placeholder 4"/>
          <p:cNvSpPr>
            <a:spLocks noGrp="1"/>
          </p:cNvSpPr>
          <p:nvPr>
            <p:ph type="ftr" sz="quarter" idx="11"/>
          </p:nvPr>
        </p:nvSpPr>
        <p:spPr/>
        <p:txBody>
          <a:bodyPr/>
          <a:lstStyle/>
          <a:p>
            <a:pPr>
              <a:defRPr/>
            </a:pPr>
            <a:r>
              <a:rPr lang="nl-NL" smtClean="0"/>
              <a:t>PHYS 1441-002, Spring 2013                   Dr. Jaehoon Yu</a:t>
            </a:r>
            <a:endParaRPr lang="en-US"/>
          </a:p>
        </p:txBody>
      </p:sp>
      <p:sp>
        <p:nvSpPr>
          <p:cNvPr id="23563" name="Rectangle 2"/>
          <p:cNvSpPr>
            <a:spLocks noGrp="1" noChangeArrowheads="1"/>
          </p:cNvSpPr>
          <p:nvPr>
            <p:ph type="title"/>
          </p:nvPr>
        </p:nvSpPr>
        <p:spPr>
          <a:xfrm>
            <a:off x="381000" y="76200"/>
            <a:ext cx="8458200" cy="609600"/>
          </a:xfrm>
        </p:spPr>
        <p:txBody>
          <a:bodyPr/>
          <a:lstStyle/>
          <a:p>
            <a:r>
              <a:rPr lang="en-US" sz="3600">
                <a:latin typeface="Arial Narrow" charset="0"/>
                <a:ea typeface="ＭＳ Ｐゴシック" charset="0"/>
                <a:cs typeface="ＭＳ Ｐゴシック" charset="0"/>
              </a:rPr>
              <a:t>Ex. Effect of Radius on Centripetal Acceleration</a:t>
            </a:r>
          </a:p>
        </p:txBody>
      </p:sp>
      <p:sp>
        <p:nvSpPr>
          <p:cNvPr id="575491" name="Text Box 3"/>
          <p:cNvSpPr txBox="1">
            <a:spLocks noChangeArrowheads="1"/>
          </p:cNvSpPr>
          <p:nvPr/>
        </p:nvSpPr>
        <p:spPr bwMode="auto">
          <a:xfrm>
            <a:off x="609600" y="762000"/>
            <a:ext cx="8077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bobsled track at the 1994 Olympics in Lillehammer, Norway, contain turns with radii of 33m and 23m.  Find the centripetal acceleration at each turn for a speed of 34m/s, a speed that was achieved in the </a:t>
            </a:r>
            <a:r>
              <a:rPr lang="en-US" sz="2000" dirty="0" smtClean="0">
                <a:solidFill>
                  <a:schemeClr val="accent2"/>
                </a:solidFill>
                <a:latin typeface="Arial Narrow" charset="0"/>
              </a:rPr>
              <a:t>two–</a:t>
            </a:r>
            <a:r>
              <a:rPr lang="en-US" sz="2000" dirty="0">
                <a:solidFill>
                  <a:schemeClr val="accent2"/>
                </a:solidFill>
                <a:latin typeface="Arial Narrow" charset="0"/>
              </a:rPr>
              <a:t>man event.  Express answers as multiples of g=9.8m/s</a:t>
            </a:r>
            <a:r>
              <a:rPr lang="en-US" sz="2000" baseline="30000" dirty="0">
                <a:solidFill>
                  <a:schemeClr val="accent2"/>
                </a:solidFill>
                <a:latin typeface="Arial Narrow" charset="0"/>
              </a:rPr>
              <a:t>2</a:t>
            </a:r>
            <a:r>
              <a:rPr lang="en-US" sz="2000" dirty="0">
                <a:solidFill>
                  <a:schemeClr val="accent2"/>
                </a:solidFill>
                <a:latin typeface="Arial Narrow" charset="0"/>
              </a:rPr>
              <a:t>.</a:t>
            </a:r>
          </a:p>
        </p:txBody>
      </p:sp>
      <p:sp>
        <p:nvSpPr>
          <p:cNvPr id="575493" name="Text Box 5"/>
          <p:cNvSpPr txBox="1">
            <a:spLocks noChangeArrowheads="1"/>
          </p:cNvSpPr>
          <p:nvPr/>
        </p:nvSpPr>
        <p:spPr bwMode="auto">
          <a:xfrm>
            <a:off x="3276600" y="2197100"/>
            <a:ext cx="2590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sp>
        <p:nvSpPr>
          <p:cNvPr id="575495" name="Text Box 7"/>
          <p:cNvSpPr txBox="1">
            <a:spLocks noChangeArrowheads="1"/>
          </p:cNvSpPr>
          <p:nvPr/>
        </p:nvSpPr>
        <p:spPr bwMode="auto">
          <a:xfrm>
            <a:off x="3429000" y="3581400"/>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R=33m</a:t>
            </a:r>
            <a:endParaRPr lang="en-US" sz="2000" b="1">
              <a:solidFill>
                <a:srgbClr val="990000"/>
              </a:solidFill>
              <a:latin typeface="Monotype Corsiva" charset="0"/>
            </a:endParaRPr>
          </a:p>
        </p:txBody>
      </p:sp>
      <p:graphicFrame>
        <p:nvGraphicFramePr>
          <p:cNvPr id="575497" name="Object 2"/>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357970" name="Equation" r:id="rId3" imgW="457200" imgH="419040" progId="Equation.DSMT4">
                  <p:embed/>
                </p:oleObj>
              </mc:Choice>
              <mc:Fallback>
                <p:oleObj name="Equation" r:id="rId3" imgW="45720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75512" name="Picture 24" descr="cutnell7e_ch05_fig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2747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5513" name="Object 3"/>
          <p:cNvGraphicFramePr>
            <a:graphicFrameLocks noChangeAspect="1"/>
          </p:cNvGraphicFramePr>
          <p:nvPr/>
        </p:nvGraphicFramePr>
        <p:xfrm>
          <a:off x="4953000" y="2957513"/>
          <a:ext cx="808038" cy="547687"/>
        </p:xfrm>
        <a:graphic>
          <a:graphicData uri="http://schemas.openxmlformats.org/presentationml/2006/ole">
            <mc:AlternateContent xmlns:mc="http://schemas.openxmlformats.org/markup-compatibility/2006">
              <mc:Choice xmlns:v="urn:schemas-microsoft-com:vml" Requires="v">
                <p:oleObj spid="_x0000_s357971" name="Equation" r:id="rId6" imgW="304560" imgH="228600" progId="Equation.DSMT4">
                  <p:embed/>
                </p:oleObj>
              </mc:Choice>
              <mc:Fallback>
                <p:oleObj name="Equation" r:id="rId6" imgW="3045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9575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4" name="Object 4"/>
          <p:cNvGraphicFramePr>
            <a:graphicFrameLocks noChangeAspect="1"/>
          </p:cNvGraphicFramePr>
          <p:nvPr/>
        </p:nvGraphicFramePr>
        <p:xfrm>
          <a:off x="5710238" y="2667000"/>
          <a:ext cx="538162" cy="1003300"/>
        </p:xfrm>
        <a:graphic>
          <a:graphicData uri="http://schemas.openxmlformats.org/presentationml/2006/ole">
            <mc:AlternateContent xmlns:mc="http://schemas.openxmlformats.org/markup-compatibility/2006">
              <mc:Choice xmlns:v="urn:schemas-microsoft-com:vml" Requires="v">
                <p:oleObj spid="_x0000_s357972" name="Equation" r:id="rId8" imgW="203040" imgH="419040" progId="Equation.DSMT4">
                  <p:embed/>
                </p:oleObj>
              </mc:Choice>
              <mc:Fallback>
                <p:oleObj name="Equation" r:id="rId8" imgW="20304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0238" y="26670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5" name="Object 5"/>
          <p:cNvGraphicFramePr>
            <a:graphicFrameLocks noChangeAspect="1"/>
          </p:cNvGraphicFramePr>
          <p:nvPr>
            <p:extLst>
              <p:ext uri="{D42A27DB-BD31-4B8C-83A1-F6EECF244321}">
                <p14:modId xmlns:p14="http://schemas.microsoft.com/office/powerpoint/2010/main" val="3968797892"/>
              </p:ext>
            </p:extLst>
          </p:nvPr>
        </p:nvGraphicFramePr>
        <p:xfrm>
          <a:off x="3462338" y="4008438"/>
          <a:ext cx="3973512" cy="762000"/>
        </p:xfrm>
        <a:graphic>
          <a:graphicData uri="http://schemas.openxmlformats.org/presentationml/2006/ole">
            <mc:AlternateContent xmlns:mc="http://schemas.openxmlformats.org/markup-compatibility/2006">
              <mc:Choice xmlns:v="urn:schemas-microsoft-com:vml" Requires="v">
                <p:oleObj spid="_x0000_s357973" name="Equation" r:id="rId10" imgW="1498600" imgH="317500" progId="Equation.3">
                  <p:embed/>
                </p:oleObj>
              </mc:Choice>
              <mc:Fallback>
                <p:oleObj name="Equation" r:id="rId10" imgW="1498600" imgH="317500" progId="Equation.3">
                  <p:embed/>
                  <p:pic>
                    <p:nvPicPr>
                      <p:cNvPr id="0" name=""/>
                      <p:cNvPicPr>
                        <a:picLocks noChangeAspect="1" noChangeArrowheads="1"/>
                      </p:cNvPicPr>
                      <p:nvPr/>
                    </p:nvPicPr>
                    <p:blipFill>
                      <a:blip r:embed="rId11"/>
                      <a:srcRect/>
                      <a:stretch>
                        <a:fillRect/>
                      </a:stretch>
                    </p:blipFill>
                    <p:spPr bwMode="auto">
                      <a:xfrm>
                        <a:off x="3462338" y="4008438"/>
                        <a:ext cx="3973512"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7" name="Object 6"/>
          <p:cNvGraphicFramePr>
            <a:graphicFrameLocks noChangeAspect="1"/>
          </p:cNvGraphicFramePr>
          <p:nvPr>
            <p:extLst>
              <p:ext uri="{D42A27DB-BD31-4B8C-83A1-F6EECF244321}">
                <p14:modId xmlns:p14="http://schemas.microsoft.com/office/powerpoint/2010/main" val="1389593002"/>
              </p:ext>
            </p:extLst>
          </p:nvPr>
        </p:nvGraphicFramePr>
        <p:xfrm>
          <a:off x="3522663" y="5303838"/>
          <a:ext cx="4003675" cy="762000"/>
        </p:xfrm>
        <a:graphic>
          <a:graphicData uri="http://schemas.openxmlformats.org/presentationml/2006/ole">
            <mc:AlternateContent xmlns:mc="http://schemas.openxmlformats.org/markup-compatibility/2006">
              <mc:Choice xmlns:v="urn:schemas-microsoft-com:vml" Requires="v">
                <p:oleObj spid="_x0000_s357974" name="Equation" r:id="rId12" imgW="1511300" imgH="317500" progId="Equation.3">
                  <p:embed/>
                </p:oleObj>
              </mc:Choice>
              <mc:Fallback>
                <p:oleObj name="Equation" r:id="rId12" imgW="1511300" imgH="317500" progId="Equation.3">
                  <p:embed/>
                  <p:pic>
                    <p:nvPicPr>
                      <p:cNvPr id="0" name=""/>
                      <p:cNvPicPr>
                        <a:picLocks noChangeAspect="1" noChangeArrowheads="1"/>
                      </p:cNvPicPr>
                      <p:nvPr/>
                    </p:nvPicPr>
                    <p:blipFill>
                      <a:blip r:embed="rId13"/>
                      <a:srcRect/>
                      <a:stretch>
                        <a:fillRect/>
                      </a:stretch>
                    </p:blipFill>
                    <p:spPr bwMode="auto">
                      <a:xfrm>
                        <a:off x="3522663" y="5303838"/>
                        <a:ext cx="4003675"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5518" name="Text Box 30"/>
          <p:cNvSpPr txBox="1">
            <a:spLocks noChangeArrowheads="1"/>
          </p:cNvSpPr>
          <p:nvPr/>
        </p:nvSpPr>
        <p:spPr bwMode="auto">
          <a:xfrm>
            <a:off x="3505200" y="5013325"/>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R=24m</a:t>
            </a:r>
            <a:endParaRPr lang="en-US" sz="2000" b="1">
              <a:solidFill>
                <a:srgbClr val="990000"/>
              </a:solidFill>
              <a:latin typeface="Monotype Corsiva" charset="0"/>
            </a:endParaRPr>
          </a:p>
        </p:txBody>
      </p:sp>
      <p:graphicFrame>
        <p:nvGraphicFramePr>
          <p:cNvPr id="575519" name="Object 7"/>
          <p:cNvGraphicFramePr>
            <a:graphicFrameLocks noChangeAspect="1"/>
          </p:cNvGraphicFramePr>
          <p:nvPr>
            <p:extLst>
              <p:ext uri="{D42A27DB-BD31-4B8C-83A1-F6EECF244321}">
                <p14:modId xmlns:p14="http://schemas.microsoft.com/office/powerpoint/2010/main" val="2172205702"/>
              </p:ext>
            </p:extLst>
          </p:nvPr>
        </p:nvGraphicFramePr>
        <p:xfrm>
          <a:off x="7429500" y="4238625"/>
          <a:ext cx="876300" cy="485775"/>
        </p:xfrm>
        <a:graphic>
          <a:graphicData uri="http://schemas.openxmlformats.org/presentationml/2006/ole">
            <mc:AlternateContent xmlns:mc="http://schemas.openxmlformats.org/markup-compatibility/2006">
              <mc:Choice xmlns:v="urn:schemas-microsoft-com:vml" Requires="v">
                <p:oleObj spid="_x0000_s357975" name="Equation" r:id="rId14" imgW="330200" imgH="203200" progId="Equation.3">
                  <p:embed/>
                </p:oleObj>
              </mc:Choice>
              <mc:Fallback>
                <p:oleObj name="Equation" r:id="rId14" imgW="330200" imgH="203200" progId="Equation.3">
                  <p:embed/>
                  <p:pic>
                    <p:nvPicPr>
                      <p:cNvPr id="0" name=""/>
                      <p:cNvPicPr>
                        <a:picLocks noChangeAspect="1" noChangeArrowheads="1"/>
                      </p:cNvPicPr>
                      <p:nvPr/>
                    </p:nvPicPr>
                    <p:blipFill>
                      <a:blip r:embed="rId15"/>
                      <a:srcRect/>
                      <a:stretch>
                        <a:fillRect/>
                      </a:stretch>
                    </p:blipFill>
                    <p:spPr bwMode="auto">
                      <a:xfrm>
                        <a:off x="7429500" y="4238625"/>
                        <a:ext cx="876300"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20" name="Object 8"/>
          <p:cNvGraphicFramePr>
            <a:graphicFrameLocks noChangeAspect="1"/>
          </p:cNvGraphicFramePr>
          <p:nvPr>
            <p:extLst>
              <p:ext uri="{D42A27DB-BD31-4B8C-83A1-F6EECF244321}">
                <p14:modId xmlns:p14="http://schemas.microsoft.com/office/powerpoint/2010/main" val="581301586"/>
              </p:ext>
            </p:extLst>
          </p:nvPr>
        </p:nvGraphicFramePr>
        <p:xfrm>
          <a:off x="7505700" y="5546725"/>
          <a:ext cx="876300" cy="457200"/>
        </p:xfrm>
        <a:graphic>
          <a:graphicData uri="http://schemas.openxmlformats.org/presentationml/2006/ole">
            <mc:AlternateContent xmlns:mc="http://schemas.openxmlformats.org/markup-compatibility/2006">
              <mc:Choice xmlns:v="urn:schemas-microsoft-com:vml" Requires="v">
                <p:oleObj spid="_x0000_s357976" name="Equation" r:id="rId16" imgW="330200" imgH="190500" progId="Equation.DSMT4">
                  <p:embed/>
                </p:oleObj>
              </mc:Choice>
              <mc:Fallback>
                <p:oleObj name="Equation" r:id="rId16" imgW="330200" imgH="190500" progId="Equation.DSMT4">
                  <p:embed/>
                  <p:pic>
                    <p:nvPicPr>
                      <p:cNvPr id="0" name=""/>
                      <p:cNvPicPr>
                        <a:picLocks noChangeAspect="1" noChangeArrowheads="1"/>
                      </p:cNvPicPr>
                      <p:nvPr/>
                    </p:nvPicPr>
                    <p:blipFill>
                      <a:blip r:embed="rId17"/>
                      <a:srcRect/>
                      <a:stretch>
                        <a:fillRect/>
                      </a:stretch>
                    </p:blipFill>
                    <p:spPr bwMode="auto">
                      <a:xfrm>
                        <a:off x="7505700" y="5546725"/>
                        <a:ext cx="8763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9"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BF878A-285C-5D42-82E7-78D99AD833DA}"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163513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5491"/>
                                        </p:tgtEl>
                                        <p:attrNameLst>
                                          <p:attrName>style.visibility</p:attrName>
                                        </p:attrNameLst>
                                      </p:cBhvr>
                                      <p:to>
                                        <p:strVal val="visible"/>
                                      </p:to>
                                    </p:set>
                                    <p:animEffect transition="in" filter="wipe(left)">
                                      <p:cBhvr>
                                        <p:cTn id="7" dur="500"/>
                                        <p:tgtEl>
                                          <p:spTgt spid="575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75512"/>
                                        </p:tgtEl>
                                        <p:attrNameLst>
                                          <p:attrName>style.visibility</p:attrName>
                                        </p:attrNameLst>
                                      </p:cBhvr>
                                      <p:to>
                                        <p:strVal val="visible"/>
                                      </p:to>
                                    </p:set>
                                    <p:anim calcmode="lin" valueType="num">
                                      <p:cBhvr>
                                        <p:cTn id="12" dur="500" fill="hold"/>
                                        <p:tgtEl>
                                          <p:spTgt spid="575512"/>
                                        </p:tgtEl>
                                        <p:attrNameLst>
                                          <p:attrName>ppt_w</p:attrName>
                                        </p:attrNameLst>
                                      </p:cBhvr>
                                      <p:tavLst>
                                        <p:tav tm="0">
                                          <p:val>
                                            <p:fltVal val="0"/>
                                          </p:val>
                                        </p:tav>
                                        <p:tav tm="100000">
                                          <p:val>
                                            <p:strVal val="#ppt_w"/>
                                          </p:val>
                                        </p:tav>
                                      </p:tavLst>
                                    </p:anim>
                                    <p:anim calcmode="lin" valueType="num">
                                      <p:cBhvr>
                                        <p:cTn id="13" dur="500" fill="hold"/>
                                        <p:tgtEl>
                                          <p:spTgt spid="575512"/>
                                        </p:tgtEl>
                                        <p:attrNameLst>
                                          <p:attrName>ppt_h</p:attrName>
                                        </p:attrNameLst>
                                      </p:cBhvr>
                                      <p:tavLst>
                                        <p:tav tm="0">
                                          <p:val>
                                            <p:fltVal val="0"/>
                                          </p:val>
                                        </p:tav>
                                        <p:tav tm="100000">
                                          <p:val>
                                            <p:strVal val="#ppt_h"/>
                                          </p:val>
                                        </p:tav>
                                      </p:tavLst>
                                    </p:anim>
                                    <p:animEffect transition="in" filter="fade">
                                      <p:cBhvr>
                                        <p:cTn id="14" dur="500"/>
                                        <p:tgtEl>
                                          <p:spTgt spid="5755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75493"/>
                                        </p:tgtEl>
                                        <p:attrNameLst>
                                          <p:attrName>style.visibility</p:attrName>
                                        </p:attrNameLst>
                                      </p:cBhvr>
                                      <p:to>
                                        <p:strVal val="visible"/>
                                      </p:to>
                                    </p:set>
                                    <p:animEffect transition="in" filter="wipe(left)">
                                      <p:cBhvr>
                                        <p:cTn id="19" dur="500"/>
                                        <p:tgtEl>
                                          <p:spTgt spid="5754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575497"/>
                                        </p:tgtEl>
                                        <p:attrNameLst>
                                          <p:attrName>style.visibility</p:attrName>
                                        </p:attrNameLst>
                                      </p:cBhvr>
                                      <p:to>
                                        <p:strVal val="visible"/>
                                      </p:to>
                                    </p:set>
                                    <p:animEffect transition="in" filter="wipe(left)">
                                      <p:cBhvr>
                                        <p:cTn id="24" dur="500"/>
                                        <p:tgtEl>
                                          <p:spTgt spid="5754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75513"/>
                                        </p:tgtEl>
                                        <p:attrNameLst>
                                          <p:attrName>style.visibility</p:attrName>
                                        </p:attrNameLst>
                                      </p:cBhvr>
                                      <p:to>
                                        <p:strVal val="visible"/>
                                      </p:to>
                                    </p:set>
                                    <p:animEffect transition="in" filter="wipe(left)">
                                      <p:cBhvr>
                                        <p:cTn id="29" dur="500"/>
                                        <p:tgtEl>
                                          <p:spTgt spid="5755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575514"/>
                                        </p:tgtEl>
                                        <p:attrNameLst>
                                          <p:attrName>style.visibility</p:attrName>
                                        </p:attrNameLst>
                                      </p:cBhvr>
                                      <p:to>
                                        <p:strVal val="visible"/>
                                      </p:to>
                                    </p:set>
                                    <p:animEffect transition="in" filter="wipe(left)">
                                      <p:cBhvr>
                                        <p:cTn id="34" dur="500"/>
                                        <p:tgtEl>
                                          <p:spTgt spid="5755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75495"/>
                                        </p:tgtEl>
                                        <p:attrNameLst>
                                          <p:attrName>style.visibility</p:attrName>
                                        </p:attrNameLst>
                                      </p:cBhvr>
                                      <p:to>
                                        <p:strVal val="visible"/>
                                      </p:to>
                                    </p:set>
                                    <p:animEffect transition="in" filter="wipe(left)">
                                      <p:cBhvr>
                                        <p:cTn id="39" dur="500"/>
                                        <p:tgtEl>
                                          <p:spTgt spid="57549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575515"/>
                                        </p:tgtEl>
                                        <p:attrNameLst>
                                          <p:attrName>style.visibility</p:attrName>
                                        </p:attrNameLst>
                                      </p:cBhvr>
                                      <p:to>
                                        <p:strVal val="visible"/>
                                      </p:to>
                                    </p:set>
                                    <p:animEffect transition="in" filter="wipe(left)">
                                      <p:cBhvr>
                                        <p:cTn id="44" dur="500"/>
                                        <p:tgtEl>
                                          <p:spTgt spid="5755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75519"/>
                                        </p:tgtEl>
                                        <p:attrNameLst>
                                          <p:attrName>style.visibility</p:attrName>
                                        </p:attrNameLst>
                                      </p:cBhvr>
                                      <p:to>
                                        <p:strVal val="visible"/>
                                      </p:to>
                                    </p:set>
                                    <p:animEffect transition="in" filter="wipe(left)">
                                      <p:cBhvr>
                                        <p:cTn id="49" dur="500"/>
                                        <p:tgtEl>
                                          <p:spTgt spid="57551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575518"/>
                                        </p:tgtEl>
                                        <p:attrNameLst>
                                          <p:attrName>style.visibility</p:attrName>
                                        </p:attrNameLst>
                                      </p:cBhvr>
                                      <p:to>
                                        <p:strVal val="visible"/>
                                      </p:to>
                                    </p:set>
                                    <p:animEffect transition="in" filter="wipe(left)">
                                      <p:cBhvr>
                                        <p:cTn id="54" dur="500"/>
                                        <p:tgtEl>
                                          <p:spTgt spid="57551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75517"/>
                                        </p:tgtEl>
                                        <p:attrNameLst>
                                          <p:attrName>style.visibility</p:attrName>
                                        </p:attrNameLst>
                                      </p:cBhvr>
                                      <p:to>
                                        <p:strVal val="visible"/>
                                      </p:to>
                                    </p:set>
                                    <p:animEffect transition="in" filter="wipe(left)">
                                      <p:cBhvr>
                                        <p:cTn id="59" dur="500"/>
                                        <p:tgtEl>
                                          <p:spTgt spid="57551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75520"/>
                                        </p:tgtEl>
                                        <p:attrNameLst>
                                          <p:attrName>style.visibility</p:attrName>
                                        </p:attrNameLst>
                                      </p:cBhvr>
                                      <p:to>
                                        <p:strVal val="visible"/>
                                      </p:to>
                                    </p:set>
                                    <p:animEffect transition="in" filter="wipe(left)">
                                      <p:cBhvr>
                                        <p:cTn id="64" dur="500"/>
                                        <p:tgtEl>
                                          <p:spTgt spid="575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animBg="1" autoUpdateAnimBg="0"/>
      <p:bldP spid="575493" grpId="0" animBg="1" autoUpdateAnimBg="0"/>
      <p:bldP spid="575495" grpId="0" animBg="1" autoUpdateAnimBg="0"/>
      <p:bldP spid="575518"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30345</TotalTime>
  <Words>1119</Words>
  <Application>Microsoft Macintosh PowerPoint</Application>
  <PresentationFormat>On-screen Show (4:3)</PresentationFormat>
  <Paragraphs>114</Paragraphs>
  <Slides>14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phys1443-spring02</vt:lpstr>
      <vt:lpstr>Equation</vt:lpstr>
      <vt:lpstr>PHYS 1441 – Section 002 Lecture #12</vt:lpstr>
      <vt:lpstr>Announcements</vt:lpstr>
      <vt:lpstr>Definition of the Uniform Circular Motion</vt:lpstr>
      <vt:lpstr>Speed of a uniform circular motion?</vt:lpstr>
      <vt:lpstr>Ex. :  A Tire-Balancing Machine</vt:lpstr>
      <vt:lpstr>Centripetal Acceleration</vt:lpstr>
      <vt:lpstr>Centripetal Acceleration</vt:lpstr>
      <vt:lpstr>Newton’s Second Law &amp; Centripetal Force</vt:lpstr>
      <vt:lpstr>Ex. Effect of Radius on Centripetal Acceleration</vt:lpstr>
      <vt:lpstr>Example of Uniform Circular Motion</vt:lpstr>
      <vt:lpstr>Unbanked Curve and Centripetal Force</vt:lpstr>
      <vt:lpstr>Banked Curves</vt:lpstr>
      <vt:lpstr>Ex. The Daytona 500</vt:lpstr>
      <vt:lpstr>Ex. 5 – 7 Bank Angle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962</cp:revision>
  <dcterms:created xsi:type="dcterms:W3CDTF">2012-08-27T21:13:02Z</dcterms:created>
  <dcterms:modified xsi:type="dcterms:W3CDTF">2013-02-27T23:47:45Z</dcterms:modified>
</cp:coreProperties>
</file>