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3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4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5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6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7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37" r:id="rId3"/>
    <p:sldId id="668" r:id="rId4"/>
    <p:sldId id="637" r:id="rId5"/>
    <p:sldId id="638" r:id="rId6"/>
    <p:sldId id="639" r:id="rId7"/>
    <p:sldId id="640" r:id="rId8"/>
    <p:sldId id="641" r:id="rId9"/>
    <p:sldId id="642" r:id="rId10"/>
    <p:sldId id="643" r:id="rId11"/>
    <p:sldId id="644" r:id="rId12"/>
    <p:sldId id="645" r:id="rId13"/>
    <p:sldId id="646" r:id="rId14"/>
    <p:sldId id="653" r:id="rId15"/>
    <p:sldId id="654" r:id="rId16"/>
    <p:sldId id="655" r:id="rId17"/>
    <p:sldId id="656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1" Type="http://schemas.openxmlformats.org/officeDocument/2006/relationships/image" Target="../media/image64.wmf"/><Relationship Id="rId2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image" Target="../media/image11.wmf"/><Relationship Id="rId9" Type="http://schemas.openxmlformats.org/officeDocument/2006/relationships/image" Target="../media/image12.emf"/><Relationship Id="rId10" Type="http://schemas.openxmlformats.org/officeDocument/2006/relationships/image" Target="../media/image13.emf"/><Relationship Id="rId11" Type="http://schemas.openxmlformats.org/officeDocument/2006/relationships/image" Target="../media/image14.w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wmf"/><Relationship Id="rId1" Type="http://schemas.openxmlformats.org/officeDocument/2006/relationships/image" Target="../media/image21.emf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emf"/><Relationship Id="rId1" Type="http://schemas.openxmlformats.org/officeDocument/2006/relationships/image" Target="../media/image35.w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wmf"/><Relationship Id="rId12" Type="http://schemas.openxmlformats.org/officeDocument/2006/relationships/image" Target="../media/image55.wmf"/><Relationship Id="rId13" Type="http://schemas.openxmlformats.org/officeDocument/2006/relationships/image" Target="../media/image56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7" Type="http://schemas.openxmlformats.org/officeDocument/2006/relationships/image" Target="../media/image50.wmf"/><Relationship Id="rId8" Type="http://schemas.openxmlformats.org/officeDocument/2006/relationships/image" Target="../media/image51.wmf"/><Relationship Id="rId9" Type="http://schemas.openxmlformats.org/officeDocument/2006/relationships/image" Target="../media/image52.wmf"/><Relationship Id="rId10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6" Type="http://schemas.openxmlformats.org/officeDocument/2006/relationships/image" Target="../media/image62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B79979-F0FB-D54D-B728-B7A347EAC61C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F007E9-CA06-6A4E-AB3D-2C6CDF863C35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EF643C-E7E5-8840-8CC7-AC4CF77BD2B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8A7CC0-4BB9-7144-8E14-F1A1D274D79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9BC304-8A86-0741-BB53-911827E76FE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1AA2CB-9A84-1941-B81E-FADF52C43E9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B05FF8-7AB1-504F-BF91-D4BE87516B9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C682C2-876F-154E-961E-7212A330CCA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CF9A63-9DA4-5B4C-AFF8-04989EAE05F3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787DCB-5FFB-7447-B83F-71C40B9C33DD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52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53.w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54.wmf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55.wmf"/><Relationship Id="rId27" Type="http://schemas.openxmlformats.org/officeDocument/2006/relationships/oleObject" Target="../embeddings/oleObject54.bin"/><Relationship Id="rId28" Type="http://schemas.openxmlformats.org/officeDocument/2006/relationships/image" Target="../media/image56.wmf"/><Relationship Id="rId10" Type="http://schemas.openxmlformats.org/officeDocument/2006/relationships/image" Target="../media/image47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8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49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0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1.w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8.bin"/><Relationship Id="rId12" Type="http://schemas.openxmlformats.org/officeDocument/2006/relationships/image" Target="../media/image60.w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61.w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3.jpeg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58.w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wmf"/><Relationship Id="rId12" Type="http://schemas.openxmlformats.org/officeDocument/2006/relationships/oleObject" Target="../embeddings/oleObject65.bin"/><Relationship Id="rId13" Type="http://schemas.openxmlformats.org/officeDocument/2006/relationships/image" Target="../media/image6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65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66.wmf"/><Relationship Id="rId10" Type="http://schemas.openxmlformats.org/officeDocument/2006/relationships/oleObject" Target="../embeddings/oleObject6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69.w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70.wmf"/><Relationship Id="rId8" Type="http://schemas.openxmlformats.org/officeDocument/2006/relationships/oleObject" Target="../embeddings/oleObject68.bin"/><Relationship Id="rId9" Type="http://schemas.openxmlformats.org/officeDocument/2006/relationships/image" Target="../media/image71.wmf"/><Relationship Id="rId10" Type="http://schemas.openxmlformats.org/officeDocument/2006/relationships/oleObject" Target="../embeddings/oleObject69.bin"/><Relationship Id="rId11" Type="http://schemas.openxmlformats.org/officeDocument/2006/relationships/image" Target="../media/image72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9.e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80.e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8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0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77.emf"/><Relationship Id="rId8" Type="http://schemas.openxmlformats.org/officeDocument/2006/relationships/image" Target="../media/image82.jpeg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7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2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3.bin"/><Relationship Id="rId24" Type="http://schemas.openxmlformats.org/officeDocument/2006/relationships/image" Target="../media/image14.wmf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0.w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1.w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6" Type="http://schemas.openxmlformats.org/officeDocument/2006/relationships/image" Target="../media/image19.jpeg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2.wmf"/><Relationship Id="rId18" Type="http://schemas.openxmlformats.org/officeDocument/2006/relationships/oleObject" Target="../embeddings/oleObject32.bin"/><Relationship Id="rId19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9.wmf"/><Relationship Id="rId10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20" Type="http://schemas.openxmlformats.org/officeDocument/2006/relationships/oleObject" Target="../embeddings/oleObject41.bin"/><Relationship Id="rId21" Type="http://schemas.openxmlformats.org/officeDocument/2006/relationships/image" Target="../media/image43.e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38.w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39.w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40.w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41.wmf"/><Relationship Id="rId18" Type="http://schemas.openxmlformats.org/officeDocument/2006/relationships/oleObject" Target="../embeddings/oleObject40.bin"/><Relationship Id="rId19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1729" y="1531203"/>
            <a:ext cx="2917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4,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25146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Law of Universal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Gravitation</a:t>
            </a:r>
          </a:p>
          <a:p>
            <a:pPr marL="609600" indent="-609600" algn="l"/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Motion in Resistive Force</a:t>
            </a:r>
          </a:p>
          <a:p>
            <a:pPr marL="609600" indent="-609600" algn="l"/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Work done by a constant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force</a:t>
            </a:r>
            <a:endParaRPr lang="en-US" sz="3600" dirty="0">
              <a:solidFill>
                <a:srgbClr val="0000FF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429000" y="2819400"/>
            <a:ext cx="1600200" cy="762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Universal Gravitation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28600" y="793750"/>
            <a:ext cx="8686800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Using the fact that g=9.80m/s</a:t>
            </a:r>
            <a:r>
              <a:rPr lang="en-US" sz="2000" baseline="30000" dirty="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on the </a:t>
            </a:r>
            <a:r>
              <a:rPr lang="en-US" sz="2000" dirty="0" smtClean="0">
                <a:solidFill>
                  <a:srgbClr val="800000"/>
                </a:solidFill>
                <a:latin typeface="Arial Narrow" charset="0"/>
              </a:rPr>
              <a:t>Earth’s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surface, find the average density of the Earth.</a:t>
            </a:r>
          </a:p>
        </p:txBody>
      </p:sp>
      <p:graphicFrame>
        <p:nvGraphicFramePr>
          <p:cNvPr id="77829" name="Object 2"/>
          <p:cNvGraphicFramePr>
            <a:graphicFrameLocks noChangeAspect="1"/>
          </p:cNvGraphicFramePr>
          <p:nvPr/>
        </p:nvGraphicFramePr>
        <p:xfrm>
          <a:off x="4498975" y="2041525"/>
          <a:ext cx="4540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17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041525"/>
                        <a:ext cx="4540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 gravitational acceleration is </a:t>
            </a:r>
          </a:p>
        </p:txBody>
      </p:sp>
      <p:graphicFrame>
        <p:nvGraphicFramePr>
          <p:cNvPr id="77831" name="Object 3"/>
          <p:cNvGraphicFramePr>
            <a:graphicFrameLocks noChangeAspect="1"/>
          </p:cNvGraphicFramePr>
          <p:nvPr/>
        </p:nvGraphicFramePr>
        <p:xfrm>
          <a:off x="3505200" y="3048000"/>
          <a:ext cx="8032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18" name="Equation" r:id="rId5" imgW="393480" imgH="228600" progId="Equation.DSMT4">
                  <p:embed/>
                </p:oleObj>
              </mc:Choice>
              <mc:Fallback>
                <p:oleObj name="Equation" r:id="rId5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8032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81000" y="3841750"/>
            <a:ext cx="175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Therefore the density of the Earth is  </a:t>
            </a:r>
          </a:p>
        </p:txBody>
      </p:sp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2514600" y="4222750"/>
          <a:ext cx="434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19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22750"/>
                        <a:ext cx="4349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4945063" y="1854200"/>
          <a:ext cx="13033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0" name="Equation" r:id="rId9" imgW="545760" imgH="444240" progId="Equation.3">
                  <p:embed/>
                </p:oleObj>
              </mc:Choice>
              <mc:Fallback>
                <p:oleObj name="Equation" r:id="rId9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1854200"/>
                        <a:ext cx="13033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6280150" y="1905000"/>
          <a:ext cx="24828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1" name="Equation" r:id="rId11" imgW="1104840" imgH="444240" progId="Equation.3">
                  <p:embed/>
                </p:oleObj>
              </mc:Choice>
              <mc:Fallback>
                <p:oleObj name="Equation" r:id="rId11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1905000"/>
                        <a:ext cx="24828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957513" y="4071938"/>
          <a:ext cx="777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2" name="Equation" r:id="rId13" imgW="419040" imgH="431640" progId="Equation.3">
                  <p:embed/>
                </p:oleObj>
              </mc:Choice>
              <mc:Fallback>
                <p:oleObj name="Equation" r:id="rId13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071938"/>
                        <a:ext cx="777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8"/>
          <p:cNvGraphicFramePr>
            <a:graphicFrameLocks noChangeAspect="1"/>
          </p:cNvGraphicFramePr>
          <p:nvPr/>
        </p:nvGraphicFramePr>
        <p:xfrm>
          <a:off x="3743325" y="3771900"/>
          <a:ext cx="11795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3" name="Equation" r:id="rId15" imgW="634680" imgH="787320" progId="Equation.3">
                  <p:embed/>
                </p:oleObj>
              </mc:Choice>
              <mc:Fallback>
                <p:oleObj name="Equation" r:id="rId15" imgW="634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771900"/>
                        <a:ext cx="11795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9"/>
          <p:cNvGraphicFramePr>
            <a:graphicFrameLocks noChangeAspect="1"/>
          </p:cNvGraphicFramePr>
          <p:nvPr/>
        </p:nvGraphicFramePr>
        <p:xfrm>
          <a:off x="4930775" y="4073525"/>
          <a:ext cx="1155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4" name="Equation" r:id="rId17" imgW="622080" imgH="431640" progId="Equation.3">
                  <p:embed/>
                </p:oleObj>
              </mc:Choice>
              <mc:Fallback>
                <p:oleObj name="Equation" r:id="rId17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073525"/>
                        <a:ext cx="11557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10"/>
          <p:cNvGraphicFramePr>
            <a:graphicFrameLocks noChangeAspect="1"/>
          </p:cNvGraphicFramePr>
          <p:nvPr/>
        </p:nvGraphicFramePr>
        <p:xfrm>
          <a:off x="2568575" y="5181600"/>
          <a:ext cx="563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5" name="Equation" r:id="rId19" imgW="2997000" imgH="393480" progId="Equation.3">
                  <p:embed/>
                </p:oleObj>
              </mc:Choice>
              <mc:Fallback>
                <p:oleObj name="Equation" r:id="rId19" imgW="299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5181600"/>
                        <a:ext cx="563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990600" y="2819400"/>
            <a:ext cx="2133600" cy="838200"/>
          </a:xfrm>
          <a:prstGeom prst="rightArrow">
            <a:avLst>
              <a:gd name="adj1" fmla="val 50000"/>
              <a:gd name="adj2" fmla="val 63636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Solving for M</a:t>
            </a:r>
            <a:r>
              <a:rPr lang="en-US" b="1" baseline="-25000">
                <a:solidFill>
                  <a:srgbClr val="FF0000"/>
                </a:solidFill>
                <a:latin typeface="Arial Narrow" charset="0"/>
              </a:rPr>
              <a:t>E</a:t>
            </a:r>
          </a:p>
        </p:txBody>
      </p:sp>
      <p:graphicFrame>
        <p:nvGraphicFramePr>
          <p:cNvPr id="7784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80862"/>
              </p:ext>
            </p:extLst>
          </p:nvPr>
        </p:nvGraphicFramePr>
        <p:xfrm>
          <a:off x="4251325" y="2819400"/>
          <a:ext cx="7778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6" name="Equation" r:id="rId21" imgW="380880" imgH="419040" progId="Equation.DSMT4">
                  <p:embed/>
                </p:oleObj>
              </mc:Choice>
              <mc:Fallback>
                <p:oleObj name="Equation" r:id="rId21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2819400"/>
                        <a:ext cx="7778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2" name="Object 12"/>
          <p:cNvGraphicFramePr>
            <a:graphicFrameLocks noChangeAspect="1"/>
          </p:cNvGraphicFramePr>
          <p:nvPr/>
        </p:nvGraphicFramePr>
        <p:xfrm>
          <a:off x="373063" y="1992313"/>
          <a:ext cx="450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7" name="Equation" r:id="rId23" imgW="190440" imgH="241200" progId="Equation.3">
                  <p:embed/>
                </p:oleObj>
              </mc:Choice>
              <mc:Fallback>
                <p:oleObj name="Equation" r:id="rId23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992313"/>
                        <a:ext cx="4508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3" name="Object 13"/>
          <p:cNvGraphicFramePr>
            <a:graphicFrameLocks noChangeAspect="1"/>
          </p:cNvGraphicFramePr>
          <p:nvPr/>
        </p:nvGraphicFramePr>
        <p:xfrm>
          <a:off x="788988" y="1905000"/>
          <a:ext cx="11017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8" name="Equation" r:id="rId25" imgW="647640" imgH="431640" progId="Equation.3">
                  <p:embed/>
                </p:oleObj>
              </mc:Choice>
              <mc:Fallback>
                <p:oleObj name="Equation" r:id="rId25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905000"/>
                        <a:ext cx="11017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4" name="Object 14"/>
          <p:cNvGraphicFramePr>
            <a:graphicFrameLocks noChangeAspect="1"/>
          </p:cNvGraphicFramePr>
          <p:nvPr/>
        </p:nvGraphicFramePr>
        <p:xfrm>
          <a:off x="2043113" y="2128838"/>
          <a:ext cx="6238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9" name="Equation" r:id="rId27" imgW="368280" imgH="164880" progId="Equation.3">
                  <p:embed/>
                </p:oleObj>
              </mc:Choice>
              <mc:Fallback>
                <p:oleObj name="Equation" r:id="rId27" imgW="368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2128838"/>
                        <a:ext cx="623887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2819400" y="1981200"/>
            <a:ext cx="1600200" cy="609600"/>
          </a:xfrm>
          <a:prstGeom prst="rightArrow">
            <a:avLst>
              <a:gd name="adj1" fmla="val 50000"/>
              <a:gd name="adj2" fmla="val 65625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Solving for g</a:t>
            </a:r>
            <a:endParaRPr lang="en-US" sz="1600" b="1" baseline="-25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2008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F09E7A-C535-3544-918A-920CE79E28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8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36592" name="Rectangle 16"/>
          <p:cNvSpPr>
            <a:spLocks noChangeArrowheads="1"/>
          </p:cNvSpPr>
          <p:nvPr/>
        </p:nvSpPr>
        <p:spPr bwMode="auto">
          <a:xfrm>
            <a:off x="5715000" y="5257800"/>
            <a:ext cx="2133600" cy="1295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6579" name="Picture 3" descr="F05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7244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475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There is only one speed that a satellite can have if the satellite is to remain in an orbit with a fixed radius.</a:t>
            </a:r>
          </a:p>
        </p:txBody>
      </p:sp>
      <p:sp>
        <p:nvSpPr>
          <p:cNvPr id="430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Satellite in Circular Orbits</a:t>
            </a:r>
          </a:p>
        </p:txBody>
      </p:sp>
      <p:graphicFrame>
        <p:nvGraphicFramePr>
          <p:cNvPr id="536582" name="Object 2"/>
          <p:cNvGraphicFramePr>
            <a:graphicFrameLocks noChangeAspect="1"/>
          </p:cNvGraphicFramePr>
          <p:nvPr/>
        </p:nvGraphicFramePr>
        <p:xfrm>
          <a:off x="5075238" y="3386138"/>
          <a:ext cx="8683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4"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386138"/>
                        <a:ext cx="86836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84" name="Object 3"/>
          <p:cNvGraphicFramePr>
            <a:graphicFrameLocks noChangeAspect="1"/>
          </p:cNvGraphicFramePr>
          <p:nvPr/>
        </p:nvGraphicFramePr>
        <p:xfrm>
          <a:off x="6324600" y="5283200"/>
          <a:ext cx="14493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5" name="Equation" r:id="rId7" imgW="507960" imgH="444240" progId="Equation.DSMT4">
                  <p:embed/>
                </p:oleObj>
              </mc:Choice>
              <mc:Fallback>
                <p:oleObj name="Equation" r:id="rId7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83200"/>
                        <a:ext cx="14493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4800600" y="17526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acts as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the centripetal force?</a:t>
            </a:r>
          </a:p>
        </p:txBody>
      </p:sp>
      <p:sp>
        <p:nvSpPr>
          <p:cNvPr id="536587" name="Text Box 11"/>
          <p:cNvSpPr txBox="1">
            <a:spLocks noChangeArrowheads="1"/>
          </p:cNvSpPr>
          <p:nvPr/>
        </p:nvSpPr>
        <p:spPr bwMode="auto">
          <a:xfrm>
            <a:off x="4800600" y="21336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gravitational force of the earth pulling the satellite!</a:t>
            </a:r>
          </a:p>
        </p:txBody>
      </p:sp>
      <p:graphicFrame>
        <p:nvGraphicFramePr>
          <p:cNvPr id="536588" name="Object 4"/>
          <p:cNvGraphicFramePr>
            <a:graphicFrameLocks noChangeAspect="1"/>
          </p:cNvGraphicFramePr>
          <p:nvPr/>
        </p:nvGraphicFramePr>
        <p:xfrm>
          <a:off x="5924550" y="3143250"/>
          <a:ext cx="18478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6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3143250"/>
                        <a:ext cx="18478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89" name="Object 5"/>
          <p:cNvGraphicFramePr>
            <a:graphicFrameLocks noChangeAspect="1"/>
          </p:cNvGraphicFramePr>
          <p:nvPr/>
        </p:nvGraphicFramePr>
        <p:xfrm>
          <a:off x="7743825" y="3048000"/>
          <a:ext cx="9429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7" name="Equation" r:id="rId11" imgW="330120" imgH="419040" progId="Equation.DSMT4">
                  <p:embed/>
                </p:oleObj>
              </mc:Choice>
              <mc:Fallback>
                <p:oleObj name="Equation" r:id="rId11" imgW="330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3048000"/>
                        <a:ext cx="9429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90" name="Object 6"/>
          <p:cNvGraphicFramePr>
            <a:graphicFrameLocks noChangeAspect="1"/>
          </p:cNvGraphicFramePr>
          <p:nvPr/>
        </p:nvGraphicFramePr>
        <p:xfrm>
          <a:off x="5713413" y="5715000"/>
          <a:ext cx="6873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5715000"/>
                        <a:ext cx="6873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91" name="Object 7"/>
          <p:cNvGraphicFramePr>
            <a:graphicFrameLocks noChangeAspect="1"/>
          </p:cNvGraphicFramePr>
          <p:nvPr/>
        </p:nvGraphicFramePr>
        <p:xfrm>
          <a:off x="5791200" y="4294188"/>
          <a:ext cx="16764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" name="Equation" r:id="rId15" imgW="685800" imgH="393480" progId="Equation.3">
                  <p:embed/>
                </p:oleObj>
              </mc:Choice>
              <mc:Fallback>
                <p:oleObj name="Equation" r:id="rId15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94188"/>
                        <a:ext cx="167640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3E15E5-B7DB-1143-9B72-42D2252E0C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8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Determine the speed of the Hubble Space Telescope orbiting at a height of 598 km above the </a:t>
            </a:r>
            <a:r>
              <a:rPr lang="en-US" sz="3200" dirty="0" smtClean="0">
                <a:solidFill>
                  <a:srgbClr val="333399"/>
                </a:solidFill>
                <a:latin typeface="Arial Narrow" charset="0"/>
              </a:rPr>
              <a:t>earth’s </a:t>
            </a:r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surface.</a:t>
            </a:r>
          </a:p>
        </p:txBody>
      </p:sp>
      <p:graphicFrame>
        <p:nvGraphicFramePr>
          <p:cNvPr id="540676" name="Object 2"/>
          <p:cNvGraphicFramePr>
            <a:graphicFrameLocks noChangeAspect="1"/>
          </p:cNvGraphicFramePr>
          <p:nvPr/>
        </p:nvGraphicFramePr>
        <p:xfrm>
          <a:off x="1608138" y="3505200"/>
          <a:ext cx="6697662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3" name="Equation" r:id="rId4" imgW="2692080" imgH="507960" progId="Equation.DSMT4">
                  <p:embed/>
                </p:oleObj>
              </mc:Choice>
              <mc:Fallback>
                <p:oleObj name="Equation" r:id="rId4" imgW="2692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3505200"/>
                        <a:ext cx="6697662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Ex.  Orbital Speed of the Hubble Space Telescope</a:t>
            </a:r>
          </a:p>
        </p:txBody>
      </p:sp>
      <p:graphicFrame>
        <p:nvGraphicFramePr>
          <p:cNvPr id="5406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024896"/>
              </p:ext>
            </p:extLst>
          </p:nvPr>
        </p:nvGraphicFramePr>
        <p:xfrm>
          <a:off x="2439988" y="1884363"/>
          <a:ext cx="182721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4" name="Equation" r:id="rId6" imgW="508000" imgH="469900" progId="Equation.3">
                  <p:embed/>
                </p:oleObj>
              </mc:Choice>
              <mc:Fallback>
                <p:oleObj name="Equation" r:id="rId6" imgW="508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1884363"/>
                        <a:ext cx="1827212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0" name="Object 4"/>
          <p:cNvGraphicFramePr>
            <a:graphicFrameLocks noChangeAspect="1"/>
          </p:cNvGraphicFramePr>
          <p:nvPr/>
        </p:nvGraphicFramePr>
        <p:xfrm>
          <a:off x="1600200" y="2362200"/>
          <a:ext cx="866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5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8667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1" name="Object 5"/>
          <p:cNvGraphicFramePr>
            <a:graphicFrameLocks noChangeAspect="1"/>
          </p:cNvGraphicFramePr>
          <p:nvPr/>
        </p:nvGraphicFramePr>
        <p:xfrm>
          <a:off x="1676400" y="5105400"/>
          <a:ext cx="24971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6" name="Equation" r:id="rId10" imgW="1002960" imgH="228600" progId="Equation.DSMT4">
                  <p:embed/>
                </p:oleObj>
              </mc:Choice>
              <mc:Fallback>
                <p:oleObj name="Equation" r:id="rId10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2497138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2" name="Object 6"/>
          <p:cNvGraphicFramePr>
            <a:graphicFrameLocks noChangeAspect="1"/>
          </p:cNvGraphicFramePr>
          <p:nvPr/>
        </p:nvGraphicFramePr>
        <p:xfrm>
          <a:off x="4589463" y="5105400"/>
          <a:ext cx="21161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7" name="Equation" r:id="rId12" imgW="850680" imgH="253800" progId="Equation.3">
                  <p:embed/>
                </p:oleObj>
              </mc:Choice>
              <mc:Fallback>
                <p:oleObj name="Equation" r:id="rId12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105400"/>
                        <a:ext cx="211613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72FCBD-1648-3F46-927A-9D8AA65C7C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3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graphicFrame>
        <p:nvGraphicFramePr>
          <p:cNvPr id="542723" name="Object 2"/>
          <p:cNvGraphicFramePr>
            <a:graphicFrameLocks noChangeAspect="1"/>
          </p:cNvGraphicFramePr>
          <p:nvPr/>
        </p:nvGraphicFramePr>
        <p:xfrm>
          <a:off x="3865563" y="1066800"/>
          <a:ext cx="3297237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50" name="Equation" r:id="rId4" imgW="1155600" imgH="444240" progId="Equation.DSMT4">
                  <p:embed/>
                </p:oleObj>
              </mc:Choice>
              <mc:Fallback>
                <p:oleObj name="Equation" r:id="rId4" imgW="1155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1066800"/>
                        <a:ext cx="3297237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25" name="Object 3"/>
          <p:cNvGraphicFramePr>
            <a:graphicFrameLocks noChangeAspect="1"/>
          </p:cNvGraphicFramePr>
          <p:nvPr/>
        </p:nvGraphicFramePr>
        <p:xfrm>
          <a:off x="3886200" y="4030663"/>
          <a:ext cx="21732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51" name="Equation" r:id="rId6" imgW="761760" imgH="482400" progId="Equation.DSMT4">
                  <p:embed/>
                </p:oleObj>
              </mc:Choice>
              <mc:Fallback>
                <p:oleObj name="Equation" r:id="rId6" imgW="761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0663"/>
                        <a:ext cx="217328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Period of a Satellite in an Orbit</a:t>
            </a:r>
          </a:p>
        </p:txBody>
      </p:sp>
      <p:sp>
        <p:nvSpPr>
          <p:cNvPr id="542727" name="Text Box 7"/>
          <p:cNvSpPr txBox="1">
            <a:spLocks noChangeArrowheads="1"/>
          </p:cNvSpPr>
          <p:nvPr/>
        </p:nvSpPr>
        <p:spPr bwMode="auto">
          <a:xfrm>
            <a:off x="533400" y="1438275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Speed of a satellite</a:t>
            </a:r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533400" y="43434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Period of a satellite</a:t>
            </a:r>
          </a:p>
        </p:txBody>
      </p:sp>
      <p:graphicFrame>
        <p:nvGraphicFramePr>
          <p:cNvPr id="542729" name="Object 4"/>
          <p:cNvGraphicFramePr>
            <a:graphicFrameLocks noChangeAspect="1"/>
          </p:cNvGraphicFramePr>
          <p:nvPr/>
        </p:nvGraphicFramePr>
        <p:xfrm>
          <a:off x="762000" y="2435225"/>
          <a:ext cx="2897188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52" name="Equation" r:id="rId8" imgW="1015920" imgH="469800" progId="Equation.DSMT4">
                  <p:embed/>
                </p:oleObj>
              </mc:Choice>
              <mc:Fallback>
                <p:oleObj name="Equation" r:id="rId8" imgW="1015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5225"/>
                        <a:ext cx="2897188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0" name="Object 5"/>
          <p:cNvGraphicFramePr>
            <a:graphicFrameLocks noChangeAspect="1"/>
          </p:cNvGraphicFramePr>
          <p:nvPr/>
        </p:nvGraphicFramePr>
        <p:xfrm>
          <a:off x="5888038" y="2286000"/>
          <a:ext cx="2570162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53" name="Equation" r:id="rId10" imgW="901440" imgH="495000" progId="Equation.3">
                  <p:embed/>
                </p:oleObj>
              </mc:Choice>
              <mc:Fallback>
                <p:oleObj name="Equation" r:id="rId10" imgW="9014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2286000"/>
                        <a:ext cx="2570162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32" name="AutoShape 12"/>
          <p:cNvSpPr>
            <a:spLocks noChangeArrowheads="1"/>
          </p:cNvSpPr>
          <p:nvPr/>
        </p:nvSpPr>
        <p:spPr bwMode="auto">
          <a:xfrm>
            <a:off x="3776663" y="2560638"/>
            <a:ext cx="1862137" cy="1098550"/>
          </a:xfrm>
          <a:prstGeom prst="rightArrow">
            <a:avLst>
              <a:gd name="adj1" fmla="val 50000"/>
              <a:gd name="adj2" fmla="val 42377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Square either side and solve for T2</a:t>
            </a:r>
          </a:p>
        </p:txBody>
      </p:sp>
      <p:sp>
        <p:nvSpPr>
          <p:cNvPr id="542734" name="Text Box 14"/>
          <p:cNvSpPr txBox="1">
            <a:spLocks noChangeArrowheads="1"/>
          </p:cNvSpPr>
          <p:nvPr/>
        </p:nvSpPr>
        <p:spPr bwMode="auto">
          <a:xfrm>
            <a:off x="304800" y="5500688"/>
            <a:ext cx="861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This is applicable to any satellite or even for planets and moons.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77000" y="450532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333399"/>
                </a:solidFill>
                <a:latin typeface="Arial Narrow" charset="0"/>
              </a:rPr>
              <a:t>Kepler’s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3</a:t>
            </a:r>
            <a:r>
              <a:rPr lang="en-US" sz="2800" baseline="30000" dirty="0">
                <a:solidFill>
                  <a:srgbClr val="333399"/>
                </a:solidFill>
                <a:latin typeface="Arial Narrow" charset="0"/>
              </a:rPr>
              <a:t>rd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 Law </a:t>
            </a:r>
          </a:p>
        </p:txBody>
      </p:sp>
      <p:sp>
        <p:nvSpPr>
          <p:cNvPr id="4711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09E9EE-649B-0E49-BF27-AC0F08118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7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46819" name="Picture 3" descr="afg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35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Geo-synchronous Satellites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4114800" y="4387850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What period should these satellites have?</a:t>
            </a:r>
          </a:p>
        </p:txBody>
      </p:sp>
      <p:pic>
        <p:nvPicPr>
          <p:cNvPr id="546822" name="Picture 6" descr="F05.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09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Satellite TV</a:t>
            </a:r>
          </a:p>
        </p:txBody>
      </p:sp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3962400" y="9906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Global Positioning System (GPS)</a:t>
            </a:r>
          </a:p>
        </p:txBody>
      </p:sp>
      <p:sp>
        <p:nvSpPr>
          <p:cNvPr id="546825" name="Text Box 9"/>
          <p:cNvSpPr txBox="1">
            <a:spLocks noChangeArrowheads="1"/>
          </p:cNvSpPr>
          <p:nvPr/>
        </p:nvSpPr>
        <p:spPr bwMode="auto">
          <a:xfrm>
            <a:off x="4114800" y="5348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The same as the earth!!</a:t>
            </a:r>
          </a:p>
        </p:txBody>
      </p:sp>
      <p:sp>
        <p:nvSpPr>
          <p:cNvPr id="546826" name="Text Box 10"/>
          <p:cNvSpPr txBox="1">
            <a:spLocks noChangeArrowheads="1"/>
          </p:cNvSpPr>
          <p:nvPr/>
        </p:nvSpPr>
        <p:spPr bwMode="auto">
          <a:xfrm>
            <a:off x="7467600" y="5334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24 hours</a:t>
            </a:r>
          </a:p>
        </p:txBody>
      </p:sp>
      <p:sp>
        <p:nvSpPr>
          <p:cNvPr id="546827" name="Rectangle 11"/>
          <p:cNvSpPr>
            <a:spLocks noChangeArrowheads="1"/>
          </p:cNvSpPr>
          <p:nvPr/>
        </p:nvSpPr>
        <p:spPr bwMode="auto">
          <a:xfrm>
            <a:off x="5105400" y="1676400"/>
            <a:ext cx="1981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6828" name="Rectangle 12"/>
          <p:cNvSpPr>
            <a:spLocks noChangeArrowheads="1"/>
          </p:cNvSpPr>
          <p:nvPr/>
        </p:nvSpPr>
        <p:spPr bwMode="auto">
          <a:xfrm>
            <a:off x="7010400" y="1524000"/>
            <a:ext cx="20574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7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E602F9-AC22-BA46-A4D6-0FEF81AACB3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48866" name="Picture 2" descr="F05.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6172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309563" y="5440363"/>
            <a:ext cx="837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In each case, what is the weight recorded by the scale?</a:t>
            </a:r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Apparent Weightlessness and Free Fall</a:t>
            </a:r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2144713" y="4854575"/>
            <a:ext cx="369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0</a:t>
            </a:r>
          </a:p>
        </p:txBody>
      </p:sp>
      <p:sp>
        <p:nvSpPr>
          <p:cNvPr id="4301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5D0459-9E8F-0D49-8AC8-4C58429B4B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10000" y="990600"/>
            <a:ext cx="45720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5334000" y="4852988"/>
            <a:ext cx="369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168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249238" y="836613"/>
            <a:ext cx="85899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At what speed must the surface of the space station move so that the astronaut experiences a push on his feet equal to his weight on earth?  The radius is 1700 m.</a:t>
            </a:r>
          </a:p>
        </p:txBody>
      </p:sp>
      <p:graphicFrame>
        <p:nvGraphicFramePr>
          <p:cNvPr id="5509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01804"/>
              </p:ext>
            </p:extLst>
          </p:nvPr>
        </p:nvGraphicFramePr>
        <p:xfrm>
          <a:off x="439738" y="2362200"/>
          <a:ext cx="2173287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67" name="Equation" r:id="rId4" imgW="762000" imgH="431800" progId="Equation.DSMT4">
                  <p:embed/>
                </p:oleObj>
              </mc:Choice>
              <mc:Fallback>
                <p:oleObj name="Equation" r:id="rId4" imgW="762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362200"/>
                        <a:ext cx="2173287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09737"/>
              </p:ext>
            </p:extLst>
          </p:nvPr>
        </p:nvGraphicFramePr>
        <p:xfrm>
          <a:off x="228600" y="3902075"/>
          <a:ext cx="6873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68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02075"/>
                        <a:ext cx="68738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0918" name="Picture 6" descr="afg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438400"/>
            <a:ext cx="3676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7"/>
          <p:cNvSpPr>
            <a:spLocks noChangeArrowheads="1"/>
          </p:cNvSpPr>
          <p:nvPr/>
        </p:nvSpPr>
        <p:spPr bwMode="auto">
          <a:xfrm>
            <a:off x="685800" y="-76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Arial Narrow" charset="0"/>
              </a:rPr>
              <a:t>Ex. Artificial Gravity</a:t>
            </a:r>
          </a:p>
        </p:txBody>
      </p:sp>
      <p:graphicFrame>
        <p:nvGraphicFramePr>
          <p:cNvPr id="5509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31031"/>
              </p:ext>
            </p:extLst>
          </p:nvPr>
        </p:nvGraphicFramePr>
        <p:xfrm>
          <a:off x="2663825" y="2822575"/>
          <a:ext cx="6889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69" name="Equation" r:id="rId9" imgW="241300" imgH="165100" progId="Equation.DSMT4">
                  <p:embed/>
                </p:oleObj>
              </mc:Choice>
              <mc:Fallback>
                <p:oleObj name="Equation" r:id="rId9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822575"/>
                        <a:ext cx="6889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446167"/>
              </p:ext>
            </p:extLst>
          </p:nvPr>
        </p:nvGraphicFramePr>
        <p:xfrm>
          <a:off x="958850" y="3657600"/>
          <a:ext cx="8699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70" name="Equation" r:id="rId11" imgW="304800" imgH="279400" progId="Equation.DSMT4">
                  <p:embed/>
                </p:oleObj>
              </mc:Choice>
              <mc:Fallback>
                <p:oleObj name="Equation" r:id="rId11" imgW="30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657600"/>
                        <a:ext cx="8699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089679"/>
              </p:ext>
            </p:extLst>
          </p:nvPr>
        </p:nvGraphicFramePr>
        <p:xfrm>
          <a:off x="569912" y="4495800"/>
          <a:ext cx="44592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71" name="Equation" r:id="rId13" imgW="1562100" imgH="330200" progId="Equation.DSMT4">
                  <p:embed/>
                </p:oleObj>
              </mc:Choice>
              <mc:Fallback>
                <p:oleObj name="Equation" r:id="rId13" imgW="1562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" y="4495800"/>
                        <a:ext cx="445928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7A7D1A-E654-FD4A-B4A4-E3B301B530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98393"/>
              </p:ext>
            </p:extLst>
          </p:nvPr>
        </p:nvGraphicFramePr>
        <p:xfrm>
          <a:off x="549275" y="5524500"/>
          <a:ext cx="18129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72" name="Equation" r:id="rId15" imgW="635000" imgH="228600" progId="Equation.3">
                  <p:embed/>
                </p:oleObj>
              </mc:Choice>
              <mc:Fallback>
                <p:oleObj name="Equation" r:id="rId15" imgW="63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524500"/>
                        <a:ext cx="18129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48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pic>
        <p:nvPicPr>
          <p:cNvPr id="73730" name="Picture 2" descr="FG05_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Motion in Resistive Forces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Medium can exert resistive forces on an object moving through it due to viscosity or other types frictional properties of the medium.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These forces are exerted on moving objects in opposite direction of the movement.  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3399"/>
                </a:solidFill>
                <a:latin typeface="Arial Narrow" charset="0"/>
              </a:rPr>
              <a:t>Some examples?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These forces are proportional to such factors as speed.   They almost always increase with increasing speed.   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5562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Two different cases of proportionality: </a:t>
            </a:r>
          </a:p>
          <a:p>
            <a:pPr lvl="1" eaLnBrk="1" hangingPunct="1"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Forces linearly proportional to speed: Slowly moving or very small objects</a:t>
            </a:r>
          </a:p>
          <a:p>
            <a:pPr lvl="1" eaLnBrk="1" hangingPunct="1"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Forces proportional to square of speed: Large objects w/ reasonable speed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124200" y="1752600"/>
            <a:ext cx="4833938" cy="495300"/>
          </a:xfrm>
          <a:prstGeom prst="rect">
            <a:avLst/>
          </a:prstGeom>
          <a:solidFill>
            <a:srgbClr val="CCFFFF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3399"/>
                </a:solidFill>
                <a:latin typeface="Arial Narrow" charset="0"/>
              </a:rPr>
              <a:t>Air resistance, viscous force of liquid, etc</a:t>
            </a:r>
          </a:p>
        </p:txBody>
      </p:sp>
      <p:sp>
        <p:nvSpPr>
          <p:cNvPr id="21515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6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6D0A7D3-9640-C24F-B9B8-D5F5FD89AB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9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54864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3 Results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average: 21/40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Equivalent to 52.5/100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Previous scores: 65/100 and 60/100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Top score: 39/40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Midterm comprehensive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Wednesday, Mar. 20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SH103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CH1.1 through what we learn this Wednesday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Will prepare a 150 problem mid-term preparation set for you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Will distribute in class this Wednesday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Spring break next week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class during the week!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Oct. 20, 2010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1441-002, Fall 2010 Dr. Jaehoon Yu</a:t>
            </a: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Using the fact that g=9.80m/s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Earth’s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surface, find the average density of the Earth.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 the following information </a:t>
            </a:r>
            <a:r>
              <a:rPr lang="en-US" dirty="0" smtClean="0">
                <a:latin typeface="Arial Narrow" charset="0"/>
                <a:ea typeface="ＭＳ Ｐゴシック" charset="0"/>
              </a:rPr>
              <a:t>only but without computing the volume explicitly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gravitational constant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radius of the Earth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20 point extra credit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Due: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Monday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Mar. 25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must show your OWN, detailed work to obtain any credit!!  </a:t>
            </a:r>
          </a:p>
        </p:txBody>
      </p:sp>
      <p:graphicFrame>
        <p:nvGraphicFramePr>
          <p:cNvPr id="778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52606"/>
              </p:ext>
            </p:extLst>
          </p:nvPr>
        </p:nvGraphicFramePr>
        <p:xfrm>
          <a:off x="4953000" y="2706687"/>
          <a:ext cx="3852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33" name="Equation" r:id="rId3" imgW="1714500" imgH="241300" progId="Equation.DSMT4">
                  <p:embed/>
                </p:oleObj>
              </mc:Choice>
              <mc:Fallback>
                <p:oleObj name="Equation" r:id="rId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06687"/>
                        <a:ext cx="38528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73076"/>
              </p:ext>
            </p:extLst>
          </p:nvPr>
        </p:nvGraphicFramePr>
        <p:xfrm>
          <a:off x="4918075" y="3214687"/>
          <a:ext cx="2625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34" name="Equation" r:id="rId5" imgW="1168400" imgH="254000" progId="Equation.3">
                  <p:embed/>
                </p:oleObj>
              </mc:Choice>
              <mc:Fallback>
                <p:oleObj name="Equation" r:id="rId5" imgW="1168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214687"/>
                        <a:ext cx="2625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A111BA-02FD-8D43-859D-3F83D25558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17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Law of Universal Gravitation</a:t>
            </a:r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8229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People have been very curious about the stars in the sky, making observations for a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long~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time.  The data people collected, however, have not been explained until Newton has discovered the law of gravitation. 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229600" cy="1200328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Every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object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in the Universe attracts every other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object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with a force that is directly </a:t>
            </a:r>
            <a:r>
              <a:rPr lang="en-US" b="1" u="sng" dirty="0">
                <a:solidFill>
                  <a:srgbClr val="003300"/>
                </a:solidFill>
                <a:latin typeface="Arial Narrow" charset="0"/>
              </a:rPr>
              <a:t>proportional to the product of their masses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and </a:t>
            </a:r>
            <a:r>
              <a:rPr lang="en-US" b="1" u="sng" dirty="0">
                <a:solidFill>
                  <a:srgbClr val="003300"/>
                </a:solidFill>
                <a:latin typeface="Arial Narrow" charset="0"/>
              </a:rPr>
              <a:t>inversely proportional to the square of the distance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between them.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457200" y="3382963"/>
            <a:ext cx="25146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would you write this law mathematically?</a:t>
            </a:r>
            <a:endParaRPr lang="en-US" sz="2000" dirty="0">
              <a:solidFill>
                <a:schemeClr val="accent2"/>
              </a:solidFill>
              <a:latin typeface="Symbol" charset="0"/>
            </a:endParaRPr>
          </a:p>
        </p:txBody>
      </p:sp>
      <p:graphicFrame>
        <p:nvGraphicFramePr>
          <p:cNvPr id="4352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60623"/>
              </p:ext>
            </p:extLst>
          </p:nvPr>
        </p:nvGraphicFramePr>
        <p:xfrm>
          <a:off x="3352800" y="3511550"/>
          <a:ext cx="3603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07" name="Equation" r:id="rId3" imgW="190500" imgH="266700" progId="Equation.3">
                  <p:embed/>
                </p:oleObj>
              </mc:Choice>
              <mc:Fallback>
                <p:oleObj name="Equation" r:id="rId3" imgW="190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11550"/>
                        <a:ext cx="3603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37235"/>
              </p:ext>
            </p:extLst>
          </p:nvPr>
        </p:nvGraphicFramePr>
        <p:xfrm>
          <a:off x="3462338" y="4319588"/>
          <a:ext cx="27336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08" name="Equation" r:id="rId5" imgW="1066800" imgH="190500" progId="Equation.DSMT4">
                  <p:embed/>
                </p:oleObj>
              </mc:Choice>
              <mc:Fallback>
                <p:oleObj name="Equation" r:id="rId5" imgW="1066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319588"/>
                        <a:ext cx="27336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379413" y="41910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G is the universal gravitational constant, and its value is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853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This constant is not given by the theory but must be measured by experiments.</a:t>
            </a:r>
          </a:p>
        </p:txBody>
      </p:sp>
      <p:sp>
        <p:nvSpPr>
          <p:cNvPr id="435210" name="AutoShape 10"/>
          <p:cNvSpPr>
            <a:spLocks noChangeArrowheads="1"/>
          </p:cNvSpPr>
          <p:nvPr/>
        </p:nvSpPr>
        <p:spPr bwMode="auto">
          <a:xfrm>
            <a:off x="4930775" y="3276600"/>
            <a:ext cx="1219200" cy="914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 Narrow" charset="0"/>
              </a:rPr>
              <a:t>With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</a:t>
            </a:r>
          </a:p>
        </p:txBody>
      </p:sp>
      <p:graphicFrame>
        <p:nvGraphicFramePr>
          <p:cNvPr id="435211" name="Object 4"/>
          <p:cNvGraphicFramePr>
            <a:graphicFrameLocks noChangeAspect="1"/>
          </p:cNvGraphicFramePr>
          <p:nvPr/>
        </p:nvGraphicFramePr>
        <p:xfrm>
          <a:off x="6400800" y="3476625"/>
          <a:ext cx="733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09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76625"/>
                        <a:ext cx="7334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12" name="Text Box 12"/>
          <p:cNvSpPr txBox="1">
            <a:spLocks noChangeArrowheads="1"/>
          </p:cNvSpPr>
          <p:nvPr/>
        </p:nvSpPr>
        <p:spPr bwMode="auto">
          <a:xfrm>
            <a:off x="6229350" y="4343400"/>
            <a:ext cx="685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435213" name="Object 5"/>
          <p:cNvGraphicFramePr>
            <a:graphicFrameLocks noChangeAspect="1"/>
          </p:cNvGraphicFramePr>
          <p:nvPr/>
        </p:nvGraphicFramePr>
        <p:xfrm>
          <a:off x="6983413" y="4275138"/>
          <a:ext cx="14747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10" name="Equation" r:id="rId9" imgW="723600" imgH="228600" progId="Equation.3">
                  <p:embed/>
                </p:oleObj>
              </mc:Choice>
              <mc:Fallback>
                <p:oleObj name="Equation" r:id="rId9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4275138"/>
                        <a:ext cx="1474787" cy="533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1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form of forces is known as </a:t>
            </a:r>
            <a:r>
              <a:rPr lang="en-US" sz="2000" b="1" u="sng">
                <a:solidFill>
                  <a:srgbClr val="003300"/>
                </a:solidFill>
                <a:latin typeface="Arial Narrow" charset="0"/>
              </a:rPr>
              <a:t>the inverse-square law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because the magnitude of the force is inversely proportional to the square of the distances between the objects.</a:t>
            </a:r>
          </a:p>
        </p:txBody>
      </p:sp>
      <p:graphicFrame>
        <p:nvGraphicFramePr>
          <p:cNvPr id="435215" name="Object 6"/>
          <p:cNvGraphicFramePr>
            <a:graphicFrameLocks noChangeAspect="1"/>
          </p:cNvGraphicFramePr>
          <p:nvPr/>
        </p:nvGraphicFramePr>
        <p:xfrm>
          <a:off x="3733800" y="3641725"/>
          <a:ext cx="2889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11" name="Equation" r:id="rId11" imgW="152280" imgH="126720" progId="Equation.DSMT4">
                  <p:embed/>
                </p:oleObj>
              </mc:Choice>
              <mc:Fallback>
                <p:oleObj name="Equation" r:id="rId11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41725"/>
                        <a:ext cx="2889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6" name="Object 7"/>
          <p:cNvGraphicFramePr>
            <a:graphicFrameLocks noChangeAspect="1"/>
          </p:cNvGraphicFramePr>
          <p:nvPr/>
        </p:nvGraphicFramePr>
        <p:xfrm>
          <a:off x="4038600" y="3370263"/>
          <a:ext cx="3603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12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70263"/>
                        <a:ext cx="36036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7" name="Object 8"/>
          <p:cNvGraphicFramePr>
            <a:graphicFrameLocks noChangeAspect="1"/>
          </p:cNvGraphicFramePr>
          <p:nvPr/>
        </p:nvGraphicFramePr>
        <p:xfrm>
          <a:off x="7459663" y="3276600"/>
          <a:ext cx="84613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13" name="Equation" r:id="rId15" imgW="380880" imgH="431640" progId="Equation.DSMT4">
                  <p:embed/>
                </p:oleObj>
              </mc:Choice>
              <mc:Fallback>
                <p:oleObj name="Equation" r:id="rId15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3276600"/>
                        <a:ext cx="846137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8" name="Object 9"/>
          <p:cNvGraphicFramePr>
            <a:graphicFrameLocks noChangeAspect="1"/>
          </p:cNvGraphicFramePr>
          <p:nvPr/>
        </p:nvGraphicFramePr>
        <p:xfrm>
          <a:off x="4341813" y="3352800"/>
          <a:ext cx="3857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14" name="Equation" r:id="rId17" imgW="203040" imgH="228600" progId="Equation.DSMT4">
                  <p:embed/>
                </p:oleObj>
              </mc:Choice>
              <mc:Fallback>
                <p:oleObj name="Equation" r:id="rId17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3352800"/>
                        <a:ext cx="3857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61660"/>
              </p:ext>
            </p:extLst>
          </p:nvPr>
        </p:nvGraphicFramePr>
        <p:xfrm>
          <a:off x="4043363" y="3248025"/>
          <a:ext cx="72231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15" name="Equation" r:id="rId19" imgW="381000" imgH="419100" progId="Equation.3">
                  <p:embed/>
                </p:oleObj>
              </mc:Choice>
              <mc:Fallback>
                <p:oleObj name="Equation" r:id="rId19" imgW="381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248025"/>
                        <a:ext cx="722312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496310"/>
              </p:ext>
            </p:extLst>
          </p:nvPr>
        </p:nvGraphicFramePr>
        <p:xfrm>
          <a:off x="4191000" y="3722688"/>
          <a:ext cx="3381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16" name="Equation" r:id="rId21" imgW="177800" imgH="254000" progId="Equation.3">
                  <p:embed/>
                </p:oleObj>
              </mc:Choice>
              <mc:Fallback>
                <p:oleObj name="Equation" r:id="rId21" imgW="177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22688"/>
                        <a:ext cx="33813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1" name="Object 12"/>
          <p:cNvGraphicFramePr>
            <a:graphicFrameLocks noChangeAspect="1"/>
          </p:cNvGraphicFramePr>
          <p:nvPr/>
        </p:nvGraphicFramePr>
        <p:xfrm>
          <a:off x="7086600" y="3505200"/>
          <a:ext cx="3667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17" name="Equation" r:id="rId23" imgW="164880" imgH="177480" progId="Equation.3">
                  <p:embed/>
                </p:oleObj>
              </mc:Choice>
              <mc:Fallback>
                <p:oleObj name="Equation" r:id="rId23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05200"/>
                        <a:ext cx="3667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8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27931-A57B-A64A-9483-1842D7F3F6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4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2777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39301" name="Object 3"/>
          <p:cNvGraphicFramePr>
            <a:graphicFrameLocks noChangeAspect="1"/>
          </p:cNvGraphicFramePr>
          <p:nvPr/>
        </p:nvGraphicFramePr>
        <p:xfrm>
          <a:off x="792163" y="3073400"/>
          <a:ext cx="8080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07" name="Equation" r:id="rId4" imgW="279360" imgH="164880" progId="Equation.DSMT4">
                  <p:embed/>
                </p:oleObj>
              </mc:Choice>
              <mc:Fallback>
                <p:oleObj name="Equation" r:id="rId4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073400"/>
                        <a:ext cx="8080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9302" name="Picture 6" descr="afg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Gravitational Attraction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152400" y="10668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magnitude of the gravitational force that acts on each particle in the figure, assuming m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=12kg, m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=25kg, and r=1.2m?</a:t>
            </a:r>
          </a:p>
        </p:txBody>
      </p:sp>
      <p:graphicFrame>
        <p:nvGraphicFramePr>
          <p:cNvPr id="439305" name="Object 4"/>
          <p:cNvGraphicFramePr>
            <a:graphicFrameLocks noChangeAspect="1"/>
          </p:cNvGraphicFramePr>
          <p:nvPr/>
        </p:nvGraphicFramePr>
        <p:xfrm>
          <a:off x="969963" y="3810000"/>
          <a:ext cx="7564437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08" name="Equation" r:id="rId7" imgW="2616120" imgH="495000" progId="Equation.DSMT4">
                  <p:embed/>
                </p:oleObj>
              </mc:Choice>
              <mc:Fallback>
                <p:oleObj name="Equation" r:id="rId7" imgW="26161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3810000"/>
                        <a:ext cx="7564437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5"/>
          <p:cNvGraphicFramePr>
            <a:graphicFrameLocks noChangeAspect="1"/>
          </p:cNvGraphicFramePr>
          <p:nvPr/>
        </p:nvGraphicFramePr>
        <p:xfrm>
          <a:off x="931863" y="5181600"/>
          <a:ext cx="24971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09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181600"/>
                        <a:ext cx="24971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6"/>
          <p:cNvGraphicFramePr>
            <a:graphicFrameLocks noChangeAspect="1"/>
          </p:cNvGraphicFramePr>
          <p:nvPr/>
        </p:nvGraphicFramePr>
        <p:xfrm>
          <a:off x="1655763" y="2819400"/>
          <a:ext cx="1468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10" name="Equation" r:id="rId11" imgW="507960" imgH="393480" progId="Equation.3">
                  <p:embed/>
                </p:oleObj>
              </mc:Choice>
              <mc:Fallback>
                <p:oleObj name="Equation" r:id="rId11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2819400"/>
                        <a:ext cx="1468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E5680F-9330-C047-B17B-BB3C78E8F09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34818" name="Rectangle 2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33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1349" name="Picture 5" descr="afg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1388"/>
            <a:ext cx="73152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Why does the Moon orbit the Earth?</a:t>
            </a:r>
          </a:p>
        </p:txBody>
      </p:sp>
      <p:sp>
        <p:nvSpPr>
          <p:cNvPr id="3482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012E79-7A09-3C4B-AED0-B5498C24E49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1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6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Force and Weight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533400" y="4159250"/>
            <a:ext cx="7751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Since weight depends on the magnitude of gravitational acceleration, </a:t>
            </a:r>
            <a:r>
              <a:rPr lang="en-US" sz="2800" b="1">
                <a:solidFill>
                  <a:schemeClr val="accent2"/>
                </a:solidFill>
                <a:latin typeface="Monotype Corsiva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it varies depending on geographical location.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3962400" y="838200"/>
            <a:ext cx="396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The attractive force exerted on an object by the Earth </a:t>
            </a: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609600" y="976313"/>
            <a:ext cx="3140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Arial Narrow" charset="0"/>
              </a:rPr>
              <a:t>Gravitational Force, </a:t>
            </a:r>
            <a:r>
              <a:rPr lang="en-US" sz="2800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sz="2800" b="1" baseline="-25000">
                <a:solidFill>
                  <a:srgbClr val="800000"/>
                </a:solidFill>
                <a:latin typeface="Monotype Corsiva" charset="0"/>
              </a:rPr>
              <a:t>g</a:t>
            </a:r>
            <a:endParaRPr lang="en-US" sz="28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4495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55572"/>
              </p:ext>
            </p:extLst>
          </p:nvPr>
        </p:nvGraphicFramePr>
        <p:xfrm>
          <a:off x="3429000" y="1870075"/>
          <a:ext cx="17541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" name="Equation" r:id="rId3" imgW="711200" imgH="241300" progId="Equation.3">
                  <p:embed/>
                </p:oleObj>
              </mc:Choice>
              <mc:Fallback>
                <p:oleObj name="Equation" r:id="rId3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70075"/>
                        <a:ext cx="17541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533400" y="2803525"/>
            <a:ext cx="4700588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Arial Narrow" charset="0"/>
              </a:rPr>
              <a:t>Weight of an object with mass M is</a:t>
            </a:r>
          </a:p>
        </p:txBody>
      </p:sp>
      <p:graphicFrame>
        <p:nvGraphicFramePr>
          <p:cNvPr id="449544" name="Object 3"/>
          <p:cNvGraphicFramePr>
            <a:graphicFrameLocks noChangeAspect="1"/>
          </p:cNvGraphicFramePr>
          <p:nvPr/>
        </p:nvGraphicFramePr>
        <p:xfrm>
          <a:off x="5410200" y="2874963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74963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533400" y="51816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By measuring the forces one can determine masses.  This is why you can measure mass using the spring scale.</a:t>
            </a:r>
          </a:p>
        </p:txBody>
      </p:sp>
      <p:graphicFrame>
        <p:nvGraphicFramePr>
          <p:cNvPr id="4495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11280"/>
              </p:ext>
            </p:extLst>
          </p:nvPr>
        </p:nvGraphicFramePr>
        <p:xfrm>
          <a:off x="5241925" y="1889125"/>
          <a:ext cx="6254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" name="Equation" r:id="rId7" imgW="254000" imgH="266700" progId="Equation.3">
                  <p:embed/>
                </p:oleObj>
              </mc:Choice>
              <mc:Fallback>
                <p:oleObj name="Equation" r:id="rId7" imgW="25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1889125"/>
                        <a:ext cx="6254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726649"/>
              </p:ext>
            </p:extLst>
          </p:nvPr>
        </p:nvGraphicFramePr>
        <p:xfrm>
          <a:off x="5967413" y="2692400"/>
          <a:ext cx="8016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" name="Equation" r:id="rId9" imgW="406400" imgH="355600" progId="Equation.3">
                  <p:embed/>
                </p:oleObj>
              </mc:Choice>
              <mc:Fallback>
                <p:oleObj name="Equation" r:id="rId9" imgW="406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692400"/>
                        <a:ext cx="8016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88108"/>
              </p:ext>
            </p:extLst>
          </p:nvPr>
        </p:nvGraphicFramePr>
        <p:xfrm>
          <a:off x="6759575" y="2690813"/>
          <a:ext cx="9239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" name="Equation" r:id="rId11" imgW="469900" imgH="355600" progId="Equation.3">
                  <p:embed/>
                </p:oleObj>
              </mc:Choice>
              <mc:Fallback>
                <p:oleObj name="Equation" r:id="rId11" imgW="469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90813"/>
                        <a:ext cx="9239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7"/>
          <p:cNvGraphicFramePr>
            <a:graphicFrameLocks noChangeAspect="1"/>
          </p:cNvGraphicFramePr>
          <p:nvPr/>
        </p:nvGraphicFramePr>
        <p:xfrm>
          <a:off x="7629525" y="2849563"/>
          <a:ext cx="5238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" name="Equation" r:id="rId13" imgW="266400" imgH="203040" progId="Equation.3">
                  <p:embed/>
                </p:oleObj>
              </mc:Choice>
              <mc:Fallback>
                <p:oleObj name="Equation" r:id="rId13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2849563"/>
                        <a:ext cx="5238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Text Box 14"/>
          <p:cNvSpPr txBox="1">
            <a:spLocks noChangeArrowheads="1"/>
          </p:cNvSpPr>
          <p:nvPr/>
        </p:nvSpPr>
        <p:spPr bwMode="auto">
          <a:xfrm>
            <a:off x="609600" y="3581400"/>
            <a:ext cx="34353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What is the SI unit of weight?</a:t>
            </a:r>
          </a:p>
        </p:txBody>
      </p:sp>
      <p:sp>
        <p:nvSpPr>
          <p:cNvPr id="449551" name="Text Box 15"/>
          <p:cNvSpPr txBox="1">
            <a:spLocks noChangeArrowheads="1"/>
          </p:cNvSpPr>
          <p:nvPr/>
        </p:nvSpPr>
        <p:spPr bwMode="auto">
          <a:xfrm>
            <a:off x="4343400" y="3546475"/>
            <a:ext cx="442913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N</a:t>
            </a:r>
          </a:p>
        </p:txBody>
      </p:sp>
      <p:sp>
        <p:nvSpPr>
          <p:cNvPr id="36882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C7FC29-0E18-234B-B3FC-303542AD91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2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graphicFrame>
        <p:nvGraphicFramePr>
          <p:cNvPr id="450566" name="Object 3"/>
          <p:cNvGraphicFramePr>
            <a:graphicFrameLocks noChangeAspect="1"/>
          </p:cNvGraphicFramePr>
          <p:nvPr/>
        </p:nvGraphicFramePr>
        <p:xfrm>
          <a:off x="914400" y="1414463"/>
          <a:ext cx="9302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1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4463"/>
                        <a:ext cx="9302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7" name="Object 4"/>
          <p:cNvGraphicFramePr>
            <a:graphicFrameLocks noChangeAspect="1"/>
          </p:cNvGraphicFramePr>
          <p:nvPr/>
        </p:nvGraphicFramePr>
        <p:xfrm>
          <a:off x="914400" y="2438400"/>
          <a:ext cx="8874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2" name="Equation" r:id="rId6" imgW="304560" imgH="177480" progId="Equation.DSMT4">
                  <p:embed/>
                </p:oleObj>
              </mc:Choice>
              <mc:Fallback>
                <p:oleObj name="Equation" r:id="rId6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8874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8" name="Object 5"/>
          <p:cNvGraphicFramePr>
            <a:graphicFrameLocks noChangeAspect="1"/>
          </p:cNvGraphicFramePr>
          <p:nvPr/>
        </p:nvGraphicFramePr>
        <p:xfrm>
          <a:off x="914400" y="4802188"/>
          <a:ext cx="717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3" name="Equation" r:id="rId8" imgW="266400" imgH="164880" progId="Equation.DSMT4">
                  <p:embed/>
                </p:oleObj>
              </mc:Choice>
              <mc:Fallback>
                <p:oleObj name="Equation" r:id="rId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2188"/>
                        <a:ext cx="717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569" name="Picture 9" descr="afg0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895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Acceleration</a:t>
            </a:r>
          </a:p>
        </p:txBody>
      </p:sp>
      <p:graphicFrame>
        <p:nvGraphicFramePr>
          <p:cNvPr id="450571" name="Object 6"/>
          <p:cNvGraphicFramePr>
            <a:graphicFrameLocks noChangeAspect="1"/>
          </p:cNvGraphicFramePr>
          <p:nvPr/>
        </p:nvGraphicFramePr>
        <p:xfrm>
          <a:off x="1801813" y="1066800"/>
          <a:ext cx="16271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4" name="Equation" r:id="rId11" imgW="533160" imgH="393480" progId="Equation.DSMT4">
                  <p:embed/>
                </p:oleObj>
              </mc:Choice>
              <mc:Fallback>
                <p:oleObj name="Equation" r:id="rId11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1066800"/>
                        <a:ext cx="16271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2" name="Object 7"/>
          <p:cNvGraphicFramePr>
            <a:graphicFrameLocks noChangeAspect="1"/>
          </p:cNvGraphicFramePr>
          <p:nvPr/>
        </p:nvGraphicFramePr>
        <p:xfrm>
          <a:off x="1811338" y="2514600"/>
          <a:ext cx="7032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5" name="Equation" r:id="rId13" imgW="241200" imgH="164880" progId="Equation.DSMT4">
                  <p:embed/>
                </p:oleObj>
              </mc:Choice>
              <mc:Fallback>
                <p:oleObj name="Equation" r:id="rId13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2514600"/>
                        <a:ext cx="7032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3" name="Object 8"/>
          <p:cNvGraphicFramePr>
            <a:graphicFrameLocks noChangeAspect="1"/>
          </p:cNvGraphicFramePr>
          <p:nvPr/>
        </p:nvGraphicFramePr>
        <p:xfrm>
          <a:off x="2030413" y="3200400"/>
          <a:ext cx="16271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6" name="Equation" r:id="rId15" imgW="533160" imgH="393480" progId="Equation.DSMT4">
                  <p:embed/>
                </p:oleObj>
              </mc:Choice>
              <mc:Fallback>
                <p:oleObj name="Equation" r:id="rId15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200400"/>
                        <a:ext cx="16271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4" name="Object 9"/>
          <p:cNvGraphicFramePr>
            <a:graphicFrameLocks noChangeAspect="1"/>
          </p:cNvGraphicFramePr>
          <p:nvPr/>
        </p:nvGraphicFramePr>
        <p:xfrm>
          <a:off x="908050" y="3581400"/>
          <a:ext cx="1073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7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581400"/>
                        <a:ext cx="10731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5" name="Line 15"/>
          <p:cNvSpPr>
            <a:spLocks noChangeShapeType="1"/>
          </p:cNvSpPr>
          <p:nvPr/>
        </p:nvSpPr>
        <p:spPr bwMode="auto">
          <a:xfrm flipH="1">
            <a:off x="990600" y="34290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576" name="Line 16"/>
          <p:cNvSpPr>
            <a:spLocks noChangeShapeType="1"/>
          </p:cNvSpPr>
          <p:nvPr/>
        </p:nvSpPr>
        <p:spPr bwMode="auto">
          <a:xfrm flipH="1">
            <a:off x="3200400" y="32004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50577" name="Object 10"/>
          <p:cNvGraphicFramePr>
            <a:graphicFrameLocks noChangeAspect="1"/>
          </p:cNvGraphicFramePr>
          <p:nvPr/>
        </p:nvGraphicFramePr>
        <p:xfrm>
          <a:off x="1657350" y="4495800"/>
          <a:ext cx="11620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8" name="Equation" r:id="rId18" imgW="431640" imgH="393480" progId="Equation.3">
                  <p:embed/>
                </p:oleObj>
              </mc:Choice>
              <mc:Fallback>
                <p:oleObj name="Equation" r:id="rId18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495800"/>
                        <a:ext cx="11620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8" name="Text Box 18"/>
          <p:cNvSpPr txBox="1">
            <a:spLocks noChangeArrowheads="1"/>
          </p:cNvSpPr>
          <p:nvPr/>
        </p:nvSpPr>
        <p:spPr bwMode="auto">
          <a:xfrm>
            <a:off x="762000" y="5738813"/>
            <a:ext cx="284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What is the SI unit of g?</a:t>
            </a:r>
          </a:p>
        </p:txBody>
      </p:sp>
      <p:sp>
        <p:nvSpPr>
          <p:cNvPr id="450579" name="Text Box 19"/>
          <p:cNvSpPr txBox="1">
            <a:spLocks noChangeArrowheads="1"/>
          </p:cNvSpPr>
          <p:nvPr/>
        </p:nvSpPr>
        <p:spPr bwMode="auto">
          <a:xfrm>
            <a:off x="3733800" y="5715000"/>
            <a:ext cx="75406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m/s</a:t>
            </a:r>
            <a:r>
              <a:rPr lang="en-US" baseline="30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2971800" y="4570413"/>
            <a:ext cx="2514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Gravitational acceleration at distance r from the center of the earth!</a:t>
            </a:r>
          </a:p>
        </p:txBody>
      </p:sp>
      <p:sp>
        <p:nvSpPr>
          <p:cNvPr id="3790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039571-DFA1-E84E-AA2F-DB78C269B4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3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47494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Gravitational force on the surface of the earth:</a:t>
            </a:r>
          </a:p>
        </p:txBody>
      </p:sp>
      <p:sp>
        <p:nvSpPr>
          <p:cNvPr id="399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Magnitude of the gravitational acceleration on the surface of the Earth</a:t>
            </a:r>
          </a:p>
        </p:txBody>
      </p:sp>
      <p:graphicFrame>
        <p:nvGraphicFramePr>
          <p:cNvPr id="447496" name="Object 3"/>
          <p:cNvGraphicFramePr>
            <a:graphicFrameLocks noChangeAspect="1"/>
          </p:cNvGraphicFramePr>
          <p:nvPr/>
        </p:nvGraphicFramePr>
        <p:xfrm>
          <a:off x="457200" y="3268663"/>
          <a:ext cx="8731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04"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68663"/>
                        <a:ext cx="8731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71363"/>
              </p:ext>
            </p:extLst>
          </p:nvPr>
        </p:nvGraphicFramePr>
        <p:xfrm>
          <a:off x="436563" y="3879850"/>
          <a:ext cx="8605837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05" name="Equation" r:id="rId6" imgW="2628900" imgH="596900" progId="Equation.3">
                  <p:embed/>
                </p:oleObj>
              </mc:Choice>
              <mc:Fallback>
                <p:oleObj name="Equation" r:id="rId6" imgW="26289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879850"/>
                        <a:ext cx="8605837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8" name="Object 5"/>
          <p:cNvGraphicFramePr>
            <a:graphicFrameLocks noChangeAspect="1"/>
          </p:cNvGraphicFramePr>
          <p:nvPr/>
        </p:nvGraphicFramePr>
        <p:xfrm>
          <a:off x="504825" y="5334000"/>
          <a:ext cx="26193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06" name="Equation" r:id="rId8" imgW="799920" imgH="228600" progId="Equation.DSMT4">
                  <p:embed/>
                </p:oleObj>
              </mc:Choice>
              <mc:Fallback>
                <p:oleObj name="Equation" r:id="rId8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5334000"/>
                        <a:ext cx="26193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6"/>
          <p:cNvGraphicFramePr>
            <a:graphicFrameLocks noChangeAspect="1"/>
          </p:cNvGraphicFramePr>
          <p:nvPr/>
        </p:nvGraphicFramePr>
        <p:xfrm>
          <a:off x="4173538" y="1662113"/>
          <a:ext cx="10080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07" name="Equation" r:id="rId10" imgW="330120" imgH="228600" progId="Equation.DSMT4">
                  <p:embed/>
                </p:oleObj>
              </mc:Choice>
              <mc:Fallback>
                <p:oleObj name="Equation" r:id="rId10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1662113"/>
                        <a:ext cx="100806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2" name="Object 7"/>
          <p:cNvGraphicFramePr>
            <a:graphicFrameLocks noChangeAspect="1"/>
          </p:cNvGraphicFramePr>
          <p:nvPr/>
        </p:nvGraphicFramePr>
        <p:xfrm>
          <a:off x="5181600" y="1390650"/>
          <a:ext cx="197643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08" name="Equation" r:id="rId12" imgW="647640" imgH="393480" progId="Equation.DSMT4">
                  <p:embed/>
                </p:oleObj>
              </mc:Choice>
              <mc:Fallback>
                <p:oleObj name="Equation" r:id="rId12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90650"/>
                        <a:ext cx="197643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3" name="Object 8"/>
          <p:cNvGraphicFramePr>
            <a:graphicFrameLocks noChangeAspect="1"/>
          </p:cNvGraphicFramePr>
          <p:nvPr/>
        </p:nvGraphicFramePr>
        <p:xfrm>
          <a:off x="7086600" y="1427163"/>
          <a:ext cx="1627188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09" name="Equation" r:id="rId14" imgW="533160" imgH="431640" progId="Equation.DSMT4">
                  <p:embed/>
                </p:oleObj>
              </mc:Choice>
              <mc:Fallback>
                <p:oleObj name="Equation" r:id="rId14" imgW="533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427163"/>
                        <a:ext cx="1627188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4" name="Object 9"/>
          <p:cNvGraphicFramePr>
            <a:graphicFrameLocks noChangeAspect="1"/>
          </p:cNvGraphicFramePr>
          <p:nvPr/>
        </p:nvGraphicFramePr>
        <p:xfrm>
          <a:off x="4889500" y="2432050"/>
          <a:ext cx="1206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10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432050"/>
                        <a:ext cx="1206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5334000" y="23622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H="1">
            <a:off x="8229600" y="14478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47507" name="Object 10"/>
          <p:cNvGraphicFramePr>
            <a:graphicFrameLocks noChangeAspect="1"/>
          </p:cNvGraphicFramePr>
          <p:nvPr/>
        </p:nvGraphicFramePr>
        <p:xfrm>
          <a:off x="1295400" y="2854325"/>
          <a:ext cx="141287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11" name="Equation" r:id="rId18" imgW="431640" imgH="431640" progId="Equation.DSMT4">
                  <p:embed/>
                </p:oleObj>
              </mc:Choice>
              <mc:Fallback>
                <p:oleObj name="Equation" r:id="rId18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54325"/>
                        <a:ext cx="141287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71555"/>
              </p:ext>
            </p:extLst>
          </p:nvPr>
        </p:nvGraphicFramePr>
        <p:xfrm>
          <a:off x="3144838" y="3076575"/>
          <a:ext cx="45100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12" name="Equation" r:id="rId20" imgW="2489200" imgH="495300" progId="Equation.DSMT4">
                  <p:embed/>
                </p:oleObj>
              </mc:Choice>
              <mc:Fallback>
                <p:oleObj name="Equation" r:id="rId20" imgW="2489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3076575"/>
                        <a:ext cx="4510087" cy="8985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C43E40-C1B7-4A4E-A604-76D979DDF29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8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31699</TotalTime>
  <Words>1149</Words>
  <Application>Microsoft Macintosh PowerPoint</Application>
  <PresentationFormat>On-screen Show (4:3)</PresentationFormat>
  <Paragraphs>151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1441 – Section 002 Lecture #13</vt:lpstr>
      <vt:lpstr>Announcements</vt:lpstr>
      <vt:lpstr>Special Project #4</vt:lpstr>
      <vt:lpstr>Newton’s Law of Universal Gravitation</vt:lpstr>
      <vt:lpstr>Ex. Gravitational Attraction</vt:lpstr>
      <vt:lpstr>Why does the Moon orbit the Earth?</vt:lpstr>
      <vt:lpstr>Gravitational Force and Weight</vt:lpstr>
      <vt:lpstr>Gravitational Acceleration</vt:lpstr>
      <vt:lpstr>Magnitude of the gravitational acceleration on the surface of the Earth</vt:lpstr>
      <vt:lpstr>Example for Universal Gravitation</vt:lpstr>
      <vt:lpstr>Satellite in Circular Orbits</vt:lpstr>
      <vt:lpstr>Ex.  Orbital Speed of the Hubble Space Telescope</vt:lpstr>
      <vt:lpstr>Period of a Satellite in an Orbit</vt:lpstr>
      <vt:lpstr>Geo-synchronous Satellites</vt:lpstr>
      <vt:lpstr>Ex. Apparent Weightlessness and Free Fall</vt:lpstr>
      <vt:lpstr>PowerPoint Presentation</vt:lpstr>
      <vt:lpstr>Motion in Resistive Forces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1004</cp:revision>
  <dcterms:created xsi:type="dcterms:W3CDTF">2012-08-27T21:13:02Z</dcterms:created>
  <dcterms:modified xsi:type="dcterms:W3CDTF">2013-03-04T23:44:54Z</dcterms:modified>
</cp:coreProperties>
</file>