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2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3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4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notesSlides/notesSlide7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notesSlides/notesSlide8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37" r:id="rId3"/>
    <p:sldId id="668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9" r:id="rId16"/>
    <p:sldId id="670" r:id="rId17"/>
    <p:sldId id="671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wmf"/><Relationship Id="rId12" Type="http://schemas.openxmlformats.org/officeDocument/2006/relationships/image" Target="../media/image123.wmf"/><Relationship Id="rId13" Type="http://schemas.openxmlformats.org/officeDocument/2006/relationships/image" Target="../media/image124.wmf"/><Relationship Id="rId14" Type="http://schemas.openxmlformats.org/officeDocument/2006/relationships/image" Target="../media/image125.emf"/><Relationship Id="rId15" Type="http://schemas.openxmlformats.org/officeDocument/2006/relationships/image" Target="../media/image126.wmf"/><Relationship Id="rId16" Type="http://schemas.openxmlformats.org/officeDocument/2006/relationships/image" Target="../media/image127.wmf"/><Relationship Id="rId17" Type="http://schemas.openxmlformats.org/officeDocument/2006/relationships/image" Target="../media/image128.wmf"/><Relationship Id="rId18" Type="http://schemas.openxmlformats.org/officeDocument/2006/relationships/image" Target="../media/image129.wmf"/><Relationship Id="rId1" Type="http://schemas.openxmlformats.org/officeDocument/2006/relationships/image" Target="../media/image112.wmf"/><Relationship Id="rId2" Type="http://schemas.openxmlformats.org/officeDocument/2006/relationships/image" Target="../media/image113.wmf"/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20.wmf"/><Relationship Id="rId10" Type="http://schemas.openxmlformats.org/officeDocument/2006/relationships/image" Target="../media/image1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Relationship Id="rId2" Type="http://schemas.openxmlformats.org/officeDocument/2006/relationships/image" Target="../media/image131.emf"/><Relationship Id="rId3" Type="http://schemas.openxmlformats.org/officeDocument/2006/relationships/image" Target="../media/image13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4" Type="http://schemas.openxmlformats.org/officeDocument/2006/relationships/image" Target="../media/image137.emf"/><Relationship Id="rId5" Type="http://schemas.openxmlformats.org/officeDocument/2006/relationships/image" Target="../media/image138.emf"/><Relationship Id="rId1" Type="http://schemas.openxmlformats.org/officeDocument/2006/relationships/image" Target="../media/image134.emf"/><Relationship Id="rId2" Type="http://schemas.openxmlformats.org/officeDocument/2006/relationships/image" Target="../media/image1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wmf"/><Relationship Id="rId7" Type="http://schemas.openxmlformats.org/officeDocument/2006/relationships/image" Target="../media/image10.e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" Type="http://schemas.openxmlformats.org/officeDocument/2006/relationships/image" Target="../media/image4.w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e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20" Type="http://schemas.openxmlformats.org/officeDocument/2006/relationships/image" Target="../media/image45.wmf"/><Relationship Id="rId21" Type="http://schemas.openxmlformats.org/officeDocument/2006/relationships/image" Target="../media/image46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5" Type="http://schemas.openxmlformats.org/officeDocument/2006/relationships/image" Target="../media/image40.wmf"/><Relationship Id="rId16" Type="http://schemas.openxmlformats.org/officeDocument/2006/relationships/image" Target="../media/image41.wmf"/><Relationship Id="rId17" Type="http://schemas.openxmlformats.org/officeDocument/2006/relationships/image" Target="../media/image42.wmf"/><Relationship Id="rId18" Type="http://schemas.openxmlformats.org/officeDocument/2006/relationships/image" Target="../media/image43.wmf"/><Relationship Id="rId19" Type="http://schemas.openxmlformats.org/officeDocument/2006/relationships/image" Target="../media/image44.wmf"/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61.emf"/><Relationship Id="rId1" Type="http://schemas.openxmlformats.org/officeDocument/2006/relationships/image" Target="../media/image59.wmf"/><Relationship Id="rId2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emf"/><Relationship Id="rId20" Type="http://schemas.openxmlformats.org/officeDocument/2006/relationships/image" Target="../media/image81.emf"/><Relationship Id="rId21" Type="http://schemas.openxmlformats.org/officeDocument/2006/relationships/image" Target="../media/image82.emf"/><Relationship Id="rId22" Type="http://schemas.openxmlformats.org/officeDocument/2006/relationships/image" Target="../media/image83.emf"/><Relationship Id="rId23" Type="http://schemas.openxmlformats.org/officeDocument/2006/relationships/image" Target="../media/image84.emf"/><Relationship Id="rId24" Type="http://schemas.openxmlformats.org/officeDocument/2006/relationships/image" Target="../media/image85.emf"/><Relationship Id="rId25" Type="http://schemas.openxmlformats.org/officeDocument/2006/relationships/image" Target="../media/image86.emf"/><Relationship Id="rId26" Type="http://schemas.openxmlformats.org/officeDocument/2006/relationships/image" Target="../media/image87.emf"/><Relationship Id="rId27" Type="http://schemas.openxmlformats.org/officeDocument/2006/relationships/image" Target="../media/image88.emf"/><Relationship Id="rId28" Type="http://schemas.openxmlformats.org/officeDocument/2006/relationships/image" Target="../media/image89.emf"/><Relationship Id="rId10" Type="http://schemas.openxmlformats.org/officeDocument/2006/relationships/image" Target="../media/image71.emf"/><Relationship Id="rId11" Type="http://schemas.openxmlformats.org/officeDocument/2006/relationships/image" Target="../media/image72.emf"/><Relationship Id="rId12" Type="http://schemas.openxmlformats.org/officeDocument/2006/relationships/image" Target="../media/image73.emf"/><Relationship Id="rId13" Type="http://schemas.openxmlformats.org/officeDocument/2006/relationships/image" Target="../media/image74.emf"/><Relationship Id="rId14" Type="http://schemas.openxmlformats.org/officeDocument/2006/relationships/image" Target="../media/image75.emf"/><Relationship Id="rId15" Type="http://schemas.openxmlformats.org/officeDocument/2006/relationships/image" Target="../media/image76.emf"/><Relationship Id="rId16" Type="http://schemas.openxmlformats.org/officeDocument/2006/relationships/image" Target="../media/image77.emf"/><Relationship Id="rId17" Type="http://schemas.openxmlformats.org/officeDocument/2006/relationships/image" Target="../media/image78.emf"/><Relationship Id="rId18" Type="http://schemas.openxmlformats.org/officeDocument/2006/relationships/image" Target="../media/image79.emf"/><Relationship Id="rId19" Type="http://schemas.openxmlformats.org/officeDocument/2006/relationships/image" Target="../media/image80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e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e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8" Type="http://schemas.openxmlformats.org/officeDocument/2006/relationships/image" Target="../media/image109.wmf"/><Relationship Id="rId9" Type="http://schemas.openxmlformats.org/officeDocument/2006/relationships/image" Target="../media/image110.wmf"/><Relationship Id="rId10" Type="http://schemas.openxmlformats.org/officeDocument/2006/relationships/image" Target="../media/image111.e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4C9E69-10CE-9341-A958-2F31CAD4A39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A9D86F-60B0-4D40-A84D-13CB5A5669B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87F4E6-2D31-F441-BA56-C921EBD6B16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3EC64-8C69-8D42-8C0A-172AF41FB6C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BEC231-F449-7F40-8799-2D44AE54BCB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CBDDEC-4E2A-F446-99F3-91AE409476F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9667E9-551D-E74B-8B81-F28086A2BAF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BC1FE6-CD62-A248-9679-026D68513DD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14087-52A2-F647-B50E-9140190A9A1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4.bin"/><Relationship Id="rId14" Type="http://schemas.openxmlformats.org/officeDocument/2006/relationships/image" Target="../media/image66.e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67.e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68.emf"/><Relationship Id="rId19" Type="http://schemas.openxmlformats.org/officeDocument/2006/relationships/oleObject" Target="../embeddings/oleObject67.bin"/><Relationship Id="rId50" Type="http://schemas.openxmlformats.org/officeDocument/2006/relationships/image" Target="../media/image84.emf"/><Relationship Id="rId51" Type="http://schemas.openxmlformats.org/officeDocument/2006/relationships/oleObject" Target="../embeddings/oleObject83.bin"/><Relationship Id="rId52" Type="http://schemas.openxmlformats.org/officeDocument/2006/relationships/image" Target="../media/image85.emf"/><Relationship Id="rId53" Type="http://schemas.openxmlformats.org/officeDocument/2006/relationships/oleObject" Target="../embeddings/oleObject84.bin"/><Relationship Id="rId54" Type="http://schemas.openxmlformats.org/officeDocument/2006/relationships/image" Target="../media/image86.emf"/><Relationship Id="rId55" Type="http://schemas.openxmlformats.org/officeDocument/2006/relationships/oleObject" Target="../embeddings/oleObject85.bin"/><Relationship Id="rId56" Type="http://schemas.openxmlformats.org/officeDocument/2006/relationships/image" Target="../media/image87.emf"/><Relationship Id="rId57" Type="http://schemas.openxmlformats.org/officeDocument/2006/relationships/oleObject" Target="../embeddings/oleObject86.bin"/><Relationship Id="rId58" Type="http://schemas.openxmlformats.org/officeDocument/2006/relationships/image" Target="../media/image88.emf"/><Relationship Id="rId59" Type="http://schemas.openxmlformats.org/officeDocument/2006/relationships/oleObject" Target="../embeddings/oleObject87.bin"/><Relationship Id="rId40" Type="http://schemas.openxmlformats.org/officeDocument/2006/relationships/image" Target="../media/image79.emf"/><Relationship Id="rId41" Type="http://schemas.openxmlformats.org/officeDocument/2006/relationships/oleObject" Target="../embeddings/oleObject78.bin"/><Relationship Id="rId42" Type="http://schemas.openxmlformats.org/officeDocument/2006/relationships/image" Target="../media/image80.emf"/><Relationship Id="rId43" Type="http://schemas.openxmlformats.org/officeDocument/2006/relationships/oleObject" Target="../embeddings/oleObject79.bin"/><Relationship Id="rId44" Type="http://schemas.openxmlformats.org/officeDocument/2006/relationships/image" Target="../media/image81.emf"/><Relationship Id="rId45" Type="http://schemas.openxmlformats.org/officeDocument/2006/relationships/oleObject" Target="../embeddings/oleObject80.bin"/><Relationship Id="rId46" Type="http://schemas.openxmlformats.org/officeDocument/2006/relationships/image" Target="../media/image82.emf"/><Relationship Id="rId47" Type="http://schemas.openxmlformats.org/officeDocument/2006/relationships/oleObject" Target="../embeddings/oleObject81.bin"/><Relationship Id="rId48" Type="http://schemas.openxmlformats.org/officeDocument/2006/relationships/image" Target="../media/image83.emf"/><Relationship Id="rId49" Type="http://schemas.openxmlformats.org/officeDocument/2006/relationships/oleObject" Target="../embeddings/oleObject8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0.jpeg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2.bin"/><Relationship Id="rId30" Type="http://schemas.openxmlformats.org/officeDocument/2006/relationships/image" Target="../media/image74.emf"/><Relationship Id="rId31" Type="http://schemas.openxmlformats.org/officeDocument/2006/relationships/oleObject" Target="../embeddings/oleObject73.bin"/><Relationship Id="rId32" Type="http://schemas.openxmlformats.org/officeDocument/2006/relationships/image" Target="../media/image75.emf"/><Relationship Id="rId33" Type="http://schemas.openxmlformats.org/officeDocument/2006/relationships/oleObject" Target="../embeddings/oleObject74.bin"/><Relationship Id="rId34" Type="http://schemas.openxmlformats.org/officeDocument/2006/relationships/image" Target="../media/image76.emf"/><Relationship Id="rId35" Type="http://schemas.openxmlformats.org/officeDocument/2006/relationships/oleObject" Target="../embeddings/oleObject75.bin"/><Relationship Id="rId36" Type="http://schemas.openxmlformats.org/officeDocument/2006/relationships/image" Target="../media/image77.emf"/><Relationship Id="rId37" Type="http://schemas.openxmlformats.org/officeDocument/2006/relationships/oleObject" Target="../embeddings/oleObject76.bin"/><Relationship Id="rId38" Type="http://schemas.openxmlformats.org/officeDocument/2006/relationships/image" Target="../media/image78.emf"/><Relationship Id="rId39" Type="http://schemas.openxmlformats.org/officeDocument/2006/relationships/oleObject" Target="../embeddings/oleObject77.bin"/><Relationship Id="rId20" Type="http://schemas.openxmlformats.org/officeDocument/2006/relationships/image" Target="../media/image69.emf"/><Relationship Id="rId21" Type="http://schemas.openxmlformats.org/officeDocument/2006/relationships/oleObject" Target="../embeddings/oleObject68.bin"/><Relationship Id="rId22" Type="http://schemas.openxmlformats.org/officeDocument/2006/relationships/image" Target="../media/image70.emf"/><Relationship Id="rId23" Type="http://schemas.openxmlformats.org/officeDocument/2006/relationships/oleObject" Target="../embeddings/oleObject69.bin"/><Relationship Id="rId24" Type="http://schemas.openxmlformats.org/officeDocument/2006/relationships/image" Target="../media/image71.emf"/><Relationship Id="rId25" Type="http://schemas.openxmlformats.org/officeDocument/2006/relationships/oleObject" Target="../embeddings/oleObject70.bin"/><Relationship Id="rId26" Type="http://schemas.openxmlformats.org/officeDocument/2006/relationships/image" Target="../media/image72.emf"/><Relationship Id="rId27" Type="http://schemas.openxmlformats.org/officeDocument/2006/relationships/oleObject" Target="../embeddings/oleObject71.bin"/><Relationship Id="rId28" Type="http://schemas.openxmlformats.org/officeDocument/2006/relationships/image" Target="../media/image73.emf"/><Relationship Id="rId29" Type="http://schemas.openxmlformats.org/officeDocument/2006/relationships/oleObject" Target="../embeddings/oleObject72.bin"/><Relationship Id="rId60" Type="http://schemas.openxmlformats.org/officeDocument/2006/relationships/image" Target="../media/image89.emf"/><Relationship Id="rId10" Type="http://schemas.openxmlformats.org/officeDocument/2006/relationships/image" Target="../media/image64.e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20" Type="http://schemas.openxmlformats.org/officeDocument/2006/relationships/oleObject" Target="../embeddings/oleObject96.bin"/><Relationship Id="rId21" Type="http://schemas.openxmlformats.org/officeDocument/2006/relationships/image" Target="../media/image98.wmf"/><Relationship Id="rId22" Type="http://schemas.openxmlformats.org/officeDocument/2006/relationships/oleObject" Target="../embeddings/oleObject97.bin"/><Relationship Id="rId23" Type="http://schemas.openxmlformats.org/officeDocument/2006/relationships/image" Target="../media/image99.emf"/><Relationship Id="rId10" Type="http://schemas.openxmlformats.org/officeDocument/2006/relationships/image" Target="../media/image100.jpeg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95.wmf"/><Relationship Id="rId15" Type="http://schemas.openxmlformats.org/officeDocument/2006/relationships/oleObject" Target="../embeddings/oleObject93.bin"/><Relationship Id="rId16" Type="http://schemas.openxmlformats.org/officeDocument/2006/relationships/image" Target="../media/image96.emf"/><Relationship Id="rId17" Type="http://schemas.openxmlformats.org/officeDocument/2006/relationships/oleObject" Target="../embeddings/oleObject94.bin"/><Relationship Id="rId18" Type="http://schemas.openxmlformats.org/officeDocument/2006/relationships/oleObject" Target="../embeddings/oleObject95.bin"/><Relationship Id="rId19" Type="http://schemas.openxmlformats.org/officeDocument/2006/relationships/image" Target="../media/image9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92.wmf"/><Relationship Id="rId8" Type="http://schemas.openxmlformats.org/officeDocument/2006/relationships/oleObject" Target="../embeddings/oleObject9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image" Target="../media/image108.wmf"/><Relationship Id="rId21" Type="http://schemas.openxmlformats.org/officeDocument/2006/relationships/oleObject" Target="../embeddings/oleObject107.bin"/><Relationship Id="rId22" Type="http://schemas.openxmlformats.org/officeDocument/2006/relationships/image" Target="../media/image109.wmf"/><Relationship Id="rId23" Type="http://schemas.openxmlformats.org/officeDocument/2006/relationships/oleObject" Target="../embeddings/oleObject108.bin"/><Relationship Id="rId24" Type="http://schemas.openxmlformats.org/officeDocument/2006/relationships/image" Target="../media/image110.wmf"/><Relationship Id="rId25" Type="http://schemas.openxmlformats.org/officeDocument/2006/relationships/oleObject" Target="../embeddings/oleObject109.bin"/><Relationship Id="rId26" Type="http://schemas.openxmlformats.org/officeDocument/2006/relationships/image" Target="../media/image111.emf"/><Relationship Id="rId10" Type="http://schemas.openxmlformats.org/officeDocument/2006/relationships/image" Target="../media/image104.wmf"/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03.bin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107.wmf"/><Relationship Id="rId18" Type="http://schemas.openxmlformats.org/officeDocument/2006/relationships/oleObject" Target="../embeddings/oleObject105.bin"/><Relationship Id="rId19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1.jpeg"/><Relationship Id="rId5" Type="http://schemas.openxmlformats.org/officeDocument/2006/relationships/oleObject" Target="../embeddings/oleObject98.bin"/><Relationship Id="rId6" Type="http://schemas.openxmlformats.org/officeDocument/2006/relationships/image" Target="../media/image102.w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103.wmf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0.wmf"/><Relationship Id="rId21" Type="http://schemas.openxmlformats.org/officeDocument/2006/relationships/oleObject" Target="../embeddings/oleObject119.bin"/><Relationship Id="rId22" Type="http://schemas.openxmlformats.org/officeDocument/2006/relationships/image" Target="../media/image121.wmf"/><Relationship Id="rId23" Type="http://schemas.openxmlformats.org/officeDocument/2006/relationships/oleObject" Target="../embeddings/oleObject120.bin"/><Relationship Id="rId24" Type="http://schemas.openxmlformats.org/officeDocument/2006/relationships/image" Target="../media/image122.wmf"/><Relationship Id="rId25" Type="http://schemas.openxmlformats.org/officeDocument/2006/relationships/oleObject" Target="../embeddings/oleObject121.bin"/><Relationship Id="rId26" Type="http://schemas.openxmlformats.org/officeDocument/2006/relationships/image" Target="../media/image123.wmf"/><Relationship Id="rId27" Type="http://schemas.openxmlformats.org/officeDocument/2006/relationships/oleObject" Target="../embeddings/oleObject122.bin"/><Relationship Id="rId28" Type="http://schemas.openxmlformats.org/officeDocument/2006/relationships/image" Target="../media/image124.wmf"/><Relationship Id="rId29" Type="http://schemas.openxmlformats.org/officeDocument/2006/relationships/oleObject" Target="../embeddings/oleObject1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12.wmf"/><Relationship Id="rId5" Type="http://schemas.openxmlformats.org/officeDocument/2006/relationships/oleObject" Target="../embeddings/oleObject111.bin"/><Relationship Id="rId30" Type="http://schemas.openxmlformats.org/officeDocument/2006/relationships/image" Target="../media/image125.emf"/><Relationship Id="rId31" Type="http://schemas.openxmlformats.org/officeDocument/2006/relationships/oleObject" Target="../embeddings/oleObject124.bin"/><Relationship Id="rId32" Type="http://schemas.openxmlformats.org/officeDocument/2006/relationships/image" Target="../media/image126.wmf"/><Relationship Id="rId9" Type="http://schemas.openxmlformats.org/officeDocument/2006/relationships/oleObject" Target="../embeddings/oleObject113.bin"/><Relationship Id="rId6" Type="http://schemas.openxmlformats.org/officeDocument/2006/relationships/image" Target="../media/image113.w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114.wmf"/><Relationship Id="rId33" Type="http://schemas.openxmlformats.org/officeDocument/2006/relationships/oleObject" Target="../embeddings/oleObject125.bin"/><Relationship Id="rId34" Type="http://schemas.openxmlformats.org/officeDocument/2006/relationships/image" Target="../media/image127.wmf"/><Relationship Id="rId35" Type="http://schemas.openxmlformats.org/officeDocument/2006/relationships/oleObject" Target="../embeddings/oleObject126.bin"/><Relationship Id="rId36" Type="http://schemas.openxmlformats.org/officeDocument/2006/relationships/image" Target="../media/image128.wmf"/><Relationship Id="rId10" Type="http://schemas.openxmlformats.org/officeDocument/2006/relationships/image" Target="../media/image115.wmf"/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116.wmf"/><Relationship Id="rId13" Type="http://schemas.openxmlformats.org/officeDocument/2006/relationships/oleObject" Target="../embeddings/oleObject115.bin"/><Relationship Id="rId14" Type="http://schemas.openxmlformats.org/officeDocument/2006/relationships/image" Target="../media/image117.wmf"/><Relationship Id="rId15" Type="http://schemas.openxmlformats.org/officeDocument/2006/relationships/oleObject" Target="../embeddings/oleObject116.bin"/><Relationship Id="rId16" Type="http://schemas.openxmlformats.org/officeDocument/2006/relationships/image" Target="../media/image118.wmf"/><Relationship Id="rId17" Type="http://schemas.openxmlformats.org/officeDocument/2006/relationships/oleObject" Target="../embeddings/oleObject117.bin"/><Relationship Id="rId18" Type="http://schemas.openxmlformats.org/officeDocument/2006/relationships/image" Target="../media/image119.wmf"/><Relationship Id="rId19" Type="http://schemas.openxmlformats.org/officeDocument/2006/relationships/oleObject" Target="../embeddings/oleObject118.bin"/><Relationship Id="rId37" Type="http://schemas.openxmlformats.org/officeDocument/2006/relationships/oleObject" Target="../embeddings/oleObject127.bin"/><Relationship Id="rId38" Type="http://schemas.openxmlformats.org/officeDocument/2006/relationships/image" Target="../media/image1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130.wmf"/><Relationship Id="rId6" Type="http://schemas.openxmlformats.org/officeDocument/2006/relationships/image" Target="../media/image133.jpeg"/><Relationship Id="rId7" Type="http://schemas.openxmlformats.org/officeDocument/2006/relationships/oleObject" Target="../embeddings/oleObject129.bin"/><Relationship Id="rId8" Type="http://schemas.openxmlformats.org/officeDocument/2006/relationships/image" Target="../media/image131.emf"/><Relationship Id="rId9" Type="http://schemas.openxmlformats.org/officeDocument/2006/relationships/oleObject" Target="../embeddings/oleObject130.bin"/><Relationship Id="rId10" Type="http://schemas.openxmlformats.org/officeDocument/2006/relationships/image" Target="../media/image13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137.emf"/><Relationship Id="rId13" Type="http://schemas.openxmlformats.org/officeDocument/2006/relationships/oleObject" Target="../embeddings/oleObject135.bin"/><Relationship Id="rId14" Type="http://schemas.openxmlformats.org/officeDocument/2006/relationships/image" Target="../media/image13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9.jpeg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34.e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35.emf"/><Relationship Id="rId9" Type="http://schemas.openxmlformats.org/officeDocument/2006/relationships/oleObject" Target="../embeddings/oleObject133.bin"/><Relationship Id="rId10" Type="http://schemas.openxmlformats.org/officeDocument/2006/relationships/image" Target="../media/image1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12.w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2.wmf"/><Relationship Id="rId23" Type="http://schemas.openxmlformats.org/officeDocument/2006/relationships/image" Target="../media/image25.jpeg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3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5.wmf"/><Relationship Id="rId8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wmf"/><Relationship Id="rId21" Type="http://schemas.openxmlformats.org/officeDocument/2006/relationships/oleObject" Target="../embeddings/oleObject31.bin"/><Relationship Id="rId22" Type="http://schemas.openxmlformats.org/officeDocument/2006/relationships/image" Target="../media/image35.emf"/><Relationship Id="rId23" Type="http://schemas.openxmlformats.org/officeDocument/2006/relationships/oleObject" Target="../embeddings/oleObject32.bin"/><Relationship Id="rId24" Type="http://schemas.openxmlformats.org/officeDocument/2006/relationships/image" Target="../media/image36.emf"/><Relationship Id="rId25" Type="http://schemas.openxmlformats.org/officeDocument/2006/relationships/oleObject" Target="../embeddings/oleObject33.bin"/><Relationship Id="rId26" Type="http://schemas.openxmlformats.org/officeDocument/2006/relationships/image" Target="../media/image37.emf"/><Relationship Id="rId27" Type="http://schemas.openxmlformats.org/officeDocument/2006/relationships/oleObject" Target="../embeddings/oleObject34.bin"/><Relationship Id="rId28" Type="http://schemas.openxmlformats.org/officeDocument/2006/relationships/image" Target="../media/image38.e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30" Type="http://schemas.openxmlformats.org/officeDocument/2006/relationships/image" Target="../media/image39.emf"/><Relationship Id="rId31" Type="http://schemas.openxmlformats.org/officeDocument/2006/relationships/oleObject" Target="../embeddings/oleObject36.bin"/><Relationship Id="rId32" Type="http://schemas.openxmlformats.org/officeDocument/2006/relationships/image" Target="../media/image40.wmf"/><Relationship Id="rId9" Type="http://schemas.openxmlformats.org/officeDocument/2006/relationships/oleObject" Target="../embeddings/oleObject2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33" Type="http://schemas.openxmlformats.org/officeDocument/2006/relationships/oleObject" Target="../embeddings/oleObject37.bin"/><Relationship Id="rId34" Type="http://schemas.openxmlformats.org/officeDocument/2006/relationships/image" Target="../media/image41.wmf"/><Relationship Id="rId35" Type="http://schemas.openxmlformats.org/officeDocument/2006/relationships/oleObject" Target="../embeddings/oleObject38.bin"/><Relationship Id="rId36" Type="http://schemas.openxmlformats.org/officeDocument/2006/relationships/image" Target="../media/image42.w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37" Type="http://schemas.openxmlformats.org/officeDocument/2006/relationships/oleObject" Target="../embeddings/oleObject39.bin"/><Relationship Id="rId38" Type="http://schemas.openxmlformats.org/officeDocument/2006/relationships/image" Target="../media/image43.wmf"/><Relationship Id="rId39" Type="http://schemas.openxmlformats.org/officeDocument/2006/relationships/oleObject" Target="../embeddings/oleObject40.bin"/><Relationship Id="rId40" Type="http://schemas.openxmlformats.org/officeDocument/2006/relationships/image" Target="../media/image44.wmf"/><Relationship Id="rId41" Type="http://schemas.openxmlformats.org/officeDocument/2006/relationships/oleObject" Target="../embeddings/oleObject41.bin"/><Relationship Id="rId42" Type="http://schemas.openxmlformats.org/officeDocument/2006/relationships/image" Target="../media/image45.wmf"/><Relationship Id="rId43" Type="http://schemas.openxmlformats.org/officeDocument/2006/relationships/oleObject" Target="../embeddings/oleObject42.bin"/><Relationship Id="rId4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image" Target="../media/image55.w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4.bin"/><Relationship Id="rId26" Type="http://schemas.openxmlformats.org/officeDocument/2006/relationships/oleObject" Target="../embeddings/oleObject55.bin"/><Relationship Id="rId27" Type="http://schemas.openxmlformats.org/officeDocument/2006/relationships/image" Target="../media/image58.emf"/><Relationship Id="rId10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2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3.w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4.wmf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35593" y="1600200"/>
            <a:ext cx="325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6,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25146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90"/>
                </a:solidFill>
                <a:latin typeface="Arial Narrow" charset="0"/>
              </a:rPr>
              <a:t>Work </a:t>
            </a:r>
            <a:r>
              <a:rPr lang="en-US" sz="3200" dirty="0">
                <a:solidFill>
                  <a:srgbClr val="000090"/>
                </a:solidFill>
                <a:latin typeface="Arial Narrow" charset="0"/>
              </a:rPr>
              <a:t>done by a constant </a:t>
            </a:r>
            <a:r>
              <a:rPr lang="en-US" sz="3200" dirty="0" smtClean="0">
                <a:solidFill>
                  <a:srgbClr val="000090"/>
                </a:solidFill>
                <a:latin typeface="Arial Narrow" charset="0"/>
              </a:rPr>
              <a:t>force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Scalar Product of the Vector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Work with friction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Work-Kinetic Energy Theorem</a:t>
            </a:r>
          </a:p>
          <a:p>
            <a:pPr marL="609600" indent="-609600" algn="l"/>
            <a:r>
              <a:rPr lang="en-US" dirty="0">
                <a:solidFill>
                  <a:srgbClr val="000090"/>
                </a:solidFill>
                <a:latin typeface="Arial Narrow" charset="0"/>
              </a:rPr>
              <a:t>Potential </a:t>
            </a:r>
            <a:r>
              <a:rPr lang="en-US" dirty="0" smtClean="0">
                <a:solidFill>
                  <a:srgbClr val="000090"/>
                </a:solidFill>
                <a:latin typeface="Arial Narrow" charset="0"/>
              </a:rPr>
              <a:t>Energy</a:t>
            </a:r>
            <a:endParaRPr lang="en-US" sz="4000" dirty="0" smtClean="0">
              <a:solidFill>
                <a:srgbClr val="000090"/>
              </a:solidFill>
              <a:latin typeface="Arial Narrow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565142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#8,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Monday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Mar.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07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D692FE-114D-B642-B594-907AC9BE8F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6.1 Work done on a crate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52400" y="660400"/>
            <a:ext cx="8839200" cy="10160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person pulls a 50kg crate 40m along a horizontal floor by a constant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=100N, which acts at a 37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angle as shown in the figure.  The floor is rough and exerts a friction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=50N.  Determine  (a) the work done by each force and (b) the net work done on the crate. </a:t>
            </a:r>
            <a:endParaRPr lang="en-US" sz="200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191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forces exerting on the crate?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3505200" y="3613150"/>
          <a:ext cx="60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2" name="Equation" r:id="rId5" imgW="355600" imgH="241300" progId="Equation.DSMT4">
                  <p:embed/>
                </p:oleObj>
              </mc:Choice>
              <mc:Fallback>
                <p:oleObj name="Equation" r:id="rId5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13150"/>
                        <a:ext cx="609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2286000"/>
            <a:ext cx="9144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=-mg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152400" y="5537200"/>
            <a:ext cx="2819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net work on the crate </a:t>
            </a:r>
            <a:endParaRPr lang="en-US" sz="2000"/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3048000" y="547528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3" name="Equation" r:id="rId7" imgW="406400" imgH="241300" progId="Equation.DSMT4">
                  <p:embed/>
                </p:oleObj>
              </mc:Choice>
              <mc:Fallback>
                <p:oleObj name="Equation" r:id="rId7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7528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G</a:t>
            </a:r>
            <a:endParaRPr lang="en-US" sz="20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05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867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343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force performs the work on the crate?</a:t>
            </a:r>
            <a:endParaRPr lang="en-US" sz="2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6600" y="44958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4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8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4518025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5027613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78188" y="4957763"/>
          <a:ext cx="60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5" name="Equation" r:id="rId11" imgW="381000" imgH="266700" progId="Equation.DSMT4">
                  <p:embed/>
                </p:oleObj>
              </mc:Choice>
              <mc:Fallback>
                <p:oleObj name="Equation" r:id="rId11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957763"/>
                        <a:ext cx="608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52400" y="6046788"/>
            <a:ext cx="2057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is the same as </a:t>
            </a:r>
            <a:endParaRPr lang="en-US" sz="20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92425" y="591343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6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91343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38613" y="3625850"/>
          <a:ext cx="868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7" name="Equation" r:id="rId15" imgW="508000" imgH="241300" progId="Equation.DSMT4">
                  <p:embed/>
                </p:oleObj>
              </mc:Choice>
              <mc:Fallback>
                <p:oleObj name="Equation" r:id="rId15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625850"/>
                        <a:ext cx="8683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99038" y="3571875"/>
          <a:ext cx="2239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8" name="Equation" r:id="rId17" imgW="1308100" imgH="292100" progId="Equation.DSMT4">
                  <p:embed/>
                </p:oleObj>
              </mc:Choice>
              <mc:Fallback>
                <p:oleObj name="Equation" r:id="rId17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571875"/>
                        <a:ext cx="2239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7248525" y="3657600"/>
          <a:ext cx="371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9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657600"/>
                        <a:ext cx="3714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810000" y="4467225"/>
          <a:ext cx="874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0" name="Equation" r:id="rId21" imgW="533400" imgH="254000" progId="Equation.DSMT4">
                  <p:embed/>
                </p:oleObj>
              </mc:Choice>
              <mc:Fallback>
                <p:oleObj name="Equation" r:id="rId21" imgW="53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7225"/>
                        <a:ext cx="874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648200" y="4419600"/>
          <a:ext cx="177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1" name="Equation" r:id="rId23" imgW="1079500" imgH="330200" progId="Equation.DSMT4">
                  <p:embed/>
                </p:oleObj>
              </mc:Choice>
              <mc:Fallback>
                <p:oleObj name="Equation" r:id="rId23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19600"/>
                        <a:ext cx="177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400800" y="4451350"/>
          <a:ext cx="2563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2" name="Equation" r:id="rId25" imgW="1562100" imgH="215900" progId="Equation.DSMT4">
                  <p:embed/>
                </p:oleObj>
              </mc:Choice>
              <mc:Fallback>
                <p:oleObj name="Equation" r:id="rId25" imgW="1562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51350"/>
                        <a:ext cx="2563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835400" y="4922838"/>
          <a:ext cx="8890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3" name="Equation" r:id="rId27" imgW="558800" imgH="254000" progId="Equation.DSMT4">
                  <p:embed/>
                </p:oleObj>
              </mc:Choice>
              <mc:Fallback>
                <p:oleObj name="Equation" r:id="rId27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922838"/>
                        <a:ext cx="8890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691063" y="4922838"/>
          <a:ext cx="186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4" name="Equation" r:id="rId29" imgW="1168400" imgH="330200" progId="Equation.DSMT4">
                  <p:embed/>
                </p:oleObj>
              </mc:Choice>
              <mc:Fallback>
                <p:oleObj name="Equation" r:id="rId29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922838"/>
                        <a:ext cx="1862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534150" y="4965700"/>
          <a:ext cx="26098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5" name="Equation" r:id="rId31" imgW="1638300" imgH="215900" progId="Equation.DSMT4">
                  <p:embed/>
                </p:oleObj>
              </mc:Choice>
              <mc:Fallback>
                <p:oleObj name="Equation" r:id="rId31" imgW="1638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965700"/>
                        <a:ext cx="26098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360863" y="5475288"/>
          <a:ext cx="669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6" name="Equation" r:id="rId33" imgW="355600" imgH="241300" progId="Equation.DSMT4">
                  <p:embed/>
                </p:oleObj>
              </mc:Choice>
              <mc:Fallback>
                <p:oleObj name="Equation" r:id="rId33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475288"/>
                        <a:ext cx="669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956175" y="5451475"/>
          <a:ext cx="644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7" name="Equation" r:id="rId35" imgW="342900" imgH="266700" progId="Equation.DSMT4">
                  <p:embed/>
                </p:oleObj>
              </mc:Choice>
              <mc:Fallback>
                <p:oleObj name="Equation" r:id="rId3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451475"/>
                        <a:ext cx="6445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6" name="Object 18"/>
          <p:cNvGraphicFramePr>
            <a:graphicFrameLocks noChangeAspect="1"/>
          </p:cNvGraphicFramePr>
          <p:nvPr/>
        </p:nvGraphicFramePr>
        <p:xfrm>
          <a:off x="5527675" y="5451475"/>
          <a:ext cx="717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8" name="Equation" r:id="rId37" imgW="381000" imgH="266700" progId="Equation.DSMT4">
                  <p:embed/>
                </p:oleObj>
              </mc:Choice>
              <mc:Fallback>
                <p:oleObj name="Equation" r:id="rId37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451475"/>
                        <a:ext cx="717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7" name="Object 19"/>
          <p:cNvGraphicFramePr>
            <a:graphicFrameLocks noChangeAspect="1"/>
          </p:cNvGraphicFramePr>
          <p:nvPr/>
        </p:nvGraphicFramePr>
        <p:xfrm>
          <a:off x="6172200" y="5481638"/>
          <a:ext cx="3008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9" name="Equation" r:id="rId39" imgW="1905000" imgH="279400" progId="Equation.DSMT4">
                  <p:embed/>
                </p:oleObj>
              </mc:Choice>
              <mc:Fallback>
                <p:oleObj name="Equation" r:id="rId39" imgW="190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1638"/>
                        <a:ext cx="3008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8" name="Object 20"/>
          <p:cNvGraphicFramePr>
            <a:graphicFrameLocks noChangeAspect="1"/>
          </p:cNvGraphicFramePr>
          <p:nvPr/>
        </p:nvGraphicFramePr>
        <p:xfrm>
          <a:off x="3640138" y="5913438"/>
          <a:ext cx="4829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0" name="Equation" r:id="rId41" imgW="2565400" imgH="304800" progId="Equation.DSMT4">
                  <p:embed/>
                </p:oleObj>
              </mc:Choice>
              <mc:Fallback>
                <p:oleObj name="Equation" r:id="rId41" imgW="2565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913438"/>
                        <a:ext cx="4829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1" name="Object 21"/>
          <p:cNvGraphicFramePr>
            <a:graphicFrameLocks noChangeAspect="1"/>
          </p:cNvGraphicFramePr>
          <p:nvPr/>
        </p:nvGraphicFramePr>
        <p:xfrm>
          <a:off x="5943600" y="5913438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1" name="Equation" r:id="rId43" imgW="508000" imgH="254000" progId="Equation.DSMT4">
                  <p:embed/>
                </p:oleObj>
              </mc:Choice>
              <mc:Fallback>
                <p:oleObj name="Equation" r:id="rId43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913438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2" name="Object 22"/>
          <p:cNvGraphicFramePr>
            <a:graphicFrameLocks noChangeAspect="1"/>
          </p:cNvGraphicFramePr>
          <p:nvPr/>
        </p:nvGraphicFramePr>
        <p:xfrm>
          <a:off x="6764338" y="5913438"/>
          <a:ext cx="931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2" name="Equation" r:id="rId45" imgW="495300" imgH="279400" progId="Equation.DSMT4">
                  <p:embed/>
                </p:oleObj>
              </mc:Choice>
              <mc:Fallback>
                <p:oleObj name="Equation" r:id="rId4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13438"/>
                        <a:ext cx="9318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3" name="Object 23"/>
          <p:cNvGraphicFramePr>
            <a:graphicFrameLocks noChangeAspect="1"/>
          </p:cNvGraphicFramePr>
          <p:nvPr/>
        </p:nvGraphicFramePr>
        <p:xfrm>
          <a:off x="7620000" y="5929313"/>
          <a:ext cx="765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3" name="Equation" r:id="rId47" imgW="406400" imgH="279400" progId="Equation.DSMT4">
                  <p:embed/>
                </p:oleObj>
              </mc:Choice>
              <mc:Fallback>
                <p:oleObj name="Equation" r:id="rId47" imgW="40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9313"/>
                        <a:ext cx="7651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772400" y="2286000"/>
            <a:ext cx="9906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=+mg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572424" name="Object 24"/>
          <p:cNvGraphicFramePr>
            <a:graphicFrameLocks noChangeAspect="1"/>
          </p:cNvGraphicFramePr>
          <p:nvPr/>
        </p:nvGraphicFramePr>
        <p:xfrm>
          <a:off x="3352800" y="4037013"/>
          <a:ext cx="6318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4" name="Equation" r:id="rId49" imgW="368300" imgH="241300" progId="Equation.DSMT4">
                  <p:embed/>
                </p:oleObj>
              </mc:Choice>
              <mc:Fallback>
                <p:oleObj name="Equation" r:id="rId4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7013"/>
                        <a:ext cx="6318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5" name="Object 25"/>
          <p:cNvGraphicFramePr>
            <a:graphicFrameLocks noChangeAspect="1"/>
          </p:cNvGraphicFramePr>
          <p:nvPr/>
        </p:nvGraphicFramePr>
        <p:xfrm>
          <a:off x="4021138" y="4037013"/>
          <a:ext cx="892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5" name="Equation" r:id="rId51" imgW="520700" imgH="241300" progId="Equation.DSMT4">
                  <p:embed/>
                </p:oleObj>
              </mc:Choice>
              <mc:Fallback>
                <p:oleObj name="Equation" r:id="rId51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37013"/>
                        <a:ext cx="892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6" name="Object 26"/>
          <p:cNvGraphicFramePr>
            <a:graphicFrameLocks noChangeAspect="1"/>
          </p:cNvGraphicFramePr>
          <p:nvPr/>
        </p:nvGraphicFramePr>
        <p:xfrm>
          <a:off x="4951413" y="4005263"/>
          <a:ext cx="17399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6" name="Equation" r:id="rId53" imgW="1016000" imgH="279400" progId="Equation.DSMT4">
                  <p:embed/>
                </p:oleObj>
              </mc:Choice>
              <mc:Fallback>
                <p:oleObj name="Equation" r:id="rId53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4005263"/>
                        <a:ext cx="17399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7" name="Object 27"/>
          <p:cNvGraphicFramePr>
            <a:graphicFrameLocks noChangeAspect="1"/>
          </p:cNvGraphicFramePr>
          <p:nvPr/>
        </p:nvGraphicFramePr>
        <p:xfrm>
          <a:off x="6727825" y="4057650"/>
          <a:ext cx="22637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7" name="Equation" r:id="rId55" imgW="1320800" imgH="215900" progId="Equation.DSMT4">
                  <p:embed/>
                </p:oleObj>
              </mc:Choice>
              <mc:Fallback>
                <p:oleObj name="Equation" r:id="rId55" imgW="1320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4057650"/>
                        <a:ext cx="22637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by F</a:t>
            </a:r>
            <a:r>
              <a:rPr lang="en-US" sz="2000" baseline="-25000" dirty="0" smtClean="0">
                <a:solidFill>
                  <a:schemeClr val="accent2"/>
                </a:solidFill>
                <a:latin typeface="Arial Narrow" charset="0"/>
              </a:rPr>
              <a:t>N</a:t>
            </a:r>
            <a:endParaRPr lang="en-US" sz="2000" dirty="0"/>
          </a:p>
        </p:txBody>
      </p:sp>
      <p:graphicFrame>
        <p:nvGraphicFramePr>
          <p:cNvPr id="572428" name="Object 28"/>
          <p:cNvGraphicFramePr>
            <a:graphicFrameLocks noChangeAspect="1"/>
          </p:cNvGraphicFramePr>
          <p:nvPr/>
        </p:nvGraphicFramePr>
        <p:xfrm>
          <a:off x="3740150" y="5475288"/>
          <a:ext cx="6937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8" name="Equation" r:id="rId57" imgW="368300" imgH="241300" progId="Equation.DSMT4">
                  <p:embed/>
                </p:oleObj>
              </mc:Choice>
              <mc:Fallback>
                <p:oleObj name="Equation" r:id="rId5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475288"/>
                        <a:ext cx="6937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29"/>
          <p:cNvGraphicFramePr>
            <a:graphicFrameLocks noChangeAspect="1"/>
          </p:cNvGraphicFramePr>
          <p:nvPr/>
        </p:nvGraphicFramePr>
        <p:xfrm>
          <a:off x="5105400" y="5930900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9" name="Equation" r:id="rId59" imgW="508000" imgH="254000" progId="Equation.3">
                  <p:embed/>
                </p:oleObj>
              </mc:Choice>
              <mc:Fallback>
                <p:oleObj name="Equation" r:id="rId59" imgW="508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30900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9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CED03-3E3D-D347-A6F4-545D565EE0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63212" name="Object 2"/>
          <p:cNvGraphicFramePr>
            <a:graphicFrameLocks noChangeAspect="1"/>
          </p:cNvGraphicFramePr>
          <p:nvPr/>
        </p:nvGraphicFramePr>
        <p:xfrm>
          <a:off x="1803400" y="3276600"/>
          <a:ext cx="200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8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76600"/>
                        <a:ext cx="200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0" name="Object 3"/>
          <p:cNvGraphicFramePr>
            <a:graphicFrameLocks noChangeAspect="1"/>
          </p:cNvGraphicFramePr>
          <p:nvPr/>
        </p:nvGraphicFramePr>
        <p:xfrm>
          <a:off x="1546225" y="4495800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9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495800"/>
                        <a:ext cx="2351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4"/>
          <p:cNvGraphicFramePr>
            <a:graphicFrameLocks noChangeAspect="1"/>
          </p:cNvGraphicFramePr>
          <p:nvPr/>
        </p:nvGraphicFramePr>
        <p:xfrm>
          <a:off x="914400" y="33528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0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5" name="Picture 5" descr="afg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"/>
            <a:ext cx="2622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Bench Pressing and The Concept of Negative Work</a:t>
            </a:r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57912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weight lifter is bench-pressing a barbell whose weight is 710N a distance of 0.65m above his chest. Then he lowers it the same distance.   The weight is raised and lowered at a constant velocity.  Determine the work in the two cases. </a:t>
            </a:r>
            <a:endParaRPr lang="en-US" sz="2000"/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81000" y="2819400"/>
            <a:ext cx="573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angle between the force and the displacement?</a:t>
            </a:r>
          </a:p>
        </p:txBody>
      </p:sp>
      <p:graphicFrame>
        <p:nvGraphicFramePr>
          <p:cNvPr id="563211" name="Object 5"/>
          <p:cNvGraphicFramePr>
            <a:graphicFrameLocks noChangeAspect="1"/>
          </p:cNvGraphicFramePr>
          <p:nvPr/>
        </p:nvGraphicFramePr>
        <p:xfrm>
          <a:off x="2819400" y="33528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1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14325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3" name="Object 6"/>
          <p:cNvGraphicFramePr>
            <a:graphicFrameLocks noChangeAspect="1"/>
          </p:cNvGraphicFramePr>
          <p:nvPr/>
        </p:nvGraphicFramePr>
        <p:xfrm>
          <a:off x="3886200" y="3352800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2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4" name="Object 7"/>
          <p:cNvGraphicFramePr>
            <a:graphicFrameLocks noChangeAspect="1"/>
          </p:cNvGraphicFramePr>
          <p:nvPr/>
        </p:nvGraphicFramePr>
        <p:xfrm>
          <a:off x="1371600" y="3836988"/>
          <a:ext cx="3514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3" name="Equation" r:id="rId15" imgW="1422400" imgH="279400" progId="Equation.DSMT4">
                  <p:embed/>
                </p:oleObj>
              </mc:Choice>
              <mc:Fallback>
                <p:oleObj name="Equation" r:id="rId15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6988"/>
                        <a:ext cx="3514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8"/>
          <p:cNvGraphicFramePr>
            <a:graphicFrameLocks noChangeAspect="1"/>
          </p:cNvGraphicFramePr>
          <p:nvPr/>
        </p:nvGraphicFramePr>
        <p:xfrm>
          <a:off x="828675" y="45720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4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5720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9"/>
          <p:cNvGraphicFramePr>
            <a:graphicFrameLocks noChangeAspect="1"/>
          </p:cNvGraphicFramePr>
          <p:nvPr/>
        </p:nvGraphicFramePr>
        <p:xfrm>
          <a:off x="2571750" y="4572000"/>
          <a:ext cx="628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5"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72000"/>
                        <a:ext cx="6286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1" name="Object 10"/>
          <p:cNvGraphicFramePr>
            <a:graphicFrameLocks noChangeAspect="1"/>
          </p:cNvGraphicFramePr>
          <p:nvPr/>
        </p:nvGraphicFramePr>
        <p:xfrm>
          <a:off x="3924300" y="4572000"/>
          <a:ext cx="723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6"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0"/>
                        <a:ext cx="723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09600" y="5638800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does the negative work mean?</a:t>
            </a: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4191000" y="5622925"/>
            <a:ext cx="3276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The gravitational force does the work on the weight lifter!</a:t>
            </a:r>
          </a:p>
        </p:txBody>
      </p:sp>
      <p:graphicFrame>
        <p:nvGraphicFramePr>
          <p:cNvPr id="563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366"/>
              </p:ext>
            </p:extLst>
          </p:nvPr>
        </p:nvGraphicFramePr>
        <p:xfrm>
          <a:off x="1176338" y="5054600"/>
          <a:ext cx="3733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7" name="Equation" r:id="rId22" imgW="1511300" imgH="279400" progId="Equation.3">
                  <p:embed/>
                </p:oleObj>
              </mc:Choice>
              <mc:Fallback>
                <p:oleObj name="Equation" r:id="rId22" imgW="1511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054600"/>
                        <a:ext cx="3733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72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D6CB90-F9C7-394B-B23D-678B533F21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52400" y="822325"/>
            <a:ext cx="5029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truck is accelerating at a rate of +1.50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 The mass of the crate is 120-kg and it does not slip.  The magnitude of the displacement is 65 m. What is the total work done on the crate by  all of the forces acting on it?</a:t>
            </a:r>
          </a:p>
        </p:txBody>
      </p:sp>
      <p:pic>
        <p:nvPicPr>
          <p:cNvPr id="61446" name="Picture 4" descr="af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14400"/>
            <a:ext cx="35401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Accelerating a Crate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What are the forces acting in this motion?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381000" y="38862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on the crate, weight,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W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 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381000" y="48609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81000" y="54705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Static frictional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7306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FE8736-F3DD-4C41-B519-DE762451A7E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881" name="Picture 5" descr="afg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54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Continued…</a:t>
            </a:r>
          </a:p>
        </p:txBody>
      </p:sp>
      <p:sp>
        <p:nvSpPr>
          <p:cNvPr id="63507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Lets figure out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the work done by each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of the forces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this motion is. </a:t>
            </a:r>
          </a:p>
        </p:txBody>
      </p:sp>
      <p:sp>
        <p:nvSpPr>
          <p:cNvPr id="63508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gravitational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W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or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3509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</a:t>
            </a:r>
            <a:r>
              <a:rPr lang="en-US" sz="2000">
                <a:latin typeface="Arial Narrow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3510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graphicFrame>
        <p:nvGraphicFramePr>
          <p:cNvPr id="567307" name="Object 2"/>
          <p:cNvGraphicFramePr>
            <a:graphicFrameLocks noChangeAspect="1"/>
          </p:cNvGraphicFramePr>
          <p:nvPr/>
        </p:nvGraphicFramePr>
        <p:xfrm>
          <a:off x="457200" y="4603750"/>
          <a:ext cx="6270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4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03750"/>
                        <a:ext cx="6270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8" name="Object 3"/>
          <p:cNvGraphicFramePr>
            <a:graphicFrameLocks noChangeAspect="1"/>
          </p:cNvGraphicFramePr>
          <p:nvPr/>
        </p:nvGraphicFramePr>
        <p:xfrm>
          <a:off x="457200" y="4035425"/>
          <a:ext cx="6810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5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5425"/>
                        <a:ext cx="6810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0" name="Object 4"/>
          <p:cNvGraphicFramePr>
            <a:graphicFrameLocks noChangeAspect="1"/>
          </p:cNvGraphicFramePr>
          <p:nvPr/>
        </p:nvGraphicFramePr>
        <p:xfrm>
          <a:off x="533400" y="2174875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4875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2" name="Object 5"/>
          <p:cNvGraphicFramePr>
            <a:graphicFrameLocks noChangeAspect="1"/>
          </p:cNvGraphicFramePr>
          <p:nvPr/>
        </p:nvGraphicFramePr>
        <p:xfrm>
          <a:off x="1219200" y="2057400"/>
          <a:ext cx="2197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7" name="Equation" r:id="rId11" imgW="1180800" imgH="304560" progId="Equation.DSMT4">
                  <p:embed/>
                </p:oleObj>
              </mc:Choice>
              <mc:Fallback>
                <p:oleObj name="Equation" r:id="rId11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21971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3" name="Object 6"/>
          <p:cNvGraphicFramePr>
            <a:graphicFrameLocks noChangeAspect="1"/>
          </p:cNvGraphicFramePr>
          <p:nvPr/>
        </p:nvGraphicFramePr>
        <p:xfrm>
          <a:off x="3498850" y="2168525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8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168525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4" name="Object 7"/>
          <p:cNvGraphicFramePr>
            <a:graphicFrameLocks noChangeAspect="1"/>
          </p:cNvGraphicFramePr>
          <p:nvPr/>
        </p:nvGraphicFramePr>
        <p:xfrm>
          <a:off x="533400" y="3132138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9" name="Equation" r:id="rId15" imgW="304560" imgH="177480" progId="Equation.DSMT4">
                  <p:embed/>
                </p:oleObj>
              </mc:Choice>
              <mc:Fallback>
                <p:oleObj name="Equation" r:id="rId1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32138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5" name="Object 8"/>
          <p:cNvGraphicFramePr>
            <a:graphicFrameLocks noChangeAspect="1"/>
          </p:cNvGraphicFramePr>
          <p:nvPr/>
        </p:nvGraphicFramePr>
        <p:xfrm>
          <a:off x="1196975" y="3014663"/>
          <a:ext cx="22431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0" name="Equation" r:id="rId16" imgW="1206360" imgH="304560" progId="Equation.DSMT4">
                  <p:embed/>
                </p:oleObj>
              </mc:Choice>
              <mc:Fallback>
                <p:oleObj name="Equation" r:id="rId16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14663"/>
                        <a:ext cx="224313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6" name="Object 9"/>
          <p:cNvGraphicFramePr>
            <a:graphicFrameLocks noChangeAspect="1"/>
          </p:cNvGraphicFramePr>
          <p:nvPr/>
        </p:nvGraphicFramePr>
        <p:xfrm>
          <a:off x="3498850" y="3090863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1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090863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7" name="Object 10"/>
          <p:cNvGraphicFramePr>
            <a:graphicFrameLocks noChangeAspect="1"/>
          </p:cNvGraphicFramePr>
          <p:nvPr/>
        </p:nvGraphicFramePr>
        <p:xfrm>
          <a:off x="1111250" y="4132263"/>
          <a:ext cx="7937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2" name="Equation" r:id="rId19" imgW="355320" imgH="139680" progId="Equation.DSMT4">
                  <p:embed/>
                </p:oleObj>
              </mc:Choice>
              <mc:Fallback>
                <p:oleObj name="Equation" r:id="rId19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132263"/>
                        <a:ext cx="7937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8" name="Object 11"/>
          <p:cNvGraphicFramePr>
            <a:graphicFrameLocks noChangeAspect="1"/>
          </p:cNvGraphicFramePr>
          <p:nvPr/>
        </p:nvGraphicFramePr>
        <p:xfrm>
          <a:off x="1836738" y="3962400"/>
          <a:ext cx="38020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3" name="Equation" r:id="rId21" imgW="1701720" imgH="279360" progId="Equation.DSMT4">
                  <p:embed/>
                </p:oleObj>
              </mc:Choice>
              <mc:Fallback>
                <p:oleObj name="Equation" r:id="rId21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62400"/>
                        <a:ext cx="38020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9" name="Object 12"/>
          <p:cNvGraphicFramePr>
            <a:graphicFrameLocks noChangeAspect="1"/>
          </p:cNvGraphicFramePr>
          <p:nvPr/>
        </p:nvGraphicFramePr>
        <p:xfrm>
          <a:off x="1066800" y="4589463"/>
          <a:ext cx="914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4" name="Equation" r:id="rId23" imgW="444240" imgH="228600" progId="Equation.DSMT4">
                  <p:embed/>
                </p:oleObj>
              </mc:Choice>
              <mc:Fallback>
                <p:oleObj name="Equation" r:id="rId2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89463"/>
                        <a:ext cx="9144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20" name="Object 13"/>
          <p:cNvGraphicFramePr>
            <a:graphicFrameLocks noChangeAspect="1"/>
          </p:cNvGraphicFramePr>
          <p:nvPr/>
        </p:nvGraphicFramePr>
        <p:xfrm>
          <a:off x="1973263" y="4487863"/>
          <a:ext cx="43640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5" name="Equation" r:id="rId25" imgW="2120900" imgH="304800" progId="Equation.3">
                  <p:embed/>
                </p:oleObj>
              </mc:Choice>
              <mc:Fallback>
                <p:oleObj name="Equation" r:id="rId25" imgW="2120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487863"/>
                        <a:ext cx="43640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1" name="Text Box 25"/>
          <p:cNvSpPr txBox="1">
            <a:spLocks noChangeArrowheads="1"/>
          </p:cNvSpPr>
          <p:nvPr/>
        </p:nvSpPr>
        <p:spPr bwMode="auto">
          <a:xfrm>
            <a:off x="381000" y="516572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Which force did the work?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2" name="Text Box 26"/>
          <p:cNvSpPr txBox="1">
            <a:spLocks noChangeArrowheads="1"/>
          </p:cNvSpPr>
          <p:nvPr/>
        </p:nvSpPr>
        <p:spPr bwMode="auto">
          <a:xfrm>
            <a:off x="2971800" y="51816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sp>
        <p:nvSpPr>
          <p:cNvPr id="63513" name="Text Box 27"/>
          <p:cNvSpPr txBox="1">
            <a:spLocks noChangeArrowheads="1"/>
          </p:cNvSpPr>
          <p:nvPr/>
        </p:nvSpPr>
        <p:spPr bwMode="auto">
          <a:xfrm>
            <a:off x="381000" y="56229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How?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4" name="Text Box 28"/>
          <p:cNvSpPr txBox="1">
            <a:spLocks noChangeArrowheads="1"/>
          </p:cNvSpPr>
          <p:nvPr/>
        </p:nvSpPr>
        <p:spPr bwMode="auto">
          <a:xfrm>
            <a:off x="1219200" y="5638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By holding on to the crate so that it moves with the truck!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261BD0-4800-084D-B40A-D2ED9D6BBDE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Newton</a:t>
            </a:r>
            <a:r>
              <a:rPr lang="ja-JP" altLang="en-US" sz="240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 second law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If forces exerting 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net force Σ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was exerted on an object for displacement d to increase its speed from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4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5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6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7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8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9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5814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change in the </a:t>
            </a:r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0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1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2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3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4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5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6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7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8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79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80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81" name="Equation" r:id="rId37" imgW="444240" imgH="253800" progId="Equation.3">
                  <p:embed/>
                </p:oleObj>
              </mc:Choice>
              <mc:Fallback>
                <p:oleObj name="Equation" r:id="rId37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2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28DDA1-C4FB-A44B-9690-423B381B89B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33400" y="3886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an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3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63763" y="5021263"/>
          <a:ext cx="2579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4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021263"/>
                        <a:ext cx="2579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76775" y="5021263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5" name="Equation" r:id="rId9" imgW="850900" imgH="266700" progId="Equation.3">
                  <p:embed/>
                </p:oleObj>
              </mc:Choice>
              <mc:Fallback>
                <p:oleObj name="Equation" r:id="rId9" imgW="850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021263"/>
                        <a:ext cx="2581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25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13D82E-7D7F-B541-9802-B2E8CD632C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mass of the space probe is 474-kg and its initial velocity is 275 m/s.  If a 56.0-mN force acts on the probe parallel through a displacement of 2.42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0300"/>
              </p:ext>
            </p:extLst>
          </p:nvPr>
        </p:nvGraphicFramePr>
        <p:xfrm>
          <a:off x="3349625" y="5183188"/>
          <a:ext cx="55673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5" name="Equation" r:id="rId5" imgW="3530600" imgH="342900" progId="Equation.3">
                  <p:embed/>
                </p:oleObj>
              </mc:Choice>
              <mc:Fallback>
                <p:oleObj name="Equation" r:id="rId5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5183188"/>
                        <a:ext cx="5567363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23372"/>
              </p:ext>
            </p:extLst>
          </p:nvPr>
        </p:nvGraphicFramePr>
        <p:xfrm>
          <a:off x="104775" y="4378325"/>
          <a:ext cx="24542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6" name="Equation" r:id="rId7" imgW="1066800" imgH="304800" progId="Equation.3">
                  <p:embed/>
                </p:oleObj>
              </mc:Choice>
              <mc:Fallback>
                <p:oleObj name="Equation" r:id="rId7" imgW="106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78325"/>
                        <a:ext cx="24542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93140"/>
              </p:ext>
            </p:extLst>
          </p:nvPr>
        </p:nvGraphicFramePr>
        <p:xfrm>
          <a:off x="5046663" y="5732463"/>
          <a:ext cx="22510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7" name="Equation" r:id="rId9" imgW="812800" imgH="228600" progId="Equation.3">
                  <p:embed/>
                </p:oleObj>
              </mc:Choice>
              <mc:Fallback>
                <p:oleObj name="Equation" r:id="rId9" imgW="8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732463"/>
                        <a:ext cx="22510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60097"/>
              </p:ext>
            </p:extLst>
          </p:nvPr>
        </p:nvGraphicFramePr>
        <p:xfrm>
          <a:off x="2590800" y="4462463"/>
          <a:ext cx="1927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8" name="Equation" r:id="rId11" imgW="838200" imgH="254000" progId="Equation.3">
                  <p:embed/>
                </p:oleObj>
              </mc:Choice>
              <mc:Fallback>
                <p:oleObj name="Equation" r:id="rId11" imgW="838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2463"/>
                        <a:ext cx="19272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17487"/>
              </p:ext>
            </p:extLst>
          </p:nvPr>
        </p:nvGraphicFramePr>
        <p:xfrm>
          <a:off x="30163" y="5172075"/>
          <a:ext cx="30305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9" name="Equation" r:id="rId13" imgW="1803400" imgH="330200" progId="Equation.DSMT4">
                  <p:embed/>
                </p:oleObj>
              </mc:Choice>
              <mc:Fallback>
                <p:oleObj name="Equation" r:id="rId13" imgW="1803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72075"/>
                        <a:ext cx="30305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62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834DAB-6EA2-3A45-A557-C935DD2773E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2560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23815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848600" cy="5334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Wednesday, Mar. 20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SH103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CH1.1 through what we learn today (CH6.3?)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Spring break next week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class during the week!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Mar. 6,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Mar. 25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2606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16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7307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17" name="Equation" r:id="rId5" imgW="1168400" imgH="254000" progId="Equation.3">
                  <p:embed/>
                </p:oleObj>
              </mc:Choice>
              <mc:Fallback>
                <p:oleObj name="Equation" r:id="rId5" imgW="1168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A65F1-0941-FD43-A4BF-D79FBDA382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057400"/>
            <a:ext cx="2036763" cy="1981200"/>
            <a:chOff x="3840" y="1392"/>
            <a:chExt cx="1283" cy="1248"/>
          </a:xfrm>
        </p:grpSpPr>
        <p:sp>
          <p:nvSpPr>
            <p:cNvPr id="22581" name="Line 3"/>
            <p:cNvSpPr>
              <a:spLocks noChangeShapeType="1"/>
            </p:cNvSpPr>
            <p:nvPr/>
          </p:nvSpPr>
          <p:spPr bwMode="auto">
            <a:xfrm>
              <a:off x="3840" y="2064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"/>
            <p:cNvSpPr>
              <a:spLocks noChangeShapeType="1"/>
            </p:cNvSpPr>
            <p:nvPr/>
          </p:nvSpPr>
          <p:spPr bwMode="auto">
            <a:xfrm rot="-5400000">
              <a:off x="3528" y="2040"/>
              <a:ext cx="1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4934" y="1975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22584" name="Text Box 6"/>
            <p:cNvSpPr txBox="1">
              <a:spLocks noChangeArrowheads="1"/>
            </p:cNvSpPr>
            <p:nvPr/>
          </p:nvSpPr>
          <p:spPr bwMode="auto">
            <a:xfrm>
              <a:off x="3888" y="139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22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304800" y="750888"/>
            <a:ext cx="8610600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meaningful work in physics is done only when the net   forces exerted on an object changes the energy of the object.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762000" y="3281363"/>
            <a:ext cx="2133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762000" y="2671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1600" y="2209800"/>
            <a:ext cx="762000" cy="690563"/>
            <a:chOff x="1104" y="1773"/>
            <a:chExt cx="480" cy="435"/>
          </a:xfrm>
        </p:grpSpPr>
        <p:sp>
          <p:nvSpPr>
            <p:cNvPr id="22579" name="Line 12"/>
            <p:cNvSpPr>
              <a:spLocks noChangeShapeType="1"/>
            </p:cNvSpPr>
            <p:nvPr/>
          </p:nvSpPr>
          <p:spPr bwMode="auto">
            <a:xfrm flipV="1">
              <a:off x="1104" y="1920"/>
              <a:ext cx="48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Text Box 13"/>
            <p:cNvSpPr txBox="1">
              <a:spLocks noChangeArrowheads="1"/>
            </p:cNvSpPr>
            <p:nvPr/>
          </p:nvSpPr>
          <p:spPr bwMode="auto">
            <a:xfrm>
              <a:off x="1200" y="177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2519363"/>
            <a:ext cx="763588" cy="461962"/>
            <a:chOff x="1104" y="1968"/>
            <a:chExt cx="481" cy="291"/>
          </a:xfrm>
        </p:grpSpPr>
        <p:sp>
          <p:nvSpPr>
            <p:cNvPr id="22575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6" name="Group 16"/>
            <p:cNvGrpSpPr>
              <a:grpSpLocks/>
            </p:cNvGrpSpPr>
            <p:nvPr/>
          </p:nvGrpSpPr>
          <p:grpSpPr bwMode="auto">
            <a:xfrm>
              <a:off x="1344" y="1968"/>
              <a:ext cx="241" cy="291"/>
              <a:chOff x="2256" y="1968"/>
              <a:chExt cx="241" cy="291"/>
            </a:xfrm>
          </p:grpSpPr>
          <p:sp>
            <p:nvSpPr>
              <p:cNvPr id="22577" name="AutoShape 17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18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</p:grp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352800" y="2209800"/>
            <a:ext cx="1828800" cy="1524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Free Body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Diagram</a:t>
            </a: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286000" y="2667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66800" y="3276600"/>
            <a:ext cx="1524000" cy="484188"/>
            <a:chOff x="672" y="2256"/>
            <a:chExt cx="960" cy="305"/>
          </a:xfrm>
        </p:grpSpPr>
        <p:sp>
          <p:nvSpPr>
            <p:cNvPr id="22571" name="Line 22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2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Text Box 25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53200" y="3124200"/>
            <a:ext cx="982663" cy="752475"/>
            <a:chOff x="4128" y="2064"/>
            <a:chExt cx="619" cy="474"/>
          </a:xfrm>
        </p:grpSpPr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4128" y="2064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10"/>
            <p:cNvGraphicFramePr>
              <a:graphicFrameLocks noChangeAspect="1"/>
            </p:cNvGraphicFramePr>
            <p:nvPr/>
          </p:nvGraphicFramePr>
          <p:xfrm>
            <a:off x="4229" y="2310"/>
            <a:ext cx="518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068" name="Equation" r:id="rId3" imgW="647640" imgH="241200" progId="Equation.DSMT4">
                    <p:embed/>
                  </p:oleObj>
                </mc:Choice>
                <mc:Fallback>
                  <p:oleObj name="Equation" r:id="rId3" imgW="647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2310"/>
                          <a:ext cx="518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2352675"/>
            <a:ext cx="382588" cy="809625"/>
            <a:chOff x="4128" y="1554"/>
            <a:chExt cx="241" cy="510"/>
          </a:xfrm>
        </p:grpSpPr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940420"/>
                </p:ext>
              </p:extLst>
            </p:nvPr>
          </p:nvGraphicFramePr>
          <p:xfrm>
            <a:off x="4176" y="155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069" name="Equation" r:id="rId5" imgW="241300" imgH="241300" progId="Equation.3">
                    <p:embed/>
                  </p:oleObj>
                </mc:Choice>
                <mc:Fallback>
                  <p:oleObj name="Equation" r:id="rId5" imgW="241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5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477000" y="2273300"/>
            <a:ext cx="1339850" cy="931863"/>
            <a:chOff x="4058" y="1528"/>
            <a:chExt cx="844" cy="587"/>
          </a:xfrm>
        </p:grpSpPr>
        <p:sp>
          <p:nvSpPr>
            <p:cNvPr id="22565" name="Line 33"/>
            <p:cNvSpPr>
              <a:spLocks noChangeShapeType="1"/>
            </p:cNvSpPr>
            <p:nvPr/>
          </p:nvSpPr>
          <p:spPr bwMode="auto">
            <a:xfrm rot="-7322218">
              <a:off x="4394" y="1555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4"/>
            <p:cNvGrpSpPr>
              <a:grpSpLocks/>
            </p:cNvGrpSpPr>
            <p:nvPr/>
          </p:nvGrpSpPr>
          <p:grpSpPr bwMode="auto">
            <a:xfrm>
              <a:off x="4368" y="1824"/>
              <a:ext cx="241" cy="291"/>
              <a:chOff x="2256" y="1968"/>
              <a:chExt cx="241" cy="291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  <p:graphicFrame>
          <p:nvGraphicFramePr>
            <p:cNvPr id="225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468110"/>
                </p:ext>
              </p:extLst>
            </p:nvPr>
          </p:nvGraphicFramePr>
          <p:xfrm>
            <a:off x="4716" y="1528"/>
            <a:ext cx="18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070" name="Equation" r:id="rId7" imgW="165100" imgH="228600" progId="Equation.3">
                    <p:embed/>
                  </p:oleObj>
                </mc:Choice>
                <mc:Fallback>
                  <p:oleObj name="Equation" r:id="rId7" imgW="16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" y="1528"/>
                          <a:ext cx="18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206375" y="38862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force did the work?</a:t>
            </a:r>
          </a:p>
        </p:txBody>
      </p:sp>
      <p:graphicFrame>
        <p:nvGraphicFramePr>
          <p:cNvPr id="571431" name="Object 2"/>
          <p:cNvGraphicFramePr>
            <a:graphicFrameLocks noChangeAspect="1"/>
          </p:cNvGraphicFramePr>
          <p:nvPr/>
        </p:nvGraphicFramePr>
        <p:xfrm>
          <a:off x="3786188" y="4600575"/>
          <a:ext cx="5572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71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600575"/>
                        <a:ext cx="5572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3870325" y="38862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Force </a:t>
            </a:r>
          </a:p>
        </p:txBody>
      </p:sp>
      <p:graphicFrame>
        <p:nvGraphicFramePr>
          <p:cNvPr id="5714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58738"/>
              </p:ext>
            </p:extLst>
          </p:nvPr>
        </p:nvGraphicFramePr>
        <p:xfrm>
          <a:off x="4725988" y="3794125"/>
          <a:ext cx="3571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72" name="Equation" r:id="rId11" imgW="165100" imgH="228600" progId="Equation.3">
                  <p:embed/>
                </p:oleObj>
              </mc:Choice>
              <mc:Fallback>
                <p:oleObj name="Equation" r:id="rId11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794125"/>
                        <a:ext cx="3571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06375" y="4557713"/>
            <a:ext cx="305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How much work did it do?</a:t>
            </a:r>
          </a:p>
        </p:txBody>
      </p:sp>
      <p:sp>
        <p:nvSpPr>
          <p:cNvPr id="571435" name="Text Box 43"/>
          <p:cNvSpPr txBox="1">
            <a:spLocks noChangeArrowheads="1"/>
          </p:cNvSpPr>
          <p:nvPr/>
        </p:nvSpPr>
        <p:spPr bwMode="auto">
          <a:xfrm>
            <a:off x="152400" y="5334000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2895600" y="5203825"/>
            <a:ext cx="6096000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Physically meaningful work is done only by the component of the force along the movement of the object.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797675" y="4419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571438" name="Object 4"/>
          <p:cNvGraphicFramePr>
            <a:graphicFrameLocks noChangeAspect="1"/>
          </p:cNvGraphicFramePr>
          <p:nvPr/>
        </p:nvGraphicFramePr>
        <p:xfrm>
          <a:off x="7594600" y="4519613"/>
          <a:ext cx="635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73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519613"/>
                        <a:ext cx="635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5562600" y="6096000"/>
            <a:ext cx="2947988" cy="3968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Work is an 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</a:rPr>
              <a:t>energy transfer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!!</a:t>
            </a:r>
          </a:p>
        </p:txBody>
      </p:sp>
      <p:graphicFrame>
        <p:nvGraphicFramePr>
          <p:cNvPr id="571440" name="Object 5"/>
          <p:cNvGraphicFramePr>
            <a:graphicFrameLocks noChangeAspect="1"/>
          </p:cNvGraphicFramePr>
          <p:nvPr/>
        </p:nvGraphicFramePr>
        <p:xfrm>
          <a:off x="4314825" y="4403725"/>
          <a:ext cx="1370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74" name="Equation" r:id="rId15" imgW="749300" imgH="368300" progId="Equation.DSMT4">
                  <p:embed/>
                </p:oleObj>
              </mc:Choice>
              <mc:Fallback>
                <p:oleObj name="Equation" r:id="rId15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403725"/>
                        <a:ext cx="13700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1" name="Object 6"/>
          <p:cNvGraphicFramePr>
            <a:graphicFrameLocks noChangeAspect="1"/>
          </p:cNvGraphicFramePr>
          <p:nvPr/>
        </p:nvGraphicFramePr>
        <p:xfrm>
          <a:off x="5607050" y="4572000"/>
          <a:ext cx="1022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75" name="Equation" r:id="rId17" imgW="558720" imgH="177480" progId="Equation.DSMT4">
                  <p:embed/>
                </p:oleObj>
              </mc:Choice>
              <mc:Fallback>
                <p:oleObj name="Equation" r:id="rId17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572000"/>
                        <a:ext cx="1022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2" name="Object 7"/>
          <p:cNvGraphicFramePr>
            <a:graphicFrameLocks noChangeAspect="1"/>
          </p:cNvGraphicFramePr>
          <p:nvPr/>
        </p:nvGraphicFramePr>
        <p:xfrm>
          <a:off x="7559675" y="4783138"/>
          <a:ext cx="1203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76" name="Equation" r:id="rId19" imgW="939600" imgH="203040" progId="Equation.3">
                  <p:embed/>
                </p:oleObj>
              </mc:Choice>
              <mc:Fallback>
                <p:oleObj name="Equation" r:id="rId19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4783138"/>
                        <a:ext cx="1203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43" name="Text Box 51"/>
          <p:cNvSpPr txBox="1">
            <a:spLocks noChangeArrowheads="1"/>
          </p:cNvSpPr>
          <p:nvPr/>
        </p:nvSpPr>
        <p:spPr bwMode="auto">
          <a:xfrm>
            <a:off x="5276850" y="3886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Why? 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858000" y="40386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kind?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8001000" y="40386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274270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07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838200"/>
            <a:ext cx="571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think about the meaning of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57200"/>
            <a:ext cx="5334000" cy="60198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 person is holding a grocery bag and walking at a constant velocity.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Are his hands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doing any work ON the bag? 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No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Why not?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Because the force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exert </a:t>
            </a:r>
            <a:r>
              <a:rPr lang="en-US" sz="2000" dirty="0">
                <a:latin typeface="Arial Narrow" charset="0"/>
                <a:ea typeface="ＭＳ Ｐゴシック" charset="0"/>
              </a:rPr>
              <a:t>on the bag,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F</a:t>
            </a:r>
            <a:r>
              <a:rPr lang="en-US" sz="2000" baseline="-25000" dirty="0" err="1">
                <a:latin typeface="Arial Narrow" charset="0"/>
                <a:ea typeface="ＭＳ Ｐゴシック" charset="0"/>
              </a:rPr>
              <a:t>p</a:t>
            </a:r>
            <a:r>
              <a:rPr lang="en-US" sz="2000" dirty="0">
                <a:latin typeface="Arial Narrow" charset="0"/>
                <a:ea typeface="ＭＳ Ｐゴシック" charset="0"/>
              </a:rPr>
              <a:t>, is perpendicular to the displacement!!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This means that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are not </a:t>
            </a:r>
            <a:r>
              <a:rPr lang="en-US" sz="2000" dirty="0">
                <a:latin typeface="Arial Narrow" charset="0"/>
                <a:ea typeface="ＭＳ Ｐゴシック" charset="0"/>
              </a:rPr>
              <a:t>adding any energy to the bag.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 what does this mean?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In order for a force to perform any meaningful work, the energy of the object the force exerts on must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change</a:t>
            </a: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due to that force!!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What happened to the person?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He spends his energy just to keep the bag up but did not perform any work on the bag.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</p:txBody>
      </p:sp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9180C3-B241-9A44-B574-832FE86901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9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EF4C69-B045-DA48-8E68-4C4DBBBFF3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59107" name="Object 2"/>
          <p:cNvGraphicFramePr>
            <a:graphicFrameLocks noChangeAspect="1"/>
          </p:cNvGraphicFramePr>
          <p:nvPr/>
        </p:nvGraphicFramePr>
        <p:xfrm>
          <a:off x="914400" y="4191000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4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8" name="Object 3"/>
          <p:cNvGraphicFramePr>
            <a:graphicFrameLocks noChangeAspect="1"/>
          </p:cNvGraphicFramePr>
          <p:nvPr/>
        </p:nvGraphicFramePr>
        <p:xfrm>
          <a:off x="5715000" y="4114800"/>
          <a:ext cx="1420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5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14800"/>
                        <a:ext cx="1420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9109" name="Picture 5" descr="afg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486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 </a:t>
            </a:r>
          </a:p>
        </p:txBody>
      </p:sp>
      <p:graphicFrame>
        <p:nvGraphicFramePr>
          <p:cNvPr id="559112" name="Object 4"/>
          <p:cNvGraphicFramePr>
            <a:graphicFrameLocks noChangeAspect="1"/>
          </p:cNvGraphicFramePr>
          <p:nvPr/>
        </p:nvGraphicFramePr>
        <p:xfrm>
          <a:off x="1658938" y="4833938"/>
          <a:ext cx="23907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6" name="Equation" r:id="rId9" imgW="711200" imgH="279400" progId="Equation.DSMT4">
                  <p:embed/>
                </p:oleObj>
              </mc:Choice>
              <mc:Fallback>
                <p:oleObj name="Equation" r:id="rId9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833938"/>
                        <a:ext cx="23907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5"/>
          <p:cNvGraphicFramePr>
            <a:graphicFrameLocks noChangeAspect="1"/>
          </p:cNvGraphicFramePr>
          <p:nvPr/>
        </p:nvGraphicFramePr>
        <p:xfrm>
          <a:off x="3959225" y="5092700"/>
          <a:ext cx="384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7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092700"/>
                        <a:ext cx="384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4" name="Object 6"/>
          <p:cNvGraphicFramePr>
            <a:graphicFrameLocks noChangeAspect="1"/>
          </p:cNvGraphicFramePr>
          <p:nvPr/>
        </p:nvGraphicFramePr>
        <p:xfrm>
          <a:off x="5715000" y="4800600"/>
          <a:ext cx="15922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8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15922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5" name="Object 7"/>
          <p:cNvGraphicFramePr>
            <a:graphicFrameLocks noChangeAspect="1"/>
          </p:cNvGraphicFramePr>
          <p:nvPr/>
        </p:nvGraphicFramePr>
        <p:xfrm>
          <a:off x="5715000" y="5486400"/>
          <a:ext cx="1766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9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7668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6" name="Object 8"/>
          <p:cNvGraphicFramePr>
            <a:graphicFrameLocks noChangeAspect="1"/>
          </p:cNvGraphicFramePr>
          <p:nvPr/>
        </p:nvGraphicFramePr>
        <p:xfrm>
          <a:off x="7226300" y="4191000"/>
          <a:ext cx="241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0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4191000"/>
                        <a:ext cx="2413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7" name="Object 9"/>
          <p:cNvGraphicFramePr>
            <a:graphicFrameLocks noChangeAspect="1"/>
          </p:cNvGraphicFramePr>
          <p:nvPr/>
        </p:nvGraphicFramePr>
        <p:xfrm>
          <a:off x="7467600" y="4849813"/>
          <a:ext cx="3460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1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49813"/>
                        <a:ext cx="3460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8" name="Object 10"/>
          <p:cNvGraphicFramePr>
            <a:graphicFrameLocks noChangeAspect="1"/>
          </p:cNvGraphicFramePr>
          <p:nvPr/>
        </p:nvGraphicFramePr>
        <p:xfrm>
          <a:off x="7543800" y="5562600"/>
          <a:ext cx="519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2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562600"/>
                        <a:ext cx="5191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FG07_00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2000"/>
            <a:ext cx="416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62200" y="2514600"/>
            <a:ext cx="23971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981200" y="4191000"/>
          <a:ext cx="10683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3" name="Equation" r:id="rId24" imgW="317500" imgH="190500" progId="Equation.3">
                  <p:embed/>
                </p:oleObj>
              </mc:Choice>
              <mc:Fallback>
                <p:oleObj name="Equation" r:id="rId24" imgW="3175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10683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3200400"/>
            <a:ext cx="2133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2B3EFD-EC79-B64E-B937-F978F0562C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Scalar Product of Two Vectors 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Product of magnitude of the two vectors and the cosine of the angle between them</a:t>
            </a:r>
          </a:p>
        </p:txBody>
      </p:sp>
      <p:graphicFrame>
        <p:nvGraphicFramePr>
          <p:cNvPr id="573444" name="Object 2"/>
          <p:cNvGraphicFramePr>
            <a:graphicFrameLocks noChangeAspect="1"/>
          </p:cNvGraphicFramePr>
          <p:nvPr/>
        </p:nvGraphicFramePr>
        <p:xfrm>
          <a:off x="4419600" y="1295400"/>
          <a:ext cx="1042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2" name="Equation" r:id="rId3" imgW="457200" imgH="241300" progId="Equation.DSMT4">
                  <p:embed/>
                </p:oleObj>
              </mc:Choice>
              <mc:Fallback>
                <p:oleObj name="Equation" r:id="rId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10429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609600" y="1905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is commutative</a:t>
            </a:r>
          </a:p>
        </p:txBody>
      </p:sp>
      <p:graphicFrame>
        <p:nvGraphicFramePr>
          <p:cNvPr id="573446" name="Object 3"/>
          <p:cNvGraphicFramePr>
            <a:graphicFrameLocks noChangeAspect="1"/>
          </p:cNvGraphicFramePr>
          <p:nvPr/>
        </p:nvGraphicFramePr>
        <p:xfrm>
          <a:off x="4076700" y="1947863"/>
          <a:ext cx="22367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3" name="Equation" r:id="rId5" imgW="1244600" imgH="368300" progId="Equation.DSMT4">
                  <p:embed/>
                </p:oleObj>
              </mc:Choice>
              <mc:Fallback>
                <p:oleObj name="Equation" r:id="rId5" imgW="1244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947863"/>
                        <a:ext cx="22367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609600" y="2590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follows the distribution law of multiplication</a:t>
            </a:r>
          </a:p>
        </p:txBody>
      </p:sp>
      <p:graphicFrame>
        <p:nvGraphicFramePr>
          <p:cNvPr id="573448" name="Object 4"/>
          <p:cNvGraphicFramePr>
            <a:graphicFrameLocks noChangeAspect="1"/>
          </p:cNvGraphicFramePr>
          <p:nvPr/>
        </p:nvGraphicFramePr>
        <p:xfrm>
          <a:off x="6515100" y="2620963"/>
          <a:ext cx="703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4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620963"/>
                        <a:ext cx="7032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609600" y="3886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does scalar product look in terms of components?</a:t>
            </a:r>
          </a:p>
        </p:txBody>
      </p:sp>
      <p:graphicFrame>
        <p:nvGraphicFramePr>
          <p:cNvPr id="573450" name="Object 5"/>
          <p:cNvGraphicFramePr>
            <a:graphicFrameLocks noChangeAspect="1"/>
          </p:cNvGraphicFramePr>
          <p:nvPr/>
        </p:nvGraphicFramePr>
        <p:xfrm>
          <a:off x="941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5" name="Equation" r:id="rId9" imgW="1282700" imgH="368300" progId="Equation.DSMT4">
                  <p:embed/>
                </p:oleObj>
              </mc:Choice>
              <mc:Fallback>
                <p:oleObj name="Equation" r:id="rId9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1" name="Object 6"/>
          <p:cNvGraphicFramePr>
            <a:graphicFrameLocks noChangeAspect="1"/>
          </p:cNvGraphicFramePr>
          <p:nvPr/>
        </p:nvGraphicFramePr>
        <p:xfrm>
          <a:off x="3989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6" name="Equation" r:id="rId11" imgW="1282700" imgH="368300" progId="Equation.DSMT4">
                  <p:embed/>
                </p:oleObj>
              </mc:Choice>
              <mc:Fallback>
                <p:oleObj name="Equation" r:id="rId11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2" name="Object 7"/>
          <p:cNvGraphicFramePr>
            <a:graphicFrameLocks noChangeAspect="1"/>
          </p:cNvGraphicFramePr>
          <p:nvPr/>
        </p:nvGraphicFramePr>
        <p:xfrm>
          <a:off x="546100" y="5006975"/>
          <a:ext cx="36099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7" name="Equation" r:id="rId13" imgW="2857500" imgH="482600" progId="Equation.DSMT4">
                  <p:embed/>
                </p:oleObj>
              </mc:Choice>
              <mc:Fallback>
                <p:oleObj name="Equation" r:id="rId13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006975"/>
                        <a:ext cx="36099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3" name="Object 8"/>
          <p:cNvGraphicFramePr>
            <a:graphicFrameLocks noChangeAspect="1"/>
          </p:cNvGraphicFramePr>
          <p:nvPr/>
        </p:nvGraphicFramePr>
        <p:xfrm>
          <a:off x="4160838" y="5029200"/>
          <a:ext cx="3394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8" name="Equation" r:id="rId15" imgW="2108160" imgH="431640" progId="Equation.DSMT4">
                  <p:embed/>
                </p:oleObj>
              </mc:Choice>
              <mc:Fallback>
                <p:oleObj name="Equation" r:id="rId1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029200"/>
                        <a:ext cx="3394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4" name="Object 9"/>
          <p:cNvGraphicFramePr>
            <a:graphicFrameLocks noChangeAspect="1"/>
          </p:cNvGraphicFramePr>
          <p:nvPr/>
        </p:nvGraphicFramePr>
        <p:xfrm>
          <a:off x="46831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59" name="Equation" r:id="rId17" imgW="1066680" imgH="304560" progId="Equation.3">
                  <p:embed/>
                </p:oleObj>
              </mc:Choice>
              <mc:Fallback>
                <p:oleObj name="Equation" r:id="rId17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5" name="Object 10"/>
          <p:cNvGraphicFramePr>
            <a:graphicFrameLocks noChangeAspect="1"/>
          </p:cNvGraphicFramePr>
          <p:nvPr/>
        </p:nvGraphicFramePr>
        <p:xfrm>
          <a:off x="67405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0" name="Equation" r:id="rId19" imgW="1066680" imgH="304560" progId="Equation.3">
                  <p:embed/>
                </p:oleObj>
              </mc:Choice>
              <mc:Fallback>
                <p:oleObj name="Equation" r:id="rId19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56" name="Rectangle 16"/>
          <p:cNvSpPr>
            <a:spLocks noChangeArrowheads="1"/>
          </p:cNvSpPr>
          <p:nvPr/>
        </p:nvSpPr>
        <p:spPr bwMode="auto">
          <a:xfrm>
            <a:off x="609600" y="3352800"/>
            <a:ext cx="426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Scalar products of Unit Vectors</a:t>
            </a:r>
          </a:p>
        </p:txBody>
      </p:sp>
      <p:graphicFrame>
        <p:nvGraphicFramePr>
          <p:cNvPr id="573457" name="Object 11"/>
          <p:cNvGraphicFramePr>
            <a:graphicFrameLocks noChangeAspect="1"/>
          </p:cNvGraphicFramePr>
          <p:nvPr/>
        </p:nvGraphicFramePr>
        <p:xfrm>
          <a:off x="2895600" y="5626100"/>
          <a:ext cx="10080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1" name="Equation" r:id="rId21" imgW="457200" imgH="241300" progId="Equation.DSMT4">
                  <p:embed/>
                </p:oleObj>
              </mc:Choice>
              <mc:Fallback>
                <p:oleObj name="Equation" r:id="rId21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26100"/>
                        <a:ext cx="10080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8" name="Object 12"/>
          <p:cNvGraphicFramePr>
            <a:graphicFrameLocks noChangeAspect="1"/>
          </p:cNvGraphicFramePr>
          <p:nvPr/>
        </p:nvGraphicFramePr>
        <p:xfrm>
          <a:off x="5467350" y="1285875"/>
          <a:ext cx="1314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2" name="Equation" r:id="rId23" imgW="698500" imgH="368300" progId="Equation.DSMT4">
                  <p:embed/>
                </p:oleObj>
              </mc:Choice>
              <mc:Fallback>
                <p:oleObj name="Equation" r:id="rId23" imgW="698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1285875"/>
                        <a:ext cx="1314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9" name="Object 13"/>
          <p:cNvGraphicFramePr>
            <a:graphicFrameLocks noChangeAspect="1"/>
          </p:cNvGraphicFramePr>
          <p:nvPr/>
        </p:nvGraphicFramePr>
        <p:xfrm>
          <a:off x="6335713" y="1946275"/>
          <a:ext cx="1460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3" name="Equation" r:id="rId25" imgW="812800" imgH="368300" progId="Equation.DSMT4">
                  <p:embed/>
                </p:oleObj>
              </mc:Choice>
              <mc:Fallback>
                <p:oleObj name="Equation" r:id="rId25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946275"/>
                        <a:ext cx="1460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0" name="Object 14"/>
          <p:cNvGraphicFramePr>
            <a:graphicFrameLocks noChangeAspect="1"/>
          </p:cNvGraphicFramePr>
          <p:nvPr/>
        </p:nvGraphicFramePr>
        <p:xfrm>
          <a:off x="7796213" y="1955800"/>
          <a:ext cx="6175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4" name="Equation" r:id="rId27" imgW="342900" imgH="241300" progId="Equation.DSMT4">
                  <p:embed/>
                </p:oleObj>
              </mc:Choice>
              <mc:Fallback>
                <p:oleObj name="Equation" r:id="rId2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1955800"/>
                        <a:ext cx="61753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1" name="Object 15"/>
          <p:cNvGraphicFramePr>
            <a:graphicFrameLocks noChangeAspect="1"/>
          </p:cNvGraphicFramePr>
          <p:nvPr/>
        </p:nvGraphicFramePr>
        <p:xfrm>
          <a:off x="4868863" y="2562225"/>
          <a:ext cx="1689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5" name="Equation" r:id="rId29" imgW="825500" imgH="368300" progId="Equation.DSMT4">
                  <p:embed/>
                </p:oleObj>
              </mc:Choice>
              <mc:Fallback>
                <p:oleObj name="Equation" r:id="rId29" imgW="825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562225"/>
                        <a:ext cx="1689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2" name="Object 16"/>
          <p:cNvGraphicFramePr>
            <a:graphicFrameLocks noChangeAspect="1"/>
          </p:cNvGraphicFramePr>
          <p:nvPr/>
        </p:nvGraphicFramePr>
        <p:xfrm>
          <a:off x="6408738" y="3429000"/>
          <a:ext cx="247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6" name="Equation" r:id="rId31" imgW="88560" imgH="164880" progId="Equation.3">
                  <p:embed/>
                </p:oleObj>
              </mc:Choice>
              <mc:Fallback>
                <p:oleObj name="Equation" r:id="rId3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3429000"/>
                        <a:ext cx="247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3" name="Object 17"/>
          <p:cNvGraphicFramePr>
            <a:graphicFrameLocks noChangeAspect="1"/>
          </p:cNvGraphicFramePr>
          <p:nvPr/>
        </p:nvGraphicFramePr>
        <p:xfrm>
          <a:off x="8405813" y="3429000"/>
          <a:ext cx="388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7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3429000"/>
                        <a:ext cx="3889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4" name="Object 18"/>
          <p:cNvGraphicFramePr>
            <a:graphicFrameLocks noChangeAspect="1"/>
          </p:cNvGraphicFramePr>
          <p:nvPr/>
        </p:nvGraphicFramePr>
        <p:xfrm>
          <a:off x="3886200" y="5713413"/>
          <a:ext cx="11445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8" name="Equation" r:id="rId35" imgW="457200" imgH="228600" progId="Equation.DSMT4">
                  <p:embed/>
                </p:oleObj>
              </mc:Choice>
              <mc:Fallback>
                <p:oleObj name="Equation" r:id="rId3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3413"/>
                        <a:ext cx="11445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5" name="Object 19"/>
          <p:cNvGraphicFramePr>
            <a:graphicFrameLocks noChangeAspect="1"/>
          </p:cNvGraphicFramePr>
          <p:nvPr/>
        </p:nvGraphicFramePr>
        <p:xfrm>
          <a:off x="5029200" y="5699125"/>
          <a:ext cx="1181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69" name="Equation" r:id="rId37" imgW="469800" imgH="241200" progId="Equation.DSMT4">
                  <p:embed/>
                </p:oleObj>
              </mc:Choice>
              <mc:Fallback>
                <p:oleObj name="Equation" r:id="rId37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99125"/>
                        <a:ext cx="11811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6" name="Object 20"/>
          <p:cNvGraphicFramePr>
            <a:graphicFrameLocks noChangeAspect="1"/>
          </p:cNvGraphicFramePr>
          <p:nvPr/>
        </p:nvGraphicFramePr>
        <p:xfrm>
          <a:off x="6172200" y="5713413"/>
          <a:ext cx="8334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70" name="Equation" r:id="rId39" imgW="330120" imgH="228600" progId="Equation.DSMT4">
                  <p:embed/>
                </p:oleObj>
              </mc:Choice>
              <mc:Fallback>
                <p:oleObj name="Equation" r:id="rId39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13413"/>
                        <a:ext cx="8334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96200" y="5105400"/>
            <a:ext cx="1219200" cy="1081088"/>
            <a:chOff x="4848" y="3216"/>
            <a:chExt cx="768" cy="681"/>
          </a:xfrm>
        </p:grpSpPr>
        <p:sp>
          <p:nvSpPr>
            <p:cNvPr id="26657" name="Oval 28"/>
            <p:cNvSpPr>
              <a:spLocks noChangeArrowheads="1"/>
            </p:cNvSpPr>
            <p:nvPr/>
          </p:nvSpPr>
          <p:spPr bwMode="auto">
            <a:xfrm>
              <a:off x="4848" y="3216"/>
              <a:ext cx="768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Text Box 29"/>
            <p:cNvSpPr txBox="1">
              <a:spLocks noChangeArrowheads="1"/>
            </p:cNvSpPr>
            <p:nvPr/>
          </p:nvSpPr>
          <p:spPr bwMode="auto">
            <a:xfrm>
              <a:off x="5251" y="3648"/>
              <a:ext cx="269" cy="2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=0</a:t>
              </a:r>
            </a:p>
          </p:txBody>
        </p:sp>
        <p:cxnSp>
          <p:nvCxnSpPr>
            <p:cNvPr id="26659" name="AutoShape 30"/>
            <p:cNvCxnSpPr>
              <a:cxnSpLocks noChangeShapeType="1"/>
              <a:stCxn id="26657" idx="3"/>
              <a:endCxn id="26658" idx="1"/>
            </p:cNvCxnSpPr>
            <p:nvPr/>
          </p:nvCxnSpPr>
          <p:spPr bwMode="auto">
            <a:xfrm rot="16200000" flipH="1">
              <a:off x="4950" y="3481"/>
              <a:ext cx="302" cy="28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73471" name="Object 21"/>
          <p:cNvGraphicFramePr>
            <a:graphicFrameLocks noChangeAspect="1"/>
          </p:cNvGraphicFramePr>
          <p:nvPr/>
        </p:nvGraphicFramePr>
        <p:xfrm>
          <a:off x="7545388" y="5181600"/>
          <a:ext cx="1370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71" name="Equation" r:id="rId41" imgW="850680" imgH="152280" progId="Equation.DSMT4">
                  <p:embed/>
                </p:oleObj>
              </mc:Choice>
              <mc:Fallback>
                <p:oleObj name="Equation" r:id="rId41" imgW="850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5181600"/>
                        <a:ext cx="13700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2" name="Object 22"/>
          <p:cNvGraphicFramePr>
            <a:graphicFrameLocks noChangeAspect="1"/>
          </p:cNvGraphicFramePr>
          <p:nvPr/>
        </p:nvGraphicFramePr>
        <p:xfrm>
          <a:off x="7200900" y="2622550"/>
          <a:ext cx="8842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72" name="Equation" r:id="rId43" imgW="431800" imgH="241300" progId="Equation.3">
                  <p:embed/>
                </p:oleObj>
              </mc:Choice>
              <mc:Fallback>
                <p:oleObj name="Equation" r:id="rId43" imgW="431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622550"/>
                        <a:ext cx="8842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9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7AC147-7B26-C94D-8EB7-B43E67B98B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by Scalar Product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particle moving on the xy plane undergoes a displacement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+3.0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)m as a constant force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=(5.0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 N acts on the particle.   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3810000" y="1600200"/>
            <a:ext cx="4724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a) Calculate the magnitude of the displacement and that of the force.</a:t>
            </a:r>
            <a:endParaRPr lang="en-US" sz="2000"/>
          </a:p>
        </p:txBody>
      </p:sp>
      <p:graphicFrame>
        <p:nvGraphicFramePr>
          <p:cNvPr id="574469" name="Object 2"/>
          <p:cNvGraphicFramePr>
            <a:graphicFrameLocks noChangeAspect="1"/>
          </p:cNvGraphicFramePr>
          <p:nvPr/>
        </p:nvGraphicFramePr>
        <p:xfrm>
          <a:off x="3802063" y="2416175"/>
          <a:ext cx="4524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0" name="Equation" r:id="rId3" imgW="317500" imgH="368300" progId="Equation.DSMT4">
                  <p:embed/>
                </p:oleObj>
              </mc:Choice>
              <mc:Fallback>
                <p:oleObj name="Equation" r:id="rId3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416175"/>
                        <a:ext cx="4524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0" name="Object 3"/>
          <p:cNvGraphicFramePr>
            <a:graphicFrameLocks noChangeAspect="1"/>
          </p:cNvGraphicFramePr>
          <p:nvPr/>
        </p:nvGraphicFramePr>
        <p:xfrm>
          <a:off x="3795713" y="3152775"/>
          <a:ext cx="490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1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152775"/>
                        <a:ext cx="4905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4114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b) Calculate the work done by the force F.</a:t>
            </a:r>
            <a:endParaRPr lang="en-US" sz="2000"/>
          </a:p>
        </p:txBody>
      </p:sp>
      <p:graphicFrame>
        <p:nvGraphicFramePr>
          <p:cNvPr id="574472" name="Object 4"/>
          <p:cNvGraphicFramePr>
            <a:graphicFrameLocks noChangeAspect="1"/>
          </p:cNvGraphicFramePr>
          <p:nvPr/>
        </p:nvGraphicFramePr>
        <p:xfrm>
          <a:off x="812800" y="4659313"/>
          <a:ext cx="558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2" name="Equation" r:id="rId7" imgW="304560" imgH="177480" progId="Equation.3">
                  <p:embed/>
                </p:oleObj>
              </mc:Choice>
              <mc:Fallback>
                <p:oleObj name="Equation" r:id="rId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659313"/>
                        <a:ext cx="558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3" name="Object 5"/>
          <p:cNvGraphicFramePr>
            <a:graphicFrameLocks noChangeAspect="1"/>
          </p:cNvGraphicFramePr>
          <p:nvPr/>
        </p:nvGraphicFramePr>
        <p:xfrm>
          <a:off x="2286000" y="4495800"/>
          <a:ext cx="2574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3" name="Equation" r:id="rId9" imgW="1739880" imgH="431640" progId="Equation.3">
                  <p:embed/>
                </p:oleObj>
              </mc:Choice>
              <mc:Fallback>
                <p:oleObj name="Equation" r:id="rId9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574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4" name="Object 6"/>
          <p:cNvGraphicFramePr>
            <a:graphicFrameLocks noChangeAspect="1"/>
          </p:cNvGraphicFramePr>
          <p:nvPr/>
        </p:nvGraphicFramePr>
        <p:xfrm>
          <a:off x="4827588" y="4495800"/>
          <a:ext cx="38973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4" name="Equation" r:id="rId11" imgW="2679480" imgH="304560" progId="Equation.3">
                  <p:embed/>
                </p:oleObj>
              </mc:Choice>
              <mc:Fallback>
                <p:oleObj name="Equation" r:id="rId11" imgW="2679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4495800"/>
                        <a:ext cx="38973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600200"/>
            <a:ext cx="2895600" cy="2209800"/>
            <a:chOff x="288" y="1344"/>
            <a:chExt cx="2304" cy="2112"/>
          </a:xfrm>
        </p:grpSpPr>
        <p:sp>
          <p:nvSpPr>
            <p:cNvPr id="27680" name="Rectangle 12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1" name="Line 13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14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Text Box 15"/>
            <p:cNvSpPr txBox="1">
              <a:spLocks noChangeArrowheads="1"/>
            </p:cNvSpPr>
            <p:nvPr/>
          </p:nvSpPr>
          <p:spPr bwMode="auto">
            <a:xfrm>
              <a:off x="1344" y="1391"/>
              <a:ext cx="279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  <p:sp>
          <p:nvSpPr>
            <p:cNvPr id="27684" name="Text Box 16"/>
            <p:cNvSpPr txBox="1">
              <a:spLocks noChangeArrowheads="1"/>
            </p:cNvSpPr>
            <p:nvPr/>
          </p:nvSpPr>
          <p:spPr bwMode="auto">
            <a:xfrm>
              <a:off x="2205" y="2688"/>
              <a:ext cx="2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2514600"/>
            <a:ext cx="777875" cy="685800"/>
            <a:chOff x="1296" y="1584"/>
            <a:chExt cx="490" cy="432"/>
          </a:xfrm>
        </p:grpSpPr>
        <p:sp>
          <p:nvSpPr>
            <p:cNvPr id="27678" name="Line 18"/>
            <p:cNvSpPr>
              <a:spLocks noChangeShapeType="1"/>
            </p:cNvSpPr>
            <p:nvPr/>
          </p:nvSpPr>
          <p:spPr bwMode="auto">
            <a:xfrm flipV="1">
              <a:off x="1296" y="1584"/>
              <a:ext cx="336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Text Box 19"/>
            <p:cNvSpPr txBox="1">
              <a:spLocks noChangeArrowheads="1"/>
            </p:cNvSpPr>
            <p:nvPr/>
          </p:nvSpPr>
          <p:spPr bwMode="auto">
            <a:xfrm>
              <a:off x="1574" y="15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7400" y="2362200"/>
            <a:ext cx="1295400" cy="838200"/>
            <a:chOff x="1488" y="1488"/>
            <a:chExt cx="816" cy="528"/>
          </a:xfrm>
        </p:grpSpPr>
        <p:sp>
          <p:nvSpPr>
            <p:cNvPr id="27676" name="Line 21"/>
            <p:cNvSpPr>
              <a:spLocks noChangeShapeType="1"/>
            </p:cNvSpPr>
            <p:nvPr/>
          </p:nvSpPr>
          <p:spPr bwMode="auto">
            <a:xfrm flipV="1">
              <a:off x="1488" y="1728"/>
              <a:ext cx="816" cy="28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Text Box 22"/>
            <p:cNvSpPr txBox="1">
              <a:spLocks noChangeArrowheads="1"/>
            </p:cNvSpPr>
            <p:nvPr/>
          </p:nvSpPr>
          <p:spPr bwMode="auto">
            <a:xfrm>
              <a:off x="2092" y="14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F</a:t>
              </a:r>
            </a:p>
          </p:txBody>
        </p:sp>
      </p:grpSp>
      <p:sp>
        <p:nvSpPr>
          <p:cNvPr id="574487" name="Text Box 23"/>
          <p:cNvSpPr txBox="1">
            <a:spLocks noChangeArrowheads="1"/>
          </p:cNvSpPr>
          <p:nvPr/>
        </p:nvSpPr>
        <p:spPr bwMode="auto">
          <a:xfrm>
            <a:off x="457200" y="5334000"/>
            <a:ext cx="6858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Can you do this using the magnitudes and the angle between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graphicFrame>
        <p:nvGraphicFramePr>
          <p:cNvPr id="574488" name="Object 7"/>
          <p:cNvGraphicFramePr>
            <a:graphicFrameLocks noChangeAspect="1"/>
          </p:cNvGraphicFramePr>
          <p:nvPr/>
        </p:nvGraphicFramePr>
        <p:xfrm>
          <a:off x="5638800" y="5892800"/>
          <a:ext cx="541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5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92800"/>
                        <a:ext cx="5413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89" name="Oval 25"/>
          <p:cNvSpPr>
            <a:spLocks noChangeArrowheads="1"/>
          </p:cNvSpPr>
          <p:nvPr/>
        </p:nvSpPr>
        <p:spPr bwMode="auto">
          <a:xfrm>
            <a:off x="1981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490" name="Oval 26"/>
          <p:cNvSpPr>
            <a:spLocks noChangeArrowheads="1"/>
          </p:cNvSpPr>
          <p:nvPr/>
        </p:nvSpPr>
        <p:spPr bwMode="auto">
          <a:xfrm>
            <a:off x="2514600" y="2438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4491" name="Object 8"/>
          <p:cNvGraphicFramePr>
            <a:graphicFrameLocks noChangeAspect="1"/>
          </p:cNvGraphicFramePr>
          <p:nvPr/>
        </p:nvGraphicFramePr>
        <p:xfrm>
          <a:off x="4206875" y="2454275"/>
          <a:ext cx="10509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6" name="Equation" r:id="rId15" imgW="736560" imgH="304560" progId="Equation.3">
                  <p:embed/>
                </p:oleObj>
              </mc:Choice>
              <mc:Fallback>
                <p:oleObj name="Equation" r:id="rId15" imgW="736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454275"/>
                        <a:ext cx="10509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2" name="Object 9"/>
          <p:cNvGraphicFramePr>
            <a:graphicFrameLocks noChangeAspect="1"/>
          </p:cNvGraphicFramePr>
          <p:nvPr/>
        </p:nvGraphicFramePr>
        <p:xfrm>
          <a:off x="5268913" y="2438400"/>
          <a:ext cx="21986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7" name="Equation" r:id="rId17" imgW="1434960" imgH="291960" progId="Equation.3">
                  <p:embed/>
                </p:oleObj>
              </mc:Choice>
              <mc:Fallback>
                <p:oleObj name="Equation" r:id="rId17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438400"/>
                        <a:ext cx="21986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3" name="Object 10"/>
          <p:cNvGraphicFramePr>
            <a:graphicFrameLocks noChangeAspect="1"/>
          </p:cNvGraphicFramePr>
          <p:nvPr/>
        </p:nvGraphicFramePr>
        <p:xfrm>
          <a:off x="4267200" y="3200400"/>
          <a:ext cx="1123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8" name="Equation" r:id="rId19" imgW="787320" imgH="304560" progId="Equation.3">
                  <p:embed/>
                </p:oleObj>
              </mc:Choice>
              <mc:Fallback>
                <p:oleObj name="Equation" r:id="rId19" imgW="787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1123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4" name="Object 11"/>
          <p:cNvGraphicFramePr>
            <a:graphicFrameLocks noChangeAspect="1"/>
          </p:cNvGraphicFramePr>
          <p:nvPr/>
        </p:nvGraphicFramePr>
        <p:xfrm>
          <a:off x="5334000" y="3179763"/>
          <a:ext cx="20843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9" name="Equation" r:id="rId21" imgW="1460160" imgH="291960" progId="Equation.3">
                  <p:embed/>
                </p:oleObj>
              </mc:Choice>
              <mc:Fallback>
                <p:oleObj name="Equation" r:id="rId21" imgW="1460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79763"/>
                        <a:ext cx="208438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5" name="Object 12"/>
          <p:cNvGraphicFramePr>
            <a:graphicFrameLocks noChangeAspect="1"/>
          </p:cNvGraphicFramePr>
          <p:nvPr/>
        </p:nvGraphicFramePr>
        <p:xfrm>
          <a:off x="1360488" y="4559300"/>
          <a:ext cx="836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0" name="Equation" r:id="rId23" imgW="457200" imgH="241300" progId="Equation.DSMT4">
                  <p:embed/>
                </p:oleObj>
              </mc:Choice>
              <mc:Fallback>
                <p:oleObj name="Equation" r:id="rId2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559300"/>
                        <a:ext cx="8366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6" name="Object 13"/>
          <p:cNvGraphicFramePr>
            <a:graphicFrameLocks noChangeAspect="1"/>
          </p:cNvGraphicFramePr>
          <p:nvPr/>
        </p:nvGraphicFramePr>
        <p:xfrm>
          <a:off x="6134100" y="5843588"/>
          <a:ext cx="8112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1" name="Equation" r:id="rId25" imgW="457200" imgH="241300" progId="Equation.DSMT4">
                  <p:embed/>
                </p:oleObj>
              </mc:Choice>
              <mc:Fallback>
                <p:oleObj name="Equation" r:id="rId2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843588"/>
                        <a:ext cx="8112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7" name="Object 14"/>
          <p:cNvGraphicFramePr>
            <a:graphicFrameLocks noChangeAspect="1"/>
          </p:cNvGraphicFramePr>
          <p:nvPr/>
        </p:nvGraphicFramePr>
        <p:xfrm>
          <a:off x="6913563" y="5740400"/>
          <a:ext cx="12398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2" name="Equation" r:id="rId26" imgW="698500" imgH="368300" progId="Equation.3">
                  <p:embed/>
                </p:oleObj>
              </mc:Choice>
              <mc:Fallback>
                <p:oleObj name="Equation" r:id="rId26" imgW="698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5740400"/>
                        <a:ext cx="123983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4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Mar.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1653B-1008-214D-8939-23A73FD8FD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0" y="1828800"/>
            <a:ext cx="6858000" cy="2667000"/>
            <a:chOff x="-1680" y="1056"/>
            <a:chExt cx="4320" cy="1680"/>
          </a:xfrm>
        </p:grpSpPr>
        <p:pic>
          <p:nvPicPr>
            <p:cNvPr id="28688" name="Picture 28" descr="afg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0" y="1056"/>
              <a:ext cx="4176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Rectangle 29"/>
            <p:cNvSpPr>
              <a:spLocks noChangeArrowheads="1"/>
            </p:cNvSpPr>
            <p:nvPr/>
          </p:nvSpPr>
          <p:spPr bwMode="auto">
            <a:xfrm>
              <a:off x="528" y="1056"/>
              <a:ext cx="2112" cy="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Pulling A Suitcase-on-Wheel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Find the work done by a 45.0N force in pulling the suitcase in the figure at an angle 50.0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for a distance s=75.0m.</a:t>
            </a:r>
            <a:endParaRPr lang="en-US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609600" y="4451350"/>
            <a:ext cx="57912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work depend on mass of the object being worked on?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4572000" y="2138363"/>
          <a:ext cx="646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8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8363"/>
                        <a:ext cx="646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8" name="Object 3"/>
          <p:cNvGraphicFramePr>
            <a:graphicFrameLocks noChangeAspect="1"/>
          </p:cNvGraphicFramePr>
          <p:nvPr/>
        </p:nvGraphicFramePr>
        <p:xfrm>
          <a:off x="4729163" y="2909888"/>
          <a:ext cx="41703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9" name="Equation" r:id="rId7" imgW="1943100" imgH="292100" progId="Equation.DSMT4">
                  <p:embed/>
                </p:oleObj>
              </mc:Choice>
              <mc:Fallback>
                <p:oleObj name="Equation" r:id="rId7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909888"/>
                        <a:ext cx="41703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4451350"/>
            <a:ext cx="6858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Yes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609600" y="5137150"/>
            <a:ext cx="2819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don’t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 see the mass term in the work at all then?</a:t>
            </a:r>
            <a:endParaRPr lang="en-US" sz="2000" dirty="0"/>
          </a:p>
        </p:txBody>
      </p:sp>
      <p:sp>
        <p:nvSpPr>
          <p:cNvPr id="572441" name="Text Box 25"/>
          <p:cNvSpPr txBox="1">
            <a:spLocks noChangeArrowheads="1"/>
          </p:cNvSpPr>
          <p:nvPr/>
        </p:nvSpPr>
        <p:spPr bwMode="auto">
          <a:xfrm>
            <a:off x="3581400" y="5137150"/>
            <a:ext cx="5181600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 is reflected in the force.  If an object has smaller mass, it would take less force to move it at the same acceleration than a heavier object.   So it would take less work.  Which makes perfect sense,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doesn’t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it?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5246688" y="1939925"/>
          <a:ext cx="15890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90" name="Equation" r:id="rId9" imgW="749300" imgH="368300" progId="Equation.DSMT4">
                  <p:embed/>
                </p:oleObj>
              </mc:Choice>
              <mc:Fallback>
                <p:oleObj name="Equation" r:id="rId9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1939925"/>
                        <a:ext cx="15890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43" name="Object 5"/>
          <p:cNvGraphicFramePr>
            <a:graphicFrameLocks noChangeAspect="1"/>
          </p:cNvGraphicFramePr>
          <p:nvPr/>
        </p:nvGraphicFramePr>
        <p:xfrm>
          <a:off x="6810375" y="1916113"/>
          <a:ext cx="23177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91" name="Equation" r:id="rId11" imgW="977900" imgH="393700" progId="Equation.3">
                  <p:embed/>
                </p:oleObj>
              </mc:Choice>
              <mc:Fallback>
                <p:oleObj name="Equation" r:id="rId11" imgW="977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1916113"/>
                        <a:ext cx="231775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50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32136</TotalTime>
  <Words>1654</Words>
  <Application>Microsoft Macintosh PowerPoint</Application>
  <PresentationFormat>On-screen Show (4:3)</PresentationFormat>
  <Paragraphs>207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002 Lecture #14</vt:lpstr>
      <vt:lpstr>Announcements</vt:lpstr>
      <vt:lpstr>Reminder: Special Project #4</vt:lpstr>
      <vt:lpstr>Work Done by a Constant Force</vt:lpstr>
      <vt:lpstr>Let’s think about the meaning of work!</vt:lpstr>
      <vt:lpstr>Work done by a constant force </vt:lpstr>
      <vt:lpstr>Scalar Product of Two Vectors </vt:lpstr>
      <vt:lpstr>Example of Work by Scalar Product</vt:lpstr>
      <vt:lpstr>Ex. Pulling A Suitcase-on-Wheel</vt:lpstr>
      <vt:lpstr>Ex. 6.1 Work done on a crate</vt:lpstr>
      <vt:lpstr>Ex. Bench Pressing and The Concept of Negative Work</vt:lpstr>
      <vt:lpstr>Ex. Accelerating a Crate</vt:lpstr>
      <vt:lpstr>Ex. Continued…</vt:lpstr>
      <vt:lpstr>Kinetic Energy and Work-Kinetic Energy Theorem</vt:lpstr>
      <vt:lpstr>Work-Kinetic Energy Theorem</vt:lpstr>
      <vt:lpstr>Ex.  Deep Space 1</vt:lpstr>
      <vt:lpstr>Ex.  Satellite Motion and Work By the Gravity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1036</cp:revision>
  <dcterms:created xsi:type="dcterms:W3CDTF">2012-08-27T21:13:02Z</dcterms:created>
  <dcterms:modified xsi:type="dcterms:W3CDTF">2013-03-06T23:46:46Z</dcterms:modified>
</cp:coreProperties>
</file>