
<file path=[Content_Types].xml><?xml version="1.0" encoding="utf-8"?>
<Types xmlns="http://schemas.openxmlformats.org/package/2006/content-types">
  <Default Extension="xml" ContentType="application/xml"/>
  <Default Extension="wmf" ContentType="image/x-wmf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embeddings/oleObject1.bin" ContentType="application/vnd.openxmlformats-officedocument.oleObject"/>
  <Override PartName="/ppt/embeddings/oleObject2.bin" ContentType="application/vnd.openxmlformats-officedocument.oleObject"/>
  <Override PartName="/ppt/embeddings/oleObject3.bin" ContentType="application/vnd.openxmlformats-officedocument.oleObject"/>
  <Override PartName="/ppt/embeddings/oleObject4.bin" ContentType="application/vnd.openxmlformats-officedocument.oleObject"/>
  <Override PartName="/ppt/embeddings/oleObject5.bin" ContentType="application/vnd.openxmlformats-officedocument.oleObject"/>
  <Override PartName="/ppt/embeddings/oleObject6.bin" ContentType="application/vnd.openxmlformats-officedocument.oleObject"/>
  <Override PartName="/ppt/embeddings/oleObject7.bin" ContentType="application/vnd.openxmlformats-officedocument.oleObject"/>
  <Override PartName="/ppt/embeddings/oleObject8.bin" ContentType="application/vnd.openxmlformats-officedocument.oleObject"/>
  <Override PartName="/ppt/embeddings/oleObject9.bin" ContentType="application/vnd.openxmlformats-officedocument.oleObject"/>
  <Override PartName="/ppt/embeddings/oleObject10.bin" ContentType="application/vnd.openxmlformats-officedocument.oleObject"/>
  <Override PartName="/ppt/embeddings/oleObject11.bin" ContentType="application/vnd.openxmlformats-officedocument.oleObject"/>
  <Override PartName="/ppt/embeddings/oleObject12.bin" ContentType="application/vnd.openxmlformats-officedocument.oleObject"/>
  <Override PartName="/ppt/embeddings/oleObject13.bin" ContentType="application/vnd.openxmlformats-officedocument.oleObject"/>
  <Override PartName="/ppt/embeddings/oleObject14.bin" ContentType="application/vnd.openxmlformats-officedocument.oleObject"/>
  <Override PartName="/ppt/embeddings/oleObject15.bin" ContentType="application/vnd.openxmlformats-officedocument.oleObject"/>
  <Override PartName="/ppt/embeddings/oleObject16.bin" ContentType="application/vnd.openxmlformats-officedocument.oleObject"/>
  <Override PartName="/ppt/embeddings/oleObject17.bin" ContentType="application/vnd.openxmlformats-officedocument.oleObject"/>
  <Override PartName="/ppt/embeddings/oleObject18.bin" ContentType="application/vnd.openxmlformats-officedocument.oleObject"/>
  <Override PartName="/ppt/embeddings/oleObject19.bin" ContentType="application/vnd.openxmlformats-officedocument.oleObject"/>
  <Override PartName="/ppt/embeddings/oleObject20.bin" ContentType="application/vnd.openxmlformats-officedocument.oleObject"/>
  <Override PartName="/ppt/embeddings/oleObject21.bin" ContentType="application/vnd.openxmlformats-officedocument.oleObject"/>
  <Override PartName="/ppt/embeddings/oleObject22.bin" ContentType="application/vnd.openxmlformats-officedocument.oleObject"/>
  <Override PartName="/ppt/embeddings/oleObject23.bin" ContentType="application/vnd.openxmlformats-officedocument.oleObject"/>
  <Override PartName="/ppt/embeddings/oleObject24.bin" ContentType="application/vnd.openxmlformats-officedocument.oleObject"/>
  <Override PartName="/ppt/embeddings/oleObject25.bin" ContentType="application/vnd.openxmlformats-officedocument.oleObject"/>
  <Override PartName="/ppt/embeddings/oleObject26.bin" ContentType="application/vnd.openxmlformats-officedocument.oleObject"/>
  <Override PartName="/ppt/embeddings/oleObject27.bin" ContentType="application/vnd.openxmlformats-officedocument.oleObject"/>
  <Override PartName="/ppt/embeddings/oleObject28.bin" ContentType="application/vnd.openxmlformats-officedocument.oleObject"/>
  <Override PartName="/ppt/embeddings/oleObject29.bin" ContentType="application/vnd.openxmlformats-officedocument.oleObject"/>
  <Override PartName="/ppt/notesSlides/notesSlide1.xml" ContentType="application/vnd.openxmlformats-officedocument.presentationml.notesSlide+xml"/>
  <Override PartName="/ppt/embeddings/oleObject30.bin" ContentType="application/vnd.openxmlformats-officedocument.oleObject"/>
  <Override PartName="/ppt/embeddings/oleObject31.bin" ContentType="application/vnd.openxmlformats-officedocument.oleObject"/>
  <Override PartName="/ppt/embeddings/oleObject32.bin" ContentType="application/vnd.openxmlformats-officedocument.oleObject"/>
  <Override PartName="/ppt/embeddings/oleObject33.bin" ContentType="application/vnd.openxmlformats-officedocument.oleObject"/>
  <Override PartName="/ppt/embeddings/oleObject34.bin" ContentType="application/vnd.openxmlformats-officedocument.oleObject"/>
  <Override PartName="/ppt/embeddings/oleObject35.bin" ContentType="application/vnd.openxmlformats-officedocument.oleObject"/>
  <Override PartName="/ppt/embeddings/oleObject36.bin" ContentType="application/vnd.openxmlformats-officedocument.oleObject"/>
  <Override PartName="/ppt/embeddings/oleObject37.bin" ContentType="application/vnd.openxmlformats-officedocument.oleObject"/>
  <Override PartName="/ppt/embeddings/oleObject38.bin" ContentType="application/vnd.openxmlformats-officedocument.oleObject"/>
  <Override PartName="/ppt/embeddings/oleObject39.bin" ContentType="application/vnd.openxmlformats-officedocument.oleObject"/>
  <Override PartName="/ppt/embeddings/oleObject40.bin" ContentType="application/vnd.openxmlformats-officedocument.oleObject"/>
  <Override PartName="/ppt/embeddings/oleObject41.bin" ContentType="application/vnd.openxmlformats-officedocument.oleObject"/>
  <Override PartName="/ppt/embeddings/oleObject42.bin" ContentType="application/vnd.openxmlformats-officedocument.oleObject"/>
  <Override PartName="/ppt/embeddings/oleObject43.bin" ContentType="application/vnd.openxmlformats-officedocument.oleObject"/>
  <Override PartName="/ppt/notesSlides/notesSlide2.xml" ContentType="application/vnd.openxmlformats-officedocument.presentationml.notesSlide+xml"/>
  <Override PartName="/ppt/embeddings/oleObject44.bin" ContentType="application/vnd.openxmlformats-officedocument.oleObject"/>
  <Override PartName="/ppt/embeddings/oleObject45.bin" ContentType="application/vnd.openxmlformats-officedocument.oleObject"/>
  <Override PartName="/ppt/embeddings/oleObject46.bin" ContentType="application/vnd.openxmlformats-officedocument.oleObject"/>
  <Override PartName="/ppt/embeddings/oleObject47.bin" ContentType="application/vnd.openxmlformats-officedocument.oleObject"/>
  <Override PartName="/ppt/embeddings/oleObject48.bin" ContentType="application/vnd.openxmlformats-officedocument.oleObject"/>
  <Override PartName="/ppt/embeddings/oleObject49.bin" ContentType="application/vnd.openxmlformats-officedocument.oleObject"/>
  <Override PartName="/ppt/embeddings/oleObject50.bin" ContentType="application/vnd.openxmlformats-officedocument.oleObject"/>
  <Override PartName="/ppt/embeddings/oleObject51.bin" ContentType="application/vnd.openxmlformats-officedocument.oleObject"/>
  <Override PartName="/ppt/embeddings/oleObject52.bin" ContentType="application/vnd.openxmlformats-officedocument.oleObject"/>
  <Override PartName="/ppt/embeddings/oleObject53.bin" ContentType="application/vnd.openxmlformats-officedocument.oleObject"/>
  <Override PartName="/ppt/embeddings/oleObject54.bin" ContentType="application/vnd.openxmlformats-officedocument.oleObject"/>
  <Override PartName="/ppt/embeddings/oleObject55.bin" ContentType="application/vnd.openxmlformats-officedocument.oleObject"/>
  <Override PartName="/ppt/embeddings/oleObject56.bin" ContentType="application/vnd.openxmlformats-officedocument.oleObject"/>
  <Override PartName="/ppt/embeddings/oleObject57.bin" ContentType="application/vnd.openxmlformats-officedocument.oleObject"/>
  <Override PartName="/ppt/embeddings/oleObject58.bin" ContentType="application/vnd.openxmlformats-officedocument.oleObject"/>
  <Override PartName="/ppt/embeddings/oleObject59.bin" ContentType="application/vnd.openxmlformats-officedocument.oleObject"/>
  <Override PartName="/ppt/embeddings/oleObject60.bin" ContentType="application/vnd.openxmlformats-officedocument.oleObject"/>
  <Override PartName="/ppt/embeddings/oleObject61.bin" ContentType="application/vnd.openxmlformats-officedocument.oleObject"/>
  <Override PartName="/ppt/embeddings/oleObject62.bin" ContentType="application/vnd.openxmlformats-officedocument.oleObject"/>
  <Override PartName="/ppt/embeddings/oleObject63.bin" ContentType="application/vnd.openxmlformats-officedocument.oleObject"/>
  <Override PartName="/ppt/embeddings/oleObject64.bin" ContentType="application/vnd.openxmlformats-officedocument.oleObject"/>
  <Override PartName="/ppt/embeddings/oleObject65.bin" ContentType="application/vnd.openxmlformats-officedocument.oleObject"/>
  <Override PartName="/ppt/embeddings/oleObject66.bin" ContentType="application/vnd.openxmlformats-officedocument.oleObject"/>
  <Override PartName="/ppt/embeddings/oleObject67.bin" ContentType="application/vnd.openxmlformats-officedocument.oleObject"/>
  <Override PartName="/ppt/embeddings/oleObject68.bin" ContentType="application/vnd.openxmlformats-officedocument.oleObject"/>
  <Override PartName="/ppt/embeddings/oleObject69.bin" ContentType="application/vnd.openxmlformats-officedocument.oleObject"/>
  <Override PartName="/ppt/embeddings/oleObject70.bin" ContentType="application/vnd.openxmlformats-officedocument.oleObject"/>
  <Override PartName="/ppt/embeddings/oleObject71.bin" ContentType="application/vnd.openxmlformats-officedocument.oleObject"/>
  <Override PartName="/ppt/embeddings/oleObject72.bin" ContentType="application/vnd.openxmlformats-officedocument.oleObject"/>
  <Override PartName="/ppt/embeddings/oleObject73.bin" ContentType="application/vnd.openxmlformats-officedocument.oleObject"/>
  <Override PartName="/ppt/embeddings/oleObject74.bin" ContentType="application/vnd.openxmlformats-officedocument.oleObject"/>
  <Override PartName="/ppt/embeddings/oleObject75.bin" ContentType="application/vnd.openxmlformats-officedocument.oleObject"/>
  <Override PartName="/ppt/embeddings/oleObject76.bin" ContentType="application/vnd.openxmlformats-officedocument.oleObject"/>
  <Override PartName="/ppt/embeddings/oleObject77.bin" ContentType="application/vnd.openxmlformats-officedocument.oleObject"/>
  <Override PartName="/ppt/embeddings/oleObject78.bin" ContentType="application/vnd.openxmlformats-officedocument.oleObject"/>
  <Override PartName="/ppt/embeddings/oleObject79.bin" ContentType="application/vnd.openxmlformats-officedocument.oleObject"/>
  <Override PartName="/ppt/embeddings/oleObject80.bin" ContentType="application/vnd.openxmlformats-officedocument.oleObject"/>
  <Override PartName="/ppt/embeddings/oleObject81.bin" ContentType="application/vnd.openxmlformats-officedocument.oleObject"/>
  <Override PartName="/ppt/embeddings/oleObject82.bin" ContentType="application/vnd.openxmlformats-officedocument.oleObject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embeddings/oleObject83.bin" ContentType="application/vnd.openxmlformats-officedocument.oleObject"/>
  <Override PartName="/ppt/embeddings/oleObject84.bin" ContentType="application/vnd.openxmlformats-officedocument.oleObject"/>
  <Override PartName="/ppt/embeddings/oleObject85.bin" ContentType="application/vnd.openxmlformats-officedocument.oleObject"/>
  <Override PartName="/ppt/embeddings/oleObject86.bin" ContentType="application/vnd.openxmlformats-officedocument.oleObject"/>
  <Override PartName="/ppt/embeddings/oleObject87.bin" ContentType="application/vnd.openxmlformats-officedocument.oleObject"/>
  <Override PartName="/ppt/embeddings/oleObject88.bin" ContentType="application/vnd.openxmlformats-officedocument.oleObject"/>
  <Override PartName="/ppt/embeddings/oleObject89.bin" ContentType="application/vnd.openxmlformats-officedocument.oleObject"/>
  <Override PartName="/ppt/embeddings/oleObject90.bin" ContentType="application/vnd.openxmlformats-officedocument.oleObject"/>
  <Override PartName="/ppt/embeddings/oleObject91.bin" ContentType="application/vnd.openxmlformats-officedocument.oleObject"/>
  <Override PartName="/ppt/embeddings/oleObject92.bin" ContentType="application/vnd.openxmlformats-officedocument.oleObject"/>
  <Override PartName="/ppt/embeddings/oleObject93.bin" ContentType="application/vnd.openxmlformats-officedocument.oleObject"/>
  <Override PartName="/ppt/embeddings/oleObject94.bin" ContentType="application/vnd.openxmlformats-officedocument.oleObject"/>
  <Override PartName="/ppt/embeddings/oleObject95.bin" ContentType="application/vnd.openxmlformats-officedocument.oleObject"/>
  <Override PartName="/ppt/embeddings/oleObject96.bin" ContentType="application/vnd.openxmlformats-officedocument.oleObject"/>
  <Override PartName="/ppt/embeddings/oleObject97.bin" ContentType="application/vnd.openxmlformats-officedocument.oleObject"/>
  <Override PartName="/ppt/embeddings/oleObject98.bin" ContentType="application/vnd.openxmlformats-officedocument.oleObject"/>
  <Override PartName="/ppt/embeddings/oleObject99.bin" ContentType="application/vnd.openxmlformats-officedocument.oleObject"/>
  <Override PartName="/ppt/embeddings/oleObject100.bin" ContentType="application/vnd.openxmlformats-officedocument.oleObject"/>
  <Override PartName="/ppt/embeddings/oleObject101.bin" ContentType="application/vnd.openxmlformats-officedocument.oleObject"/>
  <Override PartName="/ppt/embeddings/oleObject102.bin" ContentType="application/vnd.openxmlformats-officedocument.oleObject"/>
  <Override PartName="/ppt/embeddings/oleObject103.bin" ContentType="application/vnd.openxmlformats-officedocument.oleObject"/>
  <Override PartName="/ppt/embeddings/oleObject104.bin" ContentType="application/vnd.openxmlformats-officedocument.oleObject"/>
  <Override PartName="/ppt/embeddings/oleObject105.bin" ContentType="application/vnd.openxmlformats-officedocument.oleObject"/>
  <Override PartName="/ppt/embeddings/oleObject106.bin" ContentType="application/vnd.openxmlformats-officedocument.oleObject"/>
  <Override PartName="/ppt/embeddings/oleObject107.bin" ContentType="application/vnd.openxmlformats-officedocument.oleObject"/>
  <Override PartName="/ppt/embeddings/oleObject108.bin" ContentType="application/vnd.openxmlformats-officedocument.oleObject"/>
  <Override PartName="/ppt/embeddings/oleObject109.bin" ContentType="application/vnd.openxmlformats-officedocument.oleObject"/>
  <Override PartName="/ppt/embeddings/oleObject110.bin" ContentType="application/vnd.openxmlformats-officedocument.oleObject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537" r:id="rId3"/>
    <p:sldId id="668" r:id="rId4"/>
    <p:sldId id="672" r:id="rId5"/>
    <p:sldId id="675" r:id="rId6"/>
    <p:sldId id="673" r:id="rId7"/>
    <p:sldId id="674" r:id="rId8"/>
    <p:sldId id="676" r:id="rId9"/>
    <p:sldId id="677" r:id="rId10"/>
    <p:sldId id="678" r:id="rId11"/>
    <p:sldId id="679" r:id="rId12"/>
    <p:sldId id="680" r:id="rId13"/>
  </p:sldIdLst>
  <p:sldSz cx="9144000" cy="6858000" type="screen4x3"/>
  <p:notesSz cx="6877050" cy="916305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-8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-8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-8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-8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-84" charset="0"/>
        <a:ea typeface="+mn-ea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pitchFamily="-84" charset="0"/>
        <a:ea typeface="+mn-ea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pitchFamily="-84" charset="0"/>
        <a:ea typeface="+mn-ea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pitchFamily="-84" charset="0"/>
        <a:ea typeface="+mn-ea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pitchFamily="-8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0033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FFCC"/>
    <a:srgbClr val="FFFFCC"/>
    <a:srgbClr val="CC6600"/>
    <a:srgbClr val="FF0066"/>
    <a:srgbClr val="CC00CC"/>
    <a:srgbClr val="003300"/>
    <a:srgbClr val="660066"/>
    <a:srgbClr val="A500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91" d="100"/>
          <a:sy n="91" d="100"/>
        </p:scale>
        <p:origin x="-104" y="-26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handoutMaster" Target="handoutMasters/handoutMaster1.xml"/><Relationship Id="rId16" Type="http://schemas.openxmlformats.org/officeDocument/2006/relationships/printerSettings" Target="printerSettings/printerSettings1.bin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Relationship Id="rId2" Type="http://schemas.openxmlformats.org/officeDocument/2006/relationships/image" Target="../media/image3.e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4" Type="http://schemas.openxmlformats.org/officeDocument/2006/relationships/image" Target="../media/image7.wmf"/><Relationship Id="rId5" Type="http://schemas.openxmlformats.org/officeDocument/2006/relationships/image" Target="../media/image8.emf"/><Relationship Id="rId6" Type="http://schemas.openxmlformats.org/officeDocument/2006/relationships/image" Target="../media/image9.emf"/><Relationship Id="rId7" Type="http://schemas.openxmlformats.org/officeDocument/2006/relationships/image" Target="../media/image10.emf"/><Relationship Id="rId8" Type="http://schemas.openxmlformats.org/officeDocument/2006/relationships/image" Target="../media/image11.wmf"/><Relationship Id="rId9" Type="http://schemas.openxmlformats.org/officeDocument/2006/relationships/image" Target="../media/image12.wmf"/><Relationship Id="rId10" Type="http://schemas.openxmlformats.org/officeDocument/2006/relationships/image" Target="../media/image13.emf"/><Relationship Id="rId1" Type="http://schemas.openxmlformats.org/officeDocument/2006/relationships/image" Target="../media/image4.emf"/><Relationship Id="rId2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11" Type="http://schemas.openxmlformats.org/officeDocument/2006/relationships/image" Target="../media/image24.wmf"/><Relationship Id="rId12" Type="http://schemas.openxmlformats.org/officeDocument/2006/relationships/image" Target="../media/image25.wmf"/><Relationship Id="rId13" Type="http://schemas.openxmlformats.org/officeDocument/2006/relationships/image" Target="../media/image26.wmf"/><Relationship Id="rId14" Type="http://schemas.openxmlformats.org/officeDocument/2006/relationships/image" Target="../media/image27.emf"/><Relationship Id="rId15" Type="http://schemas.openxmlformats.org/officeDocument/2006/relationships/image" Target="../media/image28.wmf"/><Relationship Id="rId16" Type="http://schemas.openxmlformats.org/officeDocument/2006/relationships/image" Target="../media/image29.emf"/><Relationship Id="rId1" Type="http://schemas.openxmlformats.org/officeDocument/2006/relationships/image" Target="../media/image14.emf"/><Relationship Id="rId2" Type="http://schemas.openxmlformats.org/officeDocument/2006/relationships/image" Target="../media/image15.wmf"/><Relationship Id="rId3" Type="http://schemas.openxmlformats.org/officeDocument/2006/relationships/image" Target="../media/image16.emf"/><Relationship Id="rId4" Type="http://schemas.openxmlformats.org/officeDocument/2006/relationships/image" Target="../media/image17.emf"/><Relationship Id="rId5" Type="http://schemas.openxmlformats.org/officeDocument/2006/relationships/image" Target="../media/image18.wmf"/><Relationship Id="rId6" Type="http://schemas.openxmlformats.org/officeDocument/2006/relationships/image" Target="../media/image19.wmf"/><Relationship Id="rId7" Type="http://schemas.openxmlformats.org/officeDocument/2006/relationships/image" Target="../media/image20.emf"/><Relationship Id="rId8" Type="http://schemas.openxmlformats.org/officeDocument/2006/relationships/image" Target="../media/image21.wmf"/><Relationship Id="rId9" Type="http://schemas.openxmlformats.org/officeDocument/2006/relationships/image" Target="../media/image22.wmf"/><Relationship Id="rId10" Type="http://schemas.openxmlformats.org/officeDocument/2006/relationships/image" Target="../media/image23.wmf"/></Relationships>
</file>

<file path=ppt/drawings/_rels/vmlDrawing4.vml.rels><?xml version="1.0" encoding="UTF-8" standalone="yes"?>
<Relationships xmlns="http://schemas.openxmlformats.org/package/2006/relationships"><Relationship Id="rId11" Type="http://schemas.openxmlformats.org/officeDocument/2006/relationships/image" Target="../media/image40.wmf"/><Relationship Id="rId12" Type="http://schemas.openxmlformats.org/officeDocument/2006/relationships/image" Target="../media/image41.wmf"/><Relationship Id="rId13" Type="http://schemas.openxmlformats.org/officeDocument/2006/relationships/image" Target="../media/image42.wmf"/><Relationship Id="rId14" Type="http://schemas.openxmlformats.org/officeDocument/2006/relationships/image" Target="../media/image43.wmf"/><Relationship Id="rId1" Type="http://schemas.openxmlformats.org/officeDocument/2006/relationships/image" Target="../media/image30.wmf"/><Relationship Id="rId2" Type="http://schemas.openxmlformats.org/officeDocument/2006/relationships/image" Target="../media/image31.wmf"/><Relationship Id="rId3" Type="http://schemas.openxmlformats.org/officeDocument/2006/relationships/image" Target="../media/image32.wmf"/><Relationship Id="rId4" Type="http://schemas.openxmlformats.org/officeDocument/2006/relationships/image" Target="../media/image33.wmf"/><Relationship Id="rId5" Type="http://schemas.openxmlformats.org/officeDocument/2006/relationships/image" Target="../media/image34.wmf"/><Relationship Id="rId6" Type="http://schemas.openxmlformats.org/officeDocument/2006/relationships/image" Target="../media/image35.wmf"/><Relationship Id="rId7" Type="http://schemas.openxmlformats.org/officeDocument/2006/relationships/image" Target="../media/image36.wmf"/><Relationship Id="rId8" Type="http://schemas.openxmlformats.org/officeDocument/2006/relationships/image" Target="../media/image37.wmf"/><Relationship Id="rId9" Type="http://schemas.openxmlformats.org/officeDocument/2006/relationships/image" Target="../media/image38.wmf"/><Relationship Id="rId10" Type="http://schemas.openxmlformats.org/officeDocument/2006/relationships/image" Target="../media/image39.wmf"/></Relationships>
</file>

<file path=ppt/drawings/_rels/vmlDrawing5.vml.rels><?xml version="1.0" encoding="UTF-8" standalone="yes"?>
<Relationships xmlns="http://schemas.openxmlformats.org/package/2006/relationships"><Relationship Id="rId9" Type="http://schemas.openxmlformats.org/officeDocument/2006/relationships/image" Target="../media/image53.wmf"/><Relationship Id="rId20" Type="http://schemas.openxmlformats.org/officeDocument/2006/relationships/image" Target="../media/image64.wmf"/><Relationship Id="rId21" Type="http://schemas.openxmlformats.org/officeDocument/2006/relationships/image" Target="../media/image65.wmf"/><Relationship Id="rId22" Type="http://schemas.openxmlformats.org/officeDocument/2006/relationships/image" Target="../media/image66.wmf"/><Relationship Id="rId23" Type="http://schemas.openxmlformats.org/officeDocument/2006/relationships/image" Target="../media/image67.wmf"/><Relationship Id="rId24" Type="http://schemas.openxmlformats.org/officeDocument/2006/relationships/image" Target="../media/image68.wmf"/><Relationship Id="rId25" Type="http://schemas.openxmlformats.org/officeDocument/2006/relationships/image" Target="../media/image69.wmf"/><Relationship Id="rId10" Type="http://schemas.openxmlformats.org/officeDocument/2006/relationships/image" Target="../media/image54.wmf"/><Relationship Id="rId11" Type="http://schemas.openxmlformats.org/officeDocument/2006/relationships/image" Target="../media/image55.wmf"/><Relationship Id="rId12" Type="http://schemas.openxmlformats.org/officeDocument/2006/relationships/image" Target="../media/image56.wmf"/><Relationship Id="rId13" Type="http://schemas.openxmlformats.org/officeDocument/2006/relationships/image" Target="../media/image57.emf"/><Relationship Id="rId14" Type="http://schemas.openxmlformats.org/officeDocument/2006/relationships/image" Target="../media/image58.wmf"/><Relationship Id="rId15" Type="http://schemas.openxmlformats.org/officeDocument/2006/relationships/image" Target="../media/image59.wmf"/><Relationship Id="rId16" Type="http://schemas.openxmlformats.org/officeDocument/2006/relationships/image" Target="../media/image60.wmf"/><Relationship Id="rId17" Type="http://schemas.openxmlformats.org/officeDocument/2006/relationships/image" Target="../media/image61.wmf"/><Relationship Id="rId18" Type="http://schemas.openxmlformats.org/officeDocument/2006/relationships/image" Target="../media/image62.wmf"/><Relationship Id="rId19" Type="http://schemas.openxmlformats.org/officeDocument/2006/relationships/image" Target="../media/image63.wmf"/><Relationship Id="rId1" Type="http://schemas.openxmlformats.org/officeDocument/2006/relationships/image" Target="../media/image45.wmf"/><Relationship Id="rId2" Type="http://schemas.openxmlformats.org/officeDocument/2006/relationships/image" Target="../media/image46.wmf"/><Relationship Id="rId3" Type="http://schemas.openxmlformats.org/officeDocument/2006/relationships/image" Target="../media/image47.wmf"/><Relationship Id="rId4" Type="http://schemas.openxmlformats.org/officeDocument/2006/relationships/image" Target="../media/image48.wmf"/><Relationship Id="rId5" Type="http://schemas.openxmlformats.org/officeDocument/2006/relationships/image" Target="../media/image49.wmf"/><Relationship Id="rId6" Type="http://schemas.openxmlformats.org/officeDocument/2006/relationships/image" Target="../media/image50.wmf"/><Relationship Id="rId7" Type="http://schemas.openxmlformats.org/officeDocument/2006/relationships/image" Target="../media/image51.wmf"/><Relationship Id="rId8" Type="http://schemas.openxmlformats.org/officeDocument/2006/relationships/image" Target="../media/image52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70.wmf"/><Relationship Id="rId2" Type="http://schemas.openxmlformats.org/officeDocument/2006/relationships/image" Target="../media/image71.wmf"/><Relationship Id="rId3" Type="http://schemas.openxmlformats.org/officeDocument/2006/relationships/image" Target="../media/image72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75.wmf"/><Relationship Id="rId4" Type="http://schemas.openxmlformats.org/officeDocument/2006/relationships/image" Target="../media/image76.wmf"/><Relationship Id="rId5" Type="http://schemas.openxmlformats.org/officeDocument/2006/relationships/image" Target="../media/image77.wmf"/><Relationship Id="rId6" Type="http://schemas.openxmlformats.org/officeDocument/2006/relationships/image" Target="../media/image78.emf"/><Relationship Id="rId7" Type="http://schemas.openxmlformats.org/officeDocument/2006/relationships/image" Target="../media/image79.emf"/><Relationship Id="rId8" Type="http://schemas.openxmlformats.org/officeDocument/2006/relationships/image" Target="../media/image80.wmf"/><Relationship Id="rId9" Type="http://schemas.openxmlformats.org/officeDocument/2006/relationships/image" Target="../media/image81.wmf"/><Relationship Id="rId10" Type="http://schemas.openxmlformats.org/officeDocument/2006/relationships/image" Target="../media/image82.emf"/><Relationship Id="rId11" Type="http://schemas.openxmlformats.org/officeDocument/2006/relationships/image" Target="../media/image83.emf"/><Relationship Id="rId1" Type="http://schemas.openxmlformats.org/officeDocument/2006/relationships/image" Target="../media/image73.wmf"/><Relationship Id="rId2" Type="http://schemas.openxmlformats.org/officeDocument/2006/relationships/image" Target="../media/image74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87.wmf"/><Relationship Id="rId4" Type="http://schemas.openxmlformats.org/officeDocument/2006/relationships/image" Target="../media/image88.wmf"/><Relationship Id="rId5" Type="http://schemas.openxmlformats.org/officeDocument/2006/relationships/image" Target="../media/image89.wmf"/><Relationship Id="rId6" Type="http://schemas.openxmlformats.org/officeDocument/2006/relationships/image" Target="../media/image90.wmf"/><Relationship Id="rId7" Type="http://schemas.openxmlformats.org/officeDocument/2006/relationships/image" Target="../media/image91.wmf"/><Relationship Id="rId8" Type="http://schemas.openxmlformats.org/officeDocument/2006/relationships/image" Target="../media/image92.wmf"/><Relationship Id="rId1" Type="http://schemas.openxmlformats.org/officeDocument/2006/relationships/image" Target="../media/image85.wmf"/><Relationship Id="rId2" Type="http://schemas.openxmlformats.org/officeDocument/2006/relationships/image" Target="../media/image86.wmf"/></Relationships>
</file>

<file path=ppt/drawings/_rels/vmlDrawing9.vml.rels><?xml version="1.0" encoding="UTF-8" standalone="yes"?>
<Relationships xmlns="http://schemas.openxmlformats.org/package/2006/relationships"><Relationship Id="rId9" Type="http://schemas.openxmlformats.org/officeDocument/2006/relationships/image" Target="../media/image101.wmf"/><Relationship Id="rId20" Type="http://schemas.openxmlformats.org/officeDocument/2006/relationships/image" Target="../media/image112.wmf"/><Relationship Id="rId10" Type="http://schemas.openxmlformats.org/officeDocument/2006/relationships/image" Target="../media/image102.wmf"/><Relationship Id="rId11" Type="http://schemas.openxmlformats.org/officeDocument/2006/relationships/image" Target="../media/image103.wmf"/><Relationship Id="rId12" Type="http://schemas.openxmlformats.org/officeDocument/2006/relationships/image" Target="../media/image104.wmf"/><Relationship Id="rId13" Type="http://schemas.openxmlformats.org/officeDocument/2006/relationships/image" Target="../media/image105.wmf"/><Relationship Id="rId14" Type="http://schemas.openxmlformats.org/officeDocument/2006/relationships/image" Target="../media/image106.wmf"/><Relationship Id="rId15" Type="http://schemas.openxmlformats.org/officeDocument/2006/relationships/image" Target="../media/image107.wmf"/><Relationship Id="rId16" Type="http://schemas.openxmlformats.org/officeDocument/2006/relationships/image" Target="../media/image108.wmf"/><Relationship Id="rId17" Type="http://schemas.openxmlformats.org/officeDocument/2006/relationships/image" Target="../media/image109.wmf"/><Relationship Id="rId18" Type="http://schemas.openxmlformats.org/officeDocument/2006/relationships/image" Target="../media/image110.wmf"/><Relationship Id="rId19" Type="http://schemas.openxmlformats.org/officeDocument/2006/relationships/image" Target="../media/image111.wmf"/><Relationship Id="rId1" Type="http://schemas.openxmlformats.org/officeDocument/2006/relationships/image" Target="../media/image93.wmf"/><Relationship Id="rId2" Type="http://schemas.openxmlformats.org/officeDocument/2006/relationships/image" Target="../media/image94.wmf"/><Relationship Id="rId3" Type="http://schemas.openxmlformats.org/officeDocument/2006/relationships/image" Target="../media/image95.wmf"/><Relationship Id="rId4" Type="http://schemas.openxmlformats.org/officeDocument/2006/relationships/image" Target="../media/image96.wmf"/><Relationship Id="rId5" Type="http://schemas.openxmlformats.org/officeDocument/2006/relationships/image" Target="../media/image97.wmf"/><Relationship Id="rId6" Type="http://schemas.openxmlformats.org/officeDocument/2006/relationships/image" Target="../media/image98.wmf"/><Relationship Id="rId7" Type="http://schemas.openxmlformats.org/officeDocument/2006/relationships/image" Target="../media/image99.wmf"/><Relationship Id="rId8" Type="http://schemas.openxmlformats.org/officeDocument/2006/relationships/image" Target="../media/image100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9738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defTabSz="915988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97313" y="0"/>
            <a:ext cx="2979737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algn="r" defTabSz="915988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04263"/>
            <a:ext cx="2979738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defTabSz="915988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97313" y="8704263"/>
            <a:ext cx="2979737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algn="r" defTabSz="915988">
              <a:defRPr sz="1200">
                <a:latin typeface="Times New Roman" charset="0"/>
              </a:defRPr>
            </a:lvl1pPr>
          </a:lstStyle>
          <a:p>
            <a:pPr>
              <a:defRPr/>
            </a:pPr>
            <a:fld id="{383069AB-0B70-3E4B-9CBA-A7E1F3E0FC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513707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9738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defTabSz="915988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97313" y="0"/>
            <a:ext cx="2979737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algn="r" defTabSz="915988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9350" y="687388"/>
            <a:ext cx="4579938" cy="34353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7575" y="4352925"/>
            <a:ext cx="5041900" cy="4122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04263"/>
            <a:ext cx="2979738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defTabSz="915988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97313" y="8704263"/>
            <a:ext cx="2979737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algn="r" defTabSz="915988">
              <a:defRPr sz="1200">
                <a:latin typeface="Times New Roman" charset="0"/>
              </a:defRPr>
            </a:lvl1pPr>
          </a:lstStyle>
          <a:p>
            <a:pPr>
              <a:defRPr/>
            </a:pPr>
            <a:fld id="{1E34483E-5B5B-BD45-A08D-10B8C52212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547963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pitchFamily="-1" charset="-128"/>
        <a:cs typeface="ＭＳ Ｐゴシック" pitchFamily="-1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5988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defTabSz="915988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fld id="{EC7F5AD8-6AE8-AF41-85F2-CE159DFF36ED}" type="slidenum">
              <a:rPr lang="en-US" sz="1200"/>
              <a:pPr eaLnBrk="1" hangingPunct="1"/>
              <a:t>6</a:t>
            </a:fld>
            <a:endParaRPr lang="en-US" sz="1200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7388" y="4352925"/>
            <a:ext cx="5502275" cy="412273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5988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defTabSz="915988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fld id="{3867B77F-2880-A04C-B4FD-2F1D2F141DF8}" type="slidenum">
              <a:rPr lang="en-US" sz="1200"/>
              <a:pPr eaLnBrk="1" hangingPunct="1"/>
              <a:t>7</a:t>
            </a:fld>
            <a:endParaRPr lang="en-US" sz="120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7388" y="4352925"/>
            <a:ext cx="5502275" cy="412273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5988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defTabSz="915988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fld id="{D3531053-D084-6647-A62F-CF8C08E4D0B0}" type="slidenum">
              <a:rPr lang="en-US" sz="1200"/>
              <a:pPr eaLnBrk="1" hangingPunct="1"/>
              <a:t>10</a:t>
            </a:fld>
            <a:endParaRPr lang="en-US" sz="1200"/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7388" y="4352925"/>
            <a:ext cx="5502275" cy="412273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5988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defTabSz="915988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fld id="{7815029F-D398-E04C-8792-6DC9AD8D965F}" type="slidenum">
              <a:rPr lang="en-US" sz="1200"/>
              <a:pPr eaLnBrk="1" hangingPunct="1"/>
              <a:t>11</a:t>
            </a:fld>
            <a:endParaRPr lang="en-US" sz="1200"/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7388" y="4352925"/>
            <a:ext cx="5502275" cy="412273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UTA_color_seal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124200" y="6253163"/>
            <a:ext cx="457200" cy="452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2192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971800"/>
            <a:ext cx="6400800" cy="2590800"/>
          </a:xfrm>
        </p:spPr>
        <p:txBody>
          <a:bodyPr/>
          <a:lstStyle>
            <a:lvl1pPr marL="0" indent="0" algn="ctr"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Monday, Mar. 18, 2013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PHYS 1441-002, Spring 2013                   Dr. Jaehoon Yu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D774B2-BEFC-0F4C-8EFB-A9A3D81A59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Monday, Mar. 18, 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PHYS 1441-002, Spring 2013                   Dr. Jaehoon Yu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28B57A-27A1-3D4C-A6D4-801C028D88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Monday, Mar. 18, 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PHYS 1441-002, Spring 2013                   Dr. Jaehoon Yu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959B54-6614-314D-82E3-D63DF83F53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85800" y="19812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85800" y="41148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Monday, Mar. 18, 2013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PHYS 1441-002, Spring 2013                   Dr. Jaehoon Yu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3D2C0A-C00C-6D49-85C5-A00CF6C3B0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Monday, Mar. 18, 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PHYS 1441-002, Spring 2013                   Dr. Jaehoon Yu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3D45CD-16A2-224C-B70A-0D1B048962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Monday, Mar. 18, 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PHYS 1441-002, Spring 2013                   Dr. Jaehoon Yu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3CED5A-781C-B54B-9DCC-46150F17B7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Monday, Mar. 18, 2013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PHYS 1441-002, Spring 2013                   Dr. Jaehoon Yu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000C52-892A-734C-9735-DFA415D8DA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Monday, Mar. 18, 2013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PHYS 1441-002, Spring 2013                   Dr. Jaehoon Yu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608EF3-45E5-0542-9CB7-247C5541AE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Monday, Mar. 18, 2013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PHYS 1441-002, Spring 2013                   Dr. Jaehoon Yu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2F9CF5-C078-EB47-929F-B0A3FA3F95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Monday, Mar. 18, 2013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PHYS 1441-002, Spring 2013                   Dr. Jaehoon Yu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CCF901-3B1D-5D4E-8AD7-5D66FB4A0B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Monday, Mar. 18, 2013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PHYS 1441-002, Spring 2013                   Dr. Jaehoon Yu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B26439-A107-B54D-9685-245DFB0AD8D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Monday, Mar. 18, 2013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smtClean="0"/>
              <a:t>PHYS 1441-002, Spring 2013                   Dr. Jaehoon Yu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2880F3-5039-AD40-B51A-C61F35823AB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4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FF0066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 smtClean="0"/>
              <a:t>Monday, Mar. 18, 2013</a:t>
            </a: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003300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nl-NL" smtClean="0"/>
              <a:t>PHYS 1441-002, Spring 2013                   Dr. Jaehoon Yu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1">
                <a:solidFill>
                  <a:srgbClr val="A50021"/>
                </a:solidFill>
                <a:latin typeface="Arial Narrow" charset="0"/>
              </a:defRPr>
            </a:lvl1pPr>
          </a:lstStyle>
          <a:p>
            <a:pPr>
              <a:defRPr/>
            </a:pPr>
            <a:fld id="{940792B5-4286-5042-9E96-9D0E8EB76C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031" name="Picture 7" descr="UTA_color_seal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3124200" y="6253163"/>
            <a:ext cx="457200" cy="452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07" r:id="rId2"/>
    <p:sldLayoutId id="2147483708" r:id="rId3"/>
    <p:sldLayoutId id="2147483709" r:id="rId4"/>
    <p:sldLayoutId id="2147483710" r:id="rId5"/>
    <p:sldLayoutId id="2147483711" r:id="rId6"/>
    <p:sldLayoutId id="2147483712" r:id="rId7"/>
    <p:sldLayoutId id="2147483713" r:id="rId8"/>
    <p:sldLayoutId id="2147483714" r:id="rId9"/>
    <p:sldLayoutId id="2147483715" r:id="rId10"/>
    <p:sldLayoutId id="2147483716" r:id="rId11"/>
    <p:sldLayoutId id="2147483717" r:id="rId12"/>
  </p:sldLayoutIdLst>
  <p:timing>
    <p:tnLst>
      <p:par>
        <p:cTn xmlns:p14="http://schemas.microsoft.com/office/powerpoint/2010/main"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+mj-lt"/>
          <a:ea typeface="ＭＳ Ｐゴシック" pitchFamily="-1" charset="-128"/>
          <a:cs typeface="ＭＳ Ｐゴシック" pitchFamily="-1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pitchFamily="34" charset="0"/>
          <a:ea typeface="ＭＳ Ｐゴシック" pitchFamily="-1" charset="-128"/>
          <a:cs typeface="ＭＳ Ｐゴシック" pitchFamily="-1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pitchFamily="34" charset="0"/>
          <a:ea typeface="ＭＳ Ｐゴシック" pitchFamily="-1" charset="-128"/>
          <a:cs typeface="ＭＳ Ｐゴシック" pitchFamily="-1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pitchFamily="34" charset="0"/>
          <a:ea typeface="ＭＳ Ｐゴシック" pitchFamily="-1" charset="-128"/>
          <a:cs typeface="ＭＳ Ｐゴシック" pitchFamily="-1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pitchFamily="34" charset="0"/>
          <a:ea typeface="ＭＳ Ｐゴシック" pitchFamily="-1" charset="-128"/>
          <a:cs typeface="ＭＳ Ｐゴシック" pitchFamily="-1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accent2"/>
          </a:solidFill>
          <a:latin typeface="+mn-lt"/>
          <a:ea typeface="ＭＳ Ｐゴシック" pitchFamily="-1" charset="-128"/>
          <a:cs typeface="ＭＳ Ｐゴシック" pitchFamily="-1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rgbClr val="660066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003300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CC00CC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  <a:ea typeface="ＭＳ Ｐゴシック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84.jpeg"/></Relationships>
</file>

<file path=ppt/slides/_rels/slide11.xml.rels><?xml version="1.0" encoding="UTF-8" standalone="yes"?>
<Relationships xmlns="http://schemas.openxmlformats.org/package/2006/relationships"><Relationship Id="rId9" Type="http://schemas.openxmlformats.org/officeDocument/2006/relationships/oleObject" Target="../embeddings/oleObject85.bin"/><Relationship Id="rId20" Type="http://schemas.openxmlformats.org/officeDocument/2006/relationships/image" Target="../media/image92.wmf"/><Relationship Id="rId10" Type="http://schemas.openxmlformats.org/officeDocument/2006/relationships/image" Target="../media/image87.wmf"/><Relationship Id="rId11" Type="http://schemas.openxmlformats.org/officeDocument/2006/relationships/oleObject" Target="../embeddings/oleObject86.bin"/><Relationship Id="rId12" Type="http://schemas.openxmlformats.org/officeDocument/2006/relationships/image" Target="../media/image88.wmf"/><Relationship Id="rId13" Type="http://schemas.openxmlformats.org/officeDocument/2006/relationships/oleObject" Target="../embeddings/oleObject87.bin"/><Relationship Id="rId14" Type="http://schemas.openxmlformats.org/officeDocument/2006/relationships/image" Target="../media/image89.wmf"/><Relationship Id="rId15" Type="http://schemas.openxmlformats.org/officeDocument/2006/relationships/oleObject" Target="../embeddings/oleObject88.bin"/><Relationship Id="rId16" Type="http://schemas.openxmlformats.org/officeDocument/2006/relationships/image" Target="../media/image90.wmf"/><Relationship Id="rId17" Type="http://schemas.openxmlformats.org/officeDocument/2006/relationships/oleObject" Target="../embeddings/oleObject89.bin"/><Relationship Id="rId18" Type="http://schemas.openxmlformats.org/officeDocument/2006/relationships/image" Target="../media/image91.wmf"/><Relationship Id="rId19" Type="http://schemas.openxmlformats.org/officeDocument/2006/relationships/oleObject" Target="../embeddings/oleObject90.bin"/><Relationship Id="rId1" Type="http://schemas.openxmlformats.org/officeDocument/2006/relationships/vmlDrawing" Target="../drawings/vmlDrawing8.vml"/><Relationship Id="rId2" Type="http://schemas.openxmlformats.org/officeDocument/2006/relationships/slideLayout" Target="../slideLayouts/slideLayout6.xml"/><Relationship Id="rId3" Type="http://schemas.openxmlformats.org/officeDocument/2006/relationships/notesSlide" Target="../notesSlides/notesSlide4.xml"/><Relationship Id="rId4" Type="http://schemas.openxmlformats.org/officeDocument/2006/relationships/image" Target="../media/image84.jpeg"/><Relationship Id="rId5" Type="http://schemas.openxmlformats.org/officeDocument/2006/relationships/oleObject" Target="../embeddings/oleObject83.bin"/><Relationship Id="rId6" Type="http://schemas.openxmlformats.org/officeDocument/2006/relationships/image" Target="../media/image85.wmf"/><Relationship Id="rId7" Type="http://schemas.openxmlformats.org/officeDocument/2006/relationships/oleObject" Target="../embeddings/oleObject84.bin"/><Relationship Id="rId8" Type="http://schemas.openxmlformats.org/officeDocument/2006/relationships/image" Target="../media/image86.wmf"/></Relationships>
</file>

<file path=ppt/slides/_rels/slide12.xml.rels><?xml version="1.0" encoding="UTF-8" standalone="yes"?>
<Relationships xmlns="http://schemas.openxmlformats.org/package/2006/relationships"><Relationship Id="rId20" Type="http://schemas.openxmlformats.org/officeDocument/2006/relationships/oleObject" Target="../embeddings/oleObject99.bin"/><Relationship Id="rId21" Type="http://schemas.openxmlformats.org/officeDocument/2006/relationships/image" Target="../media/image101.wmf"/><Relationship Id="rId22" Type="http://schemas.openxmlformats.org/officeDocument/2006/relationships/oleObject" Target="../embeddings/oleObject100.bin"/><Relationship Id="rId23" Type="http://schemas.openxmlformats.org/officeDocument/2006/relationships/image" Target="../media/image102.wmf"/><Relationship Id="rId24" Type="http://schemas.openxmlformats.org/officeDocument/2006/relationships/oleObject" Target="../embeddings/oleObject101.bin"/><Relationship Id="rId25" Type="http://schemas.openxmlformats.org/officeDocument/2006/relationships/image" Target="../media/image103.wmf"/><Relationship Id="rId26" Type="http://schemas.openxmlformats.org/officeDocument/2006/relationships/oleObject" Target="../embeddings/oleObject102.bin"/><Relationship Id="rId27" Type="http://schemas.openxmlformats.org/officeDocument/2006/relationships/image" Target="../media/image104.wmf"/><Relationship Id="rId28" Type="http://schemas.openxmlformats.org/officeDocument/2006/relationships/oleObject" Target="../embeddings/oleObject103.bin"/><Relationship Id="rId29" Type="http://schemas.openxmlformats.org/officeDocument/2006/relationships/image" Target="../media/image105.wmf"/><Relationship Id="rId1" Type="http://schemas.openxmlformats.org/officeDocument/2006/relationships/vmlDrawing" Target="../drawings/vmlDrawing9.vml"/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oleObject91.bin"/><Relationship Id="rId4" Type="http://schemas.openxmlformats.org/officeDocument/2006/relationships/image" Target="../media/image93.wmf"/><Relationship Id="rId5" Type="http://schemas.openxmlformats.org/officeDocument/2006/relationships/image" Target="../media/image113.wmf"/><Relationship Id="rId30" Type="http://schemas.openxmlformats.org/officeDocument/2006/relationships/oleObject" Target="../embeddings/oleObject104.bin"/><Relationship Id="rId31" Type="http://schemas.openxmlformats.org/officeDocument/2006/relationships/image" Target="../media/image106.wmf"/><Relationship Id="rId32" Type="http://schemas.openxmlformats.org/officeDocument/2006/relationships/oleObject" Target="../embeddings/oleObject105.bin"/><Relationship Id="rId9" Type="http://schemas.openxmlformats.org/officeDocument/2006/relationships/image" Target="../media/image95.wmf"/><Relationship Id="rId6" Type="http://schemas.openxmlformats.org/officeDocument/2006/relationships/oleObject" Target="../embeddings/oleObject92.bin"/><Relationship Id="rId7" Type="http://schemas.openxmlformats.org/officeDocument/2006/relationships/image" Target="../media/image94.wmf"/><Relationship Id="rId8" Type="http://schemas.openxmlformats.org/officeDocument/2006/relationships/oleObject" Target="../embeddings/oleObject93.bin"/><Relationship Id="rId33" Type="http://schemas.openxmlformats.org/officeDocument/2006/relationships/image" Target="../media/image107.wmf"/><Relationship Id="rId34" Type="http://schemas.openxmlformats.org/officeDocument/2006/relationships/oleObject" Target="../embeddings/oleObject106.bin"/><Relationship Id="rId35" Type="http://schemas.openxmlformats.org/officeDocument/2006/relationships/image" Target="../media/image108.wmf"/><Relationship Id="rId36" Type="http://schemas.openxmlformats.org/officeDocument/2006/relationships/oleObject" Target="../embeddings/oleObject107.bin"/><Relationship Id="rId10" Type="http://schemas.openxmlformats.org/officeDocument/2006/relationships/oleObject" Target="../embeddings/oleObject94.bin"/><Relationship Id="rId11" Type="http://schemas.openxmlformats.org/officeDocument/2006/relationships/image" Target="../media/image96.wmf"/><Relationship Id="rId12" Type="http://schemas.openxmlformats.org/officeDocument/2006/relationships/oleObject" Target="../embeddings/oleObject95.bin"/><Relationship Id="rId13" Type="http://schemas.openxmlformats.org/officeDocument/2006/relationships/image" Target="../media/image97.wmf"/><Relationship Id="rId14" Type="http://schemas.openxmlformats.org/officeDocument/2006/relationships/oleObject" Target="../embeddings/oleObject96.bin"/><Relationship Id="rId15" Type="http://schemas.openxmlformats.org/officeDocument/2006/relationships/image" Target="../media/image98.wmf"/><Relationship Id="rId16" Type="http://schemas.openxmlformats.org/officeDocument/2006/relationships/oleObject" Target="../embeddings/oleObject97.bin"/><Relationship Id="rId17" Type="http://schemas.openxmlformats.org/officeDocument/2006/relationships/image" Target="../media/image99.wmf"/><Relationship Id="rId18" Type="http://schemas.openxmlformats.org/officeDocument/2006/relationships/oleObject" Target="../embeddings/oleObject98.bin"/><Relationship Id="rId19" Type="http://schemas.openxmlformats.org/officeDocument/2006/relationships/image" Target="../media/image100.wmf"/><Relationship Id="rId37" Type="http://schemas.openxmlformats.org/officeDocument/2006/relationships/image" Target="../media/image109.wmf"/><Relationship Id="rId38" Type="http://schemas.openxmlformats.org/officeDocument/2006/relationships/oleObject" Target="../embeddings/oleObject108.bin"/><Relationship Id="rId39" Type="http://schemas.openxmlformats.org/officeDocument/2006/relationships/image" Target="../media/image110.wmf"/><Relationship Id="rId40" Type="http://schemas.openxmlformats.org/officeDocument/2006/relationships/oleObject" Target="../embeddings/oleObject109.bin"/><Relationship Id="rId41" Type="http://schemas.openxmlformats.org/officeDocument/2006/relationships/image" Target="../media/image111.wmf"/><Relationship Id="rId42" Type="http://schemas.openxmlformats.org/officeDocument/2006/relationships/oleObject" Target="../embeddings/oleObject110.bin"/><Relationship Id="rId43" Type="http://schemas.openxmlformats.org/officeDocument/2006/relationships/image" Target="../media/image112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4" Type="http://schemas.openxmlformats.org/officeDocument/2006/relationships/image" Target="../media/image2.emf"/><Relationship Id="rId5" Type="http://schemas.openxmlformats.org/officeDocument/2006/relationships/oleObject" Target="../embeddings/oleObject2.bin"/><Relationship Id="rId6" Type="http://schemas.openxmlformats.org/officeDocument/2006/relationships/image" Target="../media/image3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9" Type="http://schemas.openxmlformats.org/officeDocument/2006/relationships/oleObject" Target="../embeddings/oleObject6.bin"/><Relationship Id="rId20" Type="http://schemas.openxmlformats.org/officeDocument/2006/relationships/oleObject" Target="../embeddings/oleObject12.bin"/><Relationship Id="rId21" Type="http://schemas.openxmlformats.org/officeDocument/2006/relationships/image" Target="../media/image12.wmf"/><Relationship Id="rId22" Type="http://schemas.openxmlformats.org/officeDocument/2006/relationships/oleObject" Target="../embeddings/oleObject13.bin"/><Relationship Id="rId23" Type="http://schemas.openxmlformats.org/officeDocument/2006/relationships/image" Target="../media/image13.emf"/><Relationship Id="rId10" Type="http://schemas.openxmlformats.org/officeDocument/2006/relationships/image" Target="../media/image7.wmf"/><Relationship Id="rId11" Type="http://schemas.openxmlformats.org/officeDocument/2006/relationships/oleObject" Target="../embeddings/oleObject7.bin"/><Relationship Id="rId12" Type="http://schemas.openxmlformats.org/officeDocument/2006/relationships/oleObject" Target="../embeddings/oleObject8.bin"/><Relationship Id="rId13" Type="http://schemas.openxmlformats.org/officeDocument/2006/relationships/image" Target="../media/image8.emf"/><Relationship Id="rId14" Type="http://schemas.openxmlformats.org/officeDocument/2006/relationships/oleObject" Target="../embeddings/oleObject9.bin"/><Relationship Id="rId15" Type="http://schemas.openxmlformats.org/officeDocument/2006/relationships/image" Target="../media/image9.emf"/><Relationship Id="rId16" Type="http://schemas.openxmlformats.org/officeDocument/2006/relationships/oleObject" Target="../embeddings/oleObject10.bin"/><Relationship Id="rId17" Type="http://schemas.openxmlformats.org/officeDocument/2006/relationships/image" Target="../media/image10.emf"/><Relationship Id="rId18" Type="http://schemas.openxmlformats.org/officeDocument/2006/relationships/oleObject" Target="../embeddings/oleObject11.bin"/><Relationship Id="rId19" Type="http://schemas.openxmlformats.org/officeDocument/2006/relationships/image" Target="../media/image11.wmf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oleObject3.bin"/><Relationship Id="rId4" Type="http://schemas.openxmlformats.org/officeDocument/2006/relationships/image" Target="../media/image4.emf"/><Relationship Id="rId5" Type="http://schemas.openxmlformats.org/officeDocument/2006/relationships/oleObject" Target="../embeddings/oleObject4.bin"/><Relationship Id="rId6" Type="http://schemas.openxmlformats.org/officeDocument/2006/relationships/image" Target="../media/image5.wmf"/><Relationship Id="rId7" Type="http://schemas.openxmlformats.org/officeDocument/2006/relationships/oleObject" Target="../embeddings/oleObject5.bin"/><Relationship Id="rId8" Type="http://schemas.openxmlformats.org/officeDocument/2006/relationships/image" Target="../media/image6.wmf"/></Relationships>
</file>

<file path=ppt/slides/_rels/slide5.xml.rels><?xml version="1.0" encoding="UTF-8" standalone="yes"?>
<Relationships xmlns="http://schemas.openxmlformats.org/package/2006/relationships"><Relationship Id="rId20" Type="http://schemas.openxmlformats.org/officeDocument/2006/relationships/image" Target="../media/image22.wmf"/><Relationship Id="rId21" Type="http://schemas.openxmlformats.org/officeDocument/2006/relationships/oleObject" Target="../embeddings/oleObject23.bin"/><Relationship Id="rId22" Type="http://schemas.openxmlformats.org/officeDocument/2006/relationships/image" Target="../media/image23.wmf"/><Relationship Id="rId23" Type="http://schemas.openxmlformats.org/officeDocument/2006/relationships/oleObject" Target="../embeddings/oleObject24.bin"/><Relationship Id="rId24" Type="http://schemas.openxmlformats.org/officeDocument/2006/relationships/image" Target="../media/image24.wmf"/><Relationship Id="rId25" Type="http://schemas.openxmlformats.org/officeDocument/2006/relationships/oleObject" Target="../embeddings/oleObject25.bin"/><Relationship Id="rId26" Type="http://schemas.openxmlformats.org/officeDocument/2006/relationships/image" Target="../media/image25.wmf"/><Relationship Id="rId27" Type="http://schemas.openxmlformats.org/officeDocument/2006/relationships/oleObject" Target="../embeddings/oleObject26.bin"/><Relationship Id="rId28" Type="http://schemas.openxmlformats.org/officeDocument/2006/relationships/image" Target="../media/image26.wmf"/><Relationship Id="rId29" Type="http://schemas.openxmlformats.org/officeDocument/2006/relationships/oleObject" Target="../embeddings/oleObject27.bin"/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oleObject14.bin"/><Relationship Id="rId4" Type="http://schemas.openxmlformats.org/officeDocument/2006/relationships/image" Target="../media/image14.emf"/><Relationship Id="rId5" Type="http://schemas.openxmlformats.org/officeDocument/2006/relationships/oleObject" Target="../embeddings/oleObject15.bin"/><Relationship Id="rId30" Type="http://schemas.openxmlformats.org/officeDocument/2006/relationships/image" Target="../media/image27.emf"/><Relationship Id="rId31" Type="http://schemas.openxmlformats.org/officeDocument/2006/relationships/oleObject" Target="../embeddings/oleObject28.bin"/><Relationship Id="rId32" Type="http://schemas.openxmlformats.org/officeDocument/2006/relationships/image" Target="../media/image28.wmf"/><Relationship Id="rId9" Type="http://schemas.openxmlformats.org/officeDocument/2006/relationships/oleObject" Target="../embeddings/oleObject17.bin"/><Relationship Id="rId6" Type="http://schemas.openxmlformats.org/officeDocument/2006/relationships/image" Target="../media/image15.wmf"/><Relationship Id="rId7" Type="http://schemas.openxmlformats.org/officeDocument/2006/relationships/oleObject" Target="../embeddings/oleObject16.bin"/><Relationship Id="rId8" Type="http://schemas.openxmlformats.org/officeDocument/2006/relationships/image" Target="../media/image16.emf"/><Relationship Id="rId33" Type="http://schemas.openxmlformats.org/officeDocument/2006/relationships/oleObject" Target="../embeddings/oleObject29.bin"/><Relationship Id="rId34" Type="http://schemas.openxmlformats.org/officeDocument/2006/relationships/image" Target="../media/image29.emf"/><Relationship Id="rId10" Type="http://schemas.openxmlformats.org/officeDocument/2006/relationships/image" Target="../media/image17.emf"/><Relationship Id="rId11" Type="http://schemas.openxmlformats.org/officeDocument/2006/relationships/oleObject" Target="../embeddings/oleObject18.bin"/><Relationship Id="rId12" Type="http://schemas.openxmlformats.org/officeDocument/2006/relationships/image" Target="../media/image18.wmf"/><Relationship Id="rId13" Type="http://schemas.openxmlformats.org/officeDocument/2006/relationships/oleObject" Target="../embeddings/oleObject19.bin"/><Relationship Id="rId14" Type="http://schemas.openxmlformats.org/officeDocument/2006/relationships/image" Target="../media/image19.wmf"/><Relationship Id="rId15" Type="http://schemas.openxmlformats.org/officeDocument/2006/relationships/oleObject" Target="../embeddings/oleObject20.bin"/><Relationship Id="rId16" Type="http://schemas.openxmlformats.org/officeDocument/2006/relationships/image" Target="../media/image20.emf"/><Relationship Id="rId17" Type="http://schemas.openxmlformats.org/officeDocument/2006/relationships/oleObject" Target="../embeddings/oleObject21.bin"/><Relationship Id="rId18" Type="http://schemas.openxmlformats.org/officeDocument/2006/relationships/image" Target="../media/image21.wmf"/><Relationship Id="rId19" Type="http://schemas.openxmlformats.org/officeDocument/2006/relationships/oleObject" Target="../embeddings/oleObject22.bin"/></Relationships>
</file>

<file path=ppt/slides/_rels/slide6.xml.rels><?xml version="1.0" encoding="UTF-8" standalone="yes"?>
<Relationships xmlns="http://schemas.openxmlformats.org/package/2006/relationships"><Relationship Id="rId9" Type="http://schemas.openxmlformats.org/officeDocument/2006/relationships/oleObject" Target="../embeddings/oleObject32.bin"/><Relationship Id="rId20" Type="http://schemas.openxmlformats.org/officeDocument/2006/relationships/image" Target="../media/image37.wmf"/><Relationship Id="rId21" Type="http://schemas.openxmlformats.org/officeDocument/2006/relationships/oleObject" Target="../embeddings/oleObject38.bin"/><Relationship Id="rId22" Type="http://schemas.openxmlformats.org/officeDocument/2006/relationships/image" Target="../media/image38.wmf"/><Relationship Id="rId23" Type="http://schemas.openxmlformats.org/officeDocument/2006/relationships/oleObject" Target="../embeddings/oleObject39.bin"/><Relationship Id="rId24" Type="http://schemas.openxmlformats.org/officeDocument/2006/relationships/image" Target="../media/image39.wmf"/><Relationship Id="rId25" Type="http://schemas.openxmlformats.org/officeDocument/2006/relationships/oleObject" Target="../embeddings/oleObject40.bin"/><Relationship Id="rId26" Type="http://schemas.openxmlformats.org/officeDocument/2006/relationships/image" Target="../media/image40.wmf"/><Relationship Id="rId27" Type="http://schemas.openxmlformats.org/officeDocument/2006/relationships/oleObject" Target="../embeddings/oleObject41.bin"/><Relationship Id="rId28" Type="http://schemas.openxmlformats.org/officeDocument/2006/relationships/image" Target="../media/image41.wmf"/><Relationship Id="rId29" Type="http://schemas.openxmlformats.org/officeDocument/2006/relationships/oleObject" Target="../embeddings/oleObject42.bin"/><Relationship Id="rId30" Type="http://schemas.openxmlformats.org/officeDocument/2006/relationships/image" Target="../media/image42.wmf"/><Relationship Id="rId31" Type="http://schemas.openxmlformats.org/officeDocument/2006/relationships/oleObject" Target="../embeddings/oleObject43.bin"/><Relationship Id="rId32" Type="http://schemas.openxmlformats.org/officeDocument/2006/relationships/image" Target="../media/image43.wmf"/><Relationship Id="rId10" Type="http://schemas.openxmlformats.org/officeDocument/2006/relationships/image" Target="../media/image32.wmf"/><Relationship Id="rId11" Type="http://schemas.openxmlformats.org/officeDocument/2006/relationships/oleObject" Target="../embeddings/oleObject33.bin"/><Relationship Id="rId12" Type="http://schemas.openxmlformats.org/officeDocument/2006/relationships/image" Target="../media/image33.wmf"/><Relationship Id="rId13" Type="http://schemas.openxmlformats.org/officeDocument/2006/relationships/oleObject" Target="../embeddings/oleObject34.bin"/><Relationship Id="rId14" Type="http://schemas.openxmlformats.org/officeDocument/2006/relationships/image" Target="../media/image34.wmf"/><Relationship Id="rId15" Type="http://schemas.openxmlformats.org/officeDocument/2006/relationships/oleObject" Target="../embeddings/oleObject35.bin"/><Relationship Id="rId16" Type="http://schemas.openxmlformats.org/officeDocument/2006/relationships/image" Target="../media/image35.wmf"/><Relationship Id="rId17" Type="http://schemas.openxmlformats.org/officeDocument/2006/relationships/oleObject" Target="../embeddings/oleObject36.bin"/><Relationship Id="rId18" Type="http://schemas.openxmlformats.org/officeDocument/2006/relationships/image" Target="../media/image36.wmf"/><Relationship Id="rId19" Type="http://schemas.openxmlformats.org/officeDocument/2006/relationships/oleObject" Target="../embeddings/oleObject37.bin"/><Relationship Id="rId1" Type="http://schemas.openxmlformats.org/officeDocument/2006/relationships/vmlDrawing" Target="../drawings/vmlDrawing4.vml"/><Relationship Id="rId2" Type="http://schemas.openxmlformats.org/officeDocument/2006/relationships/slideLayout" Target="../slideLayouts/slideLayout6.xml"/><Relationship Id="rId3" Type="http://schemas.openxmlformats.org/officeDocument/2006/relationships/notesSlide" Target="../notesSlides/notesSlide1.xml"/><Relationship Id="rId4" Type="http://schemas.openxmlformats.org/officeDocument/2006/relationships/oleObject" Target="../embeddings/oleObject30.bin"/><Relationship Id="rId5" Type="http://schemas.openxmlformats.org/officeDocument/2006/relationships/image" Target="../media/image30.wmf"/><Relationship Id="rId6" Type="http://schemas.openxmlformats.org/officeDocument/2006/relationships/image" Target="../media/image44.jpeg"/><Relationship Id="rId7" Type="http://schemas.openxmlformats.org/officeDocument/2006/relationships/oleObject" Target="../embeddings/oleObject31.bin"/><Relationship Id="rId8" Type="http://schemas.openxmlformats.org/officeDocument/2006/relationships/image" Target="../media/image31.wmf"/></Relationships>
</file>

<file path=ppt/slides/_rels/slide7.xml.rels><?xml version="1.0" encoding="UTF-8" standalone="yes"?>
<Relationships xmlns="http://schemas.openxmlformats.org/package/2006/relationships"><Relationship Id="rId13" Type="http://schemas.openxmlformats.org/officeDocument/2006/relationships/oleObject" Target="../embeddings/oleObject48.bin"/><Relationship Id="rId14" Type="http://schemas.openxmlformats.org/officeDocument/2006/relationships/image" Target="../media/image49.wmf"/><Relationship Id="rId15" Type="http://schemas.openxmlformats.org/officeDocument/2006/relationships/oleObject" Target="../embeddings/oleObject49.bin"/><Relationship Id="rId16" Type="http://schemas.openxmlformats.org/officeDocument/2006/relationships/image" Target="../media/image50.wmf"/><Relationship Id="rId17" Type="http://schemas.openxmlformats.org/officeDocument/2006/relationships/oleObject" Target="../embeddings/oleObject50.bin"/><Relationship Id="rId18" Type="http://schemas.openxmlformats.org/officeDocument/2006/relationships/image" Target="../media/image51.wmf"/><Relationship Id="rId19" Type="http://schemas.openxmlformats.org/officeDocument/2006/relationships/oleObject" Target="../embeddings/oleObject51.bin"/><Relationship Id="rId50" Type="http://schemas.openxmlformats.org/officeDocument/2006/relationships/image" Target="../media/image67.wmf"/><Relationship Id="rId51" Type="http://schemas.openxmlformats.org/officeDocument/2006/relationships/oleObject" Target="../embeddings/oleObject67.bin"/><Relationship Id="rId52" Type="http://schemas.openxmlformats.org/officeDocument/2006/relationships/image" Target="../media/image68.wmf"/><Relationship Id="rId53" Type="http://schemas.openxmlformats.org/officeDocument/2006/relationships/oleObject" Target="../embeddings/oleObject68.bin"/><Relationship Id="rId54" Type="http://schemas.openxmlformats.org/officeDocument/2006/relationships/image" Target="../media/image69.wmf"/><Relationship Id="rId40" Type="http://schemas.openxmlformats.org/officeDocument/2006/relationships/image" Target="../media/image62.wmf"/><Relationship Id="rId41" Type="http://schemas.openxmlformats.org/officeDocument/2006/relationships/oleObject" Target="../embeddings/oleObject62.bin"/><Relationship Id="rId42" Type="http://schemas.openxmlformats.org/officeDocument/2006/relationships/image" Target="../media/image63.wmf"/><Relationship Id="rId43" Type="http://schemas.openxmlformats.org/officeDocument/2006/relationships/oleObject" Target="../embeddings/oleObject63.bin"/><Relationship Id="rId44" Type="http://schemas.openxmlformats.org/officeDocument/2006/relationships/image" Target="../media/image64.wmf"/><Relationship Id="rId45" Type="http://schemas.openxmlformats.org/officeDocument/2006/relationships/oleObject" Target="../embeddings/oleObject64.bin"/><Relationship Id="rId46" Type="http://schemas.openxmlformats.org/officeDocument/2006/relationships/image" Target="../media/image65.wmf"/><Relationship Id="rId47" Type="http://schemas.openxmlformats.org/officeDocument/2006/relationships/oleObject" Target="../embeddings/oleObject65.bin"/><Relationship Id="rId48" Type="http://schemas.openxmlformats.org/officeDocument/2006/relationships/image" Target="../media/image66.wmf"/><Relationship Id="rId49" Type="http://schemas.openxmlformats.org/officeDocument/2006/relationships/oleObject" Target="../embeddings/oleObject66.bin"/><Relationship Id="rId1" Type="http://schemas.openxmlformats.org/officeDocument/2006/relationships/vmlDrawing" Target="../drawings/vmlDrawing5.vml"/><Relationship Id="rId2" Type="http://schemas.openxmlformats.org/officeDocument/2006/relationships/slideLayout" Target="../slideLayouts/slideLayout6.xml"/><Relationship Id="rId3" Type="http://schemas.openxmlformats.org/officeDocument/2006/relationships/notesSlide" Target="../notesSlides/notesSlide2.xml"/><Relationship Id="rId4" Type="http://schemas.openxmlformats.org/officeDocument/2006/relationships/image" Target="../media/image44.jpeg"/><Relationship Id="rId5" Type="http://schemas.openxmlformats.org/officeDocument/2006/relationships/oleObject" Target="../embeddings/oleObject44.bin"/><Relationship Id="rId6" Type="http://schemas.openxmlformats.org/officeDocument/2006/relationships/image" Target="../media/image45.wmf"/><Relationship Id="rId7" Type="http://schemas.openxmlformats.org/officeDocument/2006/relationships/oleObject" Target="../embeddings/oleObject45.bin"/><Relationship Id="rId8" Type="http://schemas.openxmlformats.org/officeDocument/2006/relationships/image" Target="../media/image46.wmf"/><Relationship Id="rId9" Type="http://schemas.openxmlformats.org/officeDocument/2006/relationships/oleObject" Target="../embeddings/oleObject46.bin"/><Relationship Id="rId30" Type="http://schemas.openxmlformats.org/officeDocument/2006/relationships/image" Target="../media/image57.emf"/><Relationship Id="rId31" Type="http://schemas.openxmlformats.org/officeDocument/2006/relationships/oleObject" Target="../embeddings/oleObject57.bin"/><Relationship Id="rId32" Type="http://schemas.openxmlformats.org/officeDocument/2006/relationships/image" Target="../media/image58.wmf"/><Relationship Id="rId33" Type="http://schemas.openxmlformats.org/officeDocument/2006/relationships/oleObject" Target="../embeddings/oleObject58.bin"/><Relationship Id="rId34" Type="http://schemas.openxmlformats.org/officeDocument/2006/relationships/image" Target="../media/image59.wmf"/><Relationship Id="rId35" Type="http://schemas.openxmlformats.org/officeDocument/2006/relationships/oleObject" Target="../embeddings/oleObject59.bin"/><Relationship Id="rId36" Type="http://schemas.openxmlformats.org/officeDocument/2006/relationships/image" Target="../media/image60.wmf"/><Relationship Id="rId37" Type="http://schemas.openxmlformats.org/officeDocument/2006/relationships/oleObject" Target="../embeddings/oleObject60.bin"/><Relationship Id="rId38" Type="http://schemas.openxmlformats.org/officeDocument/2006/relationships/image" Target="../media/image61.wmf"/><Relationship Id="rId39" Type="http://schemas.openxmlformats.org/officeDocument/2006/relationships/oleObject" Target="../embeddings/oleObject61.bin"/><Relationship Id="rId20" Type="http://schemas.openxmlformats.org/officeDocument/2006/relationships/image" Target="../media/image52.wmf"/><Relationship Id="rId21" Type="http://schemas.openxmlformats.org/officeDocument/2006/relationships/oleObject" Target="../embeddings/oleObject52.bin"/><Relationship Id="rId22" Type="http://schemas.openxmlformats.org/officeDocument/2006/relationships/image" Target="../media/image53.wmf"/><Relationship Id="rId23" Type="http://schemas.openxmlformats.org/officeDocument/2006/relationships/oleObject" Target="../embeddings/oleObject53.bin"/><Relationship Id="rId24" Type="http://schemas.openxmlformats.org/officeDocument/2006/relationships/image" Target="../media/image54.wmf"/><Relationship Id="rId25" Type="http://schemas.openxmlformats.org/officeDocument/2006/relationships/oleObject" Target="../embeddings/oleObject54.bin"/><Relationship Id="rId26" Type="http://schemas.openxmlformats.org/officeDocument/2006/relationships/image" Target="../media/image55.wmf"/><Relationship Id="rId27" Type="http://schemas.openxmlformats.org/officeDocument/2006/relationships/oleObject" Target="../embeddings/oleObject55.bin"/><Relationship Id="rId28" Type="http://schemas.openxmlformats.org/officeDocument/2006/relationships/image" Target="../media/image56.wmf"/><Relationship Id="rId29" Type="http://schemas.openxmlformats.org/officeDocument/2006/relationships/oleObject" Target="../embeddings/oleObject56.bin"/><Relationship Id="rId10" Type="http://schemas.openxmlformats.org/officeDocument/2006/relationships/image" Target="../media/image47.wmf"/><Relationship Id="rId11" Type="http://schemas.openxmlformats.org/officeDocument/2006/relationships/oleObject" Target="../embeddings/oleObject47.bin"/><Relationship Id="rId12" Type="http://schemas.openxmlformats.org/officeDocument/2006/relationships/image" Target="../media/image48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9.bin"/><Relationship Id="rId4" Type="http://schemas.openxmlformats.org/officeDocument/2006/relationships/image" Target="../media/image70.wmf"/><Relationship Id="rId5" Type="http://schemas.openxmlformats.org/officeDocument/2006/relationships/oleObject" Target="../embeddings/oleObject70.bin"/><Relationship Id="rId6" Type="http://schemas.openxmlformats.org/officeDocument/2006/relationships/image" Target="../media/image71.wmf"/><Relationship Id="rId7" Type="http://schemas.openxmlformats.org/officeDocument/2006/relationships/oleObject" Target="../embeddings/oleObject71.bin"/><Relationship Id="rId8" Type="http://schemas.openxmlformats.org/officeDocument/2006/relationships/image" Target="../media/image72.wmf"/><Relationship Id="rId1" Type="http://schemas.openxmlformats.org/officeDocument/2006/relationships/vmlDrawing" Target="../drawings/vmlDrawing6.vml"/><Relationship Id="rId2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9" Type="http://schemas.openxmlformats.org/officeDocument/2006/relationships/oleObject" Target="../embeddings/oleObject75.bin"/><Relationship Id="rId20" Type="http://schemas.openxmlformats.org/officeDocument/2006/relationships/image" Target="../media/image81.wmf"/><Relationship Id="rId21" Type="http://schemas.openxmlformats.org/officeDocument/2006/relationships/oleObject" Target="../embeddings/oleObject81.bin"/><Relationship Id="rId22" Type="http://schemas.openxmlformats.org/officeDocument/2006/relationships/image" Target="../media/image82.emf"/><Relationship Id="rId23" Type="http://schemas.openxmlformats.org/officeDocument/2006/relationships/oleObject" Target="../embeddings/oleObject82.bin"/><Relationship Id="rId24" Type="http://schemas.openxmlformats.org/officeDocument/2006/relationships/image" Target="../media/image83.emf"/><Relationship Id="rId10" Type="http://schemas.openxmlformats.org/officeDocument/2006/relationships/image" Target="../media/image76.wmf"/><Relationship Id="rId11" Type="http://schemas.openxmlformats.org/officeDocument/2006/relationships/oleObject" Target="../embeddings/oleObject76.bin"/><Relationship Id="rId12" Type="http://schemas.openxmlformats.org/officeDocument/2006/relationships/image" Target="../media/image77.wmf"/><Relationship Id="rId13" Type="http://schemas.openxmlformats.org/officeDocument/2006/relationships/oleObject" Target="../embeddings/oleObject77.bin"/><Relationship Id="rId14" Type="http://schemas.openxmlformats.org/officeDocument/2006/relationships/image" Target="../media/image78.emf"/><Relationship Id="rId15" Type="http://schemas.openxmlformats.org/officeDocument/2006/relationships/oleObject" Target="../embeddings/oleObject78.bin"/><Relationship Id="rId16" Type="http://schemas.openxmlformats.org/officeDocument/2006/relationships/image" Target="../media/image79.emf"/><Relationship Id="rId17" Type="http://schemas.openxmlformats.org/officeDocument/2006/relationships/oleObject" Target="../embeddings/oleObject79.bin"/><Relationship Id="rId18" Type="http://schemas.openxmlformats.org/officeDocument/2006/relationships/image" Target="../media/image80.wmf"/><Relationship Id="rId19" Type="http://schemas.openxmlformats.org/officeDocument/2006/relationships/oleObject" Target="../embeddings/oleObject80.bin"/><Relationship Id="rId1" Type="http://schemas.openxmlformats.org/officeDocument/2006/relationships/vmlDrawing" Target="../drawings/vmlDrawing7.vml"/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oleObject72.bin"/><Relationship Id="rId4" Type="http://schemas.openxmlformats.org/officeDocument/2006/relationships/image" Target="../media/image73.wmf"/><Relationship Id="rId5" Type="http://schemas.openxmlformats.org/officeDocument/2006/relationships/oleObject" Target="../embeddings/oleObject73.bin"/><Relationship Id="rId6" Type="http://schemas.openxmlformats.org/officeDocument/2006/relationships/image" Target="../media/image74.wmf"/><Relationship Id="rId7" Type="http://schemas.openxmlformats.org/officeDocument/2006/relationships/oleObject" Target="../embeddings/oleObject74.bin"/><Relationship Id="rId8" Type="http://schemas.openxmlformats.org/officeDocument/2006/relationships/image" Target="../media/image75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7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449263"/>
            <a:ext cx="7772400" cy="838200"/>
          </a:xfrm>
        </p:spPr>
        <p:txBody>
          <a:bodyPr/>
          <a:lstStyle/>
          <a:p>
            <a:pPr eaLnBrk="1" hangingPunct="1"/>
            <a:r>
              <a:rPr lang="en-US" dirty="0">
                <a:ea typeface="ＭＳ Ｐゴシック" pitchFamily="-84" charset="-128"/>
                <a:cs typeface="ＭＳ Ｐゴシック" pitchFamily="-84" charset="-128"/>
              </a:rPr>
              <a:t>PHYS</a:t>
            </a:r>
            <a:r>
              <a:rPr lang="en-US" dirty="0" smtClean="0">
                <a:ea typeface="ＭＳ Ｐゴシック" pitchFamily="-84" charset="-128"/>
                <a:cs typeface="ＭＳ Ｐゴシック" pitchFamily="-84" charset="-128"/>
              </a:rPr>
              <a:t> 1441 </a:t>
            </a:r>
            <a:r>
              <a:rPr lang="en-US" dirty="0">
                <a:ea typeface="ＭＳ Ｐゴシック" pitchFamily="-84" charset="-128"/>
                <a:cs typeface="ＭＳ Ｐゴシック" pitchFamily="-84" charset="-128"/>
              </a:rPr>
              <a:t>– Section </a:t>
            </a:r>
            <a:r>
              <a:rPr lang="en-US" dirty="0" smtClean="0">
                <a:ea typeface="ＭＳ Ｐゴシック" pitchFamily="-84" charset="-128"/>
                <a:cs typeface="ＭＳ Ｐゴシック" pitchFamily="-84" charset="-128"/>
              </a:rPr>
              <a:t>002</a:t>
            </a:r>
            <a:r>
              <a:rPr lang="en-US" dirty="0">
                <a:ea typeface="ＭＳ Ｐゴシック" pitchFamily="-84" charset="-128"/>
                <a:cs typeface="ＭＳ Ｐゴシック" pitchFamily="-84" charset="-128"/>
              </a:rPr>
              <a:t/>
            </a:r>
            <a:br>
              <a:rPr lang="en-US" dirty="0">
                <a:ea typeface="ＭＳ Ｐゴシック" pitchFamily="-84" charset="-128"/>
                <a:cs typeface="ＭＳ Ｐゴシック" pitchFamily="-84" charset="-128"/>
              </a:rPr>
            </a:br>
            <a:r>
              <a:rPr lang="en-US" dirty="0">
                <a:ea typeface="ＭＳ Ｐゴシック" pitchFamily="-84" charset="-128"/>
                <a:cs typeface="ＭＳ Ｐゴシック" pitchFamily="-84" charset="-128"/>
              </a:rPr>
              <a:t>Lecture </a:t>
            </a:r>
            <a:r>
              <a:rPr lang="en-US" dirty="0" smtClean="0">
                <a:ea typeface="ＭＳ Ｐゴシック" pitchFamily="-84" charset="-128"/>
                <a:cs typeface="ＭＳ Ｐゴシック" pitchFamily="-84" charset="-128"/>
              </a:rPr>
              <a:t>#15</a:t>
            </a:r>
            <a:endParaRPr lang="en-US" dirty="0">
              <a:ea typeface="ＭＳ Ｐゴシック" pitchFamily="-84" charset="-128"/>
              <a:cs typeface="ＭＳ Ｐゴシック" pitchFamily="-84" charset="-128"/>
            </a:endParaRPr>
          </a:p>
        </p:txBody>
      </p:sp>
      <p:sp>
        <p:nvSpPr>
          <p:cNvPr id="18438" name="Text Box 4"/>
          <p:cNvSpPr txBox="1">
            <a:spLocks noChangeArrowheads="1"/>
          </p:cNvSpPr>
          <p:nvPr/>
        </p:nvSpPr>
        <p:spPr bwMode="auto">
          <a:xfrm>
            <a:off x="2934027" y="1600200"/>
            <a:ext cx="3053374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dirty="0" smtClean="0">
                <a:solidFill>
                  <a:schemeClr val="accent2"/>
                </a:solidFill>
                <a:latin typeface="Monotype Corsiva" pitchFamily="-84" charset="0"/>
              </a:rPr>
              <a:t>Monday</a:t>
            </a:r>
            <a:r>
              <a:rPr lang="en-US" dirty="0">
                <a:solidFill>
                  <a:schemeClr val="accent2"/>
                </a:solidFill>
                <a:latin typeface="Monotype Corsiva" pitchFamily="-84" charset="0"/>
              </a:rPr>
              <a:t>,</a:t>
            </a:r>
            <a:r>
              <a:rPr lang="en-US" dirty="0" smtClean="0">
                <a:solidFill>
                  <a:schemeClr val="accent2"/>
                </a:solidFill>
                <a:latin typeface="Monotype Corsiva" pitchFamily="-84" charset="0"/>
              </a:rPr>
              <a:t> March 18, 2013</a:t>
            </a:r>
            <a:endParaRPr lang="en-US" dirty="0">
              <a:solidFill>
                <a:schemeClr val="accent2"/>
              </a:solidFill>
              <a:latin typeface="Monotype Corsiva" pitchFamily="-84" charset="0"/>
            </a:endParaRPr>
          </a:p>
          <a:p>
            <a:pPr algn="ctr"/>
            <a:r>
              <a:rPr lang="en-US" dirty="0">
                <a:solidFill>
                  <a:schemeClr val="accent2"/>
                </a:solidFill>
                <a:latin typeface="Monotype Corsiva" pitchFamily="-84" charset="0"/>
              </a:rPr>
              <a:t>Dr. </a:t>
            </a:r>
            <a:r>
              <a:rPr lang="en-US" b="1" dirty="0">
                <a:solidFill>
                  <a:srgbClr val="FF0066"/>
                </a:solidFill>
                <a:latin typeface="Monotype Corsiva" pitchFamily="-84" charset="0"/>
              </a:rPr>
              <a:t>Jae</a:t>
            </a:r>
            <a:r>
              <a:rPr lang="en-US" dirty="0">
                <a:solidFill>
                  <a:schemeClr val="accent2"/>
                </a:solidFill>
                <a:latin typeface="Monotype Corsiva" pitchFamily="-84" charset="0"/>
              </a:rPr>
              <a:t>hoon </a:t>
            </a:r>
            <a:r>
              <a:rPr lang="en-US" b="1" dirty="0">
                <a:solidFill>
                  <a:srgbClr val="FF0066"/>
                </a:solidFill>
                <a:latin typeface="Monotype Corsiva" pitchFamily="-84" charset="0"/>
              </a:rPr>
              <a:t>Yu</a:t>
            </a:r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1447800" y="2514600"/>
            <a:ext cx="7162800" cy="350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accent2"/>
                </a:solidFill>
                <a:latin typeface="+mn-lt"/>
                <a:ea typeface="ＭＳ Ｐゴシック" pitchFamily="-1" charset="-128"/>
                <a:cs typeface="ＭＳ Ｐゴシック" pitchFamily="-1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rgbClr val="660066"/>
                </a:solidFill>
                <a:latin typeface="+mn-lt"/>
                <a:ea typeface="ＭＳ Ｐゴシック" charset="-128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rgbClr val="003300"/>
                </a:solidFill>
                <a:latin typeface="+mn-lt"/>
                <a:ea typeface="ＭＳ Ｐゴシック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rgbClr val="CC00CC"/>
                </a:solidFill>
                <a:latin typeface="+mn-lt"/>
                <a:ea typeface="ＭＳ Ｐゴシック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0066"/>
                </a:solidFill>
                <a:latin typeface="+mn-lt"/>
                <a:ea typeface="ＭＳ Ｐゴシック" charset="-128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0066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0066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0066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0066"/>
                </a:solidFill>
                <a:latin typeface="+mn-lt"/>
              </a:defRPr>
            </a:lvl9pPr>
          </a:lstStyle>
          <a:p>
            <a:pPr marL="609600" lvl="1" indent="-609600">
              <a:buFontTx/>
              <a:buChar char="•"/>
            </a:pPr>
            <a:r>
              <a:rPr lang="en-US" sz="3200" dirty="0" smtClean="0">
                <a:solidFill>
                  <a:srgbClr val="000090"/>
                </a:solidFill>
                <a:latin typeface="Arial Narrow" charset="0"/>
              </a:rPr>
              <a:t>Work </a:t>
            </a:r>
            <a:r>
              <a:rPr lang="en-US" sz="3200" dirty="0">
                <a:solidFill>
                  <a:srgbClr val="000090"/>
                </a:solidFill>
                <a:latin typeface="Arial Narrow" charset="0"/>
              </a:rPr>
              <a:t>with friction</a:t>
            </a:r>
          </a:p>
          <a:p>
            <a:pPr marL="609600" indent="-609600" algn="l"/>
            <a:r>
              <a:rPr lang="en-US" dirty="0" smtClean="0">
                <a:solidFill>
                  <a:srgbClr val="000090"/>
                </a:solidFill>
                <a:latin typeface="Arial Narrow" charset="0"/>
              </a:rPr>
              <a:t>Potential Energy</a:t>
            </a:r>
          </a:p>
          <a:p>
            <a:pPr marL="609600" indent="-609600" algn="l"/>
            <a:r>
              <a:rPr lang="en-US" dirty="0" smtClean="0">
                <a:solidFill>
                  <a:srgbClr val="000090"/>
                </a:solidFill>
                <a:latin typeface="Arial Narrow" charset="0"/>
              </a:rPr>
              <a:t>Gravitational Potential Energy</a:t>
            </a:r>
          </a:p>
          <a:p>
            <a:pPr marL="609600" indent="-609600" algn="l"/>
            <a:r>
              <a:rPr lang="en-US" dirty="0" smtClean="0">
                <a:solidFill>
                  <a:srgbClr val="000090"/>
                </a:solidFill>
                <a:latin typeface="Arial Narrow" charset="0"/>
              </a:rPr>
              <a:t>Elastic Potential Energy</a:t>
            </a:r>
          </a:p>
          <a:p>
            <a:pPr marL="609600" indent="-609600" algn="l"/>
            <a:r>
              <a:rPr lang="en-US" dirty="0" smtClean="0">
                <a:solidFill>
                  <a:srgbClr val="000090"/>
                </a:solidFill>
                <a:latin typeface="Arial Narrow" charset="0"/>
              </a:rPr>
              <a:t>Mechanical Energy Conservation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Date Placeholder 2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400" smtClean="0">
                <a:solidFill>
                  <a:srgbClr val="FF0066"/>
                </a:solidFill>
                <a:latin typeface="Arial Narrow" charset="0"/>
              </a:rPr>
              <a:t>Monday, Mar. 18, 2013</a:t>
            </a:r>
            <a:endParaRPr lang="en-US" sz="1400">
              <a:solidFill>
                <a:srgbClr val="FF0066"/>
              </a:solidFill>
              <a:latin typeface="Arial Narrow" charset="0"/>
            </a:endParaRPr>
          </a:p>
        </p:txBody>
      </p:sp>
      <p:sp>
        <p:nvSpPr>
          <p:cNvPr id="35843" name="Footer Placeholder 3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nl-NL" sz="1400" smtClean="0">
                <a:solidFill>
                  <a:srgbClr val="003300"/>
                </a:solidFill>
                <a:latin typeface="Arial Narrow" charset="0"/>
              </a:rPr>
              <a:t>PHYS 1441-002, Spring 2013                   Dr. Jaehoon Yu</a:t>
            </a:r>
            <a:endParaRPr lang="en-US" sz="1400">
              <a:solidFill>
                <a:srgbClr val="003300"/>
              </a:solidFill>
              <a:latin typeface="Arial Narrow" charset="0"/>
            </a:endParaRPr>
          </a:p>
        </p:txBody>
      </p:sp>
      <p:sp>
        <p:nvSpPr>
          <p:cNvPr id="3584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fld id="{A6FF7A36-FA58-3446-B564-39A93FEDB6EC}" type="slidenum">
              <a:rPr lang="en-US" sz="1400">
                <a:solidFill>
                  <a:srgbClr val="A50021"/>
                </a:solidFill>
                <a:latin typeface="Arial Narrow" charset="0"/>
              </a:rPr>
              <a:pPr eaLnBrk="1" hangingPunct="1"/>
              <a:t>10</a:t>
            </a:fld>
            <a:endParaRPr lang="en-US" sz="1400">
              <a:solidFill>
                <a:srgbClr val="A50021"/>
              </a:solidFill>
              <a:latin typeface="Arial Narrow" charset="0"/>
            </a:endParaRPr>
          </a:p>
        </p:txBody>
      </p:sp>
      <p:pic>
        <p:nvPicPr>
          <p:cNvPr id="627715" name="Picture 3" descr="F06.1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2286000"/>
            <a:ext cx="6962775" cy="394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27716" name="Text Box 4"/>
          <p:cNvSpPr txBox="1">
            <a:spLocks noChangeArrowheads="1"/>
          </p:cNvSpPr>
          <p:nvPr/>
        </p:nvSpPr>
        <p:spPr bwMode="auto">
          <a:xfrm>
            <a:off x="228600" y="942975"/>
            <a:ext cx="8686800" cy="1200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dirty="0">
                <a:solidFill>
                  <a:srgbClr val="333399"/>
                </a:solidFill>
                <a:latin typeface="Arial Narrow" charset="0"/>
              </a:rPr>
              <a:t>A</a:t>
            </a:r>
            <a:r>
              <a:rPr lang="en-US" dirty="0" smtClean="0">
                <a:solidFill>
                  <a:srgbClr val="333399"/>
                </a:solidFill>
                <a:latin typeface="Arial Narrow" charset="0"/>
              </a:rPr>
              <a:t> </a:t>
            </a:r>
            <a:r>
              <a:rPr lang="en-US" dirty="0">
                <a:solidFill>
                  <a:srgbClr val="333399"/>
                </a:solidFill>
                <a:latin typeface="Arial Narrow" charset="0"/>
              </a:rPr>
              <a:t>gymnast leaves the trampoline at an initial height of 1.20 m and reaches a maximum height of 4.80 m before falling back down.  What was the initial speed of the gymnast?</a:t>
            </a:r>
          </a:p>
        </p:txBody>
      </p:sp>
      <p:sp>
        <p:nvSpPr>
          <p:cNvPr id="35847" name="Rectangle 5"/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7772400" cy="685800"/>
          </a:xfrm>
        </p:spPr>
        <p:txBody>
          <a:bodyPr/>
          <a:lstStyle/>
          <a:p>
            <a:r>
              <a:rPr lang="en-US" sz="4000">
                <a:latin typeface="Arial Narrow" charset="0"/>
                <a:ea typeface="ＭＳ Ｐゴシック" charset="0"/>
                <a:cs typeface="ＭＳ Ｐゴシック" charset="0"/>
              </a:rPr>
              <a:t>Ex. A Gymnast on a Trampoline</a:t>
            </a:r>
          </a:p>
        </p:txBody>
      </p:sp>
    </p:spTree>
    <p:extLst>
      <p:ext uri="{BB962C8B-B14F-4D97-AF65-F5344CB8AC3E}">
        <p14:creationId xmlns:p14="http://schemas.microsoft.com/office/powerpoint/2010/main" val="25904012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8" name="Date Placeholder 2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400" smtClean="0">
                <a:solidFill>
                  <a:srgbClr val="FF0066"/>
                </a:solidFill>
                <a:latin typeface="Arial Narrow" charset="0"/>
              </a:rPr>
              <a:t>Monday, Mar. 18, 2013</a:t>
            </a:r>
            <a:endParaRPr lang="en-US" sz="1400">
              <a:solidFill>
                <a:srgbClr val="FF0066"/>
              </a:solidFill>
              <a:latin typeface="Arial Narrow" charset="0"/>
            </a:endParaRPr>
          </a:p>
        </p:txBody>
      </p:sp>
      <p:sp>
        <p:nvSpPr>
          <p:cNvPr id="37899" name="Footer Placeholder 3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nl-NL" sz="1400" smtClean="0">
                <a:solidFill>
                  <a:srgbClr val="003300"/>
                </a:solidFill>
                <a:latin typeface="Arial Narrow" charset="0"/>
              </a:rPr>
              <a:t>PHYS 1441-002, Spring 2013                   Dr. Jaehoon Yu</a:t>
            </a:r>
            <a:endParaRPr lang="en-US" sz="1400">
              <a:solidFill>
                <a:srgbClr val="003300"/>
              </a:solidFill>
              <a:latin typeface="Arial Narrow" charset="0"/>
            </a:endParaRPr>
          </a:p>
        </p:txBody>
      </p:sp>
      <p:sp>
        <p:nvSpPr>
          <p:cNvPr id="3790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fld id="{66C9F1C9-1C6A-1A47-B170-D11899C19126}" type="slidenum">
              <a:rPr lang="en-US" sz="1400">
                <a:solidFill>
                  <a:srgbClr val="A50021"/>
                </a:solidFill>
                <a:latin typeface="Arial Narrow" charset="0"/>
              </a:rPr>
              <a:pPr eaLnBrk="1" hangingPunct="1"/>
              <a:t>11</a:t>
            </a:fld>
            <a:endParaRPr lang="en-US" sz="1400">
              <a:solidFill>
                <a:srgbClr val="A50021"/>
              </a:solidFill>
              <a:latin typeface="Arial Narrow" charset="0"/>
            </a:endParaRPr>
          </a:p>
        </p:txBody>
      </p:sp>
      <p:pic>
        <p:nvPicPr>
          <p:cNvPr id="629763" name="Picture 3" descr="F06.1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447800"/>
            <a:ext cx="4648200" cy="3927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629764" name="Object 2"/>
          <p:cNvGraphicFramePr>
            <a:graphicFrameLocks noChangeAspect="1"/>
          </p:cNvGraphicFramePr>
          <p:nvPr/>
        </p:nvGraphicFramePr>
        <p:xfrm>
          <a:off x="5105400" y="762000"/>
          <a:ext cx="1003300" cy="561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8788" name="Equation" r:id="rId5" imgW="317160" imgH="177480" progId="Equation.DSMT4">
                  <p:embed/>
                </p:oleObj>
              </mc:Choice>
              <mc:Fallback>
                <p:oleObj name="Equation" r:id="rId5" imgW="317160" imgH="177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05400" y="762000"/>
                        <a:ext cx="1003300" cy="561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29765" name="Object 3"/>
          <p:cNvGraphicFramePr>
            <a:graphicFrameLocks noChangeAspect="1"/>
          </p:cNvGraphicFramePr>
          <p:nvPr/>
        </p:nvGraphicFramePr>
        <p:xfrm>
          <a:off x="4997450" y="1981200"/>
          <a:ext cx="1555750" cy="704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8789" name="Equation" r:id="rId7" imgW="533160" imgH="241200" progId="Equation.DSMT4">
                  <p:embed/>
                </p:oleObj>
              </mc:Choice>
              <mc:Fallback>
                <p:oleObj name="Equation" r:id="rId7" imgW="533160" imgH="241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97450" y="1981200"/>
                        <a:ext cx="1555750" cy="704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29767" name="Object 4"/>
          <p:cNvGraphicFramePr>
            <a:graphicFrameLocks noChangeAspect="1"/>
          </p:cNvGraphicFramePr>
          <p:nvPr/>
        </p:nvGraphicFramePr>
        <p:xfrm>
          <a:off x="5181600" y="3797300"/>
          <a:ext cx="2273300" cy="698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8790" name="Equation" r:id="rId9" imgW="914400" imgH="279360" progId="Equation.DSMT4">
                  <p:embed/>
                </p:oleObj>
              </mc:Choice>
              <mc:Fallback>
                <p:oleObj name="Equation" r:id="rId9" imgW="914400" imgH="2793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81600" y="3797300"/>
                        <a:ext cx="2273300" cy="698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29768" name="Object 5"/>
          <p:cNvGraphicFramePr>
            <a:graphicFrameLocks noChangeAspect="1"/>
          </p:cNvGraphicFramePr>
          <p:nvPr/>
        </p:nvGraphicFramePr>
        <p:xfrm>
          <a:off x="5499100" y="4572000"/>
          <a:ext cx="2730500" cy="725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8791" name="Equation" r:id="rId11" imgW="1244520" imgH="330120" progId="Equation.DSMT4">
                  <p:embed/>
                </p:oleObj>
              </mc:Choice>
              <mc:Fallback>
                <p:oleObj name="Equation" r:id="rId11" imgW="1244520" imgH="3301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99100" y="4572000"/>
                        <a:ext cx="2730500" cy="7254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29770" name="Object 6"/>
          <p:cNvGraphicFramePr>
            <a:graphicFrameLocks noChangeAspect="1"/>
          </p:cNvGraphicFramePr>
          <p:nvPr/>
        </p:nvGraphicFramePr>
        <p:xfrm>
          <a:off x="923925" y="5410200"/>
          <a:ext cx="7077075" cy="725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8792" name="Equation" r:id="rId13" imgW="3225600" imgH="330120" progId="Equation.DSMT4">
                  <p:embed/>
                </p:oleObj>
              </mc:Choice>
              <mc:Fallback>
                <p:oleObj name="Equation" r:id="rId13" imgW="3225600" imgH="3301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23925" y="5410200"/>
                        <a:ext cx="7077075" cy="7254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7902" name="Rectangle 11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838200"/>
          </a:xfrm>
        </p:spPr>
        <p:txBody>
          <a:bodyPr/>
          <a:lstStyle/>
          <a:p>
            <a:r>
              <a:rPr lang="en-US">
                <a:latin typeface="Arial Narrow" charset="0"/>
                <a:ea typeface="ＭＳ Ｐゴシック" charset="0"/>
                <a:cs typeface="ＭＳ Ｐゴシック" charset="0"/>
              </a:rPr>
              <a:t>Ex.  Continued</a:t>
            </a:r>
          </a:p>
        </p:txBody>
      </p:sp>
      <p:sp>
        <p:nvSpPr>
          <p:cNvPr id="629772" name="Text Box 12"/>
          <p:cNvSpPr txBox="1">
            <a:spLocks noChangeArrowheads="1"/>
          </p:cNvSpPr>
          <p:nvPr/>
        </p:nvSpPr>
        <p:spPr bwMode="auto">
          <a:xfrm>
            <a:off x="381000" y="838200"/>
            <a:ext cx="4953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>
                <a:solidFill>
                  <a:srgbClr val="333399"/>
                </a:solidFill>
                <a:latin typeface="Arial Narrow" charset="0"/>
              </a:rPr>
              <a:t>From the work-kinetic energy theorem</a:t>
            </a:r>
          </a:p>
        </p:txBody>
      </p:sp>
      <p:graphicFrame>
        <p:nvGraphicFramePr>
          <p:cNvPr id="629773" name="Object 7"/>
          <p:cNvGraphicFramePr>
            <a:graphicFrameLocks noChangeAspect="1"/>
          </p:cNvGraphicFramePr>
          <p:nvPr/>
        </p:nvGraphicFramePr>
        <p:xfrm>
          <a:off x="6192838" y="685800"/>
          <a:ext cx="2646362" cy="763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8793" name="Equation" r:id="rId15" imgW="838080" imgH="241200" progId="Equation.DSMT4">
                  <p:embed/>
                </p:oleObj>
              </mc:Choice>
              <mc:Fallback>
                <p:oleObj name="Equation" r:id="rId15" imgW="838080" imgH="241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92838" y="685800"/>
                        <a:ext cx="2646362" cy="7635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29774" name="Text Box 14"/>
          <p:cNvSpPr txBox="1">
            <a:spLocks noChangeArrowheads="1"/>
          </p:cNvSpPr>
          <p:nvPr/>
        </p:nvSpPr>
        <p:spPr bwMode="auto">
          <a:xfrm>
            <a:off x="4648200" y="1447800"/>
            <a:ext cx="426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>
                <a:solidFill>
                  <a:srgbClr val="333399"/>
                </a:solidFill>
                <a:latin typeface="Arial Narrow" charset="0"/>
              </a:rPr>
              <a:t>Work done by the gravitational force</a:t>
            </a:r>
          </a:p>
        </p:txBody>
      </p:sp>
      <p:graphicFrame>
        <p:nvGraphicFramePr>
          <p:cNvPr id="629775" name="Object 8"/>
          <p:cNvGraphicFramePr>
            <a:graphicFrameLocks noChangeAspect="1"/>
          </p:cNvGraphicFramePr>
          <p:nvPr/>
        </p:nvGraphicFramePr>
        <p:xfrm>
          <a:off x="6553200" y="1905000"/>
          <a:ext cx="2295525" cy="815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8794" name="Equation" r:id="rId17" imgW="787320" imgH="279360" progId="Equation.DSMT4">
                  <p:embed/>
                </p:oleObj>
              </mc:Choice>
              <mc:Fallback>
                <p:oleObj name="Equation" r:id="rId17" imgW="787320" imgH="2793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53200" y="1905000"/>
                        <a:ext cx="2295525" cy="815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29776" name="Text Box 16"/>
          <p:cNvSpPr txBox="1">
            <a:spLocks noChangeArrowheads="1"/>
          </p:cNvSpPr>
          <p:nvPr/>
        </p:nvSpPr>
        <p:spPr bwMode="auto">
          <a:xfrm>
            <a:off x="4800600" y="2667000"/>
            <a:ext cx="4267200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>
                <a:solidFill>
                  <a:srgbClr val="333399"/>
                </a:solidFill>
                <a:latin typeface="Arial Narrow" charset="0"/>
              </a:rPr>
              <a:t>Since at the maximum height, the final speed is 0. Using work-KE theorem, we obtain</a:t>
            </a:r>
          </a:p>
        </p:txBody>
      </p:sp>
      <p:graphicFrame>
        <p:nvGraphicFramePr>
          <p:cNvPr id="629777" name="Object 9"/>
          <p:cNvGraphicFramePr>
            <a:graphicFrameLocks noChangeAspect="1"/>
          </p:cNvGraphicFramePr>
          <p:nvPr/>
        </p:nvGraphicFramePr>
        <p:xfrm>
          <a:off x="7442200" y="3816350"/>
          <a:ext cx="1168400" cy="603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8795" name="Equation" r:id="rId19" imgW="469800" imgH="241200" progId="Equation.3">
                  <p:embed/>
                </p:oleObj>
              </mc:Choice>
              <mc:Fallback>
                <p:oleObj name="Equation" r:id="rId19" imgW="469800" imgH="24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42200" y="3816350"/>
                        <a:ext cx="1168400" cy="603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29778" name="Line 18"/>
          <p:cNvSpPr>
            <a:spLocks noChangeShapeType="1"/>
          </p:cNvSpPr>
          <p:nvPr/>
        </p:nvSpPr>
        <p:spPr bwMode="auto">
          <a:xfrm flipV="1">
            <a:off x="5334000" y="3886200"/>
            <a:ext cx="152400" cy="457200"/>
          </a:xfrm>
          <a:prstGeom prst="line">
            <a:avLst/>
          </a:prstGeom>
          <a:noFill/>
          <a:ln w="38100">
            <a:solidFill>
              <a:srgbClr val="A5002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629779" name="Line 19"/>
          <p:cNvSpPr>
            <a:spLocks noChangeShapeType="1"/>
          </p:cNvSpPr>
          <p:nvPr/>
        </p:nvSpPr>
        <p:spPr bwMode="auto">
          <a:xfrm flipV="1">
            <a:off x="8077200" y="3886200"/>
            <a:ext cx="152400" cy="457200"/>
          </a:xfrm>
          <a:prstGeom prst="line">
            <a:avLst/>
          </a:prstGeom>
          <a:noFill/>
          <a:ln w="38100">
            <a:solidFill>
              <a:srgbClr val="A5002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47738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5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400" smtClean="0">
                <a:solidFill>
                  <a:srgbClr val="FF0066"/>
                </a:solidFill>
                <a:latin typeface="Arial Narrow" charset="0"/>
              </a:rPr>
              <a:t>Monday, Mar. 18, 2013</a:t>
            </a:r>
            <a:endParaRPr lang="en-US" sz="1400">
              <a:solidFill>
                <a:srgbClr val="FF0066"/>
              </a:solidFill>
              <a:latin typeface="Arial Narrow" charset="0"/>
            </a:endParaRPr>
          </a:p>
        </p:txBody>
      </p:sp>
      <p:sp>
        <p:nvSpPr>
          <p:cNvPr id="3995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nl-NL" sz="1400" smtClean="0">
                <a:solidFill>
                  <a:srgbClr val="003300"/>
                </a:solidFill>
                <a:latin typeface="Arial Narrow" charset="0"/>
              </a:rPr>
              <a:t>PHYS 1441-002, Spring 2013                   Dr. Jaehoon Yu</a:t>
            </a:r>
            <a:endParaRPr lang="en-US" sz="1400">
              <a:solidFill>
                <a:srgbClr val="003300"/>
              </a:solidFill>
              <a:latin typeface="Arial Narrow" charset="0"/>
            </a:endParaRPr>
          </a:p>
        </p:txBody>
      </p:sp>
      <p:sp>
        <p:nvSpPr>
          <p:cNvPr id="3996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fld id="{29BC15EE-6373-A74E-B971-5C2A87509DE1}" type="slidenum">
              <a:rPr lang="en-US" sz="1400">
                <a:solidFill>
                  <a:srgbClr val="A50021"/>
                </a:solidFill>
                <a:latin typeface="Arial Narrow" charset="0"/>
              </a:rPr>
              <a:pPr eaLnBrk="1" hangingPunct="1"/>
              <a:t>12</a:t>
            </a:fld>
            <a:endParaRPr lang="en-US" sz="1400">
              <a:solidFill>
                <a:srgbClr val="A50021"/>
              </a:solidFill>
              <a:latin typeface="Arial Narrow" charset="0"/>
            </a:endParaRPr>
          </a:p>
        </p:txBody>
      </p:sp>
      <p:sp>
        <p:nvSpPr>
          <p:cNvPr id="3996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609600"/>
          </a:xfrm>
        </p:spPr>
        <p:txBody>
          <a:bodyPr/>
          <a:lstStyle/>
          <a:p>
            <a:r>
              <a:rPr lang="en-US" sz="4000">
                <a:latin typeface="Arial Narrow" charset="0"/>
                <a:ea typeface="ＭＳ Ｐゴシック" charset="0"/>
                <a:cs typeface="ＭＳ Ｐゴシック" charset="0"/>
              </a:rPr>
              <a:t>Example for Potential Energy</a:t>
            </a:r>
            <a:endParaRPr lang="en-US">
              <a:latin typeface="Arial Narrow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603139" name="Text Box 3"/>
          <p:cNvSpPr txBox="1">
            <a:spLocks noChangeArrowheads="1"/>
          </p:cNvSpPr>
          <p:nvPr/>
        </p:nvSpPr>
        <p:spPr bwMode="auto">
          <a:xfrm>
            <a:off x="685800" y="762000"/>
            <a:ext cx="8001000" cy="669925"/>
          </a:xfrm>
          <a:prstGeom prst="rect">
            <a:avLst/>
          </a:prstGeom>
          <a:solidFill>
            <a:srgbClr val="CCFFFF"/>
          </a:solidFill>
          <a:ln w="28575">
            <a:solidFill>
              <a:srgbClr val="99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sz="1800">
                <a:solidFill>
                  <a:schemeClr val="accent2"/>
                </a:solidFill>
                <a:latin typeface="Arial Narrow" charset="0"/>
              </a:rPr>
              <a:t>A bowler drops bowling ball of mass 7kg on his toe.  Choosing the floor level as y=0, estimate the total work done on the ball by the gravitational force as the ball falls on the toe.</a:t>
            </a:r>
            <a:endParaRPr lang="en-US" sz="1800" baseline="30000">
              <a:solidFill>
                <a:srgbClr val="800000"/>
              </a:solidFill>
              <a:latin typeface="Arial Narrow" charset="0"/>
            </a:endParaRPr>
          </a:p>
        </p:txBody>
      </p:sp>
      <p:graphicFrame>
        <p:nvGraphicFramePr>
          <p:cNvPr id="603140" name="Object 2"/>
          <p:cNvGraphicFramePr>
            <a:graphicFrameLocks noChangeAspect="1"/>
          </p:cNvGraphicFramePr>
          <p:nvPr/>
        </p:nvGraphicFramePr>
        <p:xfrm>
          <a:off x="2590800" y="2330450"/>
          <a:ext cx="460375" cy="336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1276" name="Equation" r:id="rId3" imgW="317160" imgH="228600" progId="Equation.DSMT4">
                  <p:embed/>
                </p:oleObj>
              </mc:Choice>
              <mc:Fallback>
                <p:oleObj name="Equation" r:id="rId3" imgW="31716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90800" y="2330450"/>
                        <a:ext cx="460375" cy="336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03141" name="Text Box 5"/>
          <p:cNvSpPr txBox="1">
            <a:spLocks noChangeArrowheads="1"/>
          </p:cNvSpPr>
          <p:nvPr/>
        </p:nvSpPr>
        <p:spPr bwMode="auto">
          <a:xfrm>
            <a:off x="914400" y="3429000"/>
            <a:ext cx="7086600" cy="369332"/>
          </a:xfrm>
          <a:prstGeom prst="rect">
            <a:avLst/>
          </a:prstGeom>
          <a:solidFill>
            <a:srgbClr val="CCFFFF"/>
          </a:solidFill>
          <a:ln w="28575">
            <a:solidFill>
              <a:srgbClr val="99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sz="1800" dirty="0">
                <a:solidFill>
                  <a:schemeClr val="accent2"/>
                </a:solidFill>
                <a:latin typeface="Arial Narrow" charset="0"/>
              </a:rPr>
              <a:t>b) Perform the same calculation using the top of the </a:t>
            </a:r>
            <a:r>
              <a:rPr lang="en-US" sz="1800" dirty="0" smtClean="0">
                <a:solidFill>
                  <a:schemeClr val="accent2"/>
                </a:solidFill>
                <a:latin typeface="Arial Narrow" charset="0"/>
              </a:rPr>
              <a:t>bowler’s </a:t>
            </a:r>
            <a:r>
              <a:rPr lang="en-US" sz="1800" dirty="0">
                <a:solidFill>
                  <a:schemeClr val="accent2"/>
                </a:solidFill>
                <a:latin typeface="Arial Narrow" charset="0"/>
              </a:rPr>
              <a:t>head as the origin.</a:t>
            </a:r>
          </a:p>
        </p:txBody>
      </p:sp>
      <p:sp>
        <p:nvSpPr>
          <p:cNvPr id="603142" name="Text Box 6"/>
          <p:cNvSpPr txBox="1">
            <a:spLocks noChangeArrowheads="1"/>
          </p:cNvSpPr>
          <p:nvPr/>
        </p:nvSpPr>
        <p:spPr bwMode="auto">
          <a:xfrm>
            <a:off x="381000" y="4357688"/>
            <a:ext cx="85344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sz="1800" dirty="0">
                <a:solidFill>
                  <a:srgbClr val="FF0000"/>
                </a:solidFill>
                <a:latin typeface="Arial Narrow" charset="0"/>
              </a:rPr>
              <a:t>Assuming the </a:t>
            </a:r>
            <a:r>
              <a:rPr lang="en-US" sz="1800" dirty="0" smtClean="0">
                <a:solidFill>
                  <a:srgbClr val="FF0000"/>
                </a:solidFill>
                <a:latin typeface="Arial Narrow" charset="0"/>
              </a:rPr>
              <a:t>bowler’s </a:t>
            </a:r>
            <a:r>
              <a:rPr lang="en-US" sz="1800" dirty="0">
                <a:solidFill>
                  <a:srgbClr val="FF0000"/>
                </a:solidFill>
                <a:latin typeface="Arial Narrow" charset="0"/>
              </a:rPr>
              <a:t>height is 1.8m, the </a:t>
            </a:r>
            <a:r>
              <a:rPr lang="en-US" sz="1800" dirty="0" smtClean="0">
                <a:solidFill>
                  <a:srgbClr val="FF0000"/>
                </a:solidFill>
                <a:latin typeface="Arial Narrow" charset="0"/>
              </a:rPr>
              <a:t>ball’s </a:t>
            </a:r>
            <a:r>
              <a:rPr lang="en-US" sz="1800" dirty="0">
                <a:solidFill>
                  <a:srgbClr val="FF0000"/>
                </a:solidFill>
                <a:latin typeface="Arial Narrow" charset="0"/>
              </a:rPr>
              <a:t>original position is –1.3m, and the toe is at –1.77m.</a:t>
            </a:r>
          </a:p>
        </p:txBody>
      </p:sp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685800" y="1600200"/>
            <a:ext cx="1295400" cy="1658938"/>
            <a:chOff x="432" y="1211"/>
            <a:chExt cx="816" cy="1045"/>
          </a:xfrm>
        </p:grpSpPr>
        <p:pic>
          <p:nvPicPr>
            <p:cNvPr id="39969" name="Picture 8" descr="pe01549_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2" y="1211"/>
              <a:ext cx="766" cy="10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9970" name="Oval 9"/>
            <p:cNvSpPr>
              <a:spLocks noChangeArrowheads="1"/>
            </p:cNvSpPr>
            <p:nvPr/>
          </p:nvSpPr>
          <p:spPr bwMode="auto">
            <a:xfrm>
              <a:off x="432" y="1920"/>
              <a:ext cx="240" cy="240"/>
            </a:xfrm>
            <a:prstGeom prst="ellipse">
              <a:avLst/>
            </a:prstGeom>
            <a:gradFill rotWithShape="0">
              <a:gsLst>
                <a:gs pos="0">
                  <a:srgbClr val="760000"/>
                </a:gs>
                <a:gs pos="50000">
                  <a:srgbClr val="FF0000"/>
                </a:gs>
                <a:gs pos="100000">
                  <a:srgbClr val="760000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r>
                <a:rPr lang="en-US" sz="2000">
                  <a:solidFill>
                    <a:srgbClr val="FFFF99"/>
                  </a:solidFill>
                  <a:latin typeface="Monotype Corsiva" charset="0"/>
                </a:rPr>
                <a:t>M</a:t>
              </a:r>
            </a:p>
          </p:txBody>
        </p:sp>
      </p:grpSp>
      <p:sp>
        <p:nvSpPr>
          <p:cNvPr id="603146" name="Text Box 10"/>
          <p:cNvSpPr txBox="1">
            <a:spLocks noChangeArrowheads="1"/>
          </p:cNvSpPr>
          <p:nvPr/>
        </p:nvSpPr>
        <p:spPr bwMode="auto">
          <a:xfrm>
            <a:off x="2667000" y="1539875"/>
            <a:ext cx="58674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sz="1800" dirty="0" smtClean="0">
                <a:solidFill>
                  <a:srgbClr val="FF0000"/>
                </a:solidFill>
                <a:latin typeface="Arial Narrow" charset="0"/>
              </a:rPr>
              <a:t>Let’s </a:t>
            </a:r>
            <a:r>
              <a:rPr lang="en-US" sz="1800" dirty="0">
                <a:solidFill>
                  <a:srgbClr val="FF0000"/>
                </a:solidFill>
                <a:latin typeface="Arial Narrow" charset="0"/>
              </a:rPr>
              <a:t>assume the top of the toe is 0.03m from the floor and the hand was 0.5m above the floor.</a:t>
            </a:r>
          </a:p>
        </p:txBody>
      </p:sp>
      <p:sp>
        <p:nvSpPr>
          <p:cNvPr id="603147" name="Text Box 11"/>
          <p:cNvSpPr txBox="1">
            <a:spLocks noChangeArrowheads="1"/>
          </p:cNvSpPr>
          <p:nvPr/>
        </p:nvSpPr>
        <p:spPr bwMode="auto">
          <a:xfrm>
            <a:off x="381000" y="3886200"/>
            <a:ext cx="2057400" cy="395288"/>
          </a:xfrm>
          <a:prstGeom prst="rect">
            <a:avLst/>
          </a:prstGeom>
          <a:solidFill>
            <a:srgbClr val="CCFFFF"/>
          </a:solidFill>
          <a:ln w="28575">
            <a:solidFill>
              <a:srgbClr val="99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sz="1800">
                <a:solidFill>
                  <a:schemeClr val="accent2"/>
                </a:solidFill>
                <a:latin typeface="Arial Narrow" charset="0"/>
              </a:rPr>
              <a:t>What has to change?</a:t>
            </a:r>
          </a:p>
        </p:txBody>
      </p:sp>
      <p:sp>
        <p:nvSpPr>
          <p:cNvPr id="603148" name="Text Box 12"/>
          <p:cNvSpPr txBox="1">
            <a:spLocks noChangeArrowheads="1"/>
          </p:cNvSpPr>
          <p:nvPr/>
        </p:nvSpPr>
        <p:spPr bwMode="auto">
          <a:xfrm>
            <a:off x="2438400" y="3900488"/>
            <a:ext cx="67056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sz="1800">
                <a:solidFill>
                  <a:srgbClr val="FF0000"/>
                </a:solidFill>
                <a:latin typeface="Arial Narrow" charset="0"/>
              </a:rPr>
              <a:t>First we must re-compute the positions of the ball in his hand and on his toe. </a:t>
            </a:r>
          </a:p>
        </p:txBody>
      </p:sp>
      <p:graphicFrame>
        <p:nvGraphicFramePr>
          <p:cNvPr id="603149" name="Object 3"/>
          <p:cNvGraphicFramePr>
            <a:graphicFrameLocks noChangeAspect="1"/>
          </p:cNvGraphicFramePr>
          <p:nvPr/>
        </p:nvGraphicFramePr>
        <p:xfrm>
          <a:off x="5638800" y="2311400"/>
          <a:ext cx="542925" cy="35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1277" name="Equation" r:id="rId6" imgW="355320" imgH="241200" progId="Equation.DSMT4">
                  <p:embed/>
                </p:oleObj>
              </mc:Choice>
              <mc:Fallback>
                <p:oleObj name="Equation" r:id="rId6" imgW="355320" imgH="241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38800" y="2311400"/>
                        <a:ext cx="542925" cy="355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03150" name="Object 4"/>
          <p:cNvGraphicFramePr>
            <a:graphicFrameLocks noChangeAspect="1"/>
          </p:cNvGraphicFramePr>
          <p:nvPr/>
        </p:nvGraphicFramePr>
        <p:xfrm>
          <a:off x="2654300" y="2743200"/>
          <a:ext cx="774700" cy="471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1278" name="Equation" r:id="rId8" imgW="342720" imgH="241200" progId="Equation.DSMT4">
                  <p:embed/>
                </p:oleObj>
              </mc:Choice>
              <mc:Fallback>
                <p:oleObj name="Equation" r:id="rId8" imgW="342720" imgH="241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54300" y="2743200"/>
                        <a:ext cx="774700" cy="4714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03151" name="Object 5"/>
          <p:cNvGraphicFramePr>
            <a:graphicFrameLocks noChangeAspect="1"/>
          </p:cNvGraphicFramePr>
          <p:nvPr/>
        </p:nvGraphicFramePr>
        <p:xfrm>
          <a:off x="304800" y="4833938"/>
          <a:ext cx="574675" cy="412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1279" name="Equation" r:id="rId10" imgW="317160" imgH="228600" progId="Equation.DSMT4">
                  <p:embed/>
                </p:oleObj>
              </mc:Choice>
              <mc:Fallback>
                <p:oleObj name="Equation" r:id="rId10" imgW="31716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4833938"/>
                        <a:ext cx="574675" cy="412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03152" name="Object 6"/>
          <p:cNvGraphicFramePr>
            <a:graphicFrameLocks noChangeAspect="1"/>
          </p:cNvGraphicFramePr>
          <p:nvPr/>
        </p:nvGraphicFramePr>
        <p:xfrm>
          <a:off x="4572000" y="4821238"/>
          <a:ext cx="617538" cy="436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" name="Equation" r:id="rId12" imgW="355320" imgH="241200" progId="Equation.DSMT4">
                  <p:embed/>
                </p:oleObj>
              </mc:Choice>
              <mc:Fallback>
                <p:oleObj name="Equation" r:id="rId12" imgW="355320" imgH="241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0" y="4821238"/>
                        <a:ext cx="617538" cy="4365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03153" name="Object 7"/>
          <p:cNvGraphicFramePr>
            <a:graphicFrameLocks noChangeAspect="1"/>
          </p:cNvGraphicFramePr>
          <p:nvPr/>
        </p:nvGraphicFramePr>
        <p:xfrm>
          <a:off x="1473200" y="5376863"/>
          <a:ext cx="736600" cy="523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" name="Equation" r:id="rId14" imgW="342720" imgH="241200" progId="Equation.DSMT4">
                  <p:embed/>
                </p:oleObj>
              </mc:Choice>
              <mc:Fallback>
                <p:oleObj name="Equation" r:id="rId14" imgW="342720" imgH="241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3200" y="5376863"/>
                        <a:ext cx="736600" cy="523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03154" name="Object 8"/>
          <p:cNvGraphicFramePr>
            <a:graphicFrameLocks noChangeAspect="1"/>
          </p:cNvGraphicFramePr>
          <p:nvPr/>
        </p:nvGraphicFramePr>
        <p:xfrm>
          <a:off x="3048000" y="2330450"/>
          <a:ext cx="663575" cy="336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Equation" r:id="rId16" imgW="457200" imgH="228600" progId="Equation.DSMT4">
                  <p:embed/>
                </p:oleObj>
              </mc:Choice>
              <mc:Fallback>
                <p:oleObj name="Equation" r:id="rId16" imgW="45720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0" y="2330450"/>
                        <a:ext cx="663575" cy="336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03155" name="Object 9"/>
          <p:cNvGraphicFramePr>
            <a:graphicFrameLocks noChangeAspect="1"/>
          </p:cNvGraphicFramePr>
          <p:nvPr/>
        </p:nvGraphicFramePr>
        <p:xfrm>
          <a:off x="3697288" y="2328863"/>
          <a:ext cx="1789112" cy="261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Equation" r:id="rId18" imgW="1231560" imgH="177480" progId="Equation.DSMT4">
                  <p:embed/>
                </p:oleObj>
              </mc:Choice>
              <mc:Fallback>
                <p:oleObj name="Equation" r:id="rId18" imgW="1231560" imgH="177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97288" y="2328863"/>
                        <a:ext cx="1789112" cy="2619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03156" name="Object 10"/>
          <p:cNvGraphicFramePr>
            <a:graphicFrameLocks noChangeAspect="1"/>
          </p:cNvGraphicFramePr>
          <p:nvPr/>
        </p:nvGraphicFramePr>
        <p:xfrm>
          <a:off x="6172200" y="2311400"/>
          <a:ext cx="755650" cy="35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" name="Equation" r:id="rId20" imgW="495000" imgH="241200" progId="Equation.DSMT4">
                  <p:embed/>
                </p:oleObj>
              </mc:Choice>
              <mc:Fallback>
                <p:oleObj name="Equation" r:id="rId20" imgW="495000" imgH="241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72200" y="2311400"/>
                        <a:ext cx="755650" cy="355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03157" name="Object 11"/>
          <p:cNvGraphicFramePr>
            <a:graphicFrameLocks noChangeAspect="1"/>
          </p:cNvGraphicFramePr>
          <p:nvPr/>
        </p:nvGraphicFramePr>
        <p:xfrm>
          <a:off x="6899275" y="2328863"/>
          <a:ext cx="2016125" cy="261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" name="Equation" r:id="rId22" imgW="1320480" imgH="177480" progId="Equation.DSMT4">
                  <p:embed/>
                </p:oleObj>
              </mc:Choice>
              <mc:Fallback>
                <p:oleObj name="Equation" r:id="rId22" imgW="1320480" imgH="177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99275" y="2328863"/>
                        <a:ext cx="2016125" cy="2619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03158" name="Object 12"/>
          <p:cNvGraphicFramePr>
            <a:graphicFrameLocks noChangeAspect="1"/>
          </p:cNvGraphicFramePr>
          <p:nvPr/>
        </p:nvGraphicFramePr>
        <p:xfrm>
          <a:off x="4475163" y="2667000"/>
          <a:ext cx="1925637" cy="544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" name="Equation" r:id="rId24" imgW="850680" imgH="279360" progId="Equation.DSMT4">
                  <p:embed/>
                </p:oleObj>
              </mc:Choice>
              <mc:Fallback>
                <p:oleObj name="Equation" r:id="rId24" imgW="850680" imgH="2793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75163" y="2667000"/>
                        <a:ext cx="1925637" cy="5445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03159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71987426"/>
              </p:ext>
            </p:extLst>
          </p:nvPr>
        </p:nvGraphicFramePr>
        <p:xfrm>
          <a:off x="6372225" y="2778125"/>
          <a:ext cx="2009775" cy="346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1" name="Equation" r:id="rId26" imgW="888840" imgH="177480" progId="Equation.DSMT4">
                  <p:embed/>
                </p:oleObj>
              </mc:Choice>
              <mc:Fallback>
                <p:oleObj name="Equation" r:id="rId26" imgW="888840" imgH="177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72225" y="2778125"/>
                        <a:ext cx="2009775" cy="346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03160" name="Object 14"/>
          <p:cNvGraphicFramePr>
            <a:graphicFrameLocks noChangeAspect="1"/>
          </p:cNvGraphicFramePr>
          <p:nvPr/>
        </p:nvGraphicFramePr>
        <p:xfrm>
          <a:off x="3406775" y="2743200"/>
          <a:ext cx="1089025" cy="347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2" name="Equation" r:id="rId28" imgW="482400" imgH="177480" progId="Equation.DSMT4">
                  <p:embed/>
                </p:oleObj>
              </mc:Choice>
              <mc:Fallback>
                <p:oleObj name="Equation" r:id="rId28" imgW="482400" imgH="177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06775" y="2743200"/>
                        <a:ext cx="1089025" cy="3476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03161" name="Object 15"/>
          <p:cNvGraphicFramePr>
            <a:graphicFrameLocks noChangeAspect="1"/>
          </p:cNvGraphicFramePr>
          <p:nvPr/>
        </p:nvGraphicFramePr>
        <p:xfrm>
          <a:off x="849313" y="4845050"/>
          <a:ext cx="827087" cy="412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3" name="Equation" r:id="rId30" imgW="457200" imgH="228600" progId="Equation.DSMT4">
                  <p:embed/>
                </p:oleObj>
              </mc:Choice>
              <mc:Fallback>
                <p:oleObj name="Equation" r:id="rId30" imgW="45720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9313" y="4845050"/>
                        <a:ext cx="827087" cy="412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03162" name="Object 16"/>
          <p:cNvGraphicFramePr>
            <a:graphicFrameLocks noChangeAspect="1"/>
          </p:cNvGraphicFramePr>
          <p:nvPr/>
        </p:nvGraphicFramePr>
        <p:xfrm>
          <a:off x="1662113" y="4800600"/>
          <a:ext cx="2757487" cy="458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" name="Equation" r:id="rId32" imgW="1523880" imgH="253800" progId="Equation.DSMT4">
                  <p:embed/>
                </p:oleObj>
              </mc:Choice>
              <mc:Fallback>
                <p:oleObj name="Equation" r:id="rId32" imgW="1523880" imgH="253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62113" y="4800600"/>
                        <a:ext cx="2757487" cy="4587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03163" name="Object 17"/>
          <p:cNvGraphicFramePr>
            <a:graphicFrameLocks noChangeAspect="1"/>
          </p:cNvGraphicFramePr>
          <p:nvPr/>
        </p:nvGraphicFramePr>
        <p:xfrm>
          <a:off x="5159375" y="4821238"/>
          <a:ext cx="860425" cy="436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5" name="Equation" r:id="rId34" imgW="495000" imgH="241200" progId="Equation.DSMT4">
                  <p:embed/>
                </p:oleObj>
              </mc:Choice>
              <mc:Fallback>
                <p:oleObj name="Equation" r:id="rId34" imgW="495000" imgH="241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59375" y="4821238"/>
                        <a:ext cx="860425" cy="4365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03164" name="Object 18"/>
          <p:cNvGraphicFramePr>
            <a:graphicFrameLocks noChangeAspect="1"/>
          </p:cNvGraphicFramePr>
          <p:nvPr/>
        </p:nvGraphicFramePr>
        <p:xfrm>
          <a:off x="6019800" y="4800600"/>
          <a:ext cx="2932113" cy="458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6" name="Equation" r:id="rId36" imgW="1688760" imgH="253800" progId="Equation.DSMT4">
                  <p:embed/>
                </p:oleObj>
              </mc:Choice>
              <mc:Fallback>
                <p:oleObj name="Equation" r:id="rId36" imgW="1688760" imgH="253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9800" y="4800600"/>
                        <a:ext cx="2932113" cy="4587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03165" name="Object 19"/>
          <p:cNvGraphicFramePr>
            <a:graphicFrameLocks noChangeAspect="1"/>
          </p:cNvGraphicFramePr>
          <p:nvPr/>
        </p:nvGraphicFramePr>
        <p:xfrm>
          <a:off x="2163763" y="5410200"/>
          <a:ext cx="1036637" cy="387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7" name="Equation" r:id="rId38" imgW="482400" imgH="177480" progId="Equation.DSMT4">
                  <p:embed/>
                </p:oleObj>
              </mc:Choice>
              <mc:Fallback>
                <p:oleObj name="Equation" r:id="rId38" imgW="482400" imgH="177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63763" y="5410200"/>
                        <a:ext cx="1036637" cy="387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03166" name="Object 20"/>
          <p:cNvGraphicFramePr>
            <a:graphicFrameLocks noChangeAspect="1"/>
          </p:cNvGraphicFramePr>
          <p:nvPr/>
        </p:nvGraphicFramePr>
        <p:xfrm>
          <a:off x="3125788" y="5334000"/>
          <a:ext cx="1827212" cy="608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8" name="Equation" r:id="rId40" imgW="850680" imgH="279360" progId="Equation.DSMT4">
                  <p:embed/>
                </p:oleObj>
              </mc:Choice>
              <mc:Fallback>
                <p:oleObj name="Equation" r:id="rId40" imgW="850680" imgH="2793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25788" y="5334000"/>
                        <a:ext cx="1827212" cy="6080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03167" name="Object 21"/>
          <p:cNvGraphicFramePr>
            <a:graphicFrameLocks noChangeAspect="1"/>
          </p:cNvGraphicFramePr>
          <p:nvPr/>
        </p:nvGraphicFramePr>
        <p:xfrm>
          <a:off x="4960938" y="5410200"/>
          <a:ext cx="1744662" cy="387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9" name="Equation" r:id="rId42" imgW="812520" imgH="177480" progId="Equation.3">
                  <p:embed/>
                </p:oleObj>
              </mc:Choice>
              <mc:Fallback>
                <p:oleObj name="Equation" r:id="rId42" imgW="812520" imgH="177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60938" y="5410200"/>
                        <a:ext cx="1744662" cy="387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582278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>
          <a:xfrm>
            <a:off x="685800" y="0"/>
            <a:ext cx="7772400" cy="609600"/>
          </a:xfrm>
        </p:spPr>
        <p:txBody>
          <a:bodyPr/>
          <a:lstStyle/>
          <a:p>
            <a:r>
              <a:rPr lang="en-US">
                <a:latin typeface="Arial Narrow" charset="0"/>
                <a:ea typeface="ＭＳ Ｐゴシック" charset="0"/>
                <a:cs typeface="ＭＳ Ｐゴシック" charset="0"/>
              </a:rPr>
              <a:t>Announcements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685800"/>
            <a:ext cx="8153400" cy="5334000"/>
          </a:xfrm>
        </p:spPr>
        <p:txBody>
          <a:bodyPr/>
          <a:lstStyle/>
          <a:p>
            <a:r>
              <a:rPr lang="en-US" dirty="0" smtClean="0">
                <a:latin typeface="Arial Narrow" charset="0"/>
                <a:ea typeface="ＭＳ Ｐゴシック" charset="0"/>
                <a:cs typeface="ＭＳ Ｐゴシック" charset="0"/>
                <a:sym typeface="Wingdings"/>
              </a:rPr>
              <a:t>Midterm comprehensive exam</a:t>
            </a:r>
          </a:p>
          <a:p>
            <a:pPr lvl="1"/>
            <a:r>
              <a:rPr lang="en-US" dirty="0" smtClean="0">
                <a:latin typeface="Arial Narrow" charset="0"/>
                <a:ea typeface="ＭＳ Ｐゴシック" charset="0"/>
                <a:cs typeface="ＭＳ Ｐゴシック" charset="0"/>
                <a:sym typeface="Wingdings"/>
              </a:rPr>
              <a:t>This Wednesday, Mar. 20, in class in SH103</a:t>
            </a:r>
          </a:p>
          <a:p>
            <a:pPr lvl="1"/>
            <a:r>
              <a:rPr lang="en-US" dirty="0" smtClean="0">
                <a:latin typeface="Arial Narrow" charset="0"/>
                <a:ea typeface="ＭＳ Ｐゴシック" charset="0"/>
                <a:cs typeface="ＭＳ Ｐゴシック" charset="0"/>
                <a:sym typeface="Wingdings"/>
              </a:rPr>
              <a:t>Covers CH1.1 through CH6.3 plus Appendices A1 – A8</a:t>
            </a:r>
          </a:p>
          <a:p>
            <a:pPr lvl="1"/>
            <a:r>
              <a:rPr lang="en-US" dirty="0" smtClean="0">
                <a:latin typeface="Arial Narrow" charset="0"/>
                <a:ea typeface="ＭＳ Ｐゴシック" charset="0"/>
                <a:cs typeface="ＭＳ Ｐゴシック" charset="0"/>
                <a:sym typeface="Wingdings"/>
              </a:rPr>
              <a:t>Mixture of multiple choice and free response problems</a:t>
            </a:r>
          </a:p>
          <a:p>
            <a:pPr lvl="1"/>
            <a:r>
              <a:rPr lang="en-US" dirty="0" smtClean="0">
                <a:latin typeface="Arial Narrow" charset="0"/>
                <a:ea typeface="ＭＳ Ｐゴシック" charset="0"/>
                <a:cs typeface="ＭＳ Ｐゴシック" charset="0"/>
                <a:sym typeface="Wingdings"/>
              </a:rPr>
              <a:t>No </a:t>
            </a:r>
            <a:r>
              <a:rPr lang="en-US" dirty="0" err="1" smtClean="0">
                <a:latin typeface="Arial Narrow" charset="0"/>
                <a:ea typeface="ＭＳ Ｐゴシック" charset="0"/>
                <a:cs typeface="ＭＳ Ｐゴシック" charset="0"/>
                <a:sym typeface="Wingdings"/>
              </a:rPr>
              <a:t>scantron</a:t>
            </a:r>
            <a:r>
              <a:rPr lang="en-US" dirty="0" smtClean="0">
                <a:latin typeface="Arial Narrow" charset="0"/>
                <a:ea typeface="ＭＳ Ｐゴシック" charset="0"/>
                <a:cs typeface="ＭＳ Ｐゴシック" charset="0"/>
                <a:sym typeface="Wingdings"/>
              </a:rPr>
              <a:t> is necessary</a:t>
            </a:r>
          </a:p>
          <a:p>
            <a:pPr lvl="1"/>
            <a:r>
              <a:rPr lang="en-US" dirty="0" smtClean="0">
                <a:latin typeface="Arial Narrow" charset="0"/>
                <a:ea typeface="ＭＳ Ｐゴシック" charset="0"/>
                <a:cs typeface="ＭＳ Ｐゴシック" charset="0"/>
                <a:sym typeface="Wingdings"/>
              </a:rPr>
              <a:t>Bring your calculator but do NOT input formulae</a:t>
            </a:r>
          </a:p>
          <a:p>
            <a:pPr lvl="1"/>
            <a:r>
              <a:rPr lang="en-US" dirty="0" smtClean="0">
                <a:latin typeface="Arial Narrow" charset="0"/>
                <a:ea typeface="ＭＳ Ｐゴシック" charset="0"/>
                <a:cs typeface="ＭＳ Ｐゴシック" charset="0"/>
                <a:sym typeface="Wingdings"/>
              </a:rPr>
              <a:t>A formula sheet is going to be provided</a:t>
            </a:r>
          </a:p>
          <a:p>
            <a:pPr lvl="1"/>
            <a:r>
              <a:rPr lang="en-US" dirty="0" smtClean="0">
                <a:latin typeface="Arial Narrow" charset="0"/>
                <a:ea typeface="ＭＳ Ｐゴシック" charset="0"/>
                <a:cs typeface="ＭＳ Ｐゴシック" charset="0"/>
                <a:sym typeface="Wingdings"/>
              </a:rPr>
              <a:t>Bring a blank scrap sheet for working out problems</a:t>
            </a:r>
          </a:p>
          <a:p>
            <a:pPr lvl="1"/>
            <a:r>
              <a:rPr lang="en-US" dirty="0" smtClean="0">
                <a:latin typeface="Arial Narrow" charset="0"/>
                <a:ea typeface="ＭＳ Ｐゴシック" charset="0"/>
                <a:cs typeface="ＭＳ Ｐゴシック" charset="0"/>
                <a:sym typeface="Wingdings"/>
              </a:rPr>
              <a:t>Must transfer your work and answers to the exam!!</a:t>
            </a:r>
          </a:p>
          <a:p>
            <a:pPr lvl="1"/>
            <a:r>
              <a:rPr lang="en-US" dirty="0" smtClean="0">
                <a:latin typeface="Arial Narrow" charset="0"/>
                <a:ea typeface="ＭＳ Ｐゴシック" charset="0"/>
                <a:cs typeface="ＭＳ Ｐゴシック" charset="0"/>
                <a:sym typeface="Wingdings"/>
              </a:rPr>
              <a:t>GOOD LUCK!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Monday, Mar. 18, 2013</a:t>
            </a:r>
            <a:endParaRPr lang="en-US"/>
          </a:p>
        </p:txBody>
      </p:sp>
      <p:sp>
        <p:nvSpPr>
          <p:cNvPr id="19461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fld id="{3FF23E62-B1EA-7C45-BF1B-2CEE1A2A446F}" type="slidenum">
              <a:rPr lang="en-US" sz="1400">
                <a:solidFill>
                  <a:srgbClr val="A50021"/>
                </a:solidFill>
                <a:latin typeface="Arial Narrow" charset="0"/>
              </a:rPr>
              <a:pPr eaLnBrk="1" hangingPunct="1"/>
              <a:t>2</a:t>
            </a:fld>
            <a:endParaRPr lang="en-US" sz="1400">
              <a:solidFill>
                <a:srgbClr val="A50021"/>
              </a:solidFill>
              <a:latin typeface="Arial Narrow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smtClean="0"/>
              <a:t>PHYS 1441-002, Spring 2013                   Dr. Jaehoon Yu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00296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400" smtClean="0">
                <a:solidFill>
                  <a:srgbClr val="FF0066"/>
                </a:solidFill>
                <a:latin typeface="Arial Narrow" charset="0"/>
              </a:rPr>
              <a:t>Monday, Mar. 18, 2013</a:t>
            </a:r>
            <a:endParaRPr lang="en-US" sz="1400">
              <a:solidFill>
                <a:srgbClr val="FF0066"/>
              </a:solidFill>
              <a:latin typeface="Arial Narrow" charset="0"/>
            </a:endParaRPr>
          </a:p>
        </p:txBody>
      </p:sp>
      <p:sp>
        <p:nvSpPr>
          <p:cNvPr id="2048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nl-NL" sz="1400" smtClean="0">
                <a:solidFill>
                  <a:srgbClr val="003300"/>
                </a:solidFill>
                <a:latin typeface="Arial Narrow" charset="0"/>
              </a:rPr>
              <a:t>PHYS 1441-002, Spring 2013                   Dr. Jaehoon Yu</a:t>
            </a:r>
            <a:endParaRPr lang="en-US" sz="1400">
              <a:solidFill>
                <a:srgbClr val="003300"/>
              </a:solidFill>
              <a:latin typeface="Arial Narrow" charset="0"/>
            </a:endParaRPr>
          </a:p>
        </p:txBody>
      </p:sp>
      <p:sp>
        <p:nvSpPr>
          <p:cNvPr id="2048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914400"/>
          </a:xfrm>
        </p:spPr>
        <p:txBody>
          <a:bodyPr/>
          <a:lstStyle/>
          <a:p>
            <a:r>
              <a:rPr lang="en-US" dirty="0" smtClean="0">
                <a:latin typeface="Arial Narrow" charset="0"/>
                <a:ea typeface="ＭＳ Ｐゴシック" charset="0"/>
                <a:cs typeface="ＭＳ Ｐゴシック" charset="0"/>
              </a:rPr>
              <a:t>Reminder: Special Project #4</a:t>
            </a:r>
            <a:endParaRPr lang="en-US" dirty="0">
              <a:latin typeface="Arial Narrow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823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762000"/>
            <a:ext cx="7772400" cy="5334000"/>
          </a:xfrm>
        </p:spPr>
        <p:txBody>
          <a:bodyPr/>
          <a:lstStyle/>
          <a:p>
            <a:r>
              <a:rPr lang="en-US" dirty="0">
                <a:latin typeface="Arial Narrow" charset="0"/>
                <a:ea typeface="ＭＳ Ｐゴシック" charset="0"/>
                <a:cs typeface="ＭＳ Ｐゴシック" charset="0"/>
              </a:rPr>
              <a:t>Using the fact that g=9.80m/s</a:t>
            </a:r>
            <a:r>
              <a:rPr lang="en-US" baseline="30000" dirty="0">
                <a:latin typeface="Arial Narrow" charset="0"/>
                <a:ea typeface="ＭＳ Ｐゴシック" charset="0"/>
                <a:cs typeface="ＭＳ Ｐゴシック" charset="0"/>
              </a:rPr>
              <a:t>2</a:t>
            </a:r>
            <a:r>
              <a:rPr lang="en-US" dirty="0">
                <a:latin typeface="Arial Narrow" charset="0"/>
                <a:ea typeface="ＭＳ Ｐゴシック" charset="0"/>
                <a:cs typeface="ＭＳ Ｐゴシック" charset="0"/>
              </a:rPr>
              <a:t> on the </a:t>
            </a:r>
            <a:r>
              <a:rPr lang="en-US" dirty="0" smtClean="0">
                <a:latin typeface="Arial Narrow" charset="0"/>
                <a:ea typeface="ＭＳ Ｐゴシック" charset="0"/>
                <a:cs typeface="ＭＳ Ｐゴシック" charset="0"/>
              </a:rPr>
              <a:t>Earth’s </a:t>
            </a:r>
            <a:r>
              <a:rPr lang="en-US" dirty="0">
                <a:latin typeface="Arial Narrow" charset="0"/>
                <a:ea typeface="ＭＳ Ｐゴシック" charset="0"/>
                <a:cs typeface="ＭＳ Ｐゴシック" charset="0"/>
              </a:rPr>
              <a:t>surface, find the average density of the Earth.</a:t>
            </a:r>
          </a:p>
          <a:p>
            <a:pPr lvl="1"/>
            <a:r>
              <a:rPr lang="en-US" dirty="0">
                <a:latin typeface="Arial Narrow" charset="0"/>
                <a:ea typeface="ＭＳ Ｐゴシック" charset="0"/>
              </a:rPr>
              <a:t>Use the following information </a:t>
            </a:r>
            <a:r>
              <a:rPr lang="en-US" dirty="0" smtClean="0">
                <a:latin typeface="Arial Narrow" charset="0"/>
                <a:ea typeface="ＭＳ Ｐゴシック" charset="0"/>
              </a:rPr>
              <a:t>only but without computing the volume explicitly</a:t>
            </a:r>
            <a:endParaRPr lang="en-US" dirty="0">
              <a:latin typeface="Arial Narrow" charset="0"/>
              <a:ea typeface="ＭＳ Ｐゴシック" charset="0"/>
            </a:endParaRPr>
          </a:p>
          <a:p>
            <a:pPr lvl="2"/>
            <a:r>
              <a:rPr lang="en-US" dirty="0">
                <a:latin typeface="Arial Narrow" charset="0"/>
                <a:ea typeface="ＭＳ Ｐゴシック" charset="0"/>
              </a:rPr>
              <a:t>The gravitational constant </a:t>
            </a:r>
          </a:p>
          <a:p>
            <a:pPr lvl="2"/>
            <a:r>
              <a:rPr lang="en-US" dirty="0">
                <a:latin typeface="Arial Narrow" charset="0"/>
                <a:ea typeface="ＭＳ Ｐゴシック" charset="0"/>
              </a:rPr>
              <a:t>The radius of the Earth</a:t>
            </a:r>
          </a:p>
          <a:p>
            <a:r>
              <a:rPr lang="en-US" dirty="0">
                <a:latin typeface="Arial Narrow" charset="0"/>
                <a:ea typeface="ＭＳ Ｐゴシック" charset="0"/>
                <a:cs typeface="ＭＳ Ｐゴシック" charset="0"/>
              </a:rPr>
              <a:t>20 point extra credit</a:t>
            </a:r>
          </a:p>
          <a:p>
            <a:r>
              <a:rPr lang="en-US" dirty="0">
                <a:latin typeface="Arial Narrow" charset="0"/>
                <a:ea typeface="ＭＳ Ｐゴシック" charset="0"/>
                <a:cs typeface="ＭＳ Ｐゴシック" charset="0"/>
              </a:rPr>
              <a:t>Due:  </a:t>
            </a:r>
            <a:r>
              <a:rPr lang="en-US" dirty="0" smtClean="0">
                <a:latin typeface="Arial Narrow" charset="0"/>
                <a:ea typeface="ＭＳ Ｐゴシック" charset="0"/>
                <a:cs typeface="ＭＳ Ｐゴシック" charset="0"/>
              </a:rPr>
              <a:t>Monday</a:t>
            </a:r>
            <a:r>
              <a:rPr lang="en-US" dirty="0">
                <a:latin typeface="Arial Narrow" charset="0"/>
                <a:ea typeface="ＭＳ Ｐゴシック" charset="0"/>
                <a:cs typeface="ＭＳ Ｐゴシック" charset="0"/>
              </a:rPr>
              <a:t>, </a:t>
            </a:r>
            <a:r>
              <a:rPr lang="en-US" dirty="0" smtClean="0">
                <a:latin typeface="Arial Narrow" charset="0"/>
                <a:ea typeface="ＭＳ Ｐゴシック" charset="0"/>
                <a:cs typeface="ＭＳ Ｐゴシック" charset="0"/>
              </a:rPr>
              <a:t>Mar. 25</a:t>
            </a:r>
            <a:endParaRPr lang="en-US" dirty="0">
              <a:latin typeface="Arial Narrow" charset="0"/>
              <a:ea typeface="ＭＳ Ｐゴシック" charset="0"/>
              <a:cs typeface="ＭＳ Ｐゴシック" charset="0"/>
            </a:endParaRPr>
          </a:p>
          <a:p>
            <a:r>
              <a:rPr lang="en-US" dirty="0">
                <a:latin typeface="Arial Narrow" charset="0"/>
                <a:ea typeface="ＭＳ Ｐゴシック" charset="0"/>
                <a:cs typeface="ＭＳ Ｐゴシック" charset="0"/>
              </a:rPr>
              <a:t>You must show your OWN, detailed work to obtain any credit!!  </a:t>
            </a:r>
          </a:p>
        </p:txBody>
      </p:sp>
      <p:graphicFrame>
        <p:nvGraphicFramePr>
          <p:cNvPr id="77835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52652606"/>
              </p:ext>
            </p:extLst>
          </p:nvPr>
        </p:nvGraphicFramePr>
        <p:xfrm>
          <a:off x="4953000" y="2706687"/>
          <a:ext cx="3852863" cy="493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6557" name="Equation" r:id="rId3" imgW="1714500" imgH="241300" progId="Equation.DSMT4">
                  <p:embed/>
                </p:oleObj>
              </mc:Choice>
              <mc:Fallback>
                <p:oleObj name="Equation" r:id="rId3" imgW="1714500" imgH="2413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53000" y="2706687"/>
                        <a:ext cx="3852863" cy="4937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33173076"/>
              </p:ext>
            </p:extLst>
          </p:nvPr>
        </p:nvGraphicFramePr>
        <p:xfrm>
          <a:off x="4918075" y="3214687"/>
          <a:ext cx="2625725" cy="519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6558" name="Equation" r:id="rId5" imgW="1168400" imgH="254000" progId="Equation.3">
                  <p:embed/>
                </p:oleObj>
              </mc:Choice>
              <mc:Fallback>
                <p:oleObj name="Equation" r:id="rId5" imgW="1168400" imgH="2540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18075" y="3214687"/>
                        <a:ext cx="2625725" cy="5191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488" name="Slide Number Placeholder 7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fld id="{D5A111BA-02FD-8D43-859D-3F83D255584F}" type="slidenum">
              <a:rPr lang="en-US" sz="1400">
                <a:solidFill>
                  <a:srgbClr val="A50021"/>
                </a:solidFill>
                <a:latin typeface="Arial Narrow" charset="0"/>
              </a:rPr>
              <a:pPr eaLnBrk="1" hangingPunct="1"/>
              <a:t>3</a:t>
            </a:fld>
            <a:endParaRPr lang="en-US" sz="1400">
              <a:solidFill>
                <a:srgbClr val="A50021"/>
              </a:solidFill>
              <a:latin typeface="Arial Narrow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79550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61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400" smtClean="0">
                <a:solidFill>
                  <a:srgbClr val="FF0066"/>
                </a:solidFill>
                <a:latin typeface="Arial Narrow" charset="0"/>
              </a:rPr>
              <a:t>Monday, Mar. 18, 2013</a:t>
            </a:r>
            <a:endParaRPr lang="en-US" sz="1400">
              <a:solidFill>
                <a:srgbClr val="FF0066"/>
              </a:solidFill>
              <a:latin typeface="Arial Narrow" charset="0"/>
            </a:endParaRPr>
          </a:p>
        </p:txBody>
      </p:sp>
      <p:sp>
        <p:nvSpPr>
          <p:cNvPr id="27662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nl-NL" sz="1400" smtClean="0">
                <a:solidFill>
                  <a:srgbClr val="003300"/>
                </a:solidFill>
                <a:latin typeface="Arial Narrow" charset="0"/>
              </a:rPr>
              <a:t>PHYS 1441-002, Spring 2013                   Dr. Jaehoon Yu</a:t>
            </a:r>
            <a:endParaRPr lang="en-US" sz="1400">
              <a:solidFill>
                <a:srgbClr val="003300"/>
              </a:solidFill>
              <a:latin typeface="Arial Narrow" charset="0"/>
            </a:endParaRPr>
          </a:p>
        </p:txBody>
      </p:sp>
      <p:sp>
        <p:nvSpPr>
          <p:cNvPr id="2766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fld id="{237A3744-4236-1944-8752-6C79026B32F3}" type="slidenum">
              <a:rPr lang="en-US" sz="1400">
                <a:solidFill>
                  <a:srgbClr val="A50021"/>
                </a:solidFill>
                <a:latin typeface="Arial Narrow" charset="0"/>
              </a:rPr>
              <a:pPr eaLnBrk="1" hangingPunct="1"/>
              <a:t>4</a:t>
            </a:fld>
            <a:endParaRPr lang="en-US" sz="1400">
              <a:solidFill>
                <a:srgbClr val="A50021"/>
              </a:solidFill>
              <a:latin typeface="Arial Narrow" charset="0"/>
            </a:endParaRPr>
          </a:p>
        </p:txBody>
      </p:sp>
      <p:sp>
        <p:nvSpPr>
          <p:cNvPr id="2766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152400"/>
            <a:ext cx="8534400" cy="609600"/>
          </a:xfrm>
        </p:spPr>
        <p:txBody>
          <a:bodyPr/>
          <a:lstStyle/>
          <a:p>
            <a:r>
              <a:rPr lang="en-US" sz="3600">
                <a:latin typeface="Arial Narrow" charset="0"/>
                <a:ea typeface="ＭＳ Ｐゴシック" charset="0"/>
                <a:cs typeface="ＭＳ Ｐゴシック" charset="0"/>
              </a:rPr>
              <a:t>Work and Energy Involving Kinetic Friction</a:t>
            </a:r>
          </a:p>
        </p:txBody>
      </p:sp>
      <p:sp>
        <p:nvSpPr>
          <p:cNvPr id="5959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762000"/>
            <a:ext cx="7772400" cy="1295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>
                <a:latin typeface="Arial Narrow" charset="0"/>
                <a:ea typeface="ＭＳ Ｐゴシック" charset="0"/>
                <a:cs typeface="ＭＳ Ｐゴシック" charset="0"/>
              </a:rPr>
              <a:t>What do you think the work looks like if there is friction?</a:t>
            </a:r>
          </a:p>
          <a:p>
            <a:pPr lvl="1">
              <a:lnSpc>
                <a:spcPct val="90000"/>
              </a:lnSpc>
            </a:pPr>
            <a:r>
              <a:rPr lang="en-US" sz="2400">
                <a:latin typeface="Arial Narrow" charset="0"/>
                <a:ea typeface="ＭＳ Ｐゴシック" charset="0"/>
              </a:rPr>
              <a:t>Static friction does not matter!  Why?</a:t>
            </a:r>
          </a:p>
          <a:p>
            <a:pPr lvl="1">
              <a:lnSpc>
                <a:spcPct val="90000"/>
              </a:lnSpc>
            </a:pPr>
            <a:r>
              <a:rPr lang="en-US" sz="2400">
                <a:latin typeface="Arial Narrow" charset="0"/>
                <a:ea typeface="ＭＳ Ｐゴシック" charset="0"/>
              </a:rPr>
              <a:t>Then which friction matters?</a:t>
            </a:r>
          </a:p>
        </p:txBody>
      </p:sp>
      <p:sp>
        <p:nvSpPr>
          <p:cNvPr id="595972" name="Rectangle 4"/>
          <p:cNvSpPr>
            <a:spLocks noChangeArrowheads="1"/>
          </p:cNvSpPr>
          <p:nvPr/>
        </p:nvSpPr>
        <p:spPr bwMode="auto">
          <a:xfrm>
            <a:off x="762000" y="2290763"/>
            <a:ext cx="609600" cy="609600"/>
          </a:xfrm>
          <a:prstGeom prst="rect">
            <a:avLst/>
          </a:prstGeom>
          <a:gradFill rotWithShape="0">
            <a:gsLst>
              <a:gs pos="0">
                <a:srgbClr val="A50021"/>
              </a:gs>
              <a:gs pos="100000">
                <a:srgbClr val="4C000F"/>
              </a:gs>
            </a:gsLst>
            <a:path path="shape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en-US">
                <a:solidFill>
                  <a:srgbClr val="FFFF99"/>
                </a:solidFill>
                <a:latin typeface="Arial Narrow" charset="0"/>
              </a:rPr>
              <a:t>M</a:t>
            </a:r>
          </a:p>
        </p:txBody>
      </p:sp>
      <p:sp>
        <p:nvSpPr>
          <p:cNvPr id="595973" name="Rectangle 5"/>
          <p:cNvSpPr>
            <a:spLocks noChangeArrowheads="1"/>
          </p:cNvSpPr>
          <p:nvPr/>
        </p:nvSpPr>
        <p:spPr bwMode="auto">
          <a:xfrm>
            <a:off x="2286000" y="2286000"/>
            <a:ext cx="609600" cy="609600"/>
          </a:xfrm>
          <a:prstGeom prst="rect">
            <a:avLst/>
          </a:prstGeom>
          <a:gradFill rotWithShape="0">
            <a:gsLst>
              <a:gs pos="0">
                <a:srgbClr val="A50021"/>
              </a:gs>
              <a:gs pos="100000">
                <a:srgbClr val="4C000F"/>
              </a:gs>
            </a:gsLst>
            <a:path path="shape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en-US">
                <a:solidFill>
                  <a:srgbClr val="FFFF99"/>
                </a:solidFill>
                <a:latin typeface="Arial Narrow" charset="0"/>
              </a:rPr>
              <a:t>M</a:t>
            </a: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1066800" y="3352800"/>
            <a:ext cx="1524000" cy="484188"/>
            <a:chOff x="672" y="2256"/>
            <a:chExt cx="960" cy="305"/>
          </a:xfrm>
        </p:grpSpPr>
        <p:sp>
          <p:nvSpPr>
            <p:cNvPr id="27690" name="Line 7"/>
            <p:cNvSpPr>
              <a:spLocks noChangeShapeType="1"/>
            </p:cNvSpPr>
            <p:nvPr/>
          </p:nvSpPr>
          <p:spPr bwMode="auto">
            <a:xfrm>
              <a:off x="672" y="2256"/>
              <a:ext cx="0" cy="192"/>
            </a:xfrm>
            <a:prstGeom prst="line">
              <a:avLst/>
            </a:prstGeom>
            <a:noFill/>
            <a:ln w="28575">
              <a:solidFill>
                <a:srgbClr val="A5002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691" name="Line 8"/>
            <p:cNvSpPr>
              <a:spLocks noChangeShapeType="1"/>
            </p:cNvSpPr>
            <p:nvPr/>
          </p:nvSpPr>
          <p:spPr bwMode="auto">
            <a:xfrm>
              <a:off x="1632" y="2256"/>
              <a:ext cx="0" cy="192"/>
            </a:xfrm>
            <a:prstGeom prst="line">
              <a:avLst/>
            </a:prstGeom>
            <a:noFill/>
            <a:ln w="28575">
              <a:solidFill>
                <a:srgbClr val="A5002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692" name="Line 9"/>
            <p:cNvSpPr>
              <a:spLocks noChangeShapeType="1"/>
            </p:cNvSpPr>
            <p:nvPr/>
          </p:nvSpPr>
          <p:spPr bwMode="auto">
            <a:xfrm>
              <a:off x="672" y="2352"/>
              <a:ext cx="960" cy="0"/>
            </a:xfrm>
            <a:prstGeom prst="line">
              <a:avLst/>
            </a:prstGeom>
            <a:noFill/>
            <a:ln w="38100">
              <a:solidFill>
                <a:srgbClr val="A5002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693" name="Text Box 10"/>
            <p:cNvSpPr txBox="1">
              <a:spLocks noChangeArrowheads="1"/>
            </p:cNvSpPr>
            <p:nvPr/>
          </p:nvSpPr>
          <p:spPr bwMode="auto">
            <a:xfrm>
              <a:off x="998" y="2311"/>
              <a:ext cx="196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2000" b="1">
                  <a:solidFill>
                    <a:srgbClr val="A50021"/>
                  </a:solidFill>
                  <a:latin typeface="Arial Narrow" charset="0"/>
                </a:rPr>
                <a:t>d</a:t>
              </a:r>
            </a:p>
          </p:txBody>
        </p:sp>
      </p:grpSp>
      <p:grpSp>
        <p:nvGrpSpPr>
          <p:cNvPr id="3" name="Group 11"/>
          <p:cNvGrpSpPr>
            <a:grpSpLocks/>
          </p:cNvGrpSpPr>
          <p:nvPr/>
        </p:nvGrpSpPr>
        <p:grpSpPr bwMode="auto">
          <a:xfrm>
            <a:off x="685800" y="2895600"/>
            <a:ext cx="762000" cy="457200"/>
            <a:chOff x="432" y="2013"/>
            <a:chExt cx="480" cy="288"/>
          </a:xfrm>
        </p:grpSpPr>
        <p:sp>
          <p:nvSpPr>
            <p:cNvPr id="27688" name="Line 12"/>
            <p:cNvSpPr>
              <a:spLocks noChangeShapeType="1"/>
            </p:cNvSpPr>
            <p:nvPr/>
          </p:nvSpPr>
          <p:spPr bwMode="auto">
            <a:xfrm>
              <a:off x="432" y="2064"/>
              <a:ext cx="480" cy="0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689" name="Text Box 13"/>
            <p:cNvSpPr txBox="1">
              <a:spLocks noChangeArrowheads="1"/>
            </p:cNvSpPr>
            <p:nvPr/>
          </p:nvSpPr>
          <p:spPr bwMode="auto">
            <a:xfrm>
              <a:off x="518" y="2013"/>
              <a:ext cx="231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chemeClr val="accent2"/>
                  </a:solidFill>
                  <a:latin typeface="Monotype Corsiva" charset="0"/>
                </a:rPr>
                <a:t>v</a:t>
              </a:r>
              <a:r>
                <a:rPr lang="en-US" baseline="-25000">
                  <a:solidFill>
                    <a:schemeClr val="accent2"/>
                  </a:solidFill>
                  <a:latin typeface="Monotype Corsiva" charset="0"/>
                </a:rPr>
                <a:t>i</a:t>
              </a:r>
              <a:endParaRPr lang="en-US">
                <a:solidFill>
                  <a:schemeClr val="accent2"/>
                </a:solidFill>
                <a:latin typeface="Monotype Corsiva" charset="0"/>
              </a:endParaRPr>
            </a:p>
          </p:txBody>
        </p:sp>
      </p:grpSp>
      <p:grpSp>
        <p:nvGrpSpPr>
          <p:cNvPr id="4" name="Group 14"/>
          <p:cNvGrpSpPr>
            <a:grpSpLocks/>
          </p:cNvGrpSpPr>
          <p:nvPr/>
        </p:nvGrpSpPr>
        <p:grpSpPr bwMode="auto">
          <a:xfrm>
            <a:off x="2057400" y="2897188"/>
            <a:ext cx="419100" cy="457200"/>
            <a:chOff x="432" y="2013"/>
            <a:chExt cx="528" cy="288"/>
          </a:xfrm>
        </p:grpSpPr>
        <p:sp>
          <p:nvSpPr>
            <p:cNvPr id="27686" name="Line 15"/>
            <p:cNvSpPr>
              <a:spLocks noChangeShapeType="1"/>
            </p:cNvSpPr>
            <p:nvPr/>
          </p:nvSpPr>
          <p:spPr bwMode="auto">
            <a:xfrm>
              <a:off x="432" y="2064"/>
              <a:ext cx="480" cy="0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687" name="Text Box 16"/>
            <p:cNvSpPr txBox="1">
              <a:spLocks noChangeArrowheads="1"/>
            </p:cNvSpPr>
            <p:nvPr/>
          </p:nvSpPr>
          <p:spPr bwMode="auto">
            <a:xfrm>
              <a:off x="478" y="2013"/>
              <a:ext cx="48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chemeClr val="accent2"/>
                  </a:solidFill>
                  <a:latin typeface="Monotype Corsiva" charset="0"/>
                </a:rPr>
                <a:t>v</a:t>
              </a:r>
              <a:r>
                <a:rPr lang="en-US" baseline="-25000">
                  <a:solidFill>
                    <a:schemeClr val="accent2"/>
                  </a:solidFill>
                  <a:latin typeface="Monotype Corsiva" charset="0"/>
                </a:rPr>
                <a:t>f</a:t>
              </a:r>
              <a:endParaRPr lang="en-US">
                <a:solidFill>
                  <a:schemeClr val="accent2"/>
                </a:solidFill>
                <a:latin typeface="Monotype Corsiva" charset="0"/>
              </a:endParaRPr>
            </a:p>
          </p:txBody>
        </p:sp>
      </p:grpSp>
      <p:sp>
        <p:nvSpPr>
          <p:cNvPr id="595985" name="Text Box 17"/>
          <p:cNvSpPr txBox="1">
            <a:spLocks noChangeArrowheads="1"/>
          </p:cNvSpPr>
          <p:nvPr/>
        </p:nvSpPr>
        <p:spPr bwMode="auto">
          <a:xfrm>
            <a:off x="3505200" y="2057400"/>
            <a:ext cx="5486400" cy="427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200">
                <a:solidFill>
                  <a:schemeClr val="accent2"/>
                </a:solidFill>
                <a:latin typeface="Arial Narrow" charset="0"/>
              </a:rPr>
              <a:t>Friction force </a:t>
            </a:r>
            <a:r>
              <a:rPr lang="en-US" sz="2200" b="1">
                <a:solidFill>
                  <a:schemeClr val="accent2"/>
                </a:solidFill>
                <a:latin typeface="Monotype Corsiva" charset="0"/>
              </a:rPr>
              <a:t>F</a:t>
            </a:r>
            <a:r>
              <a:rPr lang="en-US" sz="2200" b="1" baseline="-25000">
                <a:solidFill>
                  <a:schemeClr val="accent2"/>
                </a:solidFill>
                <a:latin typeface="Monotype Corsiva" charset="0"/>
              </a:rPr>
              <a:t>fr</a:t>
            </a:r>
            <a:r>
              <a:rPr lang="en-US" sz="2200">
                <a:solidFill>
                  <a:schemeClr val="accent2"/>
                </a:solidFill>
                <a:latin typeface="Arial Narrow" charset="0"/>
              </a:rPr>
              <a:t> works on the object to slow down </a:t>
            </a:r>
          </a:p>
        </p:txBody>
      </p:sp>
      <p:sp>
        <p:nvSpPr>
          <p:cNvPr id="595986" name="Text Box 18"/>
          <p:cNvSpPr txBox="1">
            <a:spLocks noChangeArrowheads="1"/>
          </p:cNvSpPr>
          <p:nvPr/>
        </p:nvSpPr>
        <p:spPr bwMode="auto">
          <a:xfrm>
            <a:off x="3505200" y="2514600"/>
            <a:ext cx="49069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>
                <a:solidFill>
                  <a:srgbClr val="A50021"/>
                </a:solidFill>
                <a:latin typeface="Arial Narrow" charset="0"/>
              </a:rPr>
              <a:t>The work on the object by the friction </a:t>
            </a:r>
            <a:r>
              <a:rPr lang="en-US" b="1">
                <a:solidFill>
                  <a:srgbClr val="A50021"/>
                </a:solidFill>
                <a:latin typeface="Monotype Corsiva" charset="0"/>
              </a:rPr>
              <a:t>F</a:t>
            </a:r>
            <a:r>
              <a:rPr lang="en-US" b="1" baseline="-25000">
                <a:solidFill>
                  <a:srgbClr val="A50021"/>
                </a:solidFill>
                <a:latin typeface="Monotype Corsiva" charset="0"/>
              </a:rPr>
              <a:t>fr</a:t>
            </a:r>
            <a:r>
              <a:rPr lang="en-US">
                <a:solidFill>
                  <a:srgbClr val="A50021"/>
                </a:solidFill>
                <a:latin typeface="Arial Narrow" charset="0"/>
              </a:rPr>
              <a:t> is</a:t>
            </a:r>
          </a:p>
        </p:txBody>
      </p:sp>
      <p:graphicFrame>
        <p:nvGraphicFramePr>
          <p:cNvPr id="595987" name="Object 2"/>
          <p:cNvGraphicFramePr>
            <a:graphicFrameLocks noChangeAspect="1"/>
          </p:cNvGraphicFramePr>
          <p:nvPr/>
        </p:nvGraphicFramePr>
        <p:xfrm>
          <a:off x="3263900" y="3005138"/>
          <a:ext cx="779463" cy="590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4454" name="Equation" r:id="rId3" imgW="381000" imgH="266700" progId="Equation.DSMT4">
                  <p:embed/>
                </p:oleObj>
              </mc:Choice>
              <mc:Fallback>
                <p:oleObj name="Equation" r:id="rId3" imgW="381000" imgH="2667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63900" y="3005138"/>
                        <a:ext cx="779463" cy="590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A5002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95988" name="Text Box 20"/>
          <p:cNvSpPr txBox="1">
            <a:spLocks noChangeArrowheads="1"/>
          </p:cNvSpPr>
          <p:nvPr/>
        </p:nvSpPr>
        <p:spPr bwMode="auto">
          <a:xfrm>
            <a:off x="533400" y="3962400"/>
            <a:ext cx="7924800" cy="830997"/>
          </a:xfrm>
          <a:prstGeom prst="rect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dirty="0">
                <a:solidFill>
                  <a:srgbClr val="A50021"/>
                </a:solidFill>
                <a:latin typeface="Arial Narrow" charset="0"/>
              </a:rPr>
              <a:t>The final kinetic energy of an object, </a:t>
            </a:r>
            <a:r>
              <a:rPr lang="en-US" dirty="0" smtClean="0">
                <a:solidFill>
                  <a:srgbClr val="A50021"/>
                </a:solidFill>
                <a:latin typeface="Arial Narrow" charset="0"/>
              </a:rPr>
              <a:t>including its </a:t>
            </a:r>
            <a:r>
              <a:rPr lang="en-US" dirty="0">
                <a:solidFill>
                  <a:srgbClr val="A50021"/>
                </a:solidFill>
                <a:latin typeface="Arial Narrow" charset="0"/>
              </a:rPr>
              <a:t>initial kinetic energy, </a:t>
            </a:r>
            <a:r>
              <a:rPr lang="en-US" dirty="0" smtClean="0">
                <a:solidFill>
                  <a:srgbClr val="A50021"/>
                </a:solidFill>
                <a:latin typeface="Arial Narrow" charset="0"/>
              </a:rPr>
              <a:t>work by the friction </a:t>
            </a:r>
            <a:r>
              <a:rPr lang="en-US" dirty="0">
                <a:solidFill>
                  <a:srgbClr val="A50021"/>
                </a:solidFill>
                <a:latin typeface="Arial Narrow" charset="0"/>
              </a:rPr>
              <a:t>force and </a:t>
            </a:r>
            <a:r>
              <a:rPr lang="en-US" dirty="0" smtClean="0">
                <a:solidFill>
                  <a:srgbClr val="A50021"/>
                </a:solidFill>
                <a:latin typeface="Arial Narrow" charset="0"/>
              </a:rPr>
              <a:t>all other sources </a:t>
            </a:r>
            <a:r>
              <a:rPr lang="en-US" dirty="0">
                <a:solidFill>
                  <a:srgbClr val="A50021"/>
                </a:solidFill>
                <a:latin typeface="Arial Narrow" charset="0"/>
              </a:rPr>
              <a:t>of work, is</a:t>
            </a:r>
          </a:p>
        </p:txBody>
      </p:sp>
      <p:grpSp>
        <p:nvGrpSpPr>
          <p:cNvPr id="5" name="Group 21"/>
          <p:cNvGrpSpPr>
            <a:grpSpLocks/>
          </p:cNvGrpSpPr>
          <p:nvPr/>
        </p:nvGrpSpPr>
        <p:grpSpPr bwMode="auto">
          <a:xfrm>
            <a:off x="228600" y="2346325"/>
            <a:ext cx="533400" cy="473075"/>
            <a:chOff x="144" y="1478"/>
            <a:chExt cx="336" cy="298"/>
          </a:xfrm>
        </p:grpSpPr>
        <p:sp>
          <p:nvSpPr>
            <p:cNvPr id="27684" name="Line 22"/>
            <p:cNvSpPr>
              <a:spLocks noChangeShapeType="1"/>
            </p:cNvSpPr>
            <p:nvPr/>
          </p:nvSpPr>
          <p:spPr bwMode="auto">
            <a:xfrm flipH="1">
              <a:off x="288" y="1776"/>
              <a:ext cx="192" cy="0"/>
            </a:xfrm>
            <a:prstGeom prst="line">
              <a:avLst/>
            </a:prstGeom>
            <a:noFill/>
            <a:ln w="38100">
              <a:solidFill>
                <a:srgbClr val="A5002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685" name="Text Box 23"/>
            <p:cNvSpPr txBox="1">
              <a:spLocks noChangeArrowheads="1"/>
            </p:cNvSpPr>
            <p:nvPr/>
          </p:nvSpPr>
          <p:spPr bwMode="auto">
            <a:xfrm>
              <a:off x="144" y="1478"/>
              <a:ext cx="27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2000" b="1">
                  <a:solidFill>
                    <a:srgbClr val="A50021"/>
                  </a:solidFill>
                  <a:latin typeface="Monotype Corsiva" charset="0"/>
                </a:rPr>
                <a:t>F</a:t>
              </a:r>
              <a:r>
                <a:rPr lang="en-US" sz="2000" b="1" baseline="-25000">
                  <a:solidFill>
                    <a:srgbClr val="A50021"/>
                  </a:solidFill>
                  <a:latin typeface="Monotype Corsiva" charset="0"/>
                </a:rPr>
                <a:t>fr</a:t>
              </a:r>
              <a:endParaRPr lang="en-US" sz="2000" b="1">
                <a:solidFill>
                  <a:srgbClr val="A50021"/>
                </a:solidFill>
                <a:latin typeface="Monotype Corsiva" charset="0"/>
              </a:endParaRPr>
            </a:p>
          </p:txBody>
        </p:sp>
      </p:grpSp>
      <p:graphicFrame>
        <p:nvGraphicFramePr>
          <p:cNvPr id="595992" name="Object 3"/>
          <p:cNvGraphicFramePr>
            <a:graphicFrameLocks noChangeAspect="1"/>
          </p:cNvGraphicFramePr>
          <p:nvPr/>
        </p:nvGraphicFramePr>
        <p:xfrm>
          <a:off x="7007225" y="3063875"/>
          <a:ext cx="841375" cy="365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4455" name="Equation" r:id="rId5" imgW="469800" imgH="164880" progId="Equation.DSMT4">
                  <p:embed/>
                </p:oleObj>
              </mc:Choice>
              <mc:Fallback>
                <p:oleObj name="Equation" r:id="rId5" imgW="469800" imgH="1648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07225" y="3063875"/>
                        <a:ext cx="841375" cy="365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A5002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95993" name="Object 4"/>
          <p:cNvGraphicFramePr>
            <a:graphicFrameLocks noChangeAspect="1"/>
          </p:cNvGraphicFramePr>
          <p:nvPr/>
        </p:nvGraphicFramePr>
        <p:xfrm>
          <a:off x="609600" y="4967288"/>
          <a:ext cx="908050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4456" name="Equation" r:id="rId7" imgW="444240" imgH="241200" progId="Equation.DSMT4">
                  <p:embed/>
                </p:oleObj>
              </mc:Choice>
              <mc:Fallback>
                <p:oleObj name="Equation" r:id="rId7" imgW="444240" imgH="241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4967288"/>
                        <a:ext cx="908050" cy="533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A5002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95994" name="Rectangle 26"/>
          <p:cNvSpPr>
            <a:spLocks noChangeArrowheads="1"/>
          </p:cNvSpPr>
          <p:nvPr/>
        </p:nvSpPr>
        <p:spPr bwMode="auto">
          <a:xfrm>
            <a:off x="4038600" y="5486400"/>
            <a:ext cx="4648200" cy="228600"/>
          </a:xfrm>
          <a:prstGeom prst="rect">
            <a:avLst/>
          </a:prstGeom>
          <a:gradFill rotWithShape="0">
            <a:gsLst>
              <a:gs pos="0">
                <a:srgbClr val="5E2F00"/>
              </a:gs>
              <a:gs pos="100000">
                <a:srgbClr val="CC6600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595995" name="Object 5"/>
          <p:cNvGraphicFramePr>
            <a:graphicFrameLocks noChangeAspect="1"/>
          </p:cNvGraphicFramePr>
          <p:nvPr/>
        </p:nvGraphicFramePr>
        <p:xfrm>
          <a:off x="7010400" y="4953000"/>
          <a:ext cx="1524000" cy="757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4457" name="Clip" r:id="rId9" imgW="2293200" imgH="1140120" progId="MS_ClipArt_Gallery.2">
                  <p:embed/>
                </p:oleObj>
              </mc:Choice>
              <mc:Fallback>
                <p:oleObj name="Clip" r:id="rId9" imgW="2293200" imgH="1140120" progId="MS_ClipArt_Gallery.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10400" y="4953000"/>
                        <a:ext cx="1524000" cy="7572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95996" name="Object 6"/>
          <p:cNvGraphicFramePr>
            <a:graphicFrameLocks noChangeAspect="1"/>
          </p:cNvGraphicFramePr>
          <p:nvPr/>
        </p:nvGraphicFramePr>
        <p:xfrm>
          <a:off x="4267200" y="4957763"/>
          <a:ext cx="1524000" cy="757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4458" name="Clip" r:id="rId11" imgW="2293200" imgH="1140120" progId="MS_ClipArt_Gallery.2">
                  <p:embed/>
                </p:oleObj>
              </mc:Choice>
              <mc:Fallback>
                <p:oleObj name="Clip" r:id="rId11" imgW="2293200" imgH="1140120" progId="MS_ClipArt_Gallery.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67200" y="4957763"/>
                        <a:ext cx="1524000" cy="7572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95997" name="Text Box 29"/>
          <p:cNvSpPr txBox="1">
            <a:spLocks noChangeArrowheads="1"/>
          </p:cNvSpPr>
          <p:nvPr/>
        </p:nvSpPr>
        <p:spPr bwMode="auto">
          <a:xfrm>
            <a:off x="4175125" y="5775325"/>
            <a:ext cx="935038" cy="396875"/>
          </a:xfrm>
          <a:prstGeom prst="rect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000" b="1">
                <a:solidFill>
                  <a:srgbClr val="A50021"/>
                </a:solidFill>
                <a:latin typeface="Arial Narrow" charset="0"/>
              </a:rPr>
              <a:t>t=0, KE</a:t>
            </a:r>
            <a:r>
              <a:rPr lang="en-US" sz="2000" b="1" baseline="-25000">
                <a:solidFill>
                  <a:srgbClr val="A50021"/>
                </a:solidFill>
                <a:latin typeface="Arial Narrow" charset="0"/>
              </a:rPr>
              <a:t>i</a:t>
            </a:r>
          </a:p>
        </p:txBody>
      </p:sp>
      <p:sp>
        <p:nvSpPr>
          <p:cNvPr id="595998" name="Text Box 30"/>
          <p:cNvSpPr txBox="1">
            <a:spLocks noChangeArrowheads="1"/>
          </p:cNvSpPr>
          <p:nvPr/>
        </p:nvSpPr>
        <p:spPr bwMode="auto">
          <a:xfrm>
            <a:off x="5465763" y="5791200"/>
            <a:ext cx="1420812" cy="701675"/>
          </a:xfrm>
          <a:prstGeom prst="rect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000" b="1">
                <a:solidFill>
                  <a:srgbClr val="A50021"/>
                </a:solidFill>
                <a:latin typeface="Arial Narrow" charset="0"/>
              </a:rPr>
              <a:t>Friction,</a:t>
            </a:r>
          </a:p>
          <a:p>
            <a:pPr eaLnBrk="1" hangingPunct="1"/>
            <a:r>
              <a:rPr lang="en-US" sz="2000" b="1">
                <a:solidFill>
                  <a:srgbClr val="A50021"/>
                </a:solidFill>
                <a:latin typeface="Arial Narrow" charset="0"/>
              </a:rPr>
              <a:t>Engine work</a:t>
            </a:r>
            <a:endParaRPr lang="en-US" sz="2000" b="1" baseline="-25000">
              <a:solidFill>
                <a:srgbClr val="A50021"/>
              </a:solidFill>
              <a:latin typeface="Arial Narrow" charset="0"/>
            </a:endParaRPr>
          </a:p>
        </p:txBody>
      </p:sp>
      <p:sp>
        <p:nvSpPr>
          <p:cNvPr id="595999" name="Text Box 31"/>
          <p:cNvSpPr txBox="1">
            <a:spLocks noChangeArrowheads="1"/>
          </p:cNvSpPr>
          <p:nvPr/>
        </p:nvSpPr>
        <p:spPr bwMode="auto">
          <a:xfrm>
            <a:off x="7218363" y="5791200"/>
            <a:ext cx="952500" cy="396875"/>
          </a:xfrm>
          <a:prstGeom prst="rect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000" b="1">
                <a:solidFill>
                  <a:srgbClr val="A50021"/>
                </a:solidFill>
                <a:latin typeface="Arial Narrow" charset="0"/>
              </a:rPr>
              <a:t>t=T, KE</a:t>
            </a:r>
            <a:r>
              <a:rPr lang="en-US" sz="2000" b="1" baseline="-25000">
                <a:solidFill>
                  <a:srgbClr val="A50021"/>
                </a:solidFill>
                <a:latin typeface="Arial Narrow" charset="0"/>
              </a:rPr>
              <a:t>f</a:t>
            </a:r>
          </a:p>
        </p:txBody>
      </p:sp>
      <p:sp>
        <p:nvSpPr>
          <p:cNvPr id="596000" name="Text Box 32"/>
          <p:cNvSpPr txBox="1">
            <a:spLocks noChangeArrowheads="1"/>
          </p:cNvSpPr>
          <p:nvPr/>
        </p:nvSpPr>
        <p:spPr bwMode="auto">
          <a:xfrm>
            <a:off x="5867400" y="1219200"/>
            <a:ext cx="3124200" cy="338554"/>
          </a:xfrm>
          <a:prstGeom prst="rect">
            <a:avLst/>
          </a:prstGeom>
          <a:solidFill>
            <a:srgbClr val="FFFFCC"/>
          </a:solidFill>
          <a:ln w="28575">
            <a:solidFill>
              <a:srgbClr val="A5002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600" dirty="0">
                <a:solidFill>
                  <a:srgbClr val="A50021"/>
                </a:solidFill>
                <a:latin typeface="Arial Narrow" charset="0"/>
              </a:rPr>
              <a:t>It </a:t>
            </a:r>
            <a:r>
              <a:rPr lang="en-US" sz="1600" dirty="0" smtClean="0">
                <a:solidFill>
                  <a:srgbClr val="A50021"/>
                </a:solidFill>
                <a:latin typeface="Arial Narrow" charset="0"/>
              </a:rPr>
              <a:t>isn’t </a:t>
            </a:r>
            <a:r>
              <a:rPr lang="en-US" sz="1600" dirty="0">
                <a:solidFill>
                  <a:srgbClr val="A50021"/>
                </a:solidFill>
                <a:latin typeface="Arial Narrow" charset="0"/>
              </a:rPr>
              <a:t>there when the object is moving.</a:t>
            </a:r>
          </a:p>
        </p:txBody>
      </p:sp>
      <p:graphicFrame>
        <p:nvGraphicFramePr>
          <p:cNvPr id="596001" name="Object 7"/>
          <p:cNvGraphicFramePr>
            <a:graphicFrameLocks noChangeAspect="1"/>
          </p:cNvGraphicFramePr>
          <p:nvPr/>
        </p:nvGraphicFramePr>
        <p:xfrm>
          <a:off x="3975100" y="2990850"/>
          <a:ext cx="2025650" cy="619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4459" name="Equation" r:id="rId12" imgW="990600" imgH="279400" progId="Equation.DSMT4">
                  <p:embed/>
                </p:oleObj>
              </mc:Choice>
              <mc:Fallback>
                <p:oleObj name="Equation" r:id="rId12" imgW="990600" imgH="279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75100" y="2990850"/>
                        <a:ext cx="2025650" cy="619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A5002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96002" name="Object 8"/>
          <p:cNvGraphicFramePr>
            <a:graphicFrameLocks noChangeAspect="1"/>
          </p:cNvGraphicFramePr>
          <p:nvPr/>
        </p:nvGraphicFramePr>
        <p:xfrm>
          <a:off x="6026150" y="3005138"/>
          <a:ext cx="831850" cy="590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4460" name="Equation" r:id="rId14" imgW="406400" imgH="266700" progId="Equation.DSMT4">
                  <p:embed/>
                </p:oleObj>
              </mc:Choice>
              <mc:Fallback>
                <p:oleObj name="Equation" r:id="rId14" imgW="406400" imgH="2667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26150" y="3005138"/>
                        <a:ext cx="831850" cy="590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A5002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96003" name="Object 9"/>
          <p:cNvGraphicFramePr>
            <a:graphicFrameLocks noChangeAspect="1"/>
          </p:cNvGraphicFramePr>
          <p:nvPr/>
        </p:nvGraphicFramePr>
        <p:xfrm>
          <a:off x="7881938" y="3021013"/>
          <a:ext cx="728662" cy="588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4461" name="Equation" r:id="rId16" imgW="406400" imgH="266700" progId="Equation.DSMT4">
                  <p:embed/>
                </p:oleObj>
              </mc:Choice>
              <mc:Fallback>
                <p:oleObj name="Equation" r:id="rId16" imgW="406400" imgH="2667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81938" y="3021013"/>
                        <a:ext cx="728662" cy="5889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A5002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96004" name="Object 10"/>
          <p:cNvGraphicFramePr>
            <a:graphicFrameLocks noChangeAspect="1"/>
          </p:cNvGraphicFramePr>
          <p:nvPr/>
        </p:nvGraphicFramePr>
        <p:xfrm>
          <a:off x="1525588" y="4979988"/>
          <a:ext cx="571500" cy="506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4462" name="Equation" r:id="rId18" imgW="279360" imgH="228600" progId="Equation.DSMT4">
                  <p:embed/>
                </p:oleObj>
              </mc:Choice>
              <mc:Fallback>
                <p:oleObj name="Equation" r:id="rId18" imgW="27936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5588" y="4979988"/>
                        <a:ext cx="571500" cy="5064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A5002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96005" name="Object 11"/>
          <p:cNvGraphicFramePr>
            <a:graphicFrameLocks noChangeAspect="1"/>
          </p:cNvGraphicFramePr>
          <p:nvPr/>
        </p:nvGraphicFramePr>
        <p:xfrm>
          <a:off x="2105025" y="4953000"/>
          <a:ext cx="935038" cy="561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4463" name="Equation" r:id="rId20" imgW="457200" imgH="253800" progId="Equation.DSMT4">
                  <p:embed/>
                </p:oleObj>
              </mc:Choice>
              <mc:Fallback>
                <p:oleObj name="Equation" r:id="rId20" imgW="457200" imgH="253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05025" y="4953000"/>
                        <a:ext cx="935038" cy="561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A5002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96006" name="Object 12"/>
          <p:cNvGraphicFramePr>
            <a:graphicFrameLocks noChangeAspect="1"/>
          </p:cNvGraphicFramePr>
          <p:nvPr/>
        </p:nvGraphicFramePr>
        <p:xfrm>
          <a:off x="3048000" y="4938713"/>
          <a:ext cx="830263" cy="590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4464" name="Equation" r:id="rId22" imgW="406400" imgH="266700" progId="Equation.3">
                  <p:embed/>
                </p:oleObj>
              </mc:Choice>
              <mc:Fallback>
                <p:oleObj name="Equation" r:id="rId22" imgW="406400" imgH="2667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0" y="4938713"/>
                        <a:ext cx="830263" cy="590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A5002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96007" name="Text Box 39"/>
          <p:cNvSpPr txBox="1">
            <a:spLocks noChangeArrowheads="1"/>
          </p:cNvSpPr>
          <p:nvPr/>
        </p:nvSpPr>
        <p:spPr bwMode="auto">
          <a:xfrm>
            <a:off x="4902200" y="1674813"/>
            <a:ext cx="1422400" cy="365125"/>
          </a:xfrm>
          <a:prstGeom prst="rect">
            <a:avLst/>
          </a:prstGeom>
          <a:solidFill>
            <a:srgbClr val="FFFFCC"/>
          </a:solidFill>
          <a:ln w="28575">
            <a:solidFill>
              <a:srgbClr val="A5002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A50021"/>
                </a:solidFill>
                <a:latin typeface="Arial Narrow" charset="0"/>
              </a:rPr>
              <a:t>Kinetic Friction</a:t>
            </a:r>
          </a:p>
        </p:txBody>
      </p:sp>
      <p:sp>
        <p:nvSpPr>
          <p:cNvPr id="596008" name="Text Box 40"/>
          <p:cNvSpPr txBox="1">
            <a:spLocks noChangeArrowheads="1"/>
          </p:cNvSpPr>
          <p:nvPr/>
        </p:nvSpPr>
        <p:spPr bwMode="auto">
          <a:xfrm>
            <a:off x="4191000" y="3581400"/>
            <a:ext cx="4568825" cy="333375"/>
          </a:xfrm>
          <a:prstGeom prst="rect">
            <a:avLst/>
          </a:prstGeom>
          <a:solidFill>
            <a:srgbClr val="99FFCC"/>
          </a:solidFill>
          <a:ln w="28575">
            <a:solidFill>
              <a:srgbClr val="A5002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400" b="1">
                <a:solidFill>
                  <a:srgbClr val="A50021"/>
                </a:solidFill>
                <a:latin typeface="Arial Narrow" charset="0"/>
              </a:rPr>
              <a:t>The negative sign means that the work is done on the friction!!</a:t>
            </a:r>
          </a:p>
        </p:txBody>
      </p:sp>
      <p:sp>
        <p:nvSpPr>
          <p:cNvPr id="596009" name="Oval 41"/>
          <p:cNvSpPr>
            <a:spLocks noChangeArrowheads="1"/>
          </p:cNvSpPr>
          <p:nvPr/>
        </p:nvSpPr>
        <p:spPr bwMode="auto">
          <a:xfrm>
            <a:off x="7848600" y="3124200"/>
            <a:ext cx="304800" cy="304800"/>
          </a:xfrm>
          <a:prstGeom prst="ellipse">
            <a:avLst/>
          </a:prstGeom>
          <a:noFill/>
          <a:ln w="38100">
            <a:solidFill>
              <a:srgbClr val="A5002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cxnSp>
        <p:nvCxnSpPr>
          <p:cNvPr id="596010" name="AutoShape 42"/>
          <p:cNvCxnSpPr>
            <a:cxnSpLocks noChangeShapeType="1"/>
            <a:stCxn id="596009" idx="2"/>
            <a:endCxn id="596008" idx="3"/>
          </p:cNvCxnSpPr>
          <p:nvPr/>
        </p:nvCxnSpPr>
        <p:spPr bwMode="auto">
          <a:xfrm rot="10800000" flipH="1" flipV="1">
            <a:off x="7829550" y="3276600"/>
            <a:ext cx="944563" cy="471488"/>
          </a:xfrm>
          <a:prstGeom prst="curvedConnector5">
            <a:avLst>
              <a:gd name="adj1" fmla="val -22185"/>
              <a:gd name="adj2" fmla="val 48486"/>
              <a:gd name="adj3" fmla="val 122690"/>
            </a:avLst>
          </a:prstGeom>
          <a:noFill/>
          <a:ln w="38100">
            <a:solidFill>
              <a:srgbClr val="A5002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19373556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86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400" smtClean="0">
                <a:solidFill>
                  <a:srgbClr val="FF0066"/>
                </a:solidFill>
                <a:latin typeface="Arial Narrow" charset="0"/>
              </a:rPr>
              <a:t>Monday, Mar. 18, 2013</a:t>
            </a:r>
            <a:endParaRPr lang="en-US" sz="1400">
              <a:solidFill>
                <a:srgbClr val="FF0066"/>
              </a:solidFill>
              <a:latin typeface="Arial Narrow" charset="0"/>
            </a:endParaRPr>
          </a:p>
        </p:txBody>
      </p:sp>
      <p:sp>
        <p:nvSpPr>
          <p:cNvPr id="3278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nl-NL" sz="1400" smtClean="0">
                <a:solidFill>
                  <a:srgbClr val="003300"/>
                </a:solidFill>
                <a:latin typeface="Arial Narrow" charset="0"/>
              </a:rPr>
              <a:t>PHYS 1441-002, Spring 2013                   Dr. Jaehoon Yu</a:t>
            </a:r>
            <a:endParaRPr lang="en-US" sz="1400">
              <a:solidFill>
                <a:srgbClr val="003300"/>
              </a:solidFill>
              <a:latin typeface="Arial Narrow" charset="0"/>
            </a:endParaRPr>
          </a:p>
        </p:txBody>
      </p:sp>
      <p:sp>
        <p:nvSpPr>
          <p:cNvPr id="3278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fld id="{07B89356-29A6-7840-A0E7-860F6A3A73A7}" type="slidenum">
              <a:rPr lang="en-US" sz="1400">
                <a:solidFill>
                  <a:srgbClr val="A50021"/>
                </a:solidFill>
                <a:latin typeface="Arial Narrow" charset="0"/>
              </a:rPr>
              <a:pPr eaLnBrk="1" hangingPunct="1"/>
              <a:t>5</a:t>
            </a:fld>
            <a:endParaRPr lang="en-US" sz="1400">
              <a:solidFill>
                <a:srgbClr val="A50021"/>
              </a:solidFill>
              <a:latin typeface="Arial Narrow" charset="0"/>
            </a:endParaRPr>
          </a:p>
        </p:txBody>
      </p:sp>
      <p:sp>
        <p:nvSpPr>
          <p:cNvPr id="3278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7772400" cy="609600"/>
          </a:xfrm>
        </p:spPr>
        <p:txBody>
          <a:bodyPr/>
          <a:lstStyle/>
          <a:p>
            <a:r>
              <a:rPr lang="en-US" sz="4000">
                <a:latin typeface="Arial Narrow" charset="0"/>
                <a:ea typeface="ＭＳ Ｐゴシック" charset="0"/>
                <a:cs typeface="ＭＳ Ｐゴシック" charset="0"/>
              </a:rPr>
              <a:t>Example of Work Under Friction</a:t>
            </a:r>
          </a:p>
        </p:txBody>
      </p:sp>
      <p:sp>
        <p:nvSpPr>
          <p:cNvPr id="32790" name="Text Box 3"/>
          <p:cNvSpPr txBox="1">
            <a:spLocks noChangeArrowheads="1"/>
          </p:cNvSpPr>
          <p:nvPr/>
        </p:nvSpPr>
        <p:spPr bwMode="auto">
          <a:xfrm>
            <a:off x="381000" y="685800"/>
            <a:ext cx="8305800" cy="1035050"/>
          </a:xfrm>
          <a:prstGeom prst="rect">
            <a:avLst/>
          </a:prstGeom>
          <a:solidFill>
            <a:srgbClr val="CCFFFF"/>
          </a:solidFill>
          <a:ln w="28575">
            <a:solidFill>
              <a:srgbClr val="80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sz="2000" dirty="0">
                <a:solidFill>
                  <a:schemeClr val="accent2"/>
                </a:solidFill>
                <a:latin typeface="Arial Narrow" charset="0"/>
              </a:rPr>
              <a:t>A 6.0kg block initially at rest is pulled to East along a horizontal surface with coefficient of kinetic friction </a:t>
            </a:r>
            <a:r>
              <a:rPr lang="en-US" sz="2000" dirty="0" err="1" smtClean="0">
                <a:solidFill>
                  <a:schemeClr val="accent2"/>
                </a:solidFill>
                <a:latin typeface="Symbol" charset="0"/>
              </a:rPr>
              <a:t>μ</a:t>
            </a:r>
            <a:r>
              <a:rPr lang="en-US" sz="2000" baseline="-25000" dirty="0" err="1" smtClean="0">
                <a:solidFill>
                  <a:schemeClr val="accent2"/>
                </a:solidFill>
                <a:latin typeface="Arial Narrow" charset="0"/>
              </a:rPr>
              <a:t>k</a:t>
            </a:r>
            <a:r>
              <a:rPr lang="en-US" sz="2000" dirty="0">
                <a:solidFill>
                  <a:schemeClr val="accent2"/>
                </a:solidFill>
                <a:latin typeface="Arial Narrow" charset="0"/>
              </a:rPr>
              <a:t>=0.15 by a constant horizontal force of 12N.  Find the speed of the block after it has moved 3.0m.</a:t>
            </a:r>
          </a:p>
        </p:txBody>
      </p:sp>
      <p:sp>
        <p:nvSpPr>
          <p:cNvPr id="32791" name="Text Box 4"/>
          <p:cNvSpPr txBox="1">
            <a:spLocks noChangeArrowheads="1"/>
          </p:cNvSpPr>
          <p:nvPr/>
        </p:nvSpPr>
        <p:spPr bwMode="auto">
          <a:xfrm>
            <a:off x="3657600" y="1862138"/>
            <a:ext cx="2895600" cy="425450"/>
          </a:xfrm>
          <a:prstGeom prst="rect">
            <a:avLst/>
          </a:prstGeom>
          <a:solidFill>
            <a:srgbClr val="CCFFFF"/>
          </a:solidFill>
          <a:ln w="28575">
            <a:solidFill>
              <a:srgbClr val="80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sz="2000">
                <a:solidFill>
                  <a:schemeClr val="accent2"/>
                </a:solidFill>
                <a:latin typeface="Arial Narrow" charset="0"/>
              </a:rPr>
              <a:t>Work done by the force </a:t>
            </a:r>
            <a:r>
              <a:rPr lang="en-US" sz="2000" b="1">
                <a:solidFill>
                  <a:schemeClr val="accent2"/>
                </a:solidFill>
                <a:latin typeface="Monotype Corsiva" charset="0"/>
              </a:rPr>
              <a:t>F</a:t>
            </a:r>
            <a:r>
              <a:rPr lang="en-US" sz="2000">
                <a:solidFill>
                  <a:schemeClr val="accent2"/>
                </a:solidFill>
                <a:latin typeface="Arial Narrow" charset="0"/>
              </a:rPr>
              <a:t> is</a:t>
            </a:r>
            <a:endParaRPr lang="en-US" sz="2000"/>
          </a:p>
        </p:txBody>
      </p:sp>
      <p:sp>
        <p:nvSpPr>
          <p:cNvPr id="32792" name="Text Box 5"/>
          <p:cNvSpPr txBox="1">
            <a:spLocks noChangeArrowheads="1"/>
          </p:cNvSpPr>
          <p:nvPr/>
        </p:nvSpPr>
        <p:spPr bwMode="auto">
          <a:xfrm>
            <a:off x="304800" y="3995738"/>
            <a:ext cx="2209800" cy="425450"/>
          </a:xfrm>
          <a:prstGeom prst="rect">
            <a:avLst/>
          </a:prstGeom>
          <a:solidFill>
            <a:srgbClr val="CCFFFF"/>
          </a:solidFill>
          <a:ln w="28575">
            <a:solidFill>
              <a:srgbClr val="80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sz="2000">
                <a:solidFill>
                  <a:schemeClr val="accent2"/>
                </a:solidFill>
                <a:latin typeface="Arial Narrow" charset="0"/>
              </a:rPr>
              <a:t>Thus the total work is</a:t>
            </a:r>
          </a:p>
        </p:txBody>
      </p:sp>
      <p:graphicFrame>
        <p:nvGraphicFramePr>
          <p:cNvPr id="32770" name="Object 2"/>
          <p:cNvGraphicFramePr>
            <a:graphicFrameLocks noChangeAspect="1"/>
          </p:cNvGraphicFramePr>
          <p:nvPr/>
        </p:nvGraphicFramePr>
        <p:xfrm>
          <a:off x="3589338" y="2406650"/>
          <a:ext cx="690562" cy="412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1892" name="Equation" r:id="rId3" imgW="368300" imgH="241300" progId="Equation.DSMT4">
                  <p:embed/>
                </p:oleObj>
              </mc:Choice>
              <mc:Fallback>
                <p:oleObj name="Equation" r:id="rId3" imgW="368300" imgH="2413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89338" y="2406650"/>
                        <a:ext cx="690562" cy="412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A5002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793" name="Rectangle 7"/>
          <p:cNvSpPr>
            <a:spLocks noChangeArrowheads="1"/>
          </p:cNvSpPr>
          <p:nvPr/>
        </p:nvSpPr>
        <p:spPr bwMode="auto">
          <a:xfrm>
            <a:off x="762000" y="1833563"/>
            <a:ext cx="609600" cy="609600"/>
          </a:xfrm>
          <a:prstGeom prst="rect">
            <a:avLst/>
          </a:prstGeom>
          <a:gradFill rotWithShape="0">
            <a:gsLst>
              <a:gs pos="0">
                <a:srgbClr val="A50021"/>
              </a:gs>
              <a:gs pos="100000">
                <a:srgbClr val="4C000F"/>
              </a:gs>
            </a:gsLst>
            <a:path path="shape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en-US">
                <a:solidFill>
                  <a:srgbClr val="FFFF99"/>
                </a:solidFill>
                <a:latin typeface="Arial Narrow" charset="0"/>
              </a:rPr>
              <a:t>M</a:t>
            </a:r>
          </a:p>
        </p:txBody>
      </p:sp>
      <p:grpSp>
        <p:nvGrpSpPr>
          <p:cNvPr id="32794" name="Group 8"/>
          <p:cNvGrpSpPr>
            <a:grpSpLocks/>
          </p:cNvGrpSpPr>
          <p:nvPr/>
        </p:nvGrpSpPr>
        <p:grpSpPr bwMode="auto">
          <a:xfrm>
            <a:off x="1371600" y="1754188"/>
            <a:ext cx="457200" cy="457200"/>
            <a:chOff x="864" y="1008"/>
            <a:chExt cx="288" cy="288"/>
          </a:xfrm>
        </p:grpSpPr>
        <p:sp>
          <p:nvSpPr>
            <p:cNvPr id="32812" name="Line 9"/>
            <p:cNvSpPr>
              <a:spLocks noChangeShapeType="1"/>
            </p:cNvSpPr>
            <p:nvPr/>
          </p:nvSpPr>
          <p:spPr bwMode="auto">
            <a:xfrm flipV="1">
              <a:off x="864" y="1248"/>
              <a:ext cx="288" cy="3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813" name="Text Box 10"/>
            <p:cNvSpPr txBox="1">
              <a:spLocks noChangeArrowheads="1"/>
            </p:cNvSpPr>
            <p:nvPr/>
          </p:nvSpPr>
          <p:spPr bwMode="auto">
            <a:xfrm>
              <a:off x="864" y="1008"/>
              <a:ext cx="227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b="1">
                  <a:solidFill>
                    <a:schemeClr val="accent2"/>
                  </a:solidFill>
                  <a:latin typeface="Monotype Corsiva" charset="0"/>
                </a:rPr>
                <a:t>F</a:t>
              </a:r>
            </a:p>
          </p:txBody>
        </p:sp>
      </p:grpSp>
      <p:sp>
        <p:nvSpPr>
          <p:cNvPr id="32795" name="Rectangle 11"/>
          <p:cNvSpPr>
            <a:spLocks noChangeArrowheads="1"/>
          </p:cNvSpPr>
          <p:nvPr/>
        </p:nvSpPr>
        <p:spPr bwMode="auto">
          <a:xfrm>
            <a:off x="2286000" y="1831975"/>
            <a:ext cx="609600" cy="609600"/>
          </a:xfrm>
          <a:prstGeom prst="rect">
            <a:avLst/>
          </a:prstGeom>
          <a:gradFill rotWithShape="0">
            <a:gsLst>
              <a:gs pos="0">
                <a:srgbClr val="A50021"/>
              </a:gs>
              <a:gs pos="100000">
                <a:srgbClr val="4C000F"/>
              </a:gs>
            </a:gsLst>
            <a:path path="shape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en-US">
                <a:solidFill>
                  <a:srgbClr val="FFFF99"/>
                </a:solidFill>
                <a:latin typeface="Arial Narrow" charset="0"/>
              </a:rPr>
              <a:t>M</a:t>
            </a:r>
          </a:p>
        </p:txBody>
      </p:sp>
      <p:grpSp>
        <p:nvGrpSpPr>
          <p:cNvPr id="32796" name="Group 12"/>
          <p:cNvGrpSpPr>
            <a:grpSpLocks/>
          </p:cNvGrpSpPr>
          <p:nvPr/>
        </p:nvGrpSpPr>
        <p:grpSpPr bwMode="auto">
          <a:xfrm>
            <a:off x="1066800" y="2946400"/>
            <a:ext cx="1524000" cy="484188"/>
            <a:chOff x="672" y="2256"/>
            <a:chExt cx="960" cy="305"/>
          </a:xfrm>
        </p:grpSpPr>
        <p:sp>
          <p:nvSpPr>
            <p:cNvPr id="32808" name="Line 13"/>
            <p:cNvSpPr>
              <a:spLocks noChangeShapeType="1"/>
            </p:cNvSpPr>
            <p:nvPr/>
          </p:nvSpPr>
          <p:spPr bwMode="auto">
            <a:xfrm>
              <a:off x="672" y="2256"/>
              <a:ext cx="0" cy="192"/>
            </a:xfrm>
            <a:prstGeom prst="line">
              <a:avLst/>
            </a:prstGeom>
            <a:noFill/>
            <a:ln w="28575">
              <a:solidFill>
                <a:srgbClr val="A5002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809" name="Line 14"/>
            <p:cNvSpPr>
              <a:spLocks noChangeShapeType="1"/>
            </p:cNvSpPr>
            <p:nvPr/>
          </p:nvSpPr>
          <p:spPr bwMode="auto">
            <a:xfrm>
              <a:off x="1632" y="2256"/>
              <a:ext cx="0" cy="192"/>
            </a:xfrm>
            <a:prstGeom prst="line">
              <a:avLst/>
            </a:prstGeom>
            <a:noFill/>
            <a:ln w="28575">
              <a:solidFill>
                <a:srgbClr val="A5002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810" name="Line 15"/>
            <p:cNvSpPr>
              <a:spLocks noChangeShapeType="1"/>
            </p:cNvSpPr>
            <p:nvPr/>
          </p:nvSpPr>
          <p:spPr bwMode="auto">
            <a:xfrm>
              <a:off x="672" y="2352"/>
              <a:ext cx="960" cy="0"/>
            </a:xfrm>
            <a:prstGeom prst="line">
              <a:avLst/>
            </a:prstGeom>
            <a:noFill/>
            <a:ln w="38100">
              <a:solidFill>
                <a:srgbClr val="A5002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811" name="Text Box 16"/>
            <p:cNvSpPr txBox="1">
              <a:spLocks noChangeArrowheads="1"/>
            </p:cNvSpPr>
            <p:nvPr/>
          </p:nvSpPr>
          <p:spPr bwMode="auto">
            <a:xfrm>
              <a:off x="998" y="2311"/>
              <a:ext cx="57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2000" b="1">
                  <a:solidFill>
                    <a:srgbClr val="A50021"/>
                  </a:solidFill>
                  <a:latin typeface="Arial Narrow" charset="0"/>
                </a:rPr>
                <a:t>d=3.0m</a:t>
              </a:r>
            </a:p>
          </p:txBody>
        </p:sp>
      </p:grpSp>
      <p:sp>
        <p:nvSpPr>
          <p:cNvPr id="32797" name="Text Box 19"/>
          <p:cNvSpPr txBox="1">
            <a:spLocks noChangeArrowheads="1"/>
          </p:cNvSpPr>
          <p:nvPr/>
        </p:nvSpPr>
        <p:spPr bwMode="auto">
          <a:xfrm>
            <a:off x="712788" y="2438400"/>
            <a:ext cx="6588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>
                <a:solidFill>
                  <a:schemeClr val="accent2"/>
                </a:solidFill>
                <a:latin typeface="Monotype Corsiva" charset="0"/>
              </a:rPr>
              <a:t>v</a:t>
            </a:r>
            <a:r>
              <a:rPr lang="en-US" baseline="-25000">
                <a:solidFill>
                  <a:schemeClr val="accent2"/>
                </a:solidFill>
                <a:latin typeface="Monotype Corsiva" charset="0"/>
              </a:rPr>
              <a:t>i</a:t>
            </a:r>
            <a:r>
              <a:rPr lang="en-US">
                <a:solidFill>
                  <a:schemeClr val="accent2"/>
                </a:solidFill>
                <a:latin typeface="Monotype Corsiva" charset="0"/>
              </a:rPr>
              <a:t>=0</a:t>
            </a:r>
          </a:p>
        </p:txBody>
      </p:sp>
      <p:grpSp>
        <p:nvGrpSpPr>
          <p:cNvPr id="32798" name="Group 20"/>
          <p:cNvGrpSpPr>
            <a:grpSpLocks/>
          </p:cNvGrpSpPr>
          <p:nvPr/>
        </p:nvGrpSpPr>
        <p:grpSpPr bwMode="auto">
          <a:xfrm>
            <a:off x="2057400" y="2516188"/>
            <a:ext cx="1219200" cy="457200"/>
            <a:chOff x="432" y="2013"/>
            <a:chExt cx="480" cy="288"/>
          </a:xfrm>
        </p:grpSpPr>
        <p:sp>
          <p:nvSpPr>
            <p:cNvPr id="32806" name="Line 21"/>
            <p:cNvSpPr>
              <a:spLocks noChangeShapeType="1"/>
            </p:cNvSpPr>
            <p:nvPr/>
          </p:nvSpPr>
          <p:spPr bwMode="auto">
            <a:xfrm>
              <a:off x="432" y="2064"/>
              <a:ext cx="480" cy="0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807" name="Text Box 22"/>
            <p:cNvSpPr txBox="1">
              <a:spLocks noChangeArrowheads="1"/>
            </p:cNvSpPr>
            <p:nvPr/>
          </p:nvSpPr>
          <p:spPr bwMode="auto">
            <a:xfrm>
              <a:off x="518" y="2013"/>
              <a:ext cx="151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chemeClr val="accent2"/>
                  </a:solidFill>
                  <a:latin typeface="Monotype Corsiva" charset="0"/>
                </a:rPr>
                <a:t>v</a:t>
              </a:r>
              <a:r>
                <a:rPr lang="en-US" baseline="-25000">
                  <a:solidFill>
                    <a:schemeClr val="accent2"/>
                  </a:solidFill>
                  <a:latin typeface="Monotype Corsiva" charset="0"/>
                </a:rPr>
                <a:t>f</a:t>
              </a:r>
              <a:endParaRPr lang="en-US">
                <a:solidFill>
                  <a:schemeClr val="accent2"/>
                </a:solidFill>
                <a:latin typeface="Monotype Corsiva" charset="0"/>
              </a:endParaRPr>
            </a:p>
          </p:txBody>
        </p:sp>
      </p:grpSp>
      <p:sp>
        <p:nvSpPr>
          <p:cNvPr id="32799" name="Line 23"/>
          <p:cNvSpPr>
            <a:spLocks noChangeShapeType="1"/>
          </p:cNvSpPr>
          <p:nvPr/>
        </p:nvSpPr>
        <p:spPr bwMode="auto">
          <a:xfrm>
            <a:off x="381000" y="2439988"/>
            <a:ext cx="3048000" cy="0"/>
          </a:xfrm>
          <a:prstGeom prst="line">
            <a:avLst/>
          </a:prstGeom>
          <a:noFill/>
          <a:ln w="57150">
            <a:solidFill>
              <a:srgbClr val="CC66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aphicFrame>
        <p:nvGraphicFramePr>
          <p:cNvPr id="32771" name="Object 3"/>
          <p:cNvGraphicFramePr>
            <a:graphicFrameLocks noChangeAspect="1"/>
          </p:cNvGraphicFramePr>
          <p:nvPr/>
        </p:nvGraphicFramePr>
        <p:xfrm>
          <a:off x="5486400" y="5430838"/>
          <a:ext cx="496888" cy="414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1893" name="Equation" r:id="rId5" imgW="304560" imgH="241200" progId="Equation.DSMT4">
                  <p:embed/>
                </p:oleObj>
              </mc:Choice>
              <mc:Fallback>
                <p:oleObj name="Equation" r:id="rId5" imgW="304560" imgH="241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86400" y="5430838"/>
                        <a:ext cx="496888" cy="4143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A5002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800" name="Text Box 25"/>
          <p:cNvSpPr txBox="1">
            <a:spLocks noChangeArrowheads="1"/>
          </p:cNvSpPr>
          <p:nvPr/>
        </p:nvSpPr>
        <p:spPr bwMode="auto">
          <a:xfrm>
            <a:off x="304800" y="3386138"/>
            <a:ext cx="2895600" cy="425450"/>
          </a:xfrm>
          <a:prstGeom prst="rect">
            <a:avLst/>
          </a:prstGeom>
          <a:solidFill>
            <a:srgbClr val="CCFFFF"/>
          </a:solidFill>
          <a:ln w="28575">
            <a:solidFill>
              <a:srgbClr val="80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sz="2000">
                <a:solidFill>
                  <a:schemeClr val="accent2"/>
                </a:solidFill>
                <a:latin typeface="Arial Narrow" charset="0"/>
              </a:rPr>
              <a:t>Work done by friction </a:t>
            </a:r>
            <a:r>
              <a:rPr lang="en-US" sz="2000" b="1">
                <a:solidFill>
                  <a:schemeClr val="accent2"/>
                </a:solidFill>
                <a:latin typeface="Monotype Corsiva" charset="0"/>
              </a:rPr>
              <a:t>F</a:t>
            </a:r>
            <a:r>
              <a:rPr lang="en-US" sz="2000" b="1" baseline="-25000">
                <a:solidFill>
                  <a:schemeClr val="accent2"/>
                </a:solidFill>
                <a:latin typeface="Monotype Corsiva" charset="0"/>
              </a:rPr>
              <a:t>k</a:t>
            </a:r>
            <a:r>
              <a:rPr lang="en-US" sz="2000">
                <a:solidFill>
                  <a:schemeClr val="accent2"/>
                </a:solidFill>
                <a:latin typeface="Arial Narrow" charset="0"/>
              </a:rPr>
              <a:t> is</a:t>
            </a:r>
            <a:endParaRPr lang="en-US" sz="2000"/>
          </a:p>
        </p:txBody>
      </p:sp>
      <p:grpSp>
        <p:nvGrpSpPr>
          <p:cNvPr id="32801" name="Group 26"/>
          <p:cNvGrpSpPr>
            <a:grpSpLocks/>
          </p:cNvGrpSpPr>
          <p:nvPr/>
        </p:nvGrpSpPr>
        <p:grpSpPr bwMode="auto">
          <a:xfrm>
            <a:off x="304800" y="1982788"/>
            <a:ext cx="457200" cy="457200"/>
            <a:chOff x="864" y="1008"/>
            <a:chExt cx="288" cy="288"/>
          </a:xfrm>
        </p:grpSpPr>
        <p:sp>
          <p:nvSpPr>
            <p:cNvPr id="32804" name="Line 27"/>
            <p:cNvSpPr>
              <a:spLocks noChangeShapeType="1"/>
            </p:cNvSpPr>
            <p:nvPr/>
          </p:nvSpPr>
          <p:spPr bwMode="auto">
            <a:xfrm flipV="1">
              <a:off x="864" y="1248"/>
              <a:ext cx="288" cy="3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805" name="Text Box 28"/>
            <p:cNvSpPr txBox="1">
              <a:spLocks noChangeArrowheads="1"/>
            </p:cNvSpPr>
            <p:nvPr/>
          </p:nvSpPr>
          <p:spPr bwMode="auto">
            <a:xfrm>
              <a:off x="864" y="1008"/>
              <a:ext cx="283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b="1">
                  <a:solidFill>
                    <a:schemeClr val="accent2"/>
                  </a:solidFill>
                  <a:latin typeface="Monotype Corsiva" charset="0"/>
                </a:rPr>
                <a:t>F</a:t>
              </a:r>
              <a:r>
                <a:rPr lang="en-US" b="1" baseline="-25000">
                  <a:solidFill>
                    <a:schemeClr val="accent2"/>
                  </a:solidFill>
                  <a:latin typeface="Monotype Corsiva" charset="0"/>
                </a:rPr>
                <a:t>k</a:t>
              </a:r>
              <a:endParaRPr lang="en-US" b="1">
                <a:solidFill>
                  <a:schemeClr val="accent2"/>
                </a:solidFill>
                <a:latin typeface="Monotype Corsiva" charset="0"/>
              </a:endParaRPr>
            </a:p>
          </p:txBody>
        </p:sp>
      </p:grpSp>
      <p:graphicFrame>
        <p:nvGraphicFramePr>
          <p:cNvPr id="32772" name="Object 4"/>
          <p:cNvGraphicFramePr>
            <a:graphicFrameLocks noChangeAspect="1"/>
          </p:cNvGraphicFramePr>
          <p:nvPr/>
        </p:nvGraphicFramePr>
        <p:xfrm>
          <a:off x="3581400" y="2911475"/>
          <a:ext cx="1530350" cy="471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1894" name="Equation" r:id="rId7" imgW="838200" imgH="266700" progId="Equation.DSMT4">
                  <p:embed/>
                </p:oleObj>
              </mc:Choice>
              <mc:Fallback>
                <p:oleObj name="Equation" r:id="rId7" imgW="838200" imgH="2667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81400" y="2911475"/>
                        <a:ext cx="1530350" cy="4714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A5002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773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00887976"/>
              </p:ext>
            </p:extLst>
          </p:nvPr>
        </p:nvGraphicFramePr>
        <p:xfrm>
          <a:off x="3527425" y="3482975"/>
          <a:ext cx="5311775" cy="412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1895" name="Equation" r:id="rId9" imgW="2527300" imgH="228600" progId="Equation.DSMT4">
                  <p:embed/>
                </p:oleObj>
              </mc:Choice>
              <mc:Fallback>
                <p:oleObj name="Equation" r:id="rId9" imgW="252730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27425" y="3482975"/>
                        <a:ext cx="5311775" cy="412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A5002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774" name="Object 6"/>
          <p:cNvGraphicFramePr>
            <a:graphicFrameLocks noChangeAspect="1"/>
          </p:cNvGraphicFramePr>
          <p:nvPr/>
        </p:nvGraphicFramePr>
        <p:xfrm>
          <a:off x="2743200" y="4044950"/>
          <a:ext cx="549275" cy="328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1896" name="Equation" r:id="rId11" imgW="304560" imgH="177480" progId="Equation.3">
                  <p:embed/>
                </p:oleObj>
              </mc:Choice>
              <mc:Fallback>
                <p:oleObj name="Equation" r:id="rId11" imgW="304560" imgH="177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43200" y="4044950"/>
                        <a:ext cx="549275" cy="3286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A5002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802" name="Text Box 32"/>
          <p:cNvSpPr txBox="1">
            <a:spLocks noChangeArrowheads="1"/>
          </p:cNvSpPr>
          <p:nvPr/>
        </p:nvSpPr>
        <p:spPr bwMode="auto">
          <a:xfrm>
            <a:off x="304800" y="4605338"/>
            <a:ext cx="7543800" cy="425450"/>
          </a:xfrm>
          <a:prstGeom prst="rect">
            <a:avLst/>
          </a:prstGeom>
          <a:solidFill>
            <a:srgbClr val="CCFFFF"/>
          </a:solidFill>
          <a:ln w="28575">
            <a:solidFill>
              <a:srgbClr val="80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sz="2000">
                <a:solidFill>
                  <a:schemeClr val="accent2"/>
                </a:solidFill>
                <a:latin typeface="Arial Narrow" charset="0"/>
              </a:rPr>
              <a:t>Using work-kinetic energy theorem and the fact that initial speed is 0, we obtain</a:t>
            </a:r>
          </a:p>
        </p:txBody>
      </p:sp>
      <p:graphicFrame>
        <p:nvGraphicFramePr>
          <p:cNvPr id="32775" name="Object 7"/>
          <p:cNvGraphicFramePr>
            <a:graphicFrameLocks noChangeAspect="1"/>
          </p:cNvGraphicFramePr>
          <p:nvPr/>
        </p:nvGraphicFramePr>
        <p:xfrm>
          <a:off x="457200" y="5484813"/>
          <a:ext cx="496888" cy="306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1897" name="Equation" r:id="rId13" imgW="304560" imgH="177480" progId="Equation.DSMT4">
                  <p:embed/>
                </p:oleObj>
              </mc:Choice>
              <mc:Fallback>
                <p:oleObj name="Equation" r:id="rId13" imgW="304560" imgH="177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5484813"/>
                        <a:ext cx="496888" cy="3063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A5002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803" name="AutoShape 34"/>
          <p:cNvSpPr>
            <a:spLocks noChangeArrowheads="1"/>
          </p:cNvSpPr>
          <p:nvPr/>
        </p:nvSpPr>
        <p:spPr bwMode="auto">
          <a:xfrm>
            <a:off x="2914650" y="5181600"/>
            <a:ext cx="2362200" cy="914400"/>
          </a:xfrm>
          <a:prstGeom prst="homePlate">
            <a:avLst>
              <a:gd name="adj" fmla="val 64583"/>
            </a:avLst>
          </a:prstGeom>
          <a:solidFill>
            <a:srgbClr val="FFFF99"/>
          </a:solidFill>
          <a:ln w="38100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20000"/>
              </a:spcBef>
            </a:pPr>
            <a:r>
              <a:rPr lang="en-US" sz="2000" b="1">
                <a:solidFill>
                  <a:srgbClr val="A50021"/>
                </a:solidFill>
                <a:latin typeface="Arial Narrow" charset="0"/>
              </a:rPr>
              <a:t>Solving the equation </a:t>
            </a:r>
          </a:p>
          <a:p>
            <a:pPr algn="ctr">
              <a:spcBef>
                <a:spcPct val="20000"/>
              </a:spcBef>
            </a:pPr>
            <a:r>
              <a:rPr lang="en-US" sz="2000" b="1">
                <a:solidFill>
                  <a:srgbClr val="A50021"/>
                </a:solidFill>
                <a:latin typeface="Arial Narrow" charset="0"/>
              </a:rPr>
              <a:t>for </a:t>
            </a:r>
            <a:r>
              <a:rPr lang="en-US" sz="2000" b="1">
                <a:solidFill>
                  <a:srgbClr val="A50021"/>
                </a:solidFill>
                <a:latin typeface="Monotype Corsiva" charset="0"/>
              </a:rPr>
              <a:t>v</a:t>
            </a:r>
            <a:r>
              <a:rPr lang="en-US" sz="2000" b="1" baseline="-25000">
                <a:solidFill>
                  <a:srgbClr val="A50021"/>
                </a:solidFill>
                <a:latin typeface="Monotype Corsiva" charset="0"/>
              </a:rPr>
              <a:t>f</a:t>
            </a:r>
            <a:r>
              <a:rPr lang="en-US" sz="2000" b="1">
                <a:solidFill>
                  <a:srgbClr val="A50021"/>
                </a:solidFill>
                <a:latin typeface="Arial Narrow" charset="0"/>
              </a:rPr>
              <a:t>, we obtain </a:t>
            </a:r>
            <a:endParaRPr lang="en-US" b="1">
              <a:solidFill>
                <a:srgbClr val="A50021"/>
              </a:solidFill>
              <a:latin typeface="Arial Narrow" charset="0"/>
            </a:endParaRPr>
          </a:p>
        </p:txBody>
      </p:sp>
      <p:graphicFrame>
        <p:nvGraphicFramePr>
          <p:cNvPr id="32776" name="Object 8"/>
          <p:cNvGraphicFramePr>
            <a:graphicFrameLocks noChangeAspect="1"/>
          </p:cNvGraphicFramePr>
          <p:nvPr/>
        </p:nvGraphicFramePr>
        <p:xfrm>
          <a:off x="6996113" y="2819400"/>
          <a:ext cx="1879600" cy="641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1898" name="Equation" r:id="rId15" imgW="927100" imgH="368300" progId="Equation.DSMT4">
                  <p:embed/>
                </p:oleObj>
              </mc:Choice>
              <mc:Fallback>
                <p:oleObj name="Equation" r:id="rId15" imgW="927100" imgH="3683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96113" y="2819400"/>
                        <a:ext cx="1879600" cy="641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A5002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777" name="Object 9"/>
          <p:cNvGraphicFramePr>
            <a:graphicFrameLocks noChangeAspect="1"/>
          </p:cNvGraphicFramePr>
          <p:nvPr/>
        </p:nvGraphicFramePr>
        <p:xfrm>
          <a:off x="3276600" y="3998913"/>
          <a:ext cx="1211263" cy="422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1899" name="Equation" r:id="rId17" imgW="672840" imgH="228600" progId="Equation.3">
                  <p:embed/>
                </p:oleObj>
              </mc:Choice>
              <mc:Fallback>
                <p:oleObj name="Equation" r:id="rId17" imgW="67284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6600" y="3998913"/>
                        <a:ext cx="1211263" cy="422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A5002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778" name="Object 10"/>
          <p:cNvGraphicFramePr>
            <a:graphicFrameLocks noChangeAspect="1"/>
          </p:cNvGraphicFramePr>
          <p:nvPr/>
        </p:nvGraphicFramePr>
        <p:xfrm>
          <a:off x="4433888" y="4022725"/>
          <a:ext cx="1738312" cy="376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1900" name="Equation" r:id="rId19" imgW="965160" imgH="203040" progId="Equation.3">
                  <p:embed/>
                </p:oleObj>
              </mc:Choice>
              <mc:Fallback>
                <p:oleObj name="Equation" r:id="rId19" imgW="96516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33888" y="4022725"/>
                        <a:ext cx="1738312" cy="3762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A5002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779" name="Object 11"/>
          <p:cNvGraphicFramePr>
            <a:graphicFrameLocks noChangeAspect="1"/>
          </p:cNvGraphicFramePr>
          <p:nvPr/>
        </p:nvGraphicFramePr>
        <p:xfrm>
          <a:off x="914400" y="5475288"/>
          <a:ext cx="1079500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1901" name="Equation" r:id="rId21" imgW="660240" imgH="228600" progId="Equation.DSMT4">
                  <p:embed/>
                </p:oleObj>
              </mc:Choice>
              <mc:Fallback>
                <p:oleObj name="Equation" r:id="rId21" imgW="66024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5475288"/>
                        <a:ext cx="1079500" cy="393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A5002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780" name="Object 12"/>
          <p:cNvGraphicFramePr>
            <a:graphicFrameLocks noChangeAspect="1"/>
          </p:cNvGraphicFramePr>
          <p:nvPr/>
        </p:nvGraphicFramePr>
        <p:xfrm>
          <a:off x="2003425" y="5267325"/>
          <a:ext cx="663575" cy="677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1902" name="Equation" r:id="rId23" imgW="406080" imgH="393480" progId="Equation.DSMT4">
                  <p:embed/>
                </p:oleObj>
              </mc:Choice>
              <mc:Fallback>
                <p:oleObj name="Equation" r:id="rId23" imgW="40608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03425" y="5267325"/>
                        <a:ext cx="663575" cy="6778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A5002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781" name="Object 13"/>
          <p:cNvGraphicFramePr>
            <a:graphicFrameLocks noChangeAspect="1"/>
          </p:cNvGraphicFramePr>
          <p:nvPr/>
        </p:nvGraphicFramePr>
        <p:xfrm>
          <a:off x="6019800" y="5259388"/>
          <a:ext cx="849313" cy="765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1903" name="Equation" r:id="rId25" imgW="520560" imgH="444240" progId="Equation.DSMT4">
                  <p:embed/>
                </p:oleObj>
              </mc:Choice>
              <mc:Fallback>
                <p:oleObj name="Equation" r:id="rId25" imgW="520560" imgH="4442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9800" y="5259388"/>
                        <a:ext cx="849313" cy="765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A5002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782" name="Object 14"/>
          <p:cNvGraphicFramePr>
            <a:graphicFrameLocks noChangeAspect="1"/>
          </p:cNvGraphicFramePr>
          <p:nvPr/>
        </p:nvGraphicFramePr>
        <p:xfrm>
          <a:off x="6858000" y="5259388"/>
          <a:ext cx="1824038" cy="765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1904" name="Equation" r:id="rId27" imgW="1117440" imgH="444240" progId="Equation.DSMT4">
                  <p:embed/>
                </p:oleObj>
              </mc:Choice>
              <mc:Fallback>
                <p:oleObj name="Equation" r:id="rId27" imgW="1117440" imgH="4442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0" y="5259388"/>
                        <a:ext cx="1824038" cy="765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A5002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783" name="Object 15"/>
          <p:cNvGraphicFramePr>
            <a:graphicFrameLocks noChangeAspect="1"/>
          </p:cNvGraphicFramePr>
          <p:nvPr/>
        </p:nvGraphicFramePr>
        <p:xfrm>
          <a:off x="4354513" y="2339975"/>
          <a:ext cx="1501775" cy="544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1905" name="Equation" r:id="rId29" imgW="800100" imgH="317500" progId="Equation.DSMT4">
                  <p:embed/>
                </p:oleObj>
              </mc:Choice>
              <mc:Fallback>
                <p:oleObj name="Equation" r:id="rId29" imgW="800100" imgH="3175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4513" y="2339975"/>
                        <a:ext cx="1501775" cy="5445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A5002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784" name="Object 16"/>
          <p:cNvGraphicFramePr>
            <a:graphicFrameLocks noChangeAspect="1"/>
          </p:cNvGraphicFramePr>
          <p:nvPr/>
        </p:nvGraphicFramePr>
        <p:xfrm>
          <a:off x="5878513" y="2405063"/>
          <a:ext cx="2503487" cy="436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1906" name="Equation" r:id="rId31" imgW="1333440" imgH="253800" progId="Equation.DSMT4">
                  <p:embed/>
                </p:oleObj>
              </mc:Choice>
              <mc:Fallback>
                <p:oleObj name="Equation" r:id="rId31" imgW="1333440" imgH="253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78513" y="2405063"/>
                        <a:ext cx="2503487" cy="4365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A5002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785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1813908"/>
              </p:ext>
            </p:extLst>
          </p:nvPr>
        </p:nvGraphicFramePr>
        <p:xfrm>
          <a:off x="5141913" y="2860675"/>
          <a:ext cx="1703387" cy="563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1907" name="Equation" r:id="rId33" imgW="825500" imgH="317500" progId="Equation.DSMT4">
                  <p:embed/>
                </p:oleObj>
              </mc:Choice>
              <mc:Fallback>
                <p:oleObj name="Equation" r:id="rId33" imgW="825500" imgH="3175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41913" y="2860675"/>
                        <a:ext cx="1703387" cy="5635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A5002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00062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88" name="Date Placeholder 2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400" smtClean="0">
                <a:solidFill>
                  <a:srgbClr val="FF0066"/>
                </a:solidFill>
                <a:latin typeface="Arial Narrow" charset="0"/>
              </a:rPr>
              <a:t>Monday, Mar. 18, 2013</a:t>
            </a:r>
            <a:endParaRPr lang="en-US" sz="1400">
              <a:solidFill>
                <a:srgbClr val="FF0066"/>
              </a:solidFill>
              <a:latin typeface="Arial Narrow" charset="0"/>
            </a:endParaRPr>
          </a:p>
        </p:txBody>
      </p:sp>
      <p:sp>
        <p:nvSpPr>
          <p:cNvPr id="28689" name="Footer Placeholder 3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nl-NL" sz="1400" smtClean="0">
                <a:solidFill>
                  <a:srgbClr val="003300"/>
                </a:solidFill>
                <a:latin typeface="Arial Narrow" charset="0"/>
              </a:rPr>
              <a:t>PHYS 1441-002, Spring 2013                   Dr. Jaehoon Yu</a:t>
            </a:r>
            <a:endParaRPr lang="en-US" sz="1400">
              <a:solidFill>
                <a:srgbClr val="003300"/>
              </a:solidFill>
              <a:latin typeface="Arial Narrow" charset="0"/>
            </a:endParaRPr>
          </a:p>
        </p:txBody>
      </p:sp>
      <p:sp>
        <p:nvSpPr>
          <p:cNvPr id="2869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fld id="{89E9D209-418B-5A4E-8957-73666C5AC15B}" type="slidenum">
              <a:rPr lang="en-US" sz="1400">
                <a:solidFill>
                  <a:srgbClr val="A50021"/>
                </a:solidFill>
                <a:latin typeface="Arial Narrow" charset="0"/>
              </a:rPr>
              <a:pPr eaLnBrk="1" hangingPunct="1"/>
              <a:t>6</a:t>
            </a:fld>
            <a:endParaRPr lang="en-US" sz="1400">
              <a:solidFill>
                <a:srgbClr val="A50021"/>
              </a:solidFill>
              <a:latin typeface="Arial Narrow" charset="0"/>
            </a:endParaRPr>
          </a:p>
        </p:txBody>
      </p:sp>
      <p:sp>
        <p:nvSpPr>
          <p:cNvPr id="619523" name="Text Box 3"/>
          <p:cNvSpPr txBox="1">
            <a:spLocks noChangeArrowheads="1"/>
          </p:cNvSpPr>
          <p:nvPr/>
        </p:nvSpPr>
        <p:spPr bwMode="auto">
          <a:xfrm>
            <a:off x="304800" y="3124200"/>
            <a:ext cx="3454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000">
                <a:solidFill>
                  <a:srgbClr val="333399"/>
                </a:solidFill>
                <a:latin typeface="Arial Narrow" charset="0"/>
              </a:rPr>
              <a:t>What are the forces in this motion? </a:t>
            </a:r>
          </a:p>
        </p:txBody>
      </p:sp>
      <p:graphicFrame>
        <p:nvGraphicFramePr>
          <p:cNvPr id="619524" name="Object 2"/>
          <p:cNvGraphicFramePr>
            <a:graphicFrameLocks noChangeAspect="1"/>
          </p:cNvGraphicFramePr>
          <p:nvPr/>
        </p:nvGraphicFramePr>
        <p:xfrm>
          <a:off x="1828800" y="4387850"/>
          <a:ext cx="1130300" cy="565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2712" name="Equation" r:id="rId4" imgW="507960" imgH="253800" progId="Equation.DSMT4">
                  <p:embed/>
                </p:oleObj>
              </mc:Choice>
              <mc:Fallback>
                <p:oleObj name="Equation" r:id="rId4" imgW="507960" imgH="253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8800" y="4387850"/>
                        <a:ext cx="1130300" cy="565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619525" name="Picture 5" descr="afg008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5800" y="914400"/>
            <a:ext cx="4495800" cy="2139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693" name="Rectangle 6"/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7772400" cy="685800"/>
          </a:xfrm>
        </p:spPr>
        <p:txBody>
          <a:bodyPr/>
          <a:lstStyle/>
          <a:p>
            <a:r>
              <a:rPr lang="en-US" sz="4000">
                <a:latin typeface="Arial Narrow" charset="0"/>
                <a:ea typeface="ＭＳ Ｐゴシック" charset="0"/>
                <a:cs typeface="ＭＳ Ｐゴシック" charset="0"/>
              </a:rPr>
              <a:t>Ex. Downhill Skiing</a:t>
            </a:r>
          </a:p>
        </p:txBody>
      </p:sp>
      <p:sp>
        <p:nvSpPr>
          <p:cNvPr id="619527" name="Text Box 7"/>
          <p:cNvSpPr txBox="1">
            <a:spLocks noChangeArrowheads="1"/>
          </p:cNvSpPr>
          <p:nvPr/>
        </p:nvSpPr>
        <p:spPr bwMode="auto">
          <a:xfrm>
            <a:off x="304800" y="838200"/>
            <a:ext cx="3886200" cy="2225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000" dirty="0">
                <a:solidFill>
                  <a:srgbClr val="333399"/>
                </a:solidFill>
                <a:latin typeface="Arial Narrow" charset="0"/>
              </a:rPr>
              <a:t>A 58kg skier is coasting down a 25</a:t>
            </a:r>
            <a:r>
              <a:rPr lang="en-US" sz="2000" baseline="30000" dirty="0">
                <a:solidFill>
                  <a:srgbClr val="333399"/>
                </a:solidFill>
                <a:latin typeface="Arial Narrow" charset="0"/>
              </a:rPr>
              <a:t>o</a:t>
            </a:r>
            <a:r>
              <a:rPr lang="en-US" sz="2000" dirty="0">
                <a:solidFill>
                  <a:srgbClr val="333399"/>
                </a:solidFill>
                <a:latin typeface="Arial Narrow" charset="0"/>
              </a:rPr>
              <a:t> slope.  A kinetic frictional force of magnitude </a:t>
            </a:r>
            <a:r>
              <a:rPr lang="en-US" sz="2000" dirty="0" err="1">
                <a:solidFill>
                  <a:srgbClr val="333399"/>
                </a:solidFill>
                <a:latin typeface="Monotype Corsiva" charset="0"/>
              </a:rPr>
              <a:t>f</a:t>
            </a:r>
            <a:r>
              <a:rPr lang="en-US" sz="2000" baseline="-25000" dirty="0" err="1">
                <a:solidFill>
                  <a:srgbClr val="333399"/>
                </a:solidFill>
                <a:latin typeface="Arial Narrow" charset="0"/>
              </a:rPr>
              <a:t>k</a:t>
            </a:r>
            <a:r>
              <a:rPr lang="en-US" sz="2000" dirty="0">
                <a:solidFill>
                  <a:srgbClr val="333399"/>
                </a:solidFill>
                <a:latin typeface="Arial Narrow" charset="0"/>
              </a:rPr>
              <a:t>=70N opposes her motion.  At the top of the slope, the </a:t>
            </a:r>
            <a:r>
              <a:rPr lang="en-US" sz="2000" dirty="0" smtClean="0">
                <a:solidFill>
                  <a:srgbClr val="333399"/>
                </a:solidFill>
                <a:latin typeface="Arial Narrow" charset="0"/>
              </a:rPr>
              <a:t>skier’s </a:t>
            </a:r>
            <a:r>
              <a:rPr lang="en-US" sz="2000" dirty="0">
                <a:solidFill>
                  <a:srgbClr val="333399"/>
                </a:solidFill>
                <a:latin typeface="Arial Narrow" charset="0"/>
              </a:rPr>
              <a:t>speed is v</a:t>
            </a:r>
            <a:r>
              <a:rPr lang="en-US" sz="2000" baseline="-25000" dirty="0">
                <a:solidFill>
                  <a:srgbClr val="333399"/>
                </a:solidFill>
                <a:latin typeface="Arial Narrow" charset="0"/>
              </a:rPr>
              <a:t>0</a:t>
            </a:r>
            <a:r>
              <a:rPr lang="en-US" sz="2000" dirty="0">
                <a:solidFill>
                  <a:srgbClr val="333399"/>
                </a:solidFill>
                <a:latin typeface="Arial Narrow" charset="0"/>
              </a:rPr>
              <a:t>=3.6m/s.  Ignoring air resistance, determine the speed </a:t>
            </a:r>
            <a:r>
              <a:rPr lang="en-US" sz="2000" dirty="0" err="1">
                <a:solidFill>
                  <a:srgbClr val="333399"/>
                </a:solidFill>
                <a:latin typeface="Arial Narrow" charset="0"/>
              </a:rPr>
              <a:t>v</a:t>
            </a:r>
            <a:r>
              <a:rPr lang="en-US" sz="2000" baseline="-25000" dirty="0" err="1">
                <a:solidFill>
                  <a:srgbClr val="333399"/>
                </a:solidFill>
                <a:latin typeface="Arial Narrow" charset="0"/>
              </a:rPr>
              <a:t>f</a:t>
            </a:r>
            <a:r>
              <a:rPr lang="en-US" sz="2000" dirty="0">
                <a:solidFill>
                  <a:srgbClr val="333399"/>
                </a:solidFill>
                <a:latin typeface="Arial Narrow" charset="0"/>
              </a:rPr>
              <a:t> at the point that is displaced 57m downhill. </a:t>
            </a:r>
            <a:endParaRPr lang="en-US" sz="2000" dirty="0">
              <a:solidFill>
                <a:srgbClr val="333399"/>
              </a:solidFill>
              <a:latin typeface="Arial Narrow" charset="0"/>
              <a:cs typeface="Arial" charset="0"/>
            </a:endParaRPr>
          </a:p>
        </p:txBody>
      </p:sp>
      <p:sp>
        <p:nvSpPr>
          <p:cNvPr id="619528" name="Rectangle 8"/>
          <p:cNvSpPr>
            <a:spLocks noChangeArrowheads="1"/>
          </p:cNvSpPr>
          <p:nvPr/>
        </p:nvSpPr>
        <p:spPr bwMode="auto">
          <a:xfrm>
            <a:off x="6629400" y="685800"/>
            <a:ext cx="2514600" cy="25146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619530" name="Text Box 10"/>
          <p:cNvSpPr txBox="1">
            <a:spLocks noChangeArrowheads="1"/>
          </p:cNvSpPr>
          <p:nvPr/>
        </p:nvSpPr>
        <p:spPr bwMode="auto">
          <a:xfrm>
            <a:off x="258763" y="3505200"/>
            <a:ext cx="224631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000">
                <a:solidFill>
                  <a:srgbClr val="333399"/>
                </a:solidFill>
                <a:latin typeface="Arial Narrow" charset="0"/>
              </a:rPr>
              <a:t>Gravitational force: F</a:t>
            </a:r>
            <a:r>
              <a:rPr lang="en-US" sz="2000" baseline="-25000">
                <a:solidFill>
                  <a:srgbClr val="333399"/>
                </a:solidFill>
                <a:latin typeface="Arial Narrow" charset="0"/>
              </a:rPr>
              <a:t>g</a:t>
            </a:r>
            <a:r>
              <a:rPr lang="en-US" sz="2000">
                <a:solidFill>
                  <a:srgbClr val="333399"/>
                </a:solidFill>
                <a:latin typeface="Arial Narrow" charset="0"/>
              </a:rPr>
              <a:t> </a:t>
            </a:r>
          </a:p>
        </p:txBody>
      </p:sp>
      <p:sp>
        <p:nvSpPr>
          <p:cNvPr id="619531" name="Text Box 11"/>
          <p:cNvSpPr txBox="1">
            <a:spLocks noChangeArrowheads="1"/>
          </p:cNvSpPr>
          <p:nvPr/>
        </p:nvSpPr>
        <p:spPr bwMode="auto">
          <a:xfrm>
            <a:off x="2590800" y="3505200"/>
            <a:ext cx="17732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000">
                <a:solidFill>
                  <a:srgbClr val="333399"/>
                </a:solidFill>
                <a:latin typeface="Arial Narrow" charset="0"/>
              </a:rPr>
              <a:t>Normal force: F</a:t>
            </a:r>
            <a:r>
              <a:rPr lang="en-US" sz="2000" baseline="-25000">
                <a:solidFill>
                  <a:srgbClr val="333399"/>
                </a:solidFill>
                <a:latin typeface="Arial Narrow" charset="0"/>
              </a:rPr>
              <a:t>N</a:t>
            </a:r>
            <a:r>
              <a:rPr lang="en-US" sz="2000">
                <a:solidFill>
                  <a:srgbClr val="333399"/>
                </a:solidFill>
                <a:latin typeface="Arial Narrow" charset="0"/>
              </a:rPr>
              <a:t> </a:t>
            </a:r>
          </a:p>
        </p:txBody>
      </p:sp>
      <p:sp>
        <p:nvSpPr>
          <p:cNvPr id="619532" name="Text Box 12"/>
          <p:cNvSpPr txBox="1">
            <a:spLocks noChangeArrowheads="1"/>
          </p:cNvSpPr>
          <p:nvPr/>
        </p:nvSpPr>
        <p:spPr bwMode="auto">
          <a:xfrm>
            <a:off x="4451350" y="3506788"/>
            <a:ext cx="24828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000">
                <a:solidFill>
                  <a:srgbClr val="333399"/>
                </a:solidFill>
                <a:latin typeface="Arial Narrow" charset="0"/>
              </a:rPr>
              <a:t>Kinetic frictional force: </a:t>
            </a:r>
            <a:r>
              <a:rPr lang="en-US" sz="2000">
                <a:solidFill>
                  <a:srgbClr val="333399"/>
                </a:solidFill>
                <a:latin typeface="Monotype Corsiva" charset="0"/>
              </a:rPr>
              <a:t>f</a:t>
            </a:r>
            <a:r>
              <a:rPr lang="en-US" sz="2000" baseline="-25000">
                <a:solidFill>
                  <a:srgbClr val="333399"/>
                </a:solidFill>
                <a:latin typeface="Arial Narrow" charset="0"/>
              </a:rPr>
              <a:t>k</a:t>
            </a:r>
            <a:r>
              <a:rPr lang="en-US" sz="2000">
                <a:solidFill>
                  <a:srgbClr val="333399"/>
                </a:solidFill>
                <a:latin typeface="Arial Narrow" charset="0"/>
              </a:rPr>
              <a:t> </a:t>
            </a:r>
          </a:p>
        </p:txBody>
      </p:sp>
      <p:grpSp>
        <p:nvGrpSpPr>
          <p:cNvPr id="2" name="Group 13"/>
          <p:cNvGrpSpPr>
            <a:grpSpLocks/>
          </p:cNvGrpSpPr>
          <p:nvPr/>
        </p:nvGrpSpPr>
        <p:grpSpPr bwMode="auto">
          <a:xfrm rot="1528572">
            <a:off x="5121275" y="1295400"/>
            <a:ext cx="1889125" cy="1371600"/>
            <a:chOff x="3312" y="1200"/>
            <a:chExt cx="1190" cy="864"/>
          </a:xfrm>
        </p:grpSpPr>
        <p:grpSp>
          <p:nvGrpSpPr>
            <p:cNvPr id="28705" name="Group 14"/>
            <p:cNvGrpSpPr>
              <a:grpSpLocks/>
            </p:cNvGrpSpPr>
            <p:nvPr/>
          </p:nvGrpSpPr>
          <p:grpSpPr bwMode="auto">
            <a:xfrm>
              <a:off x="3312" y="1344"/>
              <a:ext cx="1190" cy="720"/>
              <a:chOff x="2506" y="1344"/>
              <a:chExt cx="1190" cy="720"/>
            </a:xfrm>
          </p:grpSpPr>
          <p:sp>
            <p:nvSpPr>
              <p:cNvPr id="28707" name="Line 15"/>
              <p:cNvSpPr>
                <a:spLocks noChangeShapeType="1"/>
              </p:cNvSpPr>
              <p:nvPr/>
            </p:nvSpPr>
            <p:spPr bwMode="auto">
              <a:xfrm>
                <a:off x="2506" y="1920"/>
                <a:ext cx="1008" cy="0"/>
              </a:xfrm>
              <a:prstGeom prst="line">
                <a:avLst/>
              </a:prstGeom>
              <a:noFill/>
              <a:ln w="28575">
                <a:solidFill>
                  <a:srgbClr val="8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708" name="Line 16"/>
              <p:cNvSpPr>
                <a:spLocks noChangeShapeType="1"/>
              </p:cNvSpPr>
              <p:nvPr/>
            </p:nvSpPr>
            <p:spPr bwMode="auto">
              <a:xfrm rot="5400000">
                <a:off x="2674" y="1704"/>
                <a:ext cx="720" cy="0"/>
              </a:xfrm>
              <a:prstGeom prst="line">
                <a:avLst/>
              </a:prstGeom>
              <a:noFill/>
              <a:ln w="28575">
                <a:solidFill>
                  <a:srgbClr val="8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709" name="Text Box 17"/>
              <p:cNvSpPr txBox="1">
                <a:spLocks noChangeArrowheads="1"/>
              </p:cNvSpPr>
              <p:nvPr/>
            </p:nvSpPr>
            <p:spPr bwMode="auto">
              <a:xfrm>
                <a:off x="3514" y="1783"/>
                <a:ext cx="182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 eaLnBrk="1" hangingPunct="1"/>
                <a:r>
                  <a:rPr lang="en-US" sz="2000">
                    <a:solidFill>
                      <a:srgbClr val="333399"/>
                    </a:solidFill>
                    <a:latin typeface="Arial Narrow" charset="0"/>
                  </a:rPr>
                  <a:t>x</a:t>
                </a:r>
              </a:p>
            </p:txBody>
          </p:sp>
        </p:grpSp>
        <p:sp>
          <p:nvSpPr>
            <p:cNvPr id="28706" name="Text Box 18"/>
            <p:cNvSpPr txBox="1">
              <a:spLocks noChangeArrowheads="1"/>
            </p:cNvSpPr>
            <p:nvPr/>
          </p:nvSpPr>
          <p:spPr bwMode="auto">
            <a:xfrm>
              <a:off x="3840" y="1200"/>
              <a:ext cx="18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2000">
                  <a:solidFill>
                    <a:srgbClr val="333399"/>
                  </a:solidFill>
                  <a:latin typeface="Arial Narrow" charset="0"/>
                </a:rPr>
                <a:t>y</a:t>
              </a:r>
            </a:p>
          </p:txBody>
        </p:sp>
      </p:grpSp>
      <p:sp>
        <p:nvSpPr>
          <p:cNvPr id="619539" name="Text Box 19"/>
          <p:cNvSpPr txBox="1">
            <a:spLocks noChangeArrowheads="1"/>
          </p:cNvSpPr>
          <p:nvPr/>
        </p:nvSpPr>
        <p:spPr bwMode="auto">
          <a:xfrm>
            <a:off x="304800" y="3946525"/>
            <a:ext cx="61579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000">
                <a:solidFill>
                  <a:srgbClr val="333399"/>
                </a:solidFill>
                <a:latin typeface="Arial Narrow" charset="0"/>
              </a:rPr>
              <a:t>What are the X and Y component of the net force in this motion? </a:t>
            </a:r>
          </a:p>
        </p:txBody>
      </p:sp>
      <p:sp>
        <p:nvSpPr>
          <p:cNvPr id="619540" name="Text Box 20"/>
          <p:cNvSpPr txBox="1">
            <a:spLocks noChangeArrowheads="1"/>
          </p:cNvSpPr>
          <p:nvPr/>
        </p:nvSpPr>
        <p:spPr bwMode="auto">
          <a:xfrm>
            <a:off x="341313" y="4495800"/>
            <a:ext cx="141128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000">
                <a:solidFill>
                  <a:srgbClr val="333399"/>
                </a:solidFill>
                <a:latin typeface="Arial Narrow" charset="0"/>
              </a:rPr>
              <a:t>Y component</a:t>
            </a:r>
          </a:p>
        </p:txBody>
      </p:sp>
      <p:graphicFrame>
        <p:nvGraphicFramePr>
          <p:cNvPr id="619541" name="Object 3"/>
          <p:cNvGraphicFramePr>
            <a:graphicFrameLocks noChangeAspect="1"/>
          </p:cNvGraphicFramePr>
          <p:nvPr/>
        </p:nvGraphicFramePr>
        <p:xfrm>
          <a:off x="2438400" y="5105400"/>
          <a:ext cx="762000" cy="50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2713" name="Equation" r:id="rId7" imgW="342720" imgH="228600" progId="Equation.DSMT4">
                  <p:embed/>
                </p:oleObj>
              </mc:Choice>
              <mc:Fallback>
                <p:oleObj name="Equation" r:id="rId7" imgW="34272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38400" y="5105400"/>
                        <a:ext cx="762000" cy="508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9542" name="Text Box 22"/>
          <p:cNvSpPr txBox="1">
            <a:spLocks noChangeArrowheads="1"/>
          </p:cNvSpPr>
          <p:nvPr/>
        </p:nvSpPr>
        <p:spPr bwMode="auto">
          <a:xfrm>
            <a:off x="304800" y="5089525"/>
            <a:ext cx="199866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000">
                <a:solidFill>
                  <a:srgbClr val="333399"/>
                </a:solidFill>
                <a:latin typeface="Arial Narrow" charset="0"/>
              </a:rPr>
              <a:t>From this we obtain</a:t>
            </a:r>
          </a:p>
        </p:txBody>
      </p:sp>
      <p:sp>
        <p:nvSpPr>
          <p:cNvPr id="619543" name="Text Box 23"/>
          <p:cNvSpPr txBox="1">
            <a:spLocks noChangeArrowheads="1"/>
          </p:cNvSpPr>
          <p:nvPr/>
        </p:nvSpPr>
        <p:spPr bwMode="auto">
          <a:xfrm>
            <a:off x="385763" y="5638800"/>
            <a:ext cx="388143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000">
                <a:solidFill>
                  <a:srgbClr val="333399"/>
                </a:solidFill>
                <a:latin typeface="Arial Narrow" charset="0"/>
              </a:rPr>
              <a:t>What is the coefficient of kinetic friction?</a:t>
            </a:r>
          </a:p>
        </p:txBody>
      </p:sp>
      <p:graphicFrame>
        <p:nvGraphicFramePr>
          <p:cNvPr id="619544" name="Object 4"/>
          <p:cNvGraphicFramePr>
            <a:graphicFrameLocks noChangeAspect="1"/>
          </p:cNvGraphicFramePr>
          <p:nvPr/>
        </p:nvGraphicFramePr>
        <p:xfrm>
          <a:off x="2997200" y="4419600"/>
          <a:ext cx="508000" cy="536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2714" name="Equation" r:id="rId9" imgW="228600" imgH="241200" progId="Equation.DSMT4">
                  <p:embed/>
                </p:oleObj>
              </mc:Choice>
              <mc:Fallback>
                <p:oleObj name="Equation" r:id="rId9" imgW="228600" imgH="241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97200" y="4419600"/>
                        <a:ext cx="508000" cy="536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9545" name="Object 5"/>
          <p:cNvGraphicFramePr>
            <a:graphicFrameLocks noChangeAspect="1"/>
          </p:cNvGraphicFramePr>
          <p:nvPr/>
        </p:nvGraphicFramePr>
        <p:xfrm>
          <a:off x="3505200" y="4443413"/>
          <a:ext cx="958850" cy="509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2715" name="Equation" r:id="rId11" imgW="431640" imgH="228600" progId="Equation.DSMT4">
                  <p:embed/>
                </p:oleObj>
              </mc:Choice>
              <mc:Fallback>
                <p:oleObj name="Equation" r:id="rId11" imgW="43164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05200" y="4443413"/>
                        <a:ext cx="958850" cy="509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9546" name="Object 6"/>
          <p:cNvGraphicFramePr>
            <a:graphicFrameLocks noChangeAspect="1"/>
          </p:cNvGraphicFramePr>
          <p:nvPr/>
        </p:nvGraphicFramePr>
        <p:xfrm>
          <a:off x="4425950" y="4419600"/>
          <a:ext cx="1974850" cy="50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2716" name="Equation" r:id="rId13" imgW="888840" imgH="228600" progId="Equation.DSMT4">
                  <p:embed/>
                </p:oleObj>
              </mc:Choice>
              <mc:Fallback>
                <p:oleObj name="Equation" r:id="rId13" imgW="88884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25950" y="4419600"/>
                        <a:ext cx="1974850" cy="508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9547" name="Object 7"/>
          <p:cNvGraphicFramePr>
            <a:graphicFrameLocks noChangeAspect="1"/>
          </p:cNvGraphicFramePr>
          <p:nvPr/>
        </p:nvGraphicFramePr>
        <p:xfrm>
          <a:off x="6400800" y="4443413"/>
          <a:ext cx="762000" cy="509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2717" name="Equation" r:id="rId15" imgW="342720" imgH="228600" progId="Equation.DSMT4">
                  <p:embed/>
                </p:oleObj>
              </mc:Choice>
              <mc:Fallback>
                <p:oleObj name="Equation" r:id="rId15" imgW="34272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00800" y="4443413"/>
                        <a:ext cx="762000" cy="509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9548" name="Object 8"/>
          <p:cNvGraphicFramePr>
            <a:graphicFrameLocks noChangeAspect="1"/>
          </p:cNvGraphicFramePr>
          <p:nvPr/>
        </p:nvGraphicFramePr>
        <p:xfrm>
          <a:off x="7110413" y="4481513"/>
          <a:ext cx="280987" cy="395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2718" name="Equation" r:id="rId17" imgW="126720" imgH="177480" progId="Equation.DSMT4">
                  <p:embed/>
                </p:oleObj>
              </mc:Choice>
              <mc:Fallback>
                <p:oleObj name="Equation" r:id="rId17" imgW="126720" imgH="177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10413" y="4481513"/>
                        <a:ext cx="280987" cy="3952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9549" name="Object 9"/>
          <p:cNvGraphicFramePr>
            <a:graphicFrameLocks noChangeAspect="1"/>
          </p:cNvGraphicFramePr>
          <p:nvPr/>
        </p:nvGraphicFramePr>
        <p:xfrm>
          <a:off x="3148013" y="5029200"/>
          <a:ext cx="1804987" cy="50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2719" name="Equation" r:id="rId19" imgW="812520" imgH="228600" progId="Equation.DSMT4">
                  <p:embed/>
                </p:oleObj>
              </mc:Choice>
              <mc:Fallback>
                <p:oleObj name="Equation" r:id="rId19" imgW="81252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48013" y="5029200"/>
                        <a:ext cx="1804987" cy="508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9550" name="Object 10"/>
          <p:cNvGraphicFramePr>
            <a:graphicFrameLocks noChangeAspect="1"/>
          </p:cNvGraphicFramePr>
          <p:nvPr/>
        </p:nvGraphicFramePr>
        <p:xfrm>
          <a:off x="4935538" y="5029200"/>
          <a:ext cx="3217862" cy="452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2720" name="Equation" r:id="rId21" imgW="1447560" imgH="203040" progId="Equation.DSMT4">
                  <p:embed/>
                </p:oleObj>
              </mc:Choice>
              <mc:Fallback>
                <p:oleObj name="Equation" r:id="rId21" imgW="144756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35538" y="5029200"/>
                        <a:ext cx="3217862" cy="452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9551" name="Object 11"/>
          <p:cNvGraphicFramePr>
            <a:graphicFrameLocks noChangeAspect="1"/>
          </p:cNvGraphicFramePr>
          <p:nvPr/>
        </p:nvGraphicFramePr>
        <p:xfrm>
          <a:off x="4343400" y="5697538"/>
          <a:ext cx="530225" cy="398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2721" name="Equation" r:id="rId23" imgW="304560" imgH="228600" progId="Equation.DSMT4">
                  <p:embed/>
                </p:oleObj>
              </mc:Choice>
              <mc:Fallback>
                <p:oleObj name="Equation" r:id="rId23" imgW="30456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43400" y="5697538"/>
                        <a:ext cx="530225" cy="3984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9552" name="Object 12"/>
          <p:cNvGraphicFramePr>
            <a:graphicFrameLocks noChangeAspect="1"/>
          </p:cNvGraphicFramePr>
          <p:nvPr/>
        </p:nvGraphicFramePr>
        <p:xfrm>
          <a:off x="6130925" y="5638800"/>
          <a:ext cx="574675" cy="398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2722" name="Equation" r:id="rId25" imgW="330120" imgH="228600" progId="Equation.DSMT4">
                  <p:embed/>
                </p:oleObj>
              </mc:Choice>
              <mc:Fallback>
                <p:oleObj name="Equation" r:id="rId25" imgW="33012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30925" y="5638800"/>
                        <a:ext cx="574675" cy="3984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9553" name="Object 13"/>
          <p:cNvGraphicFramePr>
            <a:graphicFrameLocks noChangeAspect="1"/>
          </p:cNvGraphicFramePr>
          <p:nvPr/>
        </p:nvGraphicFramePr>
        <p:xfrm>
          <a:off x="6675438" y="5495925"/>
          <a:ext cx="639762" cy="752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2723" name="Equation" r:id="rId27" imgW="368280" imgH="431640" progId="Equation.DSMT4">
                  <p:embed/>
                </p:oleObj>
              </mc:Choice>
              <mc:Fallback>
                <p:oleObj name="Equation" r:id="rId27" imgW="368280" imgH="4316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75438" y="5495925"/>
                        <a:ext cx="639762" cy="752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9554" name="Object 14"/>
          <p:cNvGraphicFramePr>
            <a:graphicFrameLocks noChangeAspect="1"/>
          </p:cNvGraphicFramePr>
          <p:nvPr/>
        </p:nvGraphicFramePr>
        <p:xfrm>
          <a:off x="7296150" y="5486400"/>
          <a:ext cx="1238250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2724" name="Equation" r:id="rId29" imgW="711000" imgH="393480" progId="Equation.DSMT4">
                  <p:embed/>
                </p:oleObj>
              </mc:Choice>
              <mc:Fallback>
                <p:oleObj name="Equation" r:id="rId29" imgW="71100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96150" y="5486400"/>
                        <a:ext cx="1238250" cy="685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9555" name="Object 15"/>
          <p:cNvGraphicFramePr>
            <a:graphicFrameLocks noChangeAspect="1"/>
          </p:cNvGraphicFramePr>
          <p:nvPr/>
        </p:nvGraphicFramePr>
        <p:xfrm>
          <a:off x="4945063" y="5638800"/>
          <a:ext cx="617537" cy="398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2725" name="Equation" r:id="rId31" imgW="355320" imgH="228600" progId="Equation.3">
                  <p:embed/>
                </p:oleObj>
              </mc:Choice>
              <mc:Fallback>
                <p:oleObj name="Equation" r:id="rId31" imgW="35532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45063" y="5638800"/>
                        <a:ext cx="617537" cy="3984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9556" name="AutoShape 36"/>
          <p:cNvSpPr>
            <a:spLocks noChangeArrowheads="1"/>
          </p:cNvSpPr>
          <p:nvPr/>
        </p:nvSpPr>
        <p:spPr bwMode="auto">
          <a:xfrm>
            <a:off x="5715000" y="5638800"/>
            <a:ext cx="381000" cy="457200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FFFFCC"/>
          </a:solidFill>
          <a:ln w="2857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21839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7" name="Date Placeholder 2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400" smtClean="0">
                <a:solidFill>
                  <a:srgbClr val="FF0066"/>
                </a:solidFill>
                <a:latin typeface="Arial Narrow" charset="0"/>
              </a:rPr>
              <a:t>Monday, Mar. 18, 2013</a:t>
            </a:r>
            <a:endParaRPr lang="en-US" sz="1400">
              <a:solidFill>
                <a:srgbClr val="FF0066"/>
              </a:solidFill>
              <a:latin typeface="Arial Narrow" charset="0"/>
            </a:endParaRPr>
          </a:p>
        </p:txBody>
      </p:sp>
      <p:sp>
        <p:nvSpPr>
          <p:cNvPr id="30748" name="Footer Placeholder 3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nl-NL" sz="1400" smtClean="0">
                <a:solidFill>
                  <a:srgbClr val="003300"/>
                </a:solidFill>
                <a:latin typeface="Arial Narrow" charset="0"/>
              </a:rPr>
              <a:t>PHYS 1441-002, Spring 2013                   Dr. Jaehoon Yu</a:t>
            </a:r>
            <a:endParaRPr lang="en-US" sz="1400">
              <a:solidFill>
                <a:srgbClr val="003300"/>
              </a:solidFill>
              <a:latin typeface="Arial Narrow" charset="0"/>
            </a:endParaRPr>
          </a:p>
        </p:txBody>
      </p:sp>
      <p:sp>
        <p:nvSpPr>
          <p:cNvPr id="30749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fld id="{D9588CCF-A78E-0747-B359-8F48D859522D}" type="slidenum">
              <a:rPr lang="en-US" sz="1400">
                <a:solidFill>
                  <a:srgbClr val="A50021"/>
                </a:solidFill>
                <a:latin typeface="Arial Narrow" charset="0"/>
              </a:rPr>
              <a:pPr eaLnBrk="1" hangingPunct="1"/>
              <a:t>7</a:t>
            </a:fld>
            <a:endParaRPr lang="en-US" sz="1400">
              <a:solidFill>
                <a:srgbClr val="A50021"/>
              </a:solidFill>
              <a:latin typeface="Arial Narrow" charset="0"/>
            </a:endParaRPr>
          </a:p>
        </p:txBody>
      </p:sp>
      <p:pic>
        <p:nvPicPr>
          <p:cNvPr id="635908" name="Picture 4" descr="afg00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685800"/>
            <a:ext cx="8382000" cy="2139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635907" name="Object 2"/>
          <p:cNvGraphicFramePr>
            <a:graphicFrameLocks noChangeAspect="1"/>
          </p:cNvGraphicFramePr>
          <p:nvPr/>
        </p:nvGraphicFramePr>
        <p:xfrm>
          <a:off x="1752600" y="2905125"/>
          <a:ext cx="828675" cy="425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3834" name="Equation" r:id="rId5" imgW="495000" imgH="253800" progId="Equation.DSMT4">
                  <p:embed/>
                </p:oleObj>
              </mc:Choice>
              <mc:Fallback>
                <p:oleObj name="Equation" r:id="rId5" imgW="495000" imgH="253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2600" y="2905125"/>
                        <a:ext cx="828675" cy="425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51" name="Rectangle 5"/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7772400" cy="685800"/>
          </a:xfrm>
        </p:spPr>
        <p:txBody>
          <a:bodyPr/>
          <a:lstStyle/>
          <a:p>
            <a:r>
              <a:rPr lang="en-US" sz="4000">
                <a:latin typeface="Arial Narrow" charset="0"/>
                <a:ea typeface="ＭＳ Ｐゴシック" charset="0"/>
                <a:cs typeface="ＭＳ Ｐゴシック" charset="0"/>
              </a:rPr>
              <a:t>Ex. Now with the X component</a:t>
            </a:r>
          </a:p>
        </p:txBody>
      </p:sp>
      <p:sp>
        <p:nvSpPr>
          <p:cNvPr id="635922" name="Text Box 18"/>
          <p:cNvSpPr txBox="1">
            <a:spLocks noChangeArrowheads="1"/>
          </p:cNvSpPr>
          <p:nvPr/>
        </p:nvSpPr>
        <p:spPr bwMode="auto">
          <a:xfrm>
            <a:off x="152400" y="2895600"/>
            <a:ext cx="14112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000">
                <a:solidFill>
                  <a:srgbClr val="333399"/>
                </a:solidFill>
                <a:latin typeface="Arial Narrow" charset="0"/>
              </a:rPr>
              <a:t>X component</a:t>
            </a:r>
          </a:p>
        </p:txBody>
      </p:sp>
      <p:graphicFrame>
        <p:nvGraphicFramePr>
          <p:cNvPr id="635926" name="Object 3"/>
          <p:cNvGraphicFramePr>
            <a:graphicFrameLocks noChangeAspect="1"/>
          </p:cNvGraphicFramePr>
          <p:nvPr/>
        </p:nvGraphicFramePr>
        <p:xfrm>
          <a:off x="1700213" y="3514725"/>
          <a:ext cx="509587" cy="296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3835" name="Equation" r:id="rId7" imgW="304560" imgH="177480" progId="Equation.DSMT4">
                  <p:embed/>
                </p:oleObj>
              </mc:Choice>
              <mc:Fallback>
                <p:oleObj name="Equation" r:id="rId7" imgW="304560" imgH="177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00213" y="3514725"/>
                        <a:ext cx="509587" cy="2968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35927" name="Object 4"/>
          <p:cNvGraphicFramePr>
            <a:graphicFrameLocks noChangeAspect="1"/>
          </p:cNvGraphicFramePr>
          <p:nvPr/>
        </p:nvGraphicFramePr>
        <p:xfrm>
          <a:off x="1752600" y="4114800"/>
          <a:ext cx="606425" cy="352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3836" name="Equation" r:id="rId9" imgW="304560" imgH="177480" progId="Equation.DSMT4">
                  <p:embed/>
                </p:oleObj>
              </mc:Choice>
              <mc:Fallback>
                <p:oleObj name="Equation" r:id="rId9" imgW="304560" imgH="177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2600" y="4114800"/>
                        <a:ext cx="606425" cy="352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35928" name="Object 5"/>
          <p:cNvGraphicFramePr>
            <a:graphicFrameLocks noChangeAspect="1"/>
          </p:cNvGraphicFramePr>
          <p:nvPr/>
        </p:nvGraphicFramePr>
        <p:xfrm>
          <a:off x="4724400" y="4114800"/>
          <a:ext cx="744538" cy="404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3837" name="Equation" r:id="rId11" imgW="444240" imgH="241200" progId="Equation.DSMT4">
                  <p:embed/>
                </p:oleObj>
              </mc:Choice>
              <mc:Fallback>
                <p:oleObj name="Equation" r:id="rId11" imgW="444240" imgH="241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24400" y="4114800"/>
                        <a:ext cx="744538" cy="4048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35929" name="Object 6"/>
          <p:cNvGraphicFramePr>
            <a:graphicFrameLocks noChangeAspect="1"/>
          </p:cNvGraphicFramePr>
          <p:nvPr/>
        </p:nvGraphicFramePr>
        <p:xfrm>
          <a:off x="1471613" y="4908550"/>
          <a:ext cx="509587" cy="425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3838" name="Equation" r:id="rId13" imgW="304560" imgH="253800" progId="Equation.DSMT4">
                  <p:embed/>
                </p:oleObj>
              </mc:Choice>
              <mc:Fallback>
                <p:oleObj name="Equation" r:id="rId13" imgW="304560" imgH="253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1613" y="4908550"/>
                        <a:ext cx="509587" cy="425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35930" name="Object 7"/>
          <p:cNvGraphicFramePr>
            <a:graphicFrameLocks noChangeAspect="1"/>
          </p:cNvGraphicFramePr>
          <p:nvPr/>
        </p:nvGraphicFramePr>
        <p:xfrm>
          <a:off x="3733800" y="4929188"/>
          <a:ext cx="511175" cy="404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3839" name="Equation" r:id="rId15" imgW="304560" imgH="241200" progId="Equation.DSMT4">
                  <p:embed/>
                </p:oleObj>
              </mc:Choice>
              <mc:Fallback>
                <p:oleObj name="Equation" r:id="rId15" imgW="304560" imgH="241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33800" y="4929188"/>
                        <a:ext cx="511175" cy="4048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35931" name="Text Box 27"/>
          <p:cNvSpPr txBox="1">
            <a:spLocks noChangeArrowheads="1"/>
          </p:cNvSpPr>
          <p:nvPr/>
        </p:nvSpPr>
        <p:spPr bwMode="auto">
          <a:xfrm>
            <a:off x="228600" y="3276600"/>
            <a:ext cx="14478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000">
                <a:solidFill>
                  <a:srgbClr val="333399"/>
                </a:solidFill>
                <a:latin typeface="Arial Narrow" charset="0"/>
              </a:rPr>
              <a:t>Total work by this force </a:t>
            </a:r>
          </a:p>
        </p:txBody>
      </p:sp>
      <p:sp>
        <p:nvSpPr>
          <p:cNvPr id="635932" name="Text Box 28"/>
          <p:cNvSpPr txBox="1">
            <a:spLocks noChangeArrowheads="1"/>
          </p:cNvSpPr>
          <p:nvPr/>
        </p:nvSpPr>
        <p:spPr bwMode="auto">
          <a:xfrm>
            <a:off x="228600" y="3962400"/>
            <a:ext cx="167640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600">
                <a:solidFill>
                  <a:srgbClr val="333399"/>
                </a:solidFill>
                <a:latin typeface="Arial Narrow" charset="0"/>
              </a:rPr>
              <a:t>From work-kinetic energy theorem </a:t>
            </a:r>
          </a:p>
        </p:txBody>
      </p:sp>
      <p:sp>
        <p:nvSpPr>
          <p:cNvPr id="635933" name="AutoShape 29"/>
          <p:cNvSpPr>
            <a:spLocks noChangeArrowheads="1"/>
          </p:cNvSpPr>
          <p:nvPr/>
        </p:nvSpPr>
        <p:spPr bwMode="auto">
          <a:xfrm>
            <a:off x="4114800" y="4038600"/>
            <a:ext cx="381000" cy="457200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FFFFCC"/>
          </a:solidFill>
          <a:ln w="2857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635934" name="Text Box 30"/>
          <p:cNvSpPr txBox="1">
            <a:spLocks noChangeArrowheads="1"/>
          </p:cNvSpPr>
          <p:nvPr/>
        </p:nvSpPr>
        <p:spPr bwMode="auto">
          <a:xfrm>
            <a:off x="228600" y="4905375"/>
            <a:ext cx="12192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600">
                <a:solidFill>
                  <a:srgbClr val="333399"/>
                </a:solidFill>
                <a:latin typeface="Arial Narrow" charset="0"/>
              </a:rPr>
              <a:t>Solving for v</a:t>
            </a:r>
            <a:r>
              <a:rPr lang="en-US" sz="1600" baseline="-25000">
                <a:solidFill>
                  <a:srgbClr val="333399"/>
                </a:solidFill>
                <a:latin typeface="Arial Narrow" charset="0"/>
              </a:rPr>
              <a:t>f</a:t>
            </a:r>
          </a:p>
        </p:txBody>
      </p:sp>
      <p:sp>
        <p:nvSpPr>
          <p:cNvPr id="635935" name="AutoShape 31"/>
          <p:cNvSpPr>
            <a:spLocks noChangeArrowheads="1"/>
          </p:cNvSpPr>
          <p:nvPr/>
        </p:nvSpPr>
        <p:spPr bwMode="auto">
          <a:xfrm>
            <a:off x="3276600" y="4876800"/>
            <a:ext cx="381000" cy="457200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FFFFCC"/>
          </a:solidFill>
          <a:ln w="2857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635936" name="Object 8"/>
          <p:cNvGraphicFramePr>
            <a:graphicFrameLocks noChangeAspect="1"/>
          </p:cNvGraphicFramePr>
          <p:nvPr/>
        </p:nvGraphicFramePr>
        <p:xfrm>
          <a:off x="2589213" y="2947988"/>
          <a:ext cx="382587" cy="404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3840" name="Equation" r:id="rId17" imgW="228600" imgH="241200" progId="Equation.DSMT4">
                  <p:embed/>
                </p:oleObj>
              </mc:Choice>
              <mc:Fallback>
                <p:oleObj name="Equation" r:id="rId17" imgW="228600" imgH="241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89213" y="2947988"/>
                        <a:ext cx="382587" cy="4048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35937" name="Object 9"/>
          <p:cNvGraphicFramePr>
            <a:graphicFrameLocks noChangeAspect="1"/>
          </p:cNvGraphicFramePr>
          <p:nvPr/>
        </p:nvGraphicFramePr>
        <p:xfrm>
          <a:off x="2921000" y="2895600"/>
          <a:ext cx="660400" cy="384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3841" name="Equation" r:id="rId19" imgW="393480" imgH="228600" progId="Equation.DSMT4">
                  <p:embed/>
                </p:oleObj>
              </mc:Choice>
              <mc:Fallback>
                <p:oleObj name="Equation" r:id="rId19" imgW="39348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21000" y="2895600"/>
                        <a:ext cx="660400" cy="384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35938" name="Object 10"/>
          <p:cNvGraphicFramePr>
            <a:graphicFrameLocks noChangeAspect="1"/>
          </p:cNvGraphicFramePr>
          <p:nvPr/>
        </p:nvGraphicFramePr>
        <p:xfrm>
          <a:off x="3622675" y="2895600"/>
          <a:ext cx="1787525" cy="404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3842" name="Equation" r:id="rId21" imgW="1066680" imgH="241200" progId="Equation.DSMT4">
                  <p:embed/>
                </p:oleObj>
              </mc:Choice>
              <mc:Fallback>
                <p:oleObj name="Equation" r:id="rId21" imgW="1066680" imgH="241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22675" y="2895600"/>
                        <a:ext cx="1787525" cy="4048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35939" name="Object 11"/>
          <p:cNvGraphicFramePr>
            <a:graphicFrameLocks noChangeAspect="1"/>
          </p:cNvGraphicFramePr>
          <p:nvPr/>
        </p:nvGraphicFramePr>
        <p:xfrm>
          <a:off x="5410200" y="2884488"/>
          <a:ext cx="3043238" cy="468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3843" name="Equation" r:id="rId23" imgW="1815840" imgH="279360" progId="Equation.DSMT4">
                  <p:embed/>
                </p:oleObj>
              </mc:Choice>
              <mc:Fallback>
                <p:oleObj name="Equation" r:id="rId23" imgW="1815840" imgH="2793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10200" y="2884488"/>
                        <a:ext cx="3043238" cy="4683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35940" name="Object 12"/>
          <p:cNvGraphicFramePr>
            <a:graphicFrameLocks noChangeAspect="1"/>
          </p:cNvGraphicFramePr>
          <p:nvPr/>
        </p:nvGraphicFramePr>
        <p:xfrm>
          <a:off x="8382000" y="3048000"/>
          <a:ext cx="596900" cy="234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3844" name="Equation" r:id="rId25" imgW="355320" imgH="139680" progId="Equation.DSMT4">
                  <p:embed/>
                </p:oleObj>
              </mc:Choice>
              <mc:Fallback>
                <p:oleObj name="Equation" r:id="rId25" imgW="355320" imgH="1396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0" y="3048000"/>
                        <a:ext cx="596900" cy="234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35941" name="Object 13"/>
          <p:cNvGraphicFramePr>
            <a:graphicFrameLocks noChangeAspect="1"/>
          </p:cNvGraphicFramePr>
          <p:nvPr/>
        </p:nvGraphicFramePr>
        <p:xfrm>
          <a:off x="2209800" y="3429000"/>
          <a:ext cx="1255713" cy="468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3845" name="Equation" r:id="rId27" imgW="749160" imgH="279360" progId="Equation.DSMT4">
                  <p:embed/>
                </p:oleObj>
              </mc:Choice>
              <mc:Fallback>
                <p:oleObj name="Equation" r:id="rId27" imgW="749160" imgH="2793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9800" y="3429000"/>
                        <a:ext cx="1255713" cy="4683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35942" name="Object 14"/>
          <p:cNvGraphicFramePr>
            <a:graphicFrameLocks noChangeAspect="1"/>
          </p:cNvGraphicFramePr>
          <p:nvPr/>
        </p:nvGraphicFramePr>
        <p:xfrm>
          <a:off x="3363913" y="3417888"/>
          <a:ext cx="2190750" cy="490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3846" name="Equation" r:id="rId29" imgW="1308100" imgH="292100" progId="Equation.DSMT4">
                  <p:embed/>
                </p:oleObj>
              </mc:Choice>
              <mc:Fallback>
                <p:oleObj name="Equation" r:id="rId29" imgW="1308100" imgH="2921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63913" y="3417888"/>
                        <a:ext cx="2190750" cy="4905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35943" name="Object 15"/>
          <p:cNvGraphicFramePr>
            <a:graphicFrameLocks noChangeAspect="1"/>
          </p:cNvGraphicFramePr>
          <p:nvPr/>
        </p:nvGraphicFramePr>
        <p:xfrm>
          <a:off x="5556250" y="3429000"/>
          <a:ext cx="3511550" cy="468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3847" name="Equation" r:id="rId31" imgW="2095200" imgH="279360" progId="Equation.DSMT4">
                  <p:embed/>
                </p:oleObj>
              </mc:Choice>
              <mc:Fallback>
                <p:oleObj name="Equation" r:id="rId31" imgW="2095200" imgH="2793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56250" y="3429000"/>
                        <a:ext cx="3511550" cy="4683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35944" name="Object 16"/>
          <p:cNvGraphicFramePr>
            <a:graphicFrameLocks noChangeAspect="1"/>
          </p:cNvGraphicFramePr>
          <p:nvPr/>
        </p:nvGraphicFramePr>
        <p:xfrm>
          <a:off x="2371725" y="4092575"/>
          <a:ext cx="1362075" cy="479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3848" name="Equation" r:id="rId33" imgW="685800" imgH="241200" progId="Equation.DSMT4">
                  <p:embed/>
                </p:oleObj>
              </mc:Choice>
              <mc:Fallback>
                <p:oleObj name="Equation" r:id="rId33" imgW="685800" imgH="241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71725" y="4092575"/>
                        <a:ext cx="1362075" cy="479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35945" name="Object 17"/>
          <p:cNvGraphicFramePr>
            <a:graphicFrameLocks noChangeAspect="1"/>
          </p:cNvGraphicFramePr>
          <p:nvPr/>
        </p:nvGraphicFramePr>
        <p:xfrm>
          <a:off x="5486400" y="3962400"/>
          <a:ext cx="915988" cy="660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3849" name="Equation" r:id="rId35" imgW="545760" imgH="393480" progId="Equation.DSMT4">
                  <p:embed/>
                </p:oleObj>
              </mc:Choice>
              <mc:Fallback>
                <p:oleObj name="Equation" r:id="rId35" imgW="54576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86400" y="3962400"/>
                        <a:ext cx="915988" cy="660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35946" name="Object 18"/>
          <p:cNvGraphicFramePr>
            <a:graphicFrameLocks noChangeAspect="1"/>
          </p:cNvGraphicFramePr>
          <p:nvPr/>
        </p:nvGraphicFramePr>
        <p:xfrm>
          <a:off x="6394450" y="4114800"/>
          <a:ext cx="1149350" cy="384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3850" name="Equation" r:id="rId37" imgW="685800" imgH="228600" progId="Equation.DSMT4">
                  <p:embed/>
                </p:oleObj>
              </mc:Choice>
              <mc:Fallback>
                <p:oleObj name="Equation" r:id="rId37" imgW="68580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94450" y="4114800"/>
                        <a:ext cx="1149350" cy="384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35947" name="Object 19"/>
          <p:cNvGraphicFramePr>
            <a:graphicFrameLocks noChangeAspect="1"/>
          </p:cNvGraphicFramePr>
          <p:nvPr/>
        </p:nvGraphicFramePr>
        <p:xfrm>
          <a:off x="7483475" y="3962400"/>
          <a:ext cx="1127125" cy="660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3851" name="Equation" r:id="rId39" imgW="672840" imgH="393480" progId="Equation.DSMT4">
                  <p:embed/>
                </p:oleObj>
              </mc:Choice>
              <mc:Fallback>
                <p:oleObj name="Equation" r:id="rId39" imgW="67284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83475" y="3962400"/>
                        <a:ext cx="1127125" cy="660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35948" name="Object 20"/>
          <p:cNvGraphicFramePr>
            <a:graphicFrameLocks noChangeAspect="1"/>
          </p:cNvGraphicFramePr>
          <p:nvPr/>
        </p:nvGraphicFramePr>
        <p:xfrm>
          <a:off x="1997075" y="4724400"/>
          <a:ext cx="1127125" cy="703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3852" name="Equation" r:id="rId41" imgW="672840" imgH="419040" progId="Equation.DSMT4">
                  <p:embed/>
                </p:oleObj>
              </mc:Choice>
              <mc:Fallback>
                <p:oleObj name="Equation" r:id="rId41" imgW="672840" imgH="419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97075" y="4724400"/>
                        <a:ext cx="1127125" cy="7032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35949" name="Object 21"/>
          <p:cNvGraphicFramePr>
            <a:graphicFrameLocks noChangeAspect="1"/>
          </p:cNvGraphicFramePr>
          <p:nvPr/>
        </p:nvGraphicFramePr>
        <p:xfrm>
          <a:off x="4191000" y="4719638"/>
          <a:ext cx="1511300" cy="766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3853" name="Equation" r:id="rId43" imgW="901440" imgH="457200" progId="Equation.DSMT4">
                  <p:embed/>
                </p:oleObj>
              </mc:Choice>
              <mc:Fallback>
                <p:oleObj name="Equation" r:id="rId43" imgW="901440" imgH="457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91000" y="4719638"/>
                        <a:ext cx="1511300" cy="7667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35950" name="Object 22"/>
          <p:cNvGraphicFramePr>
            <a:graphicFrameLocks noChangeAspect="1"/>
          </p:cNvGraphicFramePr>
          <p:nvPr/>
        </p:nvGraphicFramePr>
        <p:xfrm>
          <a:off x="5724525" y="4648200"/>
          <a:ext cx="3190875" cy="831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3854" name="Equation" r:id="rId45" imgW="1904760" imgH="495000" progId="Equation.DSMT4">
                  <p:embed/>
                </p:oleObj>
              </mc:Choice>
              <mc:Fallback>
                <p:oleObj name="Equation" r:id="rId45" imgW="1904760" imgH="4950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24525" y="4648200"/>
                        <a:ext cx="3190875" cy="831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35951" name="Text Box 47"/>
          <p:cNvSpPr txBox="1">
            <a:spLocks noChangeArrowheads="1"/>
          </p:cNvSpPr>
          <p:nvPr/>
        </p:nvSpPr>
        <p:spPr bwMode="auto">
          <a:xfrm>
            <a:off x="304800" y="5607050"/>
            <a:ext cx="22860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600">
                <a:solidFill>
                  <a:srgbClr val="333399"/>
                </a:solidFill>
                <a:latin typeface="Arial Narrow" charset="0"/>
              </a:rPr>
              <a:t>What is her acceleration?</a:t>
            </a:r>
            <a:endParaRPr lang="en-US" sz="1600" baseline="-25000">
              <a:solidFill>
                <a:srgbClr val="333399"/>
              </a:solidFill>
              <a:latin typeface="Arial Narrow" charset="0"/>
            </a:endParaRPr>
          </a:p>
        </p:txBody>
      </p:sp>
      <p:graphicFrame>
        <p:nvGraphicFramePr>
          <p:cNvPr id="635952" name="Object 23"/>
          <p:cNvGraphicFramePr>
            <a:graphicFrameLocks noChangeAspect="1"/>
          </p:cNvGraphicFramePr>
          <p:nvPr/>
        </p:nvGraphicFramePr>
        <p:xfrm>
          <a:off x="2590800" y="5638800"/>
          <a:ext cx="1209675" cy="425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3855" name="Equation" r:id="rId47" imgW="723600" imgH="253800" progId="Equation.DSMT4">
                  <p:embed/>
                </p:oleObj>
              </mc:Choice>
              <mc:Fallback>
                <p:oleObj name="Equation" r:id="rId47" imgW="723600" imgH="253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90800" y="5638800"/>
                        <a:ext cx="1209675" cy="425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35953" name="Object 24"/>
          <p:cNvGraphicFramePr>
            <a:graphicFrameLocks noChangeAspect="1"/>
          </p:cNvGraphicFramePr>
          <p:nvPr/>
        </p:nvGraphicFramePr>
        <p:xfrm>
          <a:off x="4495800" y="5786438"/>
          <a:ext cx="403225" cy="233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3856" name="Equation" r:id="rId49" imgW="241200" imgH="139680" progId="Equation.DSMT4">
                  <p:embed/>
                </p:oleObj>
              </mc:Choice>
              <mc:Fallback>
                <p:oleObj name="Equation" r:id="rId49" imgW="241200" imgH="1396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95800" y="5786438"/>
                        <a:ext cx="403225" cy="2333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35954" name="AutoShape 50"/>
          <p:cNvSpPr>
            <a:spLocks noChangeArrowheads="1"/>
          </p:cNvSpPr>
          <p:nvPr/>
        </p:nvSpPr>
        <p:spPr bwMode="auto">
          <a:xfrm>
            <a:off x="4038600" y="5638800"/>
            <a:ext cx="381000" cy="457200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FFFFCC"/>
          </a:solidFill>
          <a:ln w="2857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635955" name="Object 25"/>
          <p:cNvGraphicFramePr>
            <a:graphicFrameLocks noChangeAspect="1"/>
          </p:cNvGraphicFramePr>
          <p:nvPr/>
        </p:nvGraphicFramePr>
        <p:xfrm>
          <a:off x="4953000" y="5486400"/>
          <a:ext cx="869950" cy="723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3857" name="Equation" r:id="rId51" imgW="520560" imgH="431640" progId="Equation.DSMT4">
                  <p:embed/>
                </p:oleObj>
              </mc:Choice>
              <mc:Fallback>
                <p:oleObj name="Equation" r:id="rId51" imgW="520560" imgH="4316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53000" y="5486400"/>
                        <a:ext cx="869950" cy="723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35956" name="Object 26"/>
          <p:cNvGraphicFramePr>
            <a:graphicFrameLocks noChangeAspect="1"/>
          </p:cNvGraphicFramePr>
          <p:nvPr/>
        </p:nvGraphicFramePr>
        <p:xfrm>
          <a:off x="5822950" y="5562600"/>
          <a:ext cx="1720850" cy="658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3858" name="Equation" r:id="rId53" imgW="1028520" imgH="393480" progId="Equation.3">
                  <p:embed/>
                </p:oleObj>
              </mc:Choice>
              <mc:Fallback>
                <p:oleObj name="Equation" r:id="rId53" imgW="102852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22950" y="5562600"/>
                        <a:ext cx="1720850" cy="6588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35759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7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400" smtClean="0">
                <a:solidFill>
                  <a:srgbClr val="FF0066"/>
                </a:solidFill>
                <a:latin typeface="Arial Narrow" charset="0"/>
              </a:rPr>
              <a:t>Monday, Mar. 18, 2013</a:t>
            </a:r>
            <a:endParaRPr lang="en-US" sz="1400">
              <a:solidFill>
                <a:srgbClr val="FF0066"/>
              </a:solidFill>
              <a:latin typeface="Arial Narrow" charset="0"/>
            </a:endParaRPr>
          </a:p>
        </p:txBody>
      </p:sp>
      <p:sp>
        <p:nvSpPr>
          <p:cNvPr id="33798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nl-NL" sz="1400" smtClean="0">
                <a:solidFill>
                  <a:srgbClr val="003300"/>
                </a:solidFill>
                <a:latin typeface="Arial Narrow" charset="0"/>
              </a:rPr>
              <a:t>PHYS 1441-002, Spring 2013                   Dr. Jaehoon Yu</a:t>
            </a:r>
            <a:endParaRPr lang="en-US" sz="1400">
              <a:solidFill>
                <a:srgbClr val="003300"/>
              </a:solidFill>
              <a:latin typeface="Arial Narrow" charset="0"/>
            </a:endParaRPr>
          </a:p>
        </p:txBody>
      </p:sp>
      <p:sp>
        <p:nvSpPr>
          <p:cNvPr id="3379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fld id="{460179B3-C827-8D48-B223-E7711CE03243}" type="slidenum">
              <a:rPr lang="en-US" sz="1400">
                <a:solidFill>
                  <a:srgbClr val="A50021"/>
                </a:solidFill>
                <a:latin typeface="Arial Narrow" charset="0"/>
              </a:rPr>
              <a:pPr eaLnBrk="1" hangingPunct="1"/>
              <a:t>8</a:t>
            </a:fld>
            <a:endParaRPr lang="en-US" sz="1400">
              <a:solidFill>
                <a:srgbClr val="A50021"/>
              </a:solidFill>
              <a:latin typeface="Arial Narrow" charset="0"/>
            </a:endParaRPr>
          </a:p>
        </p:txBody>
      </p:sp>
      <p:sp>
        <p:nvSpPr>
          <p:cNvPr id="3380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en-US" sz="4000">
                <a:latin typeface="Arial Narrow" charset="0"/>
                <a:ea typeface="ＭＳ Ｐゴシック" charset="0"/>
                <a:cs typeface="ＭＳ Ｐゴシック" charset="0"/>
              </a:rPr>
              <a:t>Potential Energy</a:t>
            </a:r>
          </a:p>
        </p:txBody>
      </p:sp>
      <p:sp>
        <p:nvSpPr>
          <p:cNvPr id="599043" name="Text Box 3"/>
          <p:cNvSpPr txBox="1">
            <a:spLocks noChangeArrowheads="1"/>
          </p:cNvSpPr>
          <p:nvPr/>
        </p:nvSpPr>
        <p:spPr bwMode="auto">
          <a:xfrm>
            <a:off x="609600" y="838200"/>
            <a:ext cx="8305800" cy="850900"/>
          </a:xfrm>
          <a:prstGeom prst="rect">
            <a:avLst/>
          </a:prstGeom>
          <a:solidFill>
            <a:srgbClr val="FFFFCC"/>
          </a:solidFill>
          <a:ln w="28575">
            <a:solidFill>
              <a:srgbClr val="80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>
                <a:solidFill>
                  <a:schemeClr val="accent2"/>
                </a:solidFill>
                <a:latin typeface="Monotype Corsiva" charset="0"/>
              </a:rPr>
              <a:t>Energy associated with a system of objects </a:t>
            </a:r>
            <a:r>
              <a:rPr lang="en-US">
                <a:solidFill>
                  <a:schemeClr val="accent2"/>
                </a:solidFill>
                <a:latin typeface="Monotype Corsiva" charset="0"/>
                <a:sym typeface="Wingdings" charset="0"/>
              </a:rPr>
              <a:t> Stored energy which has the potential or the possibility to work or to convert to kinetic energy</a:t>
            </a:r>
            <a:endParaRPr lang="en-US">
              <a:solidFill>
                <a:schemeClr val="accent2"/>
              </a:solidFill>
              <a:latin typeface="Arial Narrow" charset="0"/>
            </a:endParaRPr>
          </a:p>
        </p:txBody>
      </p:sp>
      <p:sp>
        <p:nvSpPr>
          <p:cNvPr id="599044" name="Text Box 4"/>
          <p:cNvSpPr txBox="1">
            <a:spLocks noChangeArrowheads="1"/>
          </p:cNvSpPr>
          <p:nvPr/>
        </p:nvSpPr>
        <p:spPr bwMode="auto">
          <a:xfrm>
            <a:off x="914400" y="1952625"/>
            <a:ext cx="2743200" cy="485775"/>
          </a:xfrm>
          <a:prstGeom prst="rect">
            <a:avLst/>
          </a:prstGeom>
          <a:solidFill>
            <a:srgbClr val="CCFFFF"/>
          </a:solidFill>
          <a:ln w="28575">
            <a:solidFill>
              <a:schemeClr val="accent2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>
                <a:solidFill>
                  <a:srgbClr val="FF0000"/>
                </a:solidFill>
                <a:latin typeface="Monotype Corsiva" charset="0"/>
              </a:rPr>
              <a:t>What does this mean?</a:t>
            </a:r>
            <a:endParaRPr lang="en-US">
              <a:solidFill>
                <a:srgbClr val="FF0000"/>
              </a:solidFill>
              <a:latin typeface="Arial Narrow" charset="0"/>
            </a:endParaRPr>
          </a:p>
        </p:txBody>
      </p:sp>
      <p:sp>
        <p:nvSpPr>
          <p:cNvPr id="599045" name="Text Box 5"/>
          <p:cNvSpPr txBox="1">
            <a:spLocks noChangeArrowheads="1"/>
          </p:cNvSpPr>
          <p:nvPr/>
        </p:nvSpPr>
        <p:spPr bwMode="auto">
          <a:xfrm>
            <a:off x="3962400" y="1752600"/>
            <a:ext cx="44958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dirty="0">
                <a:solidFill>
                  <a:srgbClr val="FF0000"/>
                </a:solidFill>
                <a:latin typeface="Monotype Corsiva" charset="0"/>
              </a:rPr>
              <a:t>In order to describe potential energy, </a:t>
            </a:r>
            <a:r>
              <a:rPr lang="en-US" dirty="0">
                <a:solidFill>
                  <a:srgbClr val="003300"/>
                </a:solidFill>
                <a:latin typeface="Monotype Corsiva" charset="0"/>
              </a:rPr>
              <a:t>U,</a:t>
            </a:r>
            <a:r>
              <a:rPr lang="en-US" dirty="0">
                <a:solidFill>
                  <a:srgbClr val="FF0000"/>
                </a:solidFill>
                <a:latin typeface="Monotype Corsiva" charset="0"/>
              </a:rPr>
              <a:t> a system must be defined.</a:t>
            </a:r>
          </a:p>
        </p:txBody>
      </p:sp>
      <p:sp>
        <p:nvSpPr>
          <p:cNvPr id="599046" name="Text Box 6"/>
          <p:cNvSpPr txBox="1">
            <a:spLocks noChangeArrowheads="1"/>
          </p:cNvSpPr>
          <p:nvPr/>
        </p:nvSpPr>
        <p:spPr bwMode="auto">
          <a:xfrm>
            <a:off x="457200" y="3810000"/>
            <a:ext cx="5486400" cy="485775"/>
          </a:xfrm>
          <a:prstGeom prst="rect">
            <a:avLst/>
          </a:prstGeom>
          <a:solidFill>
            <a:srgbClr val="CCFFFF"/>
          </a:solidFill>
          <a:ln w="28575">
            <a:solidFill>
              <a:schemeClr val="accent2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>
                <a:solidFill>
                  <a:srgbClr val="FF0000"/>
                </a:solidFill>
                <a:latin typeface="Monotype Corsiva" charset="0"/>
              </a:rPr>
              <a:t>What are other forms of energies in the universe?</a:t>
            </a:r>
            <a:endParaRPr lang="en-US">
              <a:solidFill>
                <a:srgbClr val="FF0000"/>
              </a:solidFill>
              <a:latin typeface="Arial Narrow" charset="0"/>
            </a:endParaRPr>
          </a:p>
        </p:txBody>
      </p:sp>
      <p:sp>
        <p:nvSpPr>
          <p:cNvPr id="599047" name="Text Box 7"/>
          <p:cNvSpPr txBox="1">
            <a:spLocks noChangeArrowheads="1"/>
          </p:cNvSpPr>
          <p:nvPr/>
        </p:nvSpPr>
        <p:spPr bwMode="auto">
          <a:xfrm>
            <a:off x="457200" y="2590800"/>
            <a:ext cx="55626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sz="2000">
                <a:solidFill>
                  <a:srgbClr val="FF0000"/>
                </a:solidFill>
                <a:latin typeface="Monotype Corsiva" charset="0"/>
              </a:rPr>
              <a:t>The concept of potential energy can only be used under the special class of forces called the conservative force which results in the principle of </a:t>
            </a:r>
            <a:r>
              <a:rPr lang="en-US" sz="2000" b="1" u="sng">
                <a:solidFill>
                  <a:srgbClr val="003300"/>
                </a:solidFill>
                <a:latin typeface="Monotype Corsiva" charset="0"/>
              </a:rPr>
              <a:t>conservation of mechanical energy</a:t>
            </a:r>
            <a:r>
              <a:rPr lang="en-US" b="1" u="sng">
                <a:solidFill>
                  <a:srgbClr val="003300"/>
                </a:solidFill>
                <a:latin typeface="Monotype Corsiva" charset="0"/>
              </a:rPr>
              <a:t>.</a:t>
            </a:r>
          </a:p>
        </p:txBody>
      </p:sp>
      <p:sp>
        <p:nvSpPr>
          <p:cNvPr id="599048" name="Text Box 8"/>
          <p:cNvSpPr txBox="1">
            <a:spLocks noChangeArrowheads="1"/>
          </p:cNvSpPr>
          <p:nvPr/>
        </p:nvSpPr>
        <p:spPr bwMode="auto">
          <a:xfrm>
            <a:off x="914400" y="4343400"/>
            <a:ext cx="2362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>
                <a:solidFill>
                  <a:srgbClr val="003300"/>
                </a:solidFill>
                <a:latin typeface="Monotype Corsiva" charset="0"/>
              </a:rPr>
              <a:t>Mechanical Energy</a:t>
            </a:r>
          </a:p>
        </p:txBody>
      </p:sp>
      <p:sp>
        <p:nvSpPr>
          <p:cNvPr id="599049" name="Text Box 9"/>
          <p:cNvSpPr txBox="1">
            <a:spLocks noChangeArrowheads="1"/>
          </p:cNvSpPr>
          <p:nvPr/>
        </p:nvSpPr>
        <p:spPr bwMode="auto">
          <a:xfrm>
            <a:off x="6172200" y="4343400"/>
            <a:ext cx="2362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>
                <a:solidFill>
                  <a:srgbClr val="003300"/>
                </a:solidFill>
                <a:latin typeface="Monotype Corsiva" charset="0"/>
              </a:rPr>
              <a:t>Biological Energy</a:t>
            </a:r>
          </a:p>
        </p:txBody>
      </p:sp>
      <p:sp>
        <p:nvSpPr>
          <p:cNvPr id="599050" name="Text Box 10"/>
          <p:cNvSpPr txBox="1">
            <a:spLocks noChangeArrowheads="1"/>
          </p:cNvSpPr>
          <p:nvPr/>
        </p:nvSpPr>
        <p:spPr bwMode="auto">
          <a:xfrm>
            <a:off x="457200" y="487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>
                <a:solidFill>
                  <a:srgbClr val="003300"/>
                </a:solidFill>
                <a:latin typeface="Monotype Corsiva" charset="0"/>
              </a:rPr>
              <a:t>Electromagnetic Energy</a:t>
            </a:r>
          </a:p>
        </p:txBody>
      </p:sp>
      <p:sp>
        <p:nvSpPr>
          <p:cNvPr id="599051" name="Text Box 11"/>
          <p:cNvSpPr txBox="1">
            <a:spLocks noChangeArrowheads="1"/>
          </p:cNvSpPr>
          <p:nvPr/>
        </p:nvSpPr>
        <p:spPr bwMode="auto">
          <a:xfrm>
            <a:off x="3581400" y="4876800"/>
            <a:ext cx="2362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>
                <a:solidFill>
                  <a:srgbClr val="003300"/>
                </a:solidFill>
                <a:latin typeface="Monotype Corsiva" charset="0"/>
              </a:rPr>
              <a:t>Nuclear Energy</a:t>
            </a:r>
          </a:p>
        </p:txBody>
      </p:sp>
      <p:sp>
        <p:nvSpPr>
          <p:cNvPr id="599052" name="Text Box 12"/>
          <p:cNvSpPr txBox="1">
            <a:spLocks noChangeArrowheads="1"/>
          </p:cNvSpPr>
          <p:nvPr/>
        </p:nvSpPr>
        <p:spPr bwMode="auto">
          <a:xfrm>
            <a:off x="3543300" y="4343400"/>
            <a:ext cx="2362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>
                <a:solidFill>
                  <a:srgbClr val="003300"/>
                </a:solidFill>
                <a:latin typeface="Monotype Corsiva" charset="0"/>
              </a:rPr>
              <a:t>Chemical Energy</a:t>
            </a:r>
          </a:p>
        </p:txBody>
      </p:sp>
      <p:graphicFrame>
        <p:nvGraphicFramePr>
          <p:cNvPr id="599053" name="Object 2"/>
          <p:cNvGraphicFramePr>
            <a:graphicFrameLocks noChangeAspect="1"/>
          </p:cNvGraphicFramePr>
          <p:nvPr/>
        </p:nvGraphicFramePr>
        <p:xfrm>
          <a:off x="6172200" y="2906713"/>
          <a:ext cx="534988" cy="433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4182" name="Equation" r:id="rId3" imgW="368280" imgH="228600" progId="Equation.DSMT4">
                  <p:embed/>
                </p:oleObj>
              </mc:Choice>
              <mc:Fallback>
                <p:oleObj name="Equation" r:id="rId3" imgW="36828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72200" y="2906713"/>
                        <a:ext cx="534988" cy="4333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99054" name="Text Box 14"/>
          <p:cNvSpPr txBox="1">
            <a:spLocks noChangeArrowheads="1"/>
          </p:cNvSpPr>
          <p:nvPr/>
        </p:nvSpPr>
        <p:spPr bwMode="auto">
          <a:xfrm>
            <a:off x="457200" y="5410200"/>
            <a:ext cx="8229600" cy="425450"/>
          </a:xfrm>
          <a:prstGeom prst="rect">
            <a:avLst/>
          </a:prstGeom>
          <a:solidFill>
            <a:srgbClr val="CCFFFF"/>
          </a:solidFill>
          <a:ln w="28575">
            <a:solidFill>
              <a:schemeClr val="accent2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sz="2000">
                <a:solidFill>
                  <a:srgbClr val="FF0000"/>
                </a:solidFill>
                <a:latin typeface="Arial Narrow" charset="0"/>
              </a:rPr>
              <a:t>These different types of energies are stored in the universe in many different forms!!!</a:t>
            </a:r>
          </a:p>
        </p:txBody>
      </p:sp>
      <p:sp>
        <p:nvSpPr>
          <p:cNvPr id="599055" name="Text Box 15"/>
          <p:cNvSpPr txBox="1">
            <a:spLocks noChangeArrowheads="1"/>
          </p:cNvSpPr>
          <p:nvPr/>
        </p:nvSpPr>
        <p:spPr bwMode="auto">
          <a:xfrm>
            <a:off x="609600" y="5899150"/>
            <a:ext cx="7620000" cy="7016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sz="2000" b="1">
                <a:solidFill>
                  <a:srgbClr val="FF0000"/>
                </a:solidFill>
                <a:latin typeface="Arial Narrow" charset="0"/>
              </a:rPr>
              <a:t>If one takes into account ALL forms of energy, the total energy in the entire universe is conserved.  It just transforms from one form to another.</a:t>
            </a:r>
          </a:p>
        </p:txBody>
      </p:sp>
      <p:graphicFrame>
        <p:nvGraphicFramePr>
          <p:cNvPr id="599056" name="Object 3"/>
          <p:cNvGraphicFramePr>
            <a:graphicFrameLocks noChangeAspect="1"/>
          </p:cNvGraphicFramePr>
          <p:nvPr/>
        </p:nvGraphicFramePr>
        <p:xfrm>
          <a:off x="6726238" y="2895600"/>
          <a:ext cx="1122362" cy="433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4183" name="Equation" r:id="rId5" imgW="774360" imgH="228600" progId="Equation.DSMT4">
                  <p:embed/>
                </p:oleObj>
              </mc:Choice>
              <mc:Fallback>
                <p:oleObj name="Equation" r:id="rId5" imgW="77436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26238" y="2895600"/>
                        <a:ext cx="1122362" cy="4333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99057" name="Object 4"/>
          <p:cNvGraphicFramePr>
            <a:graphicFrameLocks noChangeAspect="1"/>
          </p:cNvGraphicFramePr>
          <p:nvPr/>
        </p:nvGraphicFramePr>
        <p:xfrm>
          <a:off x="7789863" y="2895600"/>
          <a:ext cx="1049337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4184" name="Equation" r:id="rId7" imgW="723600" imgH="241200" progId="Equation.3">
                  <p:embed/>
                </p:oleObj>
              </mc:Choice>
              <mc:Fallback>
                <p:oleObj name="Equation" r:id="rId7" imgW="723600" imgH="24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89863" y="2895600"/>
                        <a:ext cx="1049337" cy="45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" name="Text Box 11"/>
          <p:cNvSpPr txBox="1">
            <a:spLocks noChangeArrowheads="1"/>
          </p:cNvSpPr>
          <p:nvPr/>
        </p:nvSpPr>
        <p:spPr bwMode="auto">
          <a:xfrm>
            <a:off x="6248400" y="4876800"/>
            <a:ext cx="2362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>
                <a:solidFill>
                  <a:srgbClr val="003300"/>
                </a:solidFill>
                <a:latin typeface="Monotype Corsiva" charset="0"/>
              </a:rPr>
              <a:t>Thermal Energy</a:t>
            </a:r>
          </a:p>
        </p:txBody>
      </p:sp>
    </p:spTree>
    <p:extLst>
      <p:ext uri="{BB962C8B-B14F-4D97-AF65-F5344CB8AC3E}">
        <p14:creationId xmlns:p14="http://schemas.microsoft.com/office/powerpoint/2010/main" val="40508961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9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400" smtClean="0">
                <a:solidFill>
                  <a:srgbClr val="FF0066"/>
                </a:solidFill>
                <a:latin typeface="Arial Narrow" charset="0"/>
              </a:rPr>
              <a:t>Monday, Mar. 18, 2013</a:t>
            </a:r>
            <a:endParaRPr lang="en-US" sz="1400">
              <a:solidFill>
                <a:srgbClr val="FF0066"/>
              </a:solidFill>
              <a:latin typeface="Arial Narrow" charset="0"/>
            </a:endParaRPr>
          </a:p>
        </p:txBody>
      </p:sp>
      <p:sp>
        <p:nvSpPr>
          <p:cNvPr id="34830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nl-NL" sz="1400" smtClean="0">
                <a:solidFill>
                  <a:srgbClr val="003300"/>
                </a:solidFill>
                <a:latin typeface="Arial Narrow" charset="0"/>
              </a:rPr>
              <a:t>PHYS 1441-002, Spring 2013                   Dr. Jaehoon Yu</a:t>
            </a:r>
            <a:endParaRPr lang="en-US" sz="1400">
              <a:solidFill>
                <a:srgbClr val="003300"/>
              </a:solidFill>
              <a:latin typeface="Arial Narrow" charset="0"/>
            </a:endParaRPr>
          </a:p>
        </p:txBody>
      </p:sp>
      <p:sp>
        <p:nvSpPr>
          <p:cNvPr id="3483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fld id="{F717C4E9-6D91-5D4E-A435-5815A1B53EA3}" type="slidenum">
              <a:rPr lang="en-US" sz="1400">
                <a:solidFill>
                  <a:srgbClr val="A50021"/>
                </a:solidFill>
                <a:latin typeface="Arial Narrow" charset="0"/>
              </a:rPr>
              <a:pPr eaLnBrk="1" hangingPunct="1"/>
              <a:t>9</a:t>
            </a:fld>
            <a:endParaRPr lang="en-US" sz="1400">
              <a:solidFill>
                <a:srgbClr val="A50021"/>
              </a:solidFill>
              <a:latin typeface="Arial Narrow" charset="0"/>
            </a:endParaRPr>
          </a:p>
        </p:txBody>
      </p:sp>
      <p:sp>
        <p:nvSpPr>
          <p:cNvPr id="3483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533400"/>
          </a:xfrm>
        </p:spPr>
        <p:txBody>
          <a:bodyPr/>
          <a:lstStyle/>
          <a:p>
            <a:r>
              <a:rPr lang="en-US">
                <a:latin typeface="Arial Narrow" charset="0"/>
                <a:ea typeface="ＭＳ Ｐゴシック" charset="0"/>
                <a:cs typeface="ＭＳ Ｐゴシック" charset="0"/>
              </a:rPr>
              <a:t>Gravitational Potential Energy</a:t>
            </a:r>
          </a:p>
        </p:txBody>
      </p:sp>
      <p:sp>
        <p:nvSpPr>
          <p:cNvPr id="600067" name="Text Box 3"/>
          <p:cNvSpPr txBox="1">
            <a:spLocks noChangeArrowheads="1"/>
          </p:cNvSpPr>
          <p:nvPr/>
        </p:nvSpPr>
        <p:spPr bwMode="auto">
          <a:xfrm>
            <a:off x="2057400" y="1905000"/>
            <a:ext cx="6858000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sz="2000" dirty="0">
                <a:solidFill>
                  <a:srgbClr val="FF0000"/>
                </a:solidFill>
                <a:latin typeface="Monotype Corsiva" charset="0"/>
              </a:rPr>
              <a:t>When an object is falling, the gravitational force, M</a:t>
            </a:r>
            <a:r>
              <a:rPr lang="en-US" sz="2000" b="1" dirty="0">
                <a:solidFill>
                  <a:srgbClr val="FF0000"/>
                </a:solidFill>
                <a:latin typeface="Monotype Corsiva" charset="0"/>
              </a:rPr>
              <a:t>g</a:t>
            </a:r>
            <a:r>
              <a:rPr lang="en-US" sz="2000" dirty="0">
                <a:solidFill>
                  <a:srgbClr val="FF0000"/>
                </a:solidFill>
                <a:latin typeface="Monotype Corsiva" charset="0"/>
              </a:rPr>
              <a:t>, performs the work on the object, increasing the </a:t>
            </a:r>
            <a:r>
              <a:rPr lang="en-US" sz="2000" dirty="0" smtClean="0">
                <a:solidFill>
                  <a:srgbClr val="FF0000"/>
                </a:solidFill>
                <a:latin typeface="Monotype Corsiva" charset="0"/>
              </a:rPr>
              <a:t>object’s </a:t>
            </a:r>
            <a:r>
              <a:rPr lang="en-US" sz="2000" dirty="0">
                <a:solidFill>
                  <a:srgbClr val="FF0000"/>
                </a:solidFill>
                <a:latin typeface="Monotype Corsiva" charset="0"/>
              </a:rPr>
              <a:t>kinetic energy.  So the potential energy of an object at a height y</a:t>
            </a:r>
            <a:r>
              <a:rPr lang="en-US" sz="2000" dirty="0" smtClean="0">
                <a:solidFill>
                  <a:srgbClr val="FF0000"/>
                </a:solidFill>
                <a:latin typeface="Monotype Corsiva" charset="0"/>
              </a:rPr>
              <a:t>, </a:t>
            </a:r>
            <a:r>
              <a:rPr lang="en-US" sz="2000" b="1" u="sng" dirty="0" smtClean="0">
                <a:solidFill>
                  <a:srgbClr val="FF0000"/>
                </a:solidFill>
                <a:latin typeface="Monotype Corsiva" charset="0"/>
              </a:rPr>
              <a:t>the </a:t>
            </a:r>
            <a:r>
              <a:rPr lang="en-US" sz="2000" b="1" u="sng" dirty="0">
                <a:solidFill>
                  <a:srgbClr val="FF0000"/>
                </a:solidFill>
                <a:latin typeface="Monotype Corsiva" charset="0"/>
              </a:rPr>
              <a:t>potential to do work</a:t>
            </a:r>
            <a:r>
              <a:rPr lang="en-US" sz="2000" dirty="0">
                <a:solidFill>
                  <a:srgbClr val="FF0000"/>
                </a:solidFill>
                <a:latin typeface="Monotype Corsiva" charset="0"/>
              </a:rPr>
              <a:t>, is expressed as</a:t>
            </a:r>
          </a:p>
        </p:txBody>
      </p:sp>
      <p:sp>
        <p:nvSpPr>
          <p:cNvPr id="600068" name="Text Box 4"/>
          <p:cNvSpPr txBox="1">
            <a:spLocks noChangeArrowheads="1"/>
          </p:cNvSpPr>
          <p:nvPr/>
        </p:nvSpPr>
        <p:spPr bwMode="auto">
          <a:xfrm>
            <a:off x="457200" y="914400"/>
            <a:ext cx="8305800" cy="850900"/>
          </a:xfrm>
          <a:prstGeom prst="rect">
            <a:avLst/>
          </a:prstGeom>
          <a:solidFill>
            <a:srgbClr val="FFFFCC"/>
          </a:solidFill>
          <a:ln w="28575">
            <a:solidFill>
              <a:srgbClr val="0033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dirty="0">
                <a:solidFill>
                  <a:schemeClr val="accent2"/>
                </a:solidFill>
                <a:latin typeface="Monotype Corsiva" charset="0"/>
              </a:rPr>
              <a:t>This potential energy is given to an object by the gravitational field in the system of Earth by virtue of the </a:t>
            </a:r>
            <a:r>
              <a:rPr lang="en-US" dirty="0" smtClean="0">
                <a:solidFill>
                  <a:schemeClr val="accent2"/>
                </a:solidFill>
                <a:latin typeface="Monotype Corsiva" charset="0"/>
              </a:rPr>
              <a:t>object’s </a:t>
            </a:r>
            <a:r>
              <a:rPr lang="en-US" dirty="0">
                <a:solidFill>
                  <a:schemeClr val="accent2"/>
                </a:solidFill>
                <a:latin typeface="Monotype Corsiva" charset="0"/>
              </a:rPr>
              <a:t>height from an arbitrary zero level</a:t>
            </a: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609600" y="3505200"/>
            <a:ext cx="1143000" cy="1981200"/>
            <a:chOff x="1510" y="3360"/>
            <a:chExt cx="720" cy="1248"/>
          </a:xfrm>
        </p:grpSpPr>
        <p:sp>
          <p:nvSpPr>
            <p:cNvPr id="34851" name="AutoShape 6"/>
            <p:cNvSpPr>
              <a:spLocks noChangeArrowheads="1"/>
            </p:cNvSpPr>
            <p:nvPr/>
          </p:nvSpPr>
          <p:spPr bwMode="auto">
            <a:xfrm>
              <a:off x="1798" y="3360"/>
              <a:ext cx="432" cy="288"/>
            </a:xfrm>
            <a:prstGeom prst="cube">
              <a:avLst>
                <a:gd name="adj" fmla="val 25000"/>
              </a:avLst>
            </a:prstGeom>
            <a:solidFill>
              <a:srgbClr val="663300"/>
            </a:solidFill>
            <a:ln w="9525">
              <a:solidFill>
                <a:srgbClr val="008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>
                  <a:solidFill>
                    <a:srgbClr val="FFFF99"/>
                  </a:solidFill>
                  <a:latin typeface="Monotype Corsiva" charset="0"/>
                </a:rPr>
                <a:t>m</a:t>
              </a:r>
            </a:p>
          </p:txBody>
        </p:sp>
        <p:sp>
          <p:nvSpPr>
            <p:cNvPr id="34852" name="Text Box 7"/>
            <p:cNvSpPr txBox="1">
              <a:spLocks noChangeArrowheads="1"/>
            </p:cNvSpPr>
            <p:nvPr/>
          </p:nvSpPr>
          <p:spPr bwMode="auto">
            <a:xfrm>
              <a:off x="1681" y="3974"/>
              <a:ext cx="219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2000">
                  <a:solidFill>
                    <a:schemeClr val="accent2"/>
                  </a:solidFill>
                  <a:latin typeface="Monotype Corsiva" charset="0"/>
                </a:rPr>
                <a:t>h</a:t>
              </a:r>
              <a:r>
                <a:rPr lang="en-US" sz="2000" baseline="-25000">
                  <a:solidFill>
                    <a:schemeClr val="accent2"/>
                  </a:solidFill>
                  <a:latin typeface="Monotype Corsiva" charset="0"/>
                </a:rPr>
                <a:t>f</a:t>
              </a:r>
              <a:endParaRPr lang="en-US" sz="2000" b="1">
                <a:solidFill>
                  <a:schemeClr val="accent2"/>
                </a:solidFill>
                <a:latin typeface="Monotype Corsiva" charset="0"/>
              </a:endParaRPr>
            </a:p>
          </p:txBody>
        </p:sp>
        <p:sp>
          <p:nvSpPr>
            <p:cNvPr id="34853" name="Line 8"/>
            <p:cNvSpPr>
              <a:spLocks noChangeShapeType="1"/>
            </p:cNvSpPr>
            <p:nvPr/>
          </p:nvSpPr>
          <p:spPr bwMode="auto">
            <a:xfrm flipH="1">
              <a:off x="1510" y="3648"/>
              <a:ext cx="2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854" name="Line 9"/>
            <p:cNvSpPr>
              <a:spLocks noChangeShapeType="1"/>
            </p:cNvSpPr>
            <p:nvPr/>
          </p:nvSpPr>
          <p:spPr bwMode="auto">
            <a:xfrm>
              <a:off x="1654" y="3648"/>
              <a:ext cx="0" cy="96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" name="Group 10"/>
          <p:cNvGrpSpPr>
            <a:grpSpLocks/>
          </p:cNvGrpSpPr>
          <p:nvPr/>
        </p:nvGrpSpPr>
        <p:grpSpPr bwMode="auto">
          <a:xfrm>
            <a:off x="228600" y="2362200"/>
            <a:ext cx="1752600" cy="3124200"/>
            <a:chOff x="144" y="1488"/>
            <a:chExt cx="1104" cy="1968"/>
          </a:xfrm>
        </p:grpSpPr>
        <p:grpSp>
          <p:nvGrpSpPr>
            <p:cNvPr id="34842" name="Group 11"/>
            <p:cNvGrpSpPr>
              <a:grpSpLocks/>
            </p:cNvGrpSpPr>
            <p:nvPr/>
          </p:nvGrpSpPr>
          <p:grpSpPr bwMode="auto">
            <a:xfrm>
              <a:off x="144" y="1488"/>
              <a:ext cx="1104" cy="1968"/>
              <a:chOff x="144" y="1488"/>
              <a:chExt cx="1104" cy="1968"/>
            </a:xfrm>
          </p:grpSpPr>
          <p:sp>
            <p:nvSpPr>
              <p:cNvPr id="34844" name="AutoShape 12"/>
              <p:cNvSpPr>
                <a:spLocks noChangeArrowheads="1"/>
              </p:cNvSpPr>
              <p:nvPr/>
            </p:nvSpPr>
            <p:spPr bwMode="auto">
              <a:xfrm>
                <a:off x="672" y="1488"/>
                <a:ext cx="432" cy="288"/>
              </a:xfrm>
              <a:prstGeom prst="cube">
                <a:avLst>
                  <a:gd name="adj" fmla="val 25000"/>
                </a:avLst>
              </a:prstGeom>
              <a:solidFill>
                <a:srgbClr val="663300"/>
              </a:solidFill>
              <a:ln w="9525">
                <a:solidFill>
                  <a:srgbClr val="008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>
                    <a:solidFill>
                      <a:srgbClr val="FFFF99"/>
                    </a:solidFill>
                    <a:latin typeface="Monotype Corsiva" charset="0"/>
                  </a:rPr>
                  <a:t>m</a:t>
                </a:r>
              </a:p>
            </p:txBody>
          </p:sp>
          <p:sp>
            <p:nvSpPr>
              <p:cNvPr id="34845" name="Line 13"/>
              <p:cNvSpPr>
                <a:spLocks noChangeShapeType="1"/>
              </p:cNvSpPr>
              <p:nvPr/>
            </p:nvSpPr>
            <p:spPr bwMode="auto">
              <a:xfrm>
                <a:off x="864" y="1680"/>
                <a:ext cx="0" cy="480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846" name="Text Box 14"/>
              <p:cNvSpPr txBox="1">
                <a:spLocks noChangeArrowheads="1"/>
              </p:cNvSpPr>
              <p:nvPr/>
            </p:nvSpPr>
            <p:spPr bwMode="auto">
              <a:xfrm>
                <a:off x="864" y="1851"/>
                <a:ext cx="279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 eaLnBrk="1" hangingPunct="1"/>
                <a:r>
                  <a:rPr lang="en-US" sz="2000">
                    <a:solidFill>
                      <a:schemeClr val="accent2"/>
                    </a:solidFill>
                    <a:latin typeface="Monotype Corsiva" charset="0"/>
                  </a:rPr>
                  <a:t>m</a:t>
                </a:r>
                <a:r>
                  <a:rPr lang="en-US" sz="2000" b="1">
                    <a:solidFill>
                      <a:schemeClr val="accent2"/>
                    </a:solidFill>
                    <a:latin typeface="Monotype Corsiva" charset="0"/>
                  </a:rPr>
                  <a:t>g</a:t>
                </a:r>
              </a:p>
            </p:txBody>
          </p:sp>
          <p:sp>
            <p:nvSpPr>
              <p:cNvPr id="34847" name="Text Box 15"/>
              <p:cNvSpPr txBox="1">
                <a:spLocks noChangeArrowheads="1"/>
              </p:cNvSpPr>
              <p:nvPr/>
            </p:nvSpPr>
            <p:spPr bwMode="auto">
              <a:xfrm>
                <a:off x="288" y="1910"/>
                <a:ext cx="211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 eaLnBrk="1" hangingPunct="1"/>
                <a:r>
                  <a:rPr lang="en-US" sz="2000">
                    <a:solidFill>
                      <a:schemeClr val="accent2"/>
                    </a:solidFill>
                    <a:latin typeface="Monotype Corsiva" charset="0"/>
                  </a:rPr>
                  <a:t>h</a:t>
                </a:r>
                <a:r>
                  <a:rPr lang="en-US" sz="2000" baseline="-25000">
                    <a:solidFill>
                      <a:schemeClr val="accent2"/>
                    </a:solidFill>
                    <a:latin typeface="Monotype Corsiva" charset="0"/>
                  </a:rPr>
                  <a:t>i</a:t>
                </a:r>
                <a:endParaRPr lang="en-US" sz="2000" b="1">
                  <a:solidFill>
                    <a:schemeClr val="accent2"/>
                  </a:solidFill>
                  <a:latin typeface="Monotype Corsiva" charset="0"/>
                </a:endParaRPr>
              </a:p>
            </p:txBody>
          </p:sp>
          <p:sp>
            <p:nvSpPr>
              <p:cNvPr id="34848" name="Line 16"/>
              <p:cNvSpPr>
                <a:spLocks noChangeShapeType="1"/>
              </p:cNvSpPr>
              <p:nvPr/>
            </p:nvSpPr>
            <p:spPr bwMode="auto">
              <a:xfrm>
                <a:off x="144" y="3456"/>
                <a:ext cx="1104" cy="0"/>
              </a:xfrm>
              <a:prstGeom prst="line">
                <a:avLst/>
              </a:prstGeom>
              <a:noFill/>
              <a:ln w="762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849" name="Line 17"/>
              <p:cNvSpPr>
                <a:spLocks noChangeShapeType="1"/>
              </p:cNvSpPr>
              <p:nvPr/>
            </p:nvSpPr>
            <p:spPr bwMode="auto">
              <a:xfrm flipH="1">
                <a:off x="240" y="1776"/>
                <a:ext cx="48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850" name="Line 18"/>
              <p:cNvSpPr>
                <a:spLocks noChangeShapeType="1"/>
              </p:cNvSpPr>
              <p:nvPr/>
            </p:nvSpPr>
            <p:spPr bwMode="auto">
              <a:xfrm>
                <a:off x="288" y="1776"/>
                <a:ext cx="0" cy="168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 type="triangle" w="med" len="med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34843" name="Line 19"/>
            <p:cNvSpPr>
              <a:spLocks noChangeShapeType="1"/>
            </p:cNvSpPr>
            <p:nvPr/>
          </p:nvSpPr>
          <p:spPr bwMode="auto">
            <a:xfrm flipV="1">
              <a:off x="912" y="3312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oval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aphicFrame>
        <p:nvGraphicFramePr>
          <p:cNvPr id="600084" name="Object 2"/>
          <p:cNvGraphicFramePr>
            <a:graphicFrameLocks noChangeAspect="1"/>
          </p:cNvGraphicFramePr>
          <p:nvPr/>
        </p:nvGraphicFramePr>
        <p:xfrm>
          <a:off x="2033588" y="3205163"/>
          <a:ext cx="684212" cy="300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5478" name="Equation" r:id="rId3" imgW="368280" imgH="164880" progId="Equation.DSMT4">
                  <p:embed/>
                </p:oleObj>
              </mc:Choice>
              <mc:Fallback>
                <p:oleObj name="Equation" r:id="rId3" imgW="368280" imgH="1648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33588" y="3205163"/>
                        <a:ext cx="684212" cy="3000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00085" name="Text Box 21"/>
          <p:cNvSpPr txBox="1">
            <a:spLocks noChangeArrowheads="1"/>
          </p:cNvSpPr>
          <p:nvPr/>
        </p:nvSpPr>
        <p:spPr bwMode="auto">
          <a:xfrm>
            <a:off x="2209800" y="4940300"/>
            <a:ext cx="1447800" cy="850900"/>
          </a:xfrm>
          <a:prstGeom prst="rect">
            <a:avLst/>
          </a:prstGeom>
          <a:solidFill>
            <a:srgbClr val="CCFFFF"/>
          </a:solidFill>
          <a:ln w="28575">
            <a:solidFill>
              <a:schemeClr val="accent2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>
                <a:solidFill>
                  <a:srgbClr val="FF0000"/>
                </a:solidFill>
                <a:latin typeface="Monotype Corsiva" charset="0"/>
              </a:rPr>
              <a:t>What does this mean?</a:t>
            </a:r>
            <a:endParaRPr lang="en-US">
              <a:solidFill>
                <a:srgbClr val="FF0000"/>
              </a:solidFill>
              <a:latin typeface="Arial Narrow" charset="0"/>
            </a:endParaRPr>
          </a:p>
        </p:txBody>
      </p:sp>
      <p:graphicFrame>
        <p:nvGraphicFramePr>
          <p:cNvPr id="600086" name="Object 3"/>
          <p:cNvGraphicFramePr>
            <a:graphicFrameLocks noChangeAspect="1"/>
          </p:cNvGraphicFramePr>
          <p:nvPr/>
        </p:nvGraphicFramePr>
        <p:xfrm>
          <a:off x="6248400" y="3697288"/>
          <a:ext cx="649288" cy="4937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5479" name="Equation" r:id="rId5" imgW="342720" imgH="241200" progId="Equation.DSMT4">
                  <p:embed/>
                </p:oleObj>
              </mc:Choice>
              <mc:Fallback>
                <p:oleObj name="Equation" r:id="rId5" imgW="342720" imgH="241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48400" y="3697288"/>
                        <a:ext cx="649288" cy="4937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00087" name="Text Box 23"/>
          <p:cNvSpPr txBox="1">
            <a:spLocks noChangeArrowheads="1"/>
          </p:cNvSpPr>
          <p:nvPr/>
        </p:nvSpPr>
        <p:spPr bwMode="auto">
          <a:xfrm>
            <a:off x="2743200" y="3810000"/>
            <a:ext cx="3124200" cy="1035050"/>
          </a:xfrm>
          <a:prstGeom prst="rect">
            <a:avLst/>
          </a:prstGeom>
          <a:solidFill>
            <a:srgbClr val="FFFFCC"/>
          </a:solidFill>
          <a:ln w="28575">
            <a:solidFill>
              <a:srgbClr val="0033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sz="2000">
                <a:solidFill>
                  <a:srgbClr val="FF0000"/>
                </a:solidFill>
                <a:latin typeface="Monotype Corsiva" charset="0"/>
              </a:rPr>
              <a:t>The work done on the object by the gravitational force as the brick drops from y</a:t>
            </a:r>
            <a:r>
              <a:rPr lang="en-US" sz="2000" baseline="-25000">
                <a:solidFill>
                  <a:srgbClr val="FF0000"/>
                </a:solidFill>
                <a:latin typeface="Monotype Corsiva" charset="0"/>
              </a:rPr>
              <a:t>i </a:t>
            </a:r>
            <a:r>
              <a:rPr lang="en-US" sz="2000">
                <a:solidFill>
                  <a:srgbClr val="FF0000"/>
                </a:solidFill>
                <a:latin typeface="Monotype Corsiva" charset="0"/>
              </a:rPr>
              <a:t>to y</a:t>
            </a:r>
            <a:r>
              <a:rPr lang="en-US" sz="2000" baseline="-25000">
                <a:solidFill>
                  <a:srgbClr val="FF0000"/>
                </a:solidFill>
                <a:latin typeface="Monotype Corsiva" charset="0"/>
              </a:rPr>
              <a:t>f </a:t>
            </a:r>
            <a:r>
              <a:rPr lang="en-US" sz="2000">
                <a:solidFill>
                  <a:srgbClr val="FF0000"/>
                </a:solidFill>
                <a:latin typeface="Monotype Corsiva" charset="0"/>
              </a:rPr>
              <a:t> is:</a:t>
            </a:r>
          </a:p>
        </p:txBody>
      </p:sp>
      <p:graphicFrame>
        <p:nvGraphicFramePr>
          <p:cNvPr id="600088" name="Object 4"/>
          <p:cNvGraphicFramePr>
            <a:graphicFrameLocks noChangeAspect="1"/>
          </p:cNvGraphicFramePr>
          <p:nvPr/>
        </p:nvGraphicFramePr>
        <p:xfrm>
          <a:off x="7316788" y="3236913"/>
          <a:ext cx="1536700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5480" name="Equation" r:id="rId7" imgW="660240" imgH="203040" progId="Equation.DSMT4">
                  <p:embed/>
                </p:oleObj>
              </mc:Choice>
              <mc:Fallback>
                <p:oleObj name="Equation" r:id="rId7" imgW="66024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16788" y="3236913"/>
                        <a:ext cx="1536700" cy="393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00089" name="Object 5"/>
          <p:cNvGraphicFramePr>
            <a:graphicFrameLocks noChangeAspect="1"/>
          </p:cNvGraphicFramePr>
          <p:nvPr/>
        </p:nvGraphicFramePr>
        <p:xfrm>
          <a:off x="6130925" y="3248025"/>
          <a:ext cx="803275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5481" name="Equation" r:id="rId9" imgW="431640" imgH="203040" progId="Equation.DSMT4">
                  <p:embed/>
                </p:oleObj>
              </mc:Choice>
              <mc:Fallback>
                <p:oleObj name="Equation" r:id="rId9" imgW="43164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30925" y="3248025"/>
                        <a:ext cx="803275" cy="368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00090" name="Object 6"/>
          <p:cNvGraphicFramePr>
            <a:graphicFrameLocks noChangeAspect="1"/>
          </p:cNvGraphicFramePr>
          <p:nvPr/>
        </p:nvGraphicFramePr>
        <p:xfrm>
          <a:off x="6248400" y="4038600"/>
          <a:ext cx="1731963" cy="493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5482" name="Equation" r:id="rId11" imgW="914400" imgH="241200" progId="Equation.DSMT4">
                  <p:embed/>
                </p:oleObj>
              </mc:Choice>
              <mc:Fallback>
                <p:oleObj name="Equation" r:id="rId11" imgW="914400" imgH="241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48400" y="4038600"/>
                        <a:ext cx="1731963" cy="4937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00091" name="Text Box 27"/>
          <p:cNvSpPr txBox="1">
            <a:spLocks noChangeArrowheads="1"/>
          </p:cNvSpPr>
          <p:nvPr/>
        </p:nvSpPr>
        <p:spPr bwMode="auto">
          <a:xfrm>
            <a:off x="3733800" y="5030788"/>
            <a:ext cx="5334000" cy="669925"/>
          </a:xfrm>
          <a:prstGeom prst="rect">
            <a:avLst/>
          </a:prstGeom>
          <a:solidFill>
            <a:srgbClr val="FFFFCC"/>
          </a:solidFill>
          <a:ln w="28575">
            <a:solidFill>
              <a:srgbClr val="0033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sz="1800" dirty="0">
                <a:solidFill>
                  <a:srgbClr val="FF0000"/>
                </a:solidFill>
                <a:latin typeface="Arial Narrow" charset="0"/>
              </a:rPr>
              <a:t>Work by the gravitational force as the brick drops from </a:t>
            </a:r>
            <a:r>
              <a:rPr lang="en-US" sz="1800" dirty="0" err="1">
                <a:solidFill>
                  <a:srgbClr val="FF0000"/>
                </a:solidFill>
                <a:latin typeface="Arial Narrow" charset="0"/>
              </a:rPr>
              <a:t>y</a:t>
            </a:r>
            <a:r>
              <a:rPr lang="en-US" sz="1800" baseline="-25000" dirty="0" err="1">
                <a:solidFill>
                  <a:srgbClr val="FF0000"/>
                </a:solidFill>
                <a:latin typeface="Arial Narrow" charset="0"/>
              </a:rPr>
              <a:t>i</a:t>
            </a:r>
            <a:r>
              <a:rPr lang="en-US" sz="1800" baseline="-25000" dirty="0">
                <a:solidFill>
                  <a:srgbClr val="FF0000"/>
                </a:solidFill>
                <a:latin typeface="Arial Narrow" charset="0"/>
              </a:rPr>
              <a:t> </a:t>
            </a:r>
            <a:r>
              <a:rPr lang="en-US" sz="1800" dirty="0">
                <a:solidFill>
                  <a:srgbClr val="FF0000"/>
                </a:solidFill>
                <a:latin typeface="Arial Narrow" charset="0"/>
              </a:rPr>
              <a:t>to </a:t>
            </a:r>
            <a:r>
              <a:rPr lang="en-US" sz="1800" dirty="0" err="1">
                <a:solidFill>
                  <a:srgbClr val="FF0000"/>
                </a:solidFill>
                <a:latin typeface="Arial Narrow" charset="0"/>
              </a:rPr>
              <a:t>y</a:t>
            </a:r>
            <a:r>
              <a:rPr lang="en-US" sz="1800" baseline="-25000" dirty="0" err="1">
                <a:solidFill>
                  <a:srgbClr val="FF0000"/>
                </a:solidFill>
                <a:latin typeface="Arial Narrow" charset="0"/>
              </a:rPr>
              <a:t>f</a:t>
            </a:r>
            <a:r>
              <a:rPr lang="en-US" sz="1800" baseline="-25000" dirty="0">
                <a:solidFill>
                  <a:srgbClr val="FF0000"/>
                </a:solidFill>
                <a:latin typeface="Arial Narrow" charset="0"/>
              </a:rPr>
              <a:t> </a:t>
            </a:r>
            <a:r>
              <a:rPr lang="en-US" sz="1800" dirty="0">
                <a:solidFill>
                  <a:srgbClr val="FF0000"/>
                </a:solidFill>
                <a:latin typeface="Arial Narrow" charset="0"/>
              </a:rPr>
              <a:t> is the negative change of the </a:t>
            </a:r>
            <a:r>
              <a:rPr lang="en-US" sz="1800" dirty="0" smtClean="0">
                <a:solidFill>
                  <a:srgbClr val="FF0000"/>
                </a:solidFill>
                <a:latin typeface="Arial Narrow" charset="0"/>
              </a:rPr>
              <a:t>system’s </a:t>
            </a:r>
            <a:r>
              <a:rPr lang="en-US" sz="1800" dirty="0">
                <a:solidFill>
                  <a:srgbClr val="FF0000"/>
                </a:solidFill>
                <a:latin typeface="Arial Narrow" charset="0"/>
              </a:rPr>
              <a:t>potential energy</a:t>
            </a:r>
          </a:p>
        </p:txBody>
      </p:sp>
      <p:sp>
        <p:nvSpPr>
          <p:cNvPr id="600092" name="Text Box 28"/>
          <p:cNvSpPr txBox="1">
            <a:spLocks noChangeArrowheads="1"/>
          </p:cNvSpPr>
          <p:nvPr/>
        </p:nvSpPr>
        <p:spPr bwMode="auto">
          <a:xfrm>
            <a:off x="3124200" y="5822950"/>
            <a:ext cx="5791200" cy="730250"/>
          </a:xfrm>
          <a:prstGeom prst="rect">
            <a:avLst/>
          </a:prstGeom>
          <a:solidFill>
            <a:srgbClr val="FFFFCC"/>
          </a:solidFill>
          <a:ln w="28575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sz="2000" b="1" dirty="0">
                <a:solidFill>
                  <a:srgbClr val="FF0000"/>
                </a:solidFill>
                <a:latin typeface="Arial Narrow" charset="0"/>
                <a:sym typeface="Wingdings" charset="0"/>
              </a:rPr>
              <a:t> Potential energy was spent in order for the gravitational force to increase the </a:t>
            </a:r>
            <a:r>
              <a:rPr lang="en-US" sz="2000" b="1" dirty="0" smtClean="0">
                <a:solidFill>
                  <a:srgbClr val="FF0000"/>
                </a:solidFill>
                <a:latin typeface="Arial Narrow" charset="0"/>
                <a:sym typeface="Wingdings" charset="0"/>
              </a:rPr>
              <a:t>brick’s </a:t>
            </a:r>
            <a:r>
              <a:rPr lang="en-US" sz="2000" b="1" dirty="0">
                <a:solidFill>
                  <a:srgbClr val="FF0000"/>
                </a:solidFill>
                <a:latin typeface="Arial Narrow" charset="0"/>
                <a:sym typeface="Wingdings" charset="0"/>
              </a:rPr>
              <a:t>kinetic energy.</a:t>
            </a:r>
            <a:endParaRPr lang="en-US" sz="2000" b="1" dirty="0">
              <a:solidFill>
                <a:srgbClr val="FF0000"/>
              </a:solidFill>
              <a:latin typeface="Arial Narrow" charset="0"/>
            </a:endParaRPr>
          </a:p>
        </p:txBody>
      </p:sp>
      <p:graphicFrame>
        <p:nvGraphicFramePr>
          <p:cNvPr id="600093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56455830"/>
              </p:ext>
            </p:extLst>
          </p:nvPr>
        </p:nvGraphicFramePr>
        <p:xfrm>
          <a:off x="3738563" y="3146425"/>
          <a:ext cx="1535112" cy="552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5483" name="Equation" r:id="rId13" imgW="825500" imgH="304800" progId="Equation.3">
                  <p:embed/>
                </p:oleObj>
              </mc:Choice>
              <mc:Fallback>
                <p:oleObj name="Equation" r:id="rId13" imgW="825500" imgH="304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38563" y="3146425"/>
                        <a:ext cx="1535112" cy="552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00094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79857307"/>
              </p:ext>
            </p:extLst>
          </p:nvPr>
        </p:nvGraphicFramePr>
        <p:xfrm>
          <a:off x="5316538" y="3146425"/>
          <a:ext cx="731837" cy="552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5484" name="Equation" r:id="rId15" imgW="393700" imgH="304800" progId="Equation.3">
                  <p:embed/>
                </p:oleObj>
              </mc:Choice>
              <mc:Fallback>
                <p:oleObj name="Equation" r:id="rId15" imgW="393700" imgH="304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16538" y="3146425"/>
                        <a:ext cx="731837" cy="552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00095" name="Object 9"/>
          <p:cNvGraphicFramePr>
            <a:graphicFrameLocks noChangeAspect="1"/>
          </p:cNvGraphicFramePr>
          <p:nvPr/>
        </p:nvGraphicFramePr>
        <p:xfrm>
          <a:off x="7969250" y="4081463"/>
          <a:ext cx="1035050" cy="338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5485" name="Equation" r:id="rId17" imgW="545760" imgH="164880" progId="Equation.DSMT4">
                  <p:embed/>
                </p:oleObj>
              </mc:Choice>
              <mc:Fallback>
                <p:oleObj name="Equation" r:id="rId17" imgW="545760" imgH="1648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69250" y="4081463"/>
                        <a:ext cx="1035050" cy="3381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00096" name="Object 10"/>
          <p:cNvGraphicFramePr>
            <a:graphicFrameLocks noChangeAspect="1"/>
          </p:cNvGraphicFramePr>
          <p:nvPr/>
        </p:nvGraphicFramePr>
        <p:xfrm>
          <a:off x="6954838" y="3697288"/>
          <a:ext cx="1274762" cy="4937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5486" name="Equation" r:id="rId19" imgW="672840" imgH="241200" progId="Equation.DSMT4">
                  <p:embed/>
                </p:oleObj>
              </mc:Choice>
              <mc:Fallback>
                <p:oleObj name="Equation" r:id="rId19" imgW="672840" imgH="241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54838" y="3697288"/>
                        <a:ext cx="1274762" cy="4937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00097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63383730"/>
              </p:ext>
            </p:extLst>
          </p:nvPr>
        </p:nvGraphicFramePr>
        <p:xfrm>
          <a:off x="2640013" y="3092450"/>
          <a:ext cx="1052512" cy="593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5487" name="Equation" r:id="rId21" imgW="482600" imgH="279400" progId="Equation.3">
                  <p:embed/>
                </p:oleObj>
              </mc:Choice>
              <mc:Fallback>
                <p:oleObj name="Equation" r:id="rId21" imgW="482600" imgH="279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40013" y="3092450"/>
                        <a:ext cx="1052512" cy="593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12"/>
          <p:cNvGraphicFramePr>
            <a:graphicFrameLocks noChangeAspect="1"/>
          </p:cNvGraphicFramePr>
          <p:nvPr/>
        </p:nvGraphicFramePr>
        <p:xfrm>
          <a:off x="7162800" y="4572000"/>
          <a:ext cx="1395413" cy="35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5488" name="Equation" r:id="rId23" imgW="1130300" imgH="266700" progId="Equation.3">
                  <p:embed/>
                </p:oleObj>
              </mc:Choice>
              <mc:Fallback>
                <p:oleObj name="Equation" r:id="rId23" imgW="1130300" imgH="2667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62800" y="4572000"/>
                        <a:ext cx="1395413" cy="355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8" name="Text Box 21"/>
          <p:cNvSpPr txBox="1">
            <a:spLocks noChangeArrowheads="1"/>
          </p:cNvSpPr>
          <p:nvPr/>
        </p:nvSpPr>
        <p:spPr bwMode="auto">
          <a:xfrm>
            <a:off x="6400800" y="4491038"/>
            <a:ext cx="23622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dirty="0">
                <a:solidFill>
                  <a:srgbClr val="FF0000"/>
                </a:solidFill>
                <a:latin typeface="Monotype Corsiva" charset="0"/>
              </a:rPr>
              <a:t>(since                      )</a:t>
            </a:r>
            <a:endParaRPr lang="en-US" dirty="0">
              <a:solidFill>
                <a:srgbClr val="FF0000"/>
              </a:solidFill>
              <a:latin typeface="Arial Narrow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01518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phys1443-spring02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00"/>
      </a:hlink>
      <a:folHlink>
        <a:srgbClr val="B2B2B2"/>
      </a:folHlink>
    </a:clrScheme>
    <a:fontScheme name="phys1443-spring02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phys1443-spring02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hys1443-spring02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D:\UTA\Classes\1443 Spring 2002\phys1443-spring02.pot</Template>
  <TotalTime>32752</TotalTime>
  <Words>1258</Words>
  <Application>Microsoft Macintosh PowerPoint</Application>
  <PresentationFormat>On-screen Show (4:3)</PresentationFormat>
  <Paragraphs>158</Paragraphs>
  <Slides>12</Slides>
  <Notes>4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phys1443-spring02</vt:lpstr>
      <vt:lpstr>Equation</vt:lpstr>
      <vt:lpstr>Clip</vt:lpstr>
      <vt:lpstr>PHYS 1441 – Section 002 Lecture #15</vt:lpstr>
      <vt:lpstr>Announcements</vt:lpstr>
      <vt:lpstr>Reminder: Special Project #4</vt:lpstr>
      <vt:lpstr>Work and Energy Involving Kinetic Friction</vt:lpstr>
      <vt:lpstr>Example of Work Under Friction</vt:lpstr>
      <vt:lpstr>Ex. Downhill Skiing</vt:lpstr>
      <vt:lpstr>Ex. Now with the X component</vt:lpstr>
      <vt:lpstr>Potential Energy</vt:lpstr>
      <vt:lpstr>Gravitational Potential Energy</vt:lpstr>
      <vt:lpstr>Ex. A Gymnast on a Trampoline</vt:lpstr>
      <vt:lpstr>Ex.  Continued</vt:lpstr>
      <vt:lpstr>Example for Potential Energy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PHYS 1443 – Section 501 Lecture #1</dc:title>
  <dc:creator>Jae Yu</dc:creator>
  <cp:lastModifiedBy>Jaehoon Yu</cp:lastModifiedBy>
  <cp:revision>1078</cp:revision>
  <dcterms:created xsi:type="dcterms:W3CDTF">2012-08-27T21:13:02Z</dcterms:created>
  <dcterms:modified xsi:type="dcterms:W3CDTF">2013-03-18T23:15:06Z</dcterms:modified>
</cp:coreProperties>
</file>