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notesSlides/notesSlide1.xml" ContentType="application/vnd.openxmlformats-officedocument.presentationml.notesSlide+xml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notesSlides/notesSlide2.xml" ContentType="application/vnd.openxmlformats-officedocument.presentationml.notesSlide+xml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embeddings/oleObject102.bin" ContentType="application/vnd.openxmlformats-officedocument.oleObject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ppt/embeddings/oleObject105.bin" ContentType="application/vnd.openxmlformats-officedocument.oleObject"/>
  <Override PartName="/ppt/embeddings/oleObject106.bin" ContentType="application/vnd.openxmlformats-officedocument.oleObject"/>
  <Override PartName="/ppt/embeddings/oleObject107.bin" ContentType="application/vnd.openxmlformats-officedocument.oleObject"/>
  <Override PartName="/ppt/embeddings/oleObject108.bin" ContentType="application/vnd.openxmlformats-officedocument.oleObject"/>
  <Override PartName="/ppt/embeddings/oleObject109.bin" ContentType="application/vnd.openxmlformats-officedocument.oleObject"/>
  <Override PartName="/ppt/embeddings/oleObject1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7" r:id="rId3"/>
    <p:sldId id="668" r:id="rId4"/>
    <p:sldId id="672" r:id="rId5"/>
    <p:sldId id="675" r:id="rId6"/>
    <p:sldId id="673" r:id="rId7"/>
    <p:sldId id="674" r:id="rId8"/>
    <p:sldId id="676" r:id="rId9"/>
    <p:sldId id="677" r:id="rId10"/>
    <p:sldId id="678" r:id="rId11"/>
    <p:sldId id="679" r:id="rId12"/>
    <p:sldId id="680" r:id="rId13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emf"/><Relationship Id="rId6" Type="http://schemas.openxmlformats.org/officeDocument/2006/relationships/image" Target="../media/image9.emf"/><Relationship Id="rId7" Type="http://schemas.openxmlformats.org/officeDocument/2006/relationships/image" Target="../media/image10.emf"/><Relationship Id="rId8" Type="http://schemas.openxmlformats.org/officeDocument/2006/relationships/image" Target="../media/image11.wmf"/><Relationship Id="rId9" Type="http://schemas.openxmlformats.org/officeDocument/2006/relationships/image" Target="../media/image12.wmf"/><Relationship Id="rId10" Type="http://schemas.openxmlformats.org/officeDocument/2006/relationships/image" Target="../media/image13.emf"/><Relationship Id="rId1" Type="http://schemas.openxmlformats.org/officeDocument/2006/relationships/image" Target="../media/image4.e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image" Target="../media/image25.wmf"/><Relationship Id="rId13" Type="http://schemas.openxmlformats.org/officeDocument/2006/relationships/image" Target="../media/image26.wmf"/><Relationship Id="rId14" Type="http://schemas.openxmlformats.org/officeDocument/2006/relationships/image" Target="../media/image27.emf"/><Relationship Id="rId15" Type="http://schemas.openxmlformats.org/officeDocument/2006/relationships/image" Target="../media/image28.wmf"/><Relationship Id="rId16" Type="http://schemas.openxmlformats.org/officeDocument/2006/relationships/image" Target="../media/image29.emf"/><Relationship Id="rId1" Type="http://schemas.openxmlformats.org/officeDocument/2006/relationships/image" Target="../media/image14.emf"/><Relationship Id="rId2" Type="http://schemas.openxmlformats.org/officeDocument/2006/relationships/image" Target="../media/image15.wmf"/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e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0.wmf"/><Relationship Id="rId12" Type="http://schemas.openxmlformats.org/officeDocument/2006/relationships/image" Target="../media/image41.wmf"/><Relationship Id="rId13" Type="http://schemas.openxmlformats.org/officeDocument/2006/relationships/image" Target="../media/image42.wmf"/><Relationship Id="rId14" Type="http://schemas.openxmlformats.org/officeDocument/2006/relationships/image" Target="../media/image43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36.wmf"/><Relationship Id="rId8" Type="http://schemas.openxmlformats.org/officeDocument/2006/relationships/image" Target="../media/image37.wmf"/><Relationship Id="rId9" Type="http://schemas.openxmlformats.org/officeDocument/2006/relationships/image" Target="../media/image38.wmf"/><Relationship Id="rId10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53.wmf"/><Relationship Id="rId20" Type="http://schemas.openxmlformats.org/officeDocument/2006/relationships/image" Target="../media/image64.wmf"/><Relationship Id="rId21" Type="http://schemas.openxmlformats.org/officeDocument/2006/relationships/image" Target="../media/image65.wmf"/><Relationship Id="rId22" Type="http://schemas.openxmlformats.org/officeDocument/2006/relationships/image" Target="../media/image66.wmf"/><Relationship Id="rId23" Type="http://schemas.openxmlformats.org/officeDocument/2006/relationships/image" Target="../media/image67.wmf"/><Relationship Id="rId24" Type="http://schemas.openxmlformats.org/officeDocument/2006/relationships/image" Target="../media/image68.wmf"/><Relationship Id="rId25" Type="http://schemas.openxmlformats.org/officeDocument/2006/relationships/image" Target="../media/image69.wmf"/><Relationship Id="rId10" Type="http://schemas.openxmlformats.org/officeDocument/2006/relationships/image" Target="../media/image54.wmf"/><Relationship Id="rId11" Type="http://schemas.openxmlformats.org/officeDocument/2006/relationships/image" Target="../media/image55.wmf"/><Relationship Id="rId12" Type="http://schemas.openxmlformats.org/officeDocument/2006/relationships/image" Target="../media/image56.wmf"/><Relationship Id="rId13" Type="http://schemas.openxmlformats.org/officeDocument/2006/relationships/image" Target="../media/image57.emf"/><Relationship Id="rId14" Type="http://schemas.openxmlformats.org/officeDocument/2006/relationships/image" Target="../media/image58.wmf"/><Relationship Id="rId15" Type="http://schemas.openxmlformats.org/officeDocument/2006/relationships/image" Target="../media/image59.wmf"/><Relationship Id="rId16" Type="http://schemas.openxmlformats.org/officeDocument/2006/relationships/image" Target="../media/image60.wmf"/><Relationship Id="rId17" Type="http://schemas.openxmlformats.org/officeDocument/2006/relationships/image" Target="../media/image61.wmf"/><Relationship Id="rId18" Type="http://schemas.openxmlformats.org/officeDocument/2006/relationships/image" Target="../media/image62.wmf"/><Relationship Id="rId19" Type="http://schemas.openxmlformats.org/officeDocument/2006/relationships/image" Target="../media/image63.wmf"/><Relationship Id="rId1" Type="http://schemas.openxmlformats.org/officeDocument/2006/relationships/image" Target="../media/image45.wmf"/><Relationship Id="rId2" Type="http://schemas.openxmlformats.org/officeDocument/2006/relationships/image" Target="../media/image46.wmf"/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6" Type="http://schemas.openxmlformats.org/officeDocument/2006/relationships/image" Target="../media/image50.wmf"/><Relationship Id="rId7" Type="http://schemas.openxmlformats.org/officeDocument/2006/relationships/image" Target="../media/image51.wmf"/><Relationship Id="rId8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Relationship Id="rId2" Type="http://schemas.openxmlformats.org/officeDocument/2006/relationships/image" Target="../media/image71.wmf"/><Relationship Id="rId3" Type="http://schemas.openxmlformats.org/officeDocument/2006/relationships/image" Target="../media/image7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4" Type="http://schemas.openxmlformats.org/officeDocument/2006/relationships/image" Target="../media/image76.wmf"/><Relationship Id="rId5" Type="http://schemas.openxmlformats.org/officeDocument/2006/relationships/image" Target="../media/image77.wmf"/><Relationship Id="rId6" Type="http://schemas.openxmlformats.org/officeDocument/2006/relationships/image" Target="../media/image78.emf"/><Relationship Id="rId7" Type="http://schemas.openxmlformats.org/officeDocument/2006/relationships/image" Target="../media/image79.emf"/><Relationship Id="rId8" Type="http://schemas.openxmlformats.org/officeDocument/2006/relationships/image" Target="../media/image80.wmf"/><Relationship Id="rId9" Type="http://schemas.openxmlformats.org/officeDocument/2006/relationships/image" Target="../media/image81.wmf"/><Relationship Id="rId10" Type="http://schemas.openxmlformats.org/officeDocument/2006/relationships/image" Target="../media/image82.emf"/><Relationship Id="rId11" Type="http://schemas.openxmlformats.org/officeDocument/2006/relationships/image" Target="../media/image83.emf"/><Relationship Id="rId1" Type="http://schemas.openxmlformats.org/officeDocument/2006/relationships/image" Target="../media/image73.wmf"/><Relationship Id="rId2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4" Type="http://schemas.openxmlformats.org/officeDocument/2006/relationships/image" Target="../media/image88.wmf"/><Relationship Id="rId5" Type="http://schemas.openxmlformats.org/officeDocument/2006/relationships/image" Target="../media/image89.wmf"/><Relationship Id="rId6" Type="http://schemas.openxmlformats.org/officeDocument/2006/relationships/image" Target="../media/image90.wmf"/><Relationship Id="rId7" Type="http://schemas.openxmlformats.org/officeDocument/2006/relationships/image" Target="../media/image91.wmf"/><Relationship Id="rId8" Type="http://schemas.openxmlformats.org/officeDocument/2006/relationships/image" Target="../media/image92.wmf"/><Relationship Id="rId1" Type="http://schemas.openxmlformats.org/officeDocument/2006/relationships/image" Target="../media/image85.wmf"/><Relationship Id="rId2" Type="http://schemas.openxmlformats.org/officeDocument/2006/relationships/image" Target="../media/image86.wmf"/></Relationships>
</file>

<file path=ppt/drawings/_rels/vmlDrawing9.vml.rels><?xml version="1.0" encoding="UTF-8" standalone="yes"?>
<Relationships xmlns="http://schemas.openxmlformats.org/package/2006/relationships"><Relationship Id="rId9" Type="http://schemas.openxmlformats.org/officeDocument/2006/relationships/image" Target="../media/image101.wmf"/><Relationship Id="rId20" Type="http://schemas.openxmlformats.org/officeDocument/2006/relationships/image" Target="../media/image112.wmf"/><Relationship Id="rId10" Type="http://schemas.openxmlformats.org/officeDocument/2006/relationships/image" Target="../media/image102.wmf"/><Relationship Id="rId11" Type="http://schemas.openxmlformats.org/officeDocument/2006/relationships/image" Target="../media/image103.wmf"/><Relationship Id="rId12" Type="http://schemas.openxmlformats.org/officeDocument/2006/relationships/image" Target="../media/image104.wmf"/><Relationship Id="rId13" Type="http://schemas.openxmlformats.org/officeDocument/2006/relationships/image" Target="../media/image105.wmf"/><Relationship Id="rId14" Type="http://schemas.openxmlformats.org/officeDocument/2006/relationships/image" Target="../media/image106.wmf"/><Relationship Id="rId15" Type="http://schemas.openxmlformats.org/officeDocument/2006/relationships/image" Target="../media/image107.wmf"/><Relationship Id="rId16" Type="http://schemas.openxmlformats.org/officeDocument/2006/relationships/image" Target="../media/image108.wmf"/><Relationship Id="rId17" Type="http://schemas.openxmlformats.org/officeDocument/2006/relationships/image" Target="../media/image109.wmf"/><Relationship Id="rId18" Type="http://schemas.openxmlformats.org/officeDocument/2006/relationships/image" Target="../media/image110.wmf"/><Relationship Id="rId19" Type="http://schemas.openxmlformats.org/officeDocument/2006/relationships/image" Target="../media/image111.wmf"/><Relationship Id="rId1" Type="http://schemas.openxmlformats.org/officeDocument/2006/relationships/image" Target="../media/image93.wmf"/><Relationship Id="rId2" Type="http://schemas.openxmlformats.org/officeDocument/2006/relationships/image" Target="../media/image94.wmf"/><Relationship Id="rId3" Type="http://schemas.openxmlformats.org/officeDocument/2006/relationships/image" Target="../media/image95.wmf"/><Relationship Id="rId4" Type="http://schemas.openxmlformats.org/officeDocument/2006/relationships/image" Target="../media/image96.wmf"/><Relationship Id="rId5" Type="http://schemas.openxmlformats.org/officeDocument/2006/relationships/image" Target="../media/image97.wmf"/><Relationship Id="rId6" Type="http://schemas.openxmlformats.org/officeDocument/2006/relationships/image" Target="../media/image98.wmf"/><Relationship Id="rId7" Type="http://schemas.openxmlformats.org/officeDocument/2006/relationships/image" Target="../media/image99.wmf"/><Relationship Id="rId8" Type="http://schemas.openxmlformats.org/officeDocument/2006/relationships/image" Target="../media/image10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C7F5AD8-6AE8-AF41-85F2-CE159DFF36ED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867B77F-2880-A04C-B4FD-2F1D2F141DF8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3531053-D084-6647-A62F-CF8C08E4D0B0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815029F-D398-E04C-8792-6DC9AD8D965F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4.jpe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5.bin"/><Relationship Id="rId20" Type="http://schemas.openxmlformats.org/officeDocument/2006/relationships/image" Target="../media/image92.wmf"/><Relationship Id="rId10" Type="http://schemas.openxmlformats.org/officeDocument/2006/relationships/image" Target="../media/image87.wmf"/><Relationship Id="rId11" Type="http://schemas.openxmlformats.org/officeDocument/2006/relationships/oleObject" Target="../embeddings/oleObject86.bin"/><Relationship Id="rId12" Type="http://schemas.openxmlformats.org/officeDocument/2006/relationships/image" Target="../media/image88.wmf"/><Relationship Id="rId13" Type="http://schemas.openxmlformats.org/officeDocument/2006/relationships/oleObject" Target="../embeddings/oleObject87.bin"/><Relationship Id="rId14" Type="http://schemas.openxmlformats.org/officeDocument/2006/relationships/image" Target="../media/image89.wmf"/><Relationship Id="rId15" Type="http://schemas.openxmlformats.org/officeDocument/2006/relationships/oleObject" Target="../embeddings/oleObject88.bin"/><Relationship Id="rId16" Type="http://schemas.openxmlformats.org/officeDocument/2006/relationships/image" Target="../media/image90.wmf"/><Relationship Id="rId17" Type="http://schemas.openxmlformats.org/officeDocument/2006/relationships/oleObject" Target="../embeddings/oleObject89.bin"/><Relationship Id="rId18" Type="http://schemas.openxmlformats.org/officeDocument/2006/relationships/image" Target="../media/image91.wmf"/><Relationship Id="rId19" Type="http://schemas.openxmlformats.org/officeDocument/2006/relationships/oleObject" Target="../embeddings/oleObject90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4.xml"/><Relationship Id="rId4" Type="http://schemas.openxmlformats.org/officeDocument/2006/relationships/image" Target="../media/image84.jpeg"/><Relationship Id="rId5" Type="http://schemas.openxmlformats.org/officeDocument/2006/relationships/oleObject" Target="../embeddings/oleObject83.bin"/><Relationship Id="rId6" Type="http://schemas.openxmlformats.org/officeDocument/2006/relationships/image" Target="../media/image85.wmf"/><Relationship Id="rId7" Type="http://schemas.openxmlformats.org/officeDocument/2006/relationships/oleObject" Target="../embeddings/oleObject84.bin"/><Relationship Id="rId8" Type="http://schemas.openxmlformats.org/officeDocument/2006/relationships/image" Target="../media/image86.wmf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99.bin"/><Relationship Id="rId21" Type="http://schemas.openxmlformats.org/officeDocument/2006/relationships/image" Target="../media/image101.wmf"/><Relationship Id="rId22" Type="http://schemas.openxmlformats.org/officeDocument/2006/relationships/oleObject" Target="../embeddings/oleObject100.bin"/><Relationship Id="rId23" Type="http://schemas.openxmlformats.org/officeDocument/2006/relationships/image" Target="../media/image102.wmf"/><Relationship Id="rId24" Type="http://schemas.openxmlformats.org/officeDocument/2006/relationships/oleObject" Target="../embeddings/oleObject101.bin"/><Relationship Id="rId25" Type="http://schemas.openxmlformats.org/officeDocument/2006/relationships/image" Target="../media/image103.wmf"/><Relationship Id="rId26" Type="http://schemas.openxmlformats.org/officeDocument/2006/relationships/oleObject" Target="../embeddings/oleObject102.bin"/><Relationship Id="rId27" Type="http://schemas.openxmlformats.org/officeDocument/2006/relationships/image" Target="../media/image104.wmf"/><Relationship Id="rId28" Type="http://schemas.openxmlformats.org/officeDocument/2006/relationships/oleObject" Target="../embeddings/oleObject103.bin"/><Relationship Id="rId29" Type="http://schemas.openxmlformats.org/officeDocument/2006/relationships/image" Target="../media/image105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1.bin"/><Relationship Id="rId4" Type="http://schemas.openxmlformats.org/officeDocument/2006/relationships/image" Target="../media/image93.wmf"/><Relationship Id="rId5" Type="http://schemas.openxmlformats.org/officeDocument/2006/relationships/image" Target="../media/image113.wmf"/><Relationship Id="rId30" Type="http://schemas.openxmlformats.org/officeDocument/2006/relationships/oleObject" Target="../embeddings/oleObject104.bin"/><Relationship Id="rId31" Type="http://schemas.openxmlformats.org/officeDocument/2006/relationships/image" Target="../media/image106.wmf"/><Relationship Id="rId32" Type="http://schemas.openxmlformats.org/officeDocument/2006/relationships/oleObject" Target="../embeddings/oleObject105.bin"/><Relationship Id="rId9" Type="http://schemas.openxmlformats.org/officeDocument/2006/relationships/image" Target="../media/image95.wmf"/><Relationship Id="rId6" Type="http://schemas.openxmlformats.org/officeDocument/2006/relationships/oleObject" Target="../embeddings/oleObject92.bin"/><Relationship Id="rId7" Type="http://schemas.openxmlformats.org/officeDocument/2006/relationships/image" Target="../media/image94.wmf"/><Relationship Id="rId8" Type="http://schemas.openxmlformats.org/officeDocument/2006/relationships/oleObject" Target="../embeddings/oleObject93.bin"/><Relationship Id="rId33" Type="http://schemas.openxmlformats.org/officeDocument/2006/relationships/image" Target="../media/image107.wmf"/><Relationship Id="rId34" Type="http://schemas.openxmlformats.org/officeDocument/2006/relationships/oleObject" Target="../embeddings/oleObject106.bin"/><Relationship Id="rId35" Type="http://schemas.openxmlformats.org/officeDocument/2006/relationships/image" Target="../media/image108.wmf"/><Relationship Id="rId36" Type="http://schemas.openxmlformats.org/officeDocument/2006/relationships/oleObject" Target="../embeddings/oleObject107.bin"/><Relationship Id="rId10" Type="http://schemas.openxmlformats.org/officeDocument/2006/relationships/oleObject" Target="../embeddings/oleObject94.bin"/><Relationship Id="rId11" Type="http://schemas.openxmlformats.org/officeDocument/2006/relationships/image" Target="../media/image96.wmf"/><Relationship Id="rId12" Type="http://schemas.openxmlformats.org/officeDocument/2006/relationships/oleObject" Target="../embeddings/oleObject95.bin"/><Relationship Id="rId13" Type="http://schemas.openxmlformats.org/officeDocument/2006/relationships/image" Target="../media/image97.wmf"/><Relationship Id="rId14" Type="http://schemas.openxmlformats.org/officeDocument/2006/relationships/oleObject" Target="../embeddings/oleObject96.bin"/><Relationship Id="rId15" Type="http://schemas.openxmlformats.org/officeDocument/2006/relationships/image" Target="../media/image98.wmf"/><Relationship Id="rId16" Type="http://schemas.openxmlformats.org/officeDocument/2006/relationships/oleObject" Target="../embeddings/oleObject97.bin"/><Relationship Id="rId17" Type="http://schemas.openxmlformats.org/officeDocument/2006/relationships/image" Target="../media/image99.wmf"/><Relationship Id="rId18" Type="http://schemas.openxmlformats.org/officeDocument/2006/relationships/oleObject" Target="../embeddings/oleObject98.bin"/><Relationship Id="rId19" Type="http://schemas.openxmlformats.org/officeDocument/2006/relationships/image" Target="../media/image100.wmf"/><Relationship Id="rId37" Type="http://schemas.openxmlformats.org/officeDocument/2006/relationships/image" Target="../media/image109.wmf"/><Relationship Id="rId38" Type="http://schemas.openxmlformats.org/officeDocument/2006/relationships/oleObject" Target="../embeddings/oleObject108.bin"/><Relationship Id="rId39" Type="http://schemas.openxmlformats.org/officeDocument/2006/relationships/image" Target="../media/image110.wmf"/><Relationship Id="rId40" Type="http://schemas.openxmlformats.org/officeDocument/2006/relationships/oleObject" Target="../embeddings/oleObject109.bin"/><Relationship Id="rId41" Type="http://schemas.openxmlformats.org/officeDocument/2006/relationships/image" Target="../media/image111.wmf"/><Relationship Id="rId42" Type="http://schemas.openxmlformats.org/officeDocument/2006/relationships/oleObject" Target="../embeddings/oleObject110.bin"/><Relationship Id="rId43" Type="http://schemas.openxmlformats.org/officeDocument/2006/relationships/image" Target="../media/image1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20" Type="http://schemas.openxmlformats.org/officeDocument/2006/relationships/oleObject" Target="../embeddings/oleObject12.bin"/><Relationship Id="rId21" Type="http://schemas.openxmlformats.org/officeDocument/2006/relationships/image" Target="../media/image12.wmf"/><Relationship Id="rId22" Type="http://schemas.openxmlformats.org/officeDocument/2006/relationships/oleObject" Target="../embeddings/oleObject13.bin"/><Relationship Id="rId23" Type="http://schemas.openxmlformats.org/officeDocument/2006/relationships/image" Target="../media/image13.emf"/><Relationship Id="rId10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12" Type="http://schemas.openxmlformats.org/officeDocument/2006/relationships/oleObject" Target="../embeddings/oleObject8.bin"/><Relationship Id="rId13" Type="http://schemas.openxmlformats.org/officeDocument/2006/relationships/image" Target="../media/image8.emf"/><Relationship Id="rId14" Type="http://schemas.openxmlformats.org/officeDocument/2006/relationships/oleObject" Target="../embeddings/oleObject9.bin"/><Relationship Id="rId15" Type="http://schemas.openxmlformats.org/officeDocument/2006/relationships/image" Target="../media/image9.emf"/><Relationship Id="rId16" Type="http://schemas.openxmlformats.org/officeDocument/2006/relationships/oleObject" Target="../embeddings/oleObject10.bin"/><Relationship Id="rId17" Type="http://schemas.openxmlformats.org/officeDocument/2006/relationships/image" Target="../media/image10.emf"/><Relationship Id="rId18" Type="http://schemas.openxmlformats.org/officeDocument/2006/relationships/oleObject" Target="../embeddings/oleObject11.bin"/><Relationship Id="rId19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0" Type="http://schemas.openxmlformats.org/officeDocument/2006/relationships/image" Target="../media/image22.wmf"/><Relationship Id="rId21" Type="http://schemas.openxmlformats.org/officeDocument/2006/relationships/oleObject" Target="../embeddings/oleObject23.bin"/><Relationship Id="rId22" Type="http://schemas.openxmlformats.org/officeDocument/2006/relationships/image" Target="../media/image23.wmf"/><Relationship Id="rId23" Type="http://schemas.openxmlformats.org/officeDocument/2006/relationships/oleObject" Target="../embeddings/oleObject24.bin"/><Relationship Id="rId24" Type="http://schemas.openxmlformats.org/officeDocument/2006/relationships/image" Target="../media/image24.wmf"/><Relationship Id="rId25" Type="http://schemas.openxmlformats.org/officeDocument/2006/relationships/oleObject" Target="../embeddings/oleObject25.bin"/><Relationship Id="rId26" Type="http://schemas.openxmlformats.org/officeDocument/2006/relationships/image" Target="../media/image25.wmf"/><Relationship Id="rId27" Type="http://schemas.openxmlformats.org/officeDocument/2006/relationships/oleObject" Target="../embeddings/oleObject26.bin"/><Relationship Id="rId28" Type="http://schemas.openxmlformats.org/officeDocument/2006/relationships/image" Target="../media/image26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4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5.bin"/><Relationship Id="rId30" Type="http://schemas.openxmlformats.org/officeDocument/2006/relationships/image" Target="../media/image27.emf"/><Relationship Id="rId31" Type="http://schemas.openxmlformats.org/officeDocument/2006/relationships/oleObject" Target="../embeddings/oleObject28.bin"/><Relationship Id="rId32" Type="http://schemas.openxmlformats.org/officeDocument/2006/relationships/image" Target="../media/image28.wmf"/><Relationship Id="rId9" Type="http://schemas.openxmlformats.org/officeDocument/2006/relationships/oleObject" Target="../embeddings/oleObject17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6.emf"/><Relationship Id="rId33" Type="http://schemas.openxmlformats.org/officeDocument/2006/relationships/oleObject" Target="../embeddings/oleObject29.bin"/><Relationship Id="rId34" Type="http://schemas.openxmlformats.org/officeDocument/2006/relationships/image" Target="../media/image29.emf"/><Relationship Id="rId10" Type="http://schemas.openxmlformats.org/officeDocument/2006/relationships/image" Target="../media/image17.emf"/><Relationship Id="rId11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14" Type="http://schemas.openxmlformats.org/officeDocument/2006/relationships/image" Target="../media/image19.wmf"/><Relationship Id="rId15" Type="http://schemas.openxmlformats.org/officeDocument/2006/relationships/oleObject" Target="../embeddings/oleObject20.bin"/><Relationship Id="rId16" Type="http://schemas.openxmlformats.org/officeDocument/2006/relationships/image" Target="../media/image20.emf"/><Relationship Id="rId17" Type="http://schemas.openxmlformats.org/officeDocument/2006/relationships/oleObject" Target="../embeddings/oleObject21.bin"/><Relationship Id="rId18" Type="http://schemas.openxmlformats.org/officeDocument/2006/relationships/image" Target="../media/image21.wmf"/><Relationship Id="rId1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2.bin"/><Relationship Id="rId20" Type="http://schemas.openxmlformats.org/officeDocument/2006/relationships/image" Target="../media/image37.wmf"/><Relationship Id="rId21" Type="http://schemas.openxmlformats.org/officeDocument/2006/relationships/oleObject" Target="../embeddings/oleObject38.bin"/><Relationship Id="rId22" Type="http://schemas.openxmlformats.org/officeDocument/2006/relationships/image" Target="../media/image38.wmf"/><Relationship Id="rId23" Type="http://schemas.openxmlformats.org/officeDocument/2006/relationships/oleObject" Target="../embeddings/oleObject39.bin"/><Relationship Id="rId24" Type="http://schemas.openxmlformats.org/officeDocument/2006/relationships/image" Target="../media/image39.wmf"/><Relationship Id="rId25" Type="http://schemas.openxmlformats.org/officeDocument/2006/relationships/oleObject" Target="../embeddings/oleObject40.bin"/><Relationship Id="rId26" Type="http://schemas.openxmlformats.org/officeDocument/2006/relationships/image" Target="../media/image40.wmf"/><Relationship Id="rId27" Type="http://schemas.openxmlformats.org/officeDocument/2006/relationships/oleObject" Target="../embeddings/oleObject41.bin"/><Relationship Id="rId28" Type="http://schemas.openxmlformats.org/officeDocument/2006/relationships/image" Target="../media/image41.wmf"/><Relationship Id="rId29" Type="http://schemas.openxmlformats.org/officeDocument/2006/relationships/oleObject" Target="../embeddings/oleObject42.bin"/><Relationship Id="rId30" Type="http://schemas.openxmlformats.org/officeDocument/2006/relationships/image" Target="../media/image42.wmf"/><Relationship Id="rId31" Type="http://schemas.openxmlformats.org/officeDocument/2006/relationships/oleObject" Target="../embeddings/oleObject43.bin"/><Relationship Id="rId32" Type="http://schemas.openxmlformats.org/officeDocument/2006/relationships/image" Target="../media/image43.wmf"/><Relationship Id="rId10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12" Type="http://schemas.openxmlformats.org/officeDocument/2006/relationships/image" Target="../media/image33.wmf"/><Relationship Id="rId13" Type="http://schemas.openxmlformats.org/officeDocument/2006/relationships/oleObject" Target="../embeddings/oleObject34.bin"/><Relationship Id="rId14" Type="http://schemas.openxmlformats.org/officeDocument/2006/relationships/image" Target="../media/image34.wmf"/><Relationship Id="rId15" Type="http://schemas.openxmlformats.org/officeDocument/2006/relationships/oleObject" Target="../embeddings/oleObject35.bin"/><Relationship Id="rId16" Type="http://schemas.openxmlformats.org/officeDocument/2006/relationships/image" Target="../media/image35.wmf"/><Relationship Id="rId17" Type="http://schemas.openxmlformats.org/officeDocument/2006/relationships/oleObject" Target="../embeddings/oleObject36.bin"/><Relationship Id="rId18" Type="http://schemas.openxmlformats.org/officeDocument/2006/relationships/image" Target="../media/image36.wmf"/><Relationship Id="rId19" Type="http://schemas.openxmlformats.org/officeDocument/2006/relationships/oleObject" Target="../embeddings/oleObject3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6" Type="http://schemas.openxmlformats.org/officeDocument/2006/relationships/image" Target="../media/image44.jpeg"/><Relationship Id="rId7" Type="http://schemas.openxmlformats.org/officeDocument/2006/relationships/oleObject" Target="../embeddings/oleObject31.bin"/><Relationship Id="rId8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8.bin"/><Relationship Id="rId14" Type="http://schemas.openxmlformats.org/officeDocument/2006/relationships/image" Target="../media/image49.wmf"/><Relationship Id="rId15" Type="http://schemas.openxmlformats.org/officeDocument/2006/relationships/oleObject" Target="../embeddings/oleObject49.bin"/><Relationship Id="rId16" Type="http://schemas.openxmlformats.org/officeDocument/2006/relationships/image" Target="../media/image50.wmf"/><Relationship Id="rId17" Type="http://schemas.openxmlformats.org/officeDocument/2006/relationships/oleObject" Target="../embeddings/oleObject50.bin"/><Relationship Id="rId18" Type="http://schemas.openxmlformats.org/officeDocument/2006/relationships/image" Target="../media/image51.wmf"/><Relationship Id="rId19" Type="http://schemas.openxmlformats.org/officeDocument/2006/relationships/oleObject" Target="../embeddings/oleObject51.bin"/><Relationship Id="rId50" Type="http://schemas.openxmlformats.org/officeDocument/2006/relationships/image" Target="../media/image67.wmf"/><Relationship Id="rId51" Type="http://schemas.openxmlformats.org/officeDocument/2006/relationships/oleObject" Target="../embeddings/oleObject67.bin"/><Relationship Id="rId52" Type="http://schemas.openxmlformats.org/officeDocument/2006/relationships/image" Target="../media/image68.wmf"/><Relationship Id="rId53" Type="http://schemas.openxmlformats.org/officeDocument/2006/relationships/oleObject" Target="../embeddings/oleObject68.bin"/><Relationship Id="rId54" Type="http://schemas.openxmlformats.org/officeDocument/2006/relationships/image" Target="../media/image69.wmf"/><Relationship Id="rId40" Type="http://schemas.openxmlformats.org/officeDocument/2006/relationships/image" Target="../media/image62.wmf"/><Relationship Id="rId41" Type="http://schemas.openxmlformats.org/officeDocument/2006/relationships/oleObject" Target="../embeddings/oleObject62.bin"/><Relationship Id="rId42" Type="http://schemas.openxmlformats.org/officeDocument/2006/relationships/image" Target="../media/image63.wmf"/><Relationship Id="rId43" Type="http://schemas.openxmlformats.org/officeDocument/2006/relationships/oleObject" Target="../embeddings/oleObject63.bin"/><Relationship Id="rId44" Type="http://schemas.openxmlformats.org/officeDocument/2006/relationships/image" Target="../media/image64.wmf"/><Relationship Id="rId45" Type="http://schemas.openxmlformats.org/officeDocument/2006/relationships/oleObject" Target="../embeddings/oleObject64.bin"/><Relationship Id="rId46" Type="http://schemas.openxmlformats.org/officeDocument/2006/relationships/image" Target="../media/image65.wmf"/><Relationship Id="rId47" Type="http://schemas.openxmlformats.org/officeDocument/2006/relationships/oleObject" Target="../embeddings/oleObject65.bin"/><Relationship Id="rId48" Type="http://schemas.openxmlformats.org/officeDocument/2006/relationships/image" Target="../media/image66.wmf"/><Relationship Id="rId49" Type="http://schemas.openxmlformats.org/officeDocument/2006/relationships/oleObject" Target="../embeddings/oleObject6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4.jpeg"/><Relationship Id="rId5" Type="http://schemas.openxmlformats.org/officeDocument/2006/relationships/oleObject" Target="../embeddings/oleObject44.bin"/><Relationship Id="rId6" Type="http://schemas.openxmlformats.org/officeDocument/2006/relationships/image" Target="../media/image45.wmf"/><Relationship Id="rId7" Type="http://schemas.openxmlformats.org/officeDocument/2006/relationships/oleObject" Target="../embeddings/oleObject45.bin"/><Relationship Id="rId8" Type="http://schemas.openxmlformats.org/officeDocument/2006/relationships/image" Target="../media/image46.wmf"/><Relationship Id="rId9" Type="http://schemas.openxmlformats.org/officeDocument/2006/relationships/oleObject" Target="../embeddings/oleObject46.bin"/><Relationship Id="rId30" Type="http://schemas.openxmlformats.org/officeDocument/2006/relationships/image" Target="../media/image57.emf"/><Relationship Id="rId31" Type="http://schemas.openxmlformats.org/officeDocument/2006/relationships/oleObject" Target="../embeddings/oleObject57.bin"/><Relationship Id="rId32" Type="http://schemas.openxmlformats.org/officeDocument/2006/relationships/image" Target="../media/image58.wmf"/><Relationship Id="rId33" Type="http://schemas.openxmlformats.org/officeDocument/2006/relationships/oleObject" Target="../embeddings/oleObject58.bin"/><Relationship Id="rId34" Type="http://schemas.openxmlformats.org/officeDocument/2006/relationships/image" Target="../media/image59.wmf"/><Relationship Id="rId35" Type="http://schemas.openxmlformats.org/officeDocument/2006/relationships/oleObject" Target="../embeddings/oleObject59.bin"/><Relationship Id="rId36" Type="http://schemas.openxmlformats.org/officeDocument/2006/relationships/image" Target="../media/image60.wmf"/><Relationship Id="rId37" Type="http://schemas.openxmlformats.org/officeDocument/2006/relationships/oleObject" Target="../embeddings/oleObject60.bin"/><Relationship Id="rId38" Type="http://schemas.openxmlformats.org/officeDocument/2006/relationships/image" Target="../media/image61.wmf"/><Relationship Id="rId39" Type="http://schemas.openxmlformats.org/officeDocument/2006/relationships/oleObject" Target="../embeddings/oleObject61.bin"/><Relationship Id="rId20" Type="http://schemas.openxmlformats.org/officeDocument/2006/relationships/image" Target="../media/image52.wmf"/><Relationship Id="rId21" Type="http://schemas.openxmlformats.org/officeDocument/2006/relationships/oleObject" Target="../embeddings/oleObject52.bin"/><Relationship Id="rId22" Type="http://schemas.openxmlformats.org/officeDocument/2006/relationships/image" Target="../media/image53.wmf"/><Relationship Id="rId23" Type="http://schemas.openxmlformats.org/officeDocument/2006/relationships/oleObject" Target="../embeddings/oleObject53.bin"/><Relationship Id="rId24" Type="http://schemas.openxmlformats.org/officeDocument/2006/relationships/image" Target="../media/image54.wmf"/><Relationship Id="rId25" Type="http://schemas.openxmlformats.org/officeDocument/2006/relationships/oleObject" Target="../embeddings/oleObject54.bin"/><Relationship Id="rId26" Type="http://schemas.openxmlformats.org/officeDocument/2006/relationships/image" Target="../media/image55.wmf"/><Relationship Id="rId27" Type="http://schemas.openxmlformats.org/officeDocument/2006/relationships/oleObject" Target="../embeddings/oleObject55.bin"/><Relationship Id="rId28" Type="http://schemas.openxmlformats.org/officeDocument/2006/relationships/image" Target="../media/image56.wmf"/><Relationship Id="rId29" Type="http://schemas.openxmlformats.org/officeDocument/2006/relationships/oleObject" Target="../embeddings/oleObject56.bin"/><Relationship Id="rId10" Type="http://schemas.openxmlformats.org/officeDocument/2006/relationships/image" Target="../media/image47.wmf"/><Relationship Id="rId11" Type="http://schemas.openxmlformats.org/officeDocument/2006/relationships/oleObject" Target="../embeddings/oleObject47.bin"/><Relationship Id="rId12" Type="http://schemas.openxmlformats.org/officeDocument/2006/relationships/image" Target="../media/image4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4" Type="http://schemas.openxmlformats.org/officeDocument/2006/relationships/image" Target="../media/image70.wmf"/><Relationship Id="rId5" Type="http://schemas.openxmlformats.org/officeDocument/2006/relationships/oleObject" Target="../embeddings/oleObject70.bin"/><Relationship Id="rId6" Type="http://schemas.openxmlformats.org/officeDocument/2006/relationships/image" Target="../media/image71.wmf"/><Relationship Id="rId7" Type="http://schemas.openxmlformats.org/officeDocument/2006/relationships/oleObject" Target="../embeddings/oleObject71.bin"/><Relationship Id="rId8" Type="http://schemas.openxmlformats.org/officeDocument/2006/relationships/image" Target="../media/image7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5.bin"/><Relationship Id="rId20" Type="http://schemas.openxmlformats.org/officeDocument/2006/relationships/image" Target="../media/image81.wmf"/><Relationship Id="rId21" Type="http://schemas.openxmlformats.org/officeDocument/2006/relationships/oleObject" Target="../embeddings/oleObject81.bin"/><Relationship Id="rId22" Type="http://schemas.openxmlformats.org/officeDocument/2006/relationships/image" Target="../media/image82.emf"/><Relationship Id="rId23" Type="http://schemas.openxmlformats.org/officeDocument/2006/relationships/oleObject" Target="../embeddings/oleObject82.bin"/><Relationship Id="rId24" Type="http://schemas.openxmlformats.org/officeDocument/2006/relationships/image" Target="../media/image83.emf"/><Relationship Id="rId10" Type="http://schemas.openxmlformats.org/officeDocument/2006/relationships/image" Target="../media/image76.wmf"/><Relationship Id="rId11" Type="http://schemas.openxmlformats.org/officeDocument/2006/relationships/oleObject" Target="../embeddings/oleObject76.bin"/><Relationship Id="rId12" Type="http://schemas.openxmlformats.org/officeDocument/2006/relationships/image" Target="../media/image77.wmf"/><Relationship Id="rId13" Type="http://schemas.openxmlformats.org/officeDocument/2006/relationships/oleObject" Target="../embeddings/oleObject77.bin"/><Relationship Id="rId14" Type="http://schemas.openxmlformats.org/officeDocument/2006/relationships/image" Target="../media/image78.emf"/><Relationship Id="rId15" Type="http://schemas.openxmlformats.org/officeDocument/2006/relationships/oleObject" Target="../embeddings/oleObject78.bin"/><Relationship Id="rId16" Type="http://schemas.openxmlformats.org/officeDocument/2006/relationships/image" Target="../media/image79.emf"/><Relationship Id="rId17" Type="http://schemas.openxmlformats.org/officeDocument/2006/relationships/oleObject" Target="../embeddings/oleObject79.bin"/><Relationship Id="rId18" Type="http://schemas.openxmlformats.org/officeDocument/2006/relationships/image" Target="../media/image80.wmf"/><Relationship Id="rId19" Type="http://schemas.openxmlformats.org/officeDocument/2006/relationships/oleObject" Target="../embeddings/oleObject8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2.bin"/><Relationship Id="rId4" Type="http://schemas.openxmlformats.org/officeDocument/2006/relationships/image" Target="../media/image73.wmf"/><Relationship Id="rId5" Type="http://schemas.openxmlformats.org/officeDocument/2006/relationships/oleObject" Target="../embeddings/oleObject73.bin"/><Relationship Id="rId6" Type="http://schemas.openxmlformats.org/officeDocument/2006/relationships/image" Target="../media/image74.wmf"/><Relationship Id="rId7" Type="http://schemas.openxmlformats.org/officeDocument/2006/relationships/oleObject" Target="../embeddings/oleObject74.bin"/><Relationship Id="rId8" Type="http://schemas.openxmlformats.org/officeDocument/2006/relationships/image" Target="../media/image7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#15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34027" y="1600200"/>
            <a:ext cx="30533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March 18,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47800" y="25146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lvl="1" indent="-609600">
              <a:buFontTx/>
              <a:buChar char="•"/>
            </a:pPr>
            <a:r>
              <a:rPr lang="en-US" sz="3200" dirty="0" smtClean="0">
                <a:solidFill>
                  <a:srgbClr val="000090"/>
                </a:solidFill>
                <a:latin typeface="Arial Narrow" charset="0"/>
              </a:rPr>
              <a:t>Work </a:t>
            </a:r>
            <a:r>
              <a:rPr lang="en-US" sz="3200" dirty="0">
                <a:solidFill>
                  <a:srgbClr val="000090"/>
                </a:solidFill>
                <a:latin typeface="Arial Narrow" charset="0"/>
              </a:rPr>
              <a:t>with friction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Potential Energy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Gravitational Potential Energy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Elastic Potential Energy</a:t>
            </a:r>
          </a:p>
          <a:p>
            <a:pPr marL="609600" indent="-609600" algn="l"/>
            <a:r>
              <a:rPr lang="en-US" dirty="0" smtClean="0">
                <a:solidFill>
                  <a:srgbClr val="000090"/>
                </a:solidFill>
                <a:latin typeface="Arial Narrow" charset="0"/>
              </a:rPr>
              <a:t>Mechanical Energy Conservation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6FF7A36-FA58-3446-B564-39A93FEDB6E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627715" name="Picture 3" descr="F06.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696277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7716" name="Text Box 4"/>
          <p:cNvSpPr txBox="1">
            <a:spLocks noChangeArrowheads="1"/>
          </p:cNvSpPr>
          <p:nvPr/>
        </p:nvSpPr>
        <p:spPr bwMode="auto">
          <a:xfrm>
            <a:off x="228600" y="942975"/>
            <a:ext cx="86868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333399"/>
                </a:solidFill>
                <a:latin typeface="Arial Narrow" charset="0"/>
              </a:rPr>
              <a:t>A</a:t>
            </a:r>
            <a:r>
              <a:rPr lang="en-US" dirty="0" smtClean="0">
                <a:solidFill>
                  <a:srgbClr val="333399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rgbClr val="333399"/>
                </a:solidFill>
                <a:latin typeface="Arial Narrow" charset="0"/>
              </a:rPr>
              <a:t>gymnast leaves the trampoline at an initial height of 1.20 m and reaches a maximum height of 4.80 m before falling back down.  What was the initial speed of the gymnast?</a:t>
            </a:r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Ex. A Gymnast on a Trampoline</a:t>
            </a:r>
          </a:p>
        </p:txBody>
      </p:sp>
    </p:spTree>
    <p:extLst>
      <p:ext uri="{BB962C8B-B14F-4D97-AF65-F5344CB8AC3E}">
        <p14:creationId xmlns:p14="http://schemas.microsoft.com/office/powerpoint/2010/main" val="259040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78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7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C9F1C9-1C6A-1A47-B170-D11899C1912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629763" name="Picture 3" descr="F06.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648200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29764" name="Object 2"/>
          <p:cNvGraphicFramePr>
            <a:graphicFrameLocks noChangeAspect="1"/>
          </p:cNvGraphicFramePr>
          <p:nvPr/>
        </p:nvGraphicFramePr>
        <p:xfrm>
          <a:off x="5105400" y="762000"/>
          <a:ext cx="10033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88" name="Equation" r:id="rId5" imgW="317160" imgH="177480" progId="Equation.DSMT4">
                  <p:embed/>
                </p:oleObj>
              </mc:Choice>
              <mc:Fallback>
                <p:oleObj name="Equation" r:id="rId5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762000"/>
                        <a:ext cx="10033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765" name="Object 3"/>
          <p:cNvGraphicFramePr>
            <a:graphicFrameLocks noChangeAspect="1"/>
          </p:cNvGraphicFramePr>
          <p:nvPr/>
        </p:nvGraphicFramePr>
        <p:xfrm>
          <a:off x="4997450" y="1981200"/>
          <a:ext cx="15557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89" name="Equation" r:id="rId7" imgW="533160" imgH="241200" progId="Equation.DSMT4">
                  <p:embed/>
                </p:oleObj>
              </mc:Choice>
              <mc:Fallback>
                <p:oleObj name="Equation" r:id="rId7" imgW="533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0" y="1981200"/>
                        <a:ext cx="15557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767" name="Object 4"/>
          <p:cNvGraphicFramePr>
            <a:graphicFrameLocks noChangeAspect="1"/>
          </p:cNvGraphicFramePr>
          <p:nvPr/>
        </p:nvGraphicFramePr>
        <p:xfrm>
          <a:off x="5181600" y="3797300"/>
          <a:ext cx="2273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90" name="Equation" r:id="rId9" imgW="914400" imgH="279360" progId="Equation.DSMT4">
                  <p:embed/>
                </p:oleObj>
              </mc:Choice>
              <mc:Fallback>
                <p:oleObj name="Equation" r:id="rId9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797300"/>
                        <a:ext cx="2273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768" name="Object 5"/>
          <p:cNvGraphicFramePr>
            <a:graphicFrameLocks noChangeAspect="1"/>
          </p:cNvGraphicFramePr>
          <p:nvPr/>
        </p:nvGraphicFramePr>
        <p:xfrm>
          <a:off x="5499100" y="4572000"/>
          <a:ext cx="27305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91" name="Equation" r:id="rId11" imgW="1244520" imgH="330120" progId="Equation.DSMT4">
                  <p:embed/>
                </p:oleObj>
              </mc:Choice>
              <mc:Fallback>
                <p:oleObj name="Equation" r:id="rId11" imgW="12445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4572000"/>
                        <a:ext cx="27305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770" name="Object 6"/>
          <p:cNvGraphicFramePr>
            <a:graphicFrameLocks noChangeAspect="1"/>
          </p:cNvGraphicFramePr>
          <p:nvPr/>
        </p:nvGraphicFramePr>
        <p:xfrm>
          <a:off x="923925" y="5410200"/>
          <a:ext cx="70770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92" name="Equation" r:id="rId13" imgW="3225600" imgH="330120" progId="Equation.DSMT4">
                  <p:embed/>
                </p:oleObj>
              </mc:Choice>
              <mc:Fallback>
                <p:oleObj name="Equation" r:id="rId13" imgW="3225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5410200"/>
                        <a:ext cx="707707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2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Ex.  Continued</a:t>
            </a:r>
          </a:p>
        </p:txBody>
      </p:sp>
      <p:sp>
        <p:nvSpPr>
          <p:cNvPr id="629772" name="Text Box 12"/>
          <p:cNvSpPr txBox="1">
            <a:spLocks noChangeArrowheads="1"/>
          </p:cNvSpPr>
          <p:nvPr/>
        </p:nvSpPr>
        <p:spPr bwMode="auto">
          <a:xfrm>
            <a:off x="381000" y="8382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3399"/>
                </a:solidFill>
                <a:latin typeface="Arial Narrow" charset="0"/>
              </a:rPr>
              <a:t>From the work-kinetic energy theorem</a:t>
            </a:r>
          </a:p>
        </p:txBody>
      </p:sp>
      <p:graphicFrame>
        <p:nvGraphicFramePr>
          <p:cNvPr id="629773" name="Object 7"/>
          <p:cNvGraphicFramePr>
            <a:graphicFrameLocks noChangeAspect="1"/>
          </p:cNvGraphicFramePr>
          <p:nvPr/>
        </p:nvGraphicFramePr>
        <p:xfrm>
          <a:off x="6192838" y="685800"/>
          <a:ext cx="264636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93" name="Equation" r:id="rId15" imgW="838080" imgH="241200" progId="Equation.DSMT4">
                  <p:embed/>
                </p:oleObj>
              </mc:Choice>
              <mc:Fallback>
                <p:oleObj name="Equation" r:id="rId15" imgW="838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685800"/>
                        <a:ext cx="2646362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9774" name="Text Box 14"/>
          <p:cNvSpPr txBox="1">
            <a:spLocks noChangeArrowheads="1"/>
          </p:cNvSpPr>
          <p:nvPr/>
        </p:nvSpPr>
        <p:spPr bwMode="auto">
          <a:xfrm>
            <a:off x="4648200" y="14478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3399"/>
                </a:solidFill>
                <a:latin typeface="Arial Narrow" charset="0"/>
              </a:rPr>
              <a:t>Work done by the gravitational force</a:t>
            </a:r>
          </a:p>
        </p:txBody>
      </p:sp>
      <p:graphicFrame>
        <p:nvGraphicFramePr>
          <p:cNvPr id="629775" name="Object 8"/>
          <p:cNvGraphicFramePr>
            <a:graphicFrameLocks noChangeAspect="1"/>
          </p:cNvGraphicFramePr>
          <p:nvPr/>
        </p:nvGraphicFramePr>
        <p:xfrm>
          <a:off x="6553200" y="1905000"/>
          <a:ext cx="22955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94" name="Equation" r:id="rId17" imgW="787320" imgH="279360" progId="Equation.DSMT4">
                  <p:embed/>
                </p:oleObj>
              </mc:Choice>
              <mc:Fallback>
                <p:oleObj name="Equation" r:id="rId17" imgW="7873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905000"/>
                        <a:ext cx="22955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9776" name="Text Box 16"/>
          <p:cNvSpPr txBox="1">
            <a:spLocks noChangeArrowheads="1"/>
          </p:cNvSpPr>
          <p:nvPr/>
        </p:nvSpPr>
        <p:spPr bwMode="auto">
          <a:xfrm>
            <a:off x="4800600" y="2667000"/>
            <a:ext cx="426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3399"/>
                </a:solidFill>
                <a:latin typeface="Arial Narrow" charset="0"/>
              </a:rPr>
              <a:t>Since at the maximum height, the final speed is 0. Using work-KE theorem, we obtain</a:t>
            </a:r>
          </a:p>
        </p:txBody>
      </p:sp>
      <p:graphicFrame>
        <p:nvGraphicFramePr>
          <p:cNvPr id="629777" name="Object 9"/>
          <p:cNvGraphicFramePr>
            <a:graphicFrameLocks noChangeAspect="1"/>
          </p:cNvGraphicFramePr>
          <p:nvPr/>
        </p:nvGraphicFramePr>
        <p:xfrm>
          <a:off x="7442200" y="3816350"/>
          <a:ext cx="11684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95" name="Equation" r:id="rId19" imgW="469800" imgH="241200" progId="Equation.3">
                  <p:embed/>
                </p:oleObj>
              </mc:Choice>
              <mc:Fallback>
                <p:oleObj name="Equation" r:id="rId19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3816350"/>
                        <a:ext cx="11684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9778" name="Line 18"/>
          <p:cNvSpPr>
            <a:spLocks noChangeShapeType="1"/>
          </p:cNvSpPr>
          <p:nvPr/>
        </p:nvSpPr>
        <p:spPr bwMode="auto">
          <a:xfrm flipV="1">
            <a:off x="5334000" y="3886200"/>
            <a:ext cx="15240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9779" name="Line 19"/>
          <p:cNvSpPr>
            <a:spLocks noChangeShapeType="1"/>
          </p:cNvSpPr>
          <p:nvPr/>
        </p:nvSpPr>
        <p:spPr bwMode="auto">
          <a:xfrm flipV="1">
            <a:off x="8077200" y="3886200"/>
            <a:ext cx="15240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7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99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99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9BC15EE-6373-A74E-B971-5C2A87509DE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9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Example for Potential Energy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8001000" cy="669925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A bowler drops bowling ball of mass 7kg on his toe.  Choosing the floor level as y=0, estimate the total work done on the ball by the gravitational force as the ball falls on the toe.</a:t>
            </a:r>
            <a:endParaRPr lang="en-US" sz="1800" baseline="30000">
              <a:solidFill>
                <a:srgbClr val="800000"/>
              </a:solidFill>
              <a:latin typeface="Arial Narrow" charset="0"/>
            </a:endParaRPr>
          </a:p>
        </p:txBody>
      </p:sp>
      <p:graphicFrame>
        <p:nvGraphicFramePr>
          <p:cNvPr id="603140" name="Object 2"/>
          <p:cNvGraphicFramePr>
            <a:graphicFrameLocks noChangeAspect="1"/>
          </p:cNvGraphicFramePr>
          <p:nvPr/>
        </p:nvGraphicFramePr>
        <p:xfrm>
          <a:off x="2590800" y="2330450"/>
          <a:ext cx="4603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76" name="Equation" r:id="rId3" imgW="317160" imgH="228600" progId="Equation.DSMT4">
                  <p:embed/>
                </p:oleObj>
              </mc:Choice>
              <mc:Fallback>
                <p:oleObj name="Equation" r:id="rId3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30450"/>
                        <a:ext cx="4603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3141" name="Text Box 5"/>
          <p:cNvSpPr txBox="1">
            <a:spLocks noChangeArrowheads="1"/>
          </p:cNvSpPr>
          <p:nvPr/>
        </p:nvSpPr>
        <p:spPr bwMode="auto">
          <a:xfrm>
            <a:off x="914400" y="3429000"/>
            <a:ext cx="7086600" cy="369332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chemeClr val="accent2"/>
                </a:solidFill>
                <a:latin typeface="Arial Narrow" charset="0"/>
              </a:rPr>
              <a:t>b) Perform the same calculation using the top of the </a:t>
            </a:r>
            <a:r>
              <a:rPr lang="en-US" sz="1800" dirty="0" smtClean="0">
                <a:solidFill>
                  <a:schemeClr val="accent2"/>
                </a:solidFill>
                <a:latin typeface="Arial Narrow" charset="0"/>
              </a:rPr>
              <a:t>bowler’s </a:t>
            </a:r>
            <a:r>
              <a:rPr lang="en-US" sz="1800" dirty="0">
                <a:solidFill>
                  <a:schemeClr val="accent2"/>
                </a:solidFill>
                <a:latin typeface="Arial Narrow" charset="0"/>
              </a:rPr>
              <a:t>head as the origin.</a:t>
            </a:r>
          </a:p>
        </p:txBody>
      </p:sp>
      <p:sp>
        <p:nvSpPr>
          <p:cNvPr id="603142" name="Text Box 6"/>
          <p:cNvSpPr txBox="1">
            <a:spLocks noChangeArrowheads="1"/>
          </p:cNvSpPr>
          <p:nvPr/>
        </p:nvSpPr>
        <p:spPr bwMode="auto">
          <a:xfrm>
            <a:off x="381000" y="4357688"/>
            <a:ext cx="853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Assuming the </a:t>
            </a: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bowler’s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height is 1.8m, the </a:t>
            </a: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ball’s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original position is –1.3m, and the toe is at –1.77m.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600200"/>
            <a:ext cx="1295400" cy="1658938"/>
            <a:chOff x="432" y="1211"/>
            <a:chExt cx="816" cy="1045"/>
          </a:xfrm>
        </p:grpSpPr>
        <p:pic>
          <p:nvPicPr>
            <p:cNvPr id="39969" name="Picture 8" descr="pe01549_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" y="1211"/>
              <a:ext cx="766" cy="1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70" name="Oval 9"/>
            <p:cNvSpPr>
              <a:spLocks noChangeArrowheads="1"/>
            </p:cNvSpPr>
            <p:nvPr/>
          </p:nvSpPr>
          <p:spPr bwMode="auto">
            <a:xfrm>
              <a:off x="432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</p:grpSp>
      <p:sp>
        <p:nvSpPr>
          <p:cNvPr id="603146" name="Text Box 10"/>
          <p:cNvSpPr txBox="1">
            <a:spLocks noChangeArrowheads="1"/>
          </p:cNvSpPr>
          <p:nvPr/>
        </p:nvSpPr>
        <p:spPr bwMode="auto">
          <a:xfrm>
            <a:off x="2667000" y="1539875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Let’s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assume the top of the toe is 0.03m from the floor and the hand was 0.5m above the floor.</a:t>
            </a:r>
          </a:p>
        </p:txBody>
      </p:sp>
      <p:sp>
        <p:nvSpPr>
          <p:cNvPr id="603147" name="Text Box 11"/>
          <p:cNvSpPr txBox="1">
            <a:spLocks noChangeArrowheads="1"/>
          </p:cNvSpPr>
          <p:nvPr/>
        </p:nvSpPr>
        <p:spPr bwMode="auto">
          <a:xfrm>
            <a:off x="381000" y="3886200"/>
            <a:ext cx="2057400" cy="395288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Arial Narrow" charset="0"/>
              </a:rPr>
              <a:t>What has to change?</a:t>
            </a:r>
          </a:p>
        </p:txBody>
      </p:sp>
      <p:sp>
        <p:nvSpPr>
          <p:cNvPr id="603148" name="Text Box 12"/>
          <p:cNvSpPr txBox="1">
            <a:spLocks noChangeArrowheads="1"/>
          </p:cNvSpPr>
          <p:nvPr/>
        </p:nvSpPr>
        <p:spPr bwMode="auto">
          <a:xfrm>
            <a:off x="2438400" y="3900488"/>
            <a:ext cx="670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>
                <a:solidFill>
                  <a:srgbClr val="FF0000"/>
                </a:solidFill>
                <a:latin typeface="Arial Narrow" charset="0"/>
              </a:rPr>
              <a:t>First we must re-compute the positions of the ball in his hand and on his toe. </a:t>
            </a:r>
          </a:p>
        </p:txBody>
      </p:sp>
      <p:graphicFrame>
        <p:nvGraphicFramePr>
          <p:cNvPr id="603149" name="Object 3"/>
          <p:cNvGraphicFramePr>
            <a:graphicFrameLocks noChangeAspect="1"/>
          </p:cNvGraphicFramePr>
          <p:nvPr/>
        </p:nvGraphicFramePr>
        <p:xfrm>
          <a:off x="5638800" y="2311400"/>
          <a:ext cx="5429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77" name="Equation" r:id="rId6" imgW="355320" imgH="241200" progId="Equation.DSMT4">
                  <p:embed/>
                </p:oleObj>
              </mc:Choice>
              <mc:Fallback>
                <p:oleObj name="Equation" r:id="rId6" imgW="355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11400"/>
                        <a:ext cx="5429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0" name="Object 4"/>
          <p:cNvGraphicFramePr>
            <a:graphicFrameLocks noChangeAspect="1"/>
          </p:cNvGraphicFramePr>
          <p:nvPr/>
        </p:nvGraphicFramePr>
        <p:xfrm>
          <a:off x="2654300" y="2743200"/>
          <a:ext cx="7747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78" name="Equation" r:id="rId8" imgW="342720" imgH="241200" progId="Equation.DSMT4">
                  <p:embed/>
                </p:oleObj>
              </mc:Choice>
              <mc:Fallback>
                <p:oleObj name="Equation" r:id="rId8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2743200"/>
                        <a:ext cx="7747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1" name="Object 5"/>
          <p:cNvGraphicFramePr>
            <a:graphicFrameLocks noChangeAspect="1"/>
          </p:cNvGraphicFramePr>
          <p:nvPr/>
        </p:nvGraphicFramePr>
        <p:xfrm>
          <a:off x="304800" y="4833938"/>
          <a:ext cx="5746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79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33938"/>
                        <a:ext cx="5746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2" name="Object 6"/>
          <p:cNvGraphicFramePr>
            <a:graphicFrameLocks noChangeAspect="1"/>
          </p:cNvGraphicFramePr>
          <p:nvPr/>
        </p:nvGraphicFramePr>
        <p:xfrm>
          <a:off x="4572000" y="4821238"/>
          <a:ext cx="61753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" name="Equation" r:id="rId12" imgW="355320" imgH="241200" progId="Equation.DSMT4">
                  <p:embed/>
                </p:oleObj>
              </mc:Choice>
              <mc:Fallback>
                <p:oleObj name="Equation" r:id="rId12" imgW="355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21238"/>
                        <a:ext cx="617538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3" name="Object 7"/>
          <p:cNvGraphicFramePr>
            <a:graphicFrameLocks noChangeAspect="1"/>
          </p:cNvGraphicFramePr>
          <p:nvPr/>
        </p:nvGraphicFramePr>
        <p:xfrm>
          <a:off x="1473200" y="5376863"/>
          <a:ext cx="736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14" imgW="342720" imgH="241200" progId="Equation.DSMT4">
                  <p:embed/>
                </p:oleObj>
              </mc:Choice>
              <mc:Fallback>
                <p:oleObj name="Equation" r:id="rId14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376863"/>
                        <a:ext cx="7366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4" name="Object 8"/>
          <p:cNvGraphicFramePr>
            <a:graphicFrameLocks noChangeAspect="1"/>
          </p:cNvGraphicFramePr>
          <p:nvPr/>
        </p:nvGraphicFramePr>
        <p:xfrm>
          <a:off x="3048000" y="2330450"/>
          <a:ext cx="6635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16" imgW="457200" imgH="228600" progId="Equation.DSMT4">
                  <p:embed/>
                </p:oleObj>
              </mc:Choice>
              <mc:Fallback>
                <p:oleObj name="Equation" r:id="rId16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30450"/>
                        <a:ext cx="6635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5" name="Object 9"/>
          <p:cNvGraphicFramePr>
            <a:graphicFrameLocks noChangeAspect="1"/>
          </p:cNvGraphicFramePr>
          <p:nvPr/>
        </p:nvGraphicFramePr>
        <p:xfrm>
          <a:off x="3697288" y="2328863"/>
          <a:ext cx="1789112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18" imgW="1231560" imgH="177480" progId="Equation.DSMT4">
                  <p:embed/>
                </p:oleObj>
              </mc:Choice>
              <mc:Fallback>
                <p:oleObj name="Equation" r:id="rId18" imgW="1231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2328863"/>
                        <a:ext cx="1789112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6" name="Object 10"/>
          <p:cNvGraphicFramePr>
            <a:graphicFrameLocks noChangeAspect="1"/>
          </p:cNvGraphicFramePr>
          <p:nvPr/>
        </p:nvGraphicFramePr>
        <p:xfrm>
          <a:off x="6172200" y="2311400"/>
          <a:ext cx="755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20" imgW="495000" imgH="241200" progId="Equation.DSMT4">
                  <p:embed/>
                </p:oleObj>
              </mc:Choice>
              <mc:Fallback>
                <p:oleObj name="Equation" r:id="rId20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11400"/>
                        <a:ext cx="755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7" name="Object 11"/>
          <p:cNvGraphicFramePr>
            <a:graphicFrameLocks noChangeAspect="1"/>
          </p:cNvGraphicFramePr>
          <p:nvPr/>
        </p:nvGraphicFramePr>
        <p:xfrm>
          <a:off x="6899275" y="2328863"/>
          <a:ext cx="201612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22" imgW="1320480" imgH="177480" progId="Equation.DSMT4">
                  <p:embed/>
                </p:oleObj>
              </mc:Choice>
              <mc:Fallback>
                <p:oleObj name="Equation" r:id="rId22" imgW="1320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275" y="2328863"/>
                        <a:ext cx="2016125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8" name="Object 12"/>
          <p:cNvGraphicFramePr>
            <a:graphicFrameLocks noChangeAspect="1"/>
          </p:cNvGraphicFramePr>
          <p:nvPr/>
        </p:nvGraphicFramePr>
        <p:xfrm>
          <a:off x="4475163" y="2667000"/>
          <a:ext cx="192563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24" imgW="850680" imgH="279360" progId="Equation.DSMT4">
                  <p:embed/>
                </p:oleObj>
              </mc:Choice>
              <mc:Fallback>
                <p:oleObj name="Equation" r:id="rId24" imgW="850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2667000"/>
                        <a:ext cx="192563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87426"/>
              </p:ext>
            </p:extLst>
          </p:nvPr>
        </p:nvGraphicFramePr>
        <p:xfrm>
          <a:off x="6372225" y="2778125"/>
          <a:ext cx="20097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26" imgW="888840" imgH="177480" progId="Equation.DSMT4">
                  <p:embed/>
                </p:oleObj>
              </mc:Choice>
              <mc:Fallback>
                <p:oleObj name="Equation" r:id="rId26" imgW="888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778125"/>
                        <a:ext cx="20097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0" name="Object 14"/>
          <p:cNvGraphicFramePr>
            <a:graphicFrameLocks noChangeAspect="1"/>
          </p:cNvGraphicFramePr>
          <p:nvPr/>
        </p:nvGraphicFramePr>
        <p:xfrm>
          <a:off x="3406775" y="2743200"/>
          <a:ext cx="10890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28" imgW="482400" imgH="177480" progId="Equation.DSMT4">
                  <p:embed/>
                </p:oleObj>
              </mc:Choice>
              <mc:Fallback>
                <p:oleObj name="Equation" r:id="rId28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2743200"/>
                        <a:ext cx="108902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1" name="Object 15"/>
          <p:cNvGraphicFramePr>
            <a:graphicFrameLocks noChangeAspect="1"/>
          </p:cNvGraphicFramePr>
          <p:nvPr/>
        </p:nvGraphicFramePr>
        <p:xfrm>
          <a:off x="849313" y="4845050"/>
          <a:ext cx="8270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0" imgW="457200" imgH="228600" progId="Equation.DSMT4">
                  <p:embed/>
                </p:oleObj>
              </mc:Choice>
              <mc:Fallback>
                <p:oleObj name="Equation" r:id="rId30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4845050"/>
                        <a:ext cx="82708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2" name="Object 16"/>
          <p:cNvGraphicFramePr>
            <a:graphicFrameLocks noChangeAspect="1"/>
          </p:cNvGraphicFramePr>
          <p:nvPr/>
        </p:nvGraphicFramePr>
        <p:xfrm>
          <a:off x="1662113" y="4800600"/>
          <a:ext cx="27574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2" imgW="1523880" imgH="253800" progId="Equation.DSMT4">
                  <p:embed/>
                </p:oleObj>
              </mc:Choice>
              <mc:Fallback>
                <p:oleObj name="Equation" r:id="rId32" imgW="1523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4800600"/>
                        <a:ext cx="27574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3" name="Object 17"/>
          <p:cNvGraphicFramePr>
            <a:graphicFrameLocks noChangeAspect="1"/>
          </p:cNvGraphicFramePr>
          <p:nvPr/>
        </p:nvGraphicFramePr>
        <p:xfrm>
          <a:off x="5159375" y="4821238"/>
          <a:ext cx="8604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4" imgW="495000" imgH="241200" progId="Equation.DSMT4">
                  <p:embed/>
                </p:oleObj>
              </mc:Choice>
              <mc:Fallback>
                <p:oleObj name="Equation" r:id="rId34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4821238"/>
                        <a:ext cx="8604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4" name="Object 18"/>
          <p:cNvGraphicFramePr>
            <a:graphicFrameLocks noChangeAspect="1"/>
          </p:cNvGraphicFramePr>
          <p:nvPr/>
        </p:nvGraphicFramePr>
        <p:xfrm>
          <a:off x="6019800" y="4800600"/>
          <a:ext cx="29321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6" imgW="1688760" imgH="253800" progId="Equation.DSMT4">
                  <p:embed/>
                </p:oleObj>
              </mc:Choice>
              <mc:Fallback>
                <p:oleObj name="Equation" r:id="rId36" imgW="1688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00600"/>
                        <a:ext cx="293211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5" name="Object 19"/>
          <p:cNvGraphicFramePr>
            <a:graphicFrameLocks noChangeAspect="1"/>
          </p:cNvGraphicFramePr>
          <p:nvPr/>
        </p:nvGraphicFramePr>
        <p:xfrm>
          <a:off x="2163763" y="5410200"/>
          <a:ext cx="10366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8" imgW="482400" imgH="177480" progId="Equation.DSMT4">
                  <p:embed/>
                </p:oleObj>
              </mc:Choice>
              <mc:Fallback>
                <p:oleObj name="Equation" r:id="rId38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5410200"/>
                        <a:ext cx="10366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6" name="Object 20"/>
          <p:cNvGraphicFramePr>
            <a:graphicFrameLocks noChangeAspect="1"/>
          </p:cNvGraphicFramePr>
          <p:nvPr/>
        </p:nvGraphicFramePr>
        <p:xfrm>
          <a:off x="3125788" y="5334000"/>
          <a:ext cx="18272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0" imgW="850680" imgH="279360" progId="Equation.DSMT4">
                  <p:embed/>
                </p:oleObj>
              </mc:Choice>
              <mc:Fallback>
                <p:oleObj name="Equation" r:id="rId40" imgW="850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5334000"/>
                        <a:ext cx="182721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67" name="Object 21"/>
          <p:cNvGraphicFramePr>
            <a:graphicFrameLocks noChangeAspect="1"/>
          </p:cNvGraphicFramePr>
          <p:nvPr/>
        </p:nvGraphicFramePr>
        <p:xfrm>
          <a:off x="4960938" y="5410200"/>
          <a:ext cx="17446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2" imgW="812520" imgH="177480" progId="Equation.3">
                  <p:embed/>
                </p:oleObj>
              </mc:Choice>
              <mc:Fallback>
                <p:oleObj name="Equation" r:id="rId42" imgW="8125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5410200"/>
                        <a:ext cx="1744662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22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3340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Midterm comprehensive exam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This Wednesday, Mar. 20, in class in SH103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Covers CH1.1 through CH6.3 plus Appendices A1 – A8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Mixture of multiple choice and free response problems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No </a:t>
            </a:r>
            <a:r>
              <a:rPr lang="en-US" dirty="0" err="1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scantron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 is necessary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Bring your calculator but do NOT input formulae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A formula sheet is going to be provided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Bring a blank scrap sheet for working out problems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Must transfer your work and answers to the exam!!</a:t>
            </a:r>
          </a:p>
          <a:p>
            <a:pPr lvl="1"/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GOOD LUCK!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Mar. 18,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F23E62-B1EA-7C45-BF1B-2CEE1A2A446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Special Project #4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Using the fact that g=9.80m/s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on the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Earth’s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surface, find the average density of the Earth.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Use the following information </a:t>
            </a:r>
            <a:r>
              <a:rPr lang="en-US" dirty="0" smtClean="0">
                <a:latin typeface="Arial Narrow" charset="0"/>
                <a:ea typeface="ＭＳ Ｐゴシック" charset="0"/>
              </a:rPr>
              <a:t>only but without computing the volume explicitly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The gravitational constant 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The radius of the Earth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20 point extra credit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Due: 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Monday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Mar. 25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You must show your OWN, detailed work to obtain any credit!!  </a:t>
            </a:r>
          </a:p>
        </p:txBody>
      </p:sp>
      <p:graphicFrame>
        <p:nvGraphicFramePr>
          <p:cNvPr id="778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652606"/>
              </p:ext>
            </p:extLst>
          </p:nvPr>
        </p:nvGraphicFramePr>
        <p:xfrm>
          <a:off x="4953000" y="2706687"/>
          <a:ext cx="38528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557" name="Equation" r:id="rId3" imgW="1714500" imgH="241300" progId="Equation.DSMT4">
                  <p:embed/>
                </p:oleObj>
              </mc:Choice>
              <mc:Fallback>
                <p:oleObj name="Equation" r:id="rId3" imgW="1714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706687"/>
                        <a:ext cx="385286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173076"/>
              </p:ext>
            </p:extLst>
          </p:nvPr>
        </p:nvGraphicFramePr>
        <p:xfrm>
          <a:off x="4918075" y="3214687"/>
          <a:ext cx="26257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558" name="Equation" r:id="rId5" imgW="1168400" imgH="254000" progId="Equation.3">
                  <p:embed/>
                </p:oleObj>
              </mc:Choice>
              <mc:Fallback>
                <p:oleObj name="Equation" r:id="rId5" imgW="1168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3214687"/>
                        <a:ext cx="26257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5A111BA-02FD-8D43-859D-3F83D255584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5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76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76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37A3744-4236-1944-8752-6C79026B32F3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766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 sz="3600">
                <a:latin typeface="Arial Narrow" charset="0"/>
                <a:ea typeface="ＭＳ Ｐゴシック" charset="0"/>
                <a:cs typeface="ＭＳ Ｐゴシック" charset="0"/>
              </a:rPr>
              <a:t>Work and Energy Involving Kinetic Friction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What do you think the work looks like if there is friction?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 Narrow" charset="0"/>
                <a:ea typeface="ＭＳ Ｐゴシック" charset="0"/>
              </a:rPr>
              <a:t>Static friction does not matter!  Why?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 Narrow" charset="0"/>
                <a:ea typeface="ＭＳ Ｐゴシック" charset="0"/>
              </a:rPr>
              <a:t>Then which friction matters?</a:t>
            </a:r>
          </a:p>
        </p:txBody>
      </p:sp>
      <p:sp>
        <p:nvSpPr>
          <p:cNvPr id="595972" name="Rectangle 4"/>
          <p:cNvSpPr>
            <a:spLocks noChangeArrowheads="1"/>
          </p:cNvSpPr>
          <p:nvPr/>
        </p:nvSpPr>
        <p:spPr bwMode="auto">
          <a:xfrm>
            <a:off x="762000" y="2290763"/>
            <a:ext cx="609600" cy="6096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4C000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Narrow" charset="0"/>
              </a:rPr>
              <a:t>M</a:t>
            </a:r>
          </a:p>
        </p:txBody>
      </p:sp>
      <p:sp>
        <p:nvSpPr>
          <p:cNvPr id="595973" name="Rectangle 5"/>
          <p:cNvSpPr>
            <a:spLocks noChangeArrowheads="1"/>
          </p:cNvSpPr>
          <p:nvPr/>
        </p:nvSpPr>
        <p:spPr bwMode="auto">
          <a:xfrm>
            <a:off x="2286000" y="2286000"/>
            <a:ext cx="609600" cy="6096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4C000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Narrow" charset="0"/>
              </a:rPr>
              <a:t>M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3352800"/>
            <a:ext cx="1524000" cy="484188"/>
            <a:chOff x="672" y="2256"/>
            <a:chExt cx="960" cy="305"/>
          </a:xfrm>
        </p:grpSpPr>
        <p:sp>
          <p:nvSpPr>
            <p:cNvPr id="27690" name="Line 7"/>
            <p:cNvSpPr>
              <a:spLocks noChangeShapeType="1"/>
            </p:cNvSpPr>
            <p:nvPr/>
          </p:nvSpPr>
          <p:spPr bwMode="auto">
            <a:xfrm>
              <a:off x="672" y="2256"/>
              <a:ext cx="0" cy="192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8"/>
            <p:cNvSpPr>
              <a:spLocks noChangeShapeType="1"/>
            </p:cNvSpPr>
            <p:nvPr/>
          </p:nvSpPr>
          <p:spPr bwMode="auto">
            <a:xfrm>
              <a:off x="1632" y="2256"/>
              <a:ext cx="0" cy="192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9"/>
            <p:cNvSpPr>
              <a:spLocks noChangeShapeType="1"/>
            </p:cNvSpPr>
            <p:nvPr/>
          </p:nvSpPr>
          <p:spPr bwMode="auto">
            <a:xfrm>
              <a:off x="672" y="2352"/>
              <a:ext cx="960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Text Box 10"/>
            <p:cNvSpPr txBox="1">
              <a:spLocks noChangeArrowheads="1"/>
            </p:cNvSpPr>
            <p:nvPr/>
          </p:nvSpPr>
          <p:spPr bwMode="auto">
            <a:xfrm>
              <a:off x="998" y="231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A50021"/>
                  </a:solidFill>
                  <a:latin typeface="Arial Narrow" charset="0"/>
                </a:rPr>
                <a:t>d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85800" y="2895600"/>
            <a:ext cx="762000" cy="457200"/>
            <a:chOff x="432" y="2013"/>
            <a:chExt cx="480" cy="288"/>
          </a:xfrm>
        </p:grpSpPr>
        <p:sp>
          <p:nvSpPr>
            <p:cNvPr id="27688" name="Line 12"/>
            <p:cNvSpPr>
              <a:spLocks noChangeShapeType="1"/>
            </p:cNvSpPr>
            <p:nvPr/>
          </p:nvSpPr>
          <p:spPr bwMode="auto">
            <a:xfrm>
              <a:off x="432" y="2064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Text Box 13"/>
            <p:cNvSpPr txBox="1">
              <a:spLocks noChangeArrowheads="1"/>
            </p:cNvSpPr>
            <p:nvPr/>
          </p:nvSpPr>
          <p:spPr bwMode="auto">
            <a:xfrm>
              <a:off x="518" y="2013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accent2"/>
                  </a:solidFill>
                  <a:latin typeface="Monotype Corsiva" charset="0"/>
                </a:rPr>
                <a:t>v</a:t>
              </a:r>
              <a:r>
                <a:rPr lang="en-US" baseline="-25000">
                  <a:solidFill>
                    <a:schemeClr val="accent2"/>
                  </a:solidFill>
                  <a:latin typeface="Monotype Corsiva" charset="0"/>
                </a:rPr>
                <a:t>i</a:t>
              </a:r>
              <a:endParaRPr lang="en-US">
                <a:solidFill>
                  <a:schemeClr val="accent2"/>
                </a:solidFill>
                <a:latin typeface="Monotype Corsiva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057400" y="2897188"/>
            <a:ext cx="419100" cy="457200"/>
            <a:chOff x="432" y="2013"/>
            <a:chExt cx="528" cy="288"/>
          </a:xfrm>
        </p:grpSpPr>
        <p:sp>
          <p:nvSpPr>
            <p:cNvPr id="27686" name="Line 15"/>
            <p:cNvSpPr>
              <a:spLocks noChangeShapeType="1"/>
            </p:cNvSpPr>
            <p:nvPr/>
          </p:nvSpPr>
          <p:spPr bwMode="auto">
            <a:xfrm>
              <a:off x="432" y="2064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Text Box 16"/>
            <p:cNvSpPr txBox="1">
              <a:spLocks noChangeArrowheads="1"/>
            </p:cNvSpPr>
            <p:nvPr/>
          </p:nvSpPr>
          <p:spPr bwMode="auto">
            <a:xfrm>
              <a:off x="478" y="2013"/>
              <a:ext cx="4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accent2"/>
                  </a:solidFill>
                  <a:latin typeface="Monotype Corsiva" charset="0"/>
                </a:rPr>
                <a:t>v</a:t>
              </a:r>
              <a:r>
                <a:rPr lang="en-US" baseline="-25000">
                  <a:solidFill>
                    <a:schemeClr val="accent2"/>
                  </a:solidFill>
                  <a:latin typeface="Monotype Corsiva" charset="0"/>
                </a:rPr>
                <a:t>f</a:t>
              </a:r>
              <a:endParaRPr lang="en-US">
                <a:solidFill>
                  <a:schemeClr val="accent2"/>
                </a:solidFill>
                <a:latin typeface="Monotype Corsiva" charset="0"/>
              </a:endParaRPr>
            </a:p>
          </p:txBody>
        </p:sp>
      </p:grpSp>
      <p:sp>
        <p:nvSpPr>
          <p:cNvPr id="595985" name="Text Box 17"/>
          <p:cNvSpPr txBox="1">
            <a:spLocks noChangeArrowheads="1"/>
          </p:cNvSpPr>
          <p:nvPr/>
        </p:nvSpPr>
        <p:spPr bwMode="auto">
          <a:xfrm>
            <a:off x="3505200" y="2057400"/>
            <a:ext cx="5486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>
                <a:solidFill>
                  <a:schemeClr val="accent2"/>
                </a:solidFill>
                <a:latin typeface="Arial Narrow" charset="0"/>
              </a:rPr>
              <a:t>Friction force </a:t>
            </a:r>
            <a:r>
              <a:rPr lang="en-US" sz="2200" b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sz="2200" b="1" baseline="-25000">
                <a:solidFill>
                  <a:schemeClr val="accent2"/>
                </a:solidFill>
                <a:latin typeface="Monotype Corsiva" charset="0"/>
              </a:rPr>
              <a:t>fr</a:t>
            </a:r>
            <a:r>
              <a:rPr lang="en-US" sz="2200">
                <a:solidFill>
                  <a:schemeClr val="accent2"/>
                </a:solidFill>
                <a:latin typeface="Arial Narrow" charset="0"/>
              </a:rPr>
              <a:t> works on the object to slow down </a:t>
            </a:r>
          </a:p>
        </p:txBody>
      </p:sp>
      <p:sp>
        <p:nvSpPr>
          <p:cNvPr id="595986" name="Text Box 18"/>
          <p:cNvSpPr txBox="1">
            <a:spLocks noChangeArrowheads="1"/>
          </p:cNvSpPr>
          <p:nvPr/>
        </p:nvSpPr>
        <p:spPr bwMode="auto">
          <a:xfrm>
            <a:off x="3505200" y="2514600"/>
            <a:ext cx="490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A50021"/>
                </a:solidFill>
                <a:latin typeface="Arial Narrow" charset="0"/>
              </a:rPr>
              <a:t>The work on the object by the friction </a:t>
            </a:r>
            <a:r>
              <a:rPr lang="en-US" b="1">
                <a:solidFill>
                  <a:srgbClr val="A50021"/>
                </a:solidFill>
                <a:latin typeface="Monotype Corsiva" charset="0"/>
              </a:rPr>
              <a:t>F</a:t>
            </a:r>
            <a:r>
              <a:rPr lang="en-US" b="1" baseline="-25000">
                <a:solidFill>
                  <a:srgbClr val="A50021"/>
                </a:solidFill>
                <a:latin typeface="Monotype Corsiva" charset="0"/>
              </a:rPr>
              <a:t>fr</a:t>
            </a:r>
            <a:r>
              <a:rPr lang="en-US">
                <a:solidFill>
                  <a:srgbClr val="A50021"/>
                </a:solidFill>
                <a:latin typeface="Arial Narrow" charset="0"/>
              </a:rPr>
              <a:t> is</a:t>
            </a:r>
          </a:p>
        </p:txBody>
      </p:sp>
      <p:graphicFrame>
        <p:nvGraphicFramePr>
          <p:cNvPr id="595987" name="Object 2"/>
          <p:cNvGraphicFramePr>
            <a:graphicFrameLocks noChangeAspect="1"/>
          </p:cNvGraphicFramePr>
          <p:nvPr/>
        </p:nvGraphicFramePr>
        <p:xfrm>
          <a:off x="3263900" y="3005138"/>
          <a:ext cx="7794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54" name="Equation" r:id="rId3" imgW="381000" imgH="266700" progId="Equation.DSMT4">
                  <p:embed/>
                </p:oleObj>
              </mc:Choice>
              <mc:Fallback>
                <p:oleObj name="Equation" r:id="rId3" imgW="3810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005138"/>
                        <a:ext cx="77946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5988" name="Text Box 20"/>
          <p:cNvSpPr txBox="1">
            <a:spLocks noChangeArrowheads="1"/>
          </p:cNvSpPr>
          <p:nvPr/>
        </p:nvSpPr>
        <p:spPr bwMode="auto">
          <a:xfrm>
            <a:off x="533400" y="3962400"/>
            <a:ext cx="79248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A50021"/>
                </a:solidFill>
                <a:latin typeface="Arial Narrow" charset="0"/>
              </a:rPr>
              <a:t>The final kinetic energy of an object, </a:t>
            </a:r>
            <a:r>
              <a:rPr lang="en-US" dirty="0" smtClean="0">
                <a:solidFill>
                  <a:srgbClr val="A50021"/>
                </a:solidFill>
                <a:latin typeface="Arial Narrow" charset="0"/>
              </a:rPr>
              <a:t>including its </a:t>
            </a:r>
            <a:r>
              <a:rPr lang="en-US" dirty="0">
                <a:solidFill>
                  <a:srgbClr val="A50021"/>
                </a:solidFill>
                <a:latin typeface="Arial Narrow" charset="0"/>
              </a:rPr>
              <a:t>initial kinetic energy, </a:t>
            </a:r>
            <a:r>
              <a:rPr lang="en-US" dirty="0" smtClean="0">
                <a:solidFill>
                  <a:srgbClr val="A50021"/>
                </a:solidFill>
                <a:latin typeface="Arial Narrow" charset="0"/>
              </a:rPr>
              <a:t>work by the friction </a:t>
            </a:r>
            <a:r>
              <a:rPr lang="en-US" dirty="0">
                <a:solidFill>
                  <a:srgbClr val="A50021"/>
                </a:solidFill>
                <a:latin typeface="Arial Narrow" charset="0"/>
              </a:rPr>
              <a:t>force and </a:t>
            </a:r>
            <a:r>
              <a:rPr lang="en-US" dirty="0" smtClean="0">
                <a:solidFill>
                  <a:srgbClr val="A50021"/>
                </a:solidFill>
                <a:latin typeface="Arial Narrow" charset="0"/>
              </a:rPr>
              <a:t>all other sources </a:t>
            </a:r>
            <a:r>
              <a:rPr lang="en-US" dirty="0">
                <a:solidFill>
                  <a:srgbClr val="A50021"/>
                </a:solidFill>
                <a:latin typeface="Arial Narrow" charset="0"/>
              </a:rPr>
              <a:t>of work, is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28600" y="2346325"/>
            <a:ext cx="533400" cy="473075"/>
            <a:chOff x="144" y="1478"/>
            <a:chExt cx="336" cy="298"/>
          </a:xfrm>
        </p:grpSpPr>
        <p:sp>
          <p:nvSpPr>
            <p:cNvPr id="27684" name="Line 22"/>
            <p:cNvSpPr>
              <a:spLocks noChangeShapeType="1"/>
            </p:cNvSpPr>
            <p:nvPr/>
          </p:nvSpPr>
          <p:spPr bwMode="auto">
            <a:xfrm flipH="1">
              <a:off x="288" y="1776"/>
              <a:ext cx="192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Text Box 23"/>
            <p:cNvSpPr txBox="1">
              <a:spLocks noChangeArrowheads="1"/>
            </p:cNvSpPr>
            <p:nvPr/>
          </p:nvSpPr>
          <p:spPr bwMode="auto">
            <a:xfrm>
              <a:off x="144" y="1478"/>
              <a:ext cx="2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A50021"/>
                  </a:solidFill>
                  <a:latin typeface="Monotype Corsiva" charset="0"/>
                </a:rPr>
                <a:t>F</a:t>
              </a:r>
              <a:r>
                <a:rPr lang="en-US" sz="2000" b="1" baseline="-25000">
                  <a:solidFill>
                    <a:srgbClr val="A50021"/>
                  </a:solidFill>
                  <a:latin typeface="Monotype Corsiva" charset="0"/>
                </a:rPr>
                <a:t>fr</a:t>
              </a:r>
              <a:endParaRPr lang="en-US" sz="2000" b="1">
                <a:solidFill>
                  <a:srgbClr val="A50021"/>
                </a:solidFill>
                <a:latin typeface="Monotype Corsiva" charset="0"/>
              </a:endParaRPr>
            </a:p>
          </p:txBody>
        </p:sp>
      </p:grpSp>
      <p:graphicFrame>
        <p:nvGraphicFramePr>
          <p:cNvPr id="595992" name="Object 3"/>
          <p:cNvGraphicFramePr>
            <a:graphicFrameLocks noChangeAspect="1"/>
          </p:cNvGraphicFramePr>
          <p:nvPr/>
        </p:nvGraphicFramePr>
        <p:xfrm>
          <a:off x="7007225" y="3063875"/>
          <a:ext cx="8413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55" name="Equation" r:id="rId5" imgW="469800" imgH="164880" progId="Equation.DSMT4">
                  <p:embed/>
                </p:oleObj>
              </mc:Choice>
              <mc:Fallback>
                <p:oleObj name="Equation" r:id="rId5" imgW="469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225" y="3063875"/>
                        <a:ext cx="8413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5993" name="Object 4"/>
          <p:cNvGraphicFramePr>
            <a:graphicFrameLocks noChangeAspect="1"/>
          </p:cNvGraphicFramePr>
          <p:nvPr/>
        </p:nvGraphicFramePr>
        <p:xfrm>
          <a:off x="609600" y="4967288"/>
          <a:ext cx="9080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56" name="Equation" r:id="rId7" imgW="444240" imgH="241200" progId="Equation.DSMT4">
                  <p:embed/>
                </p:oleObj>
              </mc:Choice>
              <mc:Fallback>
                <p:oleObj name="Equation" r:id="rId7" imgW="444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67288"/>
                        <a:ext cx="9080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5994" name="Rectangle 26"/>
          <p:cNvSpPr>
            <a:spLocks noChangeArrowheads="1"/>
          </p:cNvSpPr>
          <p:nvPr/>
        </p:nvSpPr>
        <p:spPr bwMode="auto">
          <a:xfrm>
            <a:off x="4038600" y="5486400"/>
            <a:ext cx="4648200" cy="228600"/>
          </a:xfrm>
          <a:prstGeom prst="rect">
            <a:avLst/>
          </a:prstGeom>
          <a:gradFill rotWithShape="0">
            <a:gsLst>
              <a:gs pos="0">
                <a:srgbClr val="5E2F00"/>
              </a:gs>
              <a:gs pos="100000">
                <a:srgbClr val="CC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5995" name="Object 5"/>
          <p:cNvGraphicFramePr>
            <a:graphicFrameLocks noChangeAspect="1"/>
          </p:cNvGraphicFramePr>
          <p:nvPr/>
        </p:nvGraphicFramePr>
        <p:xfrm>
          <a:off x="7010400" y="4953000"/>
          <a:ext cx="15240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57" name="Clip" r:id="rId9" imgW="2293200" imgH="1140120" progId="MS_ClipArt_Gallery.2">
                  <p:embed/>
                </p:oleObj>
              </mc:Choice>
              <mc:Fallback>
                <p:oleObj name="Clip" r:id="rId9" imgW="2293200" imgH="11401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953000"/>
                        <a:ext cx="15240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5996" name="Object 6"/>
          <p:cNvGraphicFramePr>
            <a:graphicFrameLocks noChangeAspect="1"/>
          </p:cNvGraphicFramePr>
          <p:nvPr/>
        </p:nvGraphicFramePr>
        <p:xfrm>
          <a:off x="4267200" y="4957763"/>
          <a:ext cx="15240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58" name="Clip" r:id="rId11" imgW="2293200" imgH="1140120" progId="MS_ClipArt_Gallery.2">
                  <p:embed/>
                </p:oleObj>
              </mc:Choice>
              <mc:Fallback>
                <p:oleObj name="Clip" r:id="rId11" imgW="2293200" imgH="11401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957763"/>
                        <a:ext cx="152400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5997" name="Text Box 29"/>
          <p:cNvSpPr txBox="1">
            <a:spLocks noChangeArrowheads="1"/>
          </p:cNvSpPr>
          <p:nvPr/>
        </p:nvSpPr>
        <p:spPr bwMode="auto">
          <a:xfrm>
            <a:off x="4175125" y="5775325"/>
            <a:ext cx="935038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t=0, KE</a:t>
            </a:r>
            <a:r>
              <a:rPr lang="en-US" sz="2000" b="1" baseline="-25000">
                <a:solidFill>
                  <a:srgbClr val="A50021"/>
                </a:solidFill>
                <a:latin typeface="Arial Narrow" charset="0"/>
              </a:rPr>
              <a:t>i</a:t>
            </a:r>
          </a:p>
        </p:txBody>
      </p:sp>
      <p:sp>
        <p:nvSpPr>
          <p:cNvPr id="595998" name="Text Box 30"/>
          <p:cNvSpPr txBox="1">
            <a:spLocks noChangeArrowheads="1"/>
          </p:cNvSpPr>
          <p:nvPr/>
        </p:nvSpPr>
        <p:spPr bwMode="auto">
          <a:xfrm>
            <a:off x="5465763" y="5791200"/>
            <a:ext cx="1420812" cy="701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Friction,</a:t>
            </a:r>
          </a:p>
          <a:p>
            <a:pPr eaLnBrk="1" hangingPunct="1"/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Engine work</a:t>
            </a:r>
            <a:endParaRPr lang="en-US" sz="2000" b="1" baseline="-250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595999" name="Text Box 31"/>
          <p:cNvSpPr txBox="1">
            <a:spLocks noChangeArrowheads="1"/>
          </p:cNvSpPr>
          <p:nvPr/>
        </p:nvSpPr>
        <p:spPr bwMode="auto">
          <a:xfrm>
            <a:off x="7218363" y="5791200"/>
            <a:ext cx="952500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t=T, KE</a:t>
            </a:r>
            <a:r>
              <a:rPr lang="en-US" sz="2000" b="1" baseline="-25000">
                <a:solidFill>
                  <a:srgbClr val="A50021"/>
                </a:solidFill>
                <a:latin typeface="Arial Narrow" charset="0"/>
              </a:rPr>
              <a:t>f</a:t>
            </a:r>
          </a:p>
        </p:txBody>
      </p:sp>
      <p:sp>
        <p:nvSpPr>
          <p:cNvPr id="596000" name="Text Box 32"/>
          <p:cNvSpPr txBox="1">
            <a:spLocks noChangeArrowheads="1"/>
          </p:cNvSpPr>
          <p:nvPr/>
        </p:nvSpPr>
        <p:spPr bwMode="auto">
          <a:xfrm>
            <a:off x="5867400" y="1219200"/>
            <a:ext cx="3124200" cy="338554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A50021"/>
                </a:solidFill>
                <a:latin typeface="Arial Narrow" charset="0"/>
              </a:rPr>
              <a:t>It </a:t>
            </a:r>
            <a:r>
              <a:rPr lang="en-US" sz="1600" dirty="0" smtClean="0">
                <a:solidFill>
                  <a:srgbClr val="A50021"/>
                </a:solidFill>
                <a:latin typeface="Arial Narrow" charset="0"/>
              </a:rPr>
              <a:t>isn’t </a:t>
            </a:r>
            <a:r>
              <a:rPr lang="en-US" sz="1600" dirty="0">
                <a:solidFill>
                  <a:srgbClr val="A50021"/>
                </a:solidFill>
                <a:latin typeface="Arial Narrow" charset="0"/>
              </a:rPr>
              <a:t>there when the object is moving.</a:t>
            </a:r>
          </a:p>
        </p:txBody>
      </p:sp>
      <p:graphicFrame>
        <p:nvGraphicFramePr>
          <p:cNvPr id="596001" name="Object 7"/>
          <p:cNvGraphicFramePr>
            <a:graphicFrameLocks noChangeAspect="1"/>
          </p:cNvGraphicFramePr>
          <p:nvPr/>
        </p:nvGraphicFramePr>
        <p:xfrm>
          <a:off x="3975100" y="2990850"/>
          <a:ext cx="20256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59" name="Equation" r:id="rId12" imgW="990600" imgH="279400" progId="Equation.DSMT4">
                  <p:embed/>
                </p:oleObj>
              </mc:Choice>
              <mc:Fallback>
                <p:oleObj name="Equation" r:id="rId12" imgW="990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2990850"/>
                        <a:ext cx="20256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002" name="Object 8"/>
          <p:cNvGraphicFramePr>
            <a:graphicFrameLocks noChangeAspect="1"/>
          </p:cNvGraphicFramePr>
          <p:nvPr/>
        </p:nvGraphicFramePr>
        <p:xfrm>
          <a:off x="6026150" y="3005138"/>
          <a:ext cx="8318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60" name="Equation" r:id="rId14" imgW="406400" imgH="266700" progId="Equation.DSMT4">
                  <p:embed/>
                </p:oleObj>
              </mc:Choice>
              <mc:Fallback>
                <p:oleObj name="Equation" r:id="rId14" imgW="4064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3005138"/>
                        <a:ext cx="8318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003" name="Object 9"/>
          <p:cNvGraphicFramePr>
            <a:graphicFrameLocks noChangeAspect="1"/>
          </p:cNvGraphicFramePr>
          <p:nvPr/>
        </p:nvGraphicFramePr>
        <p:xfrm>
          <a:off x="7881938" y="3021013"/>
          <a:ext cx="7286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61" name="Equation" r:id="rId16" imgW="406400" imgH="266700" progId="Equation.DSMT4">
                  <p:embed/>
                </p:oleObj>
              </mc:Choice>
              <mc:Fallback>
                <p:oleObj name="Equation" r:id="rId16" imgW="4064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938" y="3021013"/>
                        <a:ext cx="728662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004" name="Object 10"/>
          <p:cNvGraphicFramePr>
            <a:graphicFrameLocks noChangeAspect="1"/>
          </p:cNvGraphicFramePr>
          <p:nvPr/>
        </p:nvGraphicFramePr>
        <p:xfrm>
          <a:off x="1525588" y="4979988"/>
          <a:ext cx="5715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62" name="Equation" r:id="rId18" imgW="279360" imgH="228600" progId="Equation.DSMT4">
                  <p:embed/>
                </p:oleObj>
              </mc:Choice>
              <mc:Fallback>
                <p:oleObj name="Equation" r:id="rId18" imgW="279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4979988"/>
                        <a:ext cx="57150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005" name="Object 11"/>
          <p:cNvGraphicFramePr>
            <a:graphicFrameLocks noChangeAspect="1"/>
          </p:cNvGraphicFramePr>
          <p:nvPr/>
        </p:nvGraphicFramePr>
        <p:xfrm>
          <a:off x="2105025" y="4953000"/>
          <a:ext cx="93503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63" name="Equation" r:id="rId20" imgW="457200" imgH="253800" progId="Equation.DSMT4">
                  <p:embed/>
                </p:oleObj>
              </mc:Choice>
              <mc:Fallback>
                <p:oleObj name="Equation" r:id="rId20" imgW="45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4953000"/>
                        <a:ext cx="93503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006" name="Object 12"/>
          <p:cNvGraphicFramePr>
            <a:graphicFrameLocks noChangeAspect="1"/>
          </p:cNvGraphicFramePr>
          <p:nvPr/>
        </p:nvGraphicFramePr>
        <p:xfrm>
          <a:off x="3048000" y="4938713"/>
          <a:ext cx="8302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464" name="Equation" r:id="rId22" imgW="406400" imgH="266700" progId="Equation.3">
                  <p:embed/>
                </p:oleObj>
              </mc:Choice>
              <mc:Fallback>
                <p:oleObj name="Equation" r:id="rId22" imgW="4064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938713"/>
                        <a:ext cx="83026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6007" name="Text Box 39"/>
          <p:cNvSpPr txBox="1">
            <a:spLocks noChangeArrowheads="1"/>
          </p:cNvSpPr>
          <p:nvPr/>
        </p:nvSpPr>
        <p:spPr bwMode="auto">
          <a:xfrm>
            <a:off x="4902200" y="1674813"/>
            <a:ext cx="1422400" cy="365125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A50021"/>
                </a:solidFill>
                <a:latin typeface="Arial Narrow" charset="0"/>
              </a:rPr>
              <a:t>Kinetic Friction</a:t>
            </a:r>
          </a:p>
        </p:txBody>
      </p:sp>
      <p:sp>
        <p:nvSpPr>
          <p:cNvPr id="596008" name="Text Box 40"/>
          <p:cNvSpPr txBox="1">
            <a:spLocks noChangeArrowheads="1"/>
          </p:cNvSpPr>
          <p:nvPr/>
        </p:nvSpPr>
        <p:spPr bwMode="auto">
          <a:xfrm>
            <a:off x="4191000" y="3581400"/>
            <a:ext cx="4568825" cy="333375"/>
          </a:xfrm>
          <a:prstGeom prst="rect">
            <a:avLst/>
          </a:prstGeom>
          <a:solidFill>
            <a:srgbClr val="99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A50021"/>
                </a:solidFill>
                <a:latin typeface="Arial Narrow" charset="0"/>
              </a:rPr>
              <a:t>The negative sign means that the work is done on the friction!!</a:t>
            </a:r>
          </a:p>
        </p:txBody>
      </p:sp>
      <p:sp>
        <p:nvSpPr>
          <p:cNvPr id="596009" name="Oval 41"/>
          <p:cNvSpPr>
            <a:spLocks noChangeArrowheads="1"/>
          </p:cNvSpPr>
          <p:nvPr/>
        </p:nvSpPr>
        <p:spPr bwMode="auto">
          <a:xfrm>
            <a:off x="7848600" y="3124200"/>
            <a:ext cx="304800" cy="3048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96010" name="AutoShape 42"/>
          <p:cNvCxnSpPr>
            <a:cxnSpLocks noChangeShapeType="1"/>
            <a:stCxn id="596009" idx="2"/>
            <a:endCxn id="596008" idx="3"/>
          </p:cNvCxnSpPr>
          <p:nvPr/>
        </p:nvCxnSpPr>
        <p:spPr bwMode="auto">
          <a:xfrm rot="10800000" flipH="1" flipV="1">
            <a:off x="7829550" y="3276600"/>
            <a:ext cx="944563" cy="471488"/>
          </a:xfrm>
          <a:prstGeom prst="curvedConnector5">
            <a:avLst>
              <a:gd name="adj1" fmla="val -22185"/>
              <a:gd name="adj2" fmla="val 48486"/>
              <a:gd name="adj3" fmla="val 122690"/>
            </a:avLst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37355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27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27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7B89356-29A6-7840-A0E7-860F6A3A73A7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27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Example of Work Under Friction</a:t>
            </a:r>
          </a:p>
        </p:txBody>
      </p:sp>
      <p:sp>
        <p:nvSpPr>
          <p:cNvPr id="32790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305800" cy="1035050"/>
          </a:xfrm>
          <a:prstGeom prst="rect">
            <a:avLst/>
          </a:prstGeom>
          <a:solidFill>
            <a:srgbClr val="CCFFFF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A 6.0kg block initially at rest is pulled to East along a horizontal surface with coefficient of kinetic friction </a:t>
            </a:r>
            <a:r>
              <a:rPr lang="en-US" sz="2000" dirty="0" err="1" smtClean="0">
                <a:solidFill>
                  <a:schemeClr val="accent2"/>
                </a:solidFill>
                <a:latin typeface="Symbol" charset="0"/>
              </a:rPr>
              <a:t>μ</a:t>
            </a:r>
            <a:r>
              <a:rPr lang="en-US" sz="2000" baseline="-25000" dirty="0" err="1" smtClean="0">
                <a:solidFill>
                  <a:schemeClr val="accent2"/>
                </a:solidFill>
                <a:latin typeface="Arial Narrow" charset="0"/>
              </a:rPr>
              <a:t>k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=0.15 by a constant horizontal force of 12N.  Find the speed of the block after it has moved 3.0m.</a:t>
            </a:r>
          </a:p>
        </p:txBody>
      </p:sp>
      <p:sp>
        <p:nvSpPr>
          <p:cNvPr id="32791" name="Text Box 4"/>
          <p:cNvSpPr txBox="1">
            <a:spLocks noChangeArrowheads="1"/>
          </p:cNvSpPr>
          <p:nvPr/>
        </p:nvSpPr>
        <p:spPr bwMode="auto">
          <a:xfrm>
            <a:off x="3657600" y="1862138"/>
            <a:ext cx="2895600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Work done by the force </a:t>
            </a:r>
            <a:r>
              <a:rPr lang="en-US" sz="2000" b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 is</a:t>
            </a:r>
            <a:endParaRPr lang="en-US" sz="2000"/>
          </a:p>
        </p:txBody>
      </p:sp>
      <p:sp>
        <p:nvSpPr>
          <p:cNvPr id="32792" name="Text Box 5"/>
          <p:cNvSpPr txBox="1">
            <a:spLocks noChangeArrowheads="1"/>
          </p:cNvSpPr>
          <p:nvPr/>
        </p:nvSpPr>
        <p:spPr bwMode="auto">
          <a:xfrm>
            <a:off x="304800" y="3995738"/>
            <a:ext cx="2209800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Thus the total work is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589338" y="2406650"/>
          <a:ext cx="69056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2" name="Equation" r:id="rId3" imgW="368300" imgH="241300" progId="Equation.DSMT4">
                  <p:embed/>
                </p:oleObj>
              </mc:Choice>
              <mc:Fallback>
                <p:oleObj name="Equation" r:id="rId3" imgW="368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2406650"/>
                        <a:ext cx="69056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3" name="Rectangle 7"/>
          <p:cNvSpPr>
            <a:spLocks noChangeArrowheads="1"/>
          </p:cNvSpPr>
          <p:nvPr/>
        </p:nvSpPr>
        <p:spPr bwMode="auto">
          <a:xfrm>
            <a:off x="762000" y="1833563"/>
            <a:ext cx="609600" cy="6096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4C000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Narrow" charset="0"/>
              </a:rPr>
              <a:t>M</a:t>
            </a:r>
          </a:p>
        </p:txBody>
      </p:sp>
      <p:grpSp>
        <p:nvGrpSpPr>
          <p:cNvPr id="32794" name="Group 8"/>
          <p:cNvGrpSpPr>
            <a:grpSpLocks/>
          </p:cNvGrpSpPr>
          <p:nvPr/>
        </p:nvGrpSpPr>
        <p:grpSpPr bwMode="auto">
          <a:xfrm>
            <a:off x="1371600" y="1754188"/>
            <a:ext cx="457200" cy="457200"/>
            <a:chOff x="864" y="1008"/>
            <a:chExt cx="288" cy="288"/>
          </a:xfrm>
        </p:grpSpPr>
        <p:sp>
          <p:nvSpPr>
            <p:cNvPr id="32812" name="Line 9"/>
            <p:cNvSpPr>
              <a:spLocks noChangeShapeType="1"/>
            </p:cNvSpPr>
            <p:nvPr/>
          </p:nvSpPr>
          <p:spPr bwMode="auto">
            <a:xfrm flipV="1">
              <a:off x="864" y="1248"/>
              <a:ext cx="288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Text Box 10"/>
            <p:cNvSpPr txBox="1">
              <a:spLocks noChangeArrowheads="1"/>
            </p:cNvSpPr>
            <p:nvPr/>
          </p:nvSpPr>
          <p:spPr bwMode="auto">
            <a:xfrm>
              <a:off x="864" y="1008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  <a:latin typeface="Monotype Corsiva" charset="0"/>
                </a:rPr>
                <a:t>F</a:t>
              </a:r>
            </a:p>
          </p:txBody>
        </p:sp>
      </p:grpSp>
      <p:sp>
        <p:nvSpPr>
          <p:cNvPr id="32795" name="Rectangle 11"/>
          <p:cNvSpPr>
            <a:spLocks noChangeArrowheads="1"/>
          </p:cNvSpPr>
          <p:nvPr/>
        </p:nvSpPr>
        <p:spPr bwMode="auto">
          <a:xfrm>
            <a:off x="2286000" y="1831975"/>
            <a:ext cx="609600" cy="6096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4C000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Narrow" charset="0"/>
              </a:rPr>
              <a:t>M</a:t>
            </a:r>
          </a:p>
        </p:txBody>
      </p:sp>
      <p:grpSp>
        <p:nvGrpSpPr>
          <p:cNvPr id="32796" name="Group 12"/>
          <p:cNvGrpSpPr>
            <a:grpSpLocks/>
          </p:cNvGrpSpPr>
          <p:nvPr/>
        </p:nvGrpSpPr>
        <p:grpSpPr bwMode="auto">
          <a:xfrm>
            <a:off x="1066800" y="2946400"/>
            <a:ext cx="1524000" cy="484188"/>
            <a:chOff x="672" y="2256"/>
            <a:chExt cx="960" cy="305"/>
          </a:xfrm>
        </p:grpSpPr>
        <p:sp>
          <p:nvSpPr>
            <p:cNvPr id="32808" name="Line 13"/>
            <p:cNvSpPr>
              <a:spLocks noChangeShapeType="1"/>
            </p:cNvSpPr>
            <p:nvPr/>
          </p:nvSpPr>
          <p:spPr bwMode="auto">
            <a:xfrm>
              <a:off x="672" y="2256"/>
              <a:ext cx="0" cy="192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Line 14"/>
            <p:cNvSpPr>
              <a:spLocks noChangeShapeType="1"/>
            </p:cNvSpPr>
            <p:nvPr/>
          </p:nvSpPr>
          <p:spPr bwMode="auto">
            <a:xfrm>
              <a:off x="1632" y="2256"/>
              <a:ext cx="0" cy="192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Line 15"/>
            <p:cNvSpPr>
              <a:spLocks noChangeShapeType="1"/>
            </p:cNvSpPr>
            <p:nvPr/>
          </p:nvSpPr>
          <p:spPr bwMode="auto">
            <a:xfrm>
              <a:off x="672" y="2352"/>
              <a:ext cx="960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Text Box 16"/>
            <p:cNvSpPr txBox="1">
              <a:spLocks noChangeArrowheads="1"/>
            </p:cNvSpPr>
            <p:nvPr/>
          </p:nvSpPr>
          <p:spPr bwMode="auto">
            <a:xfrm>
              <a:off x="998" y="2311"/>
              <a:ext cx="5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A50021"/>
                  </a:solidFill>
                  <a:latin typeface="Arial Narrow" charset="0"/>
                </a:rPr>
                <a:t>d=3.0m</a:t>
              </a:r>
            </a:p>
          </p:txBody>
        </p:sp>
      </p:grpSp>
      <p:sp>
        <p:nvSpPr>
          <p:cNvPr id="32797" name="Text Box 19"/>
          <p:cNvSpPr txBox="1">
            <a:spLocks noChangeArrowheads="1"/>
          </p:cNvSpPr>
          <p:nvPr/>
        </p:nvSpPr>
        <p:spPr bwMode="auto">
          <a:xfrm>
            <a:off x="712788" y="2438400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Monotype Corsiva" charset="0"/>
              </a:rPr>
              <a:t>v</a:t>
            </a:r>
            <a:r>
              <a:rPr lang="en-US" baseline="-2500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=0</a:t>
            </a:r>
          </a:p>
        </p:txBody>
      </p:sp>
      <p:grpSp>
        <p:nvGrpSpPr>
          <p:cNvPr id="32798" name="Group 20"/>
          <p:cNvGrpSpPr>
            <a:grpSpLocks/>
          </p:cNvGrpSpPr>
          <p:nvPr/>
        </p:nvGrpSpPr>
        <p:grpSpPr bwMode="auto">
          <a:xfrm>
            <a:off x="2057400" y="2516188"/>
            <a:ext cx="1219200" cy="457200"/>
            <a:chOff x="432" y="2013"/>
            <a:chExt cx="480" cy="288"/>
          </a:xfrm>
        </p:grpSpPr>
        <p:sp>
          <p:nvSpPr>
            <p:cNvPr id="32806" name="Line 21"/>
            <p:cNvSpPr>
              <a:spLocks noChangeShapeType="1"/>
            </p:cNvSpPr>
            <p:nvPr/>
          </p:nvSpPr>
          <p:spPr bwMode="auto">
            <a:xfrm>
              <a:off x="432" y="2064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Text Box 22"/>
            <p:cNvSpPr txBox="1">
              <a:spLocks noChangeArrowheads="1"/>
            </p:cNvSpPr>
            <p:nvPr/>
          </p:nvSpPr>
          <p:spPr bwMode="auto">
            <a:xfrm>
              <a:off x="518" y="2013"/>
              <a:ext cx="1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accent2"/>
                  </a:solidFill>
                  <a:latin typeface="Monotype Corsiva" charset="0"/>
                </a:rPr>
                <a:t>v</a:t>
              </a:r>
              <a:r>
                <a:rPr lang="en-US" baseline="-25000">
                  <a:solidFill>
                    <a:schemeClr val="accent2"/>
                  </a:solidFill>
                  <a:latin typeface="Monotype Corsiva" charset="0"/>
                </a:rPr>
                <a:t>f</a:t>
              </a:r>
              <a:endParaRPr lang="en-US">
                <a:solidFill>
                  <a:schemeClr val="accent2"/>
                </a:solidFill>
                <a:latin typeface="Monotype Corsiva" charset="0"/>
              </a:endParaRPr>
            </a:p>
          </p:txBody>
        </p:sp>
      </p:grpSp>
      <p:sp>
        <p:nvSpPr>
          <p:cNvPr id="32799" name="Line 23"/>
          <p:cNvSpPr>
            <a:spLocks noChangeShapeType="1"/>
          </p:cNvSpPr>
          <p:nvPr/>
        </p:nvSpPr>
        <p:spPr bwMode="auto">
          <a:xfrm>
            <a:off x="381000" y="2439988"/>
            <a:ext cx="3048000" cy="0"/>
          </a:xfrm>
          <a:prstGeom prst="line">
            <a:avLst/>
          </a:prstGeom>
          <a:noFill/>
          <a:ln w="57150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486400" y="5430838"/>
          <a:ext cx="496888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3" name="Equation" r:id="rId5" imgW="304560" imgH="241200" progId="Equation.DSMT4">
                  <p:embed/>
                </p:oleObj>
              </mc:Choice>
              <mc:Fallback>
                <p:oleObj name="Equation" r:id="rId5" imgW="304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430838"/>
                        <a:ext cx="496888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00" name="Text Box 25"/>
          <p:cNvSpPr txBox="1">
            <a:spLocks noChangeArrowheads="1"/>
          </p:cNvSpPr>
          <p:nvPr/>
        </p:nvSpPr>
        <p:spPr bwMode="auto">
          <a:xfrm>
            <a:off x="304800" y="3386138"/>
            <a:ext cx="2895600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Work done by friction </a:t>
            </a:r>
            <a:r>
              <a:rPr lang="en-US" sz="2000" b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sz="2000" b="1" baseline="-25000">
                <a:solidFill>
                  <a:schemeClr val="accent2"/>
                </a:solidFill>
                <a:latin typeface="Monotype Corsiva" charset="0"/>
              </a:rPr>
              <a:t>k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 is</a:t>
            </a:r>
            <a:endParaRPr lang="en-US" sz="2000"/>
          </a:p>
        </p:txBody>
      </p:sp>
      <p:grpSp>
        <p:nvGrpSpPr>
          <p:cNvPr id="32801" name="Group 26"/>
          <p:cNvGrpSpPr>
            <a:grpSpLocks/>
          </p:cNvGrpSpPr>
          <p:nvPr/>
        </p:nvGrpSpPr>
        <p:grpSpPr bwMode="auto">
          <a:xfrm>
            <a:off x="304800" y="1982788"/>
            <a:ext cx="457200" cy="457200"/>
            <a:chOff x="864" y="1008"/>
            <a:chExt cx="288" cy="288"/>
          </a:xfrm>
        </p:grpSpPr>
        <p:sp>
          <p:nvSpPr>
            <p:cNvPr id="32804" name="Line 27"/>
            <p:cNvSpPr>
              <a:spLocks noChangeShapeType="1"/>
            </p:cNvSpPr>
            <p:nvPr/>
          </p:nvSpPr>
          <p:spPr bwMode="auto">
            <a:xfrm flipV="1">
              <a:off x="864" y="1248"/>
              <a:ext cx="288" cy="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Text Box 28"/>
            <p:cNvSpPr txBox="1">
              <a:spLocks noChangeArrowheads="1"/>
            </p:cNvSpPr>
            <p:nvPr/>
          </p:nvSpPr>
          <p:spPr bwMode="auto">
            <a:xfrm>
              <a:off x="864" y="1008"/>
              <a:ext cx="2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  <a:latin typeface="Monotype Corsiva" charset="0"/>
                </a:rPr>
                <a:t>F</a:t>
              </a:r>
              <a:r>
                <a:rPr lang="en-US" b="1" baseline="-25000">
                  <a:solidFill>
                    <a:schemeClr val="accent2"/>
                  </a:solidFill>
                  <a:latin typeface="Monotype Corsiva" charset="0"/>
                </a:rPr>
                <a:t>k</a:t>
              </a:r>
              <a:endParaRPr lang="en-US" b="1">
                <a:solidFill>
                  <a:schemeClr val="accent2"/>
                </a:solidFill>
                <a:latin typeface="Monotype Corsiva" charset="0"/>
              </a:endParaRPr>
            </a:p>
          </p:txBody>
        </p:sp>
      </p:grp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581400" y="2911475"/>
          <a:ext cx="15303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4" name="Equation" r:id="rId7" imgW="838200" imgH="266700" progId="Equation.DSMT4">
                  <p:embed/>
                </p:oleObj>
              </mc:Choice>
              <mc:Fallback>
                <p:oleObj name="Equation" r:id="rId7" imgW="8382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11475"/>
                        <a:ext cx="15303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887976"/>
              </p:ext>
            </p:extLst>
          </p:nvPr>
        </p:nvGraphicFramePr>
        <p:xfrm>
          <a:off x="3527425" y="3482975"/>
          <a:ext cx="53117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5" name="Equation" r:id="rId9" imgW="2527300" imgH="228600" progId="Equation.DSMT4">
                  <p:embed/>
                </p:oleObj>
              </mc:Choice>
              <mc:Fallback>
                <p:oleObj name="Equation" r:id="rId9" imgW="2527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3482975"/>
                        <a:ext cx="53117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743200" y="4044950"/>
          <a:ext cx="54927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6" name="Equation" r:id="rId11" imgW="304560" imgH="177480" progId="Equation.3">
                  <p:embed/>
                </p:oleObj>
              </mc:Choice>
              <mc:Fallback>
                <p:oleObj name="Equation" r:id="rId11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044950"/>
                        <a:ext cx="549275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02" name="Text Box 32"/>
          <p:cNvSpPr txBox="1">
            <a:spLocks noChangeArrowheads="1"/>
          </p:cNvSpPr>
          <p:nvPr/>
        </p:nvSpPr>
        <p:spPr bwMode="auto">
          <a:xfrm>
            <a:off x="304800" y="4605338"/>
            <a:ext cx="7543800" cy="425450"/>
          </a:xfrm>
          <a:prstGeom prst="rect">
            <a:avLst/>
          </a:prstGeom>
          <a:solidFill>
            <a:srgbClr val="CCFFFF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Using work-kinetic energy theorem and the fact that initial speed is 0, we obtain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457200" y="5484813"/>
          <a:ext cx="49688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7" name="Equation" r:id="rId13" imgW="304560" imgH="177480" progId="Equation.DSMT4">
                  <p:embed/>
                </p:oleObj>
              </mc:Choice>
              <mc:Fallback>
                <p:oleObj name="Equation" r:id="rId13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84813"/>
                        <a:ext cx="496888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03" name="AutoShape 34"/>
          <p:cNvSpPr>
            <a:spLocks noChangeArrowheads="1"/>
          </p:cNvSpPr>
          <p:nvPr/>
        </p:nvSpPr>
        <p:spPr bwMode="auto">
          <a:xfrm>
            <a:off x="2914650" y="5181600"/>
            <a:ext cx="2362200" cy="914400"/>
          </a:xfrm>
          <a:prstGeom prst="homePlate">
            <a:avLst>
              <a:gd name="adj" fmla="val 64583"/>
            </a:avLst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Solving the equation </a:t>
            </a:r>
          </a:p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for </a:t>
            </a:r>
            <a:r>
              <a:rPr lang="en-US" sz="2000" b="1">
                <a:solidFill>
                  <a:srgbClr val="A50021"/>
                </a:solidFill>
                <a:latin typeface="Monotype Corsiva" charset="0"/>
              </a:rPr>
              <a:t>v</a:t>
            </a:r>
            <a:r>
              <a:rPr lang="en-US" sz="2000" b="1" baseline="-25000">
                <a:solidFill>
                  <a:srgbClr val="A50021"/>
                </a:solidFill>
                <a:latin typeface="Monotype Corsiva" charset="0"/>
              </a:rPr>
              <a:t>f</a:t>
            </a:r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, we obtain </a:t>
            </a:r>
            <a:endParaRPr lang="en-US" b="1">
              <a:solidFill>
                <a:srgbClr val="A50021"/>
              </a:solidFill>
              <a:latin typeface="Arial Narrow" charset="0"/>
            </a:endParaRPr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6996113" y="2819400"/>
          <a:ext cx="18796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8" name="Equation" r:id="rId15" imgW="927100" imgH="368300" progId="Equation.DSMT4">
                  <p:embed/>
                </p:oleObj>
              </mc:Choice>
              <mc:Fallback>
                <p:oleObj name="Equation" r:id="rId15" imgW="9271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6113" y="2819400"/>
                        <a:ext cx="18796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3276600" y="3998913"/>
          <a:ext cx="12112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99" name="Equation" r:id="rId17" imgW="672840" imgH="228600" progId="Equation.3">
                  <p:embed/>
                </p:oleObj>
              </mc:Choice>
              <mc:Fallback>
                <p:oleObj name="Equation" r:id="rId17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98913"/>
                        <a:ext cx="12112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4433888" y="4022725"/>
          <a:ext cx="173831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0" name="Equation" r:id="rId19" imgW="965160" imgH="203040" progId="Equation.3">
                  <p:embed/>
                </p:oleObj>
              </mc:Choice>
              <mc:Fallback>
                <p:oleObj name="Equation" r:id="rId19" imgW="965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4022725"/>
                        <a:ext cx="1738312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914400" y="5475288"/>
          <a:ext cx="1079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1" name="Equation" r:id="rId21" imgW="660240" imgH="228600" progId="Equation.DSMT4">
                  <p:embed/>
                </p:oleObj>
              </mc:Choice>
              <mc:Fallback>
                <p:oleObj name="Equation" r:id="rId21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75288"/>
                        <a:ext cx="1079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2003425" y="5267325"/>
          <a:ext cx="6635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2" name="Equation" r:id="rId23" imgW="406080" imgH="393480" progId="Equation.DSMT4">
                  <p:embed/>
                </p:oleObj>
              </mc:Choice>
              <mc:Fallback>
                <p:oleObj name="Equation" r:id="rId23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5267325"/>
                        <a:ext cx="66357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6019800" y="5259388"/>
          <a:ext cx="84931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3" name="Equation" r:id="rId25" imgW="520560" imgH="444240" progId="Equation.DSMT4">
                  <p:embed/>
                </p:oleObj>
              </mc:Choice>
              <mc:Fallback>
                <p:oleObj name="Equation" r:id="rId25" imgW="520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259388"/>
                        <a:ext cx="849313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6858000" y="5259388"/>
          <a:ext cx="18240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4" name="Equation" r:id="rId27" imgW="1117440" imgH="444240" progId="Equation.DSMT4">
                  <p:embed/>
                </p:oleObj>
              </mc:Choice>
              <mc:Fallback>
                <p:oleObj name="Equation" r:id="rId27" imgW="11174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259388"/>
                        <a:ext cx="182403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4354513" y="2339975"/>
          <a:ext cx="15017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5" name="Equation" r:id="rId29" imgW="800100" imgH="317500" progId="Equation.DSMT4">
                  <p:embed/>
                </p:oleObj>
              </mc:Choice>
              <mc:Fallback>
                <p:oleObj name="Equation" r:id="rId29" imgW="800100" imgH="317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2339975"/>
                        <a:ext cx="150177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5878513" y="2405063"/>
          <a:ext cx="250348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6" name="Equation" r:id="rId31" imgW="1333440" imgH="253800" progId="Equation.DSMT4">
                  <p:embed/>
                </p:oleObj>
              </mc:Choice>
              <mc:Fallback>
                <p:oleObj name="Equation" r:id="rId31" imgW="1333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2405063"/>
                        <a:ext cx="2503487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3908"/>
              </p:ext>
            </p:extLst>
          </p:nvPr>
        </p:nvGraphicFramePr>
        <p:xfrm>
          <a:off x="5141913" y="2860675"/>
          <a:ext cx="17033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7" name="Equation" r:id="rId33" imgW="825500" imgH="317500" progId="Equation.DSMT4">
                  <p:embed/>
                </p:oleObj>
              </mc:Choice>
              <mc:Fallback>
                <p:oleObj name="Equation" r:id="rId33" imgW="825500" imgH="317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913" y="2860675"/>
                        <a:ext cx="170338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0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868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86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9E9D209-418B-5A4E-8957-73666C5AC15B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19523" name="Text Box 3"/>
          <p:cNvSpPr txBox="1">
            <a:spLocks noChangeArrowheads="1"/>
          </p:cNvSpPr>
          <p:nvPr/>
        </p:nvSpPr>
        <p:spPr bwMode="auto">
          <a:xfrm>
            <a:off x="304800" y="3124200"/>
            <a:ext cx="345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What are the forces in this motion? </a:t>
            </a:r>
          </a:p>
        </p:txBody>
      </p:sp>
      <p:graphicFrame>
        <p:nvGraphicFramePr>
          <p:cNvPr id="619524" name="Object 2"/>
          <p:cNvGraphicFramePr>
            <a:graphicFrameLocks noChangeAspect="1"/>
          </p:cNvGraphicFramePr>
          <p:nvPr/>
        </p:nvGraphicFramePr>
        <p:xfrm>
          <a:off x="1828800" y="4387850"/>
          <a:ext cx="11303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12" name="Equation" r:id="rId4" imgW="507960" imgH="253800" progId="Equation.DSMT4">
                  <p:embed/>
                </p:oleObj>
              </mc:Choice>
              <mc:Fallback>
                <p:oleObj name="Equation" r:id="rId4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87850"/>
                        <a:ext cx="11303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9525" name="Picture 5" descr="afg0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14400"/>
            <a:ext cx="44958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3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Ex. Downhill Skiing</a:t>
            </a:r>
          </a:p>
        </p:txBody>
      </p:sp>
      <p:sp>
        <p:nvSpPr>
          <p:cNvPr id="619527" name="Text Box 7"/>
          <p:cNvSpPr txBox="1">
            <a:spLocks noChangeArrowheads="1"/>
          </p:cNvSpPr>
          <p:nvPr/>
        </p:nvSpPr>
        <p:spPr bwMode="auto">
          <a:xfrm>
            <a:off x="304800" y="838200"/>
            <a:ext cx="38862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333399"/>
                </a:solidFill>
                <a:latin typeface="Arial Narrow" charset="0"/>
              </a:rPr>
              <a:t>A 58kg skier is coasting down a 25</a:t>
            </a:r>
            <a:r>
              <a:rPr lang="en-US" sz="2000" baseline="30000" dirty="0">
                <a:solidFill>
                  <a:srgbClr val="333399"/>
                </a:solidFill>
                <a:latin typeface="Arial Narrow" charset="0"/>
              </a:rPr>
              <a:t>o</a:t>
            </a:r>
            <a:r>
              <a:rPr lang="en-US" sz="2000" dirty="0">
                <a:solidFill>
                  <a:srgbClr val="333399"/>
                </a:solidFill>
                <a:latin typeface="Arial Narrow" charset="0"/>
              </a:rPr>
              <a:t> slope.  A kinetic frictional force of magnitude </a:t>
            </a:r>
            <a:r>
              <a:rPr lang="en-US" sz="2000" dirty="0" err="1">
                <a:solidFill>
                  <a:srgbClr val="333399"/>
                </a:solidFill>
                <a:latin typeface="Monotype Corsiva" charset="0"/>
              </a:rPr>
              <a:t>f</a:t>
            </a:r>
            <a:r>
              <a:rPr lang="en-US" sz="2000" baseline="-25000" dirty="0" err="1">
                <a:solidFill>
                  <a:srgbClr val="333399"/>
                </a:solidFill>
                <a:latin typeface="Arial Narrow" charset="0"/>
              </a:rPr>
              <a:t>k</a:t>
            </a:r>
            <a:r>
              <a:rPr lang="en-US" sz="2000" dirty="0">
                <a:solidFill>
                  <a:srgbClr val="333399"/>
                </a:solidFill>
                <a:latin typeface="Arial Narrow" charset="0"/>
              </a:rPr>
              <a:t>=70N opposes her motion.  At the top of the slope, the </a:t>
            </a:r>
            <a:r>
              <a:rPr lang="en-US" sz="2000" dirty="0" smtClean="0">
                <a:solidFill>
                  <a:srgbClr val="333399"/>
                </a:solidFill>
                <a:latin typeface="Arial Narrow" charset="0"/>
              </a:rPr>
              <a:t>skier’s </a:t>
            </a:r>
            <a:r>
              <a:rPr lang="en-US" sz="2000" dirty="0">
                <a:solidFill>
                  <a:srgbClr val="333399"/>
                </a:solidFill>
                <a:latin typeface="Arial Narrow" charset="0"/>
              </a:rPr>
              <a:t>speed is v</a:t>
            </a:r>
            <a:r>
              <a:rPr lang="en-US" sz="2000" baseline="-25000" dirty="0">
                <a:solidFill>
                  <a:srgbClr val="333399"/>
                </a:solidFill>
                <a:latin typeface="Arial Narrow" charset="0"/>
              </a:rPr>
              <a:t>0</a:t>
            </a:r>
            <a:r>
              <a:rPr lang="en-US" sz="2000" dirty="0">
                <a:solidFill>
                  <a:srgbClr val="333399"/>
                </a:solidFill>
                <a:latin typeface="Arial Narrow" charset="0"/>
              </a:rPr>
              <a:t>=3.6m/s.  Ignoring air resistance, determine the speed </a:t>
            </a:r>
            <a:r>
              <a:rPr lang="en-US" sz="2000" dirty="0" err="1">
                <a:solidFill>
                  <a:srgbClr val="333399"/>
                </a:solidFill>
                <a:latin typeface="Arial Narrow" charset="0"/>
              </a:rPr>
              <a:t>v</a:t>
            </a:r>
            <a:r>
              <a:rPr lang="en-US" sz="2000" baseline="-25000" dirty="0" err="1">
                <a:solidFill>
                  <a:srgbClr val="333399"/>
                </a:solidFill>
                <a:latin typeface="Arial Narrow" charset="0"/>
              </a:rPr>
              <a:t>f</a:t>
            </a:r>
            <a:r>
              <a:rPr lang="en-US" sz="2000" dirty="0">
                <a:solidFill>
                  <a:srgbClr val="333399"/>
                </a:solidFill>
                <a:latin typeface="Arial Narrow" charset="0"/>
              </a:rPr>
              <a:t> at the point that is displaced 57m downhill. </a:t>
            </a:r>
            <a:endParaRPr lang="en-US" sz="2000" dirty="0">
              <a:solidFill>
                <a:srgbClr val="333399"/>
              </a:solidFill>
              <a:latin typeface="Arial Narrow" charset="0"/>
              <a:cs typeface="Arial" charset="0"/>
            </a:endParaRPr>
          </a:p>
        </p:txBody>
      </p:sp>
      <p:sp>
        <p:nvSpPr>
          <p:cNvPr id="619528" name="Rectangle 8"/>
          <p:cNvSpPr>
            <a:spLocks noChangeArrowheads="1"/>
          </p:cNvSpPr>
          <p:nvPr/>
        </p:nvSpPr>
        <p:spPr bwMode="auto">
          <a:xfrm>
            <a:off x="6629400" y="685800"/>
            <a:ext cx="2514600" cy="2514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0" name="Text Box 10"/>
          <p:cNvSpPr txBox="1">
            <a:spLocks noChangeArrowheads="1"/>
          </p:cNvSpPr>
          <p:nvPr/>
        </p:nvSpPr>
        <p:spPr bwMode="auto">
          <a:xfrm>
            <a:off x="258763" y="3505200"/>
            <a:ext cx="2246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Gravitational force: F</a:t>
            </a:r>
            <a:r>
              <a:rPr lang="en-US" sz="2000" baseline="-25000">
                <a:solidFill>
                  <a:srgbClr val="333399"/>
                </a:solidFill>
                <a:latin typeface="Arial Narrow" charset="0"/>
              </a:rPr>
              <a:t>g</a:t>
            </a:r>
            <a:r>
              <a:rPr lang="en-US" sz="2000">
                <a:solidFill>
                  <a:srgbClr val="333399"/>
                </a:solidFill>
                <a:latin typeface="Arial Narrow" charset="0"/>
              </a:rPr>
              <a:t> </a:t>
            </a:r>
          </a:p>
        </p:txBody>
      </p:sp>
      <p:sp>
        <p:nvSpPr>
          <p:cNvPr id="619531" name="Text Box 11"/>
          <p:cNvSpPr txBox="1">
            <a:spLocks noChangeArrowheads="1"/>
          </p:cNvSpPr>
          <p:nvPr/>
        </p:nvSpPr>
        <p:spPr bwMode="auto">
          <a:xfrm>
            <a:off x="2590800" y="3505200"/>
            <a:ext cx="177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Normal force: F</a:t>
            </a:r>
            <a:r>
              <a:rPr lang="en-US" sz="2000" baseline="-25000">
                <a:solidFill>
                  <a:srgbClr val="333399"/>
                </a:solidFill>
                <a:latin typeface="Arial Narrow" charset="0"/>
              </a:rPr>
              <a:t>N</a:t>
            </a:r>
            <a:r>
              <a:rPr lang="en-US" sz="2000">
                <a:solidFill>
                  <a:srgbClr val="333399"/>
                </a:solidFill>
                <a:latin typeface="Arial Narrow" charset="0"/>
              </a:rPr>
              <a:t> </a:t>
            </a:r>
          </a:p>
        </p:txBody>
      </p:sp>
      <p:sp>
        <p:nvSpPr>
          <p:cNvPr id="619532" name="Text Box 12"/>
          <p:cNvSpPr txBox="1">
            <a:spLocks noChangeArrowheads="1"/>
          </p:cNvSpPr>
          <p:nvPr/>
        </p:nvSpPr>
        <p:spPr bwMode="auto">
          <a:xfrm>
            <a:off x="4451350" y="3506788"/>
            <a:ext cx="2482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Kinetic frictional force: </a:t>
            </a:r>
            <a:r>
              <a:rPr lang="en-US" sz="2000">
                <a:solidFill>
                  <a:srgbClr val="333399"/>
                </a:solidFill>
                <a:latin typeface="Monotype Corsiva" charset="0"/>
              </a:rPr>
              <a:t>f</a:t>
            </a:r>
            <a:r>
              <a:rPr lang="en-US" sz="2000" baseline="-25000">
                <a:solidFill>
                  <a:srgbClr val="333399"/>
                </a:solidFill>
                <a:latin typeface="Arial Narrow" charset="0"/>
              </a:rPr>
              <a:t>k</a:t>
            </a:r>
            <a:r>
              <a:rPr lang="en-US" sz="2000">
                <a:solidFill>
                  <a:srgbClr val="333399"/>
                </a:solidFill>
                <a:latin typeface="Arial Narrow" charset="0"/>
              </a:rPr>
              <a:t>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1528572">
            <a:off x="5121275" y="1295400"/>
            <a:ext cx="1889125" cy="1371600"/>
            <a:chOff x="3312" y="1200"/>
            <a:chExt cx="1190" cy="864"/>
          </a:xfrm>
        </p:grpSpPr>
        <p:grpSp>
          <p:nvGrpSpPr>
            <p:cNvPr id="28705" name="Group 14"/>
            <p:cNvGrpSpPr>
              <a:grpSpLocks/>
            </p:cNvGrpSpPr>
            <p:nvPr/>
          </p:nvGrpSpPr>
          <p:grpSpPr bwMode="auto">
            <a:xfrm>
              <a:off x="3312" y="1344"/>
              <a:ext cx="1190" cy="720"/>
              <a:chOff x="2506" y="1344"/>
              <a:chExt cx="1190" cy="720"/>
            </a:xfrm>
          </p:grpSpPr>
          <p:sp>
            <p:nvSpPr>
              <p:cNvPr id="28707" name="Line 15"/>
              <p:cNvSpPr>
                <a:spLocks noChangeShapeType="1"/>
              </p:cNvSpPr>
              <p:nvPr/>
            </p:nvSpPr>
            <p:spPr bwMode="auto">
              <a:xfrm>
                <a:off x="2506" y="1920"/>
                <a:ext cx="1008" cy="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Line 16"/>
              <p:cNvSpPr>
                <a:spLocks noChangeShapeType="1"/>
              </p:cNvSpPr>
              <p:nvPr/>
            </p:nvSpPr>
            <p:spPr bwMode="auto">
              <a:xfrm rot="5400000">
                <a:off x="2674" y="1704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9" name="Text Box 17"/>
              <p:cNvSpPr txBox="1">
                <a:spLocks noChangeArrowheads="1"/>
              </p:cNvSpPr>
              <p:nvPr/>
            </p:nvSpPr>
            <p:spPr bwMode="auto">
              <a:xfrm>
                <a:off x="3514" y="1783"/>
                <a:ext cx="18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rgbClr val="333399"/>
                    </a:solidFill>
                    <a:latin typeface="Arial Narrow" charset="0"/>
                  </a:rPr>
                  <a:t>x</a:t>
                </a:r>
              </a:p>
            </p:txBody>
          </p:sp>
        </p:grpSp>
        <p:sp>
          <p:nvSpPr>
            <p:cNvPr id="28706" name="Text Box 18"/>
            <p:cNvSpPr txBox="1">
              <a:spLocks noChangeArrowheads="1"/>
            </p:cNvSpPr>
            <p:nvPr/>
          </p:nvSpPr>
          <p:spPr bwMode="auto">
            <a:xfrm>
              <a:off x="3840" y="1200"/>
              <a:ext cx="1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333399"/>
                  </a:solidFill>
                  <a:latin typeface="Arial Narrow" charset="0"/>
                </a:rPr>
                <a:t>y</a:t>
              </a:r>
            </a:p>
          </p:txBody>
        </p:sp>
      </p:grpSp>
      <p:sp>
        <p:nvSpPr>
          <p:cNvPr id="619539" name="Text Box 19"/>
          <p:cNvSpPr txBox="1">
            <a:spLocks noChangeArrowheads="1"/>
          </p:cNvSpPr>
          <p:nvPr/>
        </p:nvSpPr>
        <p:spPr bwMode="auto">
          <a:xfrm>
            <a:off x="304800" y="3946525"/>
            <a:ext cx="6157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What are the X and Y component of the net force in this motion? </a:t>
            </a:r>
          </a:p>
        </p:txBody>
      </p:sp>
      <p:sp>
        <p:nvSpPr>
          <p:cNvPr id="619540" name="Text Box 20"/>
          <p:cNvSpPr txBox="1">
            <a:spLocks noChangeArrowheads="1"/>
          </p:cNvSpPr>
          <p:nvPr/>
        </p:nvSpPr>
        <p:spPr bwMode="auto">
          <a:xfrm>
            <a:off x="341313" y="4495800"/>
            <a:ext cx="1411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Y component</a:t>
            </a:r>
          </a:p>
        </p:txBody>
      </p:sp>
      <p:graphicFrame>
        <p:nvGraphicFramePr>
          <p:cNvPr id="619541" name="Object 3"/>
          <p:cNvGraphicFramePr>
            <a:graphicFrameLocks noChangeAspect="1"/>
          </p:cNvGraphicFramePr>
          <p:nvPr/>
        </p:nvGraphicFramePr>
        <p:xfrm>
          <a:off x="2438400" y="5105400"/>
          <a:ext cx="76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13" name="Equation" r:id="rId7" imgW="342720" imgH="228600" progId="Equation.DSMT4">
                  <p:embed/>
                </p:oleObj>
              </mc:Choice>
              <mc:Fallback>
                <p:oleObj name="Equation" r:id="rId7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05400"/>
                        <a:ext cx="76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542" name="Text Box 22"/>
          <p:cNvSpPr txBox="1">
            <a:spLocks noChangeArrowheads="1"/>
          </p:cNvSpPr>
          <p:nvPr/>
        </p:nvSpPr>
        <p:spPr bwMode="auto">
          <a:xfrm>
            <a:off x="304800" y="5089525"/>
            <a:ext cx="1998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From this we obtain</a:t>
            </a:r>
          </a:p>
        </p:txBody>
      </p:sp>
      <p:sp>
        <p:nvSpPr>
          <p:cNvPr id="619543" name="Text Box 23"/>
          <p:cNvSpPr txBox="1">
            <a:spLocks noChangeArrowheads="1"/>
          </p:cNvSpPr>
          <p:nvPr/>
        </p:nvSpPr>
        <p:spPr bwMode="auto">
          <a:xfrm>
            <a:off x="385763" y="5638800"/>
            <a:ext cx="388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What is the coefficient of kinetic friction?</a:t>
            </a:r>
          </a:p>
        </p:txBody>
      </p:sp>
      <p:graphicFrame>
        <p:nvGraphicFramePr>
          <p:cNvPr id="619544" name="Object 4"/>
          <p:cNvGraphicFramePr>
            <a:graphicFrameLocks noChangeAspect="1"/>
          </p:cNvGraphicFramePr>
          <p:nvPr/>
        </p:nvGraphicFramePr>
        <p:xfrm>
          <a:off x="2997200" y="4419600"/>
          <a:ext cx="5080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14" name="Equation" r:id="rId9" imgW="228600" imgH="241200" progId="Equation.DSMT4">
                  <p:embed/>
                </p:oleObj>
              </mc:Choice>
              <mc:Fallback>
                <p:oleObj name="Equation" r:id="rId9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4419600"/>
                        <a:ext cx="5080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45" name="Object 5"/>
          <p:cNvGraphicFramePr>
            <a:graphicFrameLocks noChangeAspect="1"/>
          </p:cNvGraphicFramePr>
          <p:nvPr/>
        </p:nvGraphicFramePr>
        <p:xfrm>
          <a:off x="3505200" y="4443413"/>
          <a:ext cx="9588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15" name="Equation" r:id="rId11" imgW="431640" imgH="228600" progId="Equation.DSMT4">
                  <p:embed/>
                </p:oleObj>
              </mc:Choice>
              <mc:Fallback>
                <p:oleObj name="Equation" r:id="rId11" imgW="431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43413"/>
                        <a:ext cx="9588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46" name="Object 6"/>
          <p:cNvGraphicFramePr>
            <a:graphicFrameLocks noChangeAspect="1"/>
          </p:cNvGraphicFramePr>
          <p:nvPr/>
        </p:nvGraphicFramePr>
        <p:xfrm>
          <a:off x="4425950" y="4419600"/>
          <a:ext cx="19748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16" name="Equation" r:id="rId13" imgW="888840" imgH="228600" progId="Equation.DSMT4">
                  <p:embed/>
                </p:oleObj>
              </mc:Choice>
              <mc:Fallback>
                <p:oleObj name="Equation" r:id="rId13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4419600"/>
                        <a:ext cx="19748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47" name="Object 7"/>
          <p:cNvGraphicFramePr>
            <a:graphicFrameLocks noChangeAspect="1"/>
          </p:cNvGraphicFramePr>
          <p:nvPr/>
        </p:nvGraphicFramePr>
        <p:xfrm>
          <a:off x="6400800" y="4443413"/>
          <a:ext cx="7620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17" name="Equation" r:id="rId15" imgW="342720" imgH="228600" progId="Equation.DSMT4">
                  <p:embed/>
                </p:oleObj>
              </mc:Choice>
              <mc:Fallback>
                <p:oleObj name="Equation" r:id="rId15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443413"/>
                        <a:ext cx="76200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48" name="Object 8"/>
          <p:cNvGraphicFramePr>
            <a:graphicFrameLocks noChangeAspect="1"/>
          </p:cNvGraphicFramePr>
          <p:nvPr/>
        </p:nvGraphicFramePr>
        <p:xfrm>
          <a:off x="7110413" y="4481513"/>
          <a:ext cx="28098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18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4481513"/>
                        <a:ext cx="280987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49" name="Object 9"/>
          <p:cNvGraphicFramePr>
            <a:graphicFrameLocks noChangeAspect="1"/>
          </p:cNvGraphicFramePr>
          <p:nvPr/>
        </p:nvGraphicFramePr>
        <p:xfrm>
          <a:off x="3148013" y="5029200"/>
          <a:ext cx="18049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19" name="Equation" r:id="rId19" imgW="812520" imgH="228600" progId="Equation.DSMT4">
                  <p:embed/>
                </p:oleObj>
              </mc:Choice>
              <mc:Fallback>
                <p:oleObj name="Equation" r:id="rId19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5029200"/>
                        <a:ext cx="180498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50" name="Object 10"/>
          <p:cNvGraphicFramePr>
            <a:graphicFrameLocks noChangeAspect="1"/>
          </p:cNvGraphicFramePr>
          <p:nvPr/>
        </p:nvGraphicFramePr>
        <p:xfrm>
          <a:off x="4935538" y="5029200"/>
          <a:ext cx="32178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20" name="Equation" r:id="rId21" imgW="1447560" imgH="203040" progId="Equation.DSMT4">
                  <p:embed/>
                </p:oleObj>
              </mc:Choice>
              <mc:Fallback>
                <p:oleObj name="Equation" r:id="rId21" imgW="1447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5029200"/>
                        <a:ext cx="3217862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51" name="Object 11"/>
          <p:cNvGraphicFramePr>
            <a:graphicFrameLocks noChangeAspect="1"/>
          </p:cNvGraphicFramePr>
          <p:nvPr/>
        </p:nvGraphicFramePr>
        <p:xfrm>
          <a:off x="4343400" y="5697538"/>
          <a:ext cx="53022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21" name="Equation" r:id="rId23" imgW="304560" imgH="228600" progId="Equation.DSMT4">
                  <p:embed/>
                </p:oleObj>
              </mc:Choice>
              <mc:Fallback>
                <p:oleObj name="Equation" r:id="rId23" imgW="30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697538"/>
                        <a:ext cx="53022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52" name="Object 12"/>
          <p:cNvGraphicFramePr>
            <a:graphicFrameLocks noChangeAspect="1"/>
          </p:cNvGraphicFramePr>
          <p:nvPr/>
        </p:nvGraphicFramePr>
        <p:xfrm>
          <a:off x="6130925" y="5638800"/>
          <a:ext cx="5746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22" name="Equation" r:id="rId25" imgW="330120" imgH="228600" progId="Equation.DSMT4">
                  <p:embed/>
                </p:oleObj>
              </mc:Choice>
              <mc:Fallback>
                <p:oleObj name="Equation" r:id="rId25" imgW="330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5638800"/>
                        <a:ext cx="5746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53" name="Object 13"/>
          <p:cNvGraphicFramePr>
            <a:graphicFrameLocks noChangeAspect="1"/>
          </p:cNvGraphicFramePr>
          <p:nvPr/>
        </p:nvGraphicFramePr>
        <p:xfrm>
          <a:off x="6675438" y="5495925"/>
          <a:ext cx="6397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23" name="Equation" r:id="rId27" imgW="368280" imgH="431640" progId="Equation.DSMT4">
                  <p:embed/>
                </p:oleObj>
              </mc:Choice>
              <mc:Fallback>
                <p:oleObj name="Equation" r:id="rId27" imgW="368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5438" y="5495925"/>
                        <a:ext cx="6397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54" name="Object 14"/>
          <p:cNvGraphicFramePr>
            <a:graphicFrameLocks noChangeAspect="1"/>
          </p:cNvGraphicFramePr>
          <p:nvPr/>
        </p:nvGraphicFramePr>
        <p:xfrm>
          <a:off x="7296150" y="5486400"/>
          <a:ext cx="1238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24" name="Equation" r:id="rId29" imgW="711000" imgH="393480" progId="Equation.DSMT4">
                  <p:embed/>
                </p:oleObj>
              </mc:Choice>
              <mc:Fallback>
                <p:oleObj name="Equation" r:id="rId29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5486400"/>
                        <a:ext cx="12382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555" name="Object 15"/>
          <p:cNvGraphicFramePr>
            <a:graphicFrameLocks noChangeAspect="1"/>
          </p:cNvGraphicFramePr>
          <p:nvPr/>
        </p:nvGraphicFramePr>
        <p:xfrm>
          <a:off x="4945063" y="5638800"/>
          <a:ext cx="6175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25" name="Equation" r:id="rId31" imgW="355320" imgH="228600" progId="Equation.3">
                  <p:embed/>
                </p:oleObj>
              </mc:Choice>
              <mc:Fallback>
                <p:oleObj name="Equation" r:id="rId31" imgW="355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5638800"/>
                        <a:ext cx="61753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556" name="AutoShape 36"/>
          <p:cNvSpPr>
            <a:spLocks noChangeArrowheads="1"/>
          </p:cNvSpPr>
          <p:nvPr/>
        </p:nvSpPr>
        <p:spPr bwMode="auto">
          <a:xfrm>
            <a:off x="5715000" y="56388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8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07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0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9588CCF-A78E-0747-B359-8F48D859522D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635908" name="Picture 4" descr="afg0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3820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35907" name="Object 2"/>
          <p:cNvGraphicFramePr>
            <a:graphicFrameLocks noChangeAspect="1"/>
          </p:cNvGraphicFramePr>
          <p:nvPr/>
        </p:nvGraphicFramePr>
        <p:xfrm>
          <a:off x="1752600" y="2905125"/>
          <a:ext cx="828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34" name="Equation" r:id="rId5" imgW="495000" imgH="253800" progId="Equation.DSMT4">
                  <p:embed/>
                </p:oleObj>
              </mc:Choice>
              <mc:Fallback>
                <p:oleObj name="Equation" r:id="rId5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05125"/>
                        <a:ext cx="8286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Ex. Now with the X component</a:t>
            </a:r>
          </a:p>
        </p:txBody>
      </p:sp>
      <p:sp>
        <p:nvSpPr>
          <p:cNvPr id="635922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411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X component</a:t>
            </a:r>
          </a:p>
        </p:txBody>
      </p:sp>
      <p:graphicFrame>
        <p:nvGraphicFramePr>
          <p:cNvPr id="635926" name="Object 3"/>
          <p:cNvGraphicFramePr>
            <a:graphicFrameLocks noChangeAspect="1"/>
          </p:cNvGraphicFramePr>
          <p:nvPr/>
        </p:nvGraphicFramePr>
        <p:xfrm>
          <a:off x="1700213" y="3514725"/>
          <a:ext cx="509587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35" name="Equation" r:id="rId7" imgW="304560" imgH="177480" progId="Equation.DSMT4">
                  <p:embed/>
                </p:oleObj>
              </mc:Choice>
              <mc:Fallback>
                <p:oleObj name="Equation" r:id="rId7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3514725"/>
                        <a:ext cx="509587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27" name="Object 4"/>
          <p:cNvGraphicFramePr>
            <a:graphicFrameLocks noChangeAspect="1"/>
          </p:cNvGraphicFramePr>
          <p:nvPr/>
        </p:nvGraphicFramePr>
        <p:xfrm>
          <a:off x="1752600" y="4114800"/>
          <a:ext cx="6064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36" name="Equation" r:id="rId9" imgW="304560" imgH="177480" progId="Equation.DSMT4">
                  <p:embed/>
                </p:oleObj>
              </mc:Choice>
              <mc:Fallback>
                <p:oleObj name="Equation" r:id="rId9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6064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28" name="Object 5"/>
          <p:cNvGraphicFramePr>
            <a:graphicFrameLocks noChangeAspect="1"/>
          </p:cNvGraphicFramePr>
          <p:nvPr/>
        </p:nvGraphicFramePr>
        <p:xfrm>
          <a:off x="4724400" y="4114800"/>
          <a:ext cx="7445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37" name="Equation" r:id="rId11" imgW="444240" imgH="241200" progId="Equation.DSMT4">
                  <p:embed/>
                </p:oleObj>
              </mc:Choice>
              <mc:Fallback>
                <p:oleObj name="Equation" r:id="rId11" imgW="444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14800"/>
                        <a:ext cx="74453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29" name="Object 6"/>
          <p:cNvGraphicFramePr>
            <a:graphicFrameLocks noChangeAspect="1"/>
          </p:cNvGraphicFramePr>
          <p:nvPr/>
        </p:nvGraphicFramePr>
        <p:xfrm>
          <a:off x="1471613" y="4908550"/>
          <a:ext cx="5095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38" name="Equation" r:id="rId13" imgW="304560" imgH="253800" progId="Equation.DSMT4">
                  <p:embed/>
                </p:oleObj>
              </mc:Choice>
              <mc:Fallback>
                <p:oleObj name="Equation" r:id="rId13" imgW="304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4908550"/>
                        <a:ext cx="50958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30" name="Object 7"/>
          <p:cNvGraphicFramePr>
            <a:graphicFrameLocks noChangeAspect="1"/>
          </p:cNvGraphicFramePr>
          <p:nvPr/>
        </p:nvGraphicFramePr>
        <p:xfrm>
          <a:off x="3733800" y="4929188"/>
          <a:ext cx="5111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39" name="Equation" r:id="rId15" imgW="304560" imgH="241200" progId="Equation.DSMT4">
                  <p:embed/>
                </p:oleObj>
              </mc:Choice>
              <mc:Fallback>
                <p:oleObj name="Equation" r:id="rId15" imgW="304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929188"/>
                        <a:ext cx="51117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931" name="Text Box 27"/>
          <p:cNvSpPr txBox="1">
            <a:spLocks noChangeArrowheads="1"/>
          </p:cNvSpPr>
          <p:nvPr/>
        </p:nvSpPr>
        <p:spPr bwMode="auto">
          <a:xfrm>
            <a:off x="228600" y="3276600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333399"/>
                </a:solidFill>
                <a:latin typeface="Arial Narrow" charset="0"/>
              </a:rPr>
              <a:t>Total work by this force </a:t>
            </a:r>
          </a:p>
        </p:txBody>
      </p:sp>
      <p:sp>
        <p:nvSpPr>
          <p:cNvPr id="635932" name="Text Box 28"/>
          <p:cNvSpPr txBox="1">
            <a:spLocks noChangeArrowheads="1"/>
          </p:cNvSpPr>
          <p:nvPr/>
        </p:nvSpPr>
        <p:spPr bwMode="auto">
          <a:xfrm>
            <a:off x="228600" y="39624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333399"/>
                </a:solidFill>
                <a:latin typeface="Arial Narrow" charset="0"/>
              </a:rPr>
              <a:t>From work-kinetic energy theorem </a:t>
            </a:r>
          </a:p>
        </p:txBody>
      </p:sp>
      <p:sp>
        <p:nvSpPr>
          <p:cNvPr id="635933" name="AutoShape 29"/>
          <p:cNvSpPr>
            <a:spLocks noChangeArrowheads="1"/>
          </p:cNvSpPr>
          <p:nvPr/>
        </p:nvSpPr>
        <p:spPr bwMode="auto">
          <a:xfrm>
            <a:off x="4114800" y="40386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934" name="Text Box 30"/>
          <p:cNvSpPr txBox="1">
            <a:spLocks noChangeArrowheads="1"/>
          </p:cNvSpPr>
          <p:nvPr/>
        </p:nvSpPr>
        <p:spPr bwMode="auto">
          <a:xfrm>
            <a:off x="228600" y="4905375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333399"/>
                </a:solidFill>
                <a:latin typeface="Arial Narrow" charset="0"/>
              </a:rPr>
              <a:t>Solving for v</a:t>
            </a:r>
            <a:r>
              <a:rPr lang="en-US" sz="1600" baseline="-25000">
                <a:solidFill>
                  <a:srgbClr val="333399"/>
                </a:solidFill>
                <a:latin typeface="Arial Narrow" charset="0"/>
              </a:rPr>
              <a:t>f</a:t>
            </a:r>
          </a:p>
        </p:txBody>
      </p:sp>
      <p:sp>
        <p:nvSpPr>
          <p:cNvPr id="635935" name="AutoShape 31"/>
          <p:cNvSpPr>
            <a:spLocks noChangeArrowheads="1"/>
          </p:cNvSpPr>
          <p:nvPr/>
        </p:nvSpPr>
        <p:spPr bwMode="auto">
          <a:xfrm>
            <a:off x="3276600" y="48768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35936" name="Object 8"/>
          <p:cNvGraphicFramePr>
            <a:graphicFrameLocks noChangeAspect="1"/>
          </p:cNvGraphicFramePr>
          <p:nvPr/>
        </p:nvGraphicFramePr>
        <p:xfrm>
          <a:off x="2589213" y="2947988"/>
          <a:ext cx="38258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0" name="Equation" r:id="rId17" imgW="228600" imgH="241200" progId="Equation.DSMT4">
                  <p:embed/>
                </p:oleObj>
              </mc:Choice>
              <mc:Fallback>
                <p:oleObj name="Equation" r:id="rId17" imgW="228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2947988"/>
                        <a:ext cx="382587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37" name="Object 9"/>
          <p:cNvGraphicFramePr>
            <a:graphicFrameLocks noChangeAspect="1"/>
          </p:cNvGraphicFramePr>
          <p:nvPr/>
        </p:nvGraphicFramePr>
        <p:xfrm>
          <a:off x="2921000" y="2895600"/>
          <a:ext cx="6604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1" name="Equation" r:id="rId19" imgW="393480" imgH="228600" progId="Equation.DSMT4">
                  <p:embed/>
                </p:oleObj>
              </mc:Choice>
              <mc:Fallback>
                <p:oleObj name="Equation" r:id="rId19" imgW="393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2895600"/>
                        <a:ext cx="6604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38" name="Object 10"/>
          <p:cNvGraphicFramePr>
            <a:graphicFrameLocks noChangeAspect="1"/>
          </p:cNvGraphicFramePr>
          <p:nvPr/>
        </p:nvGraphicFramePr>
        <p:xfrm>
          <a:off x="3622675" y="2895600"/>
          <a:ext cx="17875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2" name="Equation" r:id="rId21" imgW="1066680" imgH="241200" progId="Equation.DSMT4">
                  <p:embed/>
                </p:oleObj>
              </mc:Choice>
              <mc:Fallback>
                <p:oleObj name="Equation" r:id="rId21" imgW="1066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2895600"/>
                        <a:ext cx="17875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39" name="Object 11"/>
          <p:cNvGraphicFramePr>
            <a:graphicFrameLocks noChangeAspect="1"/>
          </p:cNvGraphicFramePr>
          <p:nvPr/>
        </p:nvGraphicFramePr>
        <p:xfrm>
          <a:off x="5410200" y="2884488"/>
          <a:ext cx="304323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3" name="Equation" r:id="rId23" imgW="1815840" imgH="279360" progId="Equation.DSMT4">
                  <p:embed/>
                </p:oleObj>
              </mc:Choice>
              <mc:Fallback>
                <p:oleObj name="Equation" r:id="rId23" imgW="1815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84488"/>
                        <a:ext cx="3043238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0" name="Object 12"/>
          <p:cNvGraphicFramePr>
            <a:graphicFrameLocks noChangeAspect="1"/>
          </p:cNvGraphicFramePr>
          <p:nvPr/>
        </p:nvGraphicFramePr>
        <p:xfrm>
          <a:off x="8382000" y="3048000"/>
          <a:ext cx="5969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4" name="Equation" r:id="rId25" imgW="355320" imgH="139680" progId="Equation.DSMT4">
                  <p:embed/>
                </p:oleObj>
              </mc:Choice>
              <mc:Fallback>
                <p:oleObj name="Equation" r:id="rId25" imgW="3553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048000"/>
                        <a:ext cx="5969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1" name="Object 13"/>
          <p:cNvGraphicFramePr>
            <a:graphicFrameLocks noChangeAspect="1"/>
          </p:cNvGraphicFramePr>
          <p:nvPr/>
        </p:nvGraphicFramePr>
        <p:xfrm>
          <a:off x="2209800" y="3429000"/>
          <a:ext cx="12557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5" name="Equation" r:id="rId27" imgW="749160" imgH="279360" progId="Equation.DSMT4">
                  <p:embed/>
                </p:oleObj>
              </mc:Choice>
              <mc:Fallback>
                <p:oleObj name="Equation" r:id="rId27" imgW="749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29000"/>
                        <a:ext cx="125571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2" name="Object 14"/>
          <p:cNvGraphicFramePr>
            <a:graphicFrameLocks noChangeAspect="1"/>
          </p:cNvGraphicFramePr>
          <p:nvPr/>
        </p:nvGraphicFramePr>
        <p:xfrm>
          <a:off x="3363913" y="3417888"/>
          <a:ext cx="21907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6" name="Equation" r:id="rId29" imgW="1308100" imgH="292100" progId="Equation.DSMT4">
                  <p:embed/>
                </p:oleObj>
              </mc:Choice>
              <mc:Fallback>
                <p:oleObj name="Equation" r:id="rId29" imgW="13081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3417888"/>
                        <a:ext cx="219075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3" name="Object 15"/>
          <p:cNvGraphicFramePr>
            <a:graphicFrameLocks noChangeAspect="1"/>
          </p:cNvGraphicFramePr>
          <p:nvPr/>
        </p:nvGraphicFramePr>
        <p:xfrm>
          <a:off x="5556250" y="3429000"/>
          <a:ext cx="35115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7" name="Equation" r:id="rId31" imgW="2095200" imgH="279360" progId="Equation.DSMT4">
                  <p:embed/>
                </p:oleObj>
              </mc:Choice>
              <mc:Fallback>
                <p:oleObj name="Equation" r:id="rId31" imgW="2095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3429000"/>
                        <a:ext cx="351155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4" name="Object 16"/>
          <p:cNvGraphicFramePr>
            <a:graphicFrameLocks noChangeAspect="1"/>
          </p:cNvGraphicFramePr>
          <p:nvPr/>
        </p:nvGraphicFramePr>
        <p:xfrm>
          <a:off x="2371725" y="4092575"/>
          <a:ext cx="13620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8" name="Equation" r:id="rId33" imgW="685800" imgH="241200" progId="Equation.DSMT4">
                  <p:embed/>
                </p:oleObj>
              </mc:Choice>
              <mc:Fallback>
                <p:oleObj name="Equation" r:id="rId33" imgW="685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4092575"/>
                        <a:ext cx="13620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5" name="Object 17"/>
          <p:cNvGraphicFramePr>
            <a:graphicFrameLocks noChangeAspect="1"/>
          </p:cNvGraphicFramePr>
          <p:nvPr/>
        </p:nvGraphicFramePr>
        <p:xfrm>
          <a:off x="5486400" y="3962400"/>
          <a:ext cx="9159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9" name="Equation" r:id="rId35" imgW="545760" imgH="393480" progId="Equation.DSMT4">
                  <p:embed/>
                </p:oleObj>
              </mc:Choice>
              <mc:Fallback>
                <p:oleObj name="Equation" r:id="rId35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962400"/>
                        <a:ext cx="915988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6" name="Object 18"/>
          <p:cNvGraphicFramePr>
            <a:graphicFrameLocks noChangeAspect="1"/>
          </p:cNvGraphicFramePr>
          <p:nvPr/>
        </p:nvGraphicFramePr>
        <p:xfrm>
          <a:off x="6394450" y="4114800"/>
          <a:ext cx="11493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0" name="Equation" r:id="rId37" imgW="685800" imgH="228600" progId="Equation.DSMT4">
                  <p:embed/>
                </p:oleObj>
              </mc:Choice>
              <mc:Fallback>
                <p:oleObj name="Equation" r:id="rId37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4114800"/>
                        <a:ext cx="11493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7" name="Object 19"/>
          <p:cNvGraphicFramePr>
            <a:graphicFrameLocks noChangeAspect="1"/>
          </p:cNvGraphicFramePr>
          <p:nvPr/>
        </p:nvGraphicFramePr>
        <p:xfrm>
          <a:off x="7483475" y="3962400"/>
          <a:ext cx="11271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1" name="Equation" r:id="rId39" imgW="672840" imgH="393480" progId="Equation.DSMT4">
                  <p:embed/>
                </p:oleObj>
              </mc:Choice>
              <mc:Fallback>
                <p:oleObj name="Equation" r:id="rId39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3475" y="3962400"/>
                        <a:ext cx="11271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8" name="Object 20"/>
          <p:cNvGraphicFramePr>
            <a:graphicFrameLocks noChangeAspect="1"/>
          </p:cNvGraphicFramePr>
          <p:nvPr/>
        </p:nvGraphicFramePr>
        <p:xfrm>
          <a:off x="1997075" y="4724400"/>
          <a:ext cx="11271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2" name="Equation" r:id="rId41" imgW="672840" imgH="419040" progId="Equation.DSMT4">
                  <p:embed/>
                </p:oleObj>
              </mc:Choice>
              <mc:Fallback>
                <p:oleObj name="Equation" r:id="rId41" imgW="672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724400"/>
                        <a:ext cx="11271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49" name="Object 21"/>
          <p:cNvGraphicFramePr>
            <a:graphicFrameLocks noChangeAspect="1"/>
          </p:cNvGraphicFramePr>
          <p:nvPr/>
        </p:nvGraphicFramePr>
        <p:xfrm>
          <a:off x="4191000" y="4719638"/>
          <a:ext cx="15113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3" name="Equation" r:id="rId43" imgW="901440" imgH="457200" progId="Equation.DSMT4">
                  <p:embed/>
                </p:oleObj>
              </mc:Choice>
              <mc:Fallback>
                <p:oleObj name="Equation" r:id="rId43" imgW="901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719638"/>
                        <a:ext cx="1511300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50" name="Object 22"/>
          <p:cNvGraphicFramePr>
            <a:graphicFrameLocks noChangeAspect="1"/>
          </p:cNvGraphicFramePr>
          <p:nvPr/>
        </p:nvGraphicFramePr>
        <p:xfrm>
          <a:off x="5724525" y="4648200"/>
          <a:ext cx="31908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4" name="Equation" r:id="rId45" imgW="1904760" imgH="495000" progId="Equation.DSMT4">
                  <p:embed/>
                </p:oleObj>
              </mc:Choice>
              <mc:Fallback>
                <p:oleObj name="Equation" r:id="rId45" imgW="19047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648200"/>
                        <a:ext cx="31908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951" name="Text Box 47"/>
          <p:cNvSpPr txBox="1">
            <a:spLocks noChangeArrowheads="1"/>
          </p:cNvSpPr>
          <p:nvPr/>
        </p:nvSpPr>
        <p:spPr bwMode="auto">
          <a:xfrm>
            <a:off x="304800" y="5607050"/>
            <a:ext cx="228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333399"/>
                </a:solidFill>
                <a:latin typeface="Arial Narrow" charset="0"/>
              </a:rPr>
              <a:t>What is her acceleration?</a:t>
            </a:r>
            <a:endParaRPr lang="en-US" sz="1600" baseline="-25000">
              <a:solidFill>
                <a:srgbClr val="333399"/>
              </a:solidFill>
              <a:latin typeface="Arial Narrow" charset="0"/>
            </a:endParaRPr>
          </a:p>
        </p:txBody>
      </p:sp>
      <p:graphicFrame>
        <p:nvGraphicFramePr>
          <p:cNvPr id="635952" name="Object 23"/>
          <p:cNvGraphicFramePr>
            <a:graphicFrameLocks noChangeAspect="1"/>
          </p:cNvGraphicFramePr>
          <p:nvPr/>
        </p:nvGraphicFramePr>
        <p:xfrm>
          <a:off x="2590800" y="5638800"/>
          <a:ext cx="1209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5" name="Equation" r:id="rId47" imgW="723600" imgH="253800" progId="Equation.DSMT4">
                  <p:embed/>
                </p:oleObj>
              </mc:Choice>
              <mc:Fallback>
                <p:oleObj name="Equation" r:id="rId47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638800"/>
                        <a:ext cx="12096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53" name="Object 24"/>
          <p:cNvGraphicFramePr>
            <a:graphicFrameLocks noChangeAspect="1"/>
          </p:cNvGraphicFramePr>
          <p:nvPr/>
        </p:nvGraphicFramePr>
        <p:xfrm>
          <a:off x="4495800" y="5786438"/>
          <a:ext cx="40322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6" name="Equation" r:id="rId49" imgW="241200" imgH="139680" progId="Equation.DSMT4">
                  <p:embed/>
                </p:oleObj>
              </mc:Choice>
              <mc:Fallback>
                <p:oleObj name="Equation" r:id="rId49" imgW="2412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786438"/>
                        <a:ext cx="403225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954" name="AutoShape 50"/>
          <p:cNvSpPr>
            <a:spLocks noChangeArrowheads="1"/>
          </p:cNvSpPr>
          <p:nvPr/>
        </p:nvSpPr>
        <p:spPr bwMode="auto">
          <a:xfrm>
            <a:off x="4038600" y="56388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35955" name="Object 25"/>
          <p:cNvGraphicFramePr>
            <a:graphicFrameLocks noChangeAspect="1"/>
          </p:cNvGraphicFramePr>
          <p:nvPr/>
        </p:nvGraphicFramePr>
        <p:xfrm>
          <a:off x="4953000" y="5486400"/>
          <a:ext cx="8699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7" name="Equation" r:id="rId51" imgW="520560" imgH="431640" progId="Equation.DSMT4">
                  <p:embed/>
                </p:oleObj>
              </mc:Choice>
              <mc:Fallback>
                <p:oleObj name="Equation" r:id="rId51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486400"/>
                        <a:ext cx="8699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956" name="Object 26"/>
          <p:cNvGraphicFramePr>
            <a:graphicFrameLocks noChangeAspect="1"/>
          </p:cNvGraphicFramePr>
          <p:nvPr/>
        </p:nvGraphicFramePr>
        <p:xfrm>
          <a:off x="5822950" y="5562600"/>
          <a:ext cx="17208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8" name="Equation" r:id="rId53" imgW="1028520" imgH="393480" progId="Equation.3">
                  <p:embed/>
                </p:oleObj>
              </mc:Choice>
              <mc:Fallback>
                <p:oleObj name="Equation" r:id="rId53" imgW="1028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5562600"/>
                        <a:ext cx="172085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75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37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37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60179B3-C827-8D48-B223-E7711CE03243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8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38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Potential Energy</a:t>
            </a:r>
          </a:p>
        </p:txBody>
      </p:sp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8305800" cy="850900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Monotype Corsiva" charset="0"/>
              </a:rPr>
              <a:t>Energy associated with a system of objects </a:t>
            </a:r>
            <a:r>
              <a:rPr lang="en-US">
                <a:solidFill>
                  <a:schemeClr val="accent2"/>
                </a:solidFill>
                <a:latin typeface="Monotype Corsiva" charset="0"/>
                <a:sym typeface="Wingdings" charset="0"/>
              </a:rPr>
              <a:t> Stored energy which has the potential or the possibility to work or to convert to kinetic energy</a:t>
            </a:r>
            <a:endParaRPr lang="en-US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599044" name="Text Box 4"/>
          <p:cNvSpPr txBox="1">
            <a:spLocks noChangeArrowheads="1"/>
          </p:cNvSpPr>
          <p:nvPr/>
        </p:nvSpPr>
        <p:spPr bwMode="auto">
          <a:xfrm>
            <a:off x="914400" y="1952625"/>
            <a:ext cx="2743200" cy="485775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What does this mean?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599045" name="Text Box 5"/>
          <p:cNvSpPr txBox="1">
            <a:spLocks noChangeArrowheads="1"/>
          </p:cNvSpPr>
          <p:nvPr/>
        </p:nvSpPr>
        <p:spPr bwMode="auto">
          <a:xfrm>
            <a:off x="3962400" y="1752600"/>
            <a:ext cx="449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In order to describe potential energy, </a:t>
            </a:r>
            <a:r>
              <a:rPr lang="en-US" dirty="0">
                <a:solidFill>
                  <a:srgbClr val="003300"/>
                </a:solidFill>
                <a:latin typeface="Monotype Corsiva" charset="0"/>
              </a:rPr>
              <a:t>U,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 a system must be defined.</a:t>
            </a:r>
          </a:p>
        </p:txBody>
      </p:sp>
      <p:sp>
        <p:nvSpPr>
          <p:cNvPr id="599046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5486400" cy="485775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What are other forms of energies in the universe?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599047" name="Text Box 7"/>
          <p:cNvSpPr txBox="1">
            <a:spLocks noChangeArrowheads="1"/>
          </p:cNvSpPr>
          <p:nvPr/>
        </p:nvSpPr>
        <p:spPr bwMode="auto">
          <a:xfrm>
            <a:off x="457200" y="2590800"/>
            <a:ext cx="5562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concept of potential energy can only be used under the special class of forces called the conservative force which results in the principle of </a:t>
            </a:r>
            <a:r>
              <a:rPr lang="en-US" sz="2000" b="1" u="sng">
                <a:solidFill>
                  <a:srgbClr val="003300"/>
                </a:solidFill>
                <a:latin typeface="Monotype Corsiva" charset="0"/>
              </a:rPr>
              <a:t>conservation of mechanical energy</a:t>
            </a:r>
            <a:r>
              <a:rPr lang="en-US" b="1" u="sng">
                <a:solidFill>
                  <a:srgbClr val="003300"/>
                </a:solidFill>
                <a:latin typeface="Monotype Corsiva" charset="0"/>
              </a:rPr>
              <a:t>.</a:t>
            </a:r>
          </a:p>
        </p:txBody>
      </p:sp>
      <p:sp>
        <p:nvSpPr>
          <p:cNvPr id="599048" name="Text Box 8"/>
          <p:cNvSpPr txBox="1">
            <a:spLocks noChangeArrowheads="1"/>
          </p:cNvSpPr>
          <p:nvPr/>
        </p:nvSpPr>
        <p:spPr bwMode="auto">
          <a:xfrm>
            <a:off x="914400" y="4343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Monotype Corsiva" charset="0"/>
              </a:rPr>
              <a:t>Mechanical Energy</a:t>
            </a:r>
          </a:p>
        </p:txBody>
      </p:sp>
      <p:sp>
        <p:nvSpPr>
          <p:cNvPr id="599049" name="Text Box 9"/>
          <p:cNvSpPr txBox="1">
            <a:spLocks noChangeArrowheads="1"/>
          </p:cNvSpPr>
          <p:nvPr/>
        </p:nvSpPr>
        <p:spPr bwMode="auto">
          <a:xfrm>
            <a:off x="6172200" y="4343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Monotype Corsiva" charset="0"/>
              </a:rPr>
              <a:t>Biological Energy</a:t>
            </a:r>
          </a:p>
        </p:txBody>
      </p:sp>
      <p:sp>
        <p:nvSpPr>
          <p:cNvPr id="599050" name="Text Box 10"/>
          <p:cNvSpPr txBox="1">
            <a:spLocks noChangeArrowheads="1"/>
          </p:cNvSpPr>
          <p:nvPr/>
        </p:nvSpPr>
        <p:spPr bwMode="auto">
          <a:xfrm>
            <a:off x="457200" y="487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Monotype Corsiva" charset="0"/>
              </a:rPr>
              <a:t>Electromagnetic Energy</a:t>
            </a:r>
          </a:p>
        </p:txBody>
      </p:sp>
      <p:sp>
        <p:nvSpPr>
          <p:cNvPr id="599051" name="Text Box 11"/>
          <p:cNvSpPr txBox="1">
            <a:spLocks noChangeArrowheads="1"/>
          </p:cNvSpPr>
          <p:nvPr/>
        </p:nvSpPr>
        <p:spPr bwMode="auto">
          <a:xfrm>
            <a:off x="35814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Monotype Corsiva" charset="0"/>
              </a:rPr>
              <a:t>Nuclear Energy</a:t>
            </a:r>
          </a:p>
        </p:txBody>
      </p:sp>
      <p:sp>
        <p:nvSpPr>
          <p:cNvPr id="599052" name="Text Box 12"/>
          <p:cNvSpPr txBox="1">
            <a:spLocks noChangeArrowheads="1"/>
          </p:cNvSpPr>
          <p:nvPr/>
        </p:nvSpPr>
        <p:spPr bwMode="auto">
          <a:xfrm>
            <a:off x="3543300" y="4343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Monotype Corsiva" charset="0"/>
              </a:rPr>
              <a:t>Chemical Energy</a:t>
            </a:r>
          </a:p>
        </p:txBody>
      </p:sp>
      <p:graphicFrame>
        <p:nvGraphicFramePr>
          <p:cNvPr id="599053" name="Object 2"/>
          <p:cNvGraphicFramePr>
            <a:graphicFrameLocks noChangeAspect="1"/>
          </p:cNvGraphicFramePr>
          <p:nvPr/>
        </p:nvGraphicFramePr>
        <p:xfrm>
          <a:off x="6172200" y="2906713"/>
          <a:ext cx="5349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182" name="Equation" r:id="rId3" imgW="368280" imgH="228600" progId="Equation.DSMT4">
                  <p:embed/>
                </p:oleObj>
              </mc:Choice>
              <mc:Fallback>
                <p:oleObj name="Equation" r:id="rId3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906713"/>
                        <a:ext cx="53498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9054" name="Text Box 14"/>
          <p:cNvSpPr txBox="1">
            <a:spLocks noChangeArrowheads="1"/>
          </p:cNvSpPr>
          <p:nvPr/>
        </p:nvSpPr>
        <p:spPr bwMode="auto">
          <a:xfrm>
            <a:off x="457200" y="5410200"/>
            <a:ext cx="8229600" cy="4254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Arial Narrow" charset="0"/>
              </a:rPr>
              <a:t>These different types of energies are stored in the universe in many different forms!!!</a:t>
            </a:r>
          </a:p>
        </p:txBody>
      </p:sp>
      <p:sp>
        <p:nvSpPr>
          <p:cNvPr id="599055" name="Text Box 15"/>
          <p:cNvSpPr txBox="1">
            <a:spLocks noChangeArrowheads="1"/>
          </p:cNvSpPr>
          <p:nvPr/>
        </p:nvSpPr>
        <p:spPr bwMode="auto">
          <a:xfrm>
            <a:off x="609600" y="5899150"/>
            <a:ext cx="7620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If one takes into account ALL forms of energy, the total energy in the entire universe is conserved.  It just transforms from one form to another.</a:t>
            </a:r>
          </a:p>
        </p:txBody>
      </p:sp>
      <p:graphicFrame>
        <p:nvGraphicFramePr>
          <p:cNvPr id="599056" name="Object 3"/>
          <p:cNvGraphicFramePr>
            <a:graphicFrameLocks noChangeAspect="1"/>
          </p:cNvGraphicFramePr>
          <p:nvPr/>
        </p:nvGraphicFramePr>
        <p:xfrm>
          <a:off x="6726238" y="2895600"/>
          <a:ext cx="11223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183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6238" y="2895600"/>
                        <a:ext cx="1122362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9057" name="Object 4"/>
          <p:cNvGraphicFramePr>
            <a:graphicFrameLocks noChangeAspect="1"/>
          </p:cNvGraphicFramePr>
          <p:nvPr/>
        </p:nvGraphicFramePr>
        <p:xfrm>
          <a:off x="7789863" y="2895600"/>
          <a:ext cx="10493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184" name="Equation" r:id="rId7" imgW="723600" imgH="241200" progId="Equation.3">
                  <p:embed/>
                </p:oleObj>
              </mc:Choice>
              <mc:Fallback>
                <p:oleObj name="Equation" r:id="rId7" imgW="723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863" y="2895600"/>
                        <a:ext cx="10493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003300"/>
                </a:solidFill>
                <a:latin typeface="Monotype Corsiva" charset="0"/>
              </a:rPr>
              <a:t>Thermal Energy</a:t>
            </a:r>
          </a:p>
        </p:txBody>
      </p:sp>
    </p:spTree>
    <p:extLst>
      <p:ext uri="{BB962C8B-B14F-4D97-AF65-F5344CB8AC3E}">
        <p14:creationId xmlns:p14="http://schemas.microsoft.com/office/powerpoint/2010/main" val="405089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Mar. 18,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48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48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717C4E9-6D91-5D4E-A435-5815A1B53EA3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48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Gravitational Potential Energy</a:t>
            </a:r>
          </a:p>
        </p:txBody>
      </p:sp>
      <p:sp>
        <p:nvSpPr>
          <p:cNvPr id="600067" name="Text Box 3"/>
          <p:cNvSpPr txBox="1">
            <a:spLocks noChangeArrowheads="1"/>
          </p:cNvSpPr>
          <p:nvPr/>
        </p:nvSpPr>
        <p:spPr bwMode="auto">
          <a:xfrm>
            <a:off x="2057400" y="1905000"/>
            <a:ext cx="6858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Monotype Corsiva" charset="0"/>
              </a:rPr>
              <a:t>When an object is falling, the gravitational force, M</a:t>
            </a:r>
            <a:r>
              <a:rPr lang="en-US" sz="2000" b="1" dirty="0">
                <a:solidFill>
                  <a:srgbClr val="FF0000"/>
                </a:solidFill>
                <a:latin typeface="Monotype Corsiva" charset="0"/>
              </a:rPr>
              <a:t>g</a:t>
            </a:r>
            <a:r>
              <a:rPr lang="en-US" sz="2000" dirty="0">
                <a:solidFill>
                  <a:srgbClr val="FF0000"/>
                </a:solidFill>
                <a:latin typeface="Monotype Corsiva" charset="0"/>
              </a:rPr>
              <a:t>, performs the work on the object, increasing the </a:t>
            </a:r>
            <a:r>
              <a:rPr lang="en-US" sz="2000" dirty="0" smtClean="0">
                <a:solidFill>
                  <a:srgbClr val="FF0000"/>
                </a:solidFill>
                <a:latin typeface="Monotype Corsiva" charset="0"/>
              </a:rPr>
              <a:t>object’s </a:t>
            </a:r>
            <a:r>
              <a:rPr lang="en-US" sz="2000" dirty="0">
                <a:solidFill>
                  <a:srgbClr val="FF0000"/>
                </a:solidFill>
                <a:latin typeface="Monotype Corsiva" charset="0"/>
              </a:rPr>
              <a:t>kinetic energy.  So the potential energy of an object at a height y</a:t>
            </a:r>
            <a:r>
              <a:rPr lang="en-US" sz="2000" dirty="0" smtClean="0">
                <a:solidFill>
                  <a:srgbClr val="FF0000"/>
                </a:solidFill>
                <a:latin typeface="Monotype Corsiva" charset="0"/>
              </a:rPr>
              <a:t>, </a:t>
            </a:r>
            <a:r>
              <a:rPr lang="en-US" sz="2000" b="1" u="sng" dirty="0" smtClean="0">
                <a:solidFill>
                  <a:srgbClr val="FF0000"/>
                </a:solidFill>
                <a:latin typeface="Monotype Corsiva" charset="0"/>
              </a:rPr>
              <a:t>the </a:t>
            </a:r>
            <a:r>
              <a:rPr lang="en-US" sz="2000" b="1" u="sng" dirty="0">
                <a:solidFill>
                  <a:srgbClr val="FF0000"/>
                </a:solidFill>
                <a:latin typeface="Monotype Corsiva" charset="0"/>
              </a:rPr>
              <a:t>potential to do work</a:t>
            </a:r>
            <a:r>
              <a:rPr lang="en-US" sz="2000" dirty="0">
                <a:solidFill>
                  <a:srgbClr val="FF0000"/>
                </a:solidFill>
                <a:latin typeface="Monotype Corsiva" charset="0"/>
              </a:rPr>
              <a:t>, is expressed as</a:t>
            </a:r>
          </a:p>
        </p:txBody>
      </p:sp>
      <p:sp>
        <p:nvSpPr>
          <p:cNvPr id="600068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305800" cy="8509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This potential energy is given to an object by the gravitational field in the system of Earth by virtue of the 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object’s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height from an arbitrary zero level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505200"/>
            <a:ext cx="1143000" cy="1981200"/>
            <a:chOff x="1510" y="3360"/>
            <a:chExt cx="720" cy="1248"/>
          </a:xfrm>
        </p:grpSpPr>
        <p:sp>
          <p:nvSpPr>
            <p:cNvPr id="34851" name="AutoShape 6"/>
            <p:cNvSpPr>
              <a:spLocks noChangeArrowheads="1"/>
            </p:cNvSpPr>
            <p:nvPr/>
          </p:nvSpPr>
          <p:spPr bwMode="auto">
            <a:xfrm>
              <a:off x="1798" y="3360"/>
              <a:ext cx="432" cy="288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99"/>
                  </a:solidFill>
                  <a:latin typeface="Monotype Corsiva" charset="0"/>
                </a:rPr>
                <a:t>m</a:t>
              </a:r>
            </a:p>
          </p:txBody>
        </p:sp>
        <p:sp>
          <p:nvSpPr>
            <p:cNvPr id="34852" name="Text Box 7"/>
            <p:cNvSpPr txBox="1">
              <a:spLocks noChangeArrowheads="1"/>
            </p:cNvSpPr>
            <p:nvPr/>
          </p:nvSpPr>
          <p:spPr bwMode="auto">
            <a:xfrm>
              <a:off x="1681" y="3974"/>
              <a:ext cx="2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Monotype Corsiva" charset="0"/>
                </a:rPr>
                <a:t>h</a:t>
              </a:r>
              <a:r>
                <a:rPr lang="en-US" sz="2000" baseline="-25000">
                  <a:solidFill>
                    <a:schemeClr val="accent2"/>
                  </a:solidFill>
                  <a:latin typeface="Monotype Corsiva" charset="0"/>
                </a:rPr>
                <a:t>f</a:t>
              </a:r>
              <a:endParaRPr lang="en-US" sz="2000" b="1">
                <a:solidFill>
                  <a:schemeClr val="accent2"/>
                </a:solidFill>
                <a:latin typeface="Monotype Corsiva" charset="0"/>
              </a:endParaRPr>
            </a:p>
          </p:txBody>
        </p:sp>
        <p:sp>
          <p:nvSpPr>
            <p:cNvPr id="34853" name="Line 8"/>
            <p:cNvSpPr>
              <a:spLocks noChangeShapeType="1"/>
            </p:cNvSpPr>
            <p:nvPr/>
          </p:nvSpPr>
          <p:spPr bwMode="auto">
            <a:xfrm flipH="1">
              <a:off x="1510" y="364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4" name="Line 9"/>
            <p:cNvSpPr>
              <a:spLocks noChangeShapeType="1"/>
            </p:cNvSpPr>
            <p:nvPr/>
          </p:nvSpPr>
          <p:spPr bwMode="auto">
            <a:xfrm>
              <a:off x="1654" y="364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28600" y="2362200"/>
            <a:ext cx="1752600" cy="3124200"/>
            <a:chOff x="144" y="1488"/>
            <a:chExt cx="1104" cy="1968"/>
          </a:xfrm>
        </p:grpSpPr>
        <p:grpSp>
          <p:nvGrpSpPr>
            <p:cNvPr id="34842" name="Group 11"/>
            <p:cNvGrpSpPr>
              <a:grpSpLocks/>
            </p:cNvGrpSpPr>
            <p:nvPr/>
          </p:nvGrpSpPr>
          <p:grpSpPr bwMode="auto">
            <a:xfrm>
              <a:off x="144" y="1488"/>
              <a:ext cx="1104" cy="1968"/>
              <a:chOff x="144" y="1488"/>
              <a:chExt cx="1104" cy="1968"/>
            </a:xfrm>
          </p:grpSpPr>
          <p:sp>
            <p:nvSpPr>
              <p:cNvPr id="34844" name="AutoShape 12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432" cy="288"/>
              </a:xfrm>
              <a:prstGeom prst="cube">
                <a:avLst>
                  <a:gd name="adj" fmla="val 25000"/>
                </a:avLst>
              </a:prstGeom>
              <a:solidFill>
                <a:srgbClr val="6633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FFFF99"/>
                    </a:solidFill>
                    <a:latin typeface="Monotype Corsiva" charset="0"/>
                  </a:rPr>
                  <a:t>m</a:t>
                </a:r>
              </a:p>
            </p:txBody>
          </p:sp>
          <p:sp>
            <p:nvSpPr>
              <p:cNvPr id="34845" name="Line 13"/>
              <p:cNvSpPr>
                <a:spLocks noChangeShapeType="1"/>
              </p:cNvSpPr>
              <p:nvPr/>
            </p:nvSpPr>
            <p:spPr bwMode="auto">
              <a:xfrm>
                <a:off x="864" y="1680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6" name="Text Box 14"/>
              <p:cNvSpPr txBox="1">
                <a:spLocks noChangeArrowheads="1"/>
              </p:cNvSpPr>
              <p:nvPr/>
            </p:nvSpPr>
            <p:spPr bwMode="auto">
              <a:xfrm>
                <a:off x="864" y="1851"/>
                <a:ext cx="27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chemeClr val="accent2"/>
                    </a:solidFill>
                    <a:latin typeface="Monotype Corsiva" charset="0"/>
                  </a:rPr>
                  <a:t>m</a:t>
                </a:r>
                <a:r>
                  <a:rPr lang="en-US" sz="2000" b="1">
                    <a:solidFill>
                      <a:schemeClr val="accent2"/>
                    </a:solidFill>
                    <a:latin typeface="Monotype Corsiva" charset="0"/>
                  </a:rPr>
                  <a:t>g</a:t>
                </a:r>
              </a:p>
            </p:txBody>
          </p:sp>
          <p:sp>
            <p:nvSpPr>
              <p:cNvPr id="34847" name="Text Box 15"/>
              <p:cNvSpPr txBox="1">
                <a:spLocks noChangeArrowheads="1"/>
              </p:cNvSpPr>
              <p:nvPr/>
            </p:nvSpPr>
            <p:spPr bwMode="auto">
              <a:xfrm>
                <a:off x="288" y="1910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>
                    <a:solidFill>
                      <a:schemeClr val="accent2"/>
                    </a:solidFill>
                    <a:latin typeface="Monotype Corsiva" charset="0"/>
                  </a:rPr>
                  <a:t>h</a:t>
                </a:r>
                <a:r>
                  <a:rPr lang="en-US" sz="2000" baseline="-25000">
                    <a:solidFill>
                      <a:schemeClr val="accent2"/>
                    </a:solidFill>
                    <a:latin typeface="Monotype Corsiva" charset="0"/>
                  </a:rPr>
                  <a:t>i</a:t>
                </a:r>
                <a:endParaRPr lang="en-US" sz="2000" b="1">
                  <a:solidFill>
                    <a:schemeClr val="accent2"/>
                  </a:solidFill>
                  <a:latin typeface="Monotype Corsiva" charset="0"/>
                </a:endParaRPr>
              </a:p>
            </p:txBody>
          </p:sp>
          <p:sp>
            <p:nvSpPr>
              <p:cNvPr id="34848" name="Line 16"/>
              <p:cNvSpPr>
                <a:spLocks noChangeShapeType="1"/>
              </p:cNvSpPr>
              <p:nvPr/>
            </p:nvSpPr>
            <p:spPr bwMode="auto">
              <a:xfrm>
                <a:off x="144" y="3456"/>
                <a:ext cx="110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9" name="Line 17"/>
              <p:cNvSpPr>
                <a:spLocks noChangeShapeType="1"/>
              </p:cNvSpPr>
              <p:nvPr/>
            </p:nvSpPr>
            <p:spPr bwMode="auto">
              <a:xfrm flipH="1">
                <a:off x="240" y="177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0" name="Line 18"/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0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43" name="Line 19"/>
            <p:cNvSpPr>
              <a:spLocks noChangeShapeType="1"/>
            </p:cNvSpPr>
            <p:nvPr/>
          </p:nvSpPr>
          <p:spPr bwMode="auto">
            <a:xfrm flipV="1">
              <a:off x="912" y="33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00084" name="Object 2"/>
          <p:cNvGraphicFramePr>
            <a:graphicFrameLocks noChangeAspect="1"/>
          </p:cNvGraphicFramePr>
          <p:nvPr/>
        </p:nvGraphicFramePr>
        <p:xfrm>
          <a:off x="2033588" y="3205163"/>
          <a:ext cx="684212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78" name="Equation" r:id="rId3" imgW="368280" imgH="164880" progId="Equation.DSMT4">
                  <p:embed/>
                </p:oleObj>
              </mc:Choice>
              <mc:Fallback>
                <p:oleObj name="Equation" r:id="rId3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3205163"/>
                        <a:ext cx="684212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0085" name="Text Box 21"/>
          <p:cNvSpPr txBox="1">
            <a:spLocks noChangeArrowheads="1"/>
          </p:cNvSpPr>
          <p:nvPr/>
        </p:nvSpPr>
        <p:spPr bwMode="auto">
          <a:xfrm>
            <a:off x="2209800" y="4940300"/>
            <a:ext cx="1447800" cy="8509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Monotype Corsiva" charset="0"/>
              </a:rPr>
              <a:t>What does this mean?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graphicFrame>
        <p:nvGraphicFramePr>
          <p:cNvPr id="600086" name="Object 3"/>
          <p:cNvGraphicFramePr>
            <a:graphicFrameLocks noChangeAspect="1"/>
          </p:cNvGraphicFramePr>
          <p:nvPr/>
        </p:nvGraphicFramePr>
        <p:xfrm>
          <a:off x="6248400" y="3697288"/>
          <a:ext cx="6492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79" name="Equation" r:id="rId5" imgW="342720" imgH="241200" progId="Equation.DSMT4">
                  <p:embed/>
                </p:oleObj>
              </mc:Choice>
              <mc:Fallback>
                <p:oleObj name="Equation" r:id="rId5" imgW="342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697288"/>
                        <a:ext cx="6492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0087" name="Text Box 23"/>
          <p:cNvSpPr txBox="1">
            <a:spLocks noChangeArrowheads="1"/>
          </p:cNvSpPr>
          <p:nvPr/>
        </p:nvSpPr>
        <p:spPr bwMode="auto">
          <a:xfrm>
            <a:off x="2743200" y="3810000"/>
            <a:ext cx="3124200" cy="10350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The work done on the object by the gravitational force as the brick drops from y</a:t>
            </a:r>
            <a:r>
              <a:rPr lang="en-US" sz="2000" baseline="-25000">
                <a:solidFill>
                  <a:srgbClr val="FF0000"/>
                </a:solidFill>
                <a:latin typeface="Monotype Corsiva" charset="0"/>
              </a:rPr>
              <a:t>i </a:t>
            </a: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to y</a:t>
            </a:r>
            <a:r>
              <a:rPr lang="en-US" sz="2000" baseline="-25000">
                <a:solidFill>
                  <a:srgbClr val="FF0000"/>
                </a:solidFill>
                <a:latin typeface="Monotype Corsiva" charset="0"/>
              </a:rPr>
              <a:t>f </a:t>
            </a:r>
            <a:r>
              <a:rPr lang="en-US" sz="2000">
                <a:solidFill>
                  <a:srgbClr val="FF0000"/>
                </a:solidFill>
                <a:latin typeface="Monotype Corsiva" charset="0"/>
              </a:rPr>
              <a:t> is:</a:t>
            </a:r>
          </a:p>
        </p:txBody>
      </p:sp>
      <p:graphicFrame>
        <p:nvGraphicFramePr>
          <p:cNvPr id="600088" name="Object 4"/>
          <p:cNvGraphicFramePr>
            <a:graphicFrameLocks noChangeAspect="1"/>
          </p:cNvGraphicFramePr>
          <p:nvPr/>
        </p:nvGraphicFramePr>
        <p:xfrm>
          <a:off x="7316788" y="3236913"/>
          <a:ext cx="1536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80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788" y="3236913"/>
                        <a:ext cx="1536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89" name="Object 5"/>
          <p:cNvGraphicFramePr>
            <a:graphicFrameLocks noChangeAspect="1"/>
          </p:cNvGraphicFramePr>
          <p:nvPr/>
        </p:nvGraphicFramePr>
        <p:xfrm>
          <a:off x="6130925" y="3248025"/>
          <a:ext cx="8032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81" name="Equation" r:id="rId9" imgW="431640" imgH="203040" progId="Equation.DSMT4">
                  <p:embed/>
                </p:oleObj>
              </mc:Choice>
              <mc:Fallback>
                <p:oleObj name="Equation" r:id="rId9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3248025"/>
                        <a:ext cx="8032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90" name="Object 6"/>
          <p:cNvGraphicFramePr>
            <a:graphicFrameLocks noChangeAspect="1"/>
          </p:cNvGraphicFramePr>
          <p:nvPr/>
        </p:nvGraphicFramePr>
        <p:xfrm>
          <a:off x="6248400" y="4038600"/>
          <a:ext cx="17319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82" name="Equation" r:id="rId11" imgW="914400" imgH="241200" progId="Equation.DSMT4">
                  <p:embed/>
                </p:oleObj>
              </mc:Choice>
              <mc:Fallback>
                <p:oleObj name="Equation" r:id="rId11" imgW="914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038600"/>
                        <a:ext cx="173196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0091" name="Text Box 27"/>
          <p:cNvSpPr txBox="1">
            <a:spLocks noChangeArrowheads="1"/>
          </p:cNvSpPr>
          <p:nvPr/>
        </p:nvSpPr>
        <p:spPr bwMode="auto">
          <a:xfrm>
            <a:off x="3733800" y="5030788"/>
            <a:ext cx="5334000" cy="669925"/>
          </a:xfrm>
          <a:prstGeom prst="rect">
            <a:avLst/>
          </a:prstGeom>
          <a:solidFill>
            <a:srgbClr val="FFFFCC"/>
          </a:solidFill>
          <a:ln w="285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Work by the gravitational force as the brick drops from </a:t>
            </a:r>
            <a:r>
              <a:rPr lang="en-US" sz="1800" dirty="0" err="1">
                <a:solidFill>
                  <a:srgbClr val="FF0000"/>
                </a:solidFill>
                <a:latin typeface="Arial Narrow" charset="0"/>
              </a:rPr>
              <a:t>y</a:t>
            </a:r>
            <a:r>
              <a:rPr lang="en-US" sz="1800" baseline="-25000" dirty="0" err="1">
                <a:solidFill>
                  <a:srgbClr val="FF0000"/>
                </a:solidFill>
                <a:latin typeface="Arial Narrow" charset="0"/>
              </a:rPr>
              <a:t>i</a:t>
            </a:r>
            <a:r>
              <a:rPr lang="en-US" sz="1800" baseline="-25000" dirty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to </a:t>
            </a:r>
            <a:r>
              <a:rPr lang="en-US" sz="1800" dirty="0" err="1">
                <a:solidFill>
                  <a:srgbClr val="FF0000"/>
                </a:solidFill>
                <a:latin typeface="Arial Narrow" charset="0"/>
              </a:rPr>
              <a:t>y</a:t>
            </a:r>
            <a:r>
              <a:rPr lang="en-US" sz="1800" baseline="-25000" dirty="0" err="1">
                <a:solidFill>
                  <a:srgbClr val="FF0000"/>
                </a:solidFill>
                <a:latin typeface="Arial Narrow" charset="0"/>
              </a:rPr>
              <a:t>f</a:t>
            </a:r>
            <a:r>
              <a:rPr lang="en-US" sz="1800" baseline="-25000" dirty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 is the negative change of the </a:t>
            </a:r>
            <a:r>
              <a:rPr lang="en-US" sz="1800" dirty="0" smtClean="0">
                <a:solidFill>
                  <a:srgbClr val="FF0000"/>
                </a:solidFill>
                <a:latin typeface="Arial Narrow" charset="0"/>
              </a:rPr>
              <a:t>system’s </a:t>
            </a:r>
            <a:r>
              <a:rPr lang="en-US" sz="1800" dirty="0">
                <a:solidFill>
                  <a:srgbClr val="FF0000"/>
                </a:solidFill>
                <a:latin typeface="Arial Narrow" charset="0"/>
              </a:rPr>
              <a:t>potential energy</a:t>
            </a:r>
          </a:p>
        </p:txBody>
      </p:sp>
      <p:sp>
        <p:nvSpPr>
          <p:cNvPr id="600092" name="Text Box 28"/>
          <p:cNvSpPr txBox="1">
            <a:spLocks noChangeArrowheads="1"/>
          </p:cNvSpPr>
          <p:nvPr/>
        </p:nvSpPr>
        <p:spPr bwMode="auto">
          <a:xfrm>
            <a:off x="3124200" y="5822950"/>
            <a:ext cx="5791200" cy="730250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Arial Narrow" charset="0"/>
                <a:sym typeface="Wingdings" charset="0"/>
              </a:rPr>
              <a:t> Potential energy was spent in order for the gravitational force to increase the </a:t>
            </a:r>
            <a:r>
              <a:rPr lang="en-US" sz="2000" b="1" dirty="0" smtClean="0">
                <a:solidFill>
                  <a:srgbClr val="FF0000"/>
                </a:solidFill>
                <a:latin typeface="Arial Narrow" charset="0"/>
                <a:sym typeface="Wingdings" charset="0"/>
              </a:rPr>
              <a:t>brick’s </a:t>
            </a:r>
            <a:r>
              <a:rPr lang="en-US" sz="2000" b="1" dirty="0">
                <a:solidFill>
                  <a:srgbClr val="FF0000"/>
                </a:solidFill>
                <a:latin typeface="Arial Narrow" charset="0"/>
                <a:sym typeface="Wingdings" charset="0"/>
              </a:rPr>
              <a:t>kinetic energy.</a:t>
            </a:r>
            <a:endParaRPr lang="en-US" sz="2000" b="1" dirty="0">
              <a:solidFill>
                <a:srgbClr val="FF0000"/>
              </a:solidFill>
              <a:latin typeface="Arial Narrow" charset="0"/>
            </a:endParaRPr>
          </a:p>
        </p:txBody>
      </p:sp>
      <p:graphicFrame>
        <p:nvGraphicFramePr>
          <p:cNvPr id="60009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455830"/>
              </p:ext>
            </p:extLst>
          </p:nvPr>
        </p:nvGraphicFramePr>
        <p:xfrm>
          <a:off x="3738563" y="3146425"/>
          <a:ext cx="15351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83" name="Equation" r:id="rId13" imgW="825500" imgH="304800" progId="Equation.3">
                  <p:embed/>
                </p:oleObj>
              </mc:Choice>
              <mc:Fallback>
                <p:oleObj name="Equation" r:id="rId13" imgW="8255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3146425"/>
                        <a:ext cx="153511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9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857307"/>
              </p:ext>
            </p:extLst>
          </p:nvPr>
        </p:nvGraphicFramePr>
        <p:xfrm>
          <a:off x="5316538" y="3146425"/>
          <a:ext cx="73183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84" name="Equation" r:id="rId15" imgW="393700" imgH="304800" progId="Equation.3">
                  <p:embed/>
                </p:oleObj>
              </mc:Choice>
              <mc:Fallback>
                <p:oleObj name="Equation" r:id="rId15" imgW="3937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3146425"/>
                        <a:ext cx="731837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95" name="Object 9"/>
          <p:cNvGraphicFramePr>
            <a:graphicFrameLocks noChangeAspect="1"/>
          </p:cNvGraphicFramePr>
          <p:nvPr/>
        </p:nvGraphicFramePr>
        <p:xfrm>
          <a:off x="7969250" y="4081463"/>
          <a:ext cx="10350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85" name="Equation" r:id="rId17" imgW="545760" imgH="164880" progId="Equation.DSMT4">
                  <p:embed/>
                </p:oleObj>
              </mc:Choice>
              <mc:Fallback>
                <p:oleObj name="Equation" r:id="rId17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0" y="4081463"/>
                        <a:ext cx="103505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96" name="Object 10"/>
          <p:cNvGraphicFramePr>
            <a:graphicFrameLocks noChangeAspect="1"/>
          </p:cNvGraphicFramePr>
          <p:nvPr/>
        </p:nvGraphicFramePr>
        <p:xfrm>
          <a:off x="6954838" y="3697288"/>
          <a:ext cx="127476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86" name="Equation" r:id="rId19" imgW="672840" imgH="241200" progId="Equation.DSMT4">
                  <p:embed/>
                </p:oleObj>
              </mc:Choice>
              <mc:Fallback>
                <p:oleObj name="Equation" r:id="rId19" imgW="672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838" y="3697288"/>
                        <a:ext cx="1274762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09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383730"/>
              </p:ext>
            </p:extLst>
          </p:nvPr>
        </p:nvGraphicFramePr>
        <p:xfrm>
          <a:off x="2640013" y="3092450"/>
          <a:ext cx="10525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87" name="Equation" r:id="rId21" imgW="482600" imgH="279400" progId="Equation.3">
                  <p:embed/>
                </p:oleObj>
              </mc:Choice>
              <mc:Fallback>
                <p:oleObj name="Equation" r:id="rId21" imgW="482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3092450"/>
                        <a:ext cx="1052512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7162800" y="4572000"/>
          <a:ext cx="13954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88" name="Equation" r:id="rId23" imgW="1130300" imgH="266700" progId="Equation.3">
                  <p:embed/>
                </p:oleObj>
              </mc:Choice>
              <mc:Fallback>
                <p:oleObj name="Equation" r:id="rId23" imgW="11303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572000"/>
                        <a:ext cx="13954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6400800" y="4491038"/>
            <a:ext cx="236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(since                      )</a:t>
            </a:r>
            <a:endParaRPr lang="en-US" dirty="0">
              <a:solidFill>
                <a:srgbClr val="FF00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5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32752</TotalTime>
  <Words>1258</Words>
  <Application>Microsoft Macintosh PowerPoint</Application>
  <PresentationFormat>On-screen Show (4:3)</PresentationFormat>
  <Paragraphs>158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phys1443-spring02</vt:lpstr>
      <vt:lpstr>Equation</vt:lpstr>
      <vt:lpstr>Clip</vt:lpstr>
      <vt:lpstr>PHYS 1441 – Section 002 Lecture #15</vt:lpstr>
      <vt:lpstr>Announcements</vt:lpstr>
      <vt:lpstr>Reminder: Special Project #4</vt:lpstr>
      <vt:lpstr>Work and Energy Involving Kinetic Friction</vt:lpstr>
      <vt:lpstr>Example of Work Under Friction</vt:lpstr>
      <vt:lpstr>Ex. Downhill Skiing</vt:lpstr>
      <vt:lpstr>Ex. Now with the X component</vt:lpstr>
      <vt:lpstr>Potential Energy</vt:lpstr>
      <vt:lpstr>Gravitational Potential Energy</vt:lpstr>
      <vt:lpstr>Ex. A Gymnast on a Trampoline</vt:lpstr>
      <vt:lpstr>Ex.  Continued</vt:lpstr>
      <vt:lpstr>Example for Potential Energy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1078</cp:revision>
  <dcterms:created xsi:type="dcterms:W3CDTF">2012-08-27T21:13:02Z</dcterms:created>
  <dcterms:modified xsi:type="dcterms:W3CDTF">2013-03-18T23:15:06Z</dcterms:modified>
</cp:coreProperties>
</file>