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notesSlides/notesSlide1.xml" ContentType="application/vnd.openxmlformats-officedocument.presentationml.notesSlide+xml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ppt/embeddings/oleObject102.bin" ContentType="application/vnd.openxmlformats-officedocument.oleObject"/>
  <Override PartName="/ppt/embeddings/oleObject103.bin" ContentType="application/vnd.openxmlformats-officedocument.oleObject"/>
  <Override PartName="/ppt/embeddings/oleObject104.bin" ContentType="application/vnd.openxmlformats-officedocument.oleObject"/>
  <Override PartName="/ppt/embeddings/oleObject105.bin" ContentType="application/vnd.openxmlformats-officedocument.oleObject"/>
  <Override PartName="/ppt/embeddings/oleObject106.bin" ContentType="application/vnd.openxmlformats-officedocument.oleObject"/>
  <Override PartName="/ppt/embeddings/oleObject107.bin" ContentType="application/vnd.openxmlformats-officedocument.oleObject"/>
  <Override PartName="/ppt/embeddings/oleObject108.bin" ContentType="application/vnd.openxmlformats-officedocument.oleObject"/>
  <Override PartName="/ppt/embeddings/oleObject109.bin" ContentType="application/vnd.openxmlformats-officedocument.oleObject"/>
  <Override PartName="/ppt/embeddings/oleObject110.bin" ContentType="application/vnd.openxmlformats-officedocument.oleObject"/>
  <Override PartName="/ppt/embeddings/oleObject111.bin" ContentType="application/vnd.openxmlformats-officedocument.oleObject"/>
  <Override PartName="/ppt/embeddings/oleObject112.bin" ContentType="application/vnd.openxmlformats-officedocument.oleObject"/>
  <Override PartName="/ppt/embeddings/oleObject113.bin" ContentType="application/vnd.openxmlformats-officedocument.oleObject"/>
  <Override PartName="/ppt/embeddings/oleObject11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7" r:id="rId3"/>
    <p:sldId id="725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20" Type="http://schemas.openxmlformats.org/officeDocument/2006/relationships/image" Target="../media/image21.wmf"/><Relationship Id="rId10" Type="http://schemas.openxmlformats.org/officeDocument/2006/relationships/image" Target="../media/image11.wmf"/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5" Type="http://schemas.openxmlformats.org/officeDocument/2006/relationships/image" Target="../media/image16.wmf"/><Relationship Id="rId16" Type="http://schemas.openxmlformats.org/officeDocument/2006/relationships/image" Target="../media/image17.wmf"/><Relationship Id="rId17" Type="http://schemas.openxmlformats.org/officeDocument/2006/relationships/image" Target="../media/image18.wmf"/><Relationship Id="rId18" Type="http://schemas.openxmlformats.org/officeDocument/2006/relationships/image" Target="../media/image19.wmf"/><Relationship Id="rId19" Type="http://schemas.openxmlformats.org/officeDocument/2006/relationships/image" Target="../media/image20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5" Type="http://schemas.openxmlformats.org/officeDocument/2006/relationships/image" Target="../media/image27.emf"/><Relationship Id="rId6" Type="http://schemas.openxmlformats.org/officeDocument/2006/relationships/image" Target="../media/image28.emf"/><Relationship Id="rId7" Type="http://schemas.openxmlformats.org/officeDocument/2006/relationships/image" Target="../media/image29.wmf"/><Relationship Id="rId1" Type="http://schemas.openxmlformats.org/officeDocument/2006/relationships/image" Target="../media/image23.wmf"/><Relationship Id="rId2" Type="http://schemas.openxmlformats.org/officeDocument/2006/relationships/image" Target="../media/image24.e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image" Target="../media/image42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9" Type="http://schemas.openxmlformats.org/officeDocument/2006/relationships/image" Target="../media/image39.wmf"/><Relationship Id="rId10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3.emf"/><Relationship Id="rId12" Type="http://schemas.openxmlformats.org/officeDocument/2006/relationships/image" Target="../media/image54.emf"/><Relationship Id="rId13" Type="http://schemas.openxmlformats.org/officeDocument/2006/relationships/image" Target="../media/image55.emf"/><Relationship Id="rId14" Type="http://schemas.openxmlformats.org/officeDocument/2006/relationships/image" Target="../media/image56.wmf"/><Relationship Id="rId15" Type="http://schemas.openxmlformats.org/officeDocument/2006/relationships/image" Target="../media/image57.wmf"/><Relationship Id="rId16" Type="http://schemas.openxmlformats.org/officeDocument/2006/relationships/image" Target="../media/image58.wmf"/><Relationship Id="rId1" Type="http://schemas.openxmlformats.org/officeDocument/2006/relationships/image" Target="../media/image43.emf"/><Relationship Id="rId2" Type="http://schemas.openxmlformats.org/officeDocument/2006/relationships/image" Target="../media/image44.emf"/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8.wmf"/><Relationship Id="rId7" Type="http://schemas.openxmlformats.org/officeDocument/2006/relationships/image" Target="../media/image49.emf"/><Relationship Id="rId8" Type="http://schemas.openxmlformats.org/officeDocument/2006/relationships/image" Target="../media/image50.wmf"/><Relationship Id="rId9" Type="http://schemas.openxmlformats.org/officeDocument/2006/relationships/image" Target="../media/image51.emf"/><Relationship Id="rId10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9.wmf"/><Relationship Id="rId12" Type="http://schemas.openxmlformats.org/officeDocument/2006/relationships/image" Target="../media/image70.wmf"/><Relationship Id="rId1" Type="http://schemas.openxmlformats.org/officeDocument/2006/relationships/image" Target="../media/image59.emf"/><Relationship Id="rId2" Type="http://schemas.openxmlformats.org/officeDocument/2006/relationships/image" Target="../media/image60.emf"/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6" Type="http://schemas.openxmlformats.org/officeDocument/2006/relationships/image" Target="../media/image64.wmf"/><Relationship Id="rId7" Type="http://schemas.openxmlformats.org/officeDocument/2006/relationships/image" Target="../media/image65.wmf"/><Relationship Id="rId8" Type="http://schemas.openxmlformats.org/officeDocument/2006/relationships/image" Target="../media/image66.wmf"/><Relationship Id="rId9" Type="http://schemas.openxmlformats.org/officeDocument/2006/relationships/image" Target="../media/image67.wmf"/><Relationship Id="rId10" Type="http://schemas.openxmlformats.org/officeDocument/2006/relationships/image" Target="../media/image68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81.wmf"/><Relationship Id="rId12" Type="http://schemas.openxmlformats.org/officeDocument/2006/relationships/image" Target="../media/image82.wmf"/><Relationship Id="rId13" Type="http://schemas.openxmlformats.org/officeDocument/2006/relationships/image" Target="../media/image83.wmf"/><Relationship Id="rId14" Type="http://schemas.openxmlformats.org/officeDocument/2006/relationships/image" Target="../media/image84.emf"/><Relationship Id="rId1" Type="http://schemas.openxmlformats.org/officeDocument/2006/relationships/image" Target="../media/image71.wmf"/><Relationship Id="rId2" Type="http://schemas.openxmlformats.org/officeDocument/2006/relationships/image" Target="../media/image72.wmf"/><Relationship Id="rId3" Type="http://schemas.openxmlformats.org/officeDocument/2006/relationships/image" Target="../media/image73.wmf"/><Relationship Id="rId4" Type="http://schemas.openxmlformats.org/officeDocument/2006/relationships/image" Target="../media/image74.wmf"/><Relationship Id="rId5" Type="http://schemas.openxmlformats.org/officeDocument/2006/relationships/image" Target="../media/image75.wmf"/><Relationship Id="rId6" Type="http://schemas.openxmlformats.org/officeDocument/2006/relationships/image" Target="../media/image76.wmf"/><Relationship Id="rId7" Type="http://schemas.openxmlformats.org/officeDocument/2006/relationships/image" Target="../media/image77.emf"/><Relationship Id="rId8" Type="http://schemas.openxmlformats.org/officeDocument/2006/relationships/image" Target="../media/image78.wmf"/><Relationship Id="rId9" Type="http://schemas.openxmlformats.org/officeDocument/2006/relationships/image" Target="../media/image79.wmf"/><Relationship Id="rId10" Type="http://schemas.openxmlformats.org/officeDocument/2006/relationships/image" Target="../media/image80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5.wmf"/><Relationship Id="rId12" Type="http://schemas.openxmlformats.org/officeDocument/2006/relationships/image" Target="../media/image96.wmf"/><Relationship Id="rId13" Type="http://schemas.openxmlformats.org/officeDocument/2006/relationships/image" Target="../media/image97.wmf"/><Relationship Id="rId14" Type="http://schemas.openxmlformats.org/officeDocument/2006/relationships/image" Target="../media/image98.wmf"/><Relationship Id="rId15" Type="http://schemas.openxmlformats.org/officeDocument/2006/relationships/image" Target="../media/image99.wmf"/><Relationship Id="rId16" Type="http://schemas.openxmlformats.org/officeDocument/2006/relationships/image" Target="../media/image100.wmf"/><Relationship Id="rId1" Type="http://schemas.openxmlformats.org/officeDocument/2006/relationships/image" Target="../media/image85.wmf"/><Relationship Id="rId2" Type="http://schemas.openxmlformats.org/officeDocument/2006/relationships/image" Target="../media/image86.wmf"/><Relationship Id="rId3" Type="http://schemas.openxmlformats.org/officeDocument/2006/relationships/image" Target="../media/image87.wmf"/><Relationship Id="rId4" Type="http://schemas.openxmlformats.org/officeDocument/2006/relationships/image" Target="../media/image88.wmf"/><Relationship Id="rId5" Type="http://schemas.openxmlformats.org/officeDocument/2006/relationships/image" Target="../media/image89.wmf"/><Relationship Id="rId6" Type="http://schemas.openxmlformats.org/officeDocument/2006/relationships/image" Target="../media/image90.wmf"/><Relationship Id="rId7" Type="http://schemas.openxmlformats.org/officeDocument/2006/relationships/image" Target="../media/image91.wmf"/><Relationship Id="rId8" Type="http://schemas.openxmlformats.org/officeDocument/2006/relationships/image" Target="../media/image92.wmf"/><Relationship Id="rId9" Type="http://schemas.openxmlformats.org/officeDocument/2006/relationships/image" Target="../media/image93.wmf"/><Relationship Id="rId10" Type="http://schemas.openxmlformats.org/officeDocument/2006/relationships/image" Target="../media/image94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2.wmf"/><Relationship Id="rId12" Type="http://schemas.openxmlformats.org/officeDocument/2006/relationships/image" Target="../media/image113.wmf"/><Relationship Id="rId13" Type="http://schemas.openxmlformats.org/officeDocument/2006/relationships/image" Target="../media/image114.wmf"/><Relationship Id="rId14" Type="http://schemas.openxmlformats.org/officeDocument/2006/relationships/image" Target="../media/image115.wmf"/><Relationship Id="rId15" Type="http://schemas.openxmlformats.org/officeDocument/2006/relationships/image" Target="../media/image116.emf"/><Relationship Id="rId16" Type="http://schemas.openxmlformats.org/officeDocument/2006/relationships/image" Target="../media/image117.wmf"/><Relationship Id="rId17" Type="http://schemas.openxmlformats.org/officeDocument/2006/relationships/image" Target="../media/image118.wmf"/><Relationship Id="rId1" Type="http://schemas.openxmlformats.org/officeDocument/2006/relationships/image" Target="../media/image102.wmf"/><Relationship Id="rId2" Type="http://schemas.openxmlformats.org/officeDocument/2006/relationships/image" Target="../media/image103.wmf"/><Relationship Id="rId3" Type="http://schemas.openxmlformats.org/officeDocument/2006/relationships/image" Target="../media/image104.wmf"/><Relationship Id="rId4" Type="http://schemas.openxmlformats.org/officeDocument/2006/relationships/image" Target="../media/image105.wmf"/><Relationship Id="rId5" Type="http://schemas.openxmlformats.org/officeDocument/2006/relationships/image" Target="../media/image106.wmf"/><Relationship Id="rId6" Type="http://schemas.openxmlformats.org/officeDocument/2006/relationships/image" Target="../media/image107.wmf"/><Relationship Id="rId7" Type="http://schemas.openxmlformats.org/officeDocument/2006/relationships/image" Target="../media/image108.wmf"/><Relationship Id="rId8" Type="http://schemas.openxmlformats.org/officeDocument/2006/relationships/image" Target="../media/image109.wmf"/><Relationship Id="rId9" Type="http://schemas.openxmlformats.org/officeDocument/2006/relationships/image" Target="../media/image110.wmf"/><Relationship Id="rId10" Type="http://schemas.openxmlformats.org/officeDocument/2006/relationships/image" Target="../media/image1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E62301B-9954-594B-BFFB-9584254947F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0" Type="http://schemas.openxmlformats.org/officeDocument/2006/relationships/image" Target="../media/image93.wmf"/><Relationship Id="rId21" Type="http://schemas.openxmlformats.org/officeDocument/2006/relationships/oleObject" Target="../embeddings/oleObject91.bin"/><Relationship Id="rId22" Type="http://schemas.openxmlformats.org/officeDocument/2006/relationships/image" Target="../media/image94.wmf"/><Relationship Id="rId23" Type="http://schemas.openxmlformats.org/officeDocument/2006/relationships/oleObject" Target="../embeddings/oleObject92.bin"/><Relationship Id="rId24" Type="http://schemas.openxmlformats.org/officeDocument/2006/relationships/image" Target="../media/image95.wmf"/><Relationship Id="rId25" Type="http://schemas.openxmlformats.org/officeDocument/2006/relationships/oleObject" Target="../embeddings/oleObject93.bin"/><Relationship Id="rId26" Type="http://schemas.openxmlformats.org/officeDocument/2006/relationships/image" Target="../media/image96.wmf"/><Relationship Id="rId27" Type="http://schemas.openxmlformats.org/officeDocument/2006/relationships/oleObject" Target="../embeddings/oleObject94.bin"/><Relationship Id="rId28" Type="http://schemas.openxmlformats.org/officeDocument/2006/relationships/image" Target="../media/image97.wmf"/><Relationship Id="rId29" Type="http://schemas.openxmlformats.org/officeDocument/2006/relationships/oleObject" Target="../embeddings/oleObject9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2.bin"/><Relationship Id="rId4" Type="http://schemas.openxmlformats.org/officeDocument/2006/relationships/image" Target="../media/image85.wmf"/><Relationship Id="rId5" Type="http://schemas.openxmlformats.org/officeDocument/2006/relationships/oleObject" Target="../embeddings/oleObject83.bin"/><Relationship Id="rId30" Type="http://schemas.openxmlformats.org/officeDocument/2006/relationships/image" Target="../media/image98.wmf"/><Relationship Id="rId31" Type="http://schemas.openxmlformats.org/officeDocument/2006/relationships/oleObject" Target="../embeddings/oleObject96.bin"/><Relationship Id="rId32" Type="http://schemas.openxmlformats.org/officeDocument/2006/relationships/image" Target="../media/image99.wmf"/><Relationship Id="rId9" Type="http://schemas.openxmlformats.org/officeDocument/2006/relationships/oleObject" Target="../embeddings/oleObject85.bin"/><Relationship Id="rId6" Type="http://schemas.openxmlformats.org/officeDocument/2006/relationships/image" Target="../media/image86.wmf"/><Relationship Id="rId7" Type="http://schemas.openxmlformats.org/officeDocument/2006/relationships/oleObject" Target="../embeddings/oleObject84.bin"/><Relationship Id="rId8" Type="http://schemas.openxmlformats.org/officeDocument/2006/relationships/image" Target="../media/image87.wmf"/><Relationship Id="rId33" Type="http://schemas.openxmlformats.org/officeDocument/2006/relationships/oleObject" Target="../embeddings/oleObject97.bin"/><Relationship Id="rId34" Type="http://schemas.openxmlformats.org/officeDocument/2006/relationships/image" Target="../media/image100.wmf"/><Relationship Id="rId10" Type="http://schemas.openxmlformats.org/officeDocument/2006/relationships/image" Target="../media/image88.wmf"/><Relationship Id="rId11" Type="http://schemas.openxmlformats.org/officeDocument/2006/relationships/oleObject" Target="../embeddings/oleObject86.bin"/><Relationship Id="rId12" Type="http://schemas.openxmlformats.org/officeDocument/2006/relationships/image" Target="../media/image89.wmf"/><Relationship Id="rId13" Type="http://schemas.openxmlformats.org/officeDocument/2006/relationships/oleObject" Target="../embeddings/oleObject87.bin"/><Relationship Id="rId14" Type="http://schemas.openxmlformats.org/officeDocument/2006/relationships/image" Target="../media/image90.wmf"/><Relationship Id="rId15" Type="http://schemas.openxmlformats.org/officeDocument/2006/relationships/oleObject" Target="../embeddings/oleObject88.bin"/><Relationship Id="rId16" Type="http://schemas.openxmlformats.org/officeDocument/2006/relationships/image" Target="../media/image91.wmf"/><Relationship Id="rId17" Type="http://schemas.openxmlformats.org/officeDocument/2006/relationships/oleObject" Target="../embeddings/oleObject89.bin"/><Relationship Id="rId18" Type="http://schemas.openxmlformats.org/officeDocument/2006/relationships/image" Target="../media/image92.wmf"/><Relationship Id="rId19" Type="http://schemas.openxmlformats.org/officeDocument/2006/relationships/oleObject" Target="../embeddings/oleObject9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1.jpeg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10.wmf"/><Relationship Id="rId21" Type="http://schemas.openxmlformats.org/officeDocument/2006/relationships/oleObject" Target="../embeddings/oleObject107.bin"/><Relationship Id="rId22" Type="http://schemas.openxmlformats.org/officeDocument/2006/relationships/image" Target="../media/image111.wmf"/><Relationship Id="rId23" Type="http://schemas.openxmlformats.org/officeDocument/2006/relationships/oleObject" Target="../embeddings/oleObject108.bin"/><Relationship Id="rId24" Type="http://schemas.openxmlformats.org/officeDocument/2006/relationships/image" Target="../media/image112.wmf"/><Relationship Id="rId25" Type="http://schemas.openxmlformats.org/officeDocument/2006/relationships/oleObject" Target="../embeddings/oleObject109.bin"/><Relationship Id="rId26" Type="http://schemas.openxmlformats.org/officeDocument/2006/relationships/image" Target="../media/image113.wmf"/><Relationship Id="rId27" Type="http://schemas.openxmlformats.org/officeDocument/2006/relationships/oleObject" Target="../embeddings/oleObject110.bin"/><Relationship Id="rId28" Type="http://schemas.openxmlformats.org/officeDocument/2006/relationships/image" Target="../media/image114.wmf"/><Relationship Id="rId29" Type="http://schemas.openxmlformats.org/officeDocument/2006/relationships/oleObject" Target="../embeddings/oleObject11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8.bin"/><Relationship Id="rId4" Type="http://schemas.openxmlformats.org/officeDocument/2006/relationships/image" Target="../media/image102.wmf"/><Relationship Id="rId5" Type="http://schemas.openxmlformats.org/officeDocument/2006/relationships/oleObject" Target="../embeddings/oleObject99.bin"/><Relationship Id="rId30" Type="http://schemas.openxmlformats.org/officeDocument/2006/relationships/image" Target="../media/image115.wmf"/><Relationship Id="rId31" Type="http://schemas.openxmlformats.org/officeDocument/2006/relationships/oleObject" Target="../embeddings/oleObject112.bin"/><Relationship Id="rId32" Type="http://schemas.openxmlformats.org/officeDocument/2006/relationships/image" Target="../media/image116.emf"/><Relationship Id="rId9" Type="http://schemas.openxmlformats.org/officeDocument/2006/relationships/oleObject" Target="../embeddings/oleObject101.bin"/><Relationship Id="rId6" Type="http://schemas.openxmlformats.org/officeDocument/2006/relationships/image" Target="../media/image103.wmf"/><Relationship Id="rId7" Type="http://schemas.openxmlformats.org/officeDocument/2006/relationships/oleObject" Target="../embeddings/oleObject100.bin"/><Relationship Id="rId8" Type="http://schemas.openxmlformats.org/officeDocument/2006/relationships/image" Target="../media/image104.wmf"/><Relationship Id="rId33" Type="http://schemas.openxmlformats.org/officeDocument/2006/relationships/oleObject" Target="../embeddings/oleObject113.bin"/><Relationship Id="rId34" Type="http://schemas.openxmlformats.org/officeDocument/2006/relationships/image" Target="../media/image117.wmf"/><Relationship Id="rId35" Type="http://schemas.openxmlformats.org/officeDocument/2006/relationships/oleObject" Target="../embeddings/oleObject114.bin"/><Relationship Id="rId36" Type="http://schemas.openxmlformats.org/officeDocument/2006/relationships/image" Target="../media/image118.wmf"/><Relationship Id="rId10" Type="http://schemas.openxmlformats.org/officeDocument/2006/relationships/image" Target="../media/image105.wmf"/><Relationship Id="rId11" Type="http://schemas.openxmlformats.org/officeDocument/2006/relationships/oleObject" Target="../embeddings/oleObject102.bin"/><Relationship Id="rId12" Type="http://schemas.openxmlformats.org/officeDocument/2006/relationships/image" Target="../media/image106.wmf"/><Relationship Id="rId13" Type="http://schemas.openxmlformats.org/officeDocument/2006/relationships/oleObject" Target="../embeddings/oleObject103.bin"/><Relationship Id="rId14" Type="http://schemas.openxmlformats.org/officeDocument/2006/relationships/image" Target="../media/image107.wmf"/><Relationship Id="rId15" Type="http://schemas.openxmlformats.org/officeDocument/2006/relationships/oleObject" Target="../embeddings/oleObject104.bin"/><Relationship Id="rId16" Type="http://schemas.openxmlformats.org/officeDocument/2006/relationships/image" Target="../media/image108.wmf"/><Relationship Id="rId17" Type="http://schemas.openxmlformats.org/officeDocument/2006/relationships/oleObject" Target="../embeddings/oleObject105.bin"/><Relationship Id="rId18" Type="http://schemas.openxmlformats.org/officeDocument/2006/relationships/image" Target="../media/image109.wmf"/><Relationship Id="rId19" Type="http://schemas.openxmlformats.org/officeDocument/2006/relationships/oleObject" Target="../embeddings/oleObject10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9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1.wmf"/><Relationship Id="rId24" Type="http://schemas.openxmlformats.org/officeDocument/2006/relationships/oleObject" Target="../embeddings/oleObject11.bin"/><Relationship Id="rId25" Type="http://schemas.openxmlformats.org/officeDocument/2006/relationships/image" Target="../media/image12.wmf"/><Relationship Id="rId26" Type="http://schemas.openxmlformats.org/officeDocument/2006/relationships/oleObject" Target="../embeddings/oleObject12.bin"/><Relationship Id="rId27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22.wmf"/><Relationship Id="rId30" Type="http://schemas.openxmlformats.org/officeDocument/2006/relationships/oleObject" Target="../embeddings/oleObject14.bin"/><Relationship Id="rId31" Type="http://schemas.openxmlformats.org/officeDocument/2006/relationships/image" Target="../media/image15.wmf"/><Relationship Id="rId32" Type="http://schemas.openxmlformats.org/officeDocument/2006/relationships/oleObject" Target="../embeddings/oleObject15.bin"/><Relationship Id="rId9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33" Type="http://schemas.openxmlformats.org/officeDocument/2006/relationships/image" Target="../media/image16.wmf"/><Relationship Id="rId34" Type="http://schemas.openxmlformats.org/officeDocument/2006/relationships/oleObject" Target="../embeddings/oleObject16.bin"/><Relationship Id="rId35" Type="http://schemas.openxmlformats.org/officeDocument/2006/relationships/image" Target="../media/image17.wmf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37" Type="http://schemas.openxmlformats.org/officeDocument/2006/relationships/image" Target="../media/image18.wmf"/><Relationship Id="rId38" Type="http://schemas.openxmlformats.org/officeDocument/2006/relationships/oleObject" Target="../embeddings/oleObject18.bin"/><Relationship Id="rId39" Type="http://schemas.openxmlformats.org/officeDocument/2006/relationships/image" Target="../media/image19.wmf"/><Relationship Id="rId40" Type="http://schemas.openxmlformats.org/officeDocument/2006/relationships/oleObject" Target="../embeddings/oleObject19.bin"/><Relationship Id="rId41" Type="http://schemas.openxmlformats.org/officeDocument/2006/relationships/image" Target="../media/image20.wmf"/><Relationship Id="rId42" Type="http://schemas.openxmlformats.org/officeDocument/2006/relationships/oleObject" Target="../embeddings/oleObject20.bin"/><Relationship Id="rId43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6.e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27.e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8.emf"/><Relationship Id="rId16" Type="http://schemas.openxmlformats.org/officeDocument/2006/relationships/oleObject" Target="../embeddings/oleObject27.bin"/><Relationship Id="rId17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0.jpeg"/><Relationship Id="rId4" Type="http://schemas.openxmlformats.org/officeDocument/2006/relationships/oleObject" Target="../embeddings/oleObject21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4.e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25.emf"/><Relationship Id="rId10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20" Type="http://schemas.openxmlformats.org/officeDocument/2006/relationships/image" Target="../media/image39.wmf"/><Relationship Id="rId21" Type="http://schemas.openxmlformats.org/officeDocument/2006/relationships/oleObject" Target="../embeddings/oleObject37.bin"/><Relationship Id="rId22" Type="http://schemas.openxmlformats.org/officeDocument/2006/relationships/image" Target="../media/image40.wmf"/><Relationship Id="rId23" Type="http://schemas.openxmlformats.org/officeDocument/2006/relationships/oleObject" Target="../embeddings/oleObject38.bin"/><Relationship Id="rId24" Type="http://schemas.openxmlformats.org/officeDocument/2006/relationships/image" Target="../media/image41.wmf"/><Relationship Id="rId25" Type="http://schemas.openxmlformats.org/officeDocument/2006/relationships/oleObject" Target="../embeddings/oleObject39.bin"/><Relationship Id="rId26" Type="http://schemas.openxmlformats.org/officeDocument/2006/relationships/image" Target="../media/image42.wmf"/><Relationship Id="rId10" Type="http://schemas.openxmlformats.org/officeDocument/2006/relationships/image" Target="../media/image34.wmf"/><Relationship Id="rId11" Type="http://schemas.openxmlformats.org/officeDocument/2006/relationships/oleObject" Target="../embeddings/oleObject32.bin"/><Relationship Id="rId12" Type="http://schemas.openxmlformats.org/officeDocument/2006/relationships/image" Target="../media/image35.wmf"/><Relationship Id="rId13" Type="http://schemas.openxmlformats.org/officeDocument/2006/relationships/oleObject" Target="../embeddings/oleObject33.bin"/><Relationship Id="rId14" Type="http://schemas.openxmlformats.org/officeDocument/2006/relationships/image" Target="../media/image36.wmf"/><Relationship Id="rId15" Type="http://schemas.openxmlformats.org/officeDocument/2006/relationships/oleObject" Target="../embeddings/oleObject34.bin"/><Relationship Id="rId16" Type="http://schemas.openxmlformats.org/officeDocument/2006/relationships/image" Target="../media/image37.wmf"/><Relationship Id="rId17" Type="http://schemas.openxmlformats.org/officeDocument/2006/relationships/oleObject" Target="../embeddings/oleObject35.bin"/><Relationship Id="rId18" Type="http://schemas.openxmlformats.org/officeDocument/2006/relationships/image" Target="../media/image38.wmf"/><Relationship Id="rId19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32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20" Type="http://schemas.openxmlformats.org/officeDocument/2006/relationships/image" Target="../media/image51.emf"/><Relationship Id="rId21" Type="http://schemas.openxmlformats.org/officeDocument/2006/relationships/oleObject" Target="../embeddings/oleObject49.bin"/><Relationship Id="rId22" Type="http://schemas.openxmlformats.org/officeDocument/2006/relationships/image" Target="../media/image52.wmf"/><Relationship Id="rId23" Type="http://schemas.openxmlformats.org/officeDocument/2006/relationships/oleObject" Target="../embeddings/oleObject50.bin"/><Relationship Id="rId24" Type="http://schemas.openxmlformats.org/officeDocument/2006/relationships/image" Target="../media/image53.emf"/><Relationship Id="rId25" Type="http://schemas.openxmlformats.org/officeDocument/2006/relationships/oleObject" Target="../embeddings/oleObject51.bin"/><Relationship Id="rId26" Type="http://schemas.openxmlformats.org/officeDocument/2006/relationships/image" Target="../media/image54.emf"/><Relationship Id="rId27" Type="http://schemas.openxmlformats.org/officeDocument/2006/relationships/oleObject" Target="../embeddings/oleObject52.bin"/><Relationship Id="rId28" Type="http://schemas.openxmlformats.org/officeDocument/2006/relationships/image" Target="../media/image55.emf"/><Relationship Id="rId29" Type="http://schemas.openxmlformats.org/officeDocument/2006/relationships/oleObject" Target="../embeddings/oleObject5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43.emf"/><Relationship Id="rId5" Type="http://schemas.openxmlformats.org/officeDocument/2006/relationships/oleObject" Target="../embeddings/oleObject41.bin"/><Relationship Id="rId30" Type="http://schemas.openxmlformats.org/officeDocument/2006/relationships/image" Target="../media/image56.wmf"/><Relationship Id="rId31" Type="http://schemas.openxmlformats.org/officeDocument/2006/relationships/oleObject" Target="../embeddings/oleObject54.bin"/><Relationship Id="rId32" Type="http://schemas.openxmlformats.org/officeDocument/2006/relationships/image" Target="../media/image57.wmf"/><Relationship Id="rId9" Type="http://schemas.openxmlformats.org/officeDocument/2006/relationships/oleObject" Target="../embeddings/oleObject43.bin"/><Relationship Id="rId6" Type="http://schemas.openxmlformats.org/officeDocument/2006/relationships/image" Target="../media/image44.emf"/><Relationship Id="rId7" Type="http://schemas.openxmlformats.org/officeDocument/2006/relationships/oleObject" Target="../embeddings/oleObject42.bin"/><Relationship Id="rId8" Type="http://schemas.openxmlformats.org/officeDocument/2006/relationships/image" Target="../media/image45.wmf"/><Relationship Id="rId33" Type="http://schemas.openxmlformats.org/officeDocument/2006/relationships/oleObject" Target="../embeddings/oleObject55.bin"/><Relationship Id="rId34" Type="http://schemas.openxmlformats.org/officeDocument/2006/relationships/image" Target="../media/image58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13" Type="http://schemas.openxmlformats.org/officeDocument/2006/relationships/oleObject" Target="../embeddings/oleObject45.bin"/><Relationship Id="rId14" Type="http://schemas.openxmlformats.org/officeDocument/2006/relationships/image" Target="../media/image48.wmf"/><Relationship Id="rId15" Type="http://schemas.openxmlformats.org/officeDocument/2006/relationships/oleObject" Target="../embeddings/oleObject46.bin"/><Relationship Id="rId16" Type="http://schemas.openxmlformats.org/officeDocument/2006/relationships/image" Target="../media/image49.emf"/><Relationship Id="rId17" Type="http://schemas.openxmlformats.org/officeDocument/2006/relationships/oleObject" Target="../embeddings/oleObject47.bin"/><Relationship Id="rId18" Type="http://schemas.openxmlformats.org/officeDocument/2006/relationships/image" Target="../media/image50.wmf"/><Relationship Id="rId19" Type="http://schemas.openxmlformats.org/officeDocument/2006/relationships/oleObject" Target="../embeddings/oleObject4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9.bin"/><Relationship Id="rId20" Type="http://schemas.openxmlformats.org/officeDocument/2006/relationships/image" Target="../media/image67.wmf"/><Relationship Id="rId21" Type="http://schemas.openxmlformats.org/officeDocument/2006/relationships/oleObject" Target="../embeddings/oleObject65.bin"/><Relationship Id="rId22" Type="http://schemas.openxmlformats.org/officeDocument/2006/relationships/image" Target="../media/image68.wmf"/><Relationship Id="rId23" Type="http://schemas.openxmlformats.org/officeDocument/2006/relationships/oleObject" Target="../embeddings/oleObject66.bin"/><Relationship Id="rId24" Type="http://schemas.openxmlformats.org/officeDocument/2006/relationships/image" Target="../media/image69.wmf"/><Relationship Id="rId25" Type="http://schemas.openxmlformats.org/officeDocument/2006/relationships/oleObject" Target="../embeddings/oleObject67.bin"/><Relationship Id="rId26" Type="http://schemas.openxmlformats.org/officeDocument/2006/relationships/image" Target="../media/image70.wmf"/><Relationship Id="rId10" Type="http://schemas.openxmlformats.org/officeDocument/2006/relationships/image" Target="../media/image62.wmf"/><Relationship Id="rId11" Type="http://schemas.openxmlformats.org/officeDocument/2006/relationships/oleObject" Target="../embeddings/oleObject60.bin"/><Relationship Id="rId12" Type="http://schemas.openxmlformats.org/officeDocument/2006/relationships/image" Target="../media/image63.wmf"/><Relationship Id="rId13" Type="http://schemas.openxmlformats.org/officeDocument/2006/relationships/oleObject" Target="../embeddings/oleObject61.bin"/><Relationship Id="rId14" Type="http://schemas.openxmlformats.org/officeDocument/2006/relationships/image" Target="../media/image64.wmf"/><Relationship Id="rId15" Type="http://schemas.openxmlformats.org/officeDocument/2006/relationships/oleObject" Target="../embeddings/oleObject62.bin"/><Relationship Id="rId16" Type="http://schemas.openxmlformats.org/officeDocument/2006/relationships/image" Target="../media/image65.wmf"/><Relationship Id="rId17" Type="http://schemas.openxmlformats.org/officeDocument/2006/relationships/oleObject" Target="../embeddings/oleObject63.bin"/><Relationship Id="rId18" Type="http://schemas.openxmlformats.org/officeDocument/2006/relationships/image" Target="../media/image66.wmf"/><Relationship Id="rId19" Type="http://schemas.openxmlformats.org/officeDocument/2006/relationships/oleObject" Target="../embeddings/oleObject6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6.bin"/><Relationship Id="rId4" Type="http://schemas.openxmlformats.org/officeDocument/2006/relationships/image" Target="../media/image59.emf"/><Relationship Id="rId5" Type="http://schemas.openxmlformats.org/officeDocument/2006/relationships/oleObject" Target="../embeddings/oleObject57.bin"/><Relationship Id="rId6" Type="http://schemas.openxmlformats.org/officeDocument/2006/relationships/image" Target="../media/image60.emf"/><Relationship Id="rId7" Type="http://schemas.openxmlformats.org/officeDocument/2006/relationships/oleObject" Target="../embeddings/oleObject58.bin"/><Relationship Id="rId8" Type="http://schemas.openxmlformats.org/officeDocument/2006/relationships/image" Target="../media/image61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1.bin"/><Relationship Id="rId20" Type="http://schemas.openxmlformats.org/officeDocument/2006/relationships/image" Target="../media/image79.wmf"/><Relationship Id="rId21" Type="http://schemas.openxmlformats.org/officeDocument/2006/relationships/oleObject" Target="../embeddings/oleObject77.bin"/><Relationship Id="rId22" Type="http://schemas.openxmlformats.org/officeDocument/2006/relationships/image" Target="../media/image80.wmf"/><Relationship Id="rId23" Type="http://schemas.openxmlformats.org/officeDocument/2006/relationships/oleObject" Target="../embeddings/oleObject78.bin"/><Relationship Id="rId24" Type="http://schemas.openxmlformats.org/officeDocument/2006/relationships/image" Target="../media/image81.wmf"/><Relationship Id="rId25" Type="http://schemas.openxmlformats.org/officeDocument/2006/relationships/oleObject" Target="../embeddings/oleObject79.bin"/><Relationship Id="rId26" Type="http://schemas.openxmlformats.org/officeDocument/2006/relationships/image" Target="../media/image82.wmf"/><Relationship Id="rId27" Type="http://schemas.openxmlformats.org/officeDocument/2006/relationships/oleObject" Target="../embeddings/oleObject80.bin"/><Relationship Id="rId28" Type="http://schemas.openxmlformats.org/officeDocument/2006/relationships/image" Target="../media/image83.wmf"/><Relationship Id="rId29" Type="http://schemas.openxmlformats.org/officeDocument/2006/relationships/oleObject" Target="../embeddings/oleObject81.bin"/><Relationship Id="rId30" Type="http://schemas.openxmlformats.org/officeDocument/2006/relationships/image" Target="../media/image84.emf"/><Relationship Id="rId10" Type="http://schemas.openxmlformats.org/officeDocument/2006/relationships/image" Target="../media/image74.wmf"/><Relationship Id="rId11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13" Type="http://schemas.openxmlformats.org/officeDocument/2006/relationships/oleObject" Target="../embeddings/oleObject73.bin"/><Relationship Id="rId14" Type="http://schemas.openxmlformats.org/officeDocument/2006/relationships/image" Target="../media/image76.wmf"/><Relationship Id="rId15" Type="http://schemas.openxmlformats.org/officeDocument/2006/relationships/oleObject" Target="../embeddings/oleObject74.bin"/><Relationship Id="rId16" Type="http://schemas.openxmlformats.org/officeDocument/2006/relationships/image" Target="../media/image77.emf"/><Relationship Id="rId17" Type="http://schemas.openxmlformats.org/officeDocument/2006/relationships/oleObject" Target="../embeddings/oleObject75.bin"/><Relationship Id="rId18" Type="http://schemas.openxmlformats.org/officeDocument/2006/relationships/image" Target="../media/image78.wmf"/><Relationship Id="rId19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8.bin"/><Relationship Id="rId4" Type="http://schemas.openxmlformats.org/officeDocument/2006/relationships/image" Target="../media/image71.wmf"/><Relationship Id="rId5" Type="http://schemas.openxmlformats.org/officeDocument/2006/relationships/oleObject" Target="../embeddings/oleObject69.bin"/><Relationship Id="rId6" Type="http://schemas.openxmlformats.org/officeDocument/2006/relationships/image" Target="../media/image72.wmf"/><Relationship Id="rId7" Type="http://schemas.openxmlformats.org/officeDocument/2006/relationships/oleObject" Target="../embeddings/oleObject70.bin"/><Relationship Id="rId8" Type="http://schemas.openxmlformats.org/officeDocument/2006/relationships/image" Target="../media/image7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#16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34027" y="1600200"/>
            <a:ext cx="30533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March 25,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47800" y="2514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lvl="1" indent="-609600">
              <a:buFontTx/>
              <a:buChar char="•"/>
            </a:pPr>
            <a:r>
              <a:rPr lang="en-US" sz="3200" dirty="0" smtClean="0">
                <a:solidFill>
                  <a:srgbClr val="000090"/>
                </a:solidFill>
                <a:latin typeface="Arial Narrow" charset="0"/>
              </a:rPr>
              <a:t>Gravitational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Elastic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Mechanical Energy Conservation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Power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Linear Momentum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Linear Momentum and Impulse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66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66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4AE9A0-377B-5A4E-BE24-76563A033AB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Energy Loss in Automobile</a:t>
            </a:r>
          </a:p>
        </p:txBody>
      </p:sp>
      <p:sp>
        <p:nvSpPr>
          <p:cNvPr id="714755" name="Text Box 3"/>
          <p:cNvSpPr txBox="1">
            <a:spLocks noChangeArrowheads="1"/>
          </p:cNvSpPr>
          <p:nvPr/>
        </p:nvSpPr>
        <p:spPr bwMode="auto">
          <a:xfrm>
            <a:off x="762000" y="809625"/>
            <a:ext cx="7467600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Automobile uses only 13% of its fuel to propel the vehicle.  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14756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990600" cy="4857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Why?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714757" name="Text Box 5"/>
          <p:cNvSpPr txBox="1">
            <a:spLocks noChangeArrowheads="1"/>
          </p:cNvSpPr>
          <p:nvPr/>
        </p:nvSpPr>
        <p:spPr bwMode="auto">
          <a:xfrm>
            <a:off x="609600" y="3035300"/>
            <a:ext cx="79248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13% used for balancing energy loss related to moving the vehicle, like air resistance and road friction to tire, etc</a:t>
            </a:r>
          </a:p>
        </p:txBody>
      </p:sp>
      <p:sp>
        <p:nvSpPr>
          <p:cNvPr id="714758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46482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Two frictional forces involved in moving vehicles</a:t>
            </a:r>
          </a:p>
        </p:txBody>
      </p:sp>
      <p:graphicFrame>
        <p:nvGraphicFramePr>
          <p:cNvPr id="714759" name="Object 2"/>
          <p:cNvGraphicFramePr>
            <a:graphicFrameLocks noChangeAspect="1"/>
          </p:cNvGraphicFramePr>
          <p:nvPr/>
        </p:nvGraphicFramePr>
        <p:xfrm>
          <a:off x="4953000" y="5351463"/>
          <a:ext cx="48895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15" name="Equation" r:id="rId3" imgW="266400" imgH="164880" progId="Equation.DSMT4">
                  <p:embed/>
                </p:oleObj>
              </mc:Choice>
              <mc:Fallback>
                <p:oleObj name="Equation" r:id="rId3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351463"/>
                        <a:ext cx="48895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60" name="Object 3"/>
          <p:cNvGraphicFramePr>
            <a:graphicFrameLocks noChangeAspect="1"/>
          </p:cNvGraphicFramePr>
          <p:nvPr/>
        </p:nvGraphicFramePr>
        <p:xfrm>
          <a:off x="5181600" y="3965575"/>
          <a:ext cx="14097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16" name="Equation" r:id="rId5" imgW="888840" imgH="228600" progId="Equation.DSMT4">
                  <p:embed/>
                </p:oleObj>
              </mc:Choice>
              <mc:Fallback>
                <p:oleObj name="Equation" r:id="rId5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965575"/>
                        <a:ext cx="14097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61" name="Text Box 9"/>
          <p:cNvSpPr txBox="1">
            <a:spLocks noChangeArrowheads="1"/>
          </p:cNvSpPr>
          <p:nvPr/>
        </p:nvSpPr>
        <p:spPr bwMode="auto">
          <a:xfrm>
            <a:off x="1447800" y="4419600"/>
            <a:ext cx="3505200" cy="369332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Coefficient of Rolling Friction; </a:t>
            </a:r>
            <a:r>
              <a:rPr lang="en-US" sz="1800" dirty="0" smtClean="0">
                <a:solidFill>
                  <a:srgbClr val="FF0000"/>
                </a:solidFill>
                <a:latin typeface="Symbol" charset="0"/>
              </a:rPr>
              <a:t>μ</a:t>
            </a:r>
            <a:r>
              <a:rPr lang="en-US" sz="1800" dirty="0" smtClean="0">
                <a:solidFill>
                  <a:srgbClr val="FF0000"/>
                </a:solidFill>
                <a:latin typeface="Monotype Corsiva" charset="0"/>
              </a:rPr>
              <a:t>=</a:t>
            </a: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0.016</a:t>
            </a:r>
          </a:p>
        </p:txBody>
      </p:sp>
      <p:sp>
        <p:nvSpPr>
          <p:cNvPr id="714762" name="Text Box 10"/>
          <p:cNvSpPr txBox="1">
            <a:spLocks noChangeArrowheads="1"/>
          </p:cNvSpPr>
          <p:nvPr/>
        </p:nvSpPr>
        <p:spPr bwMode="auto">
          <a:xfrm>
            <a:off x="5257800" y="1555750"/>
            <a:ext cx="33528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16% in friction in mechanical parts</a:t>
            </a:r>
          </a:p>
        </p:txBody>
      </p:sp>
      <p:sp>
        <p:nvSpPr>
          <p:cNvPr id="714763" name="Text Box 11"/>
          <p:cNvSpPr txBox="1">
            <a:spLocks noChangeArrowheads="1"/>
          </p:cNvSpPr>
          <p:nvPr/>
        </p:nvSpPr>
        <p:spPr bwMode="auto">
          <a:xfrm>
            <a:off x="5257800" y="2089150"/>
            <a:ext cx="33528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4% in operating other crucial parts such as oil and fuel pumps, etc</a:t>
            </a:r>
          </a:p>
        </p:txBody>
      </p:sp>
      <p:sp>
        <p:nvSpPr>
          <p:cNvPr id="714764" name="Text Box 12"/>
          <p:cNvSpPr txBox="1">
            <a:spLocks noChangeArrowheads="1"/>
          </p:cNvSpPr>
          <p:nvPr/>
        </p:nvSpPr>
        <p:spPr bwMode="auto">
          <a:xfrm>
            <a:off x="381000" y="4862513"/>
            <a:ext cx="990600" cy="395287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Air Drag</a:t>
            </a:r>
          </a:p>
        </p:txBody>
      </p:sp>
      <p:graphicFrame>
        <p:nvGraphicFramePr>
          <p:cNvPr id="714765" name="Object 4"/>
          <p:cNvGraphicFramePr>
            <a:graphicFrameLocks noChangeAspect="1"/>
          </p:cNvGraphicFramePr>
          <p:nvPr/>
        </p:nvGraphicFramePr>
        <p:xfrm>
          <a:off x="7543800" y="4806950"/>
          <a:ext cx="498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17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806950"/>
                        <a:ext cx="4984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66" name="Object 5"/>
          <p:cNvGraphicFramePr>
            <a:graphicFrameLocks noChangeAspect="1"/>
          </p:cNvGraphicFramePr>
          <p:nvPr/>
        </p:nvGraphicFramePr>
        <p:xfrm>
          <a:off x="1600200" y="4800600"/>
          <a:ext cx="14049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18" name="Equation" r:id="rId9" imgW="1028520" imgH="393480" progId="Equation.DSMT4">
                  <p:embed/>
                </p:oleObj>
              </mc:Choice>
              <mc:Fallback>
                <p:oleObj name="Equation" r:id="rId9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0600"/>
                        <a:ext cx="1404938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67" name="Text Box 15"/>
          <p:cNvSpPr txBox="1">
            <a:spLocks noChangeArrowheads="1"/>
          </p:cNvSpPr>
          <p:nvPr/>
        </p:nvSpPr>
        <p:spPr bwMode="auto">
          <a:xfrm>
            <a:off x="5715000" y="4838700"/>
            <a:ext cx="16002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Total Resistance</a:t>
            </a:r>
          </a:p>
        </p:txBody>
      </p:sp>
      <p:sp>
        <p:nvSpPr>
          <p:cNvPr id="714768" name="Text Box 16"/>
          <p:cNvSpPr txBox="1">
            <a:spLocks noChangeArrowheads="1"/>
          </p:cNvSpPr>
          <p:nvPr/>
        </p:nvSpPr>
        <p:spPr bwMode="auto">
          <a:xfrm>
            <a:off x="381000" y="5410200"/>
            <a:ext cx="41910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Total power to keep speed v=26.8m/s=60mi/h</a:t>
            </a:r>
          </a:p>
        </p:txBody>
      </p:sp>
      <p:sp>
        <p:nvSpPr>
          <p:cNvPr id="714769" name="Text Box 17"/>
          <p:cNvSpPr txBox="1">
            <a:spLocks noChangeArrowheads="1"/>
          </p:cNvSpPr>
          <p:nvPr/>
        </p:nvSpPr>
        <p:spPr bwMode="auto">
          <a:xfrm>
            <a:off x="381000" y="5929313"/>
            <a:ext cx="4191000" cy="395287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Power to overcome each component of resistance</a:t>
            </a:r>
          </a:p>
        </p:txBody>
      </p:sp>
      <p:graphicFrame>
        <p:nvGraphicFramePr>
          <p:cNvPr id="714770" name="Object 6"/>
          <p:cNvGraphicFramePr>
            <a:graphicFrameLocks noChangeAspect="1"/>
          </p:cNvGraphicFramePr>
          <p:nvPr/>
        </p:nvGraphicFramePr>
        <p:xfrm>
          <a:off x="4975225" y="5705475"/>
          <a:ext cx="5111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19" name="Equation" r:id="rId11" imgW="291960" imgH="228600" progId="Equation.DSMT4">
                  <p:embed/>
                </p:oleObj>
              </mc:Choice>
              <mc:Fallback>
                <p:oleObj name="Equation" r:id="rId11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5705475"/>
                        <a:ext cx="5111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1" name="Object 7"/>
          <p:cNvGraphicFramePr>
            <a:graphicFrameLocks noChangeAspect="1"/>
          </p:cNvGraphicFramePr>
          <p:nvPr/>
        </p:nvGraphicFramePr>
        <p:xfrm>
          <a:off x="4953000" y="6145213"/>
          <a:ext cx="34290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0" name="Equation" r:id="rId13" imgW="2082600" imgH="228600" progId="Equation.3">
                  <p:embed/>
                </p:oleObj>
              </mc:Choice>
              <mc:Fallback>
                <p:oleObj name="Equation" r:id="rId13" imgW="2082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6145213"/>
                        <a:ext cx="3429000" cy="407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2" name="Object 8"/>
          <p:cNvGraphicFramePr>
            <a:graphicFrameLocks noChangeAspect="1"/>
          </p:cNvGraphicFramePr>
          <p:nvPr/>
        </p:nvGraphicFramePr>
        <p:xfrm>
          <a:off x="6705600" y="3987800"/>
          <a:ext cx="9461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1" name="Equation" r:id="rId15" imgW="596880" imgH="203040" progId="Equation.DSMT4">
                  <p:embed/>
                </p:oleObj>
              </mc:Choice>
              <mc:Fallback>
                <p:oleObj name="Equation" r:id="rId1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87800"/>
                        <a:ext cx="9461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3" name="Object 9"/>
          <p:cNvGraphicFramePr>
            <a:graphicFrameLocks noChangeAspect="1"/>
          </p:cNvGraphicFramePr>
          <p:nvPr/>
        </p:nvGraphicFramePr>
        <p:xfrm>
          <a:off x="5105400" y="4389438"/>
          <a:ext cx="22098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2" name="Equation" r:id="rId17" imgW="1193760" imgH="203040" progId="Equation.DSMT4">
                  <p:embed/>
                </p:oleObj>
              </mc:Choice>
              <mc:Fallback>
                <p:oleObj name="Equation" r:id="rId1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89438"/>
                        <a:ext cx="22098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4" name="Object 10"/>
          <p:cNvGraphicFramePr>
            <a:graphicFrameLocks noChangeAspect="1"/>
          </p:cNvGraphicFramePr>
          <p:nvPr/>
        </p:nvGraphicFramePr>
        <p:xfrm>
          <a:off x="5392738" y="5334000"/>
          <a:ext cx="6270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3" name="Equation" r:id="rId19" imgW="342720" imgH="228600" progId="Equation.DSMT4">
                  <p:embed/>
                </p:oleObj>
              </mc:Choice>
              <mc:Fallback>
                <p:oleObj name="Equation" r:id="rId19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5334000"/>
                        <a:ext cx="627062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5" name="Object 11"/>
          <p:cNvGraphicFramePr>
            <a:graphicFrameLocks noChangeAspect="1"/>
          </p:cNvGraphicFramePr>
          <p:nvPr/>
        </p:nvGraphicFramePr>
        <p:xfrm>
          <a:off x="6089650" y="5334000"/>
          <a:ext cx="26733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4" name="Equation" r:id="rId21" imgW="1460160" imgH="253800" progId="Equation.DSMT4">
                  <p:embed/>
                </p:oleObj>
              </mc:Choice>
              <mc:Fallback>
                <p:oleObj name="Equation" r:id="rId21" imgW="1460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5334000"/>
                        <a:ext cx="26733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6" name="Object 12"/>
          <p:cNvGraphicFramePr>
            <a:graphicFrameLocks noChangeAspect="1"/>
          </p:cNvGraphicFramePr>
          <p:nvPr/>
        </p:nvGraphicFramePr>
        <p:xfrm>
          <a:off x="5473700" y="5715000"/>
          <a:ext cx="62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5" name="Equation" r:id="rId23" imgW="355320" imgH="228600" progId="Equation.DSMT4">
                  <p:embed/>
                </p:oleObj>
              </mc:Choice>
              <mc:Fallback>
                <p:oleObj name="Equation" r:id="rId23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5715000"/>
                        <a:ext cx="622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7" name="Object 13"/>
          <p:cNvGraphicFramePr>
            <a:graphicFrameLocks noChangeAspect="1"/>
          </p:cNvGraphicFramePr>
          <p:nvPr/>
        </p:nvGraphicFramePr>
        <p:xfrm>
          <a:off x="6019800" y="5715000"/>
          <a:ext cx="2395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6" name="Equation" r:id="rId25" imgW="1371600" imgH="253800" progId="Equation.DSMT4">
                  <p:embed/>
                </p:oleObj>
              </mc:Choice>
              <mc:Fallback>
                <p:oleObj name="Equation" r:id="rId25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15000"/>
                        <a:ext cx="23955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8" name="Object 14"/>
          <p:cNvGraphicFramePr>
            <a:graphicFrameLocks noChangeAspect="1"/>
          </p:cNvGraphicFramePr>
          <p:nvPr/>
        </p:nvGraphicFramePr>
        <p:xfrm>
          <a:off x="7581900" y="4008438"/>
          <a:ext cx="14097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7" name="Equation" r:id="rId27" imgW="888840" imgH="203040" progId="Equation.DSMT4">
                  <p:embed/>
                </p:oleObj>
              </mc:Choice>
              <mc:Fallback>
                <p:oleObj name="Equation" r:id="rId27" imgW="888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1900" y="4008438"/>
                        <a:ext cx="14097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79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2743200" cy="1371600"/>
          </a:xfr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67% in the engine: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Incomplete burning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Heat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Sound</a:t>
            </a:r>
          </a:p>
        </p:txBody>
      </p:sp>
      <p:graphicFrame>
        <p:nvGraphicFramePr>
          <p:cNvPr id="714780" name="Object 15"/>
          <p:cNvGraphicFramePr>
            <a:graphicFrameLocks noChangeAspect="1"/>
          </p:cNvGraphicFramePr>
          <p:nvPr/>
        </p:nvGraphicFramePr>
        <p:xfrm>
          <a:off x="8035925" y="4800600"/>
          <a:ext cx="498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8" name="Equation" r:id="rId29" imgW="291960" imgH="228600" progId="Equation.DSMT4">
                  <p:embed/>
                </p:oleObj>
              </mc:Choice>
              <mc:Fallback>
                <p:oleObj name="Equation" r:id="rId29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5925" y="4800600"/>
                        <a:ext cx="4984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81" name="Object 16"/>
          <p:cNvGraphicFramePr>
            <a:graphicFrameLocks noChangeAspect="1"/>
          </p:cNvGraphicFramePr>
          <p:nvPr/>
        </p:nvGraphicFramePr>
        <p:xfrm>
          <a:off x="8459788" y="4800600"/>
          <a:ext cx="3032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29" name="Equation" r:id="rId31" imgW="177480" imgH="228600" progId="Equation.DSMT4">
                  <p:embed/>
                </p:oleObj>
              </mc:Choice>
              <mc:Fallback>
                <p:oleObj name="Equation" r:id="rId31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4800600"/>
                        <a:ext cx="3032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82" name="Object 17"/>
          <p:cNvGraphicFramePr>
            <a:graphicFrameLocks noChangeAspect="1"/>
          </p:cNvGraphicFramePr>
          <p:nvPr/>
        </p:nvGraphicFramePr>
        <p:xfrm>
          <a:off x="3048000" y="4800600"/>
          <a:ext cx="25146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30" name="Equation" r:id="rId33" imgW="1841400" imgH="393480" progId="Equation.3">
                  <p:embed/>
                </p:oleObj>
              </mc:Choice>
              <mc:Fallback>
                <p:oleObj name="Equation" r:id="rId33" imgW="1841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800600"/>
                        <a:ext cx="25146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99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14E40AE-0117-A940-918D-34F11EEF6C1D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734211" name="Picture 3" descr="tab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565150"/>
            <a:ext cx="7704137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  <a:solidFill>
            <a:schemeClr val="bg1"/>
          </a:solidFill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Human Metabolic Rates</a:t>
            </a:r>
          </a:p>
        </p:txBody>
      </p:sp>
    </p:spTree>
    <p:extLst>
      <p:ext uri="{BB962C8B-B14F-4D97-AF65-F5344CB8AC3E}">
        <p14:creationId xmlns:p14="http://schemas.microsoft.com/office/powerpoint/2010/main" val="10542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97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97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F874419-8373-B446-B64E-ED68D9FCC62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97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Ex.  The Power to Accelerate a Car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A 1.10x10</a:t>
            </a:r>
            <a:r>
              <a:rPr lang="en-US" sz="2400" baseline="3000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kg car, starting from rest, accelerates for 5.00s.  The magnitude of the acceleration is a=4.60m/s</a:t>
            </a:r>
            <a:r>
              <a:rPr lang="en-US" sz="2400" baseline="3000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.  Determine the average power generated by the net force that accelerates the vehicle. </a:t>
            </a: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381000" y="1965325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is the force that accelerates the car? </a:t>
            </a:r>
          </a:p>
        </p:txBody>
      </p:sp>
      <p:graphicFrame>
        <p:nvGraphicFramePr>
          <p:cNvPr id="754693" name="Object 2"/>
          <p:cNvGraphicFramePr>
            <a:graphicFrameLocks noChangeAspect="1"/>
          </p:cNvGraphicFramePr>
          <p:nvPr/>
        </p:nvGraphicFramePr>
        <p:xfrm>
          <a:off x="2895600" y="2168525"/>
          <a:ext cx="5778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0" name="Equation" r:id="rId3" imgW="279360" imgH="164880" progId="Equation.DSMT4">
                  <p:embed/>
                </p:oleObj>
              </mc:Choice>
              <mc:Fallback>
                <p:oleObj name="Equation" r:id="rId3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68525"/>
                        <a:ext cx="5778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5" name="Object 3"/>
          <p:cNvGraphicFramePr>
            <a:graphicFrameLocks noChangeAspect="1"/>
          </p:cNvGraphicFramePr>
          <p:nvPr/>
        </p:nvGraphicFramePr>
        <p:xfrm>
          <a:off x="2590800" y="3594100"/>
          <a:ext cx="6381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1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94100"/>
                        <a:ext cx="6381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6" name="Object 4"/>
          <p:cNvGraphicFramePr>
            <a:graphicFrameLocks noChangeAspect="1"/>
          </p:cNvGraphicFramePr>
          <p:nvPr/>
        </p:nvGraphicFramePr>
        <p:xfrm>
          <a:off x="2895600" y="2919413"/>
          <a:ext cx="5318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2" name="Equation" r:id="rId7" imgW="253800" imgH="164880" progId="Equation.DSMT4">
                  <p:embed/>
                </p:oleObj>
              </mc:Choice>
              <mc:Fallback>
                <p:oleObj name="Equation" r:id="rId7" imgW="2538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19413"/>
                        <a:ext cx="5318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7" name="Object 5"/>
          <p:cNvGraphicFramePr>
            <a:graphicFrameLocks noChangeAspect="1"/>
          </p:cNvGraphicFramePr>
          <p:nvPr/>
        </p:nvGraphicFramePr>
        <p:xfrm>
          <a:off x="1600200" y="5181600"/>
          <a:ext cx="733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3" name="Equation" r:id="rId9" imgW="279360" imgH="190440" progId="Equation.DSMT4">
                  <p:embed/>
                </p:oleObj>
              </mc:Choice>
              <mc:Fallback>
                <p:oleObj name="Equation" r:id="rId9" imgW="279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81600"/>
                        <a:ext cx="7334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8" name="Object 6"/>
          <p:cNvGraphicFramePr>
            <a:graphicFrameLocks noChangeAspect="1"/>
          </p:cNvGraphicFramePr>
          <p:nvPr/>
        </p:nvGraphicFramePr>
        <p:xfrm>
          <a:off x="3505200" y="2209800"/>
          <a:ext cx="73501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4" name="Equation" r:id="rId11" imgW="355320" imgH="139680" progId="Equation.DSMT4">
                  <p:embed/>
                </p:oleObj>
              </mc:Choice>
              <mc:Fallback>
                <p:oleObj name="Equation" r:id="rId11" imgW="3553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09800"/>
                        <a:ext cx="73501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9" name="Object 7"/>
          <p:cNvGraphicFramePr>
            <a:graphicFrameLocks noChangeAspect="1"/>
          </p:cNvGraphicFramePr>
          <p:nvPr/>
        </p:nvGraphicFramePr>
        <p:xfrm>
          <a:off x="4191000" y="2057400"/>
          <a:ext cx="4335463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5" name="Equation" r:id="rId13" imgW="2095200" imgH="279360" progId="Equation.DSMT4">
                  <p:embed/>
                </p:oleObj>
              </mc:Choice>
              <mc:Fallback>
                <p:oleObj name="Equation" r:id="rId13" imgW="2095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57400"/>
                        <a:ext cx="4335463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00" name="Text Box 12"/>
          <p:cNvSpPr txBox="1">
            <a:spLocks noChangeArrowheads="1"/>
          </p:cNvSpPr>
          <p:nvPr/>
        </p:nvSpPr>
        <p:spPr bwMode="auto">
          <a:xfrm>
            <a:off x="304800" y="2727325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Since the acceleration is constant, we obtain</a:t>
            </a:r>
          </a:p>
        </p:txBody>
      </p:sp>
      <p:graphicFrame>
        <p:nvGraphicFramePr>
          <p:cNvPr id="754701" name="Object 8"/>
          <p:cNvGraphicFramePr>
            <a:graphicFrameLocks noChangeAspect="1"/>
          </p:cNvGraphicFramePr>
          <p:nvPr/>
        </p:nvGraphicFramePr>
        <p:xfrm>
          <a:off x="3397250" y="2667000"/>
          <a:ext cx="1250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6" name="Equation" r:id="rId15" imgW="596880" imgH="419040" progId="Equation.DSMT4">
                  <p:embed/>
                </p:oleObj>
              </mc:Choice>
              <mc:Fallback>
                <p:oleObj name="Equation" r:id="rId15" imgW="5968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2667000"/>
                        <a:ext cx="125095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2" name="Object 9"/>
          <p:cNvGraphicFramePr>
            <a:graphicFrameLocks noChangeAspect="1"/>
          </p:cNvGraphicFramePr>
          <p:nvPr/>
        </p:nvGraphicFramePr>
        <p:xfrm>
          <a:off x="4648200" y="2667000"/>
          <a:ext cx="11985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7" name="Equation" r:id="rId17" imgW="571320" imgH="419040" progId="Equation.DSMT4">
                  <p:embed/>
                </p:oleObj>
              </mc:Choice>
              <mc:Fallback>
                <p:oleObj name="Equation" r:id="rId17" imgW="5713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667000"/>
                        <a:ext cx="1198563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3" name="Object 10"/>
          <p:cNvGraphicFramePr>
            <a:graphicFrameLocks noChangeAspect="1"/>
          </p:cNvGraphicFramePr>
          <p:nvPr/>
        </p:nvGraphicFramePr>
        <p:xfrm>
          <a:off x="5827713" y="2667000"/>
          <a:ext cx="4524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8" name="Equation" r:id="rId19" imgW="215640" imgH="419040" progId="Equation.DSMT4">
                  <p:embed/>
                </p:oleObj>
              </mc:Choice>
              <mc:Fallback>
                <p:oleObj name="Equation" r:id="rId19" imgW="215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713" y="2667000"/>
                        <a:ext cx="45243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4" name="Object 11"/>
          <p:cNvGraphicFramePr>
            <a:graphicFrameLocks noChangeAspect="1"/>
          </p:cNvGraphicFramePr>
          <p:nvPr/>
        </p:nvGraphicFramePr>
        <p:xfrm>
          <a:off x="3429000" y="4267200"/>
          <a:ext cx="20764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99" name="Equation" r:id="rId21" imgW="990360" imgH="393480" progId="Equation.DSMT4">
                  <p:embed/>
                </p:oleObj>
              </mc:Choice>
              <mc:Fallback>
                <p:oleObj name="Equation" r:id="rId21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20764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05" name="Text Box 17"/>
          <p:cNvSpPr txBox="1">
            <a:spLocks noChangeArrowheads="1"/>
          </p:cNvSpPr>
          <p:nvPr/>
        </p:nvSpPr>
        <p:spPr bwMode="auto">
          <a:xfrm>
            <a:off x="304800" y="3489325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From the kinematic formula</a:t>
            </a:r>
          </a:p>
        </p:txBody>
      </p:sp>
      <p:graphicFrame>
        <p:nvGraphicFramePr>
          <p:cNvPr id="754706" name="Object 12"/>
          <p:cNvGraphicFramePr>
            <a:graphicFrameLocks noChangeAspect="1"/>
          </p:cNvGraphicFramePr>
          <p:nvPr/>
        </p:nvGraphicFramePr>
        <p:xfrm>
          <a:off x="3276600" y="3582988"/>
          <a:ext cx="11715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0" name="Equation" r:id="rId23" imgW="558720" imgH="228600" progId="Equation.DSMT4">
                  <p:embed/>
                </p:oleObj>
              </mc:Choice>
              <mc:Fallback>
                <p:oleObj name="Equation" r:id="rId23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82988"/>
                        <a:ext cx="117157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7" name="Object 13"/>
          <p:cNvGraphicFramePr>
            <a:graphicFrameLocks noChangeAspect="1"/>
          </p:cNvGraphicFramePr>
          <p:nvPr/>
        </p:nvGraphicFramePr>
        <p:xfrm>
          <a:off x="4419600" y="3557588"/>
          <a:ext cx="338296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1" name="Equation" r:id="rId25" imgW="1612800" imgH="279360" progId="Equation.DSMT4">
                  <p:embed/>
                </p:oleObj>
              </mc:Choice>
              <mc:Fallback>
                <p:oleObj name="Equation" r:id="rId25" imgW="1612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57588"/>
                        <a:ext cx="3382963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8" name="Object 14"/>
          <p:cNvGraphicFramePr>
            <a:graphicFrameLocks noChangeAspect="1"/>
          </p:cNvGraphicFramePr>
          <p:nvPr/>
        </p:nvGraphicFramePr>
        <p:xfrm>
          <a:off x="7793038" y="3608388"/>
          <a:ext cx="11985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2" name="Equation" r:id="rId27" imgW="571320" imgH="215640" progId="Equation.DSMT4">
                  <p:embed/>
                </p:oleObj>
              </mc:Choice>
              <mc:Fallback>
                <p:oleObj name="Equation" r:id="rId27" imgW="5713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038" y="3608388"/>
                        <a:ext cx="119856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9" name="Object 15"/>
          <p:cNvGraphicFramePr>
            <a:graphicFrameLocks noChangeAspect="1"/>
          </p:cNvGraphicFramePr>
          <p:nvPr/>
        </p:nvGraphicFramePr>
        <p:xfrm>
          <a:off x="2660650" y="4191000"/>
          <a:ext cx="6921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3" name="Equation" r:id="rId29" imgW="330120" imgH="419040" progId="Equation.DSMT4">
                  <p:embed/>
                </p:oleObj>
              </mc:Choice>
              <mc:Fallback>
                <p:oleObj name="Equation" r:id="rId29" imgW="3301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4191000"/>
                        <a:ext cx="69215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10" name="Text Box 22"/>
          <p:cNvSpPr txBox="1">
            <a:spLocks noChangeArrowheads="1"/>
          </p:cNvSpPr>
          <p:nvPr/>
        </p:nvSpPr>
        <p:spPr bwMode="auto">
          <a:xfrm>
            <a:off x="304800" y="4175125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Thus, the average speed is </a:t>
            </a:r>
          </a:p>
        </p:txBody>
      </p:sp>
      <p:sp>
        <p:nvSpPr>
          <p:cNvPr id="754711" name="Text Box 23"/>
          <p:cNvSpPr txBox="1">
            <a:spLocks noChangeArrowheads="1"/>
          </p:cNvSpPr>
          <p:nvPr/>
        </p:nvSpPr>
        <p:spPr bwMode="auto">
          <a:xfrm>
            <a:off x="381000" y="5013325"/>
            <a:ext cx="114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And, the average power is </a:t>
            </a:r>
          </a:p>
        </p:txBody>
      </p:sp>
      <p:graphicFrame>
        <p:nvGraphicFramePr>
          <p:cNvPr id="7547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233039"/>
              </p:ext>
            </p:extLst>
          </p:nvPr>
        </p:nvGraphicFramePr>
        <p:xfrm>
          <a:off x="2362200" y="5287963"/>
          <a:ext cx="9318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4" name="Equation" r:id="rId31" imgW="355600" imgH="152400" progId="Equation.DSMT4">
                  <p:embed/>
                </p:oleObj>
              </mc:Choice>
              <mc:Fallback>
                <p:oleObj name="Equation" r:id="rId31" imgW="3556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87963"/>
                        <a:ext cx="9318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13" name="Object 17"/>
          <p:cNvGraphicFramePr>
            <a:graphicFrameLocks noChangeAspect="1"/>
          </p:cNvGraphicFramePr>
          <p:nvPr/>
        </p:nvGraphicFramePr>
        <p:xfrm>
          <a:off x="3276600" y="5173663"/>
          <a:ext cx="5257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5" name="Equation" r:id="rId33" imgW="2158920" imgH="253800" progId="Equation.DSMT4">
                  <p:embed/>
                </p:oleObj>
              </mc:Choice>
              <mc:Fallback>
                <p:oleObj name="Equation" r:id="rId33" imgW="2158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73663"/>
                        <a:ext cx="5257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14" name="Object 18"/>
          <p:cNvGraphicFramePr>
            <a:graphicFrameLocks noChangeAspect="1"/>
          </p:cNvGraphicFramePr>
          <p:nvPr/>
        </p:nvGraphicFramePr>
        <p:xfrm>
          <a:off x="3048000" y="5743575"/>
          <a:ext cx="15240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406" name="Equation" r:id="rId35" imgW="583920" imgH="203040" progId="Equation.3">
                  <p:embed/>
                </p:oleObj>
              </mc:Choice>
              <mc:Fallback>
                <p:oleObj name="Equation" r:id="rId35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743575"/>
                        <a:ext cx="15240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73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Midterm grade discussion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This Wednesday in my office, CPB342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Extremely important!!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Time slot determined by the last name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 – C: 3:30 – 4pm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 – J: 4 – 4:30pm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K – O: 4:30 – 5pm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 – Z: 5 – 5:30pm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8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#5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Content Placeholder 9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ball of mass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M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at rest is dropped from the height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above the ground onto a spring on the ground, whose spring constant is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.  Neglecting air resistance and assuming that the spring is in its equilibrium, express, in terms of the quantities given in this problem and the gravitational acceleration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g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the distance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of which the spring is pressed down when the ball completely loses its energy.  (10 points)</a:t>
            </a: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Find the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above if the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ball’s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initial speed is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2800" baseline="-25000" dirty="0">
                <a:latin typeface="Monotype Corsiva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. (10 points)</a:t>
            </a: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for the project is this Wednesday,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Apr. 3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show the detail of your OWN work in order to obtain any credit.</a:t>
            </a:r>
          </a:p>
          <a:p>
            <a:pPr marL="514350" indent="-514350">
              <a:buFont typeface="Arial Narrow" charset="0"/>
              <a:buAutoNum type="arabicPeriod"/>
            </a:pPr>
            <a:endParaRPr lang="en-US" sz="2800" dirty="0">
              <a:solidFill>
                <a:srgbClr val="800000"/>
              </a:solidFill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6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3EF9CFC-00EE-0341-8712-614C7D33859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3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99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99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9BC15EE-6373-A74E-B971-5C2A87509DE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9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 for Potential Energy</a:t>
            </a:r>
            <a:endParaRPr lang="en-US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 bowler drops bowling ball of mass 7kg on his toe.  Choosing the floor level as y=0, estimate the total work done on the ball by the gravitational force as the ball falls on the toe.</a:t>
            </a:r>
            <a:endParaRPr lang="en-US" sz="1800" baseline="30000">
              <a:solidFill>
                <a:srgbClr val="800000"/>
              </a:solidFill>
              <a:latin typeface="Arial Narrow" charset="0"/>
            </a:endParaRPr>
          </a:p>
        </p:txBody>
      </p:sp>
      <p:graphicFrame>
        <p:nvGraphicFramePr>
          <p:cNvPr id="603140" name="Object 2"/>
          <p:cNvGraphicFramePr>
            <a:graphicFrameLocks noChangeAspect="1"/>
          </p:cNvGraphicFramePr>
          <p:nvPr/>
        </p:nvGraphicFramePr>
        <p:xfrm>
          <a:off x="2590800" y="2330450"/>
          <a:ext cx="4603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1" name="Equation" r:id="rId3" imgW="317160" imgH="228600" progId="Equation.DSMT4">
                  <p:embed/>
                </p:oleObj>
              </mc:Choice>
              <mc:Fallback>
                <p:oleObj name="Equation" r:id="rId3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30450"/>
                        <a:ext cx="4603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914400" y="3429000"/>
            <a:ext cx="7086600" cy="369332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b) Perform the same calculation using the top of the </a:t>
            </a:r>
            <a:r>
              <a:rPr lang="en-US" sz="1800" dirty="0" smtClean="0">
                <a:solidFill>
                  <a:schemeClr val="accent2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head as the origin.</a:t>
            </a:r>
          </a:p>
        </p:txBody>
      </p:sp>
      <p:sp>
        <p:nvSpPr>
          <p:cNvPr id="603142" name="Text Box 6"/>
          <p:cNvSpPr txBox="1">
            <a:spLocks noChangeArrowheads="1"/>
          </p:cNvSpPr>
          <p:nvPr/>
        </p:nvSpPr>
        <p:spPr bwMode="auto">
          <a:xfrm>
            <a:off x="3810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Assuming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height is 1.8m,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ball’s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original position is –1.3m, and the toe is at –1.77m.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1600200"/>
            <a:ext cx="1295400" cy="1658938"/>
            <a:chOff x="432" y="1211"/>
            <a:chExt cx="816" cy="1045"/>
          </a:xfrm>
        </p:grpSpPr>
        <p:pic>
          <p:nvPicPr>
            <p:cNvPr id="39969" name="Picture 8" descr="pe01549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" y="1211"/>
              <a:ext cx="766" cy="1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70" name="Oval 9"/>
            <p:cNvSpPr>
              <a:spLocks noChangeArrowheads="1"/>
            </p:cNvSpPr>
            <p:nvPr/>
          </p:nvSpPr>
          <p:spPr bwMode="auto">
            <a:xfrm>
              <a:off x="432" y="192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</p:grpSp>
      <p:sp>
        <p:nvSpPr>
          <p:cNvPr id="603146" name="Text Box 10"/>
          <p:cNvSpPr txBox="1">
            <a:spLocks noChangeArrowheads="1"/>
          </p:cNvSpPr>
          <p:nvPr/>
        </p:nvSpPr>
        <p:spPr bwMode="auto">
          <a:xfrm>
            <a:off x="2667000" y="1539875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Let’s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assume the top of the toe is 0.03m from the floor and the hand was 0.5m above the floor.</a:t>
            </a:r>
          </a:p>
        </p:txBody>
      </p:sp>
      <p:sp>
        <p:nvSpPr>
          <p:cNvPr id="603147" name="Text Box 11"/>
          <p:cNvSpPr txBox="1">
            <a:spLocks noChangeArrowheads="1"/>
          </p:cNvSpPr>
          <p:nvPr/>
        </p:nvSpPr>
        <p:spPr bwMode="auto">
          <a:xfrm>
            <a:off x="381000" y="3886200"/>
            <a:ext cx="2057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has to change?</a:t>
            </a:r>
          </a:p>
        </p:txBody>
      </p:sp>
      <p:sp>
        <p:nvSpPr>
          <p:cNvPr id="603148" name="Text Box 12"/>
          <p:cNvSpPr txBox="1">
            <a:spLocks noChangeArrowheads="1"/>
          </p:cNvSpPr>
          <p:nvPr/>
        </p:nvSpPr>
        <p:spPr bwMode="auto">
          <a:xfrm>
            <a:off x="2438400" y="3900488"/>
            <a:ext cx="670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First we must re-compute the positions of the ball in his hand and on his toe. </a:t>
            </a:r>
          </a:p>
        </p:txBody>
      </p:sp>
      <p:graphicFrame>
        <p:nvGraphicFramePr>
          <p:cNvPr id="603149" name="Object 3"/>
          <p:cNvGraphicFramePr>
            <a:graphicFrameLocks noChangeAspect="1"/>
          </p:cNvGraphicFramePr>
          <p:nvPr/>
        </p:nvGraphicFramePr>
        <p:xfrm>
          <a:off x="5638800" y="2311400"/>
          <a:ext cx="5429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2" name="Equation" r:id="rId6" imgW="355320" imgH="241200" progId="Equation.DSMT4">
                  <p:embed/>
                </p:oleObj>
              </mc:Choice>
              <mc:Fallback>
                <p:oleObj name="Equation" r:id="rId6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11400"/>
                        <a:ext cx="5429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0" name="Object 4"/>
          <p:cNvGraphicFramePr>
            <a:graphicFrameLocks noChangeAspect="1"/>
          </p:cNvGraphicFramePr>
          <p:nvPr/>
        </p:nvGraphicFramePr>
        <p:xfrm>
          <a:off x="2654300" y="2743200"/>
          <a:ext cx="7747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3" name="Equation" r:id="rId8" imgW="342720" imgH="241200" progId="Equation.DSMT4">
                  <p:embed/>
                </p:oleObj>
              </mc:Choice>
              <mc:Fallback>
                <p:oleObj name="Equation" r:id="rId8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743200"/>
                        <a:ext cx="7747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1" name="Object 5"/>
          <p:cNvGraphicFramePr>
            <a:graphicFrameLocks noChangeAspect="1"/>
          </p:cNvGraphicFramePr>
          <p:nvPr/>
        </p:nvGraphicFramePr>
        <p:xfrm>
          <a:off x="304800" y="4833938"/>
          <a:ext cx="5746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4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33938"/>
                        <a:ext cx="5746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2" name="Object 6"/>
          <p:cNvGraphicFramePr>
            <a:graphicFrameLocks noChangeAspect="1"/>
          </p:cNvGraphicFramePr>
          <p:nvPr/>
        </p:nvGraphicFramePr>
        <p:xfrm>
          <a:off x="4572000" y="4821238"/>
          <a:ext cx="6175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5" name="Equation" r:id="rId12" imgW="355320" imgH="241200" progId="Equation.DSMT4">
                  <p:embed/>
                </p:oleObj>
              </mc:Choice>
              <mc:Fallback>
                <p:oleObj name="Equation" r:id="rId12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21238"/>
                        <a:ext cx="6175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3" name="Object 7"/>
          <p:cNvGraphicFramePr>
            <a:graphicFrameLocks noChangeAspect="1"/>
          </p:cNvGraphicFramePr>
          <p:nvPr/>
        </p:nvGraphicFramePr>
        <p:xfrm>
          <a:off x="1473200" y="5376863"/>
          <a:ext cx="736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6" name="Equation" r:id="rId14" imgW="342720" imgH="241200" progId="Equation.DSMT4">
                  <p:embed/>
                </p:oleObj>
              </mc:Choice>
              <mc:Fallback>
                <p:oleObj name="Equation" r:id="rId14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5376863"/>
                        <a:ext cx="7366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4" name="Object 8"/>
          <p:cNvGraphicFramePr>
            <a:graphicFrameLocks noChangeAspect="1"/>
          </p:cNvGraphicFramePr>
          <p:nvPr/>
        </p:nvGraphicFramePr>
        <p:xfrm>
          <a:off x="3048000" y="2330450"/>
          <a:ext cx="6635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7" name="Equation" r:id="rId16" imgW="457200" imgH="228600" progId="Equation.DSMT4">
                  <p:embed/>
                </p:oleObj>
              </mc:Choice>
              <mc:Fallback>
                <p:oleObj name="Equation" r:id="rId16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30450"/>
                        <a:ext cx="6635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5" name="Object 9"/>
          <p:cNvGraphicFramePr>
            <a:graphicFrameLocks noChangeAspect="1"/>
          </p:cNvGraphicFramePr>
          <p:nvPr/>
        </p:nvGraphicFramePr>
        <p:xfrm>
          <a:off x="3697288" y="2328863"/>
          <a:ext cx="178911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8" name="Equation" r:id="rId18" imgW="1231560" imgH="177480" progId="Equation.DSMT4">
                  <p:embed/>
                </p:oleObj>
              </mc:Choice>
              <mc:Fallback>
                <p:oleObj name="Equation" r:id="rId18" imgW="1231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2328863"/>
                        <a:ext cx="178911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6" name="Object 10"/>
          <p:cNvGraphicFramePr>
            <a:graphicFrameLocks noChangeAspect="1"/>
          </p:cNvGraphicFramePr>
          <p:nvPr/>
        </p:nvGraphicFramePr>
        <p:xfrm>
          <a:off x="6172200" y="2311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29" name="Equation" r:id="rId20" imgW="495000" imgH="241200" progId="Equation.DSMT4">
                  <p:embed/>
                </p:oleObj>
              </mc:Choice>
              <mc:Fallback>
                <p:oleObj name="Equation" r:id="rId20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11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7" name="Object 11"/>
          <p:cNvGraphicFramePr>
            <a:graphicFrameLocks noChangeAspect="1"/>
          </p:cNvGraphicFramePr>
          <p:nvPr/>
        </p:nvGraphicFramePr>
        <p:xfrm>
          <a:off x="6899275" y="2328863"/>
          <a:ext cx="201612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0" name="Equation" r:id="rId22" imgW="1320480" imgH="177480" progId="Equation.DSMT4">
                  <p:embed/>
                </p:oleObj>
              </mc:Choice>
              <mc:Fallback>
                <p:oleObj name="Equation" r:id="rId22" imgW="1320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275" y="2328863"/>
                        <a:ext cx="201612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8" name="Object 12"/>
          <p:cNvGraphicFramePr>
            <a:graphicFrameLocks noChangeAspect="1"/>
          </p:cNvGraphicFramePr>
          <p:nvPr/>
        </p:nvGraphicFramePr>
        <p:xfrm>
          <a:off x="4475163" y="2667000"/>
          <a:ext cx="192563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1" name="Equation" r:id="rId24" imgW="850680" imgH="279360" progId="Equation.DSMT4">
                  <p:embed/>
                </p:oleObj>
              </mc:Choice>
              <mc:Fallback>
                <p:oleObj name="Equation" r:id="rId24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2667000"/>
                        <a:ext cx="1925637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87426"/>
              </p:ext>
            </p:extLst>
          </p:nvPr>
        </p:nvGraphicFramePr>
        <p:xfrm>
          <a:off x="6372225" y="2778125"/>
          <a:ext cx="20097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2" name="Equation" r:id="rId26" imgW="888840" imgH="177480" progId="Equation.DSMT4">
                  <p:embed/>
                </p:oleObj>
              </mc:Choice>
              <mc:Fallback>
                <p:oleObj name="Equation" r:id="rId26" imgW="8888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778125"/>
                        <a:ext cx="20097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0" name="Object 14"/>
          <p:cNvGraphicFramePr>
            <a:graphicFrameLocks noChangeAspect="1"/>
          </p:cNvGraphicFramePr>
          <p:nvPr/>
        </p:nvGraphicFramePr>
        <p:xfrm>
          <a:off x="3406775" y="2743200"/>
          <a:ext cx="10890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3" name="Equation" r:id="rId28" imgW="482400" imgH="177480" progId="Equation.DSMT4">
                  <p:embed/>
                </p:oleObj>
              </mc:Choice>
              <mc:Fallback>
                <p:oleObj name="Equation" r:id="rId2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2743200"/>
                        <a:ext cx="108902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1" name="Object 15"/>
          <p:cNvGraphicFramePr>
            <a:graphicFrameLocks noChangeAspect="1"/>
          </p:cNvGraphicFramePr>
          <p:nvPr/>
        </p:nvGraphicFramePr>
        <p:xfrm>
          <a:off x="849313" y="4845050"/>
          <a:ext cx="8270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4" name="Equation" r:id="rId30" imgW="457200" imgH="228600" progId="Equation.DSMT4">
                  <p:embed/>
                </p:oleObj>
              </mc:Choice>
              <mc:Fallback>
                <p:oleObj name="Equation" r:id="rId30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845050"/>
                        <a:ext cx="8270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2" name="Object 16"/>
          <p:cNvGraphicFramePr>
            <a:graphicFrameLocks noChangeAspect="1"/>
          </p:cNvGraphicFramePr>
          <p:nvPr/>
        </p:nvGraphicFramePr>
        <p:xfrm>
          <a:off x="1662113" y="4800600"/>
          <a:ext cx="27574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5" name="Equation" r:id="rId32" imgW="1523880" imgH="253800" progId="Equation.DSMT4">
                  <p:embed/>
                </p:oleObj>
              </mc:Choice>
              <mc:Fallback>
                <p:oleObj name="Equation" r:id="rId32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4800600"/>
                        <a:ext cx="27574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3" name="Object 17"/>
          <p:cNvGraphicFramePr>
            <a:graphicFrameLocks noChangeAspect="1"/>
          </p:cNvGraphicFramePr>
          <p:nvPr/>
        </p:nvGraphicFramePr>
        <p:xfrm>
          <a:off x="5159375" y="4821238"/>
          <a:ext cx="8604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6" name="Equation" r:id="rId34" imgW="495000" imgH="241200" progId="Equation.DSMT4">
                  <p:embed/>
                </p:oleObj>
              </mc:Choice>
              <mc:Fallback>
                <p:oleObj name="Equation" r:id="rId34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821238"/>
                        <a:ext cx="8604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4" name="Object 18"/>
          <p:cNvGraphicFramePr>
            <a:graphicFrameLocks noChangeAspect="1"/>
          </p:cNvGraphicFramePr>
          <p:nvPr/>
        </p:nvGraphicFramePr>
        <p:xfrm>
          <a:off x="6019800" y="4800600"/>
          <a:ext cx="29321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7" name="Equation" r:id="rId36" imgW="1688760" imgH="253800" progId="Equation.DSMT4">
                  <p:embed/>
                </p:oleObj>
              </mc:Choice>
              <mc:Fallback>
                <p:oleObj name="Equation" r:id="rId36" imgW="1688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00600"/>
                        <a:ext cx="293211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5" name="Object 19"/>
          <p:cNvGraphicFramePr>
            <a:graphicFrameLocks noChangeAspect="1"/>
          </p:cNvGraphicFramePr>
          <p:nvPr/>
        </p:nvGraphicFramePr>
        <p:xfrm>
          <a:off x="2163763" y="5410200"/>
          <a:ext cx="10366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8" name="Equation" r:id="rId38" imgW="482400" imgH="177480" progId="Equation.DSMT4">
                  <p:embed/>
                </p:oleObj>
              </mc:Choice>
              <mc:Fallback>
                <p:oleObj name="Equation" r:id="rId3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5410200"/>
                        <a:ext cx="103663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6" name="Object 20"/>
          <p:cNvGraphicFramePr>
            <a:graphicFrameLocks noChangeAspect="1"/>
          </p:cNvGraphicFramePr>
          <p:nvPr/>
        </p:nvGraphicFramePr>
        <p:xfrm>
          <a:off x="3125788" y="5334000"/>
          <a:ext cx="18272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39" name="Equation" r:id="rId40" imgW="850680" imgH="279360" progId="Equation.DSMT4">
                  <p:embed/>
                </p:oleObj>
              </mc:Choice>
              <mc:Fallback>
                <p:oleObj name="Equation" r:id="rId40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5334000"/>
                        <a:ext cx="182721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7" name="Object 21"/>
          <p:cNvGraphicFramePr>
            <a:graphicFrameLocks noChangeAspect="1"/>
          </p:cNvGraphicFramePr>
          <p:nvPr/>
        </p:nvGraphicFramePr>
        <p:xfrm>
          <a:off x="4960938" y="5410200"/>
          <a:ext cx="1744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40" name="Equation" r:id="rId42" imgW="812520" imgH="177480" progId="Equation.3">
                  <p:embed/>
                </p:oleObj>
              </mc:Choice>
              <mc:Fallback>
                <p:oleObj name="Equation" r:id="rId42" imgW="8125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410200"/>
                        <a:ext cx="17446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22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D9E61E2-3675-4A4F-93EC-014B21F030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604162" name="Picture 2" descr="FG08_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3657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Elastic Potential Energy</a:t>
            </a:r>
          </a:p>
        </p:txBody>
      </p:sp>
      <p:sp>
        <p:nvSpPr>
          <p:cNvPr id="604164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54864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force spring exerts on an object when it is distorted from its equilibrium by a distance x is</a:t>
            </a:r>
          </a:p>
        </p:txBody>
      </p:sp>
      <p:sp>
        <p:nvSpPr>
          <p:cNvPr id="604165" name="Text Box 5"/>
          <p:cNvSpPr txBox="1">
            <a:spLocks noChangeArrowheads="1"/>
          </p:cNvSpPr>
          <p:nvPr/>
        </p:nvSpPr>
        <p:spPr bwMode="auto">
          <a:xfrm>
            <a:off x="685800" y="838200"/>
            <a:ext cx="7772400" cy="914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Potential energy given to an object by a spring or an object with elasticity in the system that consists of an object and the spring.</a:t>
            </a:r>
          </a:p>
        </p:txBody>
      </p:sp>
      <p:graphicFrame>
        <p:nvGraphicFramePr>
          <p:cNvPr id="604166" name="Object 2"/>
          <p:cNvGraphicFramePr>
            <a:graphicFrameLocks noChangeAspect="1"/>
          </p:cNvGraphicFramePr>
          <p:nvPr/>
        </p:nvGraphicFramePr>
        <p:xfrm>
          <a:off x="6096000" y="2057400"/>
          <a:ext cx="9540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2" name="Equation" r:id="rId4" imgW="304560" imgH="228600" progId="Equation.DSMT4">
                  <p:embed/>
                </p:oleObj>
              </mc:Choice>
              <mc:Fallback>
                <p:oleObj name="Equation" r:id="rId4" imgW="30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400"/>
                        <a:ext cx="9540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67" name="Text Box 7"/>
          <p:cNvSpPr txBox="1">
            <a:spLocks noChangeArrowheads="1"/>
          </p:cNvSpPr>
          <p:nvPr/>
        </p:nvSpPr>
        <p:spPr bwMode="auto">
          <a:xfrm>
            <a:off x="381000" y="4419600"/>
            <a:ext cx="2819400" cy="8509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What do you see from the above equations?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68" name="Text Box 8"/>
          <p:cNvSpPr txBox="1">
            <a:spLocks noChangeArrowheads="1"/>
          </p:cNvSpPr>
          <p:nvPr/>
        </p:nvSpPr>
        <p:spPr bwMode="auto">
          <a:xfrm>
            <a:off x="304800" y="2882900"/>
            <a:ext cx="31242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work performed on the object by the spring is</a:t>
            </a:r>
          </a:p>
        </p:txBody>
      </p:sp>
      <p:sp>
        <p:nvSpPr>
          <p:cNvPr id="604169" name="Text Box 9"/>
          <p:cNvSpPr txBox="1">
            <a:spLocks noChangeArrowheads="1"/>
          </p:cNvSpPr>
          <p:nvPr/>
        </p:nvSpPr>
        <p:spPr bwMode="auto">
          <a:xfrm>
            <a:off x="3352800" y="4343400"/>
            <a:ext cx="365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work done on the object by the spring depends only on the initial and final position of the distorted spring.</a:t>
            </a:r>
          </a:p>
        </p:txBody>
      </p:sp>
      <p:sp>
        <p:nvSpPr>
          <p:cNvPr id="604170" name="Text Box 10"/>
          <p:cNvSpPr txBox="1">
            <a:spLocks noChangeArrowheads="1"/>
          </p:cNvSpPr>
          <p:nvPr/>
        </p:nvSpPr>
        <p:spPr bwMode="auto">
          <a:xfrm>
            <a:off x="381000" y="5334000"/>
            <a:ext cx="3276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Where else did you see this trend?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71" name="Text Box 11"/>
          <p:cNvSpPr txBox="1">
            <a:spLocks noChangeArrowheads="1"/>
          </p:cNvSpPr>
          <p:nvPr/>
        </p:nvSpPr>
        <p:spPr bwMode="auto">
          <a:xfrm>
            <a:off x="304800" y="3810000"/>
            <a:ext cx="4419600" cy="485775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potential energy of this system is</a:t>
            </a:r>
          </a:p>
        </p:txBody>
      </p:sp>
      <p:graphicFrame>
        <p:nvGraphicFramePr>
          <p:cNvPr id="60417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669572"/>
              </p:ext>
            </p:extLst>
          </p:nvPr>
        </p:nvGraphicFramePr>
        <p:xfrm>
          <a:off x="5029200" y="3551238"/>
          <a:ext cx="14478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3" name="Equation" r:id="rId6" imgW="673100" imgH="393700" progId="Equation.DSMT4">
                  <p:embed/>
                </p:oleObj>
              </mc:Choice>
              <mc:Fallback>
                <p:oleObj name="Equation" r:id="rId6" imgW="673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551238"/>
                        <a:ext cx="1447800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3" name="Text Box 13"/>
          <p:cNvSpPr txBox="1">
            <a:spLocks noChangeArrowheads="1"/>
          </p:cNvSpPr>
          <p:nvPr/>
        </p:nvSpPr>
        <p:spPr bwMode="auto">
          <a:xfrm>
            <a:off x="3810000" y="5318125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gravitational potential energy, U</a:t>
            </a:r>
            <a:r>
              <a:rPr lang="en-US" sz="2000" baseline="-25000">
                <a:solidFill>
                  <a:srgbClr val="FF0000"/>
                </a:solidFill>
                <a:latin typeface="Monotype Corsiva" charset="0"/>
              </a:rPr>
              <a:t>g</a:t>
            </a:r>
            <a:endParaRPr lang="en-US" sz="2000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6041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601862"/>
              </p:ext>
            </p:extLst>
          </p:nvPr>
        </p:nvGraphicFramePr>
        <p:xfrm>
          <a:off x="3540125" y="2965450"/>
          <a:ext cx="1600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4" name="Equation" r:id="rId8" imgW="1028700" imgH="355600" progId="Equation.3">
                  <p:embed/>
                </p:oleObj>
              </mc:Choice>
              <mc:Fallback>
                <p:oleObj name="Equation" r:id="rId8" imgW="10287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2965450"/>
                        <a:ext cx="1600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711116"/>
              </p:ext>
            </p:extLst>
          </p:nvPr>
        </p:nvGraphicFramePr>
        <p:xfrm>
          <a:off x="5259388" y="2870200"/>
          <a:ext cx="10429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5" name="Equation" r:id="rId10" imgW="825500" imgH="482600" progId="Equation.DSMT4">
                  <p:embed/>
                </p:oleObj>
              </mc:Choice>
              <mc:Fallback>
                <p:oleObj name="Equation" r:id="rId10" imgW="8255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2870200"/>
                        <a:ext cx="104298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512176"/>
              </p:ext>
            </p:extLst>
          </p:nvPr>
        </p:nvGraphicFramePr>
        <p:xfrm>
          <a:off x="6429375" y="2936875"/>
          <a:ext cx="13160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6" name="Equation" r:id="rId12" imgW="1041400" imgH="393700" progId="Equation.3">
                  <p:embed/>
                </p:oleObj>
              </mc:Choice>
              <mc:Fallback>
                <p:oleObj name="Equation" r:id="rId12" imgW="1041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2936875"/>
                        <a:ext cx="13160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72143"/>
              </p:ext>
            </p:extLst>
          </p:nvPr>
        </p:nvGraphicFramePr>
        <p:xfrm>
          <a:off x="7872413" y="2936875"/>
          <a:ext cx="1187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7" name="Equation" r:id="rId14" imgW="939800" imgH="393700" progId="Equation.3">
                  <p:embed/>
                </p:oleObj>
              </mc:Choice>
              <mc:Fallback>
                <p:oleObj name="Equation" r:id="rId14" imgW="939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2936875"/>
                        <a:ext cx="11874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8" name="Text Box 18"/>
          <p:cNvSpPr txBox="1">
            <a:spLocks noChangeArrowheads="1"/>
          </p:cNvSpPr>
          <p:nvPr/>
        </p:nvSpPr>
        <p:spPr bwMode="auto">
          <a:xfrm>
            <a:off x="381000" y="5822950"/>
            <a:ext cx="46482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So what does this tell you about the elastic force?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79" name="Text Box 19"/>
          <p:cNvSpPr txBox="1">
            <a:spLocks noChangeArrowheads="1"/>
          </p:cNvSpPr>
          <p:nvPr/>
        </p:nvSpPr>
        <p:spPr bwMode="auto">
          <a:xfrm>
            <a:off x="5105400" y="582295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A conservative force!!!</a:t>
            </a:r>
          </a:p>
        </p:txBody>
      </p:sp>
      <p:sp>
        <p:nvSpPr>
          <p:cNvPr id="604180" name="Text Box 20"/>
          <p:cNvSpPr txBox="1">
            <a:spLocks noChangeArrowheads="1"/>
          </p:cNvSpPr>
          <p:nvPr/>
        </p:nvSpPr>
        <p:spPr bwMode="auto">
          <a:xfrm>
            <a:off x="7848600" y="2133600"/>
            <a:ext cx="1295400" cy="33813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A50021"/>
                </a:solidFill>
                <a:latin typeface="Arial Narrow" charset="0"/>
              </a:rPr>
              <a:t>Hooke’s </a:t>
            </a:r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Law</a:t>
            </a:r>
          </a:p>
        </p:txBody>
      </p:sp>
      <p:graphicFrame>
        <p:nvGraphicFramePr>
          <p:cNvPr id="604181" name="Object 8"/>
          <p:cNvGraphicFramePr>
            <a:graphicFrameLocks noChangeAspect="1"/>
          </p:cNvGraphicFramePr>
          <p:nvPr/>
        </p:nvGraphicFramePr>
        <p:xfrm>
          <a:off x="6973888" y="2057400"/>
          <a:ext cx="8747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838" name="Equation" r:id="rId16" imgW="279360" imgH="177480" progId="Equation.3">
                  <p:embed/>
                </p:oleObj>
              </mc:Choice>
              <mc:Fallback>
                <p:oleObj name="Equation" r:id="rId16" imgW="2793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2057400"/>
                        <a:ext cx="8747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543800" y="5029200"/>
            <a:ext cx="16002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239000" y="6019800"/>
            <a:ext cx="1905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6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25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25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31FCC00-959D-2B4E-897B-F7E201BBDF4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01090" name="Rectangle 2"/>
          <p:cNvSpPr>
            <a:spLocks noChangeArrowheads="1"/>
          </p:cNvSpPr>
          <p:nvPr/>
        </p:nvSpPr>
        <p:spPr bwMode="auto">
          <a:xfrm>
            <a:off x="6324600" y="5943600"/>
            <a:ext cx="2667000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1091" name="Rectangle 3"/>
          <p:cNvSpPr>
            <a:spLocks noChangeArrowheads="1"/>
          </p:cNvSpPr>
          <p:nvPr/>
        </p:nvSpPr>
        <p:spPr bwMode="auto">
          <a:xfrm>
            <a:off x="7543800" y="3429000"/>
            <a:ext cx="1371600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Conservative and Non-conservative Forces</a:t>
            </a:r>
          </a:p>
        </p:txBody>
      </p:sp>
      <p:sp>
        <p:nvSpPr>
          <p:cNvPr id="601093" name="Text Box 5"/>
          <p:cNvSpPr txBox="1">
            <a:spLocks noChangeArrowheads="1"/>
          </p:cNvSpPr>
          <p:nvPr/>
        </p:nvSpPr>
        <p:spPr bwMode="auto">
          <a:xfrm>
            <a:off x="1371600" y="1828800"/>
            <a:ext cx="632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When directly falls, the work done on the object by the gravitation force is</a:t>
            </a:r>
          </a:p>
        </p:txBody>
      </p:sp>
      <p:sp>
        <p:nvSpPr>
          <p:cNvPr id="601094" name="Text Box 6"/>
          <p:cNvSpPr txBox="1">
            <a:spLocks noChangeArrowheads="1"/>
          </p:cNvSpPr>
          <p:nvPr/>
        </p:nvSpPr>
        <p:spPr bwMode="auto">
          <a:xfrm>
            <a:off x="685800" y="685800"/>
            <a:ext cx="7772400" cy="914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The work done on an object by the gravitational force does not depend on the </a:t>
            </a:r>
            <a:r>
              <a:rPr lang="en-US" sz="2600" dirty="0" smtClean="0">
                <a:solidFill>
                  <a:schemeClr val="accent2"/>
                </a:solidFill>
                <a:latin typeface="Monotype Corsiva" charset="0"/>
              </a:rPr>
              <a:t>object’s </a:t>
            </a: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path in the absence of a retardation force.</a:t>
            </a:r>
          </a:p>
        </p:txBody>
      </p:sp>
      <p:graphicFrame>
        <p:nvGraphicFramePr>
          <p:cNvPr id="601095" name="Object 2"/>
          <p:cNvGraphicFramePr>
            <a:graphicFrameLocks noChangeAspect="1"/>
          </p:cNvGraphicFramePr>
          <p:nvPr/>
        </p:nvGraphicFramePr>
        <p:xfrm>
          <a:off x="7620000" y="1828800"/>
          <a:ext cx="7254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59" name="Equation" r:id="rId3" imgW="342720" imgH="241200" progId="Equation.DSMT4">
                  <p:embed/>
                </p:oleObj>
              </mc:Choice>
              <mc:Fallback>
                <p:oleObj name="Equation" r:id="rId3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828800"/>
                        <a:ext cx="7254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096" name="Text Box 8"/>
          <p:cNvSpPr txBox="1">
            <a:spLocks noChangeArrowheads="1"/>
          </p:cNvSpPr>
          <p:nvPr/>
        </p:nvSpPr>
        <p:spPr bwMode="auto">
          <a:xfrm>
            <a:off x="457200" y="3276600"/>
            <a:ext cx="480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How about if we lengthen the incline by a factor of 2, keeping the height the same??</a:t>
            </a:r>
          </a:p>
        </p:txBody>
      </p:sp>
      <p:graphicFrame>
        <p:nvGraphicFramePr>
          <p:cNvPr id="601097" name="Object 3"/>
          <p:cNvGraphicFramePr>
            <a:graphicFrameLocks noChangeAspect="1"/>
          </p:cNvGraphicFramePr>
          <p:nvPr/>
        </p:nvGraphicFramePr>
        <p:xfrm>
          <a:off x="5638800" y="2363788"/>
          <a:ext cx="5778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0" name="Equation" r:id="rId5" imgW="342720" imgH="241200" progId="Equation.DSMT4">
                  <p:embed/>
                </p:oleObj>
              </mc:Choice>
              <mc:Fallback>
                <p:oleObj name="Equation" r:id="rId5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63788"/>
                        <a:ext cx="5778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098" name="Text Box 10"/>
          <p:cNvSpPr txBox="1">
            <a:spLocks noChangeArrowheads="1"/>
          </p:cNvSpPr>
          <p:nvPr/>
        </p:nvSpPr>
        <p:spPr bwMode="auto">
          <a:xfrm>
            <a:off x="5181600" y="3306763"/>
            <a:ext cx="19050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Still the same amount of work</a:t>
            </a:r>
            <a:r>
              <a:rPr lang="en-US" sz="2000">
                <a:solidFill>
                  <a:srgbClr val="FF0000"/>
                </a:solidFill>
                <a:latin typeface="Arial Narrow" charset="0"/>
                <a:sym typeface="Wingdings" charset="0"/>
              </a:rPr>
              <a:t>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1099" name="Text Box 11"/>
          <p:cNvSpPr txBox="1">
            <a:spLocks noChangeArrowheads="1"/>
          </p:cNvSpPr>
          <p:nvPr/>
        </p:nvSpPr>
        <p:spPr bwMode="auto">
          <a:xfrm>
            <a:off x="152400" y="5105400"/>
            <a:ext cx="2590800" cy="944563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Forces like gravitational and elastic forces are called the conservative force</a:t>
            </a:r>
          </a:p>
        </p:txBody>
      </p:sp>
      <p:sp>
        <p:nvSpPr>
          <p:cNvPr id="601100" name="Text Box 12"/>
          <p:cNvSpPr txBox="1">
            <a:spLocks noChangeArrowheads="1"/>
          </p:cNvSpPr>
          <p:nvPr/>
        </p:nvSpPr>
        <p:spPr bwMode="auto">
          <a:xfrm>
            <a:off x="533400" y="40386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So the work done by the gravitational force on an object is independent of the path of the </a:t>
            </a:r>
            <a:r>
              <a:rPr lang="en-US" sz="2000" dirty="0" smtClean="0">
                <a:solidFill>
                  <a:srgbClr val="FF0000"/>
                </a:solidFill>
                <a:latin typeface="Arial Narrow" charset="0"/>
              </a:rPr>
              <a:t>object’s </a:t>
            </a: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movements.  It only depends on the difference of the </a:t>
            </a:r>
            <a:r>
              <a:rPr lang="en-US" sz="2000" dirty="0" smtClean="0">
                <a:solidFill>
                  <a:srgbClr val="FF0000"/>
                </a:solidFill>
                <a:latin typeface="Arial Narrow" charset="0"/>
              </a:rPr>
              <a:t>object’s </a:t>
            </a: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initial and final position in the direction of the force.</a:t>
            </a:r>
          </a:p>
        </p:txBody>
      </p:sp>
      <p:graphicFrame>
        <p:nvGraphicFramePr>
          <p:cNvPr id="601101" name="Object 4"/>
          <p:cNvGraphicFramePr>
            <a:graphicFrameLocks noChangeAspect="1"/>
          </p:cNvGraphicFramePr>
          <p:nvPr/>
        </p:nvGraphicFramePr>
        <p:xfrm>
          <a:off x="7543800" y="3417888"/>
          <a:ext cx="72548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1" name="Equation" r:id="rId7" imgW="342720" imgH="241200" progId="Equation.DSMT4">
                  <p:embed/>
                </p:oleObj>
              </mc:Choice>
              <mc:Fallback>
                <p:oleObj name="Equation" r:id="rId7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417888"/>
                        <a:ext cx="72548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52400" y="1981200"/>
            <a:ext cx="2362200" cy="1143000"/>
            <a:chOff x="96" y="1248"/>
            <a:chExt cx="1488" cy="720"/>
          </a:xfrm>
        </p:grpSpPr>
        <p:sp>
          <p:nvSpPr>
            <p:cNvPr id="22562" name="AutoShape 15"/>
            <p:cNvSpPr>
              <a:spLocks noChangeArrowheads="1"/>
            </p:cNvSpPr>
            <p:nvPr/>
          </p:nvSpPr>
          <p:spPr bwMode="auto">
            <a:xfrm>
              <a:off x="336" y="1392"/>
              <a:ext cx="1248" cy="528"/>
            </a:xfrm>
            <a:prstGeom prst="rtTriangle">
              <a:avLst/>
            </a:prstGeom>
            <a:noFill/>
            <a:ln w="28575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Text Box 16"/>
            <p:cNvSpPr txBox="1">
              <a:spLocks noChangeArrowheads="1"/>
            </p:cNvSpPr>
            <p:nvPr/>
          </p:nvSpPr>
          <p:spPr bwMode="auto">
            <a:xfrm>
              <a:off x="96" y="1515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</a:p>
          </p:txBody>
        </p:sp>
        <p:sp>
          <p:nvSpPr>
            <p:cNvPr id="22564" name="Text Box 17"/>
            <p:cNvSpPr txBox="1">
              <a:spLocks noChangeArrowheads="1"/>
            </p:cNvSpPr>
            <p:nvPr/>
          </p:nvSpPr>
          <p:spPr bwMode="auto">
            <a:xfrm>
              <a:off x="816" y="1344"/>
              <a:ext cx="1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chemeClr val="accent2"/>
                  </a:solidFill>
                  <a:latin typeface="Monotype Corsiva" charset="0"/>
                </a:rPr>
                <a:t>l</a:t>
              </a:r>
            </a:p>
          </p:txBody>
        </p:sp>
        <p:sp>
          <p:nvSpPr>
            <p:cNvPr id="22565" name="Rectangle 18"/>
            <p:cNvSpPr>
              <a:spLocks noChangeArrowheads="1"/>
            </p:cNvSpPr>
            <p:nvPr/>
          </p:nvSpPr>
          <p:spPr bwMode="auto">
            <a:xfrm rot="1117480">
              <a:off x="336" y="1248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2566" name="Arc 19"/>
            <p:cNvSpPr>
              <a:spLocks/>
            </p:cNvSpPr>
            <p:nvPr/>
          </p:nvSpPr>
          <p:spPr bwMode="auto">
            <a:xfrm flipH="1">
              <a:off x="1152" y="1776"/>
              <a:ext cx="48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latin typeface="Monotype Corsiva" charset="0"/>
              </a:endParaRPr>
            </a:p>
          </p:txBody>
        </p:sp>
        <p:sp>
          <p:nvSpPr>
            <p:cNvPr id="22567" name="Text Box 20"/>
            <p:cNvSpPr txBox="1">
              <a:spLocks noChangeArrowheads="1"/>
            </p:cNvSpPr>
            <p:nvPr/>
          </p:nvSpPr>
          <p:spPr bwMode="auto">
            <a:xfrm>
              <a:off x="960" y="1699"/>
              <a:ext cx="20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dirty="0" err="1" smtClean="0">
                  <a:solidFill>
                    <a:schemeClr val="accent2"/>
                  </a:solidFill>
                  <a:latin typeface="Symbol" charset="0"/>
                </a:rPr>
                <a:t>θ</a:t>
              </a:r>
              <a:endParaRPr lang="en-US" sz="2000" dirty="0">
                <a:solidFill>
                  <a:schemeClr val="accent2"/>
                </a:solidFill>
                <a:latin typeface="Symbol" charset="0"/>
              </a:endParaRPr>
            </a:p>
          </p:txBody>
        </p:sp>
        <p:sp>
          <p:nvSpPr>
            <p:cNvPr id="22568" name="Line 21"/>
            <p:cNvSpPr>
              <a:spLocks noChangeShapeType="1"/>
            </p:cNvSpPr>
            <p:nvPr/>
          </p:nvSpPr>
          <p:spPr bwMode="auto">
            <a:xfrm>
              <a:off x="432" y="1344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Text Box 22"/>
            <p:cNvSpPr txBox="1">
              <a:spLocks noChangeArrowheads="1"/>
            </p:cNvSpPr>
            <p:nvPr/>
          </p:nvSpPr>
          <p:spPr bwMode="auto">
            <a:xfrm>
              <a:off x="288" y="1718"/>
              <a:ext cx="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g</a:t>
              </a:r>
              <a:endParaRPr lang="en-US" sz="2000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601111" name="Text Box 23"/>
          <p:cNvSpPr txBox="1">
            <a:spLocks noChangeArrowheads="1"/>
          </p:cNvSpPr>
          <p:nvPr/>
        </p:nvSpPr>
        <p:spPr bwMode="auto">
          <a:xfrm>
            <a:off x="2667000" y="2393950"/>
            <a:ext cx="2667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When sliding down the hill of length </a:t>
            </a: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, the work is</a:t>
            </a:r>
          </a:p>
        </p:txBody>
      </p:sp>
      <p:graphicFrame>
        <p:nvGraphicFramePr>
          <p:cNvPr id="601112" name="Object 5"/>
          <p:cNvGraphicFramePr>
            <a:graphicFrameLocks noChangeAspect="1"/>
          </p:cNvGraphicFramePr>
          <p:nvPr/>
        </p:nvGraphicFramePr>
        <p:xfrm>
          <a:off x="7391400" y="2381250"/>
          <a:ext cx="152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2" name="Equation" r:id="rId9" imgW="838080" imgH="203040" progId="Equation.3">
                  <p:embed/>
                </p:oleObj>
              </mc:Choice>
              <mc:Fallback>
                <p:oleObj name="Equation" r:id="rId9" imgW="838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81250"/>
                        <a:ext cx="1524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9600" y="1635125"/>
            <a:ext cx="455613" cy="574675"/>
            <a:chOff x="384" y="1030"/>
            <a:chExt cx="287" cy="362"/>
          </a:xfrm>
        </p:grpSpPr>
        <p:sp>
          <p:nvSpPr>
            <p:cNvPr id="22560" name="Line 26"/>
            <p:cNvSpPr>
              <a:spLocks noChangeShapeType="1"/>
            </p:cNvSpPr>
            <p:nvPr/>
          </p:nvSpPr>
          <p:spPr bwMode="auto">
            <a:xfrm flipV="1">
              <a:off x="384" y="1152"/>
              <a:ext cx="96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Text Box 27"/>
            <p:cNvSpPr txBox="1">
              <a:spLocks noChangeArrowheads="1"/>
            </p:cNvSpPr>
            <p:nvPr/>
          </p:nvSpPr>
          <p:spPr bwMode="auto">
            <a:xfrm>
              <a:off x="470" y="1030"/>
              <a:ext cx="2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>
                  <a:solidFill>
                    <a:schemeClr val="accent2"/>
                  </a:solidFill>
                  <a:latin typeface="Arial Narrow" charset="0"/>
                </a:rPr>
                <a:t>N</a:t>
              </a:r>
            </a:p>
          </p:txBody>
        </p:sp>
      </p:grpSp>
      <p:graphicFrame>
        <p:nvGraphicFramePr>
          <p:cNvPr id="601116" name="Object 6"/>
          <p:cNvGraphicFramePr>
            <a:graphicFrameLocks noChangeAspect="1"/>
          </p:cNvGraphicFramePr>
          <p:nvPr/>
        </p:nvGraphicFramePr>
        <p:xfrm>
          <a:off x="7543800" y="2847975"/>
          <a:ext cx="7270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3" name="Equation" r:id="rId11" imgW="431640" imgH="203040" progId="Equation.3">
                  <p:embed/>
                </p:oleObj>
              </mc:Choice>
              <mc:Fallback>
                <p:oleObj name="Equation" r:id="rId11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847975"/>
                        <a:ext cx="7270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17" name="Text Box 29"/>
          <p:cNvSpPr txBox="1">
            <a:spLocks noChangeArrowheads="1"/>
          </p:cNvSpPr>
          <p:nvPr/>
        </p:nvSpPr>
        <p:spPr bwMode="auto">
          <a:xfrm>
            <a:off x="2819400" y="6005513"/>
            <a:ext cx="3352800" cy="395287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Total mechanical energy is conserved!!</a:t>
            </a:r>
          </a:p>
        </p:txBody>
      </p:sp>
      <p:graphicFrame>
        <p:nvGraphicFramePr>
          <p:cNvPr id="601118" name="Object 7"/>
          <p:cNvGraphicFramePr>
            <a:graphicFrameLocks noChangeAspect="1"/>
          </p:cNvGraphicFramePr>
          <p:nvPr/>
        </p:nvGraphicFramePr>
        <p:xfrm>
          <a:off x="6324600" y="5980113"/>
          <a:ext cx="533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4" name="Equation" r:id="rId13" imgW="368280" imgH="228600" progId="Equation.DSMT4">
                  <p:embed/>
                </p:oleObj>
              </mc:Choice>
              <mc:Fallback>
                <p:oleObj name="Equation" r:id="rId13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980113"/>
                        <a:ext cx="5334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19" name="Object 8"/>
          <p:cNvGraphicFramePr>
            <a:graphicFrameLocks noChangeAspect="1"/>
          </p:cNvGraphicFramePr>
          <p:nvPr/>
        </p:nvGraphicFramePr>
        <p:xfrm>
          <a:off x="6180138" y="2365375"/>
          <a:ext cx="11350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5" name="Equation" r:id="rId15" imgW="672840" imgH="241200" progId="Equation.DSMT4">
                  <p:embed/>
                </p:oleObj>
              </mc:Choice>
              <mc:Fallback>
                <p:oleObj name="Equation" r:id="rId15" imgW="672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138" y="2365375"/>
                        <a:ext cx="11350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0" name="Object 9"/>
          <p:cNvGraphicFramePr>
            <a:graphicFrameLocks noChangeAspect="1"/>
          </p:cNvGraphicFramePr>
          <p:nvPr/>
        </p:nvGraphicFramePr>
        <p:xfrm>
          <a:off x="6054725" y="2819400"/>
          <a:ext cx="14335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6" name="Equation" r:id="rId17" imgW="850680" imgH="253800" progId="Equation.DSMT4">
                  <p:embed/>
                </p:oleObj>
              </mc:Choice>
              <mc:Fallback>
                <p:oleObj name="Equation" r:id="rId1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2819400"/>
                        <a:ext cx="14335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1" name="Object 10"/>
          <p:cNvGraphicFramePr>
            <a:graphicFrameLocks noChangeAspect="1"/>
          </p:cNvGraphicFramePr>
          <p:nvPr/>
        </p:nvGraphicFramePr>
        <p:xfrm>
          <a:off x="8396288" y="1828800"/>
          <a:ext cx="67151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7" name="Equation" r:id="rId19" imgW="317160" imgH="203040" progId="Equation.DSMT4">
                  <p:embed/>
                </p:oleObj>
              </mc:Choice>
              <mc:Fallback>
                <p:oleObj name="Equation" r:id="rId19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1828800"/>
                        <a:ext cx="671512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22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2895600" y="5181600"/>
            <a:ext cx="6248400" cy="609600"/>
          </a:xfrm>
          <a:solidFill>
            <a:srgbClr val="99FFCC"/>
          </a:solidFill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>
                <a:solidFill>
                  <a:srgbClr val="FF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If the work performed by the force does not depend on the path.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>
                <a:solidFill>
                  <a:srgbClr val="FF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If the work performed on a closed path is 0.</a:t>
            </a:r>
          </a:p>
        </p:txBody>
      </p:sp>
      <p:graphicFrame>
        <p:nvGraphicFramePr>
          <p:cNvPr id="601123" name="Object 11"/>
          <p:cNvGraphicFramePr>
            <a:graphicFrameLocks noChangeAspect="1"/>
          </p:cNvGraphicFramePr>
          <p:nvPr/>
        </p:nvGraphicFramePr>
        <p:xfrm>
          <a:off x="8242300" y="3429000"/>
          <a:ext cx="6731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8" name="Equation" r:id="rId21" imgW="317160" imgH="203040" progId="Equation.DSMT4">
                  <p:embed/>
                </p:oleObj>
              </mc:Choice>
              <mc:Fallback>
                <p:oleObj name="Equation" r:id="rId21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2300" y="3429000"/>
                        <a:ext cx="6731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4" name="Object 12"/>
          <p:cNvGraphicFramePr>
            <a:graphicFrameLocks noChangeAspect="1"/>
          </p:cNvGraphicFramePr>
          <p:nvPr/>
        </p:nvGraphicFramePr>
        <p:xfrm>
          <a:off x="6858000" y="5991225"/>
          <a:ext cx="11239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69" name="Equation" r:id="rId23" imgW="774360" imgH="228600" progId="Equation.DSMT4">
                  <p:embed/>
                </p:oleObj>
              </mc:Choice>
              <mc:Fallback>
                <p:oleObj name="Equation" r:id="rId23" imgW="774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91225"/>
                        <a:ext cx="11239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5" name="Object 13"/>
          <p:cNvGraphicFramePr>
            <a:graphicFrameLocks noChangeAspect="1"/>
          </p:cNvGraphicFramePr>
          <p:nvPr/>
        </p:nvGraphicFramePr>
        <p:xfrm>
          <a:off x="7924800" y="5969000"/>
          <a:ext cx="10318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70" name="Equation" r:id="rId25" imgW="711000" imgH="241200" progId="Equation.3">
                  <p:embed/>
                </p:oleObj>
              </mc:Choice>
              <mc:Fallback>
                <p:oleObj name="Equation" r:id="rId25" imgW="711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969000"/>
                        <a:ext cx="10318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26" name="Oval 38"/>
          <p:cNvSpPr>
            <a:spLocks noChangeArrowheads="1"/>
          </p:cNvSpPr>
          <p:nvPr/>
        </p:nvSpPr>
        <p:spPr bwMode="auto">
          <a:xfrm>
            <a:off x="6629400" y="2743200"/>
            <a:ext cx="914400" cy="4572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3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35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35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DF357E5-78F2-8E4F-8EDA-C28753377FA8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05186" name="Rectangle 2"/>
          <p:cNvSpPr>
            <a:spLocks noChangeArrowheads="1"/>
          </p:cNvSpPr>
          <p:nvPr/>
        </p:nvSpPr>
        <p:spPr bwMode="auto">
          <a:xfrm>
            <a:off x="7162800" y="838200"/>
            <a:ext cx="19812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7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Conservation of Mechanical Energy</a:t>
            </a:r>
          </a:p>
        </p:txBody>
      </p:sp>
      <p:sp>
        <p:nvSpPr>
          <p:cNvPr id="60518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6858000" cy="455613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Total mechanical energy is the sum of kinetic and potential energies</a:t>
            </a:r>
          </a:p>
        </p:txBody>
      </p:sp>
      <p:graphicFrame>
        <p:nvGraphicFramePr>
          <p:cNvPr id="6051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763840"/>
              </p:ext>
            </p:extLst>
          </p:nvPr>
        </p:nvGraphicFramePr>
        <p:xfrm>
          <a:off x="5383213" y="1998662"/>
          <a:ext cx="76676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1" name="Equation" r:id="rId3" imgW="368300" imgH="152400" progId="Equation.DSMT4">
                  <p:embed/>
                </p:oleObj>
              </mc:Choice>
              <mc:Fallback>
                <p:oleObj name="Equation" r:id="rId3" imgW="3683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1998662"/>
                        <a:ext cx="766762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2209800" y="1389063"/>
            <a:ext cx="2590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  <a:latin typeface="Arial Narrow" charset="0"/>
              </a:rPr>
              <a:t>Let’s 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consider a brick of mass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m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 at the height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h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 from the ground</a:t>
            </a:r>
          </a:p>
        </p:txBody>
      </p:sp>
      <p:graphicFrame>
        <p:nvGraphicFramePr>
          <p:cNvPr id="605191" name="Object 3"/>
          <p:cNvGraphicFramePr>
            <a:graphicFrameLocks noChangeAspect="1"/>
          </p:cNvGraphicFramePr>
          <p:nvPr/>
        </p:nvGraphicFramePr>
        <p:xfrm>
          <a:off x="5472113" y="2789238"/>
          <a:ext cx="2173287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2" name="Equation" r:id="rId5" imgW="1130300" imgH="266700" progId="Equation.DSMT4">
                  <p:embed/>
                </p:oleObj>
              </mc:Choice>
              <mc:Fallback>
                <p:oleObj name="Equation" r:id="rId5" imgW="11303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113" y="2789238"/>
                        <a:ext cx="2173287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2" name="Text Box 8"/>
          <p:cNvSpPr txBox="1">
            <a:spLocks noChangeArrowheads="1"/>
          </p:cNvSpPr>
          <p:nvPr/>
        </p:nvSpPr>
        <p:spPr bwMode="auto">
          <a:xfrm>
            <a:off x="2362200" y="35052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brick gains speed</a:t>
            </a:r>
          </a:p>
        </p:txBody>
      </p:sp>
      <p:graphicFrame>
        <p:nvGraphicFramePr>
          <p:cNvPr id="605193" name="Object 4"/>
          <p:cNvGraphicFramePr>
            <a:graphicFrameLocks noChangeAspect="1"/>
          </p:cNvGraphicFramePr>
          <p:nvPr/>
        </p:nvGraphicFramePr>
        <p:xfrm>
          <a:off x="7010400" y="3575050"/>
          <a:ext cx="5461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3" name="Equation" r:id="rId7" imgW="241200" imgH="139680" progId="Equation.DSMT4">
                  <p:embed/>
                </p:oleObj>
              </mc:Choice>
              <mc:Fallback>
                <p:oleObj name="Equation" r:id="rId7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575050"/>
                        <a:ext cx="5461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4" name="Text Box 10"/>
          <p:cNvSpPr txBox="1">
            <a:spLocks noChangeArrowheads="1"/>
          </p:cNvSpPr>
          <p:nvPr/>
        </p:nvSpPr>
        <p:spPr bwMode="auto">
          <a:xfrm>
            <a:off x="2895600" y="4572000"/>
            <a:ext cx="518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The lost potential energy is converted to kinetic energy!!</a:t>
            </a:r>
          </a:p>
        </p:txBody>
      </p:sp>
      <p:sp>
        <p:nvSpPr>
          <p:cNvPr id="605195" name="Text Box 11"/>
          <p:cNvSpPr txBox="1">
            <a:spLocks noChangeArrowheads="1"/>
          </p:cNvSpPr>
          <p:nvPr/>
        </p:nvSpPr>
        <p:spPr bwMode="auto">
          <a:xfrm>
            <a:off x="457200" y="5334000"/>
            <a:ext cx="14478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What does this mean?</a:t>
            </a:r>
          </a:p>
        </p:txBody>
      </p:sp>
      <p:sp>
        <p:nvSpPr>
          <p:cNvPr id="605196" name="Text Box 12"/>
          <p:cNvSpPr txBox="1">
            <a:spLocks noChangeArrowheads="1"/>
          </p:cNvSpPr>
          <p:nvPr/>
        </p:nvSpPr>
        <p:spPr bwMode="auto">
          <a:xfrm>
            <a:off x="2057400" y="5029200"/>
            <a:ext cx="4495800" cy="1311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total mechanical energy of a system remains constant in any isolated systems of objects that interacts only through conservative forces: </a:t>
            </a:r>
            <a:r>
              <a:rPr lang="en-US" sz="2000" b="1" u="sng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Principle of mechanical energy conservation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8600" y="1676400"/>
            <a:ext cx="1752600" cy="3124200"/>
            <a:chOff x="144" y="1488"/>
            <a:chExt cx="1104" cy="1968"/>
          </a:xfrm>
        </p:grpSpPr>
        <p:grpSp>
          <p:nvGrpSpPr>
            <p:cNvPr id="23593" name="Group 14"/>
            <p:cNvGrpSpPr>
              <a:grpSpLocks/>
            </p:cNvGrpSpPr>
            <p:nvPr/>
          </p:nvGrpSpPr>
          <p:grpSpPr bwMode="auto">
            <a:xfrm>
              <a:off x="144" y="1488"/>
              <a:ext cx="1104" cy="1968"/>
              <a:chOff x="144" y="1488"/>
              <a:chExt cx="1104" cy="1968"/>
            </a:xfrm>
          </p:grpSpPr>
          <p:sp>
            <p:nvSpPr>
              <p:cNvPr id="23595" name="AutoShape 15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432" cy="288"/>
              </a:xfrm>
              <a:prstGeom prst="cube">
                <a:avLst>
                  <a:gd name="adj" fmla="val 25000"/>
                </a:avLst>
              </a:prstGeom>
              <a:solidFill>
                <a:srgbClr val="6633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FFFF99"/>
                    </a:solidFill>
                    <a:latin typeface="Monotype Corsiva" charset="0"/>
                  </a:rPr>
                  <a:t>m</a:t>
                </a:r>
              </a:p>
            </p:txBody>
          </p:sp>
          <p:sp>
            <p:nvSpPr>
              <p:cNvPr id="23596" name="Line 16"/>
              <p:cNvSpPr>
                <a:spLocks noChangeShapeType="1"/>
              </p:cNvSpPr>
              <p:nvPr/>
            </p:nvSpPr>
            <p:spPr bwMode="auto">
              <a:xfrm>
                <a:off x="864" y="1680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Text Box 17"/>
              <p:cNvSpPr txBox="1">
                <a:spLocks noChangeArrowheads="1"/>
              </p:cNvSpPr>
              <p:nvPr/>
            </p:nvSpPr>
            <p:spPr bwMode="auto">
              <a:xfrm>
                <a:off x="864" y="1851"/>
                <a:ext cx="27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m</a:t>
                </a:r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g</a:t>
                </a:r>
              </a:p>
            </p:txBody>
          </p:sp>
          <p:sp>
            <p:nvSpPr>
              <p:cNvPr id="23598" name="Text Box 18"/>
              <p:cNvSpPr txBox="1">
                <a:spLocks noChangeArrowheads="1"/>
              </p:cNvSpPr>
              <p:nvPr/>
            </p:nvSpPr>
            <p:spPr bwMode="auto">
              <a:xfrm>
                <a:off x="288" y="1910"/>
                <a:ext cx="18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h</a:t>
                </a:r>
                <a:endParaRPr lang="en-US" sz="2000" b="1">
                  <a:solidFill>
                    <a:schemeClr val="accent2"/>
                  </a:solidFill>
                  <a:latin typeface="Monotype Corsiva" charset="0"/>
                </a:endParaRPr>
              </a:p>
            </p:txBody>
          </p:sp>
          <p:sp>
            <p:nvSpPr>
              <p:cNvPr id="23599" name="Line 19"/>
              <p:cNvSpPr>
                <a:spLocks noChangeShapeType="1"/>
              </p:cNvSpPr>
              <p:nvPr/>
            </p:nvSpPr>
            <p:spPr bwMode="auto">
              <a:xfrm>
                <a:off x="144" y="3456"/>
                <a:ext cx="110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Line 20"/>
              <p:cNvSpPr>
                <a:spLocks noChangeShapeType="1"/>
              </p:cNvSpPr>
              <p:nvPr/>
            </p:nvSpPr>
            <p:spPr bwMode="auto">
              <a:xfrm flipH="1">
                <a:off x="240" y="177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1" name="Line 21"/>
              <p:cNvSpPr>
                <a:spLocks noChangeShapeType="1"/>
              </p:cNvSpPr>
              <p:nvPr/>
            </p:nvSpPr>
            <p:spPr bwMode="auto">
              <a:xfrm>
                <a:off x="288" y="1776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4" name="Line 22"/>
            <p:cNvSpPr>
              <a:spLocks noChangeShapeType="1"/>
            </p:cNvSpPr>
            <p:nvPr/>
          </p:nvSpPr>
          <p:spPr bwMode="auto">
            <a:xfrm flipV="1">
              <a:off x="912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5207" name="Text Box 23"/>
          <p:cNvSpPr txBox="1">
            <a:spLocks noChangeArrowheads="1"/>
          </p:cNvSpPr>
          <p:nvPr/>
        </p:nvSpPr>
        <p:spPr bwMode="auto">
          <a:xfrm>
            <a:off x="5105400" y="139065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What is the </a:t>
            </a: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brick’s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potential energy?</a:t>
            </a:r>
          </a:p>
        </p:txBody>
      </p:sp>
      <p:sp>
        <p:nvSpPr>
          <p:cNvPr id="605208" name="Text Box 24"/>
          <p:cNvSpPr txBox="1">
            <a:spLocks noChangeArrowheads="1"/>
          </p:cNvSpPr>
          <p:nvPr/>
        </p:nvSpPr>
        <p:spPr bwMode="auto">
          <a:xfrm>
            <a:off x="2286000" y="2590800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What happens to the energy as the brick falls to the ground?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09600" y="2819400"/>
            <a:ext cx="1143000" cy="1981200"/>
            <a:chOff x="1510" y="3360"/>
            <a:chExt cx="720" cy="1248"/>
          </a:xfrm>
        </p:grpSpPr>
        <p:sp>
          <p:nvSpPr>
            <p:cNvPr id="23589" name="AutoShape 26"/>
            <p:cNvSpPr>
              <a:spLocks noChangeArrowheads="1"/>
            </p:cNvSpPr>
            <p:nvPr/>
          </p:nvSpPr>
          <p:spPr bwMode="auto">
            <a:xfrm>
              <a:off x="1798" y="3360"/>
              <a:ext cx="432" cy="288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3590" name="Text Box 27"/>
            <p:cNvSpPr txBox="1">
              <a:spLocks noChangeArrowheads="1"/>
            </p:cNvSpPr>
            <p:nvPr/>
          </p:nvSpPr>
          <p:spPr bwMode="auto">
            <a:xfrm>
              <a:off x="1681" y="397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  <a:endParaRPr lang="en-US" sz="2000" b="1" baseline="-25000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3591" name="Line 28"/>
            <p:cNvSpPr>
              <a:spLocks noChangeShapeType="1"/>
            </p:cNvSpPr>
            <p:nvPr/>
          </p:nvSpPr>
          <p:spPr bwMode="auto">
            <a:xfrm flipH="1">
              <a:off x="1510" y="36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Line 29"/>
            <p:cNvSpPr>
              <a:spLocks noChangeShapeType="1"/>
            </p:cNvSpPr>
            <p:nvPr/>
          </p:nvSpPr>
          <p:spPr bwMode="auto">
            <a:xfrm>
              <a:off x="1654" y="364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5214" name="Text Box 30"/>
          <p:cNvSpPr txBox="1">
            <a:spLocks noChangeArrowheads="1"/>
          </p:cNvSpPr>
          <p:nvPr/>
        </p:nvSpPr>
        <p:spPr bwMode="auto">
          <a:xfrm>
            <a:off x="4800600" y="3505200"/>
            <a:ext cx="190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By how much?</a:t>
            </a:r>
          </a:p>
        </p:txBody>
      </p:sp>
      <p:sp>
        <p:nvSpPr>
          <p:cNvPr id="605215" name="Text Box 31"/>
          <p:cNvSpPr txBox="1">
            <a:spLocks noChangeArrowheads="1"/>
          </p:cNvSpPr>
          <p:nvPr/>
        </p:nvSpPr>
        <p:spPr bwMode="auto">
          <a:xfrm>
            <a:off x="1981200" y="4038600"/>
            <a:ext cx="1295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So what?</a:t>
            </a:r>
          </a:p>
        </p:txBody>
      </p:sp>
      <p:sp>
        <p:nvSpPr>
          <p:cNvPr id="605216" name="Text Box 32"/>
          <p:cNvSpPr txBox="1">
            <a:spLocks noChangeArrowheads="1"/>
          </p:cNvSpPr>
          <p:nvPr/>
        </p:nvSpPr>
        <p:spPr bwMode="auto">
          <a:xfrm>
            <a:off x="3352800" y="407035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The </a:t>
            </a:r>
            <a:r>
              <a:rPr lang="en-US" sz="2000" dirty="0" smtClean="0">
                <a:solidFill>
                  <a:schemeClr val="accent2"/>
                </a:solidFill>
                <a:latin typeface="Monotype Corsiva" charset="0"/>
              </a:rPr>
              <a:t>brick’s 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kinetic energy increased</a:t>
            </a:r>
          </a:p>
        </p:txBody>
      </p:sp>
      <p:graphicFrame>
        <p:nvGraphicFramePr>
          <p:cNvPr id="605217" name="Object 5"/>
          <p:cNvGraphicFramePr>
            <a:graphicFrameLocks noChangeAspect="1"/>
          </p:cNvGraphicFramePr>
          <p:nvPr/>
        </p:nvGraphicFramePr>
        <p:xfrm>
          <a:off x="6894513" y="4111625"/>
          <a:ext cx="420687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4" name="Equation" r:id="rId9" imgW="291960" imgH="164880" progId="Equation.DSMT4">
                  <p:embed/>
                </p:oleObj>
              </mc:Choice>
              <mc:Fallback>
                <p:oleObj name="Equation" r:id="rId9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4111625"/>
                        <a:ext cx="420687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218" name="Text Box 34"/>
          <p:cNvSpPr txBox="1">
            <a:spLocks noChangeArrowheads="1"/>
          </p:cNvSpPr>
          <p:nvPr/>
        </p:nvSpPr>
        <p:spPr bwMode="auto">
          <a:xfrm>
            <a:off x="1981200" y="4573588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And?</a:t>
            </a:r>
          </a:p>
        </p:txBody>
      </p:sp>
      <p:graphicFrame>
        <p:nvGraphicFramePr>
          <p:cNvPr id="605219" name="Object 6"/>
          <p:cNvGraphicFramePr>
            <a:graphicFrameLocks noChangeAspect="1"/>
          </p:cNvGraphicFramePr>
          <p:nvPr/>
        </p:nvGraphicFramePr>
        <p:xfrm>
          <a:off x="7162800" y="838200"/>
          <a:ext cx="6953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5" name="Equation" r:id="rId11" imgW="279360" imgH="164880" progId="Equation.DSMT4">
                  <p:embed/>
                </p:oleObj>
              </mc:Choice>
              <mc:Fallback>
                <p:oleObj name="Equation" r:id="rId11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838200"/>
                        <a:ext cx="6953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0" name="Object 7"/>
          <p:cNvGraphicFramePr>
            <a:graphicFrameLocks noChangeAspect="1"/>
          </p:cNvGraphicFramePr>
          <p:nvPr/>
        </p:nvGraphicFramePr>
        <p:xfrm>
          <a:off x="7010400" y="5097463"/>
          <a:ext cx="5492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6" name="Equation" r:id="rId13" imgW="304560" imgH="228600" progId="Equation.DSMT4">
                  <p:embed/>
                </p:oleObj>
              </mc:Choice>
              <mc:Fallback>
                <p:oleObj name="Equation" r:id="rId13" imgW="30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097463"/>
                        <a:ext cx="5492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1" name="Object 8"/>
          <p:cNvGraphicFramePr>
            <a:graphicFrameLocks noChangeAspect="1"/>
          </p:cNvGraphicFramePr>
          <p:nvPr/>
        </p:nvGraphicFramePr>
        <p:xfrm>
          <a:off x="5943600" y="5665788"/>
          <a:ext cx="16986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7" name="Equation" r:id="rId15" imgW="977900" imgH="266700" progId="Equation.DSMT4">
                  <p:embed/>
                </p:oleObj>
              </mc:Choice>
              <mc:Fallback>
                <p:oleObj name="Equation" r:id="rId15" imgW="9779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65788"/>
                        <a:ext cx="16986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2" name="Object 9"/>
          <p:cNvGraphicFramePr>
            <a:graphicFrameLocks noChangeAspect="1"/>
          </p:cNvGraphicFramePr>
          <p:nvPr/>
        </p:nvGraphicFramePr>
        <p:xfrm>
          <a:off x="7612063" y="5105400"/>
          <a:ext cx="388937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8" name="Equation" r:id="rId17" imgW="215640" imgH="241200" progId="Equation.DSMT4">
                  <p:embed/>
                </p:oleObj>
              </mc:Choice>
              <mc:Fallback>
                <p:oleObj name="Equation" r:id="rId17" imgW="215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2063" y="5105400"/>
                        <a:ext cx="388937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3" name="Object 10"/>
          <p:cNvGraphicFramePr>
            <a:graphicFrameLocks noChangeAspect="1"/>
          </p:cNvGraphicFramePr>
          <p:nvPr/>
        </p:nvGraphicFramePr>
        <p:xfrm>
          <a:off x="7610475" y="5651500"/>
          <a:ext cx="16097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99" name="Equation" r:id="rId19" imgW="927100" imgH="279400" progId="Equation.DSMT4">
                  <p:embed/>
                </p:oleObj>
              </mc:Choice>
              <mc:Fallback>
                <p:oleObj name="Equation" r:id="rId19" imgW="9271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5651500"/>
                        <a:ext cx="16097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4" name="Object 11"/>
          <p:cNvGraphicFramePr>
            <a:graphicFrameLocks noChangeAspect="1"/>
          </p:cNvGraphicFramePr>
          <p:nvPr/>
        </p:nvGraphicFramePr>
        <p:xfrm>
          <a:off x="7847013" y="3924300"/>
          <a:ext cx="9159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0" name="Equation" r:id="rId21" imgW="634680" imgH="393480" progId="Equation.DSMT4">
                  <p:embed/>
                </p:oleObj>
              </mc:Choice>
              <mc:Fallback>
                <p:oleObj name="Equation" r:id="rId21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7013" y="3924300"/>
                        <a:ext cx="9159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5" name="Object 12"/>
          <p:cNvGraphicFramePr>
            <a:graphicFrameLocks noChangeAspect="1"/>
          </p:cNvGraphicFramePr>
          <p:nvPr/>
        </p:nvGraphicFramePr>
        <p:xfrm>
          <a:off x="7653338" y="2865438"/>
          <a:ext cx="80486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1" name="Equation" r:id="rId23" imgW="419100" imgH="152400" progId="Equation.DSMT4">
                  <p:embed/>
                </p:oleObj>
              </mc:Choice>
              <mc:Fallback>
                <p:oleObj name="Equation" r:id="rId23" imgW="4191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3338" y="2865438"/>
                        <a:ext cx="804862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6" name="Object 13"/>
          <p:cNvGraphicFramePr>
            <a:graphicFrameLocks noChangeAspect="1"/>
          </p:cNvGraphicFramePr>
          <p:nvPr/>
        </p:nvGraphicFramePr>
        <p:xfrm>
          <a:off x="7739063" y="854075"/>
          <a:ext cx="6302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2" name="Equation" r:id="rId25" imgW="254000" imgH="152400" progId="Equation.DSMT4">
                  <p:embed/>
                </p:oleObj>
              </mc:Choice>
              <mc:Fallback>
                <p:oleObj name="Equation" r:id="rId25" imgW="2540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9063" y="854075"/>
                        <a:ext cx="6302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7" name="Object 14"/>
          <p:cNvGraphicFramePr>
            <a:graphicFrameLocks noChangeAspect="1"/>
          </p:cNvGraphicFramePr>
          <p:nvPr/>
        </p:nvGraphicFramePr>
        <p:xfrm>
          <a:off x="8289925" y="838200"/>
          <a:ext cx="85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3" name="Equation" r:id="rId27" imgW="342900" imgH="152400" progId="Equation.DSMT4">
                  <p:embed/>
                </p:oleObj>
              </mc:Choice>
              <mc:Fallback>
                <p:oleObj name="Equation" r:id="rId27" imgW="3429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9925" y="838200"/>
                        <a:ext cx="8540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8" name="Object 15"/>
          <p:cNvGraphicFramePr>
            <a:graphicFrameLocks noChangeAspect="1"/>
          </p:cNvGraphicFramePr>
          <p:nvPr/>
        </p:nvGraphicFramePr>
        <p:xfrm>
          <a:off x="6172200" y="1952625"/>
          <a:ext cx="6588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4" name="Equation" r:id="rId29" imgW="317160" imgH="203040" progId="Equation.DSMT4">
                  <p:embed/>
                </p:oleObj>
              </mc:Choice>
              <mc:Fallback>
                <p:oleObj name="Equation" r:id="rId29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952625"/>
                        <a:ext cx="6588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9" name="Object 16"/>
          <p:cNvGraphicFramePr>
            <a:graphicFrameLocks noChangeAspect="1"/>
          </p:cNvGraphicFramePr>
          <p:nvPr/>
        </p:nvGraphicFramePr>
        <p:xfrm>
          <a:off x="7446963" y="3536950"/>
          <a:ext cx="4016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5" name="Equation" r:id="rId31" imgW="177480" imgH="177480" progId="Equation.DSMT4">
                  <p:embed/>
                </p:oleObj>
              </mc:Choice>
              <mc:Fallback>
                <p:oleObj name="Equation" r:id="rId31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3536950"/>
                        <a:ext cx="4016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30" name="Object 17"/>
          <p:cNvGraphicFramePr>
            <a:graphicFrameLocks noChangeAspect="1"/>
          </p:cNvGraphicFramePr>
          <p:nvPr/>
        </p:nvGraphicFramePr>
        <p:xfrm>
          <a:off x="7281863" y="3924300"/>
          <a:ext cx="5667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306" name="Equation" r:id="rId33" imgW="393480" imgH="393480" progId="Equation.3">
                  <p:embed/>
                </p:oleObj>
              </mc:Choice>
              <mc:Fallback>
                <p:oleObj name="Equation" r:id="rId33" imgW="39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1863" y="3924300"/>
                        <a:ext cx="56673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289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45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45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CF6D6F1-FF6B-3C40-9208-0FC5AD3A315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45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</a:t>
            </a: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01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 ball of mass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m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at rest is dropped from the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h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above the ground.  a) Neglecting the air resistance, determine the speed of the ball when it is at the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y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above the ground.</a:t>
            </a:r>
            <a:endParaRPr lang="en-US" sz="1800" baseline="30000">
              <a:solidFill>
                <a:srgbClr val="800000"/>
              </a:solidFill>
              <a:latin typeface="Arial Narrow" charset="0"/>
            </a:endParaRPr>
          </a:p>
        </p:txBody>
      </p:sp>
      <p:graphicFrame>
        <p:nvGraphicFramePr>
          <p:cNvPr id="6062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849467"/>
              </p:ext>
            </p:extLst>
          </p:nvPr>
        </p:nvGraphicFramePr>
        <p:xfrm>
          <a:off x="5087938" y="1612900"/>
          <a:ext cx="16160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3" name="Equation" r:id="rId3" imgW="1308100" imgH="228600" progId="Equation.DSMT4">
                  <p:embed/>
                </p:oleObj>
              </mc:Choice>
              <mc:Fallback>
                <p:oleObj name="Equation" r:id="rId3" imgW="1308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1612900"/>
                        <a:ext cx="16160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2514600" y="3429000"/>
            <a:ext cx="6096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b) Determine the speed of the ball at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y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if it had initial speed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v</a:t>
            </a:r>
            <a:r>
              <a:rPr lang="en-US" sz="1800" baseline="-2500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at the time of the release at the original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h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1800" baseline="30000">
              <a:solidFill>
                <a:schemeClr val="accent2"/>
              </a:solidFill>
              <a:latin typeface="Arial Narrow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" y="1905000"/>
            <a:ext cx="1752600" cy="2895600"/>
            <a:chOff x="144" y="1056"/>
            <a:chExt cx="1104" cy="1824"/>
          </a:xfrm>
        </p:grpSpPr>
        <p:sp>
          <p:nvSpPr>
            <p:cNvPr id="24614" name="Text Box 7"/>
            <p:cNvSpPr txBox="1">
              <a:spLocks noChangeArrowheads="1"/>
            </p:cNvSpPr>
            <p:nvPr/>
          </p:nvSpPr>
          <p:spPr bwMode="auto">
            <a:xfrm>
              <a:off x="816" y="1248"/>
              <a:ext cx="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g</a:t>
              </a:r>
            </a:p>
          </p:txBody>
        </p:sp>
        <p:sp>
          <p:nvSpPr>
            <p:cNvPr id="24615" name="Text Box 8"/>
            <p:cNvSpPr txBox="1">
              <a:spLocks noChangeArrowheads="1"/>
            </p:cNvSpPr>
            <p:nvPr/>
          </p:nvSpPr>
          <p:spPr bwMode="auto">
            <a:xfrm>
              <a:off x="288" y="1334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44" y="2880"/>
              <a:ext cx="110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10"/>
            <p:cNvSpPr>
              <a:spLocks noChangeShapeType="1"/>
            </p:cNvSpPr>
            <p:nvPr/>
          </p:nvSpPr>
          <p:spPr bwMode="auto">
            <a:xfrm flipH="1">
              <a:off x="240" y="117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11"/>
            <p:cNvSpPr>
              <a:spLocks noChangeShapeType="1"/>
            </p:cNvSpPr>
            <p:nvPr/>
          </p:nvSpPr>
          <p:spPr bwMode="auto">
            <a:xfrm>
              <a:off x="288" y="1152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Oval 12"/>
            <p:cNvSpPr>
              <a:spLocks noChangeArrowheads="1"/>
            </p:cNvSpPr>
            <p:nvPr/>
          </p:nvSpPr>
          <p:spPr bwMode="auto">
            <a:xfrm>
              <a:off x="720" y="1056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4620" name="Line 13"/>
            <p:cNvSpPr>
              <a:spLocks noChangeShapeType="1"/>
            </p:cNvSpPr>
            <p:nvPr/>
          </p:nvSpPr>
          <p:spPr bwMode="auto">
            <a:xfrm>
              <a:off x="840" y="1296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09600" y="3124200"/>
            <a:ext cx="838200" cy="1676400"/>
            <a:chOff x="1488" y="1920"/>
            <a:chExt cx="528" cy="1056"/>
          </a:xfrm>
        </p:grpSpPr>
        <p:sp>
          <p:nvSpPr>
            <p:cNvPr id="24610" name="Text Box 15"/>
            <p:cNvSpPr txBox="1">
              <a:spLocks noChangeArrowheads="1"/>
            </p:cNvSpPr>
            <p:nvPr/>
          </p:nvSpPr>
          <p:spPr bwMode="auto">
            <a:xfrm>
              <a:off x="1659" y="2390"/>
              <a:ext cx="1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y</a:t>
              </a:r>
              <a:endParaRPr lang="en-US" sz="2000" b="1" baseline="-25000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4611" name="Line 16"/>
            <p:cNvSpPr>
              <a:spLocks noChangeShapeType="1"/>
            </p:cNvSpPr>
            <p:nvPr/>
          </p:nvSpPr>
          <p:spPr bwMode="auto">
            <a:xfrm flipH="1">
              <a:off x="1488" y="20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Line 17"/>
            <p:cNvSpPr>
              <a:spLocks noChangeShapeType="1"/>
            </p:cNvSpPr>
            <p:nvPr/>
          </p:nvSpPr>
          <p:spPr bwMode="auto">
            <a:xfrm>
              <a:off x="1632" y="201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Oval 18"/>
            <p:cNvSpPr>
              <a:spLocks noChangeArrowheads="1"/>
            </p:cNvSpPr>
            <p:nvPr/>
          </p:nvSpPr>
          <p:spPr bwMode="auto">
            <a:xfrm>
              <a:off x="1776" y="192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</p:grpSp>
      <p:sp>
        <p:nvSpPr>
          <p:cNvPr id="606227" name="Text Box 19"/>
          <p:cNvSpPr txBox="1">
            <a:spLocks noChangeArrowheads="1"/>
          </p:cNvSpPr>
          <p:nvPr/>
        </p:nvSpPr>
        <p:spPr bwMode="auto">
          <a:xfrm>
            <a:off x="3657600" y="1600200"/>
            <a:ext cx="1371600" cy="1493838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Using the principle of mechanical energy conservation</a:t>
            </a:r>
          </a:p>
        </p:txBody>
      </p:sp>
      <p:graphicFrame>
        <p:nvGraphicFramePr>
          <p:cNvPr id="606228" name="Object 3"/>
          <p:cNvGraphicFramePr>
            <a:graphicFrameLocks noChangeAspect="1"/>
          </p:cNvGraphicFramePr>
          <p:nvPr/>
        </p:nvGraphicFramePr>
        <p:xfrm>
          <a:off x="4838700" y="4202113"/>
          <a:ext cx="19827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4" name="Equation" r:id="rId5" imgW="1308100" imgH="228600" progId="Equation.DSMT4">
                  <p:embed/>
                </p:oleObj>
              </mc:Choice>
              <mc:Fallback>
                <p:oleObj name="Equation" r:id="rId5" imgW="1308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202113"/>
                        <a:ext cx="198278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29" name="Text Box 21"/>
          <p:cNvSpPr txBox="1">
            <a:spLocks noChangeArrowheads="1"/>
          </p:cNvSpPr>
          <p:nvPr/>
        </p:nvSpPr>
        <p:spPr bwMode="auto">
          <a:xfrm>
            <a:off x="2487613" y="4144963"/>
            <a:ext cx="2133600" cy="1493837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Again using the principle of mechanical energy conservation but with non-zero initial kinetic energy!!!</a:t>
            </a:r>
          </a:p>
        </p:txBody>
      </p:sp>
      <p:sp>
        <p:nvSpPr>
          <p:cNvPr id="606230" name="Text Box 22"/>
          <p:cNvSpPr txBox="1">
            <a:spLocks noChangeArrowheads="1"/>
          </p:cNvSpPr>
          <p:nvPr/>
        </p:nvSpPr>
        <p:spPr bwMode="auto">
          <a:xfrm>
            <a:off x="1524000" y="5715000"/>
            <a:ext cx="3124200" cy="52322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This result look very similar to a kinematic expression, </a:t>
            </a:r>
            <a:r>
              <a:rPr lang="en-US" sz="1400" dirty="0" smtClean="0">
                <a:solidFill>
                  <a:schemeClr val="accent2"/>
                </a:solidFill>
                <a:latin typeface="Arial Narrow" charset="0"/>
              </a:rPr>
              <a:t>doesn’t 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it? Which one is it?</a:t>
            </a:r>
          </a:p>
        </p:txBody>
      </p:sp>
      <p:graphicFrame>
        <p:nvGraphicFramePr>
          <p:cNvPr id="6062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453202"/>
              </p:ext>
            </p:extLst>
          </p:nvPr>
        </p:nvGraphicFramePr>
        <p:xfrm>
          <a:off x="6705600" y="1674813"/>
          <a:ext cx="8302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5" name="Equation" r:id="rId7" imgW="520560" imgH="203040" progId="Equation.3">
                  <p:embed/>
                </p:oleObj>
              </mc:Choice>
              <mc:Fallback>
                <p:oleObj name="Equation" r:id="rId7" imgW="520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674813"/>
                        <a:ext cx="8302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32" name="Object 5"/>
          <p:cNvGraphicFramePr>
            <a:graphicFrameLocks noChangeAspect="1"/>
          </p:cNvGraphicFramePr>
          <p:nvPr/>
        </p:nvGraphicFramePr>
        <p:xfrm>
          <a:off x="5227638" y="2057400"/>
          <a:ext cx="10207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6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2057400"/>
                        <a:ext cx="10207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33" name="Object 6"/>
          <p:cNvGraphicFramePr>
            <a:graphicFrameLocks noChangeAspect="1"/>
          </p:cNvGraphicFramePr>
          <p:nvPr/>
        </p:nvGraphicFramePr>
        <p:xfrm>
          <a:off x="5181600" y="2833688"/>
          <a:ext cx="1905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7" name="Equation" r:id="rId11" imgW="1066680" imgH="253800" progId="Equation.3">
                  <p:embed/>
                </p:oleObj>
              </mc:Choice>
              <mc:Fallback>
                <p:oleObj name="Equation" r:id="rId11" imgW="1066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33688"/>
                        <a:ext cx="19050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34" name="Text Box 26"/>
          <p:cNvSpPr txBox="1">
            <a:spLocks noChangeArrowheads="1"/>
          </p:cNvSpPr>
          <p:nvPr/>
        </p:nvSpPr>
        <p:spPr bwMode="auto">
          <a:xfrm>
            <a:off x="1657350" y="1524000"/>
            <a:ext cx="434975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PE</a:t>
            </a:r>
          </a:p>
        </p:txBody>
      </p:sp>
      <p:sp>
        <p:nvSpPr>
          <p:cNvPr id="606235" name="Text Box 27"/>
          <p:cNvSpPr txBox="1">
            <a:spLocks noChangeArrowheads="1"/>
          </p:cNvSpPr>
          <p:nvPr/>
        </p:nvSpPr>
        <p:spPr bwMode="auto">
          <a:xfrm>
            <a:off x="2246313" y="1524000"/>
            <a:ext cx="434975" cy="366713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KE</a:t>
            </a:r>
          </a:p>
        </p:txBody>
      </p:sp>
      <p:sp>
        <p:nvSpPr>
          <p:cNvPr id="606236" name="Text Box 28"/>
          <p:cNvSpPr txBox="1">
            <a:spLocks noChangeArrowheads="1"/>
          </p:cNvSpPr>
          <p:nvPr/>
        </p:nvSpPr>
        <p:spPr bwMode="auto">
          <a:xfrm>
            <a:off x="1600200" y="1919288"/>
            <a:ext cx="549275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mgh</a:t>
            </a:r>
          </a:p>
        </p:txBody>
      </p:sp>
      <p:sp>
        <p:nvSpPr>
          <p:cNvPr id="606237" name="Text Box 29"/>
          <p:cNvSpPr txBox="1">
            <a:spLocks noChangeArrowheads="1"/>
          </p:cNvSpPr>
          <p:nvPr/>
        </p:nvSpPr>
        <p:spPr bwMode="auto">
          <a:xfrm>
            <a:off x="1604963" y="3062288"/>
            <a:ext cx="538162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mgy</a:t>
            </a:r>
          </a:p>
        </p:txBody>
      </p:sp>
      <p:sp>
        <p:nvSpPr>
          <p:cNvPr id="606238" name="Text Box 30"/>
          <p:cNvSpPr txBox="1">
            <a:spLocks noChangeArrowheads="1"/>
          </p:cNvSpPr>
          <p:nvPr/>
        </p:nvSpPr>
        <p:spPr bwMode="auto">
          <a:xfrm>
            <a:off x="1730375" y="4419600"/>
            <a:ext cx="288925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0</a:t>
            </a:r>
          </a:p>
        </p:txBody>
      </p:sp>
      <p:sp>
        <p:nvSpPr>
          <p:cNvPr id="606239" name="Text Box 31"/>
          <p:cNvSpPr txBox="1">
            <a:spLocks noChangeArrowheads="1"/>
          </p:cNvSpPr>
          <p:nvPr/>
        </p:nvSpPr>
        <p:spPr bwMode="auto">
          <a:xfrm>
            <a:off x="2319338" y="1919288"/>
            <a:ext cx="288925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0</a:t>
            </a:r>
          </a:p>
        </p:txBody>
      </p:sp>
      <p:sp>
        <p:nvSpPr>
          <p:cNvPr id="606240" name="Text Box 32"/>
          <p:cNvSpPr txBox="1">
            <a:spLocks noChangeArrowheads="1"/>
          </p:cNvSpPr>
          <p:nvPr/>
        </p:nvSpPr>
        <p:spPr bwMode="auto">
          <a:xfrm>
            <a:off x="2133600" y="3062288"/>
            <a:ext cx="660400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graphicFrame>
        <p:nvGraphicFramePr>
          <p:cNvPr id="6062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694864"/>
              </p:ext>
            </p:extLst>
          </p:nvPr>
        </p:nvGraphicFramePr>
        <p:xfrm>
          <a:off x="7591425" y="1524000"/>
          <a:ext cx="14763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8" name="Equation" r:id="rId13" imgW="927000" imgH="393480" progId="Equation.3">
                  <p:embed/>
                </p:oleObj>
              </mc:Choice>
              <mc:Fallback>
                <p:oleObj name="Equation" r:id="rId13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1425" y="1524000"/>
                        <a:ext cx="147637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2" name="Object 8"/>
          <p:cNvGraphicFramePr>
            <a:graphicFrameLocks noChangeAspect="1"/>
          </p:cNvGraphicFramePr>
          <p:nvPr/>
        </p:nvGraphicFramePr>
        <p:xfrm>
          <a:off x="4876800" y="4567238"/>
          <a:ext cx="16049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89" name="Equation" r:id="rId15" imgW="812520" imgH="393480" progId="Equation.3">
                  <p:embed/>
                </p:oleObj>
              </mc:Choice>
              <mc:Fallback>
                <p:oleObj name="Equation" r:id="rId15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567238"/>
                        <a:ext cx="16049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3" name="Object 9"/>
          <p:cNvGraphicFramePr>
            <a:graphicFrameLocks noChangeAspect="1"/>
          </p:cNvGraphicFramePr>
          <p:nvPr/>
        </p:nvGraphicFramePr>
        <p:xfrm>
          <a:off x="4903788" y="5257800"/>
          <a:ext cx="1725612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90" name="Equation" r:id="rId17" imgW="939600" imgH="393480" progId="Equation.DSMT4">
                  <p:embed/>
                </p:oleObj>
              </mc:Choice>
              <mc:Fallback>
                <p:oleObj name="Equation" r:id="rId17" imgW="939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5257800"/>
                        <a:ext cx="1725612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1464"/>
              </p:ext>
            </p:extLst>
          </p:nvPr>
        </p:nvGraphicFramePr>
        <p:xfrm>
          <a:off x="4953000" y="5945188"/>
          <a:ext cx="27432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91" name="Equation" r:id="rId19" imgW="1422360" imgH="291960" progId="Equation.3">
                  <p:embed/>
                </p:oleObj>
              </mc:Choice>
              <mc:Fallback>
                <p:oleObj name="Equation" r:id="rId19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945188"/>
                        <a:ext cx="2743200" cy="608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45" name="Text Box 37"/>
          <p:cNvSpPr txBox="1">
            <a:spLocks noChangeArrowheads="1"/>
          </p:cNvSpPr>
          <p:nvPr/>
        </p:nvSpPr>
        <p:spPr bwMode="auto">
          <a:xfrm>
            <a:off x="2817813" y="1919288"/>
            <a:ext cx="687387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-25000">
                <a:solidFill>
                  <a:schemeClr val="accent2"/>
                </a:solidFill>
                <a:latin typeface="Arial Narrow" charset="0"/>
              </a:rPr>
              <a:t>i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sp>
        <p:nvSpPr>
          <p:cNvPr id="606246" name="Text Box 38"/>
          <p:cNvSpPr txBox="1">
            <a:spLocks noChangeArrowheads="1"/>
          </p:cNvSpPr>
          <p:nvPr/>
        </p:nvSpPr>
        <p:spPr bwMode="auto">
          <a:xfrm>
            <a:off x="2817813" y="3062288"/>
            <a:ext cx="695325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-25000">
                <a:solidFill>
                  <a:schemeClr val="accent2"/>
                </a:solidFill>
                <a:latin typeface="Arial Narrow" charset="0"/>
              </a:rPr>
              <a:t>f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graphicFrame>
        <p:nvGraphicFramePr>
          <p:cNvPr id="606247" name="Object 11"/>
          <p:cNvGraphicFramePr>
            <a:graphicFrameLocks noChangeAspect="1"/>
          </p:cNvGraphicFramePr>
          <p:nvPr/>
        </p:nvGraphicFramePr>
        <p:xfrm>
          <a:off x="6553200" y="4567238"/>
          <a:ext cx="16764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92" name="Equation" r:id="rId21" imgW="939600" imgH="393480" progId="Equation.3">
                  <p:embed/>
                </p:oleObj>
              </mc:Choice>
              <mc:Fallback>
                <p:oleObj name="Equation" r:id="rId21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67238"/>
                        <a:ext cx="16764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8" name="Object 12"/>
          <p:cNvGraphicFramePr>
            <a:graphicFrameLocks noChangeAspect="1"/>
          </p:cNvGraphicFramePr>
          <p:nvPr/>
        </p:nvGraphicFramePr>
        <p:xfrm>
          <a:off x="6308725" y="2209800"/>
          <a:ext cx="13112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93" name="Equation" r:id="rId23" imgW="685800" imgH="253800" progId="Equation.DSMT4">
                  <p:embed/>
                </p:oleObj>
              </mc:Choice>
              <mc:Fallback>
                <p:oleObj name="Equation" r:id="rId23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209800"/>
                        <a:ext cx="13112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9" name="Object 13"/>
          <p:cNvGraphicFramePr>
            <a:graphicFrameLocks noChangeAspect="1"/>
          </p:cNvGraphicFramePr>
          <p:nvPr/>
        </p:nvGraphicFramePr>
        <p:xfrm>
          <a:off x="6665913" y="5422900"/>
          <a:ext cx="12588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94" name="Equation" r:id="rId25" imgW="685800" imgH="253800" progId="Equation.3">
                  <p:embed/>
                </p:oleObj>
              </mc:Choice>
              <mc:Fallback>
                <p:oleObj name="Equation" r:id="rId25" imgW="685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3" y="5422900"/>
                        <a:ext cx="12588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820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56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56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6F77F1A-CBF2-6F45-80BE-73796BF92DC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13730" name="Rectangle 2"/>
          <p:cNvSpPr>
            <a:spLocks noChangeArrowheads="1"/>
          </p:cNvSpPr>
          <p:nvPr/>
        </p:nvSpPr>
        <p:spPr bwMode="auto">
          <a:xfrm>
            <a:off x="1524000" y="4724400"/>
            <a:ext cx="1828800" cy="6096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3731" name="Rectangle 3"/>
          <p:cNvSpPr>
            <a:spLocks noChangeArrowheads="1"/>
          </p:cNvSpPr>
          <p:nvPr/>
        </p:nvSpPr>
        <p:spPr bwMode="auto">
          <a:xfrm>
            <a:off x="2743200" y="3810000"/>
            <a:ext cx="4191000" cy="7620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Power</a:t>
            </a:r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19050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Rate at which the work is done or the energy is transferred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What is the difference for the same car with two different engines (4 cylinder and 8 cylinder) climbing the same hill? 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sym typeface="Wingdings" charset="0"/>
              </a:rPr>
              <a:t> The time…  8 cylinder car climbs up the hill faster!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963613" y="2486025"/>
            <a:ext cx="664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Is the total amount of work done by the engines different? </a:t>
            </a:r>
            <a:endParaRPr lang="en-US">
              <a:latin typeface="Arial Narrow" charset="0"/>
            </a:endParaRPr>
          </a:p>
        </p:txBody>
      </p:sp>
      <p:sp>
        <p:nvSpPr>
          <p:cNvPr id="713735" name="Text Box 7"/>
          <p:cNvSpPr txBox="1">
            <a:spLocks noChangeArrowheads="1"/>
          </p:cNvSpPr>
          <p:nvPr/>
        </p:nvSpPr>
        <p:spPr bwMode="auto">
          <a:xfrm>
            <a:off x="7516813" y="2514600"/>
            <a:ext cx="560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A50021"/>
                </a:solidFill>
                <a:latin typeface="Arial Narrow" charset="0"/>
              </a:rPr>
              <a:t>NO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990600" y="2971800"/>
            <a:ext cx="2344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660066"/>
                </a:solidFill>
                <a:latin typeface="Arial Narrow" charset="0"/>
              </a:rPr>
              <a:t>Then what is different? </a:t>
            </a:r>
            <a:endParaRPr lang="en-US" sz="2000">
              <a:latin typeface="Arial Narrow" charset="0"/>
            </a:endParaRPr>
          </a:p>
        </p:txBody>
      </p:sp>
      <p:sp>
        <p:nvSpPr>
          <p:cNvPr id="713737" name="Text Box 9"/>
          <p:cNvSpPr txBox="1">
            <a:spLocks noChangeArrowheads="1"/>
          </p:cNvSpPr>
          <p:nvPr/>
        </p:nvSpPr>
        <p:spPr bwMode="auto">
          <a:xfrm>
            <a:off x="3429000" y="2895600"/>
            <a:ext cx="518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A50021"/>
                </a:solidFill>
                <a:latin typeface="Arial Narrow" charset="0"/>
              </a:rPr>
              <a:t>The rate at which the same amount of work performed is higher for 8 cylinders than 4.</a:t>
            </a:r>
          </a:p>
        </p:txBody>
      </p:sp>
      <p:sp>
        <p:nvSpPr>
          <p:cNvPr id="713738" name="Text Box 10"/>
          <p:cNvSpPr txBox="1">
            <a:spLocks noChangeArrowheads="1"/>
          </p:cNvSpPr>
          <p:nvPr/>
        </p:nvSpPr>
        <p:spPr bwMode="auto">
          <a:xfrm>
            <a:off x="533400" y="3810000"/>
            <a:ext cx="2225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rgbClr val="A50021"/>
                </a:solidFill>
                <a:latin typeface="Arial Narrow" charset="0"/>
              </a:rPr>
              <a:t>Average power </a:t>
            </a:r>
            <a:endParaRPr lang="en-US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713739" name="Object 2"/>
          <p:cNvGraphicFramePr>
            <a:graphicFrameLocks noChangeAspect="1"/>
          </p:cNvGraphicFramePr>
          <p:nvPr/>
        </p:nvGraphicFramePr>
        <p:xfrm>
          <a:off x="2806700" y="3963988"/>
          <a:ext cx="5857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1" name="Equation" r:id="rId3" imgW="279360" imgH="190440" progId="Equation.DSMT4">
                  <p:embed/>
                </p:oleObj>
              </mc:Choice>
              <mc:Fallback>
                <p:oleObj name="Equation" r:id="rId3" imgW="279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3963988"/>
                        <a:ext cx="585788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42" name="Text Box 14"/>
          <p:cNvSpPr txBox="1">
            <a:spLocks noChangeArrowheads="1"/>
          </p:cNvSpPr>
          <p:nvPr/>
        </p:nvSpPr>
        <p:spPr bwMode="auto">
          <a:xfrm>
            <a:off x="609600" y="4738688"/>
            <a:ext cx="946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Unit? </a:t>
            </a:r>
            <a:endParaRPr lang="en-US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713743" name="Object 3"/>
          <p:cNvGraphicFramePr>
            <a:graphicFrameLocks noChangeAspect="1"/>
          </p:cNvGraphicFramePr>
          <p:nvPr/>
        </p:nvGraphicFramePr>
        <p:xfrm>
          <a:off x="1524000" y="4800600"/>
          <a:ext cx="923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2" name="Equation" r:id="rId5" imgW="419040" imgH="177480" progId="Equation.DSMT4">
                  <p:embed/>
                </p:oleObj>
              </mc:Choice>
              <mc:Fallback>
                <p:oleObj name="Equation" r:id="rId5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00600"/>
                        <a:ext cx="9239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44" name="Object 4"/>
          <p:cNvGraphicFramePr>
            <a:graphicFrameLocks noChangeAspect="1"/>
          </p:cNvGraphicFramePr>
          <p:nvPr/>
        </p:nvGraphicFramePr>
        <p:xfrm>
          <a:off x="3675063" y="4800600"/>
          <a:ext cx="30305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3" name="Equation" r:id="rId7" imgW="1028520" imgH="177480" progId="Equation.DSMT4">
                  <p:embed/>
                </p:oleObj>
              </mc:Choice>
              <mc:Fallback>
                <p:oleObj name="Equation" r:id="rId7" imgW="10285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4800600"/>
                        <a:ext cx="3030537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857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45" name="Text Box 17"/>
          <p:cNvSpPr txBox="1">
            <a:spLocks noChangeArrowheads="1"/>
          </p:cNvSpPr>
          <p:nvPr/>
        </p:nvSpPr>
        <p:spPr bwMode="auto">
          <a:xfrm>
            <a:off x="609600" y="5334000"/>
            <a:ext cx="3192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do power companies sell? </a:t>
            </a:r>
          </a:p>
        </p:txBody>
      </p:sp>
      <p:sp>
        <p:nvSpPr>
          <p:cNvPr id="713746" name="Text Box 18"/>
          <p:cNvSpPr txBox="1">
            <a:spLocks noChangeArrowheads="1"/>
          </p:cNvSpPr>
          <p:nvPr/>
        </p:nvSpPr>
        <p:spPr bwMode="auto">
          <a:xfrm>
            <a:off x="6248400" y="5791200"/>
            <a:ext cx="985838" cy="4349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Energy </a:t>
            </a:r>
          </a:p>
        </p:txBody>
      </p:sp>
      <p:graphicFrame>
        <p:nvGraphicFramePr>
          <p:cNvPr id="713747" name="Object 5"/>
          <p:cNvGraphicFramePr>
            <a:graphicFrameLocks noChangeAspect="1"/>
          </p:cNvGraphicFramePr>
          <p:nvPr/>
        </p:nvGraphicFramePr>
        <p:xfrm>
          <a:off x="3733800" y="5381625"/>
          <a:ext cx="10683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4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81625"/>
                        <a:ext cx="106838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1" name="Object 6"/>
          <p:cNvGraphicFramePr>
            <a:graphicFrameLocks noChangeAspect="1"/>
          </p:cNvGraphicFramePr>
          <p:nvPr/>
        </p:nvGraphicFramePr>
        <p:xfrm>
          <a:off x="4800600" y="5334000"/>
          <a:ext cx="3756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5" name="Equation" r:id="rId11" imgW="1917360" imgH="203040" progId="Equation.DSMT4">
                  <p:embed/>
                </p:oleObj>
              </mc:Choice>
              <mc:Fallback>
                <p:oleObj name="Equation" r:id="rId11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334000"/>
                        <a:ext cx="3756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4" name="Object 7"/>
          <p:cNvGraphicFramePr>
            <a:graphicFrameLocks noChangeAspect="1"/>
          </p:cNvGraphicFramePr>
          <p:nvPr/>
        </p:nvGraphicFramePr>
        <p:xfrm>
          <a:off x="3422650" y="3810000"/>
          <a:ext cx="6159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6" name="Equation" r:id="rId13" imgW="291960" imgH="177480" progId="Equation.DSMT4">
                  <p:embed/>
                </p:oleObj>
              </mc:Choice>
              <mc:Fallback>
                <p:oleObj name="Equation" r:id="rId13" imgW="291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3810000"/>
                        <a:ext cx="6159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783112"/>
              </p:ext>
            </p:extLst>
          </p:nvPr>
        </p:nvGraphicFramePr>
        <p:xfrm>
          <a:off x="3440113" y="3760788"/>
          <a:ext cx="827087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7" name="Equation" r:id="rId15" imgW="393700" imgH="419100" progId="Equation.3">
                  <p:embed/>
                </p:oleObj>
              </mc:Choice>
              <mc:Fallback>
                <p:oleObj name="Equation" r:id="rId15" imgW="393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3760788"/>
                        <a:ext cx="827087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6" name="Object 9"/>
          <p:cNvGraphicFramePr>
            <a:graphicFrameLocks noChangeAspect="1"/>
          </p:cNvGraphicFramePr>
          <p:nvPr/>
        </p:nvGraphicFramePr>
        <p:xfrm>
          <a:off x="2476500" y="4800600"/>
          <a:ext cx="952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8" name="Equation" r:id="rId17" imgW="431640" imgH="177480" progId="Equation.DSMT4">
                  <p:embed/>
                </p:oleObj>
              </mc:Choice>
              <mc:Fallback>
                <p:oleObj name="Equation" r:id="rId17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4800600"/>
                        <a:ext cx="952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7" name="Object 10"/>
          <p:cNvGraphicFramePr>
            <a:graphicFrameLocks noChangeAspect="1"/>
          </p:cNvGraphicFramePr>
          <p:nvPr/>
        </p:nvGraphicFramePr>
        <p:xfrm>
          <a:off x="4354513" y="3786188"/>
          <a:ext cx="82708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69" name="Equation" r:id="rId19" imgW="393480" imgH="393480" progId="Equation.DSMT4">
                  <p:embed/>
                </p:oleObj>
              </mc:Choice>
              <mc:Fallback>
                <p:oleObj name="Equation" r:id="rId19" imgW="393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3786188"/>
                        <a:ext cx="82708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8" name="Object 11"/>
          <p:cNvGraphicFramePr>
            <a:graphicFrameLocks noChangeAspect="1"/>
          </p:cNvGraphicFramePr>
          <p:nvPr/>
        </p:nvGraphicFramePr>
        <p:xfrm>
          <a:off x="4419600" y="3810000"/>
          <a:ext cx="4270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70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42703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9" name="Object 12"/>
          <p:cNvGraphicFramePr>
            <a:graphicFrameLocks noChangeAspect="1"/>
          </p:cNvGraphicFramePr>
          <p:nvPr/>
        </p:nvGraphicFramePr>
        <p:xfrm>
          <a:off x="5216525" y="4014788"/>
          <a:ext cx="34607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71" name="Equation" r:id="rId23" imgW="164880" imgH="164880" progId="Equation.DSMT4">
                  <p:embed/>
                </p:oleObj>
              </mc:Choice>
              <mc:Fallback>
                <p:oleObj name="Equation" r:id="rId23" imgW="164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6525" y="4014788"/>
                        <a:ext cx="34607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0" name="Object 13"/>
          <p:cNvGraphicFramePr>
            <a:graphicFrameLocks noChangeAspect="1"/>
          </p:cNvGraphicFramePr>
          <p:nvPr/>
        </p:nvGraphicFramePr>
        <p:xfrm>
          <a:off x="5486400" y="3786188"/>
          <a:ext cx="7191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72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786188"/>
                        <a:ext cx="719138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1" name="Object 14"/>
          <p:cNvGraphicFramePr>
            <a:graphicFrameLocks noChangeAspect="1"/>
          </p:cNvGraphicFramePr>
          <p:nvPr/>
        </p:nvGraphicFramePr>
        <p:xfrm>
          <a:off x="6205538" y="4038600"/>
          <a:ext cx="3476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73" name="Equation" r:id="rId27" imgW="164880" imgH="164880" progId="Equation.DSMT4">
                  <p:embed/>
                </p:oleObj>
              </mc:Choice>
              <mc:Fallback>
                <p:oleObj name="Equation" r:id="rId27" imgW="164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4038600"/>
                        <a:ext cx="3476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40517"/>
              </p:ext>
            </p:extLst>
          </p:nvPr>
        </p:nvGraphicFramePr>
        <p:xfrm>
          <a:off x="6489700" y="4089400"/>
          <a:ext cx="292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0874" name="Equation" r:id="rId29" imgW="139700" imgH="165100" progId="Equation.3">
                  <p:embed/>
                </p:oleObj>
              </mc:Choice>
              <mc:Fallback>
                <p:oleObj name="Equation" r:id="rId29" imgW="139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4089400"/>
                        <a:ext cx="292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63" name="Text Box 35"/>
          <p:cNvSpPr txBox="1">
            <a:spLocks noChangeArrowheads="1"/>
          </p:cNvSpPr>
          <p:nvPr/>
        </p:nvSpPr>
        <p:spPr bwMode="auto">
          <a:xfrm>
            <a:off x="7162800" y="38100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Scalar quantity </a:t>
            </a:r>
          </a:p>
        </p:txBody>
      </p:sp>
    </p:spTree>
    <p:extLst>
      <p:ext uri="{BB962C8B-B14F-4D97-AF65-F5344CB8AC3E}">
        <p14:creationId xmlns:p14="http://schemas.microsoft.com/office/powerpoint/2010/main" val="221839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33078</TotalTime>
  <Words>1406</Words>
  <Application>Microsoft Macintosh PowerPoint</Application>
  <PresentationFormat>On-screen Show (4:3)</PresentationFormat>
  <Paragraphs>169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phys1443-spring02</vt:lpstr>
      <vt:lpstr>Equation</vt:lpstr>
      <vt:lpstr>MathType 6.0 Equation</vt:lpstr>
      <vt:lpstr>PHYS 1441 – Section 002 Lecture #16</vt:lpstr>
      <vt:lpstr>Announcements</vt:lpstr>
      <vt:lpstr>Special Project #5</vt:lpstr>
      <vt:lpstr>Example for Potential Energy</vt:lpstr>
      <vt:lpstr>Elastic Potential Energy</vt:lpstr>
      <vt:lpstr>Conservative and Non-conservative Forces</vt:lpstr>
      <vt:lpstr>Conservation of Mechanical Energy</vt:lpstr>
      <vt:lpstr>Example </vt:lpstr>
      <vt:lpstr>Power</vt:lpstr>
      <vt:lpstr>Energy Loss in Automobile</vt:lpstr>
      <vt:lpstr>Human Metabolic Rates</vt:lpstr>
      <vt:lpstr>Ex.  The Power to Accelerate a Car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1130</cp:revision>
  <cp:lastPrinted>2013-03-25T23:52:43Z</cp:lastPrinted>
  <dcterms:created xsi:type="dcterms:W3CDTF">2012-08-27T21:13:02Z</dcterms:created>
  <dcterms:modified xsi:type="dcterms:W3CDTF">2013-03-26T00:00:53Z</dcterms:modified>
</cp:coreProperties>
</file>