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notesSlides/notesSlide3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4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37" r:id="rId3"/>
    <p:sldId id="702" r:id="rId4"/>
    <p:sldId id="703" r:id="rId5"/>
    <p:sldId id="704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6" Type="http://schemas.openxmlformats.org/officeDocument/2006/relationships/image" Target="../media/image103.wmf"/><Relationship Id="rId7" Type="http://schemas.openxmlformats.org/officeDocument/2006/relationships/image" Target="../media/image104.wmf"/><Relationship Id="rId8" Type="http://schemas.openxmlformats.org/officeDocument/2006/relationships/image" Target="../media/image105.wmf"/><Relationship Id="rId9" Type="http://schemas.openxmlformats.org/officeDocument/2006/relationships/image" Target="../media/image106.wmf"/><Relationship Id="rId10" Type="http://schemas.openxmlformats.org/officeDocument/2006/relationships/image" Target="../media/image107.wmf"/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" Type="http://schemas.openxmlformats.org/officeDocument/2006/relationships/image" Target="../media/image36.e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4" Type="http://schemas.openxmlformats.org/officeDocument/2006/relationships/image" Target="../media/image63.emf"/><Relationship Id="rId15" Type="http://schemas.openxmlformats.org/officeDocument/2006/relationships/image" Target="../media/image64.emf"/><Relationship Id="rId16" Type="http://schemas.openxmlformats.org/officeDocument/2006/relationships/image" Target="../media/image65.emf"/><Relationship Id="rId17" Type="http://schemas.openxmlformats.org/officeDocument/2006/relationships/image" Target="../media/image66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w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9" Type="http://schemas.openxmlformats.org/officeDocument/2006/relationships/image" Target="../media/image75.wmf"/><Relationship Id="rId10" Type="http://schemas.openxmlformats.org/officeDocument/2006/relationships/image" Target="../media/image76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1" Type="http://schemas.openxmlformats.org/officeDocument/2006/relationships/image" Target="../media/image77.wmf"/><Relationship Id="rId2" Type="http://schemas.openxmlformats.org/officeDocument/2006/relationships/image" Target="../media/image7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DAEEE8-5D49-D24D-9141-3F88FFB89EF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D23965-B23F-9D4C-8F63-E0AF96D064B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79B2D4-0D7C-AF47-883E-838AD0FBC89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74970F-760E-6C40-A98D-579682D9341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8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oleObject" Target="../embeddings/oleObject83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87.wmf"/><Relationship Id="rId16" Type="http://schemas.openxmlformats.org/officeDocument/2006/relationships/oleObject" Target="../embeddings/oleObject85.bin"/><Relationship Id="rId17" Type="http://schemas.openxmlformats.org/officeDocument/2006/relationships/image" Target="../media/image88.wmf"/><Relationship Id="rId18" Type="http://schemas.openxmlformats.org/officeDocument/2006/relationships/oleObject" Target="../embeddings/oleObject86.bin"/><Relationship Id="rId19" Type="http://schemas.openxmlformats.org/officeDocument/2006/relationships/image" Target="../media/image8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0.jpe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82.wmf"/><Relationship Id="rId6" Type="http://schemas.openxmlformats.org/officeDocument/2006/relationships/oleObject" Target="../embeddings/oleObject80.bin"/><Relationship Id="rId7" Type="http://schemas.openxmlformats.org/officeDocument/2006/relationships/image" Target="../media/image83.wmf"/><Relationship Id="rId8" Type="http://schemas.openxmlformats.org/officeDocument/2006/relationships/oleObject" Target="../embeddings/oleObject81.bin"/><Relationship Id="rId9" Type="http://schemas.openxmlformats.org/officeDocument/2006/relationships/image" Target="../media/image84.wmf"/><Relationship Id="rId10" Type="http://schemas.openxmlformats.org/officeDocument/2006/relationships/oleObject" Target="../embeddings/oleObject82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91.bin"/><Relationship Id="rId14" Type="http://schemas.openxmlformats.org/officeDocument/2006/relationships/image" Target="../media/image95.wmf"/><Relationship Id="rId15" Type="http://schemas.openxmlformats.org/officeDocument/2006/relationships/oleObject" Target="../embeddings/oleObject92.bin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7.jpeg"/><Relationship Id="rId5" Type="http://schemas.openxmlformats.org/officeDocument/2006/relationships/oleObject" Target="../embeddings/oleObject87.bin"/><Relationship Id="rId6" Type="http://schemas.openxmlformats.org/officeDocument/2006/relationships/image" Target="../media/image91.w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92.w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3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105.wmf"/><Relationship Id="rId21" Type="http://schemas.openxmlformats.org/officeDocument/2006/relationships/oleObject" Target="../embeddings/oleObject101.bin"/><Relationship Id="rId22" Type="http://schemas.openxmlformats.org/officeDocument/2006/relationships/image" Target="../media/image106.wmf"/><Relationship Id="rId23" Type="http://schemas.openxmlformats.org/officeDocument/2006/relationships/oleObject" Target="../embeddings/oleObject102.bin"/><Relationship Id="rId24" Type="http://schemas.openxmlformats.org/officeDocument/2006/relationships/image" Target="../media/image107.wmf"/><Relationship Id="rId10" Type="http://schemas.openxmlformats.org/officeDocument/2006/relationships/image" Target="../media/image100.w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102.w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104.wmf"/><Relationship Id="rId19" Type="http://schemas.openxmlformats.org/officeDocument/2006/relationships/oleObject" Target="../embeddings/oleObject10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8.jpeg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8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w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23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4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25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6.bin"/><Relationship Id="rId30" Type="http://schemas.openxmlformats.org/officeDocument/2006/relationships/image" Target="../media/image27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3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3.w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4.w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5.w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46.w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47.wmf"/><Relationship Id="rId29" Type="http://schemas.openxmlformats.org/officeDocument/2006/relationships/oleObject" Target="../embeddings/oleObject46.bin"/><Relationship Id="rId30" Type="http://schemas.openxmlformats.org/officeDocument/2006/relationships/image" Target="../media/image48.wmf"/><Relationship Id="rId31" Type="http://schemas.openxmlformats.org/officeDocument/2006/relationships/oleObject" Target="../embeddings/oleObject47.bin"/><Relationship Id="rId32" Type="http://schemas.openxmlformats.org/officeDocument/2006/relationships/image" Target="../media/image49.w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2.w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8.emf"/><Relationship Id="rId21" Type="http://schemas.openxmlformats.org/officeDocument/2006/relationships/oleObject" Target="../embeddings/oleObject57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58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59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60.bin"/><Relationship Id="rId28" Type="http://schemas.openxmlformats.org/officeDocument/2006/relationships/image" Target="../media/image62.e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30" Type="http://schemas.openxmlformats.org/officeDocument/2006/relationships/image" Target="../media/image63.emf"/><Relationship Id="rId31" Type="http://schemas.openxmlformats.org/officeDocument/2006/relationships/oleObject" Target="../embeddings/oleObject62.bin"/><Relationship Id="rId32" Type="http://schemas.openxmlformats.org/officeDocument/2006/relationships/image" Target="../media/image64.emf"/><Relationship Id="rId9" Type="http://schemas.openxmlformats.org/officeDocument/2006/relationships/oleObject" Target="../embeddings/oleObject51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2.emf"/><Relationship Id="rId33" Type="http://schemas.openxmlformats.org/officeDocument/2006/relationships/oleObject" Target="../embeddings/oleObject63.bin"/><Relationship Id="rId34" Type="http://schemas.openxmlformats.org/officeDocument/2006/relationships/image" Target="../media/image65.emf"/><Relationship Id="rId35" Type="http://schemas.openxmlformats.org/officeDocument/2006/relationships/oleObject" Target="../embeddings/oleObject64.bin"/><Relationship Id="rId36" Type="http://schemas.openxmlformats.org/officeDocument/2006/relationships/image" Target="../media/image66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5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20" Type="http://schemas.openxmlformats.org/officeDocument/2006/relationships/image" Target="../media/image75.wmf"/><Relationship Id="rId21" Type="http://schemas.openxmlformats.org/officeDocument/2006/relationships/oleObject" Target="../embeddings/oleObject74.bin"/><Relationship Id="rId22" Type="http://schemas.openxmlformats.org/officeDocument/2006/relationships/image" Target="../media/image76.wmf"/><Relationship Id="rId10" Type="http://schemas.openxmlformats.org/officeDocument/2006/relationships/image" Target="../media/image70.wmf"/><Relationship Id="rId11" Type="http://schemas.openxmlformats.org/officeDocument/2006/relationships/oleObject" Target="../embeddings/oleObject69.bin"/><Relationship Id="rId12" Type="http://schemas.openxmlformats.org/officeDocument/2006/relationships/image" Target="../media/image71.w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72.w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73.wmf"/><Relationship Id="rId17" Type="http://schemas.openxmlformats.org/officeDocument/2006/relationships/oleObject" Target="../embeddings/oleObject72.bin"/><Relationship Id="rId18" Type="http://schemas.openxmlformats.org/officeDocument/2006/relationships/image" Target="../media/image74.wmf"/><Relationship Id="rId19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5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6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537" y="1600200"/>
            <a:ext cx="3096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3622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Collisions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Elastic Collisions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Perfectly Inelastic Collisions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Concept of the Center of Mass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Fundamentals of the Rotational Motion</a:t>
            </a:r>
          </a:p>
          <a:p>
            <a:pPr marL="609600" indent="-609600" algn="l"/>
            <a:r>
              <a:rPr lang="en-US" dirty="0" smtClean="0">
                <a:latin typeface="Arial Narrow" charset="0"/>
                <a:ea typeface="Gulim" charset="0"/>
                <a:cs typeface="Gulim" charset="0"/>
              </a:rPr>
              <a:t>Rotational Kinematics</a:t>
            </a:r>
            <a:endParaRPr lang="en-US" dirty="0">
              <a:latin typeface="Arial Narrow" charset="0"/>
              <a:ea typeface="Gulim" charset="0"/>
              <a:cs typeface="Guli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58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576C53-A666-AC4D-864B-6561BA44081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Center of Mass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We’ve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been solving physical problems treating objects as </a:t>
            </a:r>
            <a:r>
              <a:rPr lang="en-US" sz="2600" dirty="0" err="1">
                <a:solidFill>
                  <a:schemeClr val="accent2"/>
                </a:solidFill>
                <a:latin typeface="Monotype Corsiva" charset="0"/>
              </a:rPr>
              <a:t>sizeless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 points with masses, but in realistic situations objects have shapes with masses distributed throughout the body.    </a:t>
            </a:r>
          </a:p>
        </p:txBody>
      </p:sp>
      <p:sp>
        <p:nvSpPr>
          <p:cNvPr id="763908" name="Text Box 4"/>
          <p:cNvSpPr txBox="1">
            <a:spLocks noChangeArrowheads="1"/>
          </p:cNvSpPr>
          <p:nvPr/>
        </p:nvSpPr>
        <p:spPr bwMode="auto">
          <a:xfrm>
            <a:off x="685800" y="1938338"/>
            <a:ext cx="7391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Center of mass of a system is the average position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mass and represents the motion of the system as if all the mass is 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on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th</a:t>
            </a:r>
            <a:r>
              <a:rPr lang="en-US" altLang="ko-KR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at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  <a:ea typeface="굴림" charset="0"/>
                <a:cs typeface="굴림" charset="0"/>
              </a:rPr>
              <a:t> point. </a:t>
            </a:r>
          </a:p>
        </p:txBody>
      </p:sp>
      <p:sp>
        <p:nvSpPr>
          <p:cNvPr id="763909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Consider a massless rod with two balls attached at either end.</a:t>
            </a:r>
          </a:p>
        </p:txBody>
      </p:sp>
      <p:graphicFrame>
        <p:nvGraphicFramePr>
          <p:cNvPr id="763910" name="Object 2"/>
          <p:cNvGraphicFramePr>
            <a:graphicFrameLocks noChangeAspect="1"/>
          </p:cNvGraphicFramePr>
          <p:nvPr/>
        </p:nvGraphicFramePr>
        <p:xfrm>
          <a:off x="3962400" y="5627688"/>
          <a:ext cx="7254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75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27688"/>
                        <a:ext cx="7254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1" name="Text Box 7"/>
          <p:cNvSpPr txBox="1">
            <a:spLocks noChangeArrowheads="1"/>
          </p:cNvSpPr>
          <p:nvPr/>
        </p:nvSpPr>
        <p:spPr bwMode="auto">
          <a:xfrm>
            <a:off x="3810000" y="2867025"/>
            <a:ext cx="464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total external force exerted on the system of total mass M causes the center of mass to move at an acceleration given by                         as if the entire mass of the system is on the center of mass.</a:t>
            </a:r>
          </a:p>
        </p:txBody>
      </p:sp>
      <p:graphicFrame>
        <p:nvGraphicFramePr>
          <p:cNvPr id="7639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6956"/>
              </p:ext>
            </p:extLst>
          </p:nvPr>
        </p:nvGraphicFramePr>
        <p:xfrm>
          <a:off x="6096000" y="3487738"/>
          <a:ext cx="1349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76" name="Equation" r:id="rId5" imgW="850900" imgH="304800" progId="Equation.DSMT4">
                  <p:embed/>
                </p:oleObj>
              </mc:Choice>
              <mc:Fallback>
                <p:oleObj name="Equation" r:id="rId5" imgW="850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87738"/>
                        <a:ext cx="13493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913" name="Text Box 9"/>
          <p:cNvSpPr txBox="1">
            <a:spLocks noChangeArrowheads="1"/>
          </p:cNvSpPr>
          <p:nvPr/>
        </p:nvSpPr>
        <p:spPr bwMode="auto">
          <a:xfrm>
            <a:off x="685800" y="2819400"/>
            <a:ext cx="3048000" cy="14605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above statement tell you concerning the forces being exerted on the system?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343400"/>
            <a:ext cx="2667000" cy="914400"/>
            <a:chOff x="240" y="2736"/>
            <a:chExt cx="1680" cy="576"/>
          </a:xfrm>
        </p:grpSpPr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>
              <a:off x="240" y="3024"/>
              <a:ext cx="16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62" name="Group 12"/>
            <p:cNvGrpSpPr>
              <a:grpSpLocks/>
            </p:cNvGrpSpPr>
            <p:nvPr/>
          </p:nvGrpSpPr>
          <p:grpSpPr bwMode="auto">
            <a:xfrm>
              <a:off x="576" y="2880"/>
              <a:ext cx="1200" cy="288"/>
              <a:chOff x="336" y="2064"/>
              <a:chExt cx="1200" cy="288"/>
            </a:xfrm>
          </p:grpSpPr>
          <p:sp>
            <p:nvSpPr>
              <p:cNvPr id="763917" name="Oval 13"/>
              <p:cNvSpPr>
                <a:spLocks noChangeArrowheads="1"/>
              </p:cNvSpPr>
              <p:nvPr/>
            </p:nvSpPr>
            <p:spPr bwMode="auto">
              <a:xfrm>
                <a:off x="336" y="21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</a:p>
            </p:txBody>
          </p:sp>
          <p:sp>
            <p:nvSpPr>
              <p:cNvPr id="35867" name="Oval 14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baseline="-25000">
                    <a:solidFill>
                      <a:srgbClr val="FFFF00"/>
                    </a:solidFill>
                    <a:latin typeface="Monotype Corsiva" charset="0"/>
                  </a:rPr>
                  <a:t>2</a:t>
                </a:r>
              </a:p>
            </p:txBody>
          </p:sp>
          <p:cxnSp>
            <p:nvCxnSpPr>
              <p:cNvPr id="35868" name="AutoShape 15"/>
              <p:cNvCxnSpPr>
                <a:cxnSpLocks noChangeShapeType="1"/>
                <a:stCxn id="763917" idx="6"/>
                <a:endCxn id="35867" idx="2"/>
              </p:cNvCxnSpPr>
              <p:nvPr/>
            </p:nvCxnSpPr>
            <p:spPr bwMode="auto">
              <a:xfrm>
                <a:off x="528" y="2208"/>
                <a:ext cx="720" cy="0"/>
              </a:xfrm>
              <a:prstGeom prst="straightConnector1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3" name="Line 16"/>
            <p:cNvSpPr>
              <a:spLocks noChangeShapeType="1"/>
            </p:cNvSpPr>
            <p:nvPr/>
          </p:nvSpPr>
          <p:spPr bwMode="auto">
            <a:xfrm>
              <a:off x="240" y="273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Text Box 17"/>
            <p:cNvSpPr txBox="1">
              <a:spLocks noChangeArrowheads="1"/>
            </p:cNvSpPr>
            <p:nvPr/>
          </p:nvSpPr>
          <p:spPr bwMode="auto">
            <a:xfrm>
              <a:off x="52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</a:p>
          </p:txBody>
        </p:sp>
        <p:sp>
          <p:nvSpPr>
            <p:cNvPr id="35865" name="Text Box 18"/>
            <p:cNvSpPr txBox="1">
              <a:spLocks noChangeArrowheads="1"/>
            </p:cNvSpPr>
            <p:nvPr/>
          </p:nvSpPr>
          <p:spPr bwMode="auto">
            <a:xfrm>
              <a:off x="1488" y="3062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2</a:t>
              </a:r>
            </a:p>
          </p:txBody>
        </p:sp>
      </p:grpSp>
      <p:sp>
        <p:nvSpPr>
          <p:cNvPr id="763923" name="Text Box 19"/>
          <p:cNvSpPr txBox="1">
            <a:spLocks noChangeArrowheads="1"/>
          </p:cNvSpPr>
          <p:nvPr/>
        </p:nvSpPr>
        <p:spPr bwMode="auto">
          <a:xfrm>
            <a:off x="3276600" y="4724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position of the center of mass of this system is the mass averaged position of the system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71650" y="4800600"/>
            <a:ext cx="514350" cy="838200"/>
            <a:chOff x="1116" y="3024"/>
            <a:chExt cx="324" cy="528"/>
          </a:xfrm>
        </p:grpSpPr>
        <p:sp>
          <p:nvSpPr>
            <p:cNvPr id="35859" name="Line 21"/>
            <p:cNvSpPr>
              <a:spLocks noChangeShapeType="1"/>
            </p:cNvSpPr>
            <p:nvPr/>
          </p:nvSpPr>
          <p:spPr bwMode="auto">
            <a:xfrm>
              <a:off x="1296" y="3024"/>
              <a:ext cx="0" cy="3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Text Box 22"/>
            <p:cNvSpPr txBox="1">
              <a:spLocks noChangeArrowheads="1"/>
            </p:cNvSpPr>
            <p:nvPr/>
          </p:nvSpPr>
          <p:spPr bwMode="auto">
            <a:xfrm>
              <a:off x="1116" y="3302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x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CM</a:t>
              </a:r>
              <a:endParaRPr lang="en-US">
                <a:latin typeface="Monotype Corsiva" charset="0"/>
              </a:endParaRPr>
            </a:p>
          </p:txBody>
        </p:sp>
      </p:grp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6400800" y="5486400"/>
            <a:ext cx="2209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CM is closer to the heavier object</a:t>
            </a:r>
          </a:p>
        </p:txBody>
      </p:sp>
      <p:graphicFrame>
        <p:nvGraphicFramePr>
          <p:cNvPr id="763928" name="Object 4"/>
          <p:cNvGraphicFramePr>
            <a:graphicFrameLocks noChangeAspect="1"/>
          </p:cNvGraphicFramePr>
          <p:nvPr/>
        </p:nvGraphicFramePr>
        <p:xfrm>
          <a:off x="4748213" y="5410200"/>
          <a:ext cx="1271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77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5410200"/>
                        <a:ext cx="1271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3929" name="Object 5"/>
          <p:cNvGraphicFramePr>
            <a:graphicFrameLocks noChangeAspect="1"/>
          </p:cNvGraphicFramePr>
          <p:nvPr/>
        </p:nvGraphicFramePr>
        <p:xfrm>
          <a:off x="4724400" y="5486400"/>
          <a:ext cx="1362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78" name="Equation" r:id="rId9" imgW="761760" imgH="431640" progId="Equation.3">
                  <p:embed/>
                </p:oleObj>
              </mc:Choice>
              <mc:Fallback>
                <p:oleObj name="Equation" r:id="rId9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13620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10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/>
      <p:bldP spid="763908" grpId="0" animBg="1"/>
      <p:bldP spid="763909" grpId="0"/>
      <p:bldP spid="763911" grpId="0"/>
      <p:bldP spid="763913" grpId="0" animBg="1"/>
      <p:bldP spid="763923" grpId="0"/>
      <p:bldP spid="7639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0B9938-AA97-5D47-B8A5-3402FF79FA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of a Diver and the Center of Mass</a:t>
            </a:r>
          </a:p>
        </p:txBody>
      </p:sp>
      <p:pic>
        <p:nvPicPr>
          <p:cNvPr id="764931" name="Picture 3" descr="FG09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1143000"/>
            <a:ext cx="17754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8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simple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follows a parabola since it is a projectile motion.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4876800" y="3933825"/>
            <a:ext cx="419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Diver performs a complicated dive.</a:t>
            </a:r>
          </a:p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motion of the center of mass still follows the same parabola since it still is a projectile motion.</a:t>
            </a: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876800" y="5654675"/>
            <a:ext cx="4191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  <a:latin typeface="Arial Narrow" charset="0"/>
              </a:rPr>
              <a:t>The motion of the center of mass of the diver is always the same. </a:t>
            </a:r>
          </a:p>
        </p:txBody>
      </p:sp>
    </p:spTree>
    <p:extLst>
      <p:ext uri="{BB962C8B-B14F-4D97-AF65-F5344CB8AC3E}">
        <p14:creationId xmlns:p14="http://schemas.microsoft.com/office/powerpoint/2010/main" val="200693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/>
      <p:bldP spid="764933" grpId="0"/>
      <p:bldP spid="7649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7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C9C963-77FF-0945-A7D1-C7B399C84AD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765954" name="Picture 2" descr="FG09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1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7 – 12 </a:t>
            </a:r>
            <a:r>
              <a:rPr lang="en-US" altLang="ko-KR" sz="4000">
                <a:latin typeface="Arial Narrow" charset="0"/>
                <a:ea typeface="굴림" charset="0"/>
                <a:cs typeface="굴림" charset="0"/>
              </a:rPr>
              <a:t>Center of Mass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01000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800000"/>
                </a:solidFill>
                <a:latin typeface="Arial Narrow" charset="0"/>
              </a:rPr>
              <a:t>Thee people of roughly equivalent mass M on a lightweight (air-filled) banana boat sit along the x axis at positions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=1.0m,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=5.0m, and x</a:t>
            </a:r>
            <a:r>
              <a:rPr lang="en-US" baseline="-25000">
                <a:solidFill>
                  <a:srgbClr val="800000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=6.0m.  Find the position of CM. </a:t>
            </a:r>
          </a:p>
        </p:txBody>
      </p:sp>
      <p:sp>
        <p:nvSpPr>
          <p:cNvPr id="765957" name="Text Box 5"/>
          <p:cNvSpPr txBox="1">
            <a:spLocks noChangeArrowheads="1"/>
          </p:cNvSpPr>
          <p:nvPr/>
        </p:nvSpPr>
        <p:spPr bwMode="auto">
          <a:xfrm>
            <a:off x="6553200" y="22098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Arial Narrow" charset="0"/>
              </a:rPr>
              <a:t>Using the formula for CM</a:t>
            </a:r>
          </a:p>
        </p:txBody>
      </p:sp>
      <p:graphicFrame>
        <p:nvGraphicFramePr>
          <p:cNvPr id="765958" name="Object 2"/>
          <p:cNvGraphicFramePr>
            <a:graphicFrameLocks noChangeAspect="1"/>
          </p:cNvGraphicFramePr>
          <p:nvPr/>
        </p:nvGraphicFramePr>
        <p:xfrm>
          <a:off x="6019800" y="3027363"/>
          <a:ext cx="2743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1" name="Equation" r:id="rId4" imgW="901440" imgH="660240" progId="Equation.3">
                  <p:embed/>
                </p:oleObj>
              </mc:Choice>
              <mc:Fallback>
                <p:oleObj name="Equation" r:id="rId4" imgW="901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27363"/>
                        <a:ext cx="27432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59" name="Object 3"/>
          <p:cNvGraphicFramePr>
            <a:graphicFrameLocks noChangeAspect="1"/>
          </p:cNvGraphicFramePr>
          <p:nvPr/>
        </p:nvGraphicFramePr>
        <p:xfrm>
          <a:off x="1066800" y="4953000"/>
          <a:ext cx="119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2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11938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0" name="Object 4"/>
          <p:cNvGraphicFramePr>
            <a:graphicFrameLocks noChangeAspect="1"/>
          </p:cNvGraphicFramePr>
          <p:nvPr/>
        </p:nvGraphicFramePr>
        <p:xfrm>
          <a:off x="5562600" y="4922838"/>
          <a:ext cx="1535113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3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922838"/>
                        <a:ext cx="1535113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1" name="Object 5"/>
          <p:cNvGraphicFramePr>
            <a:graphicFrameLocks noChangeAspect="1"/>
          </p:cNvGraphicFramePr>
          <p:nvPr/>
        </p:nvGraphicFramePr>
        <p:xfrm>
          <a:off x="644525" y="4953000"/>
          <a:ext cx="48418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4"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953000"/>
                        <a:ext cx="48418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2" name="Object 6"/>
          <p:cNvGraphicFramePr>
            <a:graphicFrameLocks noChangeAspect="1"/>
          </p:cNvGraphicFramePr>
          <p:nvPr/>
        </p:nvGraphicFramePr>
        <p:xfrm>
          <a:off x="1924050" y="5638800"/>
          <a:ext cx="2114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5" name="Equation" r:id="rId12" imgW="787320" imgH="164880" progId="Equation.DSMT4">
                  <p:embed/>
                </p:oleObj>
              </mc:Choice>
              <mc:Fallback>
                <p:oleObj name="Equation" r:id="rId12" imgW="787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638800"/>
                        <a:ext cx="21145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3" name="Object 7"/>
          <p:cNvGraphicFramePr>
            <a:graphicFrameLocks noChangeAspect="1"/>
          </p:cNvGraphicFramePr>
          <p:nvPr/>
        </p:nvGraphicFramePr>
        <p:xfrm>
          <a:off x="7140575" y="5262563"/>
          <a:ext cx="1470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6" name="Equation" r:id="rId14" imgW="571320" imgH="203040" progId="Equation.DSMT4">
                  <p:embed/>
                </p:oleObj>
              </mc:Choice>
              <mc:Fallback>
                <p:oleObj name="Equation" r:id="rId1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5262563"/>
                        <a:ext cx="1470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4" name="Object 8"/>
          <p:cNvGraphicFramePr>
            <a:graphicFrameLocks noChangeAspect="1"/>
          </p:cNvGraphicFramePr>
          <p:nvPr/>
        </p:nvGraphicFramePr>
        <p:xfrm>
          <a:off x="2286000" y="4953000"/>
          <a:ext cx="1466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7" name="Equation" r:id="rId16" imgW="545760" imgH="177480" progId="Equation.DSMT4">
                  <p:embed/>
                </p:oleObj>
              </mc:Choice>
              <mc:Fallback>
                <p:oleObj name="Equation" r:id="rId16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1466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5965" name="Object 9"/>
          <p:cNvGraphicFramePr>
            <a:graphicFrameLocks noChangeAspect="1"/>
          </p:cNvGraphicFramePr>
          <p:nvPr/>
        </p:nvGraphicFramePr>
        <p:xfrm>
          <a:off x="3756025" y="4953000"/>
          <a:ext cx="15017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8" name="Equation" r:id="rId18" imgW="558720" imgH="177480" progId="Equation.3">
                  <p:embed/>
                </p:oleObj>
              </mc:Choice>
              <mc:Fallback>
                <p:oleObj name="Equation" r:id="rId18" imgW="558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4953000"/>
                        <a:ext cx="15017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1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6" grpId="0" animBg="1" autoUpdateAnimBg="0"/>
      <p:bldP spid="76595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3892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F4B765-6B50-3047-8BB7-3CA7F9B2EC9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3843" name="Picture 3" descr="F07.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71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3844" name="Object 2"/>
          <p:cNvGraphicFramePr>
            <a:graphicFrameLocks noChangeAspect="1"/>
          </p:cNvGraphicFramePr>
          <p:nvPr/>
        </p:nvGraphicFramePr>
        <p:xfrm>
          <a:off x="1600200" y="3290888"/>
          <a:ext cx="801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45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90888"/>
                        <a:ext cx="8016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3"/>
          <p:cNvGraphicFramePr>
            <a:graphicFrameLocks noChangeAspect="1"/>
          </p:cNvGraphicFramePr>
          <p:nvPr/>
        </p:nvGraphicFramePr>
        <p:xfrm>
          <a:off x="1371600" y="4191000"/>
          <a:ext cx="871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46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8715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762000" y="4343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Velocity of </a:t>
            </a:r>
            <a:r>
              <a:rPr lang="en-US" altLang="ko-KR" sz="4000" dirty="0" smtClean="0">
                <a:latin typeface="Arial Narrow" charset="0"/>
                <a:ea typeface="굴림" charset="0"/>
                <a:cs typeface="굴림" charset="0"/>
              </a:rPr>
              <a:t>the Center </a:t>
            </a:r>
            <a:r>
              <a:rPr lang="en-US" altLang="ko-KR" sz="4000" dirty="0">
                <a:latin typeface="Arial Narrow" charset="0"/>
                <a:ea typeface="굴림" charset="0"/>
                <a:cs typeface="굴림" charset="0"/>
              </a:rPr>
              <a:t>of Mass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In an isolated system, the total linear momentum does not change,</a:t>
            </a:r>
            <a:r>
              <a:rPr lang="en-US" altLang="ko-KR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therefore the velocity of the center of mass does not change.</a:t>
            </a:r>
          </a:p>
        </p:txBody>
      </p:sp>
      <p:graphicFrame>
        <p:nvGraphicFramePr>
          <p:cNvPr id="803849" name="Object 4"/>
          <p:cNvGraphicFramePr>
            <a:graphicFrameLocks noChangeAspect="1"/>
          </p:cNvGraphicFramePr>
          <p:nvPr/>
        </p:nvGraphicFramePr>
        <p:xfrm>
          <a:off x="2443163" y="3108325"/>
          <a:ext cx="167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47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108325"/>
                        <a:ext cx="167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5"/>
          <p:cNvGraphicFramePr>
            <a:graphicFrameLocks noChangeAspect="1"/>
          </p:cNvGraphicFramePr>
          <p:nvPr/>
        </p:nvGraphicFramePr>
        <p:xfrm>
          <a:off x="2209800" y="3962400"/>
          <a:ext cx="11509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48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1509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6"/>
          <p:cNvGraphicFramePr>
            <a:graphicFrameLocks noChangeAspect="1"/>
          </p:cNvGraphicFramePr>
          <p:nvPr/>
        </p:nvGraphicFramePr>
        <p:xfrm>
          <a:off x="3321050" y="3962400"/>
          <a:ext cx="37655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49"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962400"/>
                        <a:ext cx="37655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2" name="Object 7"/>
          <p:cNvGraphicFramePr>
            <a:graphicFrameLocks noChangeAspect="1"/>
          </p:cNvGraphicFramePr>
          <p:nvPr/>
        </p:nvGraphicFramePr>
        <p:xfrm>
          <a:off x="7034213" y="3962400"/>
          <a:ext cx="1804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50" name="Equation" r:id="rId15" imgW="736560" imgH="431640" progId="Equation.3">
                  <p:embed/>
                </p:oleObj>
              </mc:Choice>
              <mc:Fallback>
                <p:oleObj name="Equation" r:id="rId15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62400"/>
                        <a:ext cx="1804987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3853" name="Oval 13"/>
          <p:cNvSpPr>
            <a:spLocks noChangeArrowheads="1"/>
          </p:cNvSpPr>
          <p:nvPr/>
        </p:nvSpPr>
        <p:spPr bwMode="auto">
          <a:xfrm>
            <a:off x="38100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4" name="Oval 14"/>
          <p:cNvSpPr>
            <a:spLocks noChangeArrowheads="1"/>
          </p:cNvSpPr>
          <p:nvPr/>
        </p:nvSpPr>
        <p:spPr bwMode="auto">
          <a:xfrm>
            <a:off x="5638800" y="3962400"/>
            <a:ext cx="1143000" cy="5334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3855" name="Oval 15"/>
          <p:cNvSpPr>
            <a:spLocks noChangeArrowheads="1"/>
          </p:cNvSpPr>
          <p:nvPr/>
        </p:nvSpPr>
        <p:spPr bwMode="auto">
          <a:xfrm>
            <a:off x="70104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3856" name="Oval 16"/>
          <p:cNvSpPr>
            <a:spLocks noChangeArrowheads="1"/>
          </p:cNvSpPr>
          <p:nvPr/>
        </p:nvSpPr>
        <p:spPr bwMode="auto">
          <a:xfrm>
            <a:off x="8001000" y="4038600"/>
            <a:ext cx="914400" cy="457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6" grpId="0" animBg="1"/>
      <p:bldP spid="803848" grpId="0"/>
      <p:bldP spid="803853" grpId="0" animBg="1"/>
      <p:bldP spid="803854" grpId="0" animBg="1"/>
      <p:bldP spid="803855" grpId="0" animBg="1"/>
      <p:bldP spid="8038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굴림" charset="0"/>
              <a:cs typeface="굴림" charset="0"/>
            </a:endParaRPr>
          </a:p>
        </p:txBody>
      </p:sp>
      <p:sp>
        <p:nvSpPr>
          <p:cNvPr id="4097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550B4-9ED0-8F45-ACFE-980CE98843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809986" name="Text Box 2"/>
          <p:cNvSpPr txBox="1">
            <a:spLocks noChangeArrowheads="1"/>
          </p:cNvSpPr>
          <p:nvPr/>
        </p:nvSpPr>
        <p:spPr bwMode="auto">
          <a:xfrm>
            <a:off x="288925" y="685800"/>
            <a:ext cx="413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Starting from rest, two skaters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push off against each other on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ice where friction is negligible.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One is a 54-kg woman and one is a 88-kg man.  The woman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굴림" charset="0"/>
                <a:cs typeface="굴림" charset="0"/>
              </a:rPr>
              <a:t>moves away with a speed of +2.5 m/s.  </a:t>
            </a:r>
          </a:p>
        </p:txBody>
      </p:sp>
      <p:pic>
        <p:nvPicPr>
          <p:cNvPr id="809987" name="Picture 3" descr="F07.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87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굴림" charset="0"/>
                <a:cs typeface="굴림" charset="0"/>
              </a:rPr>
              <a:t>Another Look at the Ice Skater Problem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10000" name="Object 2"/>
          <p:cNvGraphicFramePr>
            <a:graphicFrameLocks noChangeAspect="1"/>
          </p:cNvGraphicFramePr>
          <p:nvPr/>
        </p:nvGraphicFramePr>
        <p:xfrm>
          <a:off x="533400" y="2338388"/>
          <a:ext cx="14398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3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8388"/>
                        <a:ext cx="14398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1" name="Object 3"/>
          <p:cNvGraphicFramePr>
            <a:graphicFrameLocks noChangeAspect="1"/>
          </p:cNvGraphicFramePr>
          <p:nvPr/>
        </p:nvGraphicFramePr>
        <p:xfrm>
          <a:off x="546100" y="3987800"/>
          <a:ext cx="1892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4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87800"/>
                        <a:ext cx="1892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2" name="Object 4"/>
          <p:cNvGraphicFramePr>
            <a:graphicFrameLocks noChangeAspect="1"/>
          </p:cNvGraphicFramePr>
          <p:nvPr/>
        </p:nvGraphicFramePr>
        <p:xfrm>
          <a:off x="533400" y="3100388"/>
          <a:ext cx="8270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5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00388"/>
                        <a:ext cx="8270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3" name="Object 5"/>
          <p:cNvGraphicFramePr>
            <a:graphicFrameLocks noChangeAspect="1"/>
          </p:cNvGraphicFramePr>
          <p:nvPr/>
        </p:nvGraphicFramePr>
        <p:xfrm>
          <a:off x="381000" y="4724400"/>
          <a:ext cx="8270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6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270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4" name="Object 6"/>
          <p:cNvGraphicFramePr>
            <a:graphicFrameLocks noChangeAspect="1"/>
          </p:cNvGraphicFramePr>
          <p:nvPr/>
        </p:nvGraphicFramePr>
        <p:xfrm>
          <a:off x="2725738" y="2338388"/>
          <a:ext cx="14652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7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38388"/>
                        <a:ext cx="14652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5" name="Object 7"/>
          <p:cNvGraphicFramePr>
            <a:graphicFrameLocks noChangeAspect="1"/>
          </p:cNvGraphicFramePr>
          <p:nvPr/>
        </p:nvGraphicFramePr>
        <p:xfrm>
          <a:off x="1312863" y="2900363"/>
          <a:ext cx="18113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8" name="Equation" r:id="rId15" imgW="863280" imgH="431640" progId="Equation.DSMT4">
                  <p:embed/>
                </p:oleObj>
              </mc:Choice>
              <mc:Fallback>
                <p:oleObj name="Equation" r:id="rId15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900363"/>
                        <a:ext cx="18113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6" name="Object 8"/>
          <p:cNvGraphicFramePr>
            <a:graphicFrameLocks noChangeAspect="1"/>
          </p:cNvGraphicFramePr>
          <p:nvPr/>
        </p:nvGraphicFramePr>
        <p:xfrm>
          <a:off x="3124200" y="3124200"/>
          <a:ext cx="266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99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667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7" name="Object 9"/>
          <p:cNvGraphicFramePr>
            <a:graphicFrameLocks noChangeAspect="1"/>
          </p:cNvGraphicFramePr>
          <p:nvPr/>
        </p:nvGraphicFramePr>
        <p:xfrm>
          <a:off x="2779713" y="3987800"/>
          <a:ext cx="1944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00" name="Equation" r:id="rId19" imgW="927000" imgH="241200" progId="Equation.DSMT4">
                  <p:embed/>
                </p:oleObj>
              </mc:Choice>
              <mc:Fallback>
                <p:oleObj name="Equation" r:id="rId19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987800"/>
                        <a:ext cx="1944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8" name="Object 10"/>
          <p:cNvGraphicFramePr>
            <a:graphicFrameLocks noChangeAspect="1"/>
          </p:cNvGraphicFramePr>
          <p:nvPr/>
        </p:nvGraphicFramePr>
        <p:xfrm>
          <a:off x="1295400" y="4495800"/>
          <a:ext cx="1839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01" name="Equation" r:id="rId21" imgW="876240" imgH="457200" progId="Equation.DSMT4">
                  <p:embed/>
                </p:oleObj>
              </mc:Choice>
              <mc:Fallback>
                <p:oleObj name="Equation" r:id="rId21" imgW="87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18399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009" name="Object 11"/>
          <p:cNvGraphicFramePr>
            <a:graphicFrameLocks noChangeAspect="1"/>
          </p:cNvGraphicFramePr>
          <p:nvPr/>
        </p:nvGraphicFramePr>
        <p:xfrm>
          <a:off x="546100" y="5410200"/>
          <a:ext cx="5943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02" name="Equation" r:id="rId23" imgW="2831760" imgH="419040" progId="Equation.3">
                  <p:embed/>
                </p:oleObj>
              </mc:Choice>
              <mc:Fallback>
                <p:oleObj name="Equation" r:id="rId23" imgW="283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410200"/>
                        <a:ext cx="5943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67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340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#4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When: Beginning of class Monday, Apr. 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CH6.3 to what we cover this Wednesday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Second non-comp 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Date and time: 4:00pm, Wednesday, April 17 in class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CH6.3 through what we finish Monday, April 15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Special colloquium for 15 point extra credit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Wednesday, April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24</a:t>
            </a:r>
            <a:r>
              <a:rPr lang="en-US" sz="240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University Hall RM116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will be substituted by this colloquium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Dr.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Ketevi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Assamagan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from Brookhaven National Laboratory on Higgs Discovery in ATLAS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mark your calendars!!</a:t>
            </a:r>
          </a:p>
          <a:p>
            <a:pPr lvl="1"/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3,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56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CB6CE0-D1F2-EA4F-AA82-1E61928E230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Collisions 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36576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Consider a case of a collision between a proton on a helium ion. </a:t>
            </a:r>
            <a:endParaRPr lang="en-US" sz="22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4114800" y="1600200"/>
            <a:ext cx="4876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The collisions of these ions never involve physical contact because the electromagnetic repulsive force between these two become great as they get closer causing a collision.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7905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Generalized collisions must cover not only the physical contact but also the collisions without physical contact such as that of electromagnetic ones in a microscopic scale.</a:t>
            </a:r>
          </a:p>
        </p:txBody>
      </p:sp>
      <p:graphicFrame>
        <p:nvGraphicFramePr>
          <p:cNvPr id="7260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30732"/>
              </p:ext>
            </p:extLst>
          </p:nvPr>
        </p:nvGraphicFramePr>
        <p:xfrm>
          <a:off x="7353300" y="3243263"/>
          <a:ext cx="13509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1" name="Equation" r:id="rId3" imgW="736600" imgH="254000" progId="Equation.3">
                  <p:embed/>
                </p:oleObj>
              </mc:Choice>
              <mc:Fallback>
                <p:oleObj name="Equation" r:id="rId3" imgW="736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243263"/>
                        <a:ext cx="1350963" cy="566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457575"/>
            <a:ext cx="2093913" cy="457200"/>
            <a:chOff x="288" y="2253"/>
            <a:chExt cx="1319" cy="288"/>
          </a:xfrm>
        </p:grpSpPr>
        <p:sp>
          <p:nvSpPr>
            <p:cNvPr id="25635" name="Line 8"/>
            <p:cNvSpPr>
              <a:spLocks noChangeShapeType="1"/>
            </p:cNvSpPr>
            <p:nvPr/>
          </p:nvSpPr>
          <p:spPr bwMode="auto">
            <a:xfrm>
              <a:off x="288" y="2400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Text Box 9"/>
            <p:cNvSpPr txBox="1">
              <a:spLocks noChangeArrowheads="1"/>
            </p:cNvSpPr>
            <p:nvPr/>
          </p:nvSpPr>
          <p:spPr bwMode="auto">
            <a:xfrm>
              <a:off x="1430" y="2253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2743200"/>
            <a:ext cx="381000" cy="1905000"/>
            <a:chOff x="192" y="1728"/>
            <a:chExt cx="240" cy="1200"/>
          </a:xfrm>
        </p:grpSpPr>
        <p:sp>
          <p:nvSpPr>
            <p:cNvPr id="25633" name="Line 11"/>
            <p:cNvSpPr>
              <a:spLocks noChangeShapeType="1"/>
            </p:cNvSpPr>
            <p:nvPr/>
          </p:nvSpPr>
          <p:spPr bwMode="auto">
            <a:xfrm rot="-5400000">
              <a:off x="-144" y="2352"/>
              <a:ext cx="1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Text Box 12"/>
            <p:cNvSpPr txBox="1">
              <a:spLocks noChangeArrowheads="1"/>
            </p:cNvSpPr>
            <p:nvPr/>
          </p:nvSpPr>
          <p:spPr bwMode="auto">
            <a:xfrm>
              <a:off x="192" y="172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38200" y="2895600"/>
            <a:ext cx="1163638" cy="846138"/>
            <a:chOff x="528" y="1899"/>
            <a:chExt cx="733" cy="533"/>
          </a:xfrm>
        </p:grpSpPr>
        <p:sp>
          <p:nvSpPr>
            <p:cNvPr id="25631" name="Freeform 14"/>
            <p:cNvSpPr>
              <a:spLocks/>
            </p:cNvSpPr>
            <p:nvPr/>
          </p:nvSpPr>
          <p:spPr bwMode="auto">
            <a:xfrm>
              <a:off x="528" y="1920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Text Box 15"/>
            <p:cNvSpPr txBox="1">
              <a:spLocks noChangeArrowheads="1"/>
            </p:cNvSpPr>
            <p:nvPr/>
          </p:nvSpPr>
          <p:spPr bwMode="auto">
            <a:xfrm>
              <a:off x="960" y="1899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12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38200" y="3716338"/>
            <a:ext cx="1239838" cy="812800"/>
            <a:chOff x="528" y="2416"/>
            <a:chExt cx="781" cy="512"/>
          </a:xfrm>
        </p:grpSpPr>
        <p:sp>
          <p:nvSpPr>
            <p:cNvPr id="25629" name="Freeform 17"/>
            <p:cNvSpPr>
              <a:spLocks/>
            </p:cNvSpPr>
            <p:nvPr/>
          </p:nvSpPr>
          <p:spPr bwMode="auto">
            <a:xfrm flipV="1">
              <a:off x="528" y="2416"/>
              <a:ext cx="672" cy="512"/>
            </a:xfrm>
            <a:custGeom>
              <a:avLst/>
              <a:gdLst>
                <a:gd name="T0" fmla="*/ 0 w 672"/>
                <a:gd name="T1" fmla="*/ 480 h 512"/>
                <a:gd name="T2" fmla="*/ 96 w 672"/>
                <a:gd name="T3" fmla="*/ 432 h 512"/>
                <a:gd name="T4" fmla="*/ 336 w 672"/>
                <a:gd name="T5" fmla="*/ 0 h 512"/>
                <a:gd name="T6" fmla="*/ 576 w 672"/>
                <a:gd name="T7" fmla="*/ 432 h 512"/>
                <a:gd name="T8" fmla="*/ 672 w 672"/>
                <a:gd name="T9" fmla="*/ 48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512"/>
                <a:gd name="T17" fmla="*/ 672 w 672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512">
                  <a:moveTo>
                    <a:pt x="0" y="480"/>
                  </a:moveTo>
                  <a:cubicBezTo>
                    <a:pt x="20" y="496"/>
                    <a:pt x="40" y="512"/>
                    <a:pt x="96" y="432"/>
                  </a:cubicBezTo>
                  <a:cubicBezTo>
                    <a:pt x="152" y="352"/>
                    <a:pt x="256" y="0"/>
                    <a:pt x="336" y="0"/>
                  </a:cubicBezTo>
                  <a:cubicBezTo>
                    <a:pt x="416" y="0"/>
                    <a:pt x="520" y="352"/>
                    <a:pt x="576" y="432"/>
                  </a:cubicBezTo>
                  <a:cubicBezTo>
                    <a:pt x="632" y="512"/>
                    <a:pt x="652" y="496"/>
                    <a:pt x="672" y="48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Text Box 18"/>
            <p:cNvSpPr txBox="1">
              <a:spLocks noChangeArrowheads="1"/>
            </p:cNvSpPr>
            <p:nvPr/>
          </p:nvSpPr>
          <p:spPr bwMode="auto">
            <a:xfrm>
              <a:off x="1008" y="2582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21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726035" name="Text Box 19"/>
          <p:cNvSpPr txBox="1">
            <a:spLocks noChangeArrowheads="1"/>
          </p:cNvSpPr>
          <p:nvPr/>
        </p:nvSpPr>
        <p:spPr bwMode="auto">
          <a:xfrm>
            <a:off x="2667000" y="3052763"/>
            <a:ext cx="4267200" cy="10350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Assuming no external forces, the force exerted on particle 1 by particle 2, </a:t>
            </a: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changes the momentum of particle 1 by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6036" name="Text Box 20"/>
          <p:cNvSpPr txBox="1">
            <a:spLocks noChangeArrowheads="1"/>
          </p:cNvSpPr>
          <p:nvPr/>
        </p:nvSpPr>
        <p:spPr bwMode="auto">
          <a:xfrm>
            <a:off x="2667000" y="4148138"/>
            <a:ext cx="34290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Likewise for particle 2 by particle 1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7260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60139"/>
              </p:ext>
            </p:extLst>
          </p:nvPr>
        </p:nvGraphicFramePr>
        <p:xfrm>
          <a:off x="7372350" y="4129088"/>
          <a:ext cx="1370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2" name="Equation" r:id="rId5" imgW="749300" imgH="254000" progId="Equation.3">
                  <p:embed/>
                </p:oleObj>
              </mc:Choice>
              <mc:Fallback>
                <p:oleObj name="Equation" r:id="rId5" imgW="749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4129088"/>
                        <a:ext cx="1370013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6038" name="Text Box 22"/>
          <p:cNvSpPr txBox="1">
            <a:spLocks noChangeArrowheads="1"/>
          </p:cNvSpPr>
          <p:nvPr/>
        </p:nvSpPr>
        <p:spPr bwMode="auto">
          <a:xfrm>
            <a:off x="228600" y="4876800"/>
            <a:ext cx="32766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Using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Newton’s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  <a:latin typeface="Arial Narrow" charset="0"/>
              </a:rPr>
              <a:t>rd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law we obtain 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6039" name="Text Box 23"/>
          <p:cNvSpPr txBox="1">
            <a:spLocks noChangeArrowheads="1"/>
          </p:cNvSpPr>
          <p:nvPr/>
        </p:nvSpPr>
        <p:spPr bwMode="auto">
          <a:xfrm>
            <a:off x="228600" y="5486400"/>
            <a:ext cx="47244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momentum change of the system in the collision is 0, and the momentum is conserved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7260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54432"/>
              </p:ext>
            </p:extLst>
          </p:nvPr>
        </p:nvGraphicFramePr>
        <p:xfrm>
          <a:off x="3962400" y="4792663"/>
          <a:ext cx="4730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3" name="Equation" r:id="rId7" imgW="304800" imgH="279400" progId="Equation.3">
                  <p:embed/>
                </p:oleObj>
              </mc:Choice>
              <mc:Fallback>
                <p:oleObj name="Equation" r:id="rId7" imgW="304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92663"/>
                        <a:ext cx="4730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2151"/>
              </p:ext>
            </p:extLst>
          </p:nvPr>
        </p:nvGraphicFramePr>
        <p:xfrm>
          <a:off x="5241925" y="5330825"/>
          <a:ext cx="6175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4" name="Equation" r:id="rId9" imgW="254000" imgH="266700" progId="Equation.3">
                  <p:embed/>
                </p:oleObj>
              </mc:Choice>
              <mc:Fallback>
                <p:oleObj name="Equation" r:id="rId9" imgW="25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5330825"/>
                        <a:ext cx="6175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955"/>
              </p:ext>
            </p:extLst>
          </p:nvPr>
        </p:nvGraphicFramePr>
        <p:xfrm>
          <a:off x="4519613" y="4867275"/>
          <a:ext cx="749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5" name="Equation" r:id="rId11" imgW="482600" imgH="254000" progId="Equation.3">
                  <p:embed/>
                </p:oleObj>
              </mc:Choice>
              <mc:Fallback>
                <p:oleObj name="Equation" r:id="rId11" imgW="482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4867275"/>
                        <a:ext cx="7493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16984"/>
              </p:ext>
            </p:extLst>
          </p:nvPr>
        </p:nvGraphicFramePr>
        <p:xfrm>
          <a:off x="5314950" y="4867275"/>
          <a:ext cx="908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6" name="Equation" r:id="rId13" imgW="584200" imgH="254000" progId="Equation.3">
                  <p:embed/>
                </p:oleObj>
              </mc:Choice>
              <mc:Fallback>
                <p:oleObj name="Equation" r:id="rId13" imgW="584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867275"/>
                        <a:ext cx="9080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25040"/>
              </p:ext>
            </p:extLst>
          </p:nvPr>
        </p:nvGraphicFramePr>
        <p:xfrm>
          <a:off x="6238875" y="4789488"/>
          <a:ext cx="768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7" name="Equation" r:id="rId15" imgW="495300" imgH="279400" progId="Equation.3">
                  <p:embed/>
                </p:oleObj>
              </mc:Choice>
              <mc:Fallback>
                <p:oleObj name="Equation" r:id="rId15" imgW="495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789488"/>
                        <a:ext cx="7683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07256"/>
              </p:ext>
            </p:extLst>
          </p:nvPr>
        </p:nvGraphicFramePr>
        <p:xfrm>
          <a:off x="5824538" y="5311775"/>
          <a:ext cx="1654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8" name="Equation" r:id="rId17" imgW="812800" imgH="279400" progId="Equation.3">
                  <p:embed/>
                </p:oleObj>
              </mc:Choice>
              <mc:Fallback>
                <p:oleObj name="Equation" r:id="rId17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311775"/>
                        <a:ext cx="1654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6" name="Object 10"/>
          <p:cNvGraphicFramePr>
            <a:graphicFrameLocks noChangeAspect="1"/>
          </p:cNvGraphicFramePr>
          <p:nvPr/>
        </p:nvGraphicFramePr>
        <p:xfrm>
          <a:off x="5268913" y="5784850"/>
          <a:ext cx="730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39" name="Equation" r:id="rId19" imgW="381000" imgH="304800" progId="Equation.DSMT4">
                  <p:embed/>
                </p:oleObj>
              </mc:Choice>
              <mc:Fallback>
                <p:oleObj name="Equation" r:id="rId19" imgW="381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5784850"/>
                        <a:ext cx="730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93271"/>
              </p:ext>
            </p:extLst>
          </p:nvPr>
        </p:nvGraphicFramePr>
        <p:xfrm>
          <a:off x="6088063" y="5810250"/>
          <a:ext cx="10858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40" name="Equation" r:id="rId21" imgW="596900" imgH="279400" progId="Equation.3">
                  <p:embed/>
                </p:oleObj>
              </mc:Choice>
              <mc:Fallback>
                <p:oleObj name="Equation" r:id="rId21" imgW="596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810250"/>
                        <a:ext cx="10858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8" name="Object 12"/>
          <p:cNvGraphicFramePr>
            <a:graphicFrameLocks noChangeAspect="1"/>
          </p:cNvGraphicFramePr>
          <p:nvPr/>
        </p:nvGraphicFramePr>
        <p:xfrm>
          <a:off x="7391400" y="5870575"/>
          <a:ext cx="15795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41" name="Equation" r:id="rId23" imgW="672840" imgH="164880" progId="Equation.3">
                  <p:embed/>
                </p:oleObj>
              </mc:Choice>
              <mc:Fallback>
                <p:oleObj name="Equation" r:id="rId23" imgW="6728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70575"/>
                        <a:ext cx="15795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49" name="Object 13"/>
          <p:cNvGraphicFramePr>
            <a:graphicFrameLocks noChangeAspect="1"/>
          </p:cNvGraphicFramePr>
          <p:nvPr/>
        </p:nvGraphicFramePr>
        <p:xfrm>
          <a:off x="7508875" y="5438775"/>
          <a:ext cx="492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42" name="Equation" r:id="rId25" imgW="241200" imgH="177480" progId="Equation.3">
                  <p:embed/>
                </p:oleObj>
              </mc:Choice>
              <mc:Fallback>
                <p:oleObj name="Equation" r:id="rId2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5438775"/>
                        <a:ext cx="4921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8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2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2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2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2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animBg="1" autoUpdateAnimBg="0"/>
      <p:bldP spid="726020" grpId="0" build="p" autoUpdateAnimBg="0"/>
      <p:bldP spid="726021" grpId="0" animBg="1" autoUpdateAnimBg="0"/>
      <p:bldP spid="726035" grpId="0" animBg="1" autoUpdateAnimBg="0"/>
      <p:bldP spid="726036" grpId="0" animBg="1" autoUpdateAnimBg="0"/>
      <p:bldP spid="726038" grpId="0" animBg="1" autoUpdateAnimBg="0"/>
      <p:bldP spid="72603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52D9DC-E326-CF4C-9A80-DEED409690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Elastic and Inelastic Collisions 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Collisions are classified as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elastic or inelastic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based on whether the </a:t>
            </a:r>
            <a:r>
              <a:rPr lang="en-US" sz="2200" b="1" u="sng" dirty="0">
                <a:solidFill>
                  <a:srgbClr val="A50021"/>
                </a:solidFill>
                <a:latin typeface="Monotype Corsiva" charset="0"/>
              </a:rPr>
              <a:t>kinetic energy is conserved, meaning whether </a:t>
            </a:r>
            <a:r>
              <a:rPr lang="en-US" sz="2200" b="1" u="sng" dirty="0" smtClean="0">
                <a:solidFill>
                  <a:srgbClr val="A50021"/>
                </a:solidFill>
                <a:latin typeface="Monotype Corsiva" charset="0"/>
              </a:rPr>
              <a:t>the KE </a:t>
            </a:r>
            <a:r>
              <a:rPr lang="en-US" sz="2200" b="1" u="sng" dirty="0">
                <a:solidFill>
                  <a:srgbClr val="A50021"/>
                </a:solidFill>
                <a:latin typeface="Monotype Corsiva" charset="0"/>
              </a:rPr>
              <a:t>is the same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before and after the collision.</a:t>
            </a:r>
          </a:p>
        </p:txBody>
      </p:sp>
      <p:sp>
        <p:nvSpPr>
          <p:cNvPr id="727044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the total kinetic energy and momentum are the same before and after the collision.  </a:t>
            </a:r>
          </a:p>
        </p:txBody>
      </p:sp>
      <p:sp>
        <p:nvSpPr>
          <p:cNvPr id="72704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153400" cy="4556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Momentum is conserved in any collisions as long as external forces are negligible.</a:t>
            </a:r>
          </a:p>
        </p:txBody>
      </p:sp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Elastic Collision</a:t>
            </a: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762000" y="3810000"/>
            <a:ext cx="60198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Two types of inelastic collisions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: Perfectly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inelastic and inelastic  </a:t>
            </a:r>
            <a:endParaRPr lang="en-US" sz="2000" b="1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Perfectly 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Two objects stick together after the collision, moving together at a certain velocity.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685800" y="4953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Inelastic: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Colliding objects do not stick together after the collision but some kinetic energy is lost.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727050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1066800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Inelastic Collision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2209800" y="29718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 collision in which the total kinetic energy is not the same before and after the collision, but momentum is.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457200" y="5746750"/>
            <a:ext cx="84582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Note: Momentum is constant in all collisions but kinetic energy is only in elastic collisions.  </a:t>
            </a:r>
            <a:endParaRPr lang="en-US" sz="2000" b="1">
              <a:solidFill>
                <a:srgbClr val="FF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autoUpdateAnimBg="0"/>
      <p:bldP spid="727044" grpId="0" build="p" autoUpdateAnimBg="0"/>
      <p:bldP spid="727045" grpId="0" animBg="1" autoUpdateAnimBg="0"/>
      <p:bldP spid="727046" grpId="0" animBg="1" autoUpdateAnimBg="0"/>
      <p:bldP spid="727047" grpId="0" animBg="1" autoUpdateAnimBg="0"/>
      <p:bldP spid="727048" grpId="0" build="p" autoUpdateAnimBg="0"/>
      <p:bldP spid="727049" grpId="0" build="p" autoUpdateAnimBg="0"/>
      <p:bldP spid="727050" grpId="0" animBg="1" autoUpdateAnimBg="0"/>
      <p:bldP spid="727051" grpId="0" build="p" autoUpdateAnimBg="0"/>
      <p:bldP spid="72705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76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80A3F5-8372-2741-8FD0-D8DC3A769E6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Elastic and Perfectly Inelastic Collisions 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In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perfectly inelastic collisions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the objects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stick together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 after the collision, moving together.  Momentum is conserved in this collision, so the final velocity of the stuck system is</a:t>
            </a:r>
          </a:p>
        </p:txBody>
      </p:sp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304800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How about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the elastic collision?</a:t>
            </a:r>
            <a:endParaRPr lang="en-US" sz="2000" dirty="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7280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74678"/>
              </p:ext>
            </p:extLst>
          </p:nvPr>
        </p:nvGraphicFramePr>
        <p:xfrm>
          <a:off x="5945188" y="1044575"/>
          <a:ext cx="1401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" name="Equation" r:id="rId3" imgW="812800" imgH="279400" progId="Equation.3">
                  <p:embed/>
                </p:oleObj>
              </mc:Choice>
              <mc:Fallback>
                <p:oleObj name="Equation" r:id="rId3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1044575"/>
                        <a:ext cx="14017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381000" y="3124200"/>
            <a:ext cx="3810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In elastic collisions, both the momentum and the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kinetic energy are conserved.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 Therefore, the final speeds in an elastic collision can be obtained in terms of initial speeds as </a:t>
            </a:r>
          </a:p>
        </p:txBody>
      </p:sp>
      <p:graphicFrame>
        <p:nvGraphicFramePr>
          <p:cNvPr id="7280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554800"/>
              </p:ext>
            </p:extLst>
          </p:nvPr>
        </p:nvGraphicFramePr>
        <p:xfrm>
          <a:off x="4557713" y="2538413"/>
          <a:ext cx="12319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" name="Equation" r:id="rId5" imgW="812800" imgH="279400" progId="Equation.3">
                  <p:embed/>
                </p:oleObj>
              </mc:Choice>
              <mc:Fallback>
                <p:oleObj name="Equation" r:id="rId5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2538413"/>
                        <a:ext cx="12319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68027"/>
              </p:ext>
            </p:extLst>
          </p:nvPr>
        </p:nvGraphicFramePr>
        <p:xfrm>
          <a:off x="4465638" y="3867150"/>
          <a:ext cx="124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" name="Equation" r:id="rId7" imgW="774700" imgH="279400" progId="Equation.DSMT4">
                  <p:embed/>
                </p:oleObj>
              </mc:Choice>
              <mc:Fallback>
                <p:oleObj name="Equation" r:id="rId7" imgW="774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3867150"/>
                        <a:ext cx="124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581"/>
              </p:ext>
            </p:extLst>
          </p:nvPr>
        </p:nvGraphicFramePr>
        <p:xfrm>
          <a:off x="6567488" y="4845050"/>
          <a:ext cx="2411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Equation" r:id="rId9" imgW="1714500" imgH="279400" progId="Equation.DSMT4">
                  <p:embed/>
                </p:oleObj>
              </mc:Choice>
              <mc:Fallback>
                <p:oleObj name="Equation" r:id="rId9" imgW="171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845050"/>
                        <a:ext cx="24114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85648"/>
              </p:ext>
            </p:extLst>
          </p:nvPr>
        </p:nvGraphicFramePr>
        <p:xfrm>
          <a:off x="1006475" y="5514975"/>
          <a:ext cx="34258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" name="Equation" r:id="rId11" imgW="2133600" imgH="469900" progId="Equation.DSMT4">
                  <p:embed/>
                </p:oleObj>
              </mc:Choice>
              <mc:Fallback>
                <p:oleObj name="Equation" r:id="rId11" imgW="213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514975"/>
                        <a:ext cx="3425825" cy="7223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05784"/>
              </p:ext>
            </p:extLst>
          </p:nvPr>
        </p:nvGraphicFramePr>
        <p:xfrm>
          <a:off x="7392988" y="1044575"/>
          <a:ext cx="15128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" name="Equation" r:id="rId13" imgW="876300" imgH="279400" progId="Equation.3">
                  <p:embed/>
                </p:oleObj>
              </mc:Choice>
              <mc:Fallback>
                <p:oleObj name="Equation" r:id="rId13" imgW="876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8" y="1044575"/>
                        <a:ext cx="15128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70653"/>
              </p:ext>
            </p:extLst>
          </p:nvPr>
        </p:nvGraphicFramePr>
        <p:xfrm>
          <a:off x="5951538" y="1560513"/>
          <a:ext cx="2108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" name="Equation" r:id="rId15" imgW="1155700" imgH="520700" progId="Equation.3">
                  <p:embed/>
                </p:oleObj>
              </mc:Choice>
              <mc:Fallback>
                <p:oleObj name="Equation" r:id="rId15" imgW="1155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560513"/>
                        <a:ext cx="2108200" cy="911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242588"/>
              </p:ext>
            </p:extLst>
          </p:nvPr>
        </p:nvGraphicFramePr>
        <p:xfrm>
          <a:off x="5875338" y="2536825"/>
          <a:ext cx="13922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Equation" r:id="rId17" imgW="1003300" imgH="279400" progId="Equation.3">
                  <p:embed/>
                </p:oleObj>
              </mc:Choice>
              <mc:Fallback>
                <p:oleObj name="Equation" r:id="rId17" imgW="1003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2536825"/>
                        <a:ext cx="13922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24424"/>
              </p:ext>
            </p:extLst>
          </p:nvPr>
        </p:nvGraphicFramePr>
        <p:xfrm>
          <a:off x="4562475" y="3070225"/>
          <a:ext cx="16589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19" imgW="1028700" imgH="393700" progId="Equation.DSMT4">
                  <p:embed/>
                </p:oleObj>
              </mc:Choice>
              <mc:Fallback>
                <p:oleObj name="Equation" r:id="rId19" imgW="1028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070225"/>
                        <a:ext cx="16589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79" name="Object 11"/>
          <p:cNvGraphicFramePr>
            <a:graphicFrameLocks noChangeAspect="1"/>
          </p:cNvGraphicFramePr>
          <p:nvPr/>
        </p:nvGraphicFramePr>
        <p:xfrm>
          <a:off x="6284913" y="3070225"/>
          <a:ext cx="19446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Equation" r:id="rId21" imgW="1206360" imgH="393480" progId="Equation.3">
                  <p:embed/>
                </p:oleObj>
              </mc:Choice>
              <mc:Fallback>
                <p:oleObj name="Equation" r:id="rId21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3070225"/>
                        <a:ext cx="19446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99222"/>
              </p:ext>
            </p:extLst>
          </p:nvPr>
        </p:nvGraphicFramePr>
        <p:xfrm>
          <a:off x="5684838" y="3867150"/>
          <a:ext cx="15097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Equation" r:id="rId23" imgW="939800" imgH="279400" progId="Equation.DSMT4">
                  <p:embed/>
                </p:oleObj>
              </mc:Choice>
              <mc:Fallback>
                <p:oleObj name="Equation" r:id="rId23" imgW="939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3867150"/>
                        <a:ext cx="15097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35299"/>
              </p:ext>
            </p:extLst>
          </p:nvPr>
        </p:nvGraphicFramePr>
        <p:xfrm>
          <a:off x="4435475" y="4316413"/>
          <a:ext cx="21812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Equation" r:id="rId25" imgW="1358900" imgH="279400" progId="Equation.DSMT4">
                  <p:embed/>
                </p:oleObj>
              </mc:Choice>
              <mc:Fallback>
                <p:oleObj name="Equation" r:id="rId25" imgW="1358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316413"/>
                        <a:ext cx="21812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30283"/>
              </p:ext>
            </p:extLst>
          </p:nvPr>
        </p:nvGraphicFramePr>
        <p:xfrm>
          <a:off x="6492875" y="4314825"/>
          <a:ext cx="24876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" name="Equation" r:id="rId27" imgW="1549400" imgH="279400" progId="Equation.DSMT4">
                  <p:embed/>
                </p:oleObj>
              </mc:Choice>
              <mc:Fallback>
                <p:oleObj name="Equation" r:id="rId27" imgW="1549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4314825"/>
                        <a:ext cx="24876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3" name="AutoShape 19"/>
          <p:cNvSpPr>
            <a:spLocks noChangeArrowheads="1"/>
          </p:cNvSpPr>
          <p:nvPr/>
        </p:nvSpPr>
        <p:spPr bwMode="auto">
          <a:xfrm>
            <a:off x="4191000" y="4800600"/>
            <a:ext cx="2286000" cy="609600"/>
          </a:xfrm>
          <a:prstGeom prst="homePlate">
            <a:avLst>
              <a:gd name="adj" fmla="val 93750"/>
            </a:avLst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momentum </a:t>
            </a:r>
          </a:p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conservation above</a:t>
            </a:r>
          </a:p>
        </p:txBody>
      </p:sp>
      <p:graphicFrame>
        <p:nvGraphicFramePr>
          <p:cNvPr id="72808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166113"/>
              </p:ext>
            </p:extLst>
          </p:nvPr>
        </p:nvGraphicFramePr>
        <p:xfrm>
          <a:off x="4549775" y="5505450"/>
          <a:ext cx="34051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" name="Equation" r:id="rId29" imgW="2120900" imgH="482600" progId="Equation.3">
                  <p:embed/>
                </p:oleObj>
              </mc:Choice>
              <mc:Fallback>
                <p:oleObj name="Equation" r:id="rId29" imgW="2120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5505450"/>
                        <a:ext cx="3405188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2057400" y="6324600"/>
            <a:ext cx="4800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What happens when the two masses are the same?</a:t>
            </a:r>
          </a:p>
        </p:txBody>
      </p:sp>
    </p:spTree>
    <p:extLst>
      <p:ext uri="{BB962C8B-B14F-4D97-AF65-F5344CB8AC3E}">
        <p14:creationId xmlns:p14="http://schemas.microsoft.com/office/powerpoint/2010/main" val="370140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 autoUpdateAnimBg="0"/>
      <p:bldP spid="728068" grpId="0" animBg="1" autoUpdateAnimBg="0"/>
      <p:bldP spid="728070" grpId="0" build="p" autoUpdateAnimBg="0"/>
      <p:bldP spid="728083" grpId="0" animBg="1" autoUpdateAnimBg="0"/>
      <p:bldP spid="72808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2970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CDE4BB-DE9B-DC49-9ECC-49D88D70B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228600" y="977900"/>
            <a:ext cx="4816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mass of the block of wood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is 2.50-kg and the mass of the bullet is 0.0100-kg.  The block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swings to a maximum height of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0.650 m above the initial position.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Find the initial speed of the 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bullet.</a:t>
            </a:r>
          </a:p>
        </p:txBody>
      </p:sp>
      <p:pic>
        <p:nvPicPr>
          <p:cNvPr id="793604" name="Picture 4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295400"/>
            <a:ext cx="3611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Gulim" charset="0"/>
                <a:cs typeface="Gulim" charset="0"/>
              </a:rPr>
              <a:t>Ex.  A Ballistic Pendulum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4953000" y="3657600"/>
            <a:ext cx="3886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3607" name="Object 2"/>
          <p:cNvGraphicFramePr>
            <a:graphicFrameLocks noChangeAspect="1"/>
          </p:cNvGraphicFramePr>
          <p:nvPr/>
        </p:nvGraphicFramePr>
        <p:xfrm>
          <a:off x="609600" y="3048000"/>
          <a:ext cx="2052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38" name="Equation" r:id="rId5" imgW="977760" imgH="241200" progId="Equation.DSMT4">
                  <p:embed/>
                </p:oleObj>
              </mc:Choice>
              <mc:Fallback>
                <p:oleObj name="Equation" r:id="rId5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20526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8" name="Object 3"/>
          <p:cNvGraphicFramePr>
            <a:graphicFrameLocks noChangeAspect="1"/>
          </p:cNvGraphicFramePr>
          <p:nvPr/>
        </p:nvGraphicFramePr>
        <p:xfrm>
          <a:off x="914400" y="3505200"/>
          <a:ext cx="13065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39" name="Equation" r:id="rId7" imgW="622080" imgH="253800" progId="Equation.DSMT4">
                  <p:embed/>
                </p:oleObj>
              </mc:Choice>
              <mc:Fallback>
                <p:oleObj name="Equation" r:id="rId7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130651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9" name="Object 4"/>
          <p:cNvGraphicFramePr>
            <a:graphicFrameLocks noChangeAspect="1"/>
          </p:cNvGraphicFramePr>
          <p:nvPr/>
        </p:nvGraphicFramePr>
        <p:xfrm>
          <a:off x="2133600" y="4346575"/>
          <a:ext cx="635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40" name="Equation" r:id="rId9" imgW="330200" imgH="241300" progId="Equation.DSMT4">
                  <p:embed/>
                </p:oleObj>
              </mc:Choice>
              <mc:Fallback>
                <p:oleObj name="Equation" r:id="rId9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6575"/>
                        <a:ext cx="635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0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What kind of collision?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1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No net external force 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  <a:sym typeface="Wingdings" charset="0"/>
              </a:rPr>
              <a:t> </a:t>
            </a:r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momentum conserved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2" name="Text Box 12"/>
          <p:cNvSpPr txBox="1">
            <a:spLocks noChangeArrowheads="1"/>
          </p:cNvSpPr>
          <p:nvPr/>
        </p:nvSpPr>
        <p:spPr bwMode="auto">
          <a:xfrm>
            <a:off x="2590800" y="22860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Perfectly inelastic collision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3" name="Object 5"/>
          <p:cNvGraphicFramePr>
            <a:graphicFrameLocks noChangeAspect="1"/>
          </p:cNvGraphicFramePr>
          <p:nvPr/>
        </p:nvGraphicFramePr>
        <p:xfrm>
          <a:off x="2727325" y="3035300"/>
          <a:ext cx="17065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41" name="Equation" r:id="rId11" imgW="812800" imgH="241300" progId="Equation.DSMT4">
                  <p:embed/>
                </p:oleObj>
              </mc:Choice>
              <mc:Fallback>
                <p:oleObj name="Equation" r:id="rId11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35300"/>
                        <a:ext cx="17065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4" name="Object 6"/>
          <p:cNvGraphicFramePr>
            <a:graphicFrameLocks noChangeAspect="1"/>
          </p:cNvGraphicFramePr>
          <p:nvPr/>
        </p:nvGraphicFramePr>
        <p:xfrm>
          <a:off x="2951163" y="3544888"/>
          <a:ext cx="720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42" name="Equation" r:id="rId13" imgW="342900" imgH="241300" progId="Equation.DSMT4">
                  <p:embed/>
                </p:oleObj>
              </mc:Choice>
              <mc:Fallback>
                <p:oleObj name="Equation" r:id="rId1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544888"/>
                        <a:ext cx="7207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15" name="Object 7"/>
          <p:cNvGraphicFramePr>
            <a:graphicFrameLocks noChangeAspect="1"/>
          </p:cNvGraphicFramePr>
          <p:nvPr/>
        </p:nvGraphicFramePr>
        <p:xfrm>
          <a:off x="2255838" y="3529013"/>
          <a:ext cx="6397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43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29013"/>
                        <a:ext cx="6397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6" name="AutoShape 16"/>
          <p:cNvSpPr>
            <a:spLocks noChangeArrowheads="1"/>
          </p:cNvSpPr>
          <p:nvPr/>
        </p:nvSpPr>
        <p:spPr bwMode="auto">
          <a:xfrm>
            <a:off x="457200" y="41910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01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793617" name="Object 8"/>
          <p:cNvGraphicFramePr>
            <a:graphicFrameLocks noChangeAspect="1"/>
          </p:cNvGraphicFramePr>
          <p:nvPr/>
        </p:nvGraphicFramePr>
        <p:xfrm>
          <a:off x="2803525" y="4114800"/>
          <a:ext cx="15398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44" name="Equation" r:id="rId17" imgW="799920" imgH="469800" progId="Equation.3">
                  <p:embed/>
                </p:oleObj>
              </mc:Choice>
              <mc:Fallback>
                <p:oleObj name="Equation" r:id="rId17" imgW="799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4114800"/>
                        <a:ext cx="15398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18" name="Text Box 18"/>
          <p:cNvSpPr txBox="1">
            <a:spLocks noChangeArrowheads="1"/>
          </p:cNvSpPr>
          <p:nvPr/>
        </p:nvSpPr>
        <p:spPr bwMode="auto">
          <a:xfrm>
            <a:off x="381000" y="49530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What do we not know?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19" name="Text Box 19"/>
          <p:cNvSpPr txBox="1">
            <a:spLocks noChangeArrowheads="1"/>
          </p:cNvSpPr>
          <p:nvPr/>
        </p:nvSpPr>
        <p:spPr bwMode="auto">
          <a:xfrm>
            <a:off x="2743200" y="4953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The final speed!!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0" name="Text Box 20"/>
          <p:cNvSpPr txBox="1">
            <a:spLocks noChangeArrowheads="1"/>
          </p:cNvSpPr>
          <p:nvPr/>
        </p:nvSpPr>
        <p:spPr bwMode="auto">
          <a:xfrm>
            <a:off x="381000" y="5334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How can we get it?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2286000" y="53340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Using the mechanical energy conservation!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9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9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9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9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/>
      <p:bldP spid="793606" grpId="0" animBg="1"/>
      <p:bldP spid="793610" grpId="0"/>
      <p:bldP spid="793611" grpId="0"/>
      <p:bldP spid="793612" grpId="0"/>
      <p:bldP spid="793616" grpId="0" animBg="1"/>
      <p:bldP spid="793618" grpId="0"/>
      <p:bldP spid="793619" grpId="0"/>
      <p:bldP spid="793620" grpId="0"/>
      <p:bldP spid="7936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9CD14F-F28E-7D47-8968-F7266AE05A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801795" name="Picture 3" descr="afg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90600"/>
            <a:ext cx="36115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ko-KR">
                <a:latin typeface="Arial Narrow" charset="0"/>
                <a:ea typeface="Gulim" charset="0"/>
                <a:cs typeface="Gulim" charset="0"/>
              </a:rPr>
              <a:t>Ex.  A Ballistic Pendulum, cnt’d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01800" name="Object 2"/>
          <p:cNvGraphicFramePr>
            <a:graphicFrameLocks noChangeAspect="1"/>
          </p:cNvGraphicFramePr>
          <p:nvPr/>
        </p:nvGraphicFramePr>
        <p:xfrm>
          <a:off x="381000" y="4254500"/>
          <a:ext cx="635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1" name="Equation" r:id="rId5" imgW="330200" imgH="241300" progId="Equation.DSMT4">
                  <p:embed/>
                </p:oleObj>
              </mc:Choice>
              <mc:Fallback>
                <p:oleObj name="Equation" r:id="rId5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4500"/>
                        <a:ext cx="635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304800" y="364172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Using the solution obtained previously, we obtain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08" name="Object 3"/>
          <p:cNvGraphicFramePr>
            <a:graphicFrameLocks noChangeAspect="1"/>
          </p:cNvGraphicFramePr>
          <p:nvPr/>
        </p:nvGraphicFramePr>
        <p:xfrm>
          <a:off x="944563" y="4038600"/>
          <a:ext cx="17843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2" name="Equation" r:id="rId7" imgW="927000" imgH="469800" progId="Equation.DSMT4">
                  <p:embed/>
                </p:oleObj>
              </mc:Choice>
              <mc:Fallback>
                <p:oleObj name="Equation" r:id="rId7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038600"/>
                        <a:ext cx="17843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304800" y="990600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Arial Narrow" charset="0"/>
                <a:ea typeface="Gulim" charset="0"/>
                <a:cs typeface="Gulim" charset="0"/>
              </a:rPr>
              <a:t>Now using the mechanical energy conservation</a:t>
            </a:r>
            <a:endParaRPr lang="en-US" sz="2000">
              <a:solidFill>
                <a:schemeClr val="accent2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10" name="Object 4"/>
          <p:cNvGraphicFramePr>
            <a:graphicFrameLocks noChangeAspect="1"/>
          </p:cNvGraphicFramePr>
          <p:nvPr/>
        </p:nvGraphicFramePr>
        <p:xfrm>
          <a:off x="2217738" y="1371600"/>
          <a:ext cx="906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3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371600"/>
                        <a:ext cx="906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1" name="Object 5"/>
          <p:cNvGraphicFramePr>
            <a:graphicFrameLocks noChangeAspect="1"/>
          </p:cNvGraphicFramePr>
          <p:nvPr/>
        </p:nvGraphicFramePr>
        <p:xfrm>
          <a:off x="434975" y="1827213"/>
          <a:ext cx="20796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4" name="Equation" r:id="rId11" imgW="990360" imgH="253800" progId="Equation.DSMT4">
                  <p:embed/>
                </p:oleObj>
              </mc:Choice>
              <mc:Fallback>
                <p:oleObj name="Equation" r:id="rId11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827213"/>
                        <a:ext cx="20796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2" name="Object 6"/>
          <p:cNvGraphicFramePr>
            <a:graphicFrameLocks noChangeAspect="1"/>
          </p:cNvGraphicFramePr>
          <p:nvPr/>
        </p:nvGraphicFramePr>
        <p:xfrm>
          <a:off x="1612900" y="2387600"/>
          <a:ext cx="82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5" name="Equation" r:id="rId13" imgW="393480" imgH="241200" progId="Equation.DSMT4">
                  <p:embed/>
                </p:oleObj>
              </mc:Choice>
              <mc:Fallback>
                <p:oleObj name="Equation" r:id="rId13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387600"/>
                        <a:ext cx="825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3" name="Object 7"/>
          <p:cNvGraphicFramePr>
            <a:graphicFrameLocks noChangeAspect="1"/>
          </p:cNvGraphicFramePr>
          <p:nvPr/>
        </p:nvGraphicFramePr>
        <p:xfrm>
          <a:off x="252413" y="2981325"/>
          <a:ext cx="5857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6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81325"/>
                        <a:ext cx="5857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4" name="Object 8"/>
          <p:cNvGraphicFramePr>
            <a:graphicFrameLocks noChangeAspect="1"/>
          </p:cNvGraphicFramePr>
          <p:nvPr/>
        </p:nvGraphicFramePr>
        <p:xfrm>
          <a:off x="1512888" y="1320800"/>
          <a:ext cx="773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7" name="Equation" r:id="rId17" imgW="368280" imgH="241200" progId="Equation.DSMT4">
                  <p:embed/>
                </p:oleObj>
              </mc:Choice>
              <mc:Fallback>
                <p:oleObj name="Equation" r:id="rId17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320800"/>
                        <a:ext cx="7731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15" name="Line 23"/>
          <p:cNvSpPr>
            <a:spLocks noChangeShapeType="1"/>
          </p:cNvSpPr>
          <p:nvPr/>
        </p:nvSpPr>
        <p:spPr bwMode="auto">
          <a:xfrm rot="563071" flipH="1">
            <a:off x="2743200" y="16764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1817" name="Line 25"/>
          <p:cNvSpPr>
            <a:spLocks noChangeShapeType="1"/>
          </p:cNvSpPr>
          <p:nvPr/>
        </p:nvSpPr>
        <p:spPr bwMode="auto">
          <a:xfrm rot="563071" flipH="1">
            <a:off x="457200" y="1752600"/>
            <a:ext cx="1295400" cy="762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1818" name="Object 9"/>
          <p:cNvGraphicFramePr>
            <a:graphicFrameLocks noChangeAspect="1"/>
          </p:cNvGraphicFramePr>
          <p:nvPr/>
        </p:nvGraphicFramePr>
        <p:xfrm>
          <a:off x="2514600" y="1828800"/>
          <a:ext cx="1812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8" name="Equation" r:id="rId19" imgW="863280" imgH="253800" progId="Equation.DSMT4">
                  <p:embed/>
                </p:oleObj>
              </mc:Choice>
              <mc:Fallback>
                <p:oleObj name="Equation" r:id="rId19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18129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9" name="Object 10"/>
          <p:cNvGraphicFramePr>
            <a:graphicFrameLocks noChangeAspect="1"/>
          </p:cNvGraphicFramePr>
          <p:nvPr/>
        </p:nvGraphicFramePr>
        <p:xfrm>
          <a:off x="2489200" y="2362200"/>
          <a:ext cx="5588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69" name="Equation" r:id="rId21" imgW="266400" imgH="253800" progId="Equation.DSMT4">
                  <p:embed/>
                </p:oleObj>
              </mc:Choice>
              <mc:Fallback>
                <p:oleObj name="Equation" r:id="rId21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362200"/>
                        <a:ext cx="5588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0" name="Object 11"/>
          <p:cNvGraphicFramePr>
            <a:graphicFrameLocks noChangeAspect="1"/>
          </p:cNvGraphicFramePr>
          <p:nvPr/>
        </p:nvGraphicFramePr>
        <p:xfrm>
          <a:off x="838200" y="2971800"/>
          <a:ext cx="11461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70" name="Equation" r:id="rId23" imgW="596880" imgH="279360" progId="Equation.DSMT4">
                  <p:embed/>
                </p:oleObj>
              </mc:Choice>
              <mc:Fallback>
                <p:oleObj name="Equation" r:id="rId23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11461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1" name="Object 12"/>
          <p:cNvGraphicFramePr>
            <a:graphicFrameLocks noChangeAspect="1"/>
          </p:cNvGraphicFramePr>
          <p:nvPr/>
        </p:nvGraphicFramePr>
        <p:xfrm>
          <a:off x="1957388" y="2895600"/>
          <a:ext cx="30718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71" name="Equation" r:id="rId25" imgW="1600200" imgH="330120" progId="Equation.DSMT4">
                  <p:embed/>
                </p:oleObj>
              </mc:Choice>
              <mc:Fallback>
                <p:oleObj name="Equation" r:id="rId25" imgW="1600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895600"/>
                        <a:ext cx="30718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22" name="AutoShape 30"/>
          <p:cNvSpPr>
            <a:spLocks noChangeArrowheads="1"/>
          </p:cNvSpPr>
          <p:nvPr/>
        </p:nvSpPr>
        <p:spPr bwMode="auto">
          <a:xfrm>
            <a:off x="3200400" y="2209800"/>
            <a:ext cx="1524000" cy="671513"/>
          </a:xfrm>
          <a:prstGeom prst="rightArrow">
            <a:avLst>
              <a:gd name="adj1" fmla="val 50000"/>
              <a:gd name="adj2" fmla="val 5673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ko-KR" sz="1800" b="1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Solve for V</a:t>
            </a:r>
            <a:r>
              <a:rPr lang="en-US" altLang="ko-KR" sz="1800" b="1" baseline="-25000">
                <a:solidFill>
                  <a:srgbClr val="A50021"/>
                </a:solidFill>
                <a:latin typeface="Arial Narrow" charset="0"/>
                <a:ea typeface="Gulim" charset="0"/>
                <a:cs typeface="Gulim" charset="0"/>
              </a:rPr>
              <a:t>f</a:t>
            </a:r>
            <a:endParaRPr lang="en-US" sz="1800" b="1" baseline="-25000">
              <a:solidFill>
                <a:srgbClr val="A50021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graphicFrame>
        <p:nvGraphicFramePr>
          <p:cNvPr id="801823" name="Object 13"/>
          <p:cNvGraphicFramePr>
            <a:graphicFrameLocks noChangeAspect="1"/>
          </p:cNvGraphicFramePr>
          <p:nvPr/>
        </p:nvGraphicFramePr>
        <p:xfrm>
          <a:off x="2674938" y="4014788"/>
          <a:ext cx="21018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72" name="Equation" r:id="rId27" imgW="1091880" imgH="495000" progId="Equation.DSMT4">
                  <p:embed/>
                </p:oleObj>
              </mc:Choice>
              <mc:Fallback>
                <p:oleObj name="Equation" r:id="rId27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014788"/>
                        <a:ext cx="21018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4" name="Object 14"/>
          <p:cNvGraphicFramePr>
            <a:graphicFrameLocks noChangeAspect="1"/>
          </p:cNvGraphicFramePr>
          <p:nvPr/>
        </p:nvGraphicFramePr>
        <p:xfrm>
          <a:off x="762000" y="4876800"/>
          <a:ext cx="4876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73" name="Equation" r:id="rId29" imgW="3136680" imgH="457200" progId="Equation.DSMT4">
                  <p:embed/>
                </p:oleObj>
              </mc:Choice>
              <mc:Fallback>
                <p:oleObj name="Equation" r:id="rId29" imgW="3136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4876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25" name="Object 15"/>
          <p:cNvGraphicFramePr>
            <a:graphicFrameLocks noChangeAspect="1"/>
          </p:cNvGraphicFramePr>
          <p:nvPr/>
        </p:nvGraphicFramePr>
        <p:xfrm>
          <a:off x="815975" y="5646738"/>
          <a:ext cx="15462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74" name="Equation" r:id="rId31" imgW="736560" imgH="215640" progId="Equation.3">
                  <p:embed/>
                </p:oleObj>
              </mc:Choice>
              <mc:Fallback>
                <p:oleObj name="Equation" r:id="rId31" imgW="736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646738"/>
                        <a:ext cx="15462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2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0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0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/>
      <p:bldP spid="801809" grpId="0"/>
      <p:bldP spid="801815" grpId="0" animBg="1"/>
      <p:bldP spid="801817" grpId="0" animBg="1"/>
      <p:bldP spid="8018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338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68FD4E-0B4A-5743-9870-5E721775D83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Two dimensional Collisions </a:t>
            </a:r>
          </a:p>
        </p:txBody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762000" y="701675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In two dimension, one needs to use components of momentum and apply momentum conservation to solve physical problems.</a:t>
            </a:r>
          </a:p>
        </p:txBody>
      </p:sp>
      <p:graphicFrame>
        <p:nvGraphicFramePr>
          <p:cNvPr id="784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43864"/>
              </p:ext>
            </p:extLst>
          </p:nvPr>
        </p:nvGraphicFramePr>
        <p:xfrm>
          <a:off x="4435475" y="1493838"/>
          <a:ext cx="1851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2" name="Equation" r:id="rId3" imgW="952500" imgH="279400" progId="Equation.3">
                  <p:embed/>
                </p:oleObj>
              </mc:Choice>
              <mc:Fallback>
                <p:oleObj name="Equation" r:id="rId3" imgW="952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1493838"/>
                        <a:ext cx="18510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3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02379"/>
              </p:ext>
            </p:extLst>
          </p:nvPr>
        </p:nvGraphicFramePr>
        <p:xfrm>
          <a:off x="3581400" y="5665788"/>
          <a:ext cx="7143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3" name="Equation" r:id="rId5" imgW="444500" imgH="393700" progId="Equation.DSMT4">
                  <p:embed/>
                </p:oleObj>
              </mc:Choice>
              <mc:Fallback>
                <p:oleObj name="Equation" r:id="rId5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65788"/>
                        <a:ext cx="7143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90" name="Oval 6"/>
          <p:cNvSpPr>
            <a:spLocks noChangeArrowheads="1"/>
          </p:cNvSpPr>
          <p:nvPr/>
        </p:nvSpPr>
        <p:spPr bwMode="auto">
          <a:xfrm>
            <a:off x="2133600" y="22018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784391" name="Line 7"/>
          <p:cNvSpPr>
            <a:spLocks noChangeShapeType="1"/>
          </p:cNvSpPr>
          <p:nvPr/>
        </p:nvSpPr>
        <p:spPr bwMode="auto">
          <a:xfrm>
            <a:off x="914400" y="21256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706563"/>
            <a:ext cx="914400" cy="571500"/>
            <a:chOff x="384" y="936"/>
            <a:chExt cx="576" cy="360"/>
          </a:xfrm>
        </p:grpSpPr>
        <p:sp>
          <p:nvSpPr>
            <p:cNvPr id="784393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3841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784396" name="Line 12"/>
          <p:cNvSpPr>
            <a:spLocks noChangeShapeType="1"/>
          </p:cNvSpPr>
          <p:nvPr/>
        </p:nvSpPr>
        <p:spPr bwMode="auto">
          <a:xfrm>
            <a:off x="457200" y="34210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2622550"/>
            <a:ext cx="1444625" cy="798513"/>
            <a:chOff x="480" y="1513"/>
            <a:chExt cx="910" cy="503"/>
          </a:xfrm>
        </p:grpSpPr>
        <p:sp>
          <p:nvSpPr>
            <p:cNvPr id="33833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34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784400" name="Oval 16"/>
              <p:cNvSpPr>
                <a:spLocks noChangeArrowheads="1"/>
              </p:cNvSpPr>
              <p:nvPr/>
            </p:nvSpPr>
            <p:spPr bwMode="auto">
              <a:xfrm>
                <a:off x="379" y="109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3838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3835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352800"/>
            <a:ext cx="1309688" cy="1066800"/>
            <a:chOff x="480" y="1973"/>
            <a:chExt cx="825" cy="672"/>
          </a:xfrm>
        </p:grpSpPr>
        <p:sp>
          <p:nvSpPr>
            <p:cNvPr id="33827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3829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3830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sp>
        <p:nvSpPr>
          <p:cNvPr id="784412" name="Text Box 28"/>
          <p:cNvSpPr txBox="1">
            <a:spLocks noChangeArrowheads="1"/>
          </p:cNvSpPr>
          <p:nvPr/>
        </p:nvSpPr>
        <p:spPr bwMode="auto">
          <a:xfrm>
            <a:off x="3505200" y="2895600"/>
            <a:ext cx="541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Consider a system of two particle collisions and scatters in two dimension as shown in the picture.  (This is the case at fixed target accelerator experiments.)  The momentum conservation tells us:</a:t>
            </a:r>
          </a:p>
        </p:txBody>
      </p:sp>
      <p:graphicFrame>
        <p:nvGraphicFramePr>
          <p:cNvPr id="784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74716"/>
              </p:ext>
            </p:extLst>
          </p:nvPr>
        </p:nvGraphicFramePr>
        <p:xfrm>
          <a:off x="3514725" y="4170363"/>
          <a:ext cx="12763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4" name="Equation" r:id="rId7" imgW="812800" imgH="279400" progId="Equation.3">
                  <p:embed/>
                </p:oleObj>
              </mc:Choice>
              <mc:Fallback>
                <p:oleObj name="Equation" r:id="rId7" imgW="812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4170363"/>
                        <a:ext cx="12763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14" name="Text Box 30"/>
          <p:cNvSpPr txBox="1">
            <a:spLocks noChangeArrowheads="1"/>
          </p:cNvSpPr>
          <p:nvPr/>
        </p:nvSpPr>
        <p:spPr bwMode="auto">
          <a:xfrm>
            <a:off x="152400" y="5618163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And for the elastic collisions, the kinetic energy is conserved:</a:t>
            </a:r>
          </a:p>
        </p:txBody>
      </p:sp>
      <p:sp>
        <p:nvSpPr>
          <p:cNvPr id="784415" name="Text Box 31"/>
          <p:cNvSpPr txBox="1">
            <a:spLocks noChangeArrowheads="1"/>
          </p:cNvSpPr>
          <p:nvPr/>
        </p:nvSpPr>
        <p:spPr bwMode="auto">
          <a:xfrm>
            <a:off x="6477000" y="5537200"/>
            <a:ext cx="1752600" cy="8636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rgbClr val="FF0000"/>
                </a:solidFill>
                <a:latin typeface="Arial Narrow" charset="0"/>
              </a:rPr>
              <a:t>What do you think we can learn from these relationships?</a:t>
            </a:r>
          </a:p>
        </p:txBody>
      </p:sp>
      <p:graphicFrame>
        <p:nvGraphicFramePr>
          <p:cNvPr id="7844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02926"/>
              </p:ext>
            </p:extLst>
          </p:nvPr>
        </p:nvGraphicFramePr>
        <p:xfrm>
          <a:off x="4114800" y="4657725"/>
          <a:ext cx="1447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5" name="Equation" r:id="rId9" imgW="1016000" imgH="228600" progId="Equation.DSMT4">
                  <p:embed/>
                </p:oleObj>
              </mc:Choice>
              <mc:Fallback>
                <p:oleObj name="Equation" r:id="rId9" imgW="101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57725"/>
                        <a:ext cx="1447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97985"/>
              </p:ext>
            </p:extLst>
          </p:nvPr>
        </p:nvGraphicFramePr>
        <p:xfrm>
          <a:off x="5581650" y="4657725"/>
          <a:ext cx="2474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6" name="Equation" r:id="rId11" imgW="1612900" imgH="228600" progId="Equation.DSMT4">
                  <p:embed/>
                </p:oleObj>
              </mc:Choice>
              <mc:Fallback>
                <p:oleObj name="Equation" r:id="rId11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4657725"/>
                        <a:ext cx="2474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71517"/>
              </p:ext>
            </p:extLst>
          </p:nvPr>
        </p:nvGraphicFramePr>
        <p:xfrm>
          <a:off x="3494088" y="5114925"/>
          <a:ext cx="6953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7" name="Equation" r:id="rId13" imgW="368300" imgH="228600" progId="Equation.DSMT4">
                  <p:embed/>
                </p:oleObj>
              </mc:Choice>
              <mc:Fallback>
                <p:oleObj name="Equation" r:id="rId13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5114925"/>
                        <a:ext cx="6953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19" name="Object 8"/>
          <p:cNvGraphicFramePr>
            <a:graphicFrameLocks noChangeAspect="1"/>
          </p:cNvGraphicFramePr>
          <p:nvPr/>
        </p:nvGraphicFramePr>
        <p:xfrm>
          <a:off x="4191000" y="5154613"/>
          <a:ext cx="4556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8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54613"/>
                        <a:ext cx="45561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81673"/>
              </p:ext>
            </p:extLst>
          </p:nvPr>
        </p:nvGraphicFramePr>
        <p:xfrm>
          <a:off x="4648200" y="5114925"/>
          <a:ext cx="1371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79" name="Equation" r:id="rId17" imgW="1016000" imgH="228600" progId="Equation.DSMT4">
                  <p:embed/>
                </p:oleObj>
              </mc:Choice>
              <mc:Fallback>
                <p:oleObj name="Equation" r:id="rId17" imgW="101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14925"/>
                        <a:ext cx="13716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94409"/>
              </p:ext>
            </p:extLst>
          </p:nvPr>
        </p:nvGraphicFramePr>
        <p:xfrm>
          <a:off x="6037263" y="5114925"/>
          <a:ext cx="2276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0" name="Equation" r:id="rId19" imgW="1562100" imgH="228600" progId="Equation.DSMT4">
                  <p:embed/>
                </p:oleObj>
              </mc:Choice>
              <mc:Fallback>
                <p:oleObj name="Equation" r:id="rId19" imgW="156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5114925"/>
                        <a:ext cx="2276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20687"/>
              </p:ext>
            </p:extLst>
          </p:nvPr>
        </p:nvGraphicFramePr>
        <p:xfrm>
          <a:off x="4800600" y="4181475"/>
          <a:ext cx="685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1" name="Equation" r:id="rId21" imgW="457200" imgH="279400" progId="Equation.3">
                  <p:embed/>
                </p:oleObj>
              </mc:Choice>
              <mc:Fallback>
                <p:oleObj name="Equation" r:id="rId21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81475"/>
                        <a:ext cx="685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68340"/>
              </p:ext>
            </p:extLst>
          </p:nvPr>
        </p:nvGraphicFramePr>
        <p:xfrm>
          <a:off x="3508375" y="4676775"/>
          <a:ext cx="6175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2" name="Equation" r:id="rId23" imgW="368300" imgH="203200" progId="Equation.DSMT4">
                  <p:embed/>
                </p:oleObj>
              </mc:Choice>
              <mc:Fallback>
                <p:oleObj name="Equation" r:id="rId23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4676775"/>
                        <a:ext cx="6175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29659"/>
              </p:ext>
            </p:extLst>
          </p:nvPr>
        </p:nvGraphicFramePr>
        <p:xfrm>
          <a:off x="4267200" y="5665788"/>
          <a:ext cx="1936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3" name="Equation" r:id="rId25" imgW="1206500" imgH="393700" progId="Equation.DSMT4">
                  <p:embed/>
                </p:oleObj>
              </mc:Choice>
              <mc:Fallback>
                <p:oleObj name="Equation" r:id="rId25" imgW="1206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65788"/>
                        <a:ext cx="1936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86921"/>
              </p:ext>
            </p:extLst>
          </p:nvPr>
        </p:nvGraphicFramePr>
        <p:xfrm>
          <a:off x="4483100" y="2044700"/>
          <a:ext cx="1903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4" name="Equation" r:id="rId27" imgW="977900" imgH="241300" progId="Equation.3">
                  <p:embed/>
                </p:oleObj>
              </mc:Choice>
              <mc:Fallback>
                <p:oleObj name="Equation" r:id="rId27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044700"/>
                        <a:ext cx="19034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38104"/>
              </p:ext>
            </p:extLst>
          </p:nvPr>
        </p:nvGraphicFramePr>
        <p:xfrm>
          <a:off x="4483100" y="2481263"/>
          <a:ext cx="19034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5" name="Equation" r:id="rId29" imgW="977900" imgH="266700" progId="Equation.3">
                  <p:embed/>
                </p:oleObj>
              </mc:Choice>
              <mc:Fallback>
                <p:oleObj name="Equation" r:id="rId29" imgW="977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481263"/>
                        <a:ext cx="19034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27" name="Text Box 43"/>
          <p:cNvSpPr txBox="1">
            <a:spLocks noChangeArrowheads="1"/>
          </p:cNvSpPr>
          <p:nvPr/>
        </p:nvSpPr>
        <p:spPr bwMode="auto">
          <a:xfrm>
            <a:off x="3421063" y="19812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784428" name="Text Box 44"/>
          <p:cNvSpPr txBox="1">
            <a:spLocks noChangeArrowheads="1"/>
          </p:cNvSpPr>
          <p:nvPr/>
        </p:nvSpPr>
        <p:spPr bwMode="auto">
          <a:xfrm>
            <a:off x="3421063" y="24844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7844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209877"/>
              </p:ext>
            </p:extLst>
          </p:nvPr>
        </p:nvGraphicFramePr>
        <p:xfrm>
          <a:off x="6324600" y="1493838"/>
          <a:ext cx="17287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6" name="Equation" r:id="rId31" imgW="889000" imgH="279400" progId="Equation.3">
                  <p:embed/>
                </p:oleObj>
              </mc:Choice>
              <mc:Fallback>
                <p:oleObj name="Equation" r:id="rId31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93838"/>
                        <a:ext cx="17287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76581"/>
              </p:ext>
            </p:extLst>
          </p:nvPr>
        </p:nvGraphicFramePr>
        <p:xfrm>
          <a:off x="6359525" y="2036763"/>
          <a:ext cx="17303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7" name="Equation" r:id="rId33" imgW="889000" imgH="266700" progId="Equation.3">
                  <p:embed/>
                </p:oleObj>
              </mc:Choice>
              <mc:Fallback>
                <p:oleObj name="Equation" r:id="rId33" imgW="889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2036763"/>
                        <a:ext cx="17303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03802"/>
              </p:ext>
            </p:extLst>
          </p:nvPr>
        </p:nvGraphicFramePr>
        <p:xfrm>
          <a:off x="6359525" y="2481263"/>
          <a:ext cx="17303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8" name="Equation" r:id="rId35" imgW="889000" imgH="266700" progId="Equation.3">
                  <p:embed/>
                </p:oleObj>
              </mc:Choice>
              <mc:Fallback>
                <p:oleObj name="Equation" r:id="rId35" imgW="889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2481263"/>
                        <a:ext cx="17303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5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8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8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8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8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8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8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8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8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8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/>
      <p:bldP spid="784390" grpId="0" animBg="1"/>
      <p:bldP spid="784391" grpId="0" animBg="1"/>
      <p:bldP spid="784396" grpId="0" animBg="1"/>
      <p:bldP spid="784412" grpId="0"/>
      <p:bldP spid="784414" grpId="0"/>
      <p:bldP spid="784415" grpId="0" animBg="1"/>
      <p:bldP spid="784427" grpId="0"/>
      <p:bldP spid="7844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April 3, 2013</a:t>
            </a:r>
            <a:endParaRPr lang="en-US" altLang="ko-KR" sz="1400">
              <a:solidFill>
                <a:srgbClr val="FF0066"/>
              </a:solidFill>
              <a:latin typeface="Arial Narrow" charset="0"/>
              <a:ea typeface="Gulim" charset="0"/>
              <a:cs typeface="Gulim" charset="0"/>
            </a:endParaRPr>
          </a:p>
        </p:txBody>
      </p:sp>
      <p:sp>
        <p:nvSpPr>
          <p:cNvPr id="348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099A6E-2870-AB4D-B1D2-9E390DB10CE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Two Dimensional Collisions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2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Proton #1 with a speed 3.50x10</a:t>
            </a:r>
            <a:r>
              <a:rPr lang="en-US" sz="2000" baseline="30000">
                <a:solidFill>
                  <a:srgbClr val="800000"/>
                </a:solidFill>
                <a:latin typeface="Arial Narrow" charset="0"/>
              </a:rPr>
              <a:t>5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m/s collides elastically with proton #2 initially at rest.  After the collision, proton #1 moves at an angle of 37</a:t>
            </a:r>
            <a:r>
              <a:rPr lang="en-US" sz="20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to the horizontal axis and proton #2 deflects at an angle 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f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to the same axis.  Find the final speeds of the two protons and the scattering angle of proton #2, </a:t>
            </a:r>
            <a:r>
              <a:rPr lang="en-US" sz="2000">
                <a:solidFill>
                  <a:srgbClr val="800000"/>
                </a:solidFill>
                <a:latin typeface="Symbol" charset="0"/>
              </a:rPr>
              <a:t>φ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.</a:t>
            </a:r>
          </a:p>
        </p:txBody>
      </p:sp>
      <p:sp>
        <p:nvSpPr>
          <p:cNvPr id="34833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both the particles are protons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=m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sp>
        <p:nvSpPr>
          <p:cNvPr id="34834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Using momentum conservation, one obtains</a:t>
            </a:r>
          </a:p>
        </p:txBody>
      </p:sp>
      <p:sp>
        <p:nvSpPr>
          <p:cNvPr id="34835" name="Oval 6"/>
          <p:cNvSpPr>
            <a:spLocks noChangeArrowheads="1"/>
          </p:cNvSpPr>
          <p:nvPr/>
        </p:nvSpPr>
        <p:spPr bwMode="auto">
          <a:xfrm>
            <a:off x="2133600" y="2659063"/>
            <a:ext cx="304800" cy="3048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00"/>
                </a:solidFill>
                <a:latin typeface="Monotype Corsiva" charset="0"/>
              </a:rPr>
              <a:t>m</a:t>
            </a:r>
            <a:r>
              <a:rPr lang="en-US" sz="2000" baseline="-25000">
                <a:solidFill>
                  <a:srgbClr val="FFFF00"/>
                </a:solidFill>
                <a:latin typeface="Monotype Corsiva" charset="0"/>
              </a:rPr>
              <a:t>2</a:t>
            </a:r>
            <a:endParaRPr lang="en-US">
              <a:latin typeface="Monotype Corsiva" charset="0"/>
            </a:endParaRPr>
          </a:p>
        </p:txBody>
      </p:sp>
      <p:sp>
        <p:nvSpPr>
          <p:cNvPr id="34836" name="Line 7"/>
          <p:cNvSpPr>
            <a:spLocks noChangeShapeType="1"/>
          </p:cNvSpPr>
          <p:nvPr/>
        </p:nvSpPr>
        <p:spPr bwMode="auto">
          <a:xfrm>
            <a:off x="914400" y="2582863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7" name="Group 8"/>
          <p:cNvGrpSpPr>
            <a:grpSpLocks/>
          </p:cNvGrpSpPr>
          <p:nvPr/>
        </p:nvGrpSpPr>
        <p:grpSpPr bwMode="auto">
          <a:xfrm>
            <a:off x="609600" y="2163763"/>
            <a:ext cx="914400" cy="571500"/>
            <a:chOff x="384" y="936"/>
            <a:chExt cx="576" cy="360"/>
          </a:xfrm>
        </p:grpSpPr>
        <p:sp>
          <p:nvSpPr>
            <p:cNvPr id="785417" name="Oval 9"/>
            <p:cNvSpPr>
              <a:spLocks noChangeArrowheads="1"/>
            </p:cNvSpPr>
            <p:nvPr/>
          </p:nvSpPr>
          <p:spPr bwMode="auto">
            <a:xfrm>
              <a:off x="3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1</a:t>
              </a:r>
              <a:endParaRPr lang="en-US" sz="2000">
                <a:solidFill>
                  <a:srgbClr val="FFFF00"/>
                </a:solidFill>
                <a:latin typeface="Monotype Corsiva" charset="0"/>
              </a:endParaRPr>
            </a:p>
          </p:txBody>
        </p:sp>
        <p:sp>
          <p:nvSpPr>
            <p:cNvPr id="34861" name="Line 10"/>
            <p:cNvSpPr>
              <a:spLocks noChangeShapeType="1"/>
            </p:cNvSpPr>
            <p:nvPr/>
          </p:nvSpPr>
          <p:spPr bwMode="auto">
            <a:xfrm>
              <a:off x="576" y="1200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Text Box 11"/>
            <p:cNvSpPr txBox="1">
              <a:spLocks noChangeArrowheads="1"/>
            </p:cNvSpPr>
            <p:nvPr/>
          </p:nvSpPr>
          <p:spPr bwMode="auto">
            <a:xfrm>
              <a:off x="662" y="936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1i</a:t>
              </a:r>
            </a:p>
          </p:txBody>
        </p:sp>
      </p:grpSp>
      <p:sp>
        <p:nvSpPr>
          <p:cNvPr id="34838" name="Line 12"/>
          <p:cNvSpPr>
            <a:spLocks noChangeShapeType="1"/>
          </p:cNvSpPr>
          <p:nvPr/>
        </p:nvSpPr>
        <p:spPr bwMode="auto">
          <a:xfrm>
            <a:off x="457200" y="3878263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39" name="Group 13"/>
          <p:cNvGrpSpPr>
            <a:grpSpLocks/>
          </p:cNvGrpSpPr>
          <p:nvPr/>
        </p:nvGrpSpPr>
        <p:grpSpPr bwMode="auto">
          <a:xfrm>
            <a:off x="762000" y="3079750"/>
            <a:ext cx="1444625" cy="798513"/>
            <a:chOff x="480" y="1513"/>
            <a:chExt cx="910" cy="503"/>
          </a:xfrm>
        </p:grpSpPr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 flipH="1">
              <a:off x="480" y="1824"/>
              <a:ext cx="43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54" name="Group 15"/>
            <p:cNvGrpSpPr>
              <a:grpSpLocks/>
            </p:cNvGrpSpPr>
            <p:nvPr/>
          </p:nvGrpSpPr>
          <p:grpSpPr bwMode="auto">
            <a:xfrm rot="-1318034">
              <a:off x="720" y="1513"/>
              <a:ext cx="576" cy="359"/>
              <a:chOff x="384" y="937"/>
              <a:chExt cx="576" cy="359"/>
            </a:xfrm>
          </p:grpSpPr>
          <p:sp>
            <p:nvSpPr>
              <p:cNvPr id="785424" name="Oval 16"/>
              <p:cNvSpPr>
                <a:spLocks noChangeArrowheads="1"/>
              </p:cNvSpPr>
              <p:nvPr/>
            </p:nvSpPr>
            <p:spPr bwMode="auto">
              <a:xfrm>
                <a:off x="379" y="109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rgbClr val="FFFF00"/>
                    </a:solidFill>
                    <a:latin typeface="Monotype Corsiva" charset="0"/>
                  </a:rPr>
                  <a:t>m</a:t>
                </a:r>
                <a:r>
                  <a:rPr lang="en-US" sz="2000" baseline="-25000">
                    <a:solidFill>
                      <a:srgbClr val="FFFF00"/>
                    </a:solidFill>
                    <a:latin typeface="Monotype Corsiva" charset="0"/>
                  </a:rPr>
                  <a:t>1</a:t>
                </a:r>
                <a:endParaRPr lang="en-US" sz="2000">
                  <a:solidFill>
                    <a:srgbClr val="FFFF00"/>
                  </a:solidFill>
                  <a:latin typeface="Monotype Corsiva" charset="0"/>
                </a:endParaRPr>
              </a:p>
            </p:txBody>
          </p:sp>
          <p:sp>
            <p:nvSpPr>
              <p:cNvPr id="34858" name="Line 17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9" name="Text Box 18"/>
              <p:cNvSpPr txBox="1">
                <a:spLocks noChangeArrowheads="1"/>
              </p:cNvSpPr>
              <p:nvPr/>
            </p:nvSpPr>
            <p:spPr bwMode="auto">
              <a:xfrm>
                <a:off x="661" y="937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v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Monotype Corsiva" charset="0"/>
                  </a:rPr>
                  <a:t>1f</a:t>
                </a:r>
              </a:p>
            </p:txBody>
          </p:sp>
        </p:grpSp>
        <p:sp>
          <p:nvSpPr>
            <p:cNvPr id="34855" name="Arc 19"/>
            <p:cNvSpPr>
              <a:spLocks/>
            </p:cNvSpPr>
            <p:nvPr/>
          </p:nvSpPr>
          <p:spPr bwMode="auto">
            <a:xfrm>
              <a:off x="1104" y="1776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20"/>
            <p:cNvSpPr txBox="1">
              <a:spLocks noChangeArrowheads="1"/>
            </p:cNvSpPr>
            <p:nvPr/>
          </p:nvSpPr>
          <p:spPr bwMode="auto">
            <a:xfrm>
              <a:off x="1190" y="173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</p:grpSp>
      <p:grpSp>
        <p:nvGrpSpPr>
          <p:cNvPr id="34840" name="Group 21"/>
          <p:cNvGrpSpPr>
            <a:grpSpLocks/>
          </p:cNvGrpSpPr>
          <p:nvPr/>
        </p:nvGrpSpPr>
        <p:grpSpPr bwMode="auto">
          <a:xfrm>
            <a:off x="762000" y="3810000"/>
            <a:ext cx="1309688" cy="1066800"/>
            <a:chOff x="480" y="1973"/>
            <a:chExt cx="825" cy="672"/>
          </a:xfrm>
        </p:grpSpPr>
        <p:sp>
          <p:nvSpPr>
            <p:cNvPr id="34847" name="Line 22"/>
            <p:cNvSpPr>
              <a:spLocks noChangeShapeType="1"/>
            </p:cNvSpPr>
            <p:nvPr/>
          </p:nvSpPr>
          <p:spPr bwMode="auto">
            <a:xfrm rot="1205196">
              <a:off x="873" y="2393"/>
              <a:ext cx="432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Oval 23"/>
            <p:cNvSpPr>
              <a:spLocks noChangeArrowheads="1"/>
            </p:cNvSpPr>
            <p:nvPr/>
          </p:nvSpPr>
          <p:spPr bwMode="auto">
            <a:xfrm rot="1205196">
              <a:off x="762" y="2209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Monotype Corsiva" charset="0"/>
                </a:rPr>
                <a:t>m</a:t>
              </a:r>
              <a:r>
                <a:rPr lang="en-US" sz="2000" baseline="-25000">
                  <a:solidFill>
                    <a:srgbClr val="FFFF00"/>
                  </a:solidFill>
                  <a:latin typeface="Monotype Corsiva" charset="0"/>
                </a:rPr>
                <a:t>2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4849" name="Text Box 24"/>
            <p:cNvSpPr txBox="1">
              <a:spLocks noChangeArrowheads="1"/>
            </p:cNvSpPr>
            <p:nvPr/>
          </p:nvSpPr>
          <p:spPr bwMode="auto">
            <a:xfrm rot="1205196">
              <a:off x="879" y="239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sz="2000" b="1" baseline="-25000">
                  <a:solidFill>
                    <a:schemeClr val="accent2"/>
                  </a:solidFill>
                  <a:latin typeface="Monotype Corsiva" charset="0"/>
                </a:rPr>
                <a:t>2f</a:t>
              </a:r>
              <a:endParaRPr lang="en-US">
                <a:latin typeface="Monotype Corsiva" charset="0"/>
              </a:endParaRPr>
            </a:p>
          </p:txBody>
        </p:sp>
        <p:sp>
          <p:nvSpPr>
            <p:cNvPr id="34850" name="Line 25"/>
            <p:cNvSpPr>
              <a:spLocks noChangeShapeType="1"/>
            </p:cNvSpPr>
            <p:nvPr/>
          </p:nvSpPr>
          <p:spPr bwMode="auto">
            <a:xfrm>
              <a:off x="480" y="2016"/>
              <a:ext cx="336" cy="2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Arc 26"/>
            <p:cNvSpPr>
              <a:spLocks/>
            </p:cNvSpPr>
            <p:nvPr/>
          </p:nvSpPr>
          <p:spPr bwMode="auto">
            <a:xfrm flipV="1">
              <a:off x="768" y="2016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Text Box 27"/>
            <p:cNvSpPr txBox="1">
              <a:spLocks noChangeArrowheads="1"/>
            </p:cNvSpPr>
            <p:nvPr/>
          </p:nvSpPr>
          <p:spPr bwMode="auto">
            <a:xfrm>
              <a:off x="902" y="1973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φ</a:t>
              </a: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402138" y="3027363"/>
          <a:ext cx="6270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9" name="Equation" r:id="rId3" imgW="355320" imgH="241200" progId="Equation.3">
                  <p:embed/>
                </p:oleObj>
              </mc:Choice>
              <mc:Fallback>
                <p:oleObj name="Equation" r:id="rId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027363"/>
                        <a:ext cx="62706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Text Box 29"/>
          <p:cNvSpPr txBox="1">
            <a:spLocks noChangeArrowheads="1"/>
          </p:cNvSpPr>
          <p:nvPr/>
        </p:nvSpPr>
        <p:spPr bwMode="auto">
          <a:xfrm>
            <a:off x="3276600" y="388620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Canceling m</a:t>
            </a:r>
            <a:r>
              <a:rPr lang="en-US" sz="2000" baseline="-2500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 and putting in all known quantities, one obtains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876800" y="5257800"/>
          <a:ext cx="251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0" name="Equation" r:id="rId5" imgW="1231560" imgH="253800" progId="Equation.3">
                  <p:embed/>
                </p:oleObj>
              </mc:Choice>
              <mc:Fallback>
                <p:oleObj name="Equation" r:id="rId5" imgW="1231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251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228600" y="48768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kinetic energy conservation: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2088" y="5638800"/>
          <a:ext cx="2627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1" name="Equation" r:id="rId7" imgW="1752480" imgH="291960" progId="Equation.3">
                  <p:embed/>
                </p:oleObj>
              </mc:Choice>
              <mc:Fallback>
                <p:oleObj name="Equation" r:id="rId7" imgW="1752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638800"/>
                        <a:ext cx="26273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3" name="Text Box 33"/>
          <p:cNvSpPr txBox="1">
            <a:spLocks noChangeArrowheads="1"/>
          </p:cNvSpPr>
          <p:nvPr/>
        </p:nvSpPr>
        <p:spPr bwMode="auto">
          <a:xfrm>
            <a:off x="2819400" y="5402263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Solving Eqs. 1-3 equations, one gets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505200" y="4297363"/>
          <a:ext cx="44958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2" name="Equation" r:id="rId9" imgW="2349360" imgH="253800" progId="Equation.3">
                  <p:embed/>
                </p:oleObj>
              </mc:Choice>
              <mc:Fallback>
                <p:oleObj name="Equation" r:id="rId9" imgW="234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97363"/>
                        <a:ext cx="44958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4" name="Text Box 35"/>
          <p:cNvSpPr txBox="1">
            <a:spLocks noChangeArrowheads="1"/>
          </p:cNvSpPr>
          <p:nvPr/>
        </p:nvSpPr>
        <p:spPr bwMode="auto">
          <a:xfrm>
            <a:off x="7620000" y="5410200"/>
            <a:ext cx="1295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Do this at home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029200" y="3027363"/>
          <a:ext cx="29543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3" name="Equation" r:id="rId11" imgW="1676160" imgH="241200" progId="Equation.3">
                  <p:embed/>
                </p:oleObj>
              </mc:Choice>
              <mc:Fallback>
                <p:oleObj name="Equation" r:id="rId11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27363"/>
                        <a:ext cx="29543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422775" y="3532188"/>
          <a:ext cx="26638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4" name="Equation" r:id="rId13" imgW="1511280" imgH="241200" progId="Equation.3">
                  <p:embed/>
                </p:oleObj>
              </mc:Choice>
              <mc:Fallback>
                <p:oleObj name="Equation" r:id="rId13" imgW="1511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532188"/>
                        <a:ext cx="26638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7086600" y="3581400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5" name="Equation" r:id="rId15" imgW="241200" imgH="177480" progId="Equation.3">
                  <p:embed/>
                </p:oleObj>
              </mc:Choice>
              <mc:Fallback>
                <p:oleObj name="Equation" r:id="rId15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5" name="Text Box 39"/>
          <p:cNvSpPr txBox="1">
            <a:spLocks noChangeArrowheads="1"/>
          </p:cNvSpPr>
          <p:nvPr/>
        </p:nvSpPr>
        <p:spPr bwMode="auto">
          <a:xfrm>
            <a:off x="3421063" y="3035300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x-comp.</a:t>
            </a:r>
          </a:p>
        </p:txBody>
      </p:sp>
      <p:sp>
        <p:nvSpPr>
          <p:cNvPr id="34846" name="Text Box 40"/>
          <p:cNvSpPr txBox="1">
            <a:spLocks noChangeArrowheads="1"/>
          </p:cNvSpPr>
          <p:nvPr/>
        </p:nvSpPr>
        <p:spPr bwMode="auto">
          <a:xfrm>
            <a:off x="3421063" y="3538538"/>
            <a:ext cx="903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y-comp.</a:t>
            </a:r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505200" y="4805363"/>
          <a:ext cx="3352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6" name="Equation" r:id="rId17" imgW="1625400" imgH="253800" progId="Equation.3">
                  <p:embed/>
                </p:oleObj>
              </mc:Choice>
              <mc:Fallback>
                <p:oleObj name="Equation" r:id="rId17" imgW="1625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5363"/>
                        <a:ext cx="3352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876800" y="5626100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7" name="Equation" r:id="rId19" imgW="1244520" imgH="253800" progId="Equation.3">
                  <p:embed/>
                </p:oleObj>
              </mc:Choice>
              <mc:Fallback>
                <p:oleObj name="Equation" r:id="rId19" imgW="1244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26100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5715000" y="6172200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8" name="Equation" r:id="rId21" imgW="583920" imgH="228600" progId="Equation.3">
                  <p:embed/>
                </p:oleObj>
              </mc:Choice>
              <mc:Fallback>
                <p:oleObj name="Equation" r:id="rId2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72200"/>
                        <a:ext cx="1447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93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37259</TotalTime>
  <Words>1466</Words>
  <Application>Microsoft Macintosh PowerPoint</Application>
  <PresentationFormat>On-screen Show (4:3)</PresentationFormat>
  <Paragraphs>169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1441 – Section 002 Lecture #18</vt:lpstr>
      <vt:lpstr>Announcements</vt:lpstr>
      <vt:lpstr>Collisions </vt:lpstr>
      <vt:lpstr>Elastic and Inelastic Collisions </vt:lpstr>
      <vt:lpstr>Elastic and Perfectly Inelastic Collisions </vt:lpstr>
      <vt:lpstr>Ex.  A Ballistic Pendulum</vt:lpstr>
      <vt:lpstr>Ex.  A Ballistic Pendulum, cnt’d</vt:lpstr>
      <vt:lpstr>Two dimensional Collisions </vt:lpstr>
      <vt:lpstr>Example for Two Dimensional Collisions</vt:lpstr>
      <vt:lpstr>Center of Mass</vt:lpstr>
      <vt:lpstr>Motion of a Diver and the Center of Mass</vt:lpstr>
      <vt:lpstr>Ex. 7 – 12 Center of Mass</vt:lpstr>
      <vt:lpstr>Velocity of the Center of Mass</vt:lpstr>
      <vt:lpstr>Another Look at the Ice Skater Problem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1192</cp:revision>
  <dcterms:created xsi:type="dcterms:W3CDTF">2012-08-27T21:13:02Z</dcterms:created>
  <dcterms:modified xsi:type="dcterms:W3CDTF">2013-04-03T22:46:44Z</dcterms:modified>
</cp:coreProperties>
</file>