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gif" ContentType="video/unknown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2.xml" ContentType="application/vnd.openxmlformats-officedocument.presentationml.notesSlide+xml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notesSlides/notesSlide3.xml" ContentType="application/vnd.openxmlformats-officedocument.presentationml.notesSlide+xml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notesSlides/notesSlide4.xml" ContentType="application/vnd.openxmlformats-officedocument.presentationml.notesSlide+xml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ppt/embeddings/oleObject39.bin" ContentType="application/vnd.openxmlformats-officedocument.oleObject"/>
  <Override PartName="/ppt/embeddings/oleObject40.bin" ContentType="application/vnd.openxmlformats-officedocument.oleObject"/>
  <Override PartName="/ppt/embeddings/oleObject41.bin" ContentType="application/vnd.openxmlformats-officedocument.oleObject"/>
  <Override PartName="/ppt/embeddings/oleObject42.bin" ContentType="application/vnd.openxmlformats-officedocument.oleObject"/>
  <Override PartName="/ppt/notesSlides/notesSlide5.xml" ContentType="application/vnd.openxmlformats-officedocument.presentationml.notesSlide+xml"/>
  <Override PartName="/ppt/embeddings/oleObject43.bin" ContentType="application/vnd.openxmlformats-officedocument.oleObject"/>
  <Override PartName="/ppt/embeddings/oleObject44.bin" ContentType="application/vnd.openxmlformats-officedocument.oleObject"/>
  <Override PartName="/ppt/embeddings/oleObject45.bin" ContentType="application/vnd.openxmlformats-officedocument.oleObject"/>
  <Override PartName="/ppt/embeddings/oleObject46.bin" ContentType="application/vnd.openxmlformats-officedocument.oleObject"/>
  <Override PartName="/ppt/embeddings/oleObject47.bin" ContentType="application/vnd.openxmlformats-officedocument.oleObject"/>
  <Override PartName="/ppt/embeddings/oleObject48.bin" ContentType="application/vnd.openxmlformats-officedocument.oleObject"/>
  <Override PartName="/ppt/embeddings/oleObject49.bin" ContentType="application/vnd.openxmlformats-officedocument.oleObject"/>
  <Override PartName="/ppt/embeddings/oleObject50.bin" ContentType="application/vnd.openxmlformats-officedocument.oleObject"/>
  <Override PartName="/ppt/embeddings/oleObject51.bin" ContentType="application/vnd.openxmlformats-officedocument.oleObject"/>
  <Override PartName="/ppt/embeddings/oleObject52.bin" ContentType="application/vnd.openxmlformats-officedocument.oleObject"/>
  <Override PartName="/ppt/embeddings/oleObject53.bin" ContentType="application/vnd.openxmlformats-officedocument.oleObject"/>
  <Override PartName="/ppt/notesSlides/notesSlide6.xml" ContentType="application/vnd.openxmlformats-officedocument.presentationml.notesSlide+xml"/>
  <Override PartName="/ppt/embeddings/oleObject54.bin" ContentType="application/vnd.openxmlformats-officedocument.oleObject"/>
  <Override PartName="/ppt/embeddings/oleObject55.bin" ContentType="application/vnd.openxmlformats-officedocument.oleObject"/>
  <Override PartName="/ppt/embeddings/oleObject56.bin" ContentType="application/vnd.openxmlformats-officedocument.oleObject"/>
  <Override PartName="/ppt/embeddings/oleObject57.bin" ContentType="application/vnd.openxmlformats-officedocument.oleObject"/>
  <Override PartName="/ppt/embeddings/oleObject58.bin" ContentType="application/vnd.openxmlformats-officedocument.oleObject"/>
  <Override PartName="/ppt/embeddings/oleObject59.bin" ContentType="application/vnd.openxmlformats-officedocument.oleObject"/>
  <Override PartName="/ppt/notesSlides/notesSlide7.xml" ContentType="application/vnd.openxmlformats-officedocument.presentationml.notesSlide+xml"/>
  <Override PartName="/ppt/embeddings/oleObject60.bin" ContentType="application/vnd.openxmlformats-officedocument.oleObject"/>
  <Override PartName="/ppt/embeddings/oleObject61.bin" ContentType="application/vnd.openxmlformats-officedocument.oleObject"/>
  <Override PartName="/ppt/embeddings/oleObject62.bin" ContentType="application/vnd.openxmlformats-officedocument.oleObject"/>
  <Override PartName="/ppt/embeddings/oleObject63.bin" ContentType="application/vnd.openxmlformats-officedocument.oleObject"/>
  <Override PartName="/ppt/embeddings/oleObject64.bin" ContentType="application/vnd.openxmlformats-officedocument.oleObject"/>
  <Override PartName="/ppt/embeddings/oleObject65.bin" ContentType="application/vnd.openxmlformats-officedocument.oleObject"/>
  <Override PartName="/ppt/embeddings/oleObject66.bin" ContentType="application/vnd.openxmlformats-officedocument.oleObject"/>
  <Override PartName="/ppt/embeddings/oleObject67.bin" ContentType="application/vnd.openxmlformats-officedocument.oleObject"/>
  <Override PartName="/ppt/embeddings/oleObject68.bin" ContentType="application/vnd.openxmlformats-officedocument.oleObject"/>
  <Override PartName="/ppt/embeddings/oleObject69.bin" ContentType="application/vnd.openxmlformats-officedocument.oleObject"/>
  <Override PartName="/ppt/embeddings/oleObject70.bin" ContentType="application/vnd.openxmlformats-officedocument.oleObject"/>
  <Override PartName="/ppt/embeddings/oleObject71.bin" ContentType="application/vnd.openxmlformats-officedocument.oleObject"/>
  <Override PartName="/ppt/embeddings/oleObject72.bin" ContentType="application/vnd.openxmlformats-officedocument.oleObject"/>
  <Override PartName="/ppt/embeddings/oleObject73.bin" ContentType="application/vnd.openxmlformats-officedocument.oleObject"/>
  <Override PartName="/ppt/embeddings/oleObject74.bin" ContentType="application/vnd.openxmlformats-officedocument.oleObject"/>
  <Override PartName="/ppt/embeddings/oleObject75.bin" ContentType="application/vnd.openxmlformats-officedocument.oleObject"/>
  <Override PartName="/ppt/embeddings/oleObject76.bin" ContentType="application/vnd.openxmlformats-officedocument.oleObject"/>
  <Override PartName="/ppt/embeddings/oleObject77.bin" ContentType="application/vnd.openxmlformats-officedocument.oleObject"/>
  <Override PartName="/ppt/embeddings/oleObject78.bin" ContentType="application/vnd.openxmlformats-officedocument.oleObject"/>
  <Override PartName="/ppt/embeddings/oleObject79.bin" ContentType="application/vnd.openxmlformats-officedocument.oleObject"/>
  <Override PartName="/ppt/embeddings/oleObject80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537" r:id="rId3"/>
    <p:sldId id="715" r:id="rId4"/>
    <p:sldId id="773" r:id="rId5"/>
    <p:sldId id="716" r:id="rId6"/>
    <p:sldId id="770" r:id="rId7"/>
    <p:sldId id="717" r:id="rId8"/>
    <p:sldId id="718" r:id="rId9"/>
    <p:sldId id="719" r:id="rId10"/>
    <p:sldId id="720" r:id="rId11"/>
    <p:sldId id="721" r:id="rId12"/>
    <p:sldId id="722" r:id="rId13"/>
    <p:sldId id="729" r:id="rId14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73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.wmf"/><Relationship Id="rId3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1" Type="http://schemas.openxmlformats.org/officeDocument/2006/relationships/image" Target="../media/image86.wmf"/><Relationship Id="rId12" Type="http://schemas.openxmlformats.org/officeDocument/2006/relationships/image" Target="../media/image87.wmf"/><Relationship Id="rId13" Type="http://schemas.openxmlformats.org/officeDocument/2006/relationships/image" Target="../media/image88.wmf"/><Relationship Id="rId14" Type="http://schemas.openxmlformats.org/officeDocument/2006/relationships/image" Target="../media/image89.wmf"/><Relationship Id="rId15" Type="http://schemas.openxmlformats.org/officeDocument/2006/relationships/image" Target="../media/image90.wmf"/><Relationship Id="rId1" Type="http://schemas.openxmlformats.org/officeDocument/2006/relationships/image" Target="../media/image76.wmf"/><Relationship Id="rId2" Type="http://schemas.openxmlformats.org/officeDocument/2006/relationships/image" Target="../media/image77.wmf"/><Relationship Id="rId3" Type="http://schemas.openxmlformats.org/officeDocument/2006/relationships/image" Target="../media/image78.wmf"/><Relationship Id="rId4" Type="http://schemas.openxmlformats.org/officeDocument/2006/relationships/image" Target="../media/image79.wmf"/><Relationship Id="rId5" Type="http://schemas.openxmlformats.org/officeDocument/2006/relationships/image" Target="../media/image80.wmf"/><Relationship Id="rId6" Type="http://schemas.openxmlformats.org/officeDocument/2006/relationships/image" Target="../media/image81.wmf"/><Relationship Id="rId7" Type="http://schemas.openxmlformats.org/officeDocument/2006/relationships/image" Target="../media/image82.wmf"/><Relationship Id="rId8" Type="http://schemas.openxmlformats.org/officeDocument/2006/relationships/image" Target="../media/image83.wmf"/><Relationship Id="rId9" Type="http://schemas.openxmlformats.org/officeDocument/2006/relationships/image" Target="../media/image84.wmf"/><Relationship Id="rId10" Type="http://schemas.openxmlformats.org/officeDocument/2006/relationships/image" Target="../media/image8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4" Type="http://schemas.openxmlformats.org/officeDocument/2006/relationships/image" Target="../media/image10.wmf"/><Relationship Id="rId5" Type="http://schemas.openxmlformats.org/officeDocument/2006/relationships/image" Target="../media/image11.wmf"/><Relationship Id="rId6" Type="http://schemas.openxmlformats.org/officeDocument/2006/relationships/image" Target="../media/image12.wmf"/><Relationship Id="rId7" Type="http://schemas.openxmlformats.org/officeDocument/2006/relationships/image" Target="../media/image13.wmf"/><Relationship Id="rId8" Type="http://schemas.openxmlformats.org/officeDocument/2006/relationships/image" Target="../media/image14.wmf"/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1" Type="http://schemas.openxmlformats.org/officeDocument/2006/relationships/image" Target="../media/image27.wmf"/><Relationship Id="rId12" Type="http://schemas.openxmlformats.org/officeDocument/2006/relationships/image" Target="../media/image28.wmf"/><Relationship Id="rId13" Type="http://schemas.openxmlformats.org/officeDocument/2006/relationships/image" Target="../media/image29.wmf"/><Relationship Id="rId1" Type="http://schemas.openxmlformats.org/officeDocument/2006/relationships/image" Target="../media/image17.wmf"/><Relationship Id="rId2" Type="http://schemas.openxmlformats.org/officeDocument/2006/relationships/image" Target="../media/image18.emf"/><Relationship Id="rId3" Type="http://schemas.openxmlformats.org/officeDocument/2006/relationships/image" Target="../media/image19.emf"/><Relationship Id="rId4" Type="http://schemas.openxmlformats.org/officeDocument/2006/relationships/image" Target="../media/image20.wmf"/><Relationship Id="rId5" Type="http://schemas.openxmlformats.org/officeDocument/2006/relationships/image" Target="../media/image21.emf"/><Relationship Id="rId6" Type="http://schemas.openxmlformats.org/officeDocument/2006/relationships/image" Target="../media/image22.wmf"/><Relationship Id="rId7" Type="http://schemas.openxmlformats.org/officeDocument/2006/relationships/image" Target="../media/image23.wmf"/><Relationship Id="rId8" Type="http://schemas.openxmlformats.org/officeDocument/2006/relationships/image" Target="../media/image24.wmf"/><Relationship Id="rId9" Type="http://schemas.openxmlformats.org/officeDocument/2006/relationships/image" Target="../media/image25.wmf"/><Relationship Id="rId10" Type="http://schemas.openxmlformats.org/officeDocument/2006/relationships/image" Target="../media/image2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4" Type="http://schemas.openxmlformats.org/officeDocument/2006/relationships/image" Target="../media/image33.wmf"/><Relationship Id="rId5" Type="http://schemas.openxmlformats.org/officeDocument/2006/relationships/image" Target="../media/image34.wmf"/><Relationship Id="rId6" Type="http://schemas.openxmlformats.org/officeDocument/2006/relationships/image" Target="../media/image35.wmf"/><Relationship Id="rId7" Type="http://schemas.openxmlformats.org/officeDocument/2006/relationships/image" Target="../media/image36.wmf"/><Relationship Id="rId8" Type="http://schemas.openxmlformats.org/officeDocument/2006/relationships/image" Target="../media/image37.wmf"/><Relationship Id="rId1" Type="http://schemas.openxmlformats.org/officeDocument/2006/relationships/image" Target="../media/image30.wmf"/><Relationship Id="rId2" Type="http://schemas.openxmlformats.org/officeDocument/2006/relationships/image" Target="../media/image3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4" Type="http://schemas.openxmlformats.org/officeDocument/2006/relationships/image" Target="../media/image42.wmf"/><Relationship Id="rId5" Type="http://schemas.openxmlformats.org/officeDocument/2006/relationships/image" Target="../media/image43.wmf"/><Relationship Id="rId6" Type="http://schemas.openxmlformats.org/officeDocument/2006/relationships/image" Target="../media/image44.wmf"/><Relationship Id="rId7" Type="http://schemas.openxmlformats.org/officeDocument/2006/relationships/image" Target="../media/image45.wmf"/><Relationship Id="rId8" Type="http://schemas.openxmlformats.org/officeDocument/2006/relationships/image" Target="../media/image46.wmf"/><Relationship Id="rId9" Type="http://schemas.openxmlformats.org/officeDocument/2006/relationships/image" Target="../media/image47.wmf"/><Relationship Id="rId10" Type="http://schemas.openxmlformats.org/officeDocument/2006/relationships/image" Target="../media/image48.wmf"/><Relationship Id="rId1" Type="http://schemas.openxmlformats.org/officeDocument/2006/relationships/image" Target="../media/image39.wmf"/><Relationship Id="rId2" Type="http://schemas.openxmlformats.org/officeDocument/2006/relationships/image" Target="../media/image4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Relationship Id="rId2" Type="http://schemas.openxmlformats.org/officeDocument/2006/relationships/image" Target="../media/image51.wmf"/><Relationship Id="rId3" Type="http://schemas.openxmlformats.org/officeDocument/2006/relationships/image" Target="../media/image5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4" Type="http://schemas.openxmlformats.org/officeDocument/2006/relationships/image" Target="../media/image57.wmf"/><Relationship Id="rId5" Type="http://schemas.openxmlformats.org/officeDocument/2006/relationships/image" Target="../media/image58.wmf"/><Relationship Id="rId6" Type="http://schemas.openxmlformats.org/officeDocument/2006/relationships/image" Target="../media/image59.wmf"/><Relationship Id="rId7" Type="http://schemas.openxmlformats.org/officeDocument/2006/relationships/image" Target="../media/image60.wmf"/><Relationship Id="rId8" Type="http://schemas.openxmlformats.org/officeDocument/2006/relationships/image" Target="../media/image61.wmf"/><Relationship Id="rId1" Type="http://schemas.openxmlformats.org/officeDocument/2006/relationships/image" Target="../media/image54.wmf"/><Relationship Id="rId2" Type="http://schemas.openxmlformats.org/officeDocument/2006/relationships/image" Target="../media/image5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4" Type="http://schemas.openxmlformats.org/officeDocument/2006/relationships/image" Target="../media/image65.wmf"/><Relationship Id="rId5" Type="http://schemas.openxmlformats.org/officeDocument/2006/relationships/image" Target="../media/image66.wmf"/><Relationship Id="rId6" Type="http://schemas.openxmlformats.org/officeDocument/2006/relationships/image" Target="../media/image67.wmf"/><Relationship Id="rId1" Type="http://schemas.openxmlformats.org/officeDocument/2006/relationships/image" Target="../media/image62.wmf"/><Relationship Id="rId2" Type="http://schemas.openxmlformats.org/officeDocument/2006/relationships/image" Target="../media/image6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4" Type="http://schemas.openxmlformats.org/officeDocument/2006/relationships/image" Target="../media/image72.wmf"/><Relationship Id="rId5" Type="http://schemas.openxmlformats.org/officeDocument/2006/relationships/image" Target="../media/image73.wmf"/><Relationship Id="rId6" Type="http://schemas.openxmlformats.org/officeDocument/2006/relationships/image" Target="../media/image74.wmf"/><Relationship Id="rId1" Type="http://schemas.openxmlformats.org/officeDocument/2006/relationships/image" Target="../media/image69.wmf"/><Relationship Id="rId2" Type="http://schemas.openxmlformats.org/officeDocument/2006/relationships/image" Target="../media/image7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137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4796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8F62FEFA-802A-3347-B0B0-8440EDB4C4DE}" type="slidenum">
              <a:rPr lang="en-US" sz="1200"/>
              <a:pPr eaLnBrk="1" hangingPunct="1"/>
              <a:t>3</a:t>
            </a:fld>
            <a:endParaRPr lang="en-US" sz="12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429B4CCA-21EC-5149-A91F-610A7DE37C18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429B4CCA-21EC-5149-A91F-610A7DE37C18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714B37C-E9EA-DF4C-A6EF-08FCDA27337D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2BB6BBE-6D0F-7343-9889-888D84CB1FAE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435E6E1-3905-B348-9D4F-F2434196AFBB}" type="slidenum">
              <a:rPr lang="en-US" sz="1200"/>
              <a:pPr eaLnBrk="1" hangingPunct="1"/>
              <a:t>10</a:t>
            </a:fld>
            <a:endParaRPr lang="en-US" sz="120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5EFA046A-66CC-E546-8B21-34F40AF3D7E8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8,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8,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8,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8,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8,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8,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8,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8,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8,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8,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8,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April 8,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Monday, April 8, 2013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7.bin"/><Relationship Id="rId12" Type="http://schemas.openxmlformats.org/officeDocument/2006/relationships/image" Target="../media/image65.wmf"/><Relationship Id="rId13" Type="http://schemas.openxmlformats.org/officeDocument/2006/relationships/oleObject" Target="../embeddings/oleObject58.bin"/><Relationship Id="rId14" Type="http://schemas.openxmlformats.org/officeDocument/2006/relationships/image" Target="../media/image66.wmf"/><Relationship Id="rId15" Type="http://schemas.openxmlformats.org/officeDocument/2006/relationships/oleObject" Target="../embeddings/oleObject59.bin"/><Relationship Id="rId16" Type="http://schemas.openxmlformats.org/officeDocument/2006/relationships/image" Target="../media/image67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6.xml"/><Relationship Id="rId4" Type="http://schemas.openxmlformats.org/officeDocument/2006/relationships/image" Target="../media/image68.jpeg"/><Relationship Id="rId5" Type="http://schemas.openxmlformats.org/officeDocument/2006/relationships/oleObject" Target="../embeddings/oleObject54.bin"/><Relationship Id="rId6" Type="http://schemas.openxmlformats.org/officeDocument/2006/relationships/image" Target="../media/image62.wmf"/><Relationship Id="rId7" Type="http://schemas.openxmlformats.org/officeDocument/2006/relationships/oleObject" Target="../embeddings/oleObject55.bin"/><Relationship Id="rId8" Type="http://schemas.openxmlformats.org/officeDocument/2006/relationships/image" Target="../media/image63.wmf"/><Relationship Id="rId9" Type="http://schemas.openxmlformats.org/officeDocument/2006/relationships/oleObject" Target="../embeddings/oleObject56.bin"/><Relationship Id="rId10" Type="http://schemas.openxmlformats.org/officeDocument/2006/relationships/image" Target="../media/image64.wmf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63.bin"/><Relationship Id="rId12" Type="http://schemas.openxmlformats.org/officeDocument/2006/relationships/image" Target="../media/image72.wmf"/><Relationship Id="rId13" Type="http://schemas.openxmlformats.org/officeDocument/2006/relationships/oleObject" Target="../embeddings/oleObject64.bin"/><Relationship Id="rId14" Type="http://schemas.openxmlformats.org/officeDocument/2006/relationships/image" Target="../media/image73.wmf"/><Relationship Id="rId15" Type="http://schemas.openxmlformats.org/officeDocument/2006/relationships/oleObject" Target="../embeddings/oleObject65.bin"/><Relationship Id="rId16" Type="http://schemas.openxmlformats.org/officeDocument/2006/relationships/image" Target="../media/image74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7.xml"/><Relationship Id="rId4" Type="http://schemas.openxmlformats.org/officeDocument/2006/relationships/image" Target="../media/image75.jpeg"/><Relationship Id="rId5" Type="http://schemas.openxmlformats.org/officeDocument/2006/relationships/oleObject" Target="../embeddings/oleObject60.bin"/><Relationship Id="rId6" Type="http://schemas.openxmlformats.org/officeDocument/2006/relationships/image" Target="../media/image69.wmf"/><Relationship Id="rId7" Type="http://schemas.openxmlformats.org/officeDocument/2006/relationships/oleObject" Target="../embeddings/oleObject61.bin"/><Relationship Id="rId8" Type="http://schemas.openxmlformats.org/officeDocument/2006/relationships/image" Target="../media/image70.wmf"/><Relationship Id="rId9" Type="http://schemas.openxmlformats.org/officeDocument/2006/relationships/oleObject" Target="../embeddings/oleObject62.bin"/><Relationship Id="rId10" Type="http://schemas.openxmlformats.org/officeDocument/2006/relationships/image" Target="../media/image71.wmf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9.bin"/><Relationship Id="rId20" Type="http://schemas.openxmlformats.org/officeDocument/2006/relationships/image" Target="../media/image84.wmf"/><Relationship Id="rId21" Type="http://schemas.openxmlformats.org/officeDocument/2006/relationships/oleObject" Target="../embeddings/oleObject75.bin"/><Relationship Id="rId22" Type="http://schemas.openxmlformats.org/officeDocument/2006/relationships/image" Target="../media/image85.wmf"/><Relationship Id="rId23" Type="http://schemas.openxmlformats.org/officeDocument/2006/relationships/oleObject" Target="../embeddings/oleObject76.bin"/><Relationship Id="rId24" Type="http://schemas.openxmlformats.org/officeDocument/2006/relationships/image" Target="../media/image86.wmf"/><Relationship Id="rId25" Type="http://schemas.openxmlformats.org/officeDocument/2006/relationships/oleObject" Target="../embeddings/oleObject77.bin"/><Relationship Id="rId26" Type="http://schemas.openxmlformats.org/officeDocument/2006/relationships/image" Target="../media/image87.wmf"/><Relationship Id="rId27" Type="http://schemas.openxmlformats.org/officeDocument/2006/relationships/oleObject" Target="../embeddings/oleObject78.bin"/><Relationship Id="rId28" Type="http://schemas.openxmlformats.org/officeDocument/2006/relationships/image" Target="../media/image88.wmf"/><Relationship Id="rId29" Type="http://schemas.openxmlformats.org/officeDocument/2006/relationships/oleObject" Target="../embeddings/oleObject79.bin"/><Relationship Id="rId30" Type="http://schemas.openxmlformats.org/officeDocument/2006/relationships/image" Target="../media/image89.wmf"/><Relationship Id="rId31" Type="http://schemas.openxmlformats.org/officeDocument/2006/relationships/oleObject" Target="../embeddings/oleObject80.bin"/><Relationship Id="rId32" Type="http://schemas.openxmlformats.org/officeDocument/2006/relationships/image" Target="../media/image90.wmf"/><Relationship Id="rId10" Type="http://schemas.openxmlformats.org/officeDocument/2006/relationships/image" Target="../media/image79.wmf"/><Relationship Id="rId11" Type="http://schemas.openxmlformats.org/officeDocument/2006/relationships/oleObject" Target="../embeddings/oleObject70.bin"/><Relationship Id="rId12" Type="http://schemas.openxmlformats.org/officeDocument/2006/relationships/image" Target="../media/image80.wmf"/><Relationship Id="rId13" Type="http://schemas.openxmlformats.org/officeDocument/2006/relationships/oleObject" Target="../embeddings/oleObject71.bin"/><Relationship Id="rId14" Type="http://schemas.openxmlformats.org/officeDocument/2006/relationships/image" Target="../media/image81.wmf"/><Relationship Id="rId15" Type="http://schemas.openxmlformats.org/officeDocument/2006/relationships/oleObject" Target="../embeddings/oleObject72.bin"/><Relationship Id="rId16" Type="http://schemas.openxmlformats.org/officeDocument/2006/relationships/image" Target="../media/image82.wmf"/><Relationship Id="rId17" Type="http://schemas.openxmlformats.org/officeDocument/2006/relationships/oleObject" Target="../embeddings/oleObject73.bin"/><Relationship Id="rId18" Type="http://schemas.openxmlformats.org/officeDocument/2006/relationships/image" Target="../media/image83.wmf"/><Relationship Id="rId19" Type="http://schemas.openxmlformats.org/officeDocument/2006/relationships/oleObject" Target="../embeddings/oleObject74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66.bin"/><Relationship Id="rId4" Type="http://schemas.openxmlformats.org/officeDocument/2006/relationships/image" Target="../media/image76.wmf"/><Relationship Id="rId5" Type="http://schemas.openxmlformats.org/officeDocument/2006/relationships/oleObject" Target="../embeddings/oleObject67.bin"/><Relationship Id="rId6" Type="http://schemas.openxmlformats.org/officeDocument/2006/relationships/image" Target="../media/image77.wmf"/><Relationship Id="rId7" Type="http://schemas.openxmlformats.org/officeDocument/2006/relationships/oleObject" Target="../embeddings/oleObject68.bin"/><Relationship Id="rId8" Type="http://schemas.openxmlformats.org/officeDocument/2006/relationships/image" Target="../media/image78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6" Type="http://schemas.openxmlformats.org/officeDocument/2006/relationships/oleObject" Target="../embeddings/oleObject1.bin"/><Relationship Id="rId7" Type="http://schemas.openxmlformats.org/officeDocument/2006/relationships/image" Target="../media/image2.wmf"/><Relationship Id="rId8" Type="http://schemas.openxmlformats.org/officeDocument/2006/relationships/oleObject" Target="../embeddings/oleObject2.bin"/><Relationship Id="rId9" Type="http://schemas.openxmlformats.org/officeDocument/2006/relationships/image" Target="../media/image3.wmf"/><Relationship Id="rId10" Type="http://schemas.openxmlformats.org/officeDocument/2006/relationships/oleObject" Target="../embeddings/oleObject3.bin"/><Relationship Id="rId11" Type="http://schemas.openxmlformats.org/officeDocument/2006/relationships/image" Target="../media/image4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.bin"/><Relationship Id="rId20" Type="http://schemas.openxmlformats.org/officeDocument/2006/relationships/image" Target="../media/image13.wmf"/><Relationship Id="rId21" Type="http://schemas.openxmlformats.org/officeDocument/2006/relationships/oleObject" Target="../embeddings/oleObject11.bin"/><Relationship Id="rId22" Type="http://schemas.openxmlformats.org/officeDocument/2006/relationships/image" Target="../media/image14.wmf"/><Relationship Id="rId23" Type="http://schemas.openxmlformats.org/officeDocument/2006/relationships/image" Target="../media/image16.png"/><Relationship Id="rId10" Type="http://schemas.openxmlformats.org/officeDocument/2006/relationships/image" Target="../media/image8.wmf"/><Relationship Id="rId11" Type="http://schemas.openxmlformats.org/officeDocument/2006/relationships/oleObject" Target="../embeddings/oleObject6.bin"/><Relationship Id="rId12" Type="http://schemas.openxmlformats.org/officeDocument/2006/relationships/image" Target="../media/image9.wmf"/><Relationship Id="rId13" Type="http://schemas.openxmlformats.org/officeDocument/2006/relationships/oleObject" Target="../embeddings/oleObject7.bin"/><Relationship Id="rId14" Type="http://schemas.openxmlformats.org/officeDocument/2006/relationships/image" Target="../media/image10.wmf"/><Relationship Id="rId15" Type="http://schemas.openxmlformats.org/officeDocument/2006/relationships/oleObject" Target="../embeddings/oleObject8.bin"/><Relationship Id="rId16" Type="http://schemas.openxmlformats.org/officeDocument/2006/relationships/image" Target="../media/image11.wmf"/><Relationship Id="rId17" Type="http://schemas.openxmlformats.org/officeDocument/2006/relationships/oleObject" Target="../embeddings/oleObject9.bin"/><Relationship Id="rId18" Type="http://schemas.openxmlformats.org/officeDocument/2006/relationships/image" Target="../media/image12.wmf"/><Relationship Id="rId19" Type="http://schemas.openxmlformats.org/officeDocument/2006/relationships/oleObject" Target="../embeddings/oleObject10.bin"/><Relationship Id="rId1" Type="http://schemas.openxmlformats.org/officeDocument/2006/relationships/vmlDrawing" Target="../drawings/vmlDrawing2.vml"/><Relationship Id="rId2" Type="http://schemas.microsoft.com/office/2007/relationships/media" Target="../media/media1.gif"/><Relationship Id="rId3" Type="http://schemas.openxmlformats.org/officeDocument/2006/relationships/video" Target="../media/media1.gif"/><Relationship Id="rId4" Type="http://schemas.openxmlformats.org/officeDocument/2006/relationships/slideLayout" Target="../slideLayouts/slideLayout6.xml"/><Relationship Id="rId5" Type="http://schemas.openxmlformats.org/officeDocument/2006/relationships/notesSlide" Target="../notesSlides/notesSlide2.xml"/><Relationship Id="rId6" Type="http://schemas.openxmlformats.org/officeDocument/2006/relationships/image" Target="../media/image15.jpeg"/><Relationship Id="rId7" Type="http://schemas.openxmlformats.org/officeDocument/2006/relationships/oleObject" Target="../embeddings/oleObject4.bin"/><Relationship Id="rId8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19.emf"/><Relationship Id="rId20" Type="http://schemas.openxmlformats.org/officeDocument/2006/relationships/oleObject" Target="../embeddings/oleObject20.bin"/><Relationship Id="rId21" Type="http://schemas.openxmlformats.org/officeDocument/2006/relationships/image" Target="../media/image25.wmf"/><Relationship Id="rId22" Type="http://schemas.openxmlformats.org/officeDocument/2006/relationships/oleObject" Target="../embeddings/oleObject21.bin"/><Relationship Id="rId23" Type="http://schemas.openxmlformats.org/officeDocument/2006/relationships/image" Target="../media/image26.wmf"/><Relationship Id="rId24" Type="http://schemas.openxmlformats.org/officeDocument/2006/relationships/oleObject" Target="../embeddings/oleObject22.bin"/><Relationship Id="rId25" Type="http://schemas.openxmlformats.org/officeDocument/2006/relationships/image" Target="../media/image27.wmf"/><Relationship Id="rId26" Type="http://schemas.openxmlformats.org/officeDocument/2006/relationships/oleObject" Target="../embeddings/oleObject23.bin"/><Relationship Id="rId27" Type="http://schemas.openxmlformats.org/officeDocument/2006/relationships/image" Target="../media/image28.wmf"/><Relationship Id="rId28" Type="http://schemas.openxmlformats.org/officeDocument/2006/relationships/oleObject" Target="../embeddings/oleObject24.bin"/><Relationship Id="rId29" Type="http://schemas.openxmlformats.org/officeDocument/2006/relationships/image" Target="../media/image29.wmf"/><Relationship Id="rId10" Type="http://schemas.openxmlformats.org/officeDocument/2006/relationships/oleObject" Target="../embeddings/oleObject15.bin"/><Relationship Id="rId11" Type="http://schemas.openxmlformats.org/officeDocument/2006/relationships/image" Target="../media/image20.wmf"/><Relationship Id="rId12" Type="http://schemas.openxmlformats.org/officeDocument/2006/relationships/oleObject" Target="../embeddings/oleObject16.bin"/><Relationship Id="rId13" Type="http://schemas.openxmlformats.org/officeDocument/2006/relationships/image" Target="../media/image21.emf"/><Relationship Id="rId14" Type="http://schemas.openxmlformats.org/officeDocument/2006/relationships/oleObject" Target="../embeddings/oleObject17.bin"/><Relationship Id="rId15" Type="http://schemas.openxmlformats.org/officeDocument/2006/relationships/image" Target="../media/image22.wmf"/><Relationship Id="rId16" Type="http://schemas.openxmlformats.org/officeDocument/2006/relationships/oleObject" Target="../embeddings/oleObject18.bin"/><Relationship Id="rId17" Type="http://schemas.openxmlformats.org/officeDocument/2006/relationships/image" Target="../media/image23.wmf"/><Relationship Id="rId18" Type="http://schemas.openxmlformats.org/officeDocument/2006/relationships/oleObject" Target="../embeddings/oleObject19.bin"/><Relationship Id="rId19" Type="http://schemas.openxmlformats.org/officeDocument/2006/relationships/image" Target="../media/image24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12.bin"/><Relationship Id="rId5" Type="http://schemas.openxmlformats.org/officeDocument/2006/relationships/image" Target="../media/image17.wmf"/><Relationship Id="rId6" Type="http://schemas.openxmlformats.org/officeDocument/2006/relationships/oleObject" Target="../embeddings/oleObject13.bin"/><Relationship Id="rId7" Type="http://schemas.openxmlformats.org/officeDocument/2006/relationships/image" Target="../media/image18.emf"/><Relationship Id="rId8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image" Target="../media/image33.wmf"/><Relationship Id="rId12" Type="http://schemas.openxmlformats.org/officeDocument/2006/relationships/oleObject" Target="../embeddings/oleObject29.bin"/><Relationship Id="rId13" Type="http://schemas.openxmlformats.org/officeDocument/2006/relationships/image" Target="../media/image34.wmf"/><Relationship Id="rId14" Type="http://schemas.openxmlformats.org/officeDocument/2006/relationships/oleObject" Target="../embeddings/oleObject30.bin"/><Relationship Id="rId15" Type="http://schemas.openxmlformats.org/officeDocument/2006/relationships/image" Target="../media/image35.wmf"/><Relationship Id="rId16" Type="http://schemas.openxmlformats.org/officeDocument/2006/relationships/oleObject" Target="../embeddings/oleObject31.bin"/><Relationship Id="rId17" Type="http://schemas.openxmlformats.org/officeDocument/2006/relationships/image" Target="../media/image36.wmf"/><Relationship Id="rId18" Type="http://schemas.openxmlformats.org/officeDocument/2006/relationships/oleObject" Target="../embeddings/oleObject32.bin"/><Relationship Id="rId19" Type="http://schemas.openxmlformats.org/officeDocument/2006/relationships/image" Target="../media/image37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38.jpeg"/><Relationship Id="rId4" Type="http://schemas.openxmlformats.org/officeDocument/2006/relationships/oleObject" Target="../embeddings/oleObject25.bin"/><Relationship Id="rId5" Type="http://schemas.openxmlformats.org/officeDocument/2006/relationships/image" Target="../media/image30.wmf"/><Relationship Id="rId6" Type="http://schemas.openxmlformats.org/officeDocument/2006/relationships/oleObject" Target="../embeddings/oleObject26.bin"/><Relationship Id="rId7" Type="http://schemas.openxmlformats.org/officeDocument/2006/relationships/image" Target="../media/image31.wmf"/><Relationship Id="rId8" Type="http://schemas.openxmlformats.org/officeDocument/2006/relationships/oleObject" Target="../embeddings/oleObject27.bin"/><Relationship Id="rId9" Type="http://schemas.openxmlformats.org/officeDocument/2006/relationships/image" Target="../media/image32.wmf"/><Relationship Id="rId10" Type="http://schemas.openxmlformats.org/officeDocument/2006/relationships/oleObject" Target="../embeddings/oleObject28.bin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5.bin"/><Relationship Id="rId20" Type="http://schemas.openxmlformats.org/officeDocument/2006/relationships/image" Target="../media/image46.wmf"/><Relationship Id="rId21" Type="http://schemas.openxmlformats.org/officeDocument/2006/relationships/oleObject" Target="../embeddings/oleObject41.bin"/><Relationship Id="rId22" Type="http://schemas.openxmlformats.org/officeDocument/2006/relationships/image" Target="../media/image47.wmf"/><Relationship Id="rId23" Type="http://schemas.openxmlformats.org/officeDocument/2006/relationships/oleObject" Target="../embeddings/oleObject42.bin"/><Relationship Id="rId24" Type="http://schemas.openxmlformats.org/officeDocument/2006/relationships/image" Target="../media/image48.wmf"/><Relationship Id="rId10" Type="http://schemas.openxmlformats.org/officeDocument/2006/relationships/image" Target="../media/image41.wmf"/><Relationship Id="rId11" Type="http://schemas.openxmlformats.org/officeDocument/2006/relationships/oleObject" Target="../embeddings/oleObject36.bin"/><Relationship Id="rId12" Type="http://schemas.openxmlformats.org/officeDocument/2006/relationships/image" Target="../media/image42.wmf"/><Relationship Id="rId13" Type="http://schemas.openxmlformats.org/officeDocument/2006/relationships/oleObject" Target="../embeddings/oleObject37.bin"/><Relationship Id="rId14" Type="http://schemas.openxmlformats.org/officeDocument/2006/relationships/image" Target="../media/image43.wmf"/><Relationship Id="rId15" Type="http://schemas.openxmlformats.org/officeDocument/2006/relationships/oleObject" Target="../embeddings/oleObject38.bin"/><Relationship Id="rId16" Type="http://schemas.openxmlformats.org/officeDocument/2006/relationships/image" Target="../media/image44.wmf"/><Relationship Id="rId17" Type="http://schemas.openxmlformats.org/officeDocument/2006/relationships/oleObject" Target="../embeddings/oleObject39.bin"/><Relationship Id="rId18" Type="http://schemas.openxmlformats.org/officeDocument/2006/relationships/image" Target="../media/image45.wmf"/><Relationship Id="rId19" Type="http://schemas.openxmlformats.org/officeDocument/2006/relationships/oleObject" Target="../embeddings/oleObject40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4.xml"/><Relationship Id="rId4" Type="http://schemas.openxmlformats.org/officeDocument/2006/relationships/image" Target="../media/image49.jpeg"/><Relationship Id="rId5" Type="http://schemas.openxmlformats.org/officeDocument/2006/relationships/oleObject" Target="../embeddings/oleObject33.bin"/><Relationship Id="rId6" Type="http://schemas.openxmlformats.org/officeDocument/2006/relationships/image" Target="../media/image39.wmf"/><Relationship Id="rId7" Type="http://schemas.openxmlformats.org/officeDocument/2006/relationships/oleObject" Target="../embeddings/oleObject34.bin"/><Relationship Id="rId8" Type="http://schemas.openxmlformats.org/officeDocument/2006/relationships/image" Target="../media/image4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image" Target="../media/image53.jpeg"/><Relationship Id="rId5" Type="http://schemas.openxmlformats.org/officeDocument/2006/relationships/oleObject" Target="../embeddings/oleObject43.bin"/><Relationship Id="rId6" Type="http://schemas.openxmlformats.org/officeDocument/2006/relationships/image" Target="../media/image50.wmf"/><Relationship Id="rId7" Type="http://schemas.openxmlformats.org/officeDocument/2006/relationships/oleObject" Target="../embeddings/oleObject44.bin"/><Relationship Id="rId8" Type="http://schemas.openxmlformats.org/officeDocument/2006/relationships/image" Target="../media/image51.wmf"/><Relationship Id="rId9" Type="http://schemas.openxmlformats.org/officeDocument/2006/relationships/oleObject" Target="../embeddings/oleObject45.bin"/><Relationship Id="rId10" Type="http://schemas.openxmlformats.org/officeDocument/2006/relationships/image" Target="../media/image52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0.bin"/><Relationship Id="rId12" Type="http://schemas.openxmlformats.org/officeDocument/2006/relationships/image" Target="../media/image58.wmf"/><Relationship Id="rId13" Type="http://schemas.openxmlformats.org/officeDocument/2006/relationships/oleObject" Target="../embeddings/oleObject51.bin"/><Relationship Id="rId14" Type="http://schemas.openxmlformats.org/officeDocument/2006/relationships/image" Target="../media/image59.wmf"/><Relationship Id="rId15" Type="http://schemas.openxmlformats.org/officeDocument/2006/relationships/oleObject" Target="../embeddings/oleObject52.bin"/><Relationship Id="rId16" Type="http://schemas.openxmlformats.org/officeDocument/2006/relationships/image" Target="../media/image60.wmf"/><Relationship Id="rId17" Type="http://schemas.openxmlformats.org/officeDocument/2006/relationships/oleObject" Target="../embeddings/oleObject53.bin"/><Relationship Id="rId18" Type="http://schemas.openxmlformats.org/officeDocument/2006/relationships/image" Target="../media/image61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6.bin"/><Relationship Id="rId4" Type="http://schemas.openxmlformats.org/officeDocument/2006/relationships/image" Target="../media/image54.wmf"/><Relationship Id="rId5" Type="http://schemas.openxmlformats.org/officeDocument/2006/relationships/oleObject" Target="../embeddings/oleObject47.bin"/><Relationship Id="rId6" Type="http://schemas.openxmlformats.org/officeDocument/2006/relationships/image" Target="../media/image55.wmf"/><Relationship Id="rId7" Type="http://schemas.openxmlformats.org/officeDocument/2006/relationships/oleObject" Target="../embeddings/oleObject48.bin"/><Relationship Id="rId8" Type="http://schemas.openxmlformats.org/officeDocument/2006/relationships/image" Target="../media/image56.wmf"/><Relationship Id="rId9" Type="http://schemas.openxmlformats.org/officeDocument/2006/relationships/oleObject" Target="../embeddings/oleObject49.bin"/><Relationship Id="rId10" Type="http://schemas.openxmlformats.org/officeDocument/2006/relationships/image" Target="../media/image5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1441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002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/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#19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78673" y="1600200"/>
            <a:ext cx="276408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Monday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 April 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8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, 2013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066800" y="2362200"/>
            <a:ext cx="7162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9pPr>
          </a:lstStyle>
          <a:p>
            <a:pPr marL="609600" indent="-609600" algn="l"/>
            <a:r>
              <a:rPr lang="en-US" dirty="0" smtClean="0">
                <a:latin typeface="Arial Narrow" charset="0"/>
                <a:ea typeface="Gulim" charset="0"/>
                <a:cs typeface="Gulim" charset="0"/>
              </a:rPr>
              <a:t>Fundamentals of the Rotational Motion</a:t>
            </a:r>
          </a:p>
          <a:p>
            <a:pPr marL="609600" indent="-609600" algn="l"/>
            <a:r>
              <a:rPr lang="en-US" dirty="0" smtClean="0">
                <a:latin typeface="Arial Narrow" charset="0"/>
                <a:ea typeface="Gulim" charset="0"/>
                <a:cs typeface="Gulim" charset="0"/>
              </a:rPr>
              <a:t>Rotational Kinematics</a:t>
            </a:r>
          </a:p>
          <a:p>
            <a:pPr marL="609600" indent="-609600" algn="l"/>
            <a:r>
              <a:rPr lang="en-US" altLang="ko-KR" dirty="0" smtClean="0">
                <a:latin typeface="Arial Narrow" charset="0"/>
                <a:ea typeface="굴림" charset="0"/>
                <a:cs typeface="굴림" charset="0"/>
              </a:rPr>
              <a:t>Equations </a:t>
            </a:r>
            <a:r>
              <a:rPr lang="en-US" altLang="ko-KR" dirty="0">
                <a:latin typeface="Arial Narrow" charset="0"/>
                <a:ea typeface="굴림" charset="0"/>
                <a:cs typeface="굴림" charset="0"/>
              </a:rPr>
              <a:t>of Rotational </a:t>
            </a:r>
            <a:r>
              <a:rPr lang="en-US" altLang="ko-KR" dirty="0" smtClean="0">
                <a:latin typeface="Arial Narrow" charset="0"/>
                <a:ea typeface="굴림" charset="0"/>
                <a:cs typeface="굴림" charset="0"/>
              </a:rPr>
              <a:t>Kinematics</a:t>
            </a:r>
          </a:p>
          <a:p>
            <a:pPr marL="609600" indent="-609600" algn="l"/>
            <a:r>
              <a:rPr lang="en-US" altLang="ko-KR" dirty="0" smtClean="0">
                <a:latin typeface="Arial Narrow" charset="0"/>
                <a:ea typeface="굴림" charset="0"/>
                <a:cs typeface="굴림" charset="0"/>
              </a:rPr>
              <a:t>Relationship </a:t>
            </a:r>
            <a:r>
              <a:rPr lang="en-US" altLang="ko-KR" dirty="0">
                <a:latin typeface="Arial Narrow" charset="0"/>
                <a:ea typeface="굴림" charset="0"/>
                <a:cs typeface="굴림" charset="0"/>
              </a:rPr>
              <a:t>Between Angular and Linear </a:t>
            </a:r>
            <a:r>
              <a:rPr lang="en-US" altLang="ko-KR" dirty="0" smtClean="0">
                <a:latin typeface="Arial Narrow" charset="0"/>
                <a:ea typeface="굴림" charset="0"/>
                <a:cs typeface="굴림" charset="0"/>
              </a:rPr>
              <a:t>Quantities</a:t>
            </a:r>
          </a:p>
          <a:p>
            <a:pPr marL="609600" indent="-609600" algn="l"/>
            <a:r>
              <a:rPr lang="en-US" altLang="ko-KR" dirty="0" smtClean="0">
                <a:latin typeface="Arial Narrow" charset="0"/>
                <a:ea typeface="굴림" charset="0"/>
                <a:cs typeface="굴림" charset="0"/>
              </a:rPr>
              <a:t>Rolling </a:t>
            </a:r>
            <a:r>
              <a:rPr lang="en-US" altLang="ko-KR" dirty="0">
                <a:latin typeface="Arial Narrow" charset="0"/>
                <a:ea typeface="굴림" charset="0"/>
                <a:cs typeface="굴림" charset="0"/>
              </a:rPr>
              <a:t>Motion of a Rigid Body</a:t>
            </a:r>
          </a:p>
          <a:p>
            <a:pPr marL="609600" indent="-609600" algn="l"/>
            <a:endParaRPr lang="en-US" dirty="0">
              <a:latin typeface="Arial Narrow" charset="0"/>
              <a:ea typeface="Gulim" charset="0"/>
              <a:cs typeface="Gulim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838200" y="5786735"/>
            <a:ext cx="7649751" cy="46166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Today’s 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homework is homework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#10, 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due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11pm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,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Monday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, 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Apr. 15!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2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April 8, 2013</a:t>
            </a:r>
            <a:endParaRPr lang="en-US" altLang="ko-KR" sz="1400">
              <a:solidFill>
                <a:srgbClr val="FF0066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5223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522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BAB9CCD8-12CC-5D40-B53B-F9EC25E0217B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10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pic>
        <p:nvPicPr>
          <p:cNvPr id="843779" name="Picture 3" descr="F08.0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813" y="1066800"/>
            <a:ext cx="4421187" cy="552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43780" name="Text Box 4"/>
          <p:cNvSpPr txBox="1">
            <a:spLocks noChangeArrowheads="1"/>
          </p:cNvSpPr>
          <p:nvPr/>
        </p:nvSpPr>
        <p:spPr bwMode="auto">
          <a:xfrm>
            <a:off x="228600" y="838200"/>
            <a:ext cx="5883275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>
                <a:solidFill>
                  <a:schemeClr val="accent2"/>
                </a:solidFill>
                <a:latin typeface="Arial Narrow" charset="0"/>
              </a:rPr>
              <a:t>A gymnast on a high bar swings through</a:t>
            </a:r>
            <a:r>
              <a:rPr lang="en-US" altLang="ko-KR" sz="28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sz="28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two revolutions in a time of 1.90 s.</a:t>
            </a:r>
            <a:r>
              <a:rPr lang="en-US" altLang="ko-KR" sz="28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sz="28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Find the average angular velocity</a:t>
            </a:r>
            <a:r>
              <a:rPr lang="en-US" altLang="ko-KR" sz="28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sz="28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of the gymnast.</a:t>
            </a:r>
          </a:p>
        </p:txBody>
      </p:sp>
      <p:sp>
        <p:nvSpPr>
          <p:cNvPr id="52237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r>
              <a:rPr lang="en-US" altLang="ko-KR" sz="4000">
                <a:latin typeface="Arial Narrow" charset="0"/>
                <a:ea typeface="굴림" charset="0"/>
                <a:cs typeface="굴림" charset="0"/>
              </a:rPr>
              <a:t>Ex. Gymnast on a High Bar</a:t>
            </a:r>
            <a:endParaRPr lang="en-US" sz="400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843782" name="Object 2"/>
          <p:cNvGraphicFramePr>
            <a:graphicFrameLocks noChangeAspect="1"/>
          </p:cNvGraphicFramePr>
          <p:nvPr/>
        </p:nvGraphicFramePr>
        <p:xfrm>
          <a:off x="457200" y="2895600"/>
          <a:ext cx="9271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149" name="Equation" r:id="rId5" imgW="355320" imgH="177480" progId="Equation.DSMT4">
                  <p:embed/>
                </p:oleObj>
              </mc:Choice>
              <mc:Fallback>
                <p:oleObj name="Equation" r:id="rId5" imgW="3553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895600"/>
                        <a:ext cx="9271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3783" name="Object 3"/>
          <p:cNvGraphicFramePr>
            <a:graphicFrameLocks noChangeAspect="1"/>
          </p:cNvGraphicFramePr>
          <p:nvPr/>
        </p:nvGraphicFramePr>
        <p:xfrm>
          <a:off x="581025" y="5153025"/>
          <a:ext cx="63817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150" name="Equation" r:id="rId7" imgW="279360" imgH="164880" progId="Equation.DSMT4">
                  <p:embed/>
                </p:oleObj>
              </mc:Choice>
              <mc:Fallback>
                <p:oleObj name="Equation" r:id="rId7" imgW="2793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25" y="5153025"/>
                        <a:ext cx="638175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3784" name="Object 4"/>
          <p:cNvGraphicFramePr>
            <a:graphicFrameLocks noChangeAspect="1"/>
          </p:cNvGraphicFramePr>
          <p:nvPr/>
        </p:nvGraphicFramePr>
        <p:xfrm>
          <a:off x="1600200" y="2590800"/>
          <a:ext cx="3279775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151" name="Equation" r:id="rId9" imgW="1257120" imgH="431640" progId="Equation.DSMT4">
                  <p:embed/>
                </p:oleObj>
              </mc:Choice>
              <mc:Fallback>
                <p:oleObj name="Equation" r:id="rId9" imgW="12571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590800"/>
                        <a:ext cx="3279775" cy="112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3785" name="Object 5"/>
          <p:cNvGraphicFramePr>
            <a:graphicFrameLocks noChangeAspect="1"/>
          </p:cNvGraphicFramePr>
          <p:nvPr/>
        </p:nvGraphicFramePr>
        <p:xfrm>
          <a:off x="1143000" y="3657600"/>
          <a:ext cx="1989138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152" name="Equation" r:id="rId11" imgW="761760" imgH="177480" progId="Equation.DSMT4">
                  <p:embed/>
                </p:oleObj>
              </mc:Choice>
              <mc:Fallback>
                <p:oleObj name="Equation" r:id="rId11" imgW="7617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657600"/>
                        <a:ext cx="1989138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3786" name="Text Box 10"/>
          <p:cNvSpPr txBox="1">
            <a:spLocks noChangeArrowheads="1"/>
          </p:cNvSpPr>
          <p:nvPr/>
        </p:nvSpPr>
        <p:spPr bwMode="auto">
          <a:xfrm>
            <a:off x="304800" y="2239963"/>
            <a:ext cx="38100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ko-KR" sz="22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What is the angular displacement?</a:t>
            </a:r>
            <a:endParaRPr lang="en-US" sz="2200">
              <a:solidFill>
                <a:schemeClr val="accent2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843787" name="Oval 11"/>
          <p:cNvSpPr>
            <a:spLocks noChangeArrowheads="1"/>
          </p:cNvSpPr>
          <p:nvPr/>
        </p:nvSpPr>
        <p:spPr bwMode="auto">
          <a:xfrm>
            <a:off x="1447800" y="3733800"/>
            <a:ext cx="304800" cy="381000"/>
          </a:xfrm>
          <a:prstGeom prst="ellipse">
            <a:avLst/>
          </a:prstGeom>
          <a:noFill/>
          <a:ln w="28575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43788" name="Oval 12"/>
          <p:cNvSpPr>
            <a:spLocks noChangeArrowheads="1"/>
          </p:cNvSpPr>
          <p:nvPr/>
        </p:nvSpPr>
        <p:spPr bwMode="auto">
          <a:xfrm>
            <a:off x="1600200" y="2971800"/>
            <a:ext cx="304800" cy="381000"/>
          </a:xfrm>
          <a:prstGeom prst="ellipse">
            <a:avLst/>
          </a:prstGeom>
          <a:noFill/>
          <a:ln w="28575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43789" name="Text Box 13"/>
          <p:cNvSpPr txBox="1">
            <a:spLocks noChangeArrowheads="1"/>
          </p:cNvSpPr>
          <p:nvPr/>
        </p:nvSpPr>
        <p:spPr bwMode="auto">
          <a:xfrm>
            <a:off x="441325" y="4302125"/>
            <a:ext cx="15621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ko-KR" sz="200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Why negative?</a:t>
            </a:r>
            <a:endParaRPr lang="en-US" sz="2000">
              <a:solidFill>
                <a:srgbClr val="A50021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843790" name="Text Box 14"/>
          <p:cNvSpPr txBox="1">
            <a:spLocks noChangeArrowheads="1"/>
          </p:cNvSpPr>
          <p:nvPr/>
        </p:nvSpPr>
        <p:spPr bwMode="auto">
          <a:xfrm>
            <a:off x="1957388" y="4303713"/>
            <a:ext cx="33099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ko-KR" sz="200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Because he is rotating clockwise!!</a:t>
            </a:r>
            <a:endParaRPr lang="en-US" sz="2000">
              <a:solidFill>
                <a:srgbClr val="A50021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graphicFrame>
        <p:nvGraphicFramePr>
          <p:cNvPr id="843791" name="Object 6"/>
          <p:cNvGraphicFramePr>
            <a:graphicFrameLocks noChangeAspect="1"/>
          </p:cNvGraphicFramePr>
          <p:nvPr/>
        </p:nvGraphicFramePr>
        <p:xfrm>
          <a:off x="1204913" y="4876800"/>
          <a:ext cx="1766887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153" name="Equation" r:id="rId13" imgW="774360" imgH="393480" progId="Equation.DSMT4">
                  <p:embed/>
                </p:oleObj>
              </mc:Choice>
              <mc:Fallback>
                <p:oleObj name="Equation" r:id="rId13" imgW="774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4913" y="4876800"/>
                        <a:ext cx="1766887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3792" name="Object 7"/>
          <p:cNvGraphicFramePr>
            <a:graphicFrameLocks noChangeAspect="1"/>
          </p:cNvGraphicFramePr>
          <p:nvPr/>
        </p:nvGraphicFramePr>
        <p:xfrm>
          <a:off x="2971800" y="5105400"/>
          <a:ext cx="1651000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154" name="Equation" r:id="rId15" imgW="723600" imgH="215640" progId="Equation.3">
                  <p:embed/>
                </p:oleObj>
              </mc:Choice>
              <mc:Fallback>
                <p:oleObj name="Equation" r:id="rId15" imgW="7236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105400"/>
                        <a:ext cx="1651000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6427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43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43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43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43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43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43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43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43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43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437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437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43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437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437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43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843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843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843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843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3780" grpId="0"/>
      <p:bldP spid="843786" grpId="0"/>
      <p:bldP spid="843787" grpId="0" animBg="1"/>
      <p:bldP spid="843788" grpId="0" animBg="1"/>
      <p:bldP spid="843789" grpId="0"/>
      <p:bldP spid="84379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8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April 8, 2013</a:t>
            </a:r>
            <a:endParaRPr lang="en-US" altLang="ko-KR" sz="1400">
              <a:solidFill>
                <a:srgbClr val="FF0066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54281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542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B3FE8748-0168-584B-B99E-7FB6EC0476F6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11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pic>
        <p:nvPicPr>
          <p:cNvPr id="847875" name="Picture 3" descr="F08.0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663" y="990600"/>
            <a:ext cx="4071937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47876" name="Text Box 4"/>
          <p:cNvSpPr txBox="1">
            <a:spLocks noChangeArrowheads="1"/>
          </p:cNvSpPr>
          <p:nvPr/>
        </p:nvSpPr>
        <p:spPr bwMode="auto">
          <a:xfrm>
            <a:off x="304800" y="838200"/>
            <a:ext cx="4343400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chemeClr val="accent2"/>
                </a:solidFill>
                <a:latin typeface="Arial Narrow" charset="0"/>
              </a:rPr>
              <a:t>As seen from the front of the engine, the fan blades are rotating with an angular speed of -110 rad/s.  As the</a:t>
            </a:r>
          </a:p>
          <a:p>
            <a:pPr eaLnBrk="1" hangingPunct="1"/>
            <a:r>
              <a:rPr lang="en-US">
                <a:solidFill>
                  <a:schemeClr val="accent2"/>
                </a:solidFill>
                <a:latin typeface="Arial Narrow" charset="0"/>
              </a:rPr>
              <a:t>plane takes off, the angular</a:t>
            </a:r>
            <a:r>
              <a:rPr lang="en-US" altLang="ko-KR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velocity of the blades reaches</a:t>
            </a:r>
            <a:r>
              <a:rPr lang="en-US" altLang="ko-KR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-330 rad/s in a time of 14 s.</a:t>
            </a:r>
            <a:r>
              <a:rPr lang="en-US" altLang="ko-KR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Find the angular</a:t>
            </a:r>
            <a:r>
              <a:rPr lang="en-US" altLang="ko-KR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acceleration, assuming it to</a:t>
            </a:r>
            <a:r>
              <a:rPr lang="en-US" altLang="ko-KR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be constant.</a:t>
            </a:r>
          </a:p>
        </p:txBody>
      </p:sp>
      <p:sp>
        <p:nvSpPr>
          <p:cNvPr id="54285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r>
              <a:rPr lang="en-US" altLang="ko-KR" sz="4000">
                <a:latin typeface="Arial Narrow" charset="0"/>
                <a:ea typeface="굴림" charset="0"/>
                <a:cs typeface="굴림" charset="0"/>
              </a:rPr>
              <a:t>Ex. A Jet Revving Its Engines</a:t>
            </a:r>
            <a:endParaRPr lang="en-US" sz="400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847878" name="Object 2"/>
          <p:cNvGraphicFramePr>
            <a:graphicFrameLocks noChangeAspect="1"/>
          </p:cNvGraphicFramePr>
          <p:nvPr/>
        </p:nvGraphicFramePr>
        <p:xfrm>
          <a:off x="609600" y="4114800"/>
          <a:ext cx="7620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73" name="Equation" r:id="rId5" imgW="266400" imgH="164880" progId="Equation.DSMT4">
                  <p:embed/>
                </p:oleObj>
              </mc:Choice>
              <mc:Fallback>
                <p:oleObj name="Equation" r:id="rId5" imgW="26640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114800"/>
                        <a:ext cx="76200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7879" name="Object 3"/>
          <p:cNvGraphicFramePr>
            <a:graphicFrameLocks noChangeAspect="1"/>
          </p:cNvGraphicFramePr>
          <p:nvPr/>
        </p:nvGraphicFramePr>
        <p:xfrm>
          <a:off x="914400" y="5029200"/>
          <a:ext cx="4648200" cy="99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74" name="Equation" r:id="rId7" imgW="1955520" imgH="419040" progId="Equation.DSMT4">
                  <p:embed/>
                </p:oleObj>
              </mc:Choice>
              <mc:Fallback>
                <p:oleObj name="Equation" r:id="rId7" imgW="195552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029200"/>
                        <a:ext cx="4648200" cy="99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7880" name="Object 4"/>
          <p:cNvGraphicFramePr>
            <a:graphicFrameLocks noChangeAspect="1"/>
          </p:cNvGraphicFramePr>
          <p:nvPr/>
        </p:nvGraphicFramePr>
        <p:xfrm>
          <a:off x="5638800" y="5319713"/>
          <a:ext cx="68262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75" name="Equation" r:id="rId9" imgW="279360" imgH="177480" progId="Equation.DSMT4">
                  <p:embed/>
                </p:oleObj>
              </mc:Choice>
              <mc:Fallback>
                <p:oleObj name="Equation" r:id="rId9" imgW="2793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319713"/>
                        <a:ext cx="682625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7881" name="Object 5"/>
          <p:cNvGraphicFramePr>
            <a:graphicFrameLocks noChangeAspect="1"/>
          </p:cNvGraphicFramePr>
          <p:nvPr/>
        </p:nvGraphicFramePr>
        <p:xfrm>
          <a:off x="1314450" y="3733800"/>
          <a:ext cx="1925638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76" name="Equation" r:id="rId11" imgW="634680" imgH="469800" progId="Equation.DSMT4">
                  <p:embed/>
                </p:oleObj>
              </mc:Choice>
              <mc:Fallback>
                <p:oleObj name="Equation" r:id="rId11" imgW="63468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4450" y="3733800"/>
                        <a:ext cx="1925638" cy="139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7882" name="Object 6"/>
          <p:cNvGraphicFramePr>
            <a:graphicFrameLocks noChangeAspect="1"/>
          </p:cNvGraphicFramePr>
          <p:nvPr/>
        </p:nvGraphicFramePr>
        <p:xfrm>
          <a:off x="3267075" y="3784600"/>
          <a:ext cx="847725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77" name="Equation" r:id="rId13" imgW="279360" imgH="393480" progId="Equation.DSMT4">
                  <p:embed/>
                </p:oleObj>
              </mc:Choice>
              <mc:Fallback>
                <p:oleObj name="Equation" r:id="rId13" imgW="279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7075" y="3784600"/>
                        <a:ext cx="847725" cy="116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7883" name="Object 7"/>
          <p:cNvGraphicFramePr>
            <a:graphicFrameLocks noChangeAspect="1"/>
          </p:cNvGraphicFramePr>
          <p:nvPr/>
        </p:nvGraphicFramePr>
        <p:xfrm>
          <a:off x="6259513" y="5257800"/>
          <a:ext cx="1055687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78" name="Equation" r:id="rId15" imgW="431640" imgH="228600" progId="Equation.3">
                  <p:embed/>
                </p:oleObj>
              </mc:Choice>
              <mc:Fallback>
                <p:oleObj name="Equation" r:id="rId15" imgW="431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9513" y="5257800"/>
                        <a:ext cx="1055687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4347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47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47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47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47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47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47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47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47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47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847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787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April 8, 2013</a:t>
            </a:r>
            <a:endParaRPr lang="en-US" altLang="ko-KR" sz="1400">
              <a:solidFill>
                <a:srgbClr val="FF0066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5633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56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02904ABA-6C9C-9049-BDF6-408924A689C9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851970" name="Rectangle 2"/>
          <p:cNvSpPr>
            <a:spLocks noChangeArrowheads="1"/>
          </p:cNvSpPr>
          <p:nvPr/>
        </p:nvSpPr>
        <p:spPr bwMode="auto">
          <a:xfrm>
            <a:off x="4648200" y="4038600"/>
            <a:ext cx="3810000" cy="1066800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51971" name="Rectangle 3"/>
          <p:cNvSpPr>
            <a:spLocks noChangeArrowheads="1"/>
          </p:cNvSpPr>
          <p:nvPr/>
        </p:nvSpPr>
        <p:spPr bwMode="auto">
          <a:xfrm>
            <a:off x="4648200" y="5316538"/>
            <a:ext cx="4191000" cy="838200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51972" name="Rectangle 4"/>
          <p:cNvSpPr>
            <a:spLocks noChangeArrowheads="1"/>
          </p:cNvSpPr>
          <p:nvPr/>
        </p:nvSpPr>
        <p:spPr bwMode="auto">
          <a:xfrm>
            <a:off x="4648200" y="3087688"/>
            <a:ext cx="2514600" cy="685800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51973" name="Object 2"/>
          <p:cNvGraphicFramePr>
            <a:graphicFrameLocks noChangeAspect="1"/>
          </p:cNvGraphicFramePr>
          <p:nvPr/>
        </p:nvGraphicFramePr>
        <p:xfrm>
          <a:off x="4648200" y="3032125"/>
          <a:ext cx="1128713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33" name="Equation" r:id="rId3" imgW="342720" imgH="241200" progId="Equation.3">
                  <p:embed/>
                </p:oleObj>
              </mc:Choice>
              <mc:Fallback>
                <p:oleObj name="Equation" r:id="rId3" imgW="3427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032125"/>
                        <a:ext cx="1128713" cy="763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43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Rotational Kinematics</a:t>
            </a:r>
          </a:p>
        </p:txBody>
      </p:sp>
      <p:sp>
        <p:nvSpPr>
          <p:cNvPr id="851975" name="Text Box 7"/>
          <p:cNvSpPr txBox="1">
            <a:spLocks noChangeArrowheads="1"/>
          </p:cNvSpPr>
          <p:nvPr/>
        </p:nvSpPr>
        <p:spPr bwMode="auto">
          <a:xfrm>
            <a:off x="685800" y="762000"/>
            <a:ext cx="8001000" cy="1581150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dirty="0">
                <a:solidFill>
                  <a:srgbClr val="800000"/>
                </a:solidFill>
                <a:latin typeface="Arial Narrow" charset="0"/>
              </a:rPr>
              <a:t>The first type of motion we have learned in linear kinematics was under a constant acceleration.  We will learn about the rotational motion under constant angular </a:t>
            </a:r>
            <a:r>
              <a:rPr lang="en-US" dirty="0" smtClean="0">
                <a:solidFill>
                  <a:srgbClr val="800000"/>
                </a:solidFill>
                <a:latin typeface="Arial Narrow" charset="0"/>
              </a:rPr>
              <a:t>acceleration (</a:t>
            </a:r>
            <a:r>
              <a:rPr lang="en-US" dirty="0" smtClean="0">
                <a:solidFill>
                  <a:srgbClr val="800000"/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dirty="0" smtClean="0">
                <a:solidFill>
                  <a:srgbClr val="800000"/>
                </a:solidFill>
                <a:latin typeface="Arial Narrow" charset="0"/>
              </a:rPr>
              <a:t>), </a:t>
            </a:r>
            <a:r>
              <a:rPr lang="en-US" dirty="0">
                <a:solidFill>
                  <a:srgbClr val="800000"/>
                </a:solidFill>
                <a:latin typeface="Arial Narrow" charset="0"/>
              </a:rPr>
              <a:t>because these are the simplest motions in both cases.</a:t>
            </a:r>
          </a:p>
        </p:txBody>
      </p:sp>
      <p:sp>
        <p:nvSpPr>
          <p:cNvPr id="851976" name="Text Box 8"/>
          <p:cNvSpPr txBox="1">
            <a:spLocks noChangeArrowheads="1"/>
          </p:cNvSpPr>
          <p:nvPr/>
        </p:nvSpPr>
        <p:spPr bwMode="auto">
          <a:xfrm>
            <a:off x="685800" y="2519363"/>
            <a:ext cx="579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Arial Narrow" charset="0"/>
              </a:rPr>
              <a:t>Just like the case in linear motion, one can obtain</a:t>
            </a:r>
          </a:p>
        </p:txBody>
      </p:sp>
      <p:sp>
        <p:nvSpPr>
          <p:cNvPr id="851977" name="Text Box 9"/>
          <p:cNvSpPr txBox="1">
            <a:spLocks noChangeArrowheads="1"/>
          </p:cNvSpPr>
          <p:nvPr/>
        </p:nvSpPr>
        <p:spPr bwMode="auto">
          <a:xfrm>
            <a:off x="685800" y="2971800"/>
            <a:ext cx="3733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Arial Narrow" charset="0"/>
              </a:rPr>
              <a:t>Angular </a:t>
            </a:r>
            <a:r>
              <a:rPr lang="en-US" altLang="ko-KR">
                <a:solidFill>
                  <a:srgbClr val="FF0000"/>
                </a:solidFill>
                <a:latin typeface="Arial Narrow" charset="0"/>
                <a:ea typeface="굴림" charset="0"/>
                <a:cs typeface="굴림" charset="0"/>
              </a:rPr>
              <a:t>velocity</a:t>
            </a:r>
            <a:r>
              <a:rPr lang="en-US">
                <a:solidFill>
                  <a:srgbClr val="FF0000"/>
                </a:solidFill>
                <a:latin typeface="Arial Narrow" charset="0"/>
                <a:ea typeface="굴림" charset="0"/>
                <a:cs typeface="굴림" charset="0"/>
              </a:rPr>
              <a:t> under constant angular acceleration:</a:t>
            </a:r>
          </a:p>
        </p:txBody>
      </p:sp>
      <p:sp>
        <p:nvSpPr>
          <p:cNvPr id="851978" name="Text Box 10"/>
          <p:cNvSpPr txBox="1">
            <a:spLocks noChangeArrowheads="1"/>
          </p:cNvSpPr>
          <p:nvPr/>
        </p:nvSpPr>
        <p:spPr bwMode="auto">
          <a:xfrm>
            <a:off x="685800" y="4114800"/>
            <a:ext cx="3733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Arial Narrow" charset="0"/>
              </a:rPr>
              <a:t>Angular displacement under constant angular acceleration:</a:t>
            </a:r>
          </a:p>
        </p:txBody>
      </p:sp>
      <p:graphicFrame>
        <p:nvGraphicFramePr>
          <p:cNvPr id="851979" name="Object 3"/>
          <p:cNvGraphicFramePr>
            <a:graphicFrameLocks noChangeAspect="1"/>
          </p:cNvGraphicFramePr>
          <p:nvPr/>
        </p:nvGraphicFramePr>
        <p:xfrm>
          <a:off x="4648200" y="4191000"/>
          <a:ext cx="96202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34" name="Equation" r:id="rId5" imgW="317160" imgH="241200" progId="Equation.3">
                  <p:embed/>
                </p:oleObj>
              </mc:Choice>
              <mc:Fallback>
                <p:oleObj name="Equation" r:id="rId5" imgW="3171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191000"/>
                        <a:ext cx="962025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1980" name="Text Box 12"/>
          <p:cNvSpPr txBox="1">
            <a:spLocks noChangeArrowheads="1"/>
          </p:cNvSpPr>
          <p:nvPr/>
        </p:nvSpPr>
        <p:spPr bwMode="auto">
          <a:xfrm>
            <a:off x="685800" y="5354638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Arial Narrow" charset="0"/>
              </a:rPr>
              <a:t>One can also obtain </a:t>
            </a:r>
          </a:p>
        </p:txBody>
      </p:sp>
      <p:graphicFrame>
        <p:nvGraphicFramePr>
          <p:cNvPr id="851981" name="Object 4"/>
          <p:cNvGraphicFramePr>
            <a:graphicFrameLocks noChangeAspect="1"/>
          </p:cNvGraphicFramePr>
          <p:nvPr/>
        </p:nvGraphicFramePr>
        <p:xfrm>
          <a:off x="4676775" y="5392738"/>
          <a:ext cx="1038225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35" name="Equation" r:id="rId7" imgW="342720" imgH="253800" progId="Equation.3">
                  <p:embed/>
                </p:oleObj>
              </mc:Choice>
              <mc:Fallback>
                <p:oleObj name="Equation" r:id="rId7" imgW="3427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6775" y="5392738"/>
                        <a:ext cx="1038225" cy="741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1982" name="Object 5"/>
          <p:cNvGraphicFramePr>
            <a:graphicFrameLocks noChangeAspect="1"/>
          </p:cNvGraphicFramePr>
          <p:nvPr/>
        </p:nvGraphicFramePr>
        <p:xfrm>
          <a:off x="5626100" y="3011488"/>
          <a:ext cx="1046163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36" name="Equation" r:id="rId9" imgW="317160" imgH="228600" progId="Equation.DSMT4">
                  <p:embed/>
                </p:oleObj>
              </mc:Choice>
              <mc:Fallback>
                <p:oleObj name="Equation" r:id="rId9" imgW="317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6100" y="3011488"/>
                        <a:ext cx="1046163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1983" name="Object 6"/>
          <p:cNvGraphicFramePr>
            <a:graphicFrameLocks noChangeAspect="1"/>
          </p:cNvGraphicFramePr>
          <p:nvPr/>
        </p:nvGraphicFramePr>
        <p:xfrm>
          <a:off x="5524500" y="4208463"/>
          <a:ext cx="884238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37" name="Equation" r:id="rId11" imgW="291960" imgH="228600" progId="Equation.DSMT4">
                  <p:embed/>
                </p:oleObj>
              </mc:Choice>
              <mc:Fallback>
                <p:oleObj name="Equation" r:id="rId11" imgW="2919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0" y="4208463"/>
                        <a:ext cx="884238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1984" name="Object 7"/>
          <p:cNvGraphicFramePr>
            <a:graphicFrameLocks noChangeAspect="1"/>
          </p:cNvGraphicFramePr>
          <p:nvPr/>
        </p:nvGraphicFramePr>
        <p:xfrm>
          <a:off x="5619750" y="5356225"/>
          <a:ext cx="3268663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38" name="Equation" r:id="rId13" imgW="1079280" imgH="279360" progId="Equation.DSMT4">
                  <p:embed/>
                </p:oleObj>
              </mc:Choice>
              <mc:Fallback>
                <p:oleObj name="Equation" r:id="rId13" imgW="10792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0" y="5356225"/>
                        <a:ext cx="3268663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1985" name="Object 8"/>
          <p:cNvGraphicFramePr>
            <a:graphicFrameLocks noChangeAspect="1"/>
          </p:cNvGraphicFramePr>
          <p:nvPr/>
        </p:nvGraphicFramePr>
        <p:xfrm>
          <a:off x="6535738" y="3138488"/>
          <a:ext cx="627062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39" name="Equation" r:id="rId15" imgW="190440" imgH="152280" progId="Equation.DSMT4">
                  <p:embed/>
                </p:oleObj>
              </mc:Choice>
              <mc:Fallback>
                <p:oleObj name="Equation" r:id="rId15" imgW="19044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5738" y="3138488"/>
                        <a:ext cx="627062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1986" name="Object 9"/>
          <p:cNvGraphicFramePr>
            <a:graphicFrameLocks noChangeAspect="1"/>
          </p:cNvGraphicFramePr>
          <p:nvPr/>
        </p:nvGraphicFramePr>
        <p:xfrm>
          <a:off x="6286500" y="4210050"/>
          <a:ext cx="10795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40" name="Equation" r:id="rId17" imgW="355320" imgH="228600" progId="Equation.DSMT4">
                  <p:embed/>
                </p:oleObj>
              </mc:Choice>
              <mc:Fallback>
                <p:oleObj name="Equation" r:id="rId17" imgW="3553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0" y="4210050"/>
                        <a:ext cx="1079500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1987" name="Object 10"/>
          <p:cNvGraphicFramePr>
            <a:graphicFrameLocks noChangeAspect="1"/>
          </p:cNvGraphicFramePr>
          <p:nvPr/>
        </p:nvGraphicFramePr>
        <p:xfrm>
          <a:off x="7305675" y="3962400"/>
          <a:ext cx="1076325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41" name="Equation" r:id="rId19" imgW="355320" imgH="393480" progId="Equation.DSMT4">
                  <p:embed/>
                </p:oleObj>
              </mc:Choice>
              <mc:Fallback>
                <p:oleObj name="Equation" r:id="rId19" imgW="355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5675" y="3962400"/>
                        <a:ext cx="1076325" cy="114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1988" name="Object 11"/>
          <p:cNvGraphicFramePr>
            <a:graphicFrameLocks noChangeAspect="1"/>
          </p:cNvGraphicFramePr>
          <p:nvPr/>
        </p:nvGraphicFramePr>
        <p:xfrm>
          <a:off x="2470150" y="3825875"/>
          <a:ext cx="501650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42" name="Equation" r:id="rId21" imgW="241200" imgH="139680" progId="Equation.DSMT4">
                  <p:embed/>
                </p:oleObj>
              </mc:Choice>
              <mc:Fallback>
                <p:oleObj name="Equation" r:id="rId21" imgW="24120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0150" y="3825875"/>
                        <a:ext cx="501650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1989" name="Text Box 21"/>
          <p:cNvSpPr txBox="1">
            <a:spLocks noChangeArrowheads="1"/>
          </p:cNvSpPr>
          <p:nvPr/>
        </p:nvSpPr>
        <p:spPr bwMode="auto">
          <a:xfrm>
            <a:off x="533400" y="38100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ko-KR" sz="1800">
                <a:solidFill>
                  <a:schemeClr val="accent2"/>
                </a:solidFill>
                <a:latin typeface="Monotype Corsiva" charset="0"/>
                <a:ea typeface="굴림" charset="0"/>
                <a:cs typeface="굴림" charset="0"/>
              </a:rPr>
              <a:t>Linear kinematics</a:t>
            </a:r>
            <a:endParaRPr lang="en-US" sz="1800">
              <a:solidFill>
                <a:schemeClr val="accent2"/>
              </a:solidFill>
              <a:latin typeface="Monotype Corsiva" charset="0"/>
              <a:ea typeface="굴림" charset="0"/>
              <a:cs typeface="굴림" charset="0"/>
            </a:endParaRPr>
          </a:p>
        </p:txBody>
      </p:sp>
      <p:sp>
        <p:nvSpPr>
          <p:cNvPr id="851990" name="Text Box 22"/>
          <p:cNvSpPr txBox="1">
            <a:spLocks noChangeArrowheads="1"/>
          </p:cNvSpPr>
          <p:nvPr/>
        </p:nvSpPr>
        <p:spPr bwMode="auto">
          <a:xfrm>
            <a:off x="457200" y="49530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ko-KR" sz="1800">
                <a:solidFill>
                  <a:schemeClr val="accent2"/>
                </a:solidFill>
                <a:latin typeface="Monotype Corsiva" charset="0"/>
                <a:ea typeface="굴림" charset="0"/>
                <a:cs typeface="굴림" charset="0"/>
              </a:rPr>
              <a:t>Linear kinematics</a:t>
            </a:r>
            <a:endParaRPr lang="en-US" sz="1800">
              <a:solidFill>
                <a:schemeClr val="accent2"/>
              </a:solidFill>
              <a:latin typeface="Monotype Corsiva" charset="0"/>
              <a:ea typeface="굴림" charset="0"/>
              <a:cs typeface="굴림" charset="0"/>
            </a:endParaRPr>
          </a:p>
        </p:txBody>
      </p:sp>
      <p:graphicFrame>
        <p:nvGraphicFramePr>
          <p:cNvPr id="851991" name="Object 12"/>
          <p:cNvGraphicFramePr>
            <a:graphicFrameLocks noChangeAspect="1"/>
          </p:cNvGraphicFramePr>
          <p:nvPr/>
        </p:nvGraphicFramePr>
        <p:xfrm>
          <a:off x="2114550" y="4918075"/>
          <a:ext cx="62865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43" name="Equation" r:id="rId23" imgW="317160" imgH="241200" progId="Equation.DSMT4">
                  <p:embed/>
                </p:oleObj>
              </mc:Choice>
              <mc:Fallback>
                <p:oleObj name="Equation" r:id="rId23" imgW="3171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4550" y="4918075"/>
                        <a:ext cx="62865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1992" name="Object 13"/>
          <p:cNvGraphicFramePr>
            <a:graphicFrameLocks noChangeAspect="1"/>
          </p:cNvGraphicFramePr>
          <p:nvPr/>
        </p:nvGraphicFramePr>
        <p:xfrm>
          <a:off x="2735263" y="4876800"/>
          <a:ext cx="1760537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44" name="Equation" r:id="rId25" imgW="888840" imgH="241200" progId="Equation.DSMT4">
                  <p:embed/>
                </p:oleObj>
              </mc:Choice>
              <mc:Fallback>
                <p:oleObj name="Equation" r:id="rId25" imgW="88884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5263" y="4876800"/>
                        <a:ext cx="1760537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1993" name="Text Box 25"/>
          <p:cNvSpPr txBox="1">
            <a:spLocks noChangeArrowheads="1"/>
          </p:cNvSpPr>
          <p:nvPr/>
        </p:nvSpPr>
        <p:spPr bwMode="auto">
          <a:xfrm>
            <a:off x="457200" y="57912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ko-KR" sz="1800">
                <a:solidFill>
                  <a:schemeClr val="accent2"/>
                </a:solidFill>
                <a:latin typeface="Monotype Corsiva" charset="0"/>
                <a:ea typeface="굴림" charset="0"/>
                <a:cs typeface="굴림" charset="0"/>
              </a:rPr>
              <a:t>Linear kinematics</a:t>
            </a:r>
            <a:endParaRPr lang="en-US" sz="1800">
              <a:solidFill>
                <a:schemeClr val="accent2"/>
              </a:solidFill>
              <a:latin typeface="Monotype Corsiva" charset="0"/>
              <a:ea typeface="굴림" charset="0"/>
              <a:cs typeface="굴림" charset="0"/>
            </a:endParaRPr>
          </a:p>
        </p:txBody>
      </p:sp>
      <p:graphicFrame>
        <p:nvGraphicFramePr>
          <p:cNvPr id="851995" name="Object 14"/>
          <p:cNvGraphicFramePr>
            <a:graphicFrameLocks noChangeAspect="1"/>
          </p:cNvGraphicFramePr>
          <p:nvPr/>
        </p:nvGraphicFramePr>
        <p:xfrm>
          <a:off x="2057400" y="5751513"/>
          <a:ext cx="56832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45" name="Equation" r:id="rId27" imgW="304560" imgH="253800" progId="Equation.DSMT4">
                  <p:embed/>
                </p:oleObj>
              </mc:Choice>
              <mc:Fallback>
                <p:oleObj name="Equation" r:id="rId27" imgW="3045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751513"/>
                        <a:ext cx="56832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1996" name="Object 15"/>
          <p:cNvGraphicFramePr>
            <a:graphicFrameLocks noChangeAspect="1"/>
          </p:cNvGraphicFramePr>
          <p:nvPr/>
        </p:nvGraphicFramePr>
        <p:xfrm>
          <a:off x="2678113" y="5727700"/>
          <a:ext cx="18938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46" name="Equation" r:id="rId29" imgW="1015920" imgH="279360" progId="Equation.DSMT4">
                  <p:embed/>
                </p:oleObj>
              </mc:Choice>
              <mc:Fallback>
                <p:oleObj name="Equation" r:id="rId29" imgW="101592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113" y="5727700"/>
                        <a:ext cx="18938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1997" name="Object 16"/>
          <p:cNvGraphicFramePr>
            <a:graphicFrameLocks noChangeAspect="1"/>
          </p:cNvGraphicFramePr>
          <p:nvPr/>
        </p:nvGraphicFramePr>
        <p:xfrm>
          <a:off x="2913063" y="3733800"/>
          <a:ext cx="896937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47" name="Equation" r:id="rId31" imgW="431640" imgH="228600" progId="Equation.3">
                  <p:embed/>
                </p:oleObj>
              </mc:Choice>
              <mc:Fallback>
                <p:oleObj name="Equation" r:id="rId31" imgW="431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3063" y="3733800"/>
                        <a:ext cx="896937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4905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51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519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519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5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5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5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51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51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51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51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51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51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851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85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85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85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851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851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85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85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8519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8519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851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851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851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85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85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851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851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51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8519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851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1970" grpId="0" animBg="1"/>
      <p:bldP spid="851971" grpId="0" animBg="1"/>
      <p:bldP spid="851972" grpId="0" animBg="1"/>
      <p:bldP spid="851975" grpId="0" animBg="1" autoUpdateAnimBg="0"/>
      <p:bldP spid="851976" grpId="0" build="p" autoUpdateAnimBg="0"/>
      <p:bldP spid="851977" grpId="0" build="p" autoUpdateAnimBg="0"/>
      <p:bldP spid="851978" grpId="0" build="p" autoUpdateAnimBg="0"/>
      <p:bldP spid="851980" grpId="0" build="p" autoUpdateAnimBg="0"/>
      <p:bldP spid="851989" grpId="0" build="p" autoUpdateAnimBg="0"/>
      <p:bldP spid="851990" grpId="0" build="p" autoUpdateAnimBg="0"/>
      <p:bldP spid="85199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April 8, 2013</a:t>
            </a:r>
            <a:endParaRPr lang="en-US" altLang="ko-KR" sz="1400">
              <a:solidFill>
                <a:srgbClr val="FF0066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9D7C2263-6985-CE4B-8E44-4BD0BE0B64C5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r>
              <a:rPr lang="en-US" altLang="ko-KR" sz="4000">
                <a:latin typeface="Arial Narrow" charset="0"/>
                <a:ea typeface="굴림" charset="0"/>
                <a:cs typeface="굴림" charset="0"/>
              </a:rPr>
              <a:t>Problem Solving Strategy</a:t>
            </a:r>
            <a:endParaRPr lang="en-US" sz="400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5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458200" cy="556260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altLang="ko-KR" dirty="0">
                <a:latin typeface="Arial Narrow" charset="0"/>
                <a:ea typeface="굴림" charset="0"/>
                <a:cs typeface="굴림" charset="0"/>
              </a:rPr>
              <a:t>Visualize the problem by drawing a picture.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Write down the values that are given for any of the five</a:t>
            </a:r>
            <a:r>
              <a:rPr lang="en-US" altLang="ko-KR" dirty="0"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kinematic variables</a:t>
            </a:r>
            <a:r>
              <a:rPr lang="en-US" altLang="ko-KR" dirty="0">
                <a:latin typeface="Arial Narrow" charset="0"/>
                <a:ea typeface="굴림" charset="0"/>
                <a:cs typeface="굴림" charset="0"/>
              </a:rPr>
              <a:t> and convert them to SI units.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dirty="0">
                <a:latin typeface="Arial Narrow" charset="0"/>
                <a:ea typeface="굴림" charset="0"/>
                <a:cs typeface="굴림" charset="0"/>
              </a:rPr>
              <a:t>Remember that the unit of the angle must be </a:t>
            </a:r>
            <a:r>
              <a:rPr lang="en-US" dirty="0" smtClean="0">
                <a:latin typeface="Arial Narrow" charset="0"/>
                <a:ea typeface="굴림" charset="0"/>
                <a:cs typeface="굴림" charset="0"/>
              </a:rPr>
              <a:t>in radians</a:t>
            </a:r>
            <a:r>
              <a:rPr lang="en-US" dirty="0">
                <a:latin typeface="Arial Narrow" charset="0"/>
                <a:ea typeface="굴림" charset="0"/>
                <a:cs typeface="굴림" charset="0"/>
              </a:rPr>
              <a:t>!!</a:t>
            </a:r>
            <a:endParaRPr lang="en-US" dirty="0">
              <a:latin typeface="Arial Narrow" charset="0"/>
              <a:ea typeface="ＭＳ Ｐゴシック" charset="0"/>
            </a:endParaRP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Verify that the information contains values for at least three</a:t>
            </a:r>
            <a:r>
              <a:rPr lang="en-US" altLang="ko-KR" dirty="0"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of the five kinematic variables.  Select the appropriate equation.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When the motion is divided into segments, remember that</a:t>
            </a:r>
            <a:r>
              <a:rPr lang="en-US" altLang="ko-KR" dirty="0"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the final angular</a:t>
            </a:r>
            <a:r>
              <a:rPr lang="en-US" altLang="ko-KR" dirty="0"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velocity of one segment is the initial velocity </a:t>
            </a:r>
            <a:r>
              <a:rPr lang="en-US" altLang="ko-KR" dirty="0"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for the next.</a:t>
            </a:r>
            <a:endParaRPr lang="en-US" altLang="ko-KR" dirty="0">
              <a:latin typeface="Arial Narrow" charset="0"/>
              <a:ea typeface="굴림" charset="0"/>
              <a:cs typeface="굴림" charset="0"/>
            </a:endParaRP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Keep in mind that there may be two possible answers to a kinematics problem.</a:t>
            </a:r>
          </a:p>
        </p:txBody>
      </p:sp>
    </p:spTree>
    <p:extLst>
      <p:ext uri="{BB962C8B-B14F-4D97-AF65-F5344CB8AC3E}">
        <p14:creationId xmlns:p14="http://schemas.microsoft.com/office/powerpoint/2010/main" val="301304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5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5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5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5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5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5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913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153400" cy="5334000"/>
          </a:xfrm>
        </p:spPr>
        <p:txBody>
          <a:bodyPr/>
          <a:lstStyle/>
          <a:p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Second non-comp term exam</a:t>
            </a:r>
          </a:p>
          <a:p>
            <a:pPr lvl="1"/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Date and time: 4:00pm, Wednesday, April 17 in class</a:t>
            </a:r>
          </a:p>
          <a:p>
            <a:pPr lvl="1"/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Coverage: 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CH6.1 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through what we finish Monday, April 15</a:t>
            </a:r>
          </a:p>
          <a:p>
            <a:pPr lvl="1"/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This exam could replace the first term exam if better</a:t>
            </a:r>
          </a:p>
          <a:p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Special colloquium for 15 point extra credit</a:t>
            </a:r>
          </a:p>
          <a:p>
            <a:pPr lvl="1"/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Wednesday, April 24, University Hall RM116</a:t>
            </a:r>
          </a:p>
          <a:p>
            <a:pPr lvl="1"/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Class will be substituted by this colloquium</a:t>
            </a:r>
          </a:p>
          <a:p>
            <a:pPr lvl="1"/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Dr. </a:t>
            </a:r>
            <a:r>
              <a:rPr lang="en-US" sz="2400" dirty="0" err="1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Ketevi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 </a:t>
            </a:r>
            <a:r>
              <a:rPr lang="en-US" sz="2400" dirty="0" err="1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Assamagan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 from Brookhaven National Laboratory on Higgs Discovery in ATLAS</a:t>
            </a:r>
          </a:p>
          <a:p>
            <a:pPr lvl="1"/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Please mark your calendars!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!</a:t>
            </a:r>
            <a:endParaRPr lang="en-US" sz="2400" dirty="0">
              <a:latin typeface="Arial Narrow" charset="0"/>
              <a:ea typeface="ＭＳ Ｐゴシック" charset="0"/>
              <a:cs typeface="ＭＳ Ｐゴシック" charset="0"/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April 8, 2013</a:t>
            </a:r>
            <a:endParaRPr lang="en-US"/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FF23E62-B1EA-7C45-BF1B-2CEE1A2A446F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29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April 8, 2013</a:t>
            </a:r>
            <a:endParaRPr lang="en-US" altLang="ko-KR" sz="1400">
              <a:solidFill>
                <a:srgbClr val="FF0066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4301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430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A3113D8-6364-9047-9693-611C950E47FC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pic>
        <p:nvPicPr>
          <p:cNvPr id="827395" name="Picture 3" descr="F08.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066800"/>
            <a:ext cx="2811463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7396" name="Text Box 4"/>
          <p:cNvSpPr txBox="1">
            <a:spLocks noChangeArrowheads="1"/>
          </p:cNvSpPr>
          <p:nvPr/>
        </p:nvSpPr>
        <p:spPr bwMode="auto">
          <a:xfrm>
            <a:off x="914400" y="914400"/>
            <a:ext cx="52578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accent2"/>
                </a:solidFill>
                <a:latin typeface="Arial Narrow" charset="0"/>
              </a:rPr>
              <a:t>In the simplest kind of rotation,</a:t>
            </a:r>
            <a:r>
              <a:rPr lang="en-US" altLang="ko-KR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points on a rigid object move on</a:t>
            </a:r>
            <a:r>
              <a:rPr lang="en-US" altLang="ko-KR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circular paths around an </a:t>
            </a:r>
            <a:r>
              <a:rPr lang="en-US" b="1" i="1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axis of</a:t>
            </a:r>
            <a:r>
              <a:rPr lang="en-US" altLang="ko-KR" b="1" i="1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b="1" i="1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rotation.</a:t>
            </a:r>
            <a:endParaRPr lang="en-US" dirty="0">
              <a:solidFill>
                <a:schemeClr val="accent2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43018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686800" cy="838200"/>
          </a:xfrm>
        </p:spPr>
        <p:txBody>
          <a:bodyPr/>
          <a:lstStyle/>
          <a:p>
            <a:r>
              <a:rPr lang="en-US" altLang="ko-KR" sz="4000">
                <a:latin typeface="Arial Narrow" charset="0"/>
                <a:ea typeface="굴림" charset="0"/>
                <a:cs typeface="굴림" charset="0"/>
              </a:rPr>
              <a:t>Rotational Motion and Angular Displacement</a:t>
            </a:r>
            <a:endParaRPr lang="en-US" sz="400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827398" name="Picture 6" descr="F08.0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144713"/>
            <a:ext cx="32004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7399" name="Text Box 7"/>
          <p:cNvSpPr txBox="1">
            <a:spLocks noChangeArrowheads="1"/>
          </p:cNvSpPr>
          <p:nvPr/>
        </p:nvSpPr>
        <p:spPr bwMode="auto">
          <a:xfrm>
            <a:off x="3581400" y="1981200"/>
            <a:ext cx="2743200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The angle </a:t>
            </a:r>
            <a:r>
              <a:rPr lang="en-US" altLang="ko-KR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swept 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out by </a:t>
            </a:r>
            <a:r>
              <a:rPr lang="en-US" sz="2000" dirty="0" smtClean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the 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line passing</a:t>
            </a:r>
            <a:r>
              <a:rPr lang="en-US" altLang="ko-KR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through</a:t>
            </a:r>
            <a:r>
              <a:rPr lang="en-US" altLang="ko-KR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any point on the</a:t>
            </a:r>
            <a:r>
              <a:rPr lang="en-US" altLang="ko-KR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body and intersecting the</a:t>
            </a:r>
            <a:r>
              <a:rPr lang="en-US" altLang="ko-KR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axis of </a:t>
            </a:r>
            <a:r>
              <a:rPr lang="en-US" altLang="ko-KR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rotation</a:t>
            </a:r>
            <a:r>
              <a:rPr lang="en-US" altLang="ko-KR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perpendicularly</a:t>
            </a:r>
            <a:r>
              <a:rPr lang="en-US" altLang="ko-KR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is called the</a:t>
            </a:r>
            <a:r>
              <a:rPr lang="en-US" altLang="ko-KR" sz="2000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sz="2000" b="1" i="1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angular</a:t>
            </a:r>
            <a:r>
              <a:rPr lang="en-US" altLang="ko-KR" sz="2000" b="1" i="1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sz="2000" b="1" i="1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displacement.</a:t>
            </a:r>
          </a:p>
        </p:txBody>
      </p:sp>
      <p:graphicFrame>
        <p:nvGraphicFramePr>
          <p:cNvPr id="827400" name="Object 2"/>
          <p:cNvGraphicFramePr>
            <a:graphicFrameLocks noChangeAspect="1"/>
          </p:cNvGraphicFramePr>
          <p:nvPr/>
        </p:nvGraphicFramePr>
        <p:xfrm>
          <a:off x="3279775" y="4343400"/>
          <a:ext cx="113982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145" name="Equation" r:id="rId6" imgW="355320" imgH="177480" progId="Equation.DSMT4">
                  <p:embed/>
                </p:oleObj>
              </mc:Choice>
              <mc:Fallback>
                <p:oleObj name="Equation" r:id="rId6" imgW="3553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9775" y="4343400"/>
                        <a:ext cx="113982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7401" name="Object 3"/>
          <p:cNvGraphicFramePr>
            <a:graphicFrameLocks noChangeAspect="1"/>
          </p:cNvGraphicFramePr>
          <p:nvPr/>
        </p:nvGraphicFramePr>
        <p:xfrm>
          <a:off x="4316413" y="4343400"/>
          <a:ext cx="407987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146" name="Equation" r:id="rId8" imgW="126720" imgH="177480" progId="Equation.DSMT4">
                  <p:embed/>
                </p:oleObj>
              </mc:Choice>
              <mc:Fallback>
                <p:oleObj name="Equation" r:id="rId8" imgW="1267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6413" y="4343400"/>
                        <a:ext cx="407987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7402" name="Object 4"/>
          <p:cNvGraphicFramePr>
            <a:graphicFrameLocks noChangeAspect="1"/>
          </p:cNvGraphicFramePr>
          <p:nvPr/>
        </p:nvGraphicFramePr>
        <p:xfrm>
          <a:off x="4748213" y="4295775"/>
          <a:ext cx="814387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147" name="Equation" r:id="rId10" imgW="253800" imgH="228600" progId="Equation.3">
                  <p:embed/>
                </p:oleObj>
              </mc:Choice>
              <mc:Fallback>
                <p:oleObj name="Equation" r:id="rId10" imgW="253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8213" y="4295775"/>
                        <a:ext cx="814387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7403" name="Text Box 11"/>
          <p:cNvSpPr txBox="1">
            <a:spLocks noChangeArrowheads="1"/>
          </p:cNvSpPr>
          <p:nvPr/>
        </p:nvSpPr>
        <p:spPr bwMode="auto">
          <a:xfrm>
            <a:off x="381000" y="5029200"/>
            <a:ext cx="525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ko-KR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It’s a vector!!  So there must be </a:t>
            </a:r>
            <a:r>
              <a:rPr lang="en-US" altLang="ko-KR" dirty="0" smtClean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a direction…</a:t>
            </a:r>
            <a:endParaRPr lang="en-US" dirty="0">
              <a:solidFill>
                <a:schemeClr val="accent2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827404" name="Text Box 12"/>
          <p:cNvSpPr txBox="1">
            <a:spLocks noChangeArrowheads="1"/>
          </p:cNvSpPr>
          <p:nvPr/>
        </p:nvSpPr>
        <p:spPr bwMode="auto">
          <a:xfrm>
            <a:off x="381000" y="556260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ko-KR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How do we define directions?</a:t>
            </a:r>
            <a:endParaRPr lang="en-US">
              <a:solidFill>
                <a:schemeClr val="accent2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827405" name="Text Box 13"/>
          <p:cNvSpPr txBox="1">
            <a:spLocks noChangeArrowheads="1"/>
          </p:cNvSpPr>
          <p:nvPr/>
        </p:nvSpPr>
        <p:spPr bwMode="auto">
          <a:xfrm>
            <a:off x="3962400" y="548640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ko-KR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+:if counter-clockwise</a:t>
            </a:r>
            <a:endParaRPr lang="en-US" dirty="0">
              <a:solidFill>
                <a:schemeClr val="accent2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827406" name="Text Box 14"/>
          <p:cNvSpPr txBox="1">
            <a:spLocks noChangeArrowheads="1"/>
          </p:cNvSpPr>
          <p:nvPr/>
        </p:nvSpPr>
        <p:spPr bwMode="auto">
          <a:xfrm>
            <a:off x="3962400" y="586740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ko-KR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-:if clockwise</a:t>
            </a:r>
            <a:endParaRPr lang="en-US">
              <a:solidFill>
                <a:schemeClr val="accent2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827407" name="Text Box 15"/>
          <p:cNvSpPr txBox="1">
            <a:spLocks noChangeArrowheads="1"/>
          </p:cNvSpPr>
          <p:nvPr/>
        </p:nvSpPr>
        <p:spPr bwMode="auto">
          <a:xfrm>
            <a:off x="381000" y="6262688"/>
            <a:ext cx="6705600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ko-KR" sz="18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The direction vector points gets determined based on the right-hand rule.</a:t>
            </a:r>
            <a:endParaRPr lang="en-US" sz="1800">
              <a:solidFill>
                <a:schemeClr val="accent2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827410" name="Text Box 18"/>
          <p:cNvSpPr txBox="1">
            <a:spLocks noChangeArrowheads="1"/>
          </p:cNvSpPr>
          <p:nvPr/>
        </p:nvSpPr>
        <p:spPr bwMode="auto">
          <a:xfrm>
            <a:off x="6629400" y="6292850"/>
            <a:ext cx="2362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ko-KR" sz="160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These are just conventions!!</a:t>
            </a:r>
            <a:endParaRPr lang="en-US" sz="1600">
              <a:solidFill>
                <a:srgbClr val="A50021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37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7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50"/>
                            </p:stCondLst>
                            <p:childTnLst>
                              <p:par>
                                <p:cTn id="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27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27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73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27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27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27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27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273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27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27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27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27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27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27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27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827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827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82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7396" grpId="0"/>
      <p:bldP spid="827399" grpId="0"/>
      <p:bldP spid="827403" grpId="0"/>
      <p:bldP spid="827404" grpId="0"/>
      <p:bldP spid="827405" grpId="0"/>
      <p:bldP spid="827406" grpId="0"/>
      <p:bldP spid="827407" grpId="0" animBg="1"/>
      <p:bldP spid="8274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3539" name="Picture 3" descr="F08.0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914400"/>
            <a:ext cx="5553075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33540" name="Object 2"/>
          <p:cNvGraphicFramePr>
            <a:graphicFrameLocks noChangeAspect="1"/>
          </p:cNvGraphicFramePr>
          <p:nvPr/>
        </p:nvGraphicFramePr>
        <p:xfrm>
          <a:off x="4572000" y="989013"/>
          <a:ext cx="203041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2047" name="Equation" r:id="rId7" imgW="990360" imgH="203040" progId="Equation.DSMT4">
                  <p:embed/>
                </p:oleObj>
              </mc:Choice>
              <mc:Fallback>
                <p:oleObj name="Equation" r:id="rId7" imgW="9903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989013"/>
                        <a:ext cx="2030413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3541" name="Text Box 5"/>
          <p:cNvSpPr txBox="1">
            <a:spLocks noChangeArrowheads="1"/>
          </p:cNvSpPr>
          <p:nvPr/>
        </p:nvSpPr>
        <p:spPr bwMode="auto">
          <a:xfrm>
            <a:off x="6172200" y="2286000"/>
            <a:ext cx="2665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accent2"/>
                </a:solidFill>
                <a:latin typeface="Arial Narrow" charset="0"/>
              </a:rPr>
              <a:t>For </a:t>
            </a:r>
            <a:r>
              <a:rPr lang="en-US" altLang="ko-KR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one</a:t>
            </a:r>
            <a:r>
              <a:rPr lang="en-US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full revolution:</a:t>
            </a:r>
          </a:p>
        </p:txBody>
      </p:sp>
      <p:graphicFrame>
        <p:nvGraphicFramePr>
          <p:cNvPr id="833542" name="Object 3"/>
          <p:cNvGraphicFramePr>
            <a:graphicFrameLocks noChangeAspect="1"/>
          </p:cNvGraphicFramePr>
          <p:nvPr/>
        </p:nvGraphicFramePr>
        <p:xfrm>
          <a:off x="6727825" y="3348038"/>
          <a:ext cx="1196975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2048" name="Equation" r:id="rId9" imgW="583920" imgH="177480" progId="Equation.DSMT4">
                  <p:embed/>
                </p:oleObj>
              </mc:Choice>
              <mc:Fallback>
                <p:oleObj name="Equation" r:id="rId9" imgW="5839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7825" y="3348038"/>
                        <a:ext cx="1196975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3543" name="AutoShape 7"/>
          <p:cNvSpPr>
            <a:spLocks noChangeArrowheads="1"/>
          </p:cNvSpPr>
          <p:nvPr/>
        </p:nvSpPr>
        <p:spPr bwMode="auto">
          <a:xfrm>
            <a:off x="5913438" y="34290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33544" name="Object 4"/>
          <p:cNvGraphicFramePr>
            <a:graphicFrameLocks noChangeAspect="1"/>
          </p:cNvGraphicFramePr>
          <p:nvPr/>
        </p:nvGraphicFramePr>
        <p:xfrm>
          <a:off x="3200400" y="3352800"/>
          <a:ext cx="625475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2049" name="Equation" r:id="rId11" imgW="304560" imgH="177480" progId="Equation.DSMT4">
                  <p:embed/>
                </p:oleObj>
              </mc:Choice>
              <mc:Fallback>
                <p:oleObj name="Equation" r:id="rId11" imgW="3045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352800"/>
                        <a:ext cx="625475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85" name="Rectangle 9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838200"/>
          </a:xfrm>
        </p:spPr>
        <p:txBody>
          <a:bodyPr/>
          <a:lstStyle/>
          <a:p>
            <a:r>
              <a:rPr lang="en-US" altLang="ko-KR">
                <a:latin typeface="Arial Narrow" charset="0"/>
                <a:ea typeface="굴림" charset="0"/>
                <a:cs typeface="굴림" charset="0"/>
              </a:rPr>
              <a:t>SI Unit of the Angular Displacement</a:t>
            </a:r>
            <a:endParaRPr lang="en-US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833546" name="Object 5"/>
          <p:cNvGraphicFramePr>
            <a:graphicFrameLocks noChangeAspect="1"/>
          </p:cNvGraphicFramePr>
          <p:nvPr/>
        </p:nvGraphicFramePr>
        <p:xfrm>
          <a:off x="6629400" y="793750"/>
          <a:ext cx="171767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2050" name="Equation" r:id="rId13" imgW="838080" imgH="393480" progId="Equation.DSMT4">
                  <p:embed/>
                </p:oleObj>
              </mc:Choice>
              <mc:Fallback>
                <p:oleObj name="Equation" r:id="rId13" imgW="838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793750"/>
                        <a:ext cx="1717675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3547" name="Object 6"/>
          <p:cNvGraphicFramePr>
            <a:graphicFrameLocks noChangeAspect="1"/>
          </p:cNvGraphicFramePr>
          <p:nvPr/>
        </p:nvGraphicFramePr>
        <p:xfrm>
          <a:off x="8305800" y="793750"/>
          <a:ext cx="287338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2051" name="Equation" r:id="rId15" imgW="139680" imgH="393480" progId="Equation.DSMT4">
                  <p:embed/>
                </p:oleObj>
              </mc:Choice>
              <mc:Fallback>
                <p:oleObj name="Equation" r:id="rId15" imgW="139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793750"/>
                        <a:ext cx="287338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3549" name="Text Box 13"/>
          <p:cNvSpPr txBox="1">
            <a:spLocks noChangeArrowheads="1"/>
          </p:cNvSpPr>
          <p:nvPr/>
        </p:nvSpPr>
        <p:spPr bwMode="auto">
          <a:xfrm>
            <a:off x="4343400" y="2819400"/>
            <a:ext cx="38100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Monotype Corsiva" charset="0"/>
              </a:rPr>
              <a:t>Since the circumference of a circle is </a:t>
            </a:r>
          </a:p>
        </p:txBody>
      </p:sp>
      <p:sp>
        <p:nvSpPr>
          <p:cNvPr id="833558" name="Text Box 22"/>
          <p:cNvSpPr txBox="1">
            <a:spLocks noChangeArrowheads="1"/>
          </p:cNvSpPr>
          <p:nvPr/>
        </p:nvSpPr>
        <p:spPr bwMode="auto">
          <a:xfrm>
            <a:off x="7924800" y="2819400"/>
            <a:ext cx="6858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 dirty="0" smtClean="0">
                <a:solidFill>
                  <a:srgbClr val="FF0000"/>
                </a:solidFill>
                <a:latin typeface="Monotype Corsiva" charset="0"/>
              </a:rPr>
              <a:t>2</a:t>
            </a:r>
            <a:r>
              <a:rPr lang="en-US" sz="2200" dirty="0" smtClean="0">
                <a:solidFill>
                  <a:srgbClr val="FF0000"/>
                </a:solidFill>
                <a:latin typeface="Symbol" charset="0"/>
              </a:rPr>
              <a:t>π</a:t>
            </a:r>
            <a:r>
              <a:rPr lang="en-US" sz="2200" dirty="0" smtClean="0">
                <a:solidFill>
                  <a:srgbClr val="FF0000"/>
                </a:solidFill>
                <a:latin typeface="Monotype Corsiva" charset="0"/>
              </a:rPr>
              <a:t>r</a:t>
            </a:r>
            <a:endParaRPr lang="en-US" sz="2200" dirty="0">
              <a:solidFill>
                <a:srgbClr val="FF0000"/>
              </a:solidFill>
              <a:latin typeface="Monotype Corsiva" charset="0"/>
            </a:endParaRPr>
          </a:p>
        </p:txBody>
      </p:sp>
      <p:graphicFrame>
        <p:nvGraphicFramePr>
          <p:cNvPr id="833568" name="Object 17"/>
          <p:cNvGraphicFramePr>
            <a:graphicFrameLocks noChangeAspect="1"/>
          </p:cNvGraphicFramePr>
          <p:nvPr/>
        </p:nvGraphicFramePr>
        <p:xfrm>
          <a:off x="7986713" y="3317875"/>
          <a:ext cx="6238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2052" name="Equation" r:id="rId17" imgW="304560" imgH="203040" progId="Equation.DSMT4">
                  <p:embed/>
                </p:oleObj>
              </mc:Choice>
              <mc:Fallback>
                <p:oleObj name="Equation" r:id="rId17" imgW="304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6713" y="3317875"/>
                        <a:ext cx="6238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3569" name="Object 18"/>
          <p:cNvGraphicFramePr>
            <a:graphicFrameLocks noChangeAspect="1"/>
          </p:cNvGraphicFramePr>
          <p:nvPr/>
        </p:nvGraphicFramePr>
        <p:xfrm>
          <a:off x="3813175" y="3155950"/>
          <a:ext cx="91122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2053" name="Equation" r:id="rId19" imgW="444240" imgH="393480" progId="Equation.DSMT4">
                  <p:embed/>
                </p:oleObj>
              </mc:Choice>
              <mc:Fallback>
                <p:oleObj name="Equation" r:id="rId19" imgW="4442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3175" y="3155950"/>
                        <a:ext cx="911225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3570" name="Object 19"/>
          <p:cNvGraphicFramePr>
            <a:graphicFrameLocks noChangeAspect="1"/>
          </p:cNvGraphicFramePr>
          <p:nvPr/>
        </p:nvGraphicFramePr>
        <p:xfrm>
          <a:off x="4673600" y="3370263"/>
          <a:ext cx="965200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2054" name="Equation" r:id="rId21" imgW="469800" imgH="177480" progId="Equation.DSMT4">
                  <p:embed/>
                </p:oleObj>
              </mc:Choice>
              <mc:Fallback>
                <p:oleObj name="Equation" r:id="rId21" imgW="4698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3600" y="3370263"/>
                        <a:ext cx="965200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3571" name="Text Box 35"/>
          <p:cNvSpPr txBox="1">
            <a:spLocks noChangeArrowheads="1"/>
          </p:cNvSpPr>
          <p:nvPr/>
        </p:nvSpPr>
        <p:spPr bwMode="auto">
          <a:xfrm>
            <a:off x="6175375" y="1828800"/>
            <a:ext cx="1284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ko-KR" sz="2000" dirty="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Dimension?</a:t>
            </a:r>
            <a:endParaRPr lang="en-US" sz="2000" dirty="0">
              <a:solidFill>
                <a:srgbClr val="A50021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833572" name="Text Box 36"/>
          <p:cNvSpPr txBox="1">
            <a:spLocks noChangeArrowheads="1"/>
          </p:cNvSpPr>
          <p:nvPr/>
        </p:nvSpPr>
        <p:spPr bwMode="auto">
          <a:xfrm>
            <a:off x="7394575" y="1828800"/>
            <a:ext cx="682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ko-KR" sz="2000" dirty="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None</a:t>
            </a:r>
            <a:endParaRPr lang="en-US" sz="2000" dirty="0">
              <a:solidFill>
                <a:srgbClr val="A50021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42" name="Text Box 35"/>
          <p:cNvSpPr txBox="1">
            <a:spLocks noChangeArrowheads="1"/>
          </p:cNvSpPr>
          <p:nvPr/>
        </p:nvSpPr>
        <p:spPr bwMode="auto">
          <a:xfrm>
            <a:off x="457200" y="4114800"/>
            <a:ext cx="3733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ko-KR" sz="2000" b="1" dirty="0" smtClean="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One radian is an angle subtended by an arc of the same length as the radius!  </a:t>
            </a:r>
            <a:endParaRPr lang="en-US" sz="2000" b="1" dirty="0">
              <a:solidFill>
                <a:srgbClr val="A50021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pic>
        <p:nvPicPr>
          <p:cNvPr id="43" name="Circle_radians.gif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4724400" y="3810000"/>
            <a:ext cx="28956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834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33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33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33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33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33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33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3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83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833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833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83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833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83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83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833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833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83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95" dur="1" fill="hold"/>
                                        <p:tgtEl>
                                          <p:spTgt spid="4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video>
              <p:cMediaNode vol="80000" mute="1">
                <p:cTn id="96" fill="hold" display="0">
                  <p:stCondLst>
                    <p:cond delay="indefinite"/>
                  </p:stCondLst>
                </p:cTn>
                <p:tgtEl>
                  <p:spTgt spid="43"/>
                </p:tgtEl>
              </p:cMediaNode>
            </p:video>
          </p:childTnLst>
        </p:cTn>
      </p:par>
    </p:tnLst>
    <p:bldLst>
      <p:bldP spid="833541" grpId="0"/>
      <p:bldP spid="833543" grpId="0" animBg="1"/>
      <p:bldP spid="833549" grpId="0" build="p" autoUpdateAnimBg="0"/>
      <p:bldP spid="833558" grpId="0" build="p" autoUpdateAnimBg="0"/>
      <p:bldP spid="833571" grpId="0"/>
      <p:bldP spid="833572" grpId="0"/>
      <p:bldP spid="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79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April 8, 2013</a:t>
            </a:r>
            <a:endParaRPr lang="en-US" altLang="ko-KR" sz="1400">
              <a:solidFill>
                <a:srgbClr val="FF0066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45080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4508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FAA662E1-79EB-5242-BE34-07717277C64A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5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45085" name="Rectangle 9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838200"/>
          </a:xfrm>
        </p:spPr>
        <p:txBody>
          <a:bodyPr/>
          <a:lstStyle/>
          <a:p>
            <a:r>
              <a:rPr lang="en-US" altLang="ko-KR" dirty="0" smtClean="0">
                <a:latin typeface="Arial Narrow" charset="0"/>
                <a:ea typeface="굴림" charset="0"/>
                <a:cs typeface="굴림" charset="0"/>
              </a:rPr>
              <a:t>Unit </a:t>
            </a:r>
            <a:r>
              <a:rPr lang="en-US" altLang="ko-KR" dirty="0">
                <a:latin typeface="Arial Narrow" charset="0"/>
                <a:ea typeface="굴림" charset="0"/>
                <a:cs typeface="굴림" charset="0"/>
              </a:rPr>
              <a:t>of the Angular Displacement</a:t>
            </a:r>
            <a:endParaRPr lang="en-US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33550" name="Text Box 14"/>
          <p:cNvSpPr txBox="1">
            <a:spLocks noChangeArrowheads="1"/>
          </p:cNvSpPr>
          <p:nvPr/>
        </p:nvSpPr>
        <p:spPr bwMode="auto">
          <a:xfrm>
            <a:off x="685800" y="1447800"/>
            <a:ext cx="1828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ko-KR" sz="2800" dirty="0">
                <a:solidFill>
                  <a:srgbClr val="FF0000"/>
                </a:solidFill>
                <a:latin typeface="Monotype Corsiva" charset="0"/>
                <a:ea typeface="굴림" charset="0"/>
                <a:cs typeface="굴림" charset="0"/>
              </a:rPr>
              <a:t>1 </a:t>
            </a:r>
            <a:r>
              <a:rPr lang="en-US" sz="2800" dirty="0">
                <a:solidFill>
                  <a:srgbClr val="FF0000"/>
                </a:solidFill>
                <a:latin typeface="Monotype Corsiva" charset="0"/>
                <a:ea typeface="굴림" charset="0"/>
                <a:cs typeface="굴림" charset="0"/>
              </a:rPr>
              <a:t>radian is</a:t>
            </a:r>
          </a:p>
        </p:txBody>
      </p:sp>
      <p:graphicFrame>
        <p:nvGraphicFramePr>
          <p:cNvPr id="83355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66004"/>
              </p:ext>
            </p:extLst>
          </p:nvPr>
        </p:nvGraphicFramePr>
        <p:xfrm>
          <a:off x="2706688" y="1681163"/>
          <a:ext cx="606425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089" name="Equation" r:id="rId4" imgW="330120" imgH="177480" progId="Equation.DSMT4">
                  <p:embed/>
                </p:oleObj>
              </mc:Choice>
              <mc:Fallback>
                <p:oleObj name="Equation" r:id="rId4" imgW="330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6688" y="1681163"/>
                        <a:ext cx="606425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33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355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268274"/>
              </p:ext>
            </p:extLst>
          </p:nvPr>
        </p:nvGraphicFramePr>
        <p:xfrm>
          <a:off x="3228975" y="1452563"/>
          <a:ext cx="172720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090" name="Equation" r:id="rId6" imgW="939800" imgH="431800" progId="Equation.3">
                  <p:embed/>
                </p:oleObj>
              </mc:Choice>
              <mc:Fallback>
                <p:oleObj name="Equation" r:id="rId6" imgW="9398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8975" y="1452563"/>
                        <a:ext cx="1727200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33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355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604922"/>
              </p:ext>
            </p:extLst>
          </p:nvPr>
        </p:nvGraphicFramePr>
        <p:xfrm>
          <a:off x="5003800" y="1452563"/>
          <a:ext cx="841375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091" name="Equation" r:id="rId8" imgW="457200" imgH="431800" progId="Equation.3">
                  <p:embed/>
                </p:oleObj>
              </mc:Choice>
              <mc:Fallback>
                <p:oleObj name="Equation" r:id="rId8" imgW="4572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1452563"/>
                        <a:ext cx="841375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33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355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40470"/>
              </p:ext>
            </p:extLst>
          </p:nvPr>
        </p:nvGraphicFramePr>
        <p:xfrm>
          <a:off x="6985000" y="1671638"/>
          <a:ext cx="863600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092" name="Equation" r:id="rId10" imgW="469800" imgH="203040" progId="Equation.DSMT4">
                  <p:embed/>
                </p:oleObj>
              </mc:Choice>
              <mc:Fallback>
                <p:oleObj name="Equation" r:id="rId10" imgW="469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0" y="1671638"/>
                        <a:ext cx="863600" cy="36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33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355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72589"/>
              </p:ext>
            </p:extLst>
          </p:nvPr>
        </p:nvGraphicFramePr>
        <p:xfrm>
          <a:off x="5918200" y="1436688"/>
          <a:ext cx="865188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093" name="Equation" r:id="rId12" imgW="469900" imgH="431800" progId="Equation.3">
                  <p:embed/>
                </p:oleObj>
              </mc:Choice>
              <mc:Fallback>
                <p:oleObj name="Equation" r:id="rId12" imgW="4699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8200" y="1436688"/>
                        <a:ext cx="865188" cy="77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33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3559" name="Text Box 23"/>
          <p:cNvSpPr txBox="1">
            <a:spLocks noChangeArrowheads="1"/>
          </p:cNvSpPr>
          <p:nvPr/>
        </p:nvSpPr>
        <p:spPr bwMode="auto">
          <a:xfrm>
            <a:off x="762000" y="2971800"/>
            <a:ext cx="1981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ko-KR" sz="2800" dirty="0">
                <a:solidFill>
                  <a:srgbClr val="FF0000"/>
                </a:solidFill>
                <a:latin typeface="Monotype Corsiva" charset="0"/>
                <a:ea typeface="굴림" charset="0"/>
                <a:cs typeface="굴림" charset="0"/>
              </a:rPr>
              <a:t>And one</a:t>
            </a:r>
            <a:r>
              <a:rPr lang="en-US" sz="2800" dirty="0">
                <a:solidFill>
                  <a:srgbClr val="FF0000"/>
                </a:solidFill>
                <a:latin typeface="Monotype Corsiva" charset="0"/>
                <a:ea typeface="굴림" charset="0"/>
                <a:cs typeface="굴림" charset="0"/>
              </a:rPr>
              <a:t> degrees is</a:t>
            </a:r>
          </a:p>
        </p:txBody>
      </p:sp>
      <p:graphicFrame>
        <p:nvGraphicFramePr>
          <p:cNvPr id="83356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2211260"/>
              </p:ext>
            </p:extLst>
          </p:nvPr>
        </p:nvGraphicFramePr>
        <p:xfrm>
          <a:off x="2819400" y="3316287"/>
          <a:ext cx="25717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094" name="Equation" r:id="rId14" imgW="139680" imgH="190440" progId="Equation.DSMT4">
                  <p:embed/>
                </p:oleObj>
              </mc:Choice>
              <mc:Fallback>
                <p:oleObj name="Equation" r:id="rId14" imgW="13968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316287"/>
                        <a:ext cx="257175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33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356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6170563"/>
              </p:ext>
            </p:extLst>
          </p:nvPr>
        </p:nvGraphicFramePr>
        <p:xfrm>
          <a:off x="3049588" y="3124200"/>
          <a:ext cx="1143000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095" name="Equation" r:id="rId16" imgW="622080" imgH="393480" progId="Equation.DSMT4">
                  <p:embed/>
                </p:oleObj>
              </mc:Choice>
              <mc:Fallback>
                <p:oleObj name="Equation" r:id="rId16" imgW="622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9588" y="3124200"/>
                        <a:ext cx="1143000" cy="70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33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356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623925"/>
              </p:ext>
            </p:extLst>
          </p:nvPr>
        </p:nvGraphicFramePr>
        <p:xfrm>
          <a:off x="4343400" y="3124200"/>
          <a:ext cx="1144588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096" name="Equation" r:id="rId18" imgW="622080" imgH="393480" progId="Equation.DSMT4">
                  <p:embed/>
                </p:oleObj>
              </mc:Choice>
              <mc:Fallback>
                <p:oleObj name="Equation" r:id="rId18" imgW="622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124200"/>
                        <a:ext cx="1144588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33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356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905136"/>
              </p:ext>
            </p:extLst>
          </p:nvPr>
        </p:nvGraphicFramePr>
        <p:xfrm>
          <a:off x="6832600" y="3309937"/>
          <a:ext cx="1493838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097" name="Equation" r:id="rId20" imgW="812520" imgH="177480" progId="Equation.DSMT4">
                  <p:embed/>
                </p:oleObj>
              </mc:Choice>
              <mc:Fallback>
                <p:oleObj name="Equation" r:id="rId20" imgW="8125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2600" y="3309937"/>
                        <a:ext cx="1493838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33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356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1439901"/>
              </p:ext>
            </p:extLst>
          </p:nvPr>
        </p:nvGraphicFramePr>
        <p:xfrm>
          <a:off x="5537200" y="3098800"/>
          <a:ext cx="1169988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098" name="Equation" r:id="rId22" imgW="634680" imgH="393480" progId="Equation.DSMT4">
                  <p:embed/>
                </p:oleObj>
              </mc:Choice>
              <mc:Fallback>
                <p:oleObj name="Equation" r:id="rId22" imgW="634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7200" y="3098800"/>
                        <a:ext cx="1169988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33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3565" name="Text Box 29"/>
          <p:cNvSpPr txBox="1">
            <a:spLocks noChangeArrowheads="1"/>
          </p:cNvSpPr>
          <p:nvPr/>
        </p:nvSpPr>
        <p:spPr bwMode="auto">
          <a:xfrm>
            <a:off x="609600" y="762000"/>
            <a:ext cx="5562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ko-KR" sz="2800" dirty="0">
                <a:solidFill>
                  <a:srgbClr val="FF0000"/>
                </a:solidFill>
                <a:latin typeface="Monotype Corsiva" charset="0"/>
                <a:ea typeface="굴림" charset="0"/>
                <a:cs typeface="굴림" charset="0"/>
              </a:rPr>
              <a:t>How many degrees </a:t>
            </a:r>
            <a:r>
              <a:rPr lang="en-US" altLang="ko-KR" sz="2800" dirty="0" smtClean="0">
                <a:solidFill>
                  <a:srgbClr val="FF0000"/>
                </a:solidFill>
                <a:latin typeface="Monotype Corsiva" charset="0"/>
                <a:ea typeface="굴림" charset="0"/>
                <a:cs typeface="굴림" charset="0"/>
              </a:rPr>
              <a:t>are </a:t>
            </a:r>
            <a:r>
              <a:rPr lang="en-US" altLang="ko-KR" sz="2800" dirty="0">
                <a:solidFill>
                  <a:srgbClr val="FF0000"/>
                </a:solidFill>
                <a:latin typeface="Monotype Corsiva" charset="0"/>
                <a:ea typeface="굴림" charset="0"/>
                <a:cs typeface="굴림" charset="0"/>
              </a:rPr>
              <a:t>in one radian?</a:t>
            </a:r>
            <a:endParaRPr lang="en-US" sz="2800" dirty="0">
              <a:solidFill>
                <a:srgbClr val="FF0000"/>
              </a:solidFill>
              <a:latin typeface="Monotype Corsiva" charset="0"/>
              <a:ea typeface="굴림" charset="0"/>
              <a:cs typeface="굴림" charset="0"/>
            </a:endParaRPr>
          </a:p>
        </p:txBody>
      </p:sp>
      <p:sp>
        <p:nvSpPr>
          <p:cNvPr id="833566" name="Text Box 30"/>
          <p:cNvSpPr txBox="1">
            <a:spLocks noChangeArrowheads="1"/>
          </p:cNvSpPr>
          <p:nvPr/>
        </p:nvSpPr>
        <p:spPr bwMode="auto">
          <a:xfrm>
            <a:off x="685800" y="2362200"/>
            <a:ext cx="4343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ko-KR" sz="2800" dirty="0">
                <a:solidFill>
                  <a:srgbClr val="FF0000"/>
                </a:solidFill>
                <a:latin typeface="Monotype Corsiva" charset="0"/>
                <a:ea typeface="굴림" charset="0"/>
                <a:cs typeface="굴림" charset="0"/>
              </a:rPr>
              <a:t>How radians is one degree?</a:t>
            </a:r>
            <a:endParaRPr lang="en-US" sz="2800" dirty="0">
              <a:solidFill>
                <a:srgbClr val="FF0000"/>
              </a:solidFill>
              <a:latin typeface="Monotype Corsiva" charset="0"/>
              <a:ea typeface="굴림" charset="0"/>
              <a:cs typeface="굴림" charset="0"/>
            </a:endParaRPr>
          </a:p>
        </p:txBody>
      </p:sp>
      <p:sp>
        <p:nvSpPr>
          <p:cNvPr id="833567" name="Text Box 31"/>
          <p:cNvSpPr txBox="1">
            <a:spLocks noChangeArrowheads="1"/>
          </p:cNvSpPr>
          <p:nvPr/>
        </p:nvSpPr>
        <p:spPr bwMode="auto">
          <a:xfrm>
            <a:off x="762000" y="3938587"/>
            <a:ext cx="609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ko-KR" sz="2800" dirty="0">
                <a:solidFill>
                  <a:srgbClr val="FF0000"/>
                </a:solidFill>
                <a:latin typeface="Monotype Corsiva" charset="0"/>
                <a:ea typeface="굴림" charset="0"/>
                <a:cs typeface="굴림" charset="0"/>
              </a:rPr>
              <a:t>How many radians are in 10.5 revolutions?</a:t>
            </a:r>
            <a:endParaRPr lang="en-US" sz="2800" dirty="0">
              <a:solidFill>
                <a:srgbClr val="FF0000"/>
              </a:solidFill>
              <a:latin typeface="Monotype Corsiva" charset="0"/>
              <a:ea typeface="굴림" charset="0"/>
              <a:cs typeface="굴림" charset="0"/>
            </a:endParaRPr>
          </a:p>
        </p:txBody>
      </p:sp>
      <p:graphicFrame>
        <p:nvGraphicFramePr>
          <p:cNvPr id="833575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6330140"/>
              </p:ext>
            </p:extLst>
          </p:nvPr>
        </p:nvGraphicFramePr>
        <p:xfrm>
          <a:off x="1066800" y="4800600"/>
          <a:ext cx="1676400" cy="480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099" name="Equation" r:id="rId24" imgW="609480" imgH="177480" progId="Equation.DSMT4">
                  <p:embed/>
                </p:oleObj>
              </mc:Choice>
              <mc:Fallback>
                <p:oleObj name="Equation" r:id="rId24" imgW="6094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800600"/>
                        <a:ext cx="1676400" cy="4803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3576" name="Text Box 40"/>
          <p:cNvSpPr txBox="1">
            <a:spLocks noChangeArrowheads="1"/>
          </p:cNvSpPr>
          <p:nvPr/>
        </p:nvSpPr>
        <p:spPr bwMode="auto">
          <a:xfrm>
            <a:off x="152400" y="6308725"/>
            <a:ext cx="8839200" cy="395288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ko-KR" sz="1800">
                <a:solidFill>
                  <a:srgbClr val="FF0000"/>
                </a:solidFill>
                <a:latin typeface="Monotype Corsiva" charset="0"/>
                <a:ea typeface="굴림" charset="0"/>
                <a:cs typeface="굴림" charset="0"/>
              </a:rPr>
              <a:t>Very important: In solving angular problems, all units, degrees or revolutions, must be converted to radians.</a:t>
            </a:r>
            <a:endParaRPr lang="en-US" sz="1800">
              <a:solidFill>
                <a:srgbClr val="FF0000"/>
              </a:solidFill>
              <a:latin typeface="Monotype Corsiva" charset="0"/>
              <a:ea typeface="굴림" charset="0"/>
              <a:cs typeface="굴림" charset="0"/>
            </a:endParaRPr>
          </a:p>
        </p:txBody>
      </p:sp>
      <p:graphicFrame>
        <p:nvGraphicFramePr>
          <p:cNvPr id="833577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8119002"/>
              </p:ext>
            </p:extLst>
          </p:nvPr>
        </p:nvGraphicFramePr>
        <p:xfrm>
          <a:off x="2909542" y="4575890"/>
          <a:ext cx="3110258" cy="10629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100" name="Equation" r:id="rId26" imgW="1130040" imgH="393480" progId="Equation.DSMT4">
                  <p:embed/>
                </p:oleObj>
              </mc:Choice>
              <mc:Fallback>
                <p:oleObj name="Equation" r:id="rId26" imgW="11300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9542" y="4575890"/>
                        <a:ext cx="3110258" cy="10629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3578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491981"/>
              </p:ext>
            </p:extLst>
          </p:nvPr>
        </p:nvGraphicFramePr>
        <p:xfrm>
          <a:off x="6172200" y="4724400"/>
          <a:ext cx="1783405" cy="684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101" name="Equation" r:id="rId28" imgW="647640" imgH="253800" progId="Equation.3">
                  <p:embed/>
                </p:oleObj>
              </mc:Choice>
              <mc:Fallback>
                <p:oleObj name="Equation" r:id="rId28" imgW="6476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724400"/>
                        <a:ext cx="1783405" cy="6848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7159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3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33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33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3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3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3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3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33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3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3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3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83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83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83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833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83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83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83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8335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3550" grpId="0" build="p" autoUpdateAnimBg="0"/>
      <p:bldP spid="833559" grpId="0" build="p" autoUpdateAnimBg="0"/>
      <p:bldP spid="833565" grpId="0" build="p" autoUpdateAnimBg="0"/>
      <p:bldP spid="833566" grpId="0" build="p" autoUpdateAnimBg="0"/>
      <p:bldP spid="833567" grpId="0" build="p" autoUpdateAnimBg="0"/>
      <p:bldP spid="833576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April 8, 2013</a:t>
            </a:r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D32D0-1E2F-FD47-AED6-CCEF2F79F02A}" type="slidenum">
              <a:rPr lang="en-US"/>
              <a:pPr/>
              <a:t>6</a:t>
            </a:fld>
            <a:endParaRPr lang="en-US"/>
          </a:p>
        </p:txBody>
      </p:sp>
      <p:pic>
        <p:nvPicPr>
          <p:cNvPr id="335886" name="Picture 14" descr="FG10_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76400" y="1676400"/>
            <a:ext cx="8229600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587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4000" dirty="0"/>
              <a:t>Example 8</a:t>
            </a:r>
            <a:r>
              <a:rPr lang="en-US" sz="4000" dirty="0" smtClean="0"/>
              <a:t>-2</a:t>
            </a:r>
            <a:endParaRPr lang="en-US" dirty="0"/>
          </a:p>
        </p:txBody>
      </p:sp>
      <p:sp>
        <p:nvSpPr>
          <p:cNvPr id="335876" name="Text Box 4"/>
          <p:cNvSpPr txBox="1">
            <a:spLocks noChangeArrowheads="1"/>
          </p:cNvSpPr>
          <p:nvPr/>
        </p:nvSpPr>
        <p:spPr bwMode="auto">
          <a:xfrm>
            <a:off x="304800" y="550863"/>
            <a:ext cx="8305800" cy="1125537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rgbClr val="800000"/>
                </a:solidFill>
                <a:latin typeface="Arial Narrow" charset="0"/>
              </a:rPr>
              <a:t>A particular bird</a:t>
            </a:r>
            <a:r>
              <a:rPr lang="ja-JP" altLang="en-US" sz="2200">
                <a:solidFill>
                  <a:srgbClr val="800000"/>
                </a:solidFill>
                <a:latin typeface="Arial"/>
              </a:rPr>
              <a:t>’</a:t>
            </a:r>
            <a:r>
              <a:rPr lang="en-US" sz="2200">
                <a:solidFill>
                  <a:srgbClr val="800000"/>
                </a:solidFill>
                <a:latin typeface="Arial Narrow" charset="0"/>
              </a:rPr>
              <a:t>s eyes can just distinguish objects that subtend an angle no smaller than about 3x10-4 rad.  (a) How many degrees is this?  (b) How small an object can the bird just distinguish when flying at a height of 100m? </a:t>
            </a:r>
          </a:p>
        </p:txBody>
      </p:sp>
      <p:sp>
        <p:nvSpPr>
          <p:cNvPr id="335877" name="Text Box 5"/>
          <p:cNvSpPr txBox="1">
            <a:spLocks noChangeArrowheads="1"/>
          </p:cNvSpPr>
          <p:nvPr/>
        </p:nvSpPr>
        <p:spPr bwMode="auto">
          <a:xfrm>
            <a:off x="4495800" y="18288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Arial Narrow" charset="0"/>
              </a:rPr>
              <a:t>(a) One radian is 360</a:t>
            </a:r>
            <a:r>
              <a:rPr lang="en-US" baseline="30000">
                <a:solidFill>
                  <a:srgbClr val="FF0000"/>
                </a:solidFill>
                <a:latin typeface="Arial Narrow" charset="0"/>
              </a:rPr>
              <a:t>o</a:t>
            </a:r>
            <a:r>
              <a:rPr lang="en-US">
                <a:solidFill>
                  <a:srgbClr val="FF0000"/>
                </a:solidFill>
                <a:latin typeface="Arial Narrow" charset="0"/>
              </a:rPr>
              <a:t>/2</a:t>
            </a:r>
            <a:r>
              <a:rPr lang="en-US">
                <a:solidFill>
                  <a:srgbClr val="FF0000"/>
                </a:solidFill>
                <a:latin typeface="Symbol" charset="0"/>
              </a:rPr>
              <a:t>p</a:t>
            </a:r>
            <a:r>
              <a:rPr lang="en-US">
                <a:solidFill>
                  <a:srgbClr val="FF0000"/>
                </a:solidFill>
                <a:latin typeface="Arial Narrow" charset="0"/>
              </a:rPr>
              <a:t>. Thus</a:t>
            </a:r>
          </a:p>
        </p:txBody>
      </p:sp>
      <p:graphicFrame>
        <p:nvGraphicFramePr>
          <p:cNvPr id="335878" name="Object 6"/>
          <p:cNvGraphicFramePr>
            <a:graphicFrameLocks noChangeAspect="1"/>
          </p:cNvGraphicFramePr>
          <p:nvPr/>
        </p:nvGraphicFramePr>
        <p:xfrm>
          <a:off x="3657600" y="2209800"/>
          <a:ext cx="216376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78" name="Equation" r:id="rId4" imgW="711000" imgH="203040" progId="Equation.DSMT4">
                  <p:embed/>
                </p:oleObj>
              </mc:Choice>
              <mc:Fallback>
                <p:oleObj name="Equation" r:id="rId4" imgW="711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209800"/>
                        <a:ext cx="2163763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5880" name="Object 8"/>
          <p:cNvGraphicFramePr>
            <a:graphicFrameLocks noChangeAspect="1"/>
          </p:cNvGraphicFramePr>
          <p:nvPr/>
        </p:nvGraphicFramePr>
        <p:xfrm>
          <a:off x="4876800" y="4648200"/>
          <a:ext cx="630238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79" name="Equation" r:id="rId6" imgW="215640" imgH="177480" progId="Equation.DSMT4">
                  <p:embed/>
                </p:oleObj>
              </mc:Choice>
              <mc:Fallback>
                <p:oleObj name="Equation" r:id="rId6" imgW="215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648200"/>
                        <a:ext cx="630238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5887" name="Object 15"/>
          <p:cNvGraphicFramePr>
            <a:graphicFrameLocks noChangeAspect="1"/>
          </p:cNvGraphicFramePr>
          <p:nvPr/>
        </p:nvGraphicFramePr>
        <p:xfrm>
          <a:off x="5746750" y="2133600"/>
          <a:ext cx="316865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80" name="Equation" r:id="rId8" imgW="1041120" imgH="279360" progId="Equation.DSMT4">
                  <p:embed/>
                </p:oleObj>
              </mc:Choice>
              <mc:Fallback>
                <p:oleObj name="Equation" r:id="rId8" imgW="104112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6750" y="2133600"/>
                        <a:ext cx="3168650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5888" name="Object 16"/>
          <p:cNvGraphicFramePr>
            <a:graphicFrameLocks noChangeAspect="1"/>
          </p:cNvGraphicFramePr>
          <p:nvPr/>
        </p:nvGraphicFramePr>
        <p:xfrm>
          <a:off x="4343400" y="2819400"/>
          <a:ext cx="281940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81" name="Equation" r:id="rId10" imgW="927000" imgH="279360" progId="Equation.DSMT4">
                  <p:embed/>
                </p:oleObj>
              </mc:Choice>
              <mc:Fallback>
                <p:oleObj name="Equation" r:id="rId10" imgW="9270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819400"/>
                        <a:ext cx="2819400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5889" name="Object 17"/>
          <p:cNvGraphicFramePr>
            <a:graphicFrameLocks noChangeAspect="1"/>
          </p:cNvGraphicFramePr>
          <p:nvPr/>
        </p:nvGraphicFramePr>
        <p:xfrm>
          <a:off x="7215188" y="2859088"/>
          <a:ext cx="1700212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82" name="Equation" r:id="rId12" imgW="558720" imgH="203040" progId="Equation.DSMT4">
                  <p:embed/>
                </p:oleObj>
              </mc:Choice>
              <mc:Fallback>
                <p:oleObj name="Equation" r:id="rId12" imgW="5587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5188" y="2859088"/>
                        <a:ext cx="1700212" cy="56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5890" name="Text Box 18"/>
          <p:cNvSpPr txBox="1">
            <a:spLocks noChangeArrowheads="1"/>
          </p:cNvSpPr>
          <p:nvPr/>
        </p:nvSpPr>
        <p:spPr bwMode="auto">
          <a:xfrm>
            <a:off x="4419600" y="3505200"/>
            <a:ext cx="4114800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dirty="0">
                <a:solidFill>
                  <a:srgbClr val="FF0000"/>
                </a:solidFill>
                <a:latin typeface="Arial Narrow" charset="0"/>
              </a:rPr>
              <a:t>(b) Since l=</a:t>
            </a:r>
            <a:r>
              <a:rPr lang="en-US" dirty="0" err="1" smtClean="0">
                <a:solidFill>
                  <a:srgbClr val="FF0000"/>
                </a:solidFill>
                <a:latin typeface="Arial Narrow" charset="0"/>
              </a:rPr>
              <a:t>r</a:t>
            </a:r>
            <a:r>
              <a:rPr lang="en-US" dirty="0" err="1" smtClean="0">
                <a:solidFill>
                  <a:srgbClr val="FF0000"/>
                </a:solidFill>
                <a:latin typeface="Symbol" charset="0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Arial Narrow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Arial Narrow" charset="0"/>
              </a:rPr>
              <a:t>and for small angle arc length is approximately the same as the chord length.</a:t>
            </a:r>
          </a:p>
        </p:txBody>
      </p:sp>
      <p:graphicFrame>
        <p:nvGraphicFramePr>
          <p:cNvPr id="335891" name="Object 19"/>
          <p:cNvGraphicFramePr>
            <a:graphicFrameLocks noChangeAspect="1"/>
          </p:cNvGraphicFramePr>
          <p:nvPr/>
        </p:nvGraphicFramePr>
        <p:xfrm>
          <a:off x="5638800" y="4648200"/>
          <a:ext cx="92710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83" name="Equation" r:id="rId14" imgW="317160" imgH="177480" progId="Equation.DSMT4">
                  <p:embed/>
                </p:oleObj>
              </mc:Choice>
              <mc:Fallback>
                <p:oleObj name="Equation" r:id="rId14" imgW="3171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648200"/>
                        <a:ext cx="927100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5892" name="Object 20"/>
          <p:cNvGraphicFramePr>
            <a:graphicFrameLocks noChangeAspect="1"/>
          </p:cNvGraphicFramePr>
          <p:nvPr/>
        </p:nvGraphicFramePr>
        <p:xfrm>
          <a:off x="4791075" y="5105400"/>
          <a:ext cx="3743325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84" name="Equation" r:id="rId16" imgW="1282680" imgH="203040" progId="Equation.DSMT4">
                  <p:embed/>
                </p:oleObj>
              </mc:Choice>
              <mc:Fallback>
                <p:oleObj name="Equation" r:id="rId16" imgW="12826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1075" y="5105400"/>
                        <a:ext cx="3743325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5893" name="Object 21"/>
          <p:cNvGraphicFramePr>
            <a:graphicFrameLocks noChangeAspect="1"/>
          </p:cNvGraphicFramePr>
          <p:nvPr/>
        </p:nvGraphicFramePr>
        <p:xfrm>
          <a:off x="4805363" y="5791200"/>
          <a:ext cx="2890837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85" name="Equation" r:id="rId18" imgW="990360" imgH="203040" progId="Equation.3">
                  <p:embed/>
                </p:oleObj>
              </mc:Choice>
              <mc:Fallback>
                <p:oleObj name="Equation" r:id="rId18" imgW="9903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5363" y="5791200"/>
                        <a:ext cx="2890837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8932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335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58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58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35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35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35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35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35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35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35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35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35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35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35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6" grpId="0" animBg="1" autoUpdateAnimBg="0"/>
      <p:bldP spid="335877" grpId="0" build="p" autoUpdateAnimBg="0"/>
      <p:bldP spid="335890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6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April 8, 2013</a:t>
            </a:r>
            <a:endParaRPr lang="en-US" altLang="ko-KR" sz="1400">
              <a:solidFill>
                <a:srgbClr val="FF0066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47117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471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79074006-1798-1D48-AD66-47933788B882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7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pic>
        <p:nvPicPr>
          <p:cNvPr id="835587" name="Picture 3" descr="F08.0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825" y="990600"/>
            <a:ext cx="3330575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5588" name="Text Box 4"/>
          <p:cNvSpPr txBox="1">
            <a:spLocks noChangeArrowheads="1"/>
          </p:cNvSpPr>
          <p:nvPr/>
        </p:nvSpPr>
        <p:spPr bwMode="auto">
          <a:xfrm>
            <a:off x="304800" y="838200"/>
            <a:ext cx="54102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chemeClr val="accent2"/>
                </a:solidFill>
                <a:latin typeface="Arial Narrow" charset="0"/>
              </a:rPr>
              <a:t>Synchronous satellites are put into an orbit whose radius is 4.23</a:t>
            </a:r>
            <a:r>
              <a:rPr lang="en-US">
                <a:solidFill>
                  <a:schemeClr val="accent2"/>
                </a:solidFill>
                <a:latin typeface="Arial Narrow" charset="0"/>
                <a:cs typeface="Arial" charset="0"/>
              </a:rPr>
              <a:t>×10</a:t>
            </a:r>
            <a:r>
              <a:rPr lang="en-US" baseline="30000">
                <a:solidFill>
                  <a:schemeClr val="accent2"/>
                </a:solidFill>
                <a:latin typeface="Arial Narrow" charset="0"/>
                <a:cs typeface="Arial" charset="0"/>
              </a:rPr>
              <a:t>7</a:t>
            </a:r>
            <a:r>
              <a:rPr lang="en-US">
                <a:solidFill>
                  <a:schemeClr val="accent2"/>
                </a:solidFill>
                <a:latin typeface="Arial Narrow" charset="0"/>
                <a:cs typeface="Arial" charset="0"/>
              </a:rPr>
              <a:t>m.</a:t>
            </a:r>
            <a:r>
              <a:rPr lang="en-US" altLang="ko-KR">
                <a:solidFill>
                  <a:schemeClr val="accent2"/>
                </a:solidFill>
                <a:latin typeface="Arial Narrow" charset="0"/>
                <a:cs typeface="Arial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Arial Narrow" charset="0"/>
                <a:cs typeface="Arial" charset="0"/>
              </a:rPr>
              <a:t>If the angular separation of the two</a:t>
            </a:r>
            <a:r>
              <a:rPr lang="en-US" altLang="ko-KR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Arial Narrow" charset="0"/>
                <a:cs typeface="Arial" charset="0"/>
              </a:rPr>
              <a:t>satellites is 2.00 degrees, find the arc length that separates them.</a:t>
            </a:r>
          </a:p>
        </p:txBody>
      </p:sp>
      <p:sp>
        <p:nvSpPr>
          <p:cNvPr id="4712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7772400" cy="914400"/>
          </a:xfrm>
        </p:spPr>
        <p:txBody>
          <a:bodyPr/>
          <a:lstStyle/>
          <a:p>
            <a:r>
              <a:rPr lang="en-US" altLang="ko-KR" sz="4000">
                <a:latin typeface="Arial Narrow" charset="0"/>
                <a:ea typeface="굴림" charset="0"/>
                <a:cs typeface="굴림" charset="0"/>
              </a:rPr>
              <a:t>Ex. Adjacent Synchronous Satellites</a:t>
            </a:r>
            <a:endParaRPr lang="en-US" sz="400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835590" name="Object 2"/>
          <p:cNvGraphicFramePr>
            <a:graphicFrameLocks noChangeAspect="1"/>
          </p:cNvGraphicFramePr>
          <p:nvPr/>
        </p:nvGraphicFramePr>
        <p:xfrm>
          <a:off x="1293813" y="4298950"/>
          <a:ext cx="11445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573" name="Equation" r:id="rId5" imgW="558720" imgH="203040" progId="Equation.DSMT4">
                  <p:embed/>
                </p:oleObj>
              </mc:Choice>
              <mc:Fallback>
                <p:oleObj name="Equation" r:id="rId5" imgW="5587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813" y="4298950"/>
                        <a:ext cx="114458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5591" name="Object 3"/>
          <p:cNvGraphicFramePr>
            <a:graphicFrameLocks noChangeAspect="1"/>
          </p:cNvGraphicFramePr>
          <p:nvPr/>
        </p:nvGraphicFramePr>
        <p:xfrm>
          <a:off x="457200" y="5334000"/>
          <a:ext cx="468313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574" name="Equation" r:id="rId7" imgW="228600" imgH="139680" progId="Equation.DSMT4">
                  <p:embed/>
                </p:oleObj>
              </mc:Choice>
              <mc:Fallback>
                <p:oleObj name="Equation" r:id="rId7" imgW="22860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334000"/>
                        <a:ext cx="468313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5592" name="Object 4"/>
          <p:cNvGraphicFramePr>
            <a:graphicFrameLocks noChangeAspect="1"/>
          </p:cNvGraphicFramePr>
          <p:nvPr/>
        </p:nvGraphicFramePr>
        <p:xfrm>
          <a:off x="882650" y="3317875"/>
          <a:ext cx="2030413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575" name="Equation" r:id="rId9" imgW="990360" imgH="203040" progId="Equation.DSMT4">
                  <p:embed/>
                </p:oleObj>
              </mc:Choice>
              <mc:Fallback>
                <p:oleObj name="Equation" r:id="rId9" imgW="9903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0" y="3317875"/>
                        <a:ext cx="2030413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5593" name="Object 5"/>
          <p:cNvGraphicFramePr>
            <a:graphicFrameLocks noChangeAspect="1"/>
          </p:cNvGraphicFramePr>
          <p:nvPr/>
        </p:nvGraphicFramePr>
        <p:xfrm>
          <a:off x="2989263" y="3124200"/>
          <a:ext cx="171767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576" name="Equation" r:id="rId11" imgW="838080" imgH="393480" progId="Equation.DSMT4">
                  <p:embed/>
                </p:oleObj>
              </mc:Choice>
              <mc:Fallback>
                <p:oleObj name="Equation" r:id="rId11" imgW="838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9263" y="3124200"/>
                        <a:ext cx="1717675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5594" name="Object 6"/>
          <p:cNvGraphicFramePr>
            <a:graphicFrameLocks noChangeAspect="1"/>
          </p:cNvGraphicFramePr>
          <p:nvPr/>
        </p:nvGraphicFramePr>
        <p:xfrm>
          <a:off x="4665663" y="3124200"/>
          <a:ext cx="287337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577" name="Equation" r:id="rId13" imgW="139680" imgH="393480" progId="Equation.DSMT4">
                  <p:embed/>
                </p:oleObj>
              </mc:Choice>
              <mc:Fallback>
                <p:oleObj name="Equation" r:id="rId13" imgW="139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5663" y="3124200"/>
                        <a:ext cx="287337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5595" name="AutoShape 11"/>
          <p:cNvSpPr>
            <a:spLocks noChangeArrowheads="1"/>
          </p:cNvSpPr>
          <p:nvPr/>
        </p:nvSpPr>
        <p:spPr bwMode="auto">
          <a:xfrm>
            <a:off x="76200" y="3670300"/>
            <a:ext cx="1143000" cy="15875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ko-KR" sz="160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Convert degrees to radians</a:t>
            </a:r>
            <a:endParaRPr lang="en-US" sz="1600">
              <a:solidFill>
                <a:srgbClr val="A50021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graphicFrame>
        <p:nvGraphicFramePr>
          <p:cNvPr id="835596" name="Object 7"/>
          <p:cNvGraphicFramePr>
            <a:graphicFrameLocks noChangeAspect="1"/>
          </p:cNvGraphicFramePr>
          <p:nvPr/>
        </p:nvGraphicFramePr>
        <p:xfrm>
          <a:off x="2362200" y="4038600"/>
          <a:ext cx="163830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578" name="Equation" r:id="rId15" imgW="799920" imgH="457200" progId="Equation.DSMT4">
                  <p:embed/>
                </p:oleObj>
              </mc:Choice>
              <mc:Fallback>
                <p:oleObj name="Equation" r:id="rId15" imgW="79992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038600"/>
                        <a:ext cx="1638300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5597" name="Object 8"/>
          <p:cNvGraphicFramePr>
            <a:graphicFrameLocks noChangeAspect="1"/>
          </p:cNvGraphicFramePr>
          <p:nvPr/>
        </p:nvGraphicFramePr>
        <p:xfrm>
          <a:off x="3962400" y="4267200"/>
          <a:ext cx="1430338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579" name="Equation" r:id="rId17" imgW="698400" imgH="177480" progId="Equation.DSMT4">
                  <p:embed/>
                </p:oleObj>
              </mc:Choice>
              <mc:Fallback>
                <p:oleObj name="Equation" r:id="rId17" imgW="6984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267200"/>
                        <a:ext cx="1430338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5598" name="Object 9"/>
          <p:cNvGraphicFramePr>
            <a:graphicFrameLocks noChangeAspect="1"/>
          </p:cNvGraphicFramePr>
          <p:nvPr/>
        </p:nvGraphicFramePr>
        <p:xfrm>
          <a:off x="949325" y="5257800"/>
          <a:ext cx="650875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580" name="Equation" r:id="rId19" imgW="317160" imgH="177480" progId="Equation.DSMT4">
                  <p:embed/>
                </p:oleObj>
              </mc:Choice>
              <mc:Fallback>
                <p:oleObj name="Equation" r:id="rId19" imgW="3171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9325" y="5257800"/>
                        <a:ext cx="650875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5599" name="Object 10"/>
          <p:cNvGraphicFramePr>
            <a:graphicFrameLocks noChangeAspect="1"/>
          </p:cNvGraphicFramePr>
          <p:nvPr/>
        </p:nvGraphicFramePr>
        <p:xfrm>
          <a:off x="1600200" y="5181600"/>
          <a:ext cx="3408363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581" name="Equation" r:id="rId21" imgW="1663560" imgH="279360" progId="Equation.DSMT4">
                  <p:embed/>
                </p:oleObj>
              </mc:Choice>
              <mc:Fallback>
                <p:oleObj name="Equation" r:id="rId21" imgW="16635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181600"/>
                        <a:ext cx="3408363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5600" name="Object 11"/>
          <p:cNvGraphicFramePr>
            <a:graphicFrameLocks noChangeAspect="1"/>
          </p:cNvGraphicFramePr>
          <p:nvPr/>
        </p:nvGraphicFramePr>
        <p:xfrm>
          <a:off x="533400" y="5778500"/>
          <a:ext cx="333057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582" name="Equation" r:id="rId23" imgW="1625400" imgH="228600" progId="Equation.3">
                  <p:embed/>
                </p:oleObj>
              </mc:Choice>
              <mc:Fallback>
                <p:oleObj name="Equation" r:id="rId23" imgW="1625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778500"/>
                        <a:ext cx="3330575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5601" name="Text Box 17"/>
          <p:cNvSpPr txBox="1">
            <a:spLocks noChangeArrowheads="1"/>
          </p:cNvSpPr>
          <p:nvPr/>
        </p:nvSpPr>
        <p:spPr bwMode="auto">
          <a:xfrm>
            <a:off x="304800" y="2743200"/>
            <a:ext cx="3048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ko-KR" sz="20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What do we need to find out?</a:t>
            </a:r>
            <a:endParaRPr lang="en-US" sz="2000">
              <a:solidFill>
                <a:schemeClr val="accent2"/>
              </a:solidFill>
              <a:latin typeface="Arial Narrow" charset="0"/>
              <a:cs typeface="Arial" charset="0"/>
            </a:endParaRPr>
          </a:p>
        </p:txBody>
      </p:sp>
      <p:sp>
        <p:nvSpPr>
          <p:cNvPr id="835602" name="Text Box 18"/>
          <p:cNvSpPr txBox="1">
            <a:spLocks noChangeArrowheads="1"/>
          </p:cNvSpPr>
          <p:nvPr/>
        </p:nvSpPr>
        <p:spPr bwMode="auto">
          <a:xfrm>
            <a:off x="3200400" y="2727325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ko-KR" sz="20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The Arc length!!!</a:t>
            </a:r>
            <a:endParaRPr lang="en-US" sz="2000">
              <a:solidFill>
                <a:schemeClr val="accent2"/>
              </a:solidFill>
              <a:latin typeface="Arial Narrow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771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5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5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355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355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35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35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3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35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35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35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835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35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835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835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835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835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835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835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5588" grpId="0"/>
      <p:bldP spid="835595" grpId="0" animBg="1"/>
      <p:bldP spid="835601" grpId="0"/>
      <p:bldP spid="83560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April 8, 2013</a:t>
            </a:r>
            <a:endParaRPr lang="en-US" altLang="ko-KR" sz="1400">
              <a:solidFill>
                <a:srgbClr val="FF0066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49158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491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756DD629-1A8E-EA44-8D64-8D322B14BE93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8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839683" name="Text Box 3"/>
          <p:cNvSpPr txBox="1">
            <a:spLocks noChangeArrowheads="1"/>
          </p:cNvSpPr>
          <p:nvPr/>
        </p:nvSpPr>
        <p:spPr bwMode="auto">
          <a:xfrm>
            <a:off x="381000" y="685800"/>
            <a:ext cx="83058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accent2"/>
                </a:solidFill>
                <a:latin typeface="Arial Narrow" charset="0"/>
              </a:rPr>
              <a:t>The diameter of the sun is about 400 times greater than that of the m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oon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  By coincidence, the s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un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is also about 400 times farther from the e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arth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than is the m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oon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</a:t>
            </a:r>
            <a:r>
              <a:rPr lang="en-US" altLang="ko-KR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For an observer on the e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arth</a:t>
            </a:r>
            <a:r>
              <a:rPr lang="en-US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, compare the angle subtended</a:t>
            </a:r>
            <a:r>
              <a:rPr lang="en-US" altLang="ko-KR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by the moon to the angle subtended by the sun and explain</a:t>
            </a:r>
            <a:r>
              <a:rPr lang="en-US" altLang="ko-KR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why this result leads to a total solar eclipse.</a:t>
            </a:r>
          </a:p>
        </p:txBody>
      </p:sp>
      <p:pic>
        <p:nvPicPr>
          <p:cNvPr id="839684" name="Picture 4" descr="F08.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895600"/>
            <a:ext cx="53340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62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altLang="ko-KR" sz="4000">
                <a:latin typeface="Arial Narrow" charset="0"/>
                <a:ea typeface="굴림" charset="0"/>
                <a:cs typeface="굴림" charset="0"/>
              </a:rPr>
              <a:t>Ex.  A Total Eclipse of the Sun</a:t>
            </a:r>
            <a:endParaRPr lang="en-US" sz="400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839686" name="Object 2"/>
          <p:cNvGraphicFramePr>
            <a:graphicFrameLocks noChangeAspect="1"/>
          </p:cNvGraphicFramePr>
          <p:nvPr/>
        </p:nvGraphicFramePr>
        <p:xfrm>
          <a:off x="533400" y="2784475"/>
          <a:ext cx="202882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5289" name="Equation" r:id="rId5" imgW="990360" imgH="203040" progId="Equation.DSMT4">
                  <p:embed/>
                </p:oleObj>
              </mc:Choice>
              <mc:Fallback>
                <p:oleObj name="Equation" r:id="rId5" imgW="9903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784475"/>
                        <a:ext cx="2028825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688" name="Object 3"/>
          <p:cNvGraphicFramePr>
            <a:graphicFrameLocks noChangeAspect="1"/>
          </p:cNvGraphicFramePr>
          <p:nvPr/>
        </p:nvGraphicFramePr>
        <p:xfrm>
          <a:off x="609600" y="3232150"/>
          <a:ext cx="171767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5290" name="Equation" r:id="rId7" imgW="838080" imgH="393480" progId="Equation.DSMT4">
                  <p:embed/>
                </p:oleObj>
              </mc:Choice>
              <mc:Fallback>
                <p:oleObj name="Equation" r:id="rId7" imgW="838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232150"/>
                        <a:ext cx="1717675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689" name="Object 4"/>
          <p:cNvGraphicFramePr>
            <a:graphicFrameLocks noChangeAspect="1"/>
          </p:cNvGraphicFramePr>
          <p:nvPr/>
        </p:nvGraphicFramePr>
        <p:xfrm>
          <a:off x="2430463" y="3276600"/>
          <a:ext cx="287337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5291" name="Equation" r:id="rId9" imgW="139680" imgH="393480" progId="Equation.3">
                  <p:embed/>
                </p:oleObj>
              </mc:Choice>
              <mc:Fallback>
                <p:oleObj name="Equation" r:id="rId9" imgW="139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0463" y="3276600"/>
                        <a:ext cx="287337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690" name="Text Box 10"/>
          <p:cNvSpPr txBox="1">
            <a:spLocks noChangeArrowheads="1"/>
          </p:cNvSpPr>
          <p:nvPr/>
        </p:nvSpPr>
        <p:spPr bwMode="auto">
          <a:xfrm>
            <a:off x="228600" y="5578475"/>
            <a:ext cx="3276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ko-KR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I can even cover the entire sun with my thumb!!  Why?</a:t>
            </a:r>
            <a:endParaRPr lang="en-US">
              <a:solidFill>
                <a:schemeClr val="accent2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839691" name="Text Box 11"/>
          <p:cNvSpPr txBox="1">
            <a:spLocks noChangeArrowheads="1"/>
          </p:cNvSpPr>
          <p:nvPr/>
        </p:nvSpPr>
        <p:spPr bwMode="auto">
          <a:xfrm>
            <a:off x="3505200" y="5654675"/>
            <a:ext cx="5334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ko-KR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Because the distance (r) from my eyes to my thumb is far shorter than that to the sun.</a:t>
            </a:r>
            <a:endParaRPr lang="en-US">
              <a:solidFill>
                <a:schemeClr val="accent2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153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9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39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39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39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39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39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39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39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39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683" grpId="0"/>
      <p:bldP spid="839690" grpId="0"/>
      <p:bldP spid="83969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April 8, 2013</a:t>
            </a:r>
            <a:endParaRPr lang="en-US" altLang="ko-KR" sz="1400">
              <a:solidFill>
                <a:srgbClr val="FF0066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512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512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7988D915-0DC0-C545-A38F-8FCBFE48C175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9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774146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57150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ko-KR" sz="22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A</a:t>
            </a:r>
            <a:r>
              <a:rPr lang="en-US" sz="22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ngular displacement</a:t>
            </a:r>
            <a:r>
              <a:rPr lang="en-US" altLang="ko-KR" sz="22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is defined as </a:t>
            </a:r>
            <a:endParaRPr lang="en-US" sz="2200">
              <a:solidFill>
                <a:schemeClr val="accent2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graphicFrame>
        <p:nvGraphicFramePr>
          <p:cNvPr id="774147" name="Object 2"/>
          <p:cNvGraphicFramePr>
            <a:graphicFrameLocks noChangeAspect="1"/>
          </p:cNvGraphicFramePr>
          <p:nvPr/>
        </p:nvGraphicFramePr>
        <p:xfrm>
          <a:off x="1703388" y="1501775"/>
          <a:ext cx="1277937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461" name="Equation" r:id="rId3" imgW="355320" imgH="177480" progId="Equation.3">
                  <p:embed/>
                </p:oleObj>
              </mc:Choice>
              <mc:Fallback>
                <p:oleObj name="Equation" r:id="rId3" imgW="3553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8" y="1501775"/>
                        <a:ext cx="1277937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14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685800"/>
          </a:xfrm>
          <a:noFill/>
        </p:spPr>
        <p:txBody>
          <a:bodyPr/>
          <a:lstStyle/>
          <a:p>
            <a:r>
              <a:rPr lang="en-US" sz="3600">
                <a:latin typeface="Arial Narrow" charset="0"/>
                <a:ea typeface="ＭＳ Ｐゴシック" charset="0"/>
                <a:cs typeface="ＭＳ Ｐゴシック" charset="0"/>
              </a:rPr>
              <a:t>Angular Displacement, Velocity, and Acceleration</a:t>
            </a:r>
          </a:p>
        </p:txBody>
      </p:sp>
      <p:sp>
        <p:nvSpPr>
          <p:cNvPr id="774149" name="Text Box 5"/>
          <p:cNvSpPr txBox="1">
            <a:spLocks noChangeArrowheads="1"/>
          </p:cNvSpPr>
          <p:nvPr/>
        </p:nvSpPr>
        <p:spPr bwMode="auto">
          <a:xfrm>
            <a:off x="457200" y="2362200"/>
            <a:ext cx="4724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>
                <a:solidFill>
                  <a:schemeClr val="accent2"/>
                </a:solidFill>
                <a:latin typeface="Arial Narrow" charset="0"/>
              </a:rPr>
              <a:t>How about the average angular </a:t>
            </a:r>
            <a:r>
              <a:rPr lang="en-US" altLang="ko-KR" sz="22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velocity, the rate of change of angular displacement</a:t>
            </a:r>
            <a:r>
              <a:rPr lang="en-US" sz="22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?</a:t>
            </a:r>
          </a:p>
        </p:txBody>
      </p:sp>
      <p:graphicFrame>
        <p:nvGraphicFramePr>
          <p:cNvPr id="774150" name="Object 3"/>
          <p:cNvGraphicFramePr>
            <a:graphicFrameLocks noChangeAspect="1"/>
          </p:cNvGraphicFramePr>
          <p:nvPr/>
        </p:nvGraphicFramePr>
        <p:xfrm>
          <a:off x="5092700" y="2311400"/>
          <a:ext cx="757238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462" name="Equation" r:id="rId5" imgW="266400" imgH="215640" progId="Equation.3">
                  <p:embed/>
                </p:oleObj>
              </mc:Choice>
              <mc:Fallback>
                <p:oleObj name="Equation" r:id="rId5" imgW="266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2700" y="2311400"/>
                        <a:ext cx="757238" cy="59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4153" name="Text Box 9"/>
          <p:cNvSpPr txBox="1">
            <a:spLocks noChangeArrowheads="1"/>
          </p:cNvSpPr>
          <p:nvPr/>
        </p:nvSpPr>
        <p:spPr bwMode="auto">
          <a:xfrm>
            <a:off x="457200" y="3657600"/>
            <a:ext cx="434340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>
                <a:solidFill>
                  <a:schemeClr val="accent2"/>
                </a:solidFill>
                <a:latin typeface="Arial Narrow" charset="0"/>
              </a:rPr>
              <a:t>By the same token, the average angular acceleration</a:t>
            </a:r>
            <a:r>
              <a:rPr lang="en-US" altLang="ko-KR" sz="22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, rate of change of the angular velocity,</a:t>
            </a:r>
            <a:r>
              <a:rPr lang="en-US" sz="2200">
                <a:solidFill>
                  <a:schemeClr val="accent2"/>
                </a:solidFill>
                <a:latin typeface="Arial Narrow" charset="0"/>
                <a:ea typeface="굴림" charset="0"/>
                <a:cs typeface="굴림" charset="0"/>
              </a:rPr>
              <a:t> is defined as…</a:t>
            </a:r>
          </a:p>
        </p:txBody>
      </p:sp>
      <p:graphicFrame>
        <p:nvGraphicFramePr>
          <p:cNvPr id="774154" name="Object 4"/>
          <p:cNvGraphicFramePr>
            <a:graphicFrameLocks noChangeAspect="1"/>
          </p:cNvGraphicFramePr>
          <p:nvPr/>
        </p:nvGraphicFramePr>
        <p:xfrm>
          <a:off x="5059363" y="3940175"/>
          <a:ext cx="808037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463" name="Equation" r:id="rId7" imgW="266400" imgH="215640" progId="Equation.3">
                  <p:embed/>
                </p:oleObj>
              </mc:Choice>
              <mc:Fallback>
                <p:oleObj name="Equation" r:id="rId7" imgW="266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9363" y="3940175"/>
                        <a:ext cx="808037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4157" name="Text Box 13"/>
          <p:cNvSpPr txBox="1">
            <a:spLocks noChangeArrowheads="1"/>
          </p:cNvSpPr>
          <p:nvPr/>
        </p:nvSpPr>
        <p:spPr bwMode="auto">
          <a:xfrm>
            <a:off x="304800" y="5410200"/>
            <a:ext cx="8534400" cy="7620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Arial Narrow" charset="0"/>
              </a:rPr>
              <a:t>When rotating about a fixed axis, every particle on a rigid object rotates through  the same angle and has the same angular speed and angular acceleration.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334000" y="838200"/>
            <a:ext cx="1371600" cy="1143000"/>
            <a:chOff x="4752" y="1008"/>
            <a:chExt cx="864" cy="720"/>
          </a:xfrm>
        </p:grpSpPr>
        <p:sp>
          <p:nvSpPr>
            <p:cNvPr id="51234" name="Line 15"/>
            <p:cNvSpPr>
              <a:spLocks noChangeShapeType="1"/>
            </p:cNvSpPr>
            <p:nvPr/>
          </p:nvSpPr>
          <p:spPr bwMode="auto">
            <a:xfrm rot="-5400000">
              <a:off x="4584" y="1368"/>
              <a:ext cx="72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35" name="Line 16"/>
            <p:cNvSpPr>
              <a:spLocks noChangeShapeType="1"/>
            </p:cNvSpPr>
            <p:nvPr/>
          </p:nvSpPr>
          <p:spPr bwMode="auto">
            <a:xfrm>
              <a:off x="4752" y="1632"/>
              <a:ext cx="864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638800" y="1066800"/>
            <a:ext cx="825500" cy="827088"/>
            <a:chOff x="4944" y="1152"/>
            <a:chExt cx="520" cy="521"/>
          </a:xfrm>
        </p:grpSpPr>
        <p:sp>
          <p:nvSpPr>
            <p:cNvPr id="51228" name="Text Box 18"/>
            <p:cNvSpPr txBox="1">
              <a:spLocks noChangeArrowheads="1"/>
            </p:cNvSpPr>
            <p:nvPr/>
          </p:nvSpPr>
          <p:spPr bwMode="auto">
            <a:xfrm>
              <a:off x="5185" y="1440"/>
              <a:ext cx="23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 err="1" smtClean="0">
                  <a:solidFill>
                    <a:schemeClr val="folHlink"/>
                  </a:solidFill>
                  <a:latin typeface="Symbol" charset="0"/>
                </a:rPr>
                <a:t>θ</a:t>
              </a:r>
              <a:r>
                <a:rPr lang="en-US" sz="1800" i="1" baseline="-25000" dirty="0" err="1" smtClean="0">
                  <a:solidFill>
                    <a:schemeClr val="folHlink"/>
                  </a:solidFill>
                  <a:latin typeface="Monotype Corsiva" charset="0"/>
                </a:rPr>
                <a:t>i</a:t>
              </a:r>
              <a:endParaRPr lang="en-US" sz="1800" dirty="0">
                <a:solidFill>
                  <a:schemeClr val="folHlink"/>
                </a:solidFill>
                <a:latin typeface="Symbol" charset="0"/>
              </a:endParaRPr>
            </a:p>
          </p:txBody>
        </p:sp>
        <p:sp>
          <p:nvSpPr>
            <p:cNvPr id="51229" name="Line 19"/>
            <p:cNvSpPr>
              <a:spLocks noChangeShapeType="1"/>
            </p:cNvSpPr>
            <p:nvPr/>
          </p:nvSpPr>
          <p:spPr bwMode="auto">
            <a:xfrm flipV="1">
              <a:off x="4944" y="1344"/>
              <a:ext cx="480" cy="288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30" name="Line 20"/>
            <p:cNvSpPr>
              <a:spLocks noChangeShapeType="1"/>
            </p:cNvSpPr>
            <p:nvPr/>
          </p:nvSpPr>
          <p:spPr bwMode="auto">
            <a:xfrm flipV="1">
              <a:off x="4944" y="1200"/>
              <a:ext cx="240" cy="43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31" name="Arc 21"/>
            <p:cNvSpPr>
              <a:spLocks/>
            </p:cNvSpPr>
            <p:nvPr/>
          </p:nvSpPr>
          <p:spPr bwMode="auto">
            <a:xfrm>
              <a:off x="5136" y="1536"/>
              <a:ext cx="48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32" name="Text Box 22"/>
            <p:cNvSpPr txBox="1">
              <a:spLocks noChangeArrowheads="1"/>
            </p:cNvSpPr>
            <p:nvPr/>
          </p:nvSpPr>
          <p:spPr bwMode="auto">
            <a:xfrm>
              <a:off x="5210" y="1152"/>
              <a:ext cx="25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 err="1" smtClean="0">
                  <a:solidFill>
                    <a:schemeClr val="accent2"/>
                  </a:solidFill>
                  <a:latin typeface="Symbol" charset="0"/>
                </a:rPr>
                <a:t>θ</a:t>
              </a:r>
              <a:r>
                <a:rPr lang="en-US" sz="1800" i="1" baseline="-25000" dirty="0" err="1" smtClean="0">
                  <a:solidFill>
                    <a:schemeClr val="accent2"/>
                  </a:solidFill>
                  <a:latin typeface="Monotype Corsiva" charset="0"/>
                </a:rPr>
                <a:t>f</a:t>
              </a:r>
              <a:endParaRPr lang="en-US" sz="1800" dirty="0">
                <a:solidFill>
                  <a:schemeClr val="accent2"/>
                </a:solidFill>
                <a:latin typeface="Symbol" charset="0"/>
              </a:endParaRPr>
            </a:p>
          </p:txBody>
        </p:sp>
        <p:sp>
          <p:nvSpPr>
            <p:cNvPr id="51233" name="Arc 23"/>
            <p:cNvSpPr>
              <a:spLocks/>
            </p:cNvSpPr>
            <p:nvPr/>
          </p:nvSpPr>
          <p:spPr bwMode="auto">
            <a:xfrm>
              <a:off x="5121" y="1349"/>
              <a:ext cx="303" cy="290"/>
            </a:xfrm>
            <a:custGeom>
              <a:avLst/>
              <a:gdLst>
                <a:gd name="T0" fmla="*/ 0 w 22736"/>
                <a:gd name="T1" fmla="*/ 0 h 26136"/>
                <a:gd name="T2" fmla="*/ 0 w 22736"/>
                <a:gd name="T3" fmla="*/ 0 h 26136"/>
                <a:gd name="T4" fmla="*/ 0 w 22736"/>
                <a:gd name="T5" fmla="*/ 0 h 26136"/>
                <a:gd name="T6" fmla="*/ 0 60000 65536"/>
                <a:gd name="T7" fmla="*/ 0 60000 65536"/>
                <a:gd name="T8" fmla="*/ 0 60000 65536"/>
                <a:gd name="T9" fmla="*/ 0 w 22736"/>
                <a:gd name="T10" fmla="*/ 0 h 26136"/>
                <a:gd name="T11" fmla="*/ 22736 w 22736"/>
                <a:gd name="T12" fmla="*/ 26136 h 261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736" h="26136" fill="none" extrusionOk="0">
                  <a:moveTo>
                    <a:pt x="-1" y="29"/>
                  </a:moveTo>
                  <a:cubicBezTo>
                    <a:pt x="378" y="9"/>
                    <a:pt x="757" y="-1"/>
                    <a:pt x="1136" y="0"/>
                  </a:cubicBezTo>
                  <a:cubicBezTo>
                    <a:pt x="13065" y="0"/>
                    <a:pt x="22736" y="9670"/>
                    <a:pt x="22736" y="21600"/>
                  </a:cubicBezTo>
                  <a:cubicBezTo>
                    <a:pt x="22736" y="23124"/>
                    <a:pt x="22574" y="24645"/>
                    <a:pt x="22254" y="26136"/>
                  </a:cubicBezTo>
                </a:path>
                <a:path w="22736" h="26136" stroke="0" extrusionOk="0">
                  <a:moveTo>
                    <a:pt x="-1" y="29"/>
                  </a:moveTo>
                  <a:cubicBezTo>
                    <a:pt x="378" y="9"/>
                    <a:pt x="757" y="-1"/>
                    <a:pt x="1136" y="0"/>
                  </a:cubicBezTo>
                  <a:cubicBezTo>
                    <a:pt x="13065" y="0"/>
                    <a:pt x="22736" y="9670"/>
                    <a:pt x="22736" y="21600"/>
                  </a:cubicBezTo>
                  <a:cubicBezTo>
                    <a:pt x="22736" y="23124"/>
                    <a:pt x="22574" y="24645"/>
                    <a:pt x="22254" y="26136"/>
                  </a:cubicBezTo>
                  <a:lnTo>
                    <a:pt x="1136" y="21600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774168" name="Object 5"/>
          <p:cNvGraphicFramePr>
            <a:graphicFrameLocks noChangeAspect="1"/>
          </p:cNvGraphicFramePr>
          <p:nvPr/>
        </p:nvGraphicFramePr>
        <p:xfrm>
          <a:off x="3021013" y="1447800"/>
          <a:ext cx="1550987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464" name="Equation" r:id="rId9" imgW="431640" imgH="241200" progId="Equation.3">
                  <p:embed/>
                </p:oleObj>
              </mc:Choice>
              <mc:Fallback>
                <p:oleObj name="Equation" r:id="rId9" imgW="431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1013" y="1447800"/>
                        <a:ext cx="1550987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4169" name="Object 6"/>
          <p:cNvGraphicFramePr>
            <a:graphicFrameLocks noChangeAspect="1"/>
          </p:cNvGraphicFramePr>
          <p:nvPr/>
        </p:nvGraphicFramePr>
        <p:xfrm>
          <a:off x="5943600" y="2057400"/>
          <a:ext cx="1692275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465" name="Equation" r:id="rId11" imgW="596880" imgH="469800" progId="Equation.3">
                  <p:embed/>
                </p:oleObj>
              </mc:Choice>
              <mc:Fallback>
                <p:oleObj name="Equation" r:id="rId11" imgW="59688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057400"/>
                        <a:ext cx="1692275" cy="130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4170" name="Object 7"/>
          <p:cNvGraphicFramePr>
            <a:graphicFrameLocks noChangeAspect="1"/>
          </p:cNvGraphicFramePr>
          <p:nvPr/>
        </p:nvGraphicFramePr>
        <p:xfrm>
          <a:off x="7626350" y="2133600"/>
          <a:ext cx="75565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466" name="Equation" r:id="rId13" imgW="266400" imgH="393480" progId="Equation.3">
                  <p:embed/>
                </p:oleObj>
              </mc:Choice>
              <mc:Fallback>
                <p:oleObj name="Equation" r:id="rId13" imgW="266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6350" y="2133600"/>
                        <a:ext cx="755650" cy="109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4173" name="Object 8"/>
          <p:cNvGraphicFramePr>
            <a:graphicFrameLocks noChangeAspect="1"/>
          </p:cNvGraphicFramePr>
          <p:nvPr/>
        </p:nvGraphicFramePr>
        <p:xfrm>
          <a:off x="5884863" y="3711575"/>
          <a:ext cx="1963737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467" name="Equation" r:id="rId15" imgW="647640" imgH="469800" progId="Equation.3">
                  <p:embed/>
                </p:oleObj>
              </mc:Choice>
              <mc:Fallback>
                <p:oleObj name="Equation" r:id="rId15" imgW="64764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4863" y="3711575"/>
                        <a:ext cx="1963737" cy="139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4174" name="Object 9"/>
          <p:cNvGraphicFramePr>
            <a:graphicFrameLocks noChangeAspect="1"/>
          </p:cNvGraphicFramePr>
          <p:nvPr/>
        </p:nvGraphicFramePr>
        <p:xfrm>
          <a:off x="7839075" y="3762375"/>
          <a:ext cx="847725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468" name="Equation" r:id="rId17" imgW="279360" imgH="393480" progId="Equation.3">
                  <p:embed/>
                </p:oleObj>
              </mc:Choice>
              <mc:Fallback>
                <p:oleObj name="Equation" r:id="rId17" imgW="2793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39075" y="3762375"/>
                        <a:ext cx="847725" cy="116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4177" name="Text Box 33"/>
          <p:cNvSpPr txBox="1">
            <a:spLocks noChangeArrowheads="1"/>
          </p:cNvSpPr>
          <p:nvPr/>
        </p:nvSpPr>
        <p:spPr bwMode="auto">
          <a:xfrm>
            <a:off x="533400" y="3154363"/>
            <a:ext cx="7620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>
                <a:solidFill>
                  <a:srgbClr val="A50021"/>
                </a:solidFill>
                <a:latin typeface="Arial Narrow" charset="0"/>
              </a:rPr>
              <a:t>Unit?</a:t>
            </a:r>
          </a:p>
        </p:txBody>
      </p:sp>
      <p:sp>
        <p:nvSpPr>
          <p:cNvPr id="774178" name="Text Box 34"/>
          <p:cNvSpPr txBox="1">
            <a:spLocks noChangeArrowheads="1"/>
          </p:cNvSpPr>
          <p:nvPr/>
        </p:nvSpPr>
        <p:spPr bwMode="auto">
          <a:xfrm>
            <a:off x="1371600" y="3154363"/>
            <a:ext cx="838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>
                <a:solidFill>
                  <a:srgbClr val="A50021"/>
                </a:solidFill>
                <a:latin typeface="Arial Narrow" charset="0"/>
              </a:rPr>
              <a:t>rad/s</a:t>
            </a:r>
          </a:p>
        </p:txBody>
      </p:sp>
      <p:sp>
        <p:nvSpPr>
          <p:cNvPr id="774181" name="Text Box 37"/>
          <p:cNvSpPr txBox="1">
            <a:spLocks noChangeArrowheads="1"/>
          </p:cNvSpPr>
          <p:nvPr/>
        </p:nvSpPr>
        <p:spPr bwMode="auto">
          <a:xfrm>
            <a:off x="533400" y="4830763"/>
            <a:ext cx="7620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>
                <a:solidFill>
                  <a:srgbClr val="A50021"/>
                </a:solidFill>
                <a:latin typeface="Arial Narrow" charset="0"/>
              </a:rPr>
              <a:t>Unit?</a:t>
            </a:r>
          </a:p>
        </p:txBody>
      </p:sp>
      <p:sp>
        <p:nvSpPr>
          <p:cNvPr id="774182" name="Text Box 38"/>
          <p:cNvSpPr txBox="1">
            <a:spLocks noChangeArrowheads="1"/>
          </p:cNvSpPr>
          <p:nvPr/>
        </p:nvSpPr>
        <p:spPr bwMode="auto">
          <a:xfrm>
            <a:off x="1371600" y="4830763"/>
            <a:ext cx="838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>
                <a:solidFill>
                  <a:srgbClr val="A50021"/>
                </a:solidFill>
                <a:latin typeface="Arial Narrow" charset="0"/>
              </a:rPr>
              <a:t>rad/s</a:t>
            </a:r>
            <a:r>
              <a:rPr lang="en-US" sz="2200" baseline="30000">
                <a:solidFill>
                  <a:srgbClr val="A50021"/>
                </a:solidFill>
                <a:latin typeface="Arial Narrow" charset="0"/>
              </a:rPr>
              <a:t>2</a:t>
            </a:r>
            <a:endParaRPr lang="en-US" sz="22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774185" name="Text Box 41"/>
          <p:cNvSpPr txBox="1">
            <a:spLocks noChangeArrowheads="1"/>
          </p:cNvSpPr>
          <p:nvPr/>
        </p:nvSpPr>
        <p:spPr bwMode="auto">
          <a:xfrm>
            <a:off x="2514600" y="3200400"/>
            <a:ext cx="15240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ko-KR" sz="220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Dimension</a:t>
            </a:r>
            <a:r>
              <a:rPr lang="en-US" sz="220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?</a:t>
            </a:r>
          </a:p>
        </p:txBody>
      </p:sp>
      <p:sp>
        <p:nvSpPr>
          <p:cNvPr id="774186" name="Text Box 42"/>
          <p:cNvSpPr txBox="1">
            <a:spLocks noChangeArrowheads="1"/>
          </p:cNvSpPr>
          <p:nvPr/>
        </p:nvSpPr>
        <p:spPr bwMode="auto">
          <a:xfrm>
            <a:off x="4114800" y="3200400"/>
            <a:ext cx="8382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ko-KR" sz="220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[T</a:t>
            </a:r>
            <a:r>
              <a:rPr lang="en-US" altLang="ko-KR" sz="2200" baseline="3000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-1</a:t>
            </a:r>
            <a:r>
              <a:rPr lang="en-US" altLang="ko-KR" sz="220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]</a:t>
            </a:r>
            <a:endParaRPr lang="en-US" sz="2200">
              <a:solidFill>
                <a:srgbClr val="A50021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  <p:sp>
        <p:nvSpPr>
          <p:cNvPr id="774187" name="Text Box 43"/>
          <p:cNvSpPr txBox="1">
            <a:spLocks noChangeArrowheads="1"/>
          </p:cNvSpPr>
          <p:nvPr/>
        </p:nvSpPr>
        <p:spPr bwMode="auto">
          <a:xfrm>
            <a:off x="2590800" y="4800600"/>
            <a:ext cx="15240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ko-KR" sz="220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Dimension</a:t>
            </a:r>
            <a:r>
              <a:rPr lang="en-US" sz="220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?</a:t>
            </a:r>
          </a:p>
        </p:txBody>
      </p:sp>
      <p:sp>
        <p:nvSpPr>
          <p:cNvPr id="774188" name="Text Box 44"/>
          <p:cNvSpPr txBox="1">
            <a:spLocks noChangeArrowheads="1"/>
          </p:cNvSpPr>
          <p:nvPr/>
        </p:nvSpPr>
        <p:spPr bwMode="auto">
          <a:xfrm>
            <a:off x="4191000" y="4800600"/>
            <a:ext cx="8382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ko-KR" sz="220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[T</a:t>
            </a:r>
            <a:r>
              <a:rPr lang="en-US" altLang="ko-KR" sz="2200" baseline="3000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-2</a:t>
            </a:r>
            <a:r>
              <a:rPr lang="en-US" altLang="ko-KR" sz="2200">
                <a:solidFill>
                  <a:srgbClr val="A50021"/>
                </a:solidFill>
                <a:latin typeface="Arial Narrow" charset="0"/>
                <a:ea typeface="굴림" charset="0"/>
                <a:cs typeface="굴림" charset="0"/>
              </a:rPr>
              <a:t>]</a:t>
            </a:r>
            <a:endParaRPr lang="en-US" sz="2200">
              <a:solidFill>
                <a:srgbClr val="A50021"/>
              </a:solidFill>
              <a:latin typeface="Arial Narrow" charset="0"/>
              <a:ea typeface="굴림" charset="0"/>
              <a:cs typeface="굴림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582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7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74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74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7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74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74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74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74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74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774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774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774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774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774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774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774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774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774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300"/>
                                        <p:tgtEl>
                                          <p:spTgt spid="774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4146" grpId="0"/>
      <p:bldP spid="774149" grpId="0"/>
      <p:bldP spid="774153" grpId="0"/>
      <p:bldP spid="774157" grpId="0" animBg="1" autoUpdateAnimBg="0"/>
      <p:bldP spid="774177" grpId="0"/>
      <p:bldP spid="774178" grpId="0"/>
      <p:bldP spid="774181" grpId="0"/>
      <p:bldP spid="774182" grpId="0"/>
      <p:bldP spid="774185" grpId="0"/>
      <p:bldP spid="774186" grpId="0"/>
      <p:bldP spid="774187" grpId="0"/>
      <p:bldP spid="774188" grpId="0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38436</TotalTime>
  <Words>1199</Words>
  <Application>Microsoft Macintosh PowerPoint</Application>
  <PresentationFormat>On-screen Show (4:3)</PresentationFormat>
  <Paragraphs>134</Paragraphs>
  <Slides>13</Slides>
  <Notes>7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phys1443-spring02</vt:lpstr>
      <vt:lpstr>Equation</vt:lpstr>
      <vt:lpstr>PHYS 1441 – Section 002 Lecture #19</vt:lpstr>
      <vt:lpstr>Announcements</vt:lpstr>
      <vt:lpstr>Rotational Motion and Angular Displacement</vt:lpstr>
      <vt:lpstr>SI Unit of the Angular Displacement</vt:lpstr>
      <vt:lpstr>Unit of the Angular Displacement</vt:lpstr>
      <vt:lpstr>Example 8-2</vt:lpstr>
      <vt:lpstr>Ex. Adjacent Synchronous Satellites</vt:lpstr>
      <vt:lpstr>Ex.  A Total Eclipse of the Sun</vt:lpstr>
      <vt:lpstr>Angular Displacement, Velocity, and Acceleration</vt:lpstr>
      <vt:lpstr>Ex. Gymnast on a High Bar</vt:lpstr>
      <vt:lpstr>Ex. A Jet Revving Its Engines</vt:lpstr>
      <vt:lpstr>Rotational Kinematics</vt:lpstr>
      <vt:lpstr>Problem Solving Strategy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1232</cp:revision>
  <dcterms:created xsi:type="dcterms:W3CDTF">2012-08-27T21:13:02Z</dcterms:created>
  <dcterms:modified xsi:type="dcterms:W3CDTF">2013-04-08T23:46:21Z</dcterms:modified>
</cp:coreProperties>
</file>