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1.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2.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3.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4.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537" r:id="rId3"/>
    <p:sldId id="722" r:id="rId4"/>
    <p:sldId id="729" r:id="rId5"/>
    <p:sldId id="771" r:id="rId6"/>
    <p:sldId id="772" r:id="rId7"/>
    <p:sldId id="730" r:id="rId8"/>
    <p:sldId id="731" r:id="rId9"/>
    <p:sldId id="732" r:id="rId10"/>
    <p:sldId id="733" r:id="rId11"/>
    <p:sldId id="734" r:id="rId12"/>
    <p:sldId id="746" r:id="rId13"/>
    <p:sldId id="747" r:id="rId14"/>
    <p:sldId id="748" r:id="rId15"/>
    <p:sldId id="749" r:id="rId16"/>
    <p:sldId id="75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6" d="100"/>
          <a:sy n="96" d="100"/>
        </p:scale>
        <p:origin x="-128"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image" Target="../media/image13.wmf"/><Relationship Id="rId13" Type="http://schemas.openxmlformats.org/officeDocument/2006/relationships/image" Target="../media/image14.wmf"/><Relationship Id="rId14" Type="http://schemas.openxmlformats.org/officeDocument/2006/relationships/image" Target="../media/image15.wmf"/><Relationship Id="rId15" Type="http://schemas.openxmlformats.org/officeDocument/2006/relationships/image" Target="../media/image16.w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wmf"/><Relationship Id="rId6" Type="http://schemas.openxmlformats.org/officeDocument/2006/relationships/image" Target="../media/image97.wmf"/><Relationship Id="rId7" Type="http://schemas.openxmlformats.org/officeDocument/2006/relationships/image" Target="../media/image98.wmf"/><Relationship Id="rId8" Type="http://schemas.openxmlformats.org/officeDocument/2006/relationships/image" Target="../media/image99.wmf"/><Relationship Id="rId1" Type="http://schemas.openxmlformats.org/officeDocument/2006/relationships/image" Target="../media/image92.wmf"/><Relationship Id="rId2" Type="http://schemas.openxmlformats.org/officeDocument/2006/relationships/image" Target="../media/image9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1" Type="http://schemas.openxmlformats.org/officeDocument/2006/relationships/image" Target="../media/image101.emf"/><Relationship Id="rId2"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1.wmf"/><Relationship Id="rId4" Type="http://schemas.openxmlformats.org/officeDocument/2006/relationships/image" Target="../media/image112.wmf"/><Relationship Id="rId5" Type="http://schemas.openxmlformats.org/officeDocument/2006/relationships/image" Target="../media/image113.emf"/><Relationship Id="rId6" Type="http://schemas.openxmlformats.org/officeDocument/2006/relationships/image" Target="../media/image114.wmf"/><Relationship Id="rId7" Type="http://schemas.openxmlformats.org/officeDocument/2006/relationships/image" Target="../media/image115.wmf"/><Relationship Id="rId8" Type="http://schemas.openxmlformats.org/officeDocument/2006/relationships/image" Target="../media/image116.wmf"/><Relationship Id="rId9" Type="http://schemas.openxmlformats.org/officeDocument/2006/relationships/image" Target="../media/image117.wmf"/><Relationship Id="rId10" Type="http://schemas.openxmlformats.org/officeDocument/2006/relationships/image" Target="../media/image118.emf"/><Relationship Id="rId11" Type="http://schemas.openxmlformats.org/officeDocument/2006/relationships/image" Target="../media/image119.emf"/><Relationship Id="rId1" Type="http://schemas.openxmlformats.org/officeDocument/2006/relationships/image" Target="../media/image109.emf"/><Relationship Id="rId2" Type="http://schemas.openxmlformats.org/officeDocument/2006/relationships/image" Target="../media/image1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image" Target="../media/image17.emf"/><Relationship Id="rId2"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5" Type="http://schemas.openxmlformats.org/officeDocument/2006/relationships/image" Target="../media/image37.emf"/><Relationship Id="rId16" Type="http://schemas.openxmlformats.org/officeDocument/2006/relationships/image" Target="../media/image38.emf"/><Relationship Id="rId1" Type="http://schemas.openxmlformats.org/officeDocument/2006/relationships/image" Target="../media/image23.e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wmf"/><Relationship Id="rId9" Type="http://schemas.openxmlformats.org/officeDocument/2006/relationships/image" Target="../media/image31.wmf"/><Relationship Id="rId10"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wmf"/><Relationship Id="rId1" Type="http://schemas.openxmlformats.org/officeDocument/2006/relationships/image" Target="../media/image39.wmf"/><Relationship Id="rId2"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1" Type="http://schemas.openxmlformats.org/officeDocument/2006/relationships/image" Target="../media/image45.emf"/><Relationship Id="rId2"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3.emf"/><Relationship Id="rId12" Type="http://schemas.openxmlformats.org/officeDocument/2006/relationships/image" Target="../media/image64.emf"/><Relationship Id="rId13" Type="http://schemas.openxmlformats.org/officeDocument/2006/relationships/image" Target="../media/image65.wmf"/><Relationship Id="rId14" Type="http://schemas.openxmlformats.org/officeDocument/2006/relationships/image" Target="../media/image66.emf"/><Relationship Id="rId15" Type="http://schemas.openxmlformats.org/officeDocument/2006/relationships/image" Target="../media/image67.emf"/><Relationship Id="rId1" Type="http://schemas.openxmlformats.org/officeDocument/2006/relationships/image" Target="../media/image53.emf"/><Relationship Id="rId2" Type="http://schemas.openxmlformats.org/officeDocument/2006/relationships/image" Target="../media/image54.emf"/><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wmf"/><Relationship Id="rId8" Type="http://schemas.openxmlformats.org/officeDocument/2006/relationships/image" Target="../media/image60.emf"/><Relationship Id="rId9" Type="http://schemas.openxmlformats.org/officeDocument/2006/relationships/image" Target="../media/image61.wmf"/><Relationship Id="rId10"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image" Target="../media/image80.wmf"/><Relationship Id="rId13" Type="http://schemas.openxmlformats.org/officeDocument/2006/relationships/image" Target="../media/image81.wmf"/><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e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1" Type="http://schemas.openxmlformats.org/officeDocument/2006/relationships/image" Target="../media/image83.emf"/><Relationship Id="rId2" Type="http://schemas.openxmlformats.org/officeDocument/2006/relationships/image" Target="../media/image8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0.wmf"/><Relationship Id="rId4" Type="http://schemas.openxmlformats.org/officeDocument/2006/relationships/image" Target="../media/image91.wmf"/><Relationship Id="rId1" Type="http://schemas.openxmlformats.org/officeDocument/2006/relationships/image" Target="../media/image88.wmf"/><Relationship Id="rId2" Type="http://schemas.openxmlformats.org/officeDocument/2006/relationships/image" Target="../media/image8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D1328-4A88-4841-9947-130AA86ECBAD}" type="slidenum">
              <a:rPr lang="en-US" sz="1200"/>
              <a:pPr eaLnBrk="1" hangingPunct="1"/>
              <a:t>7</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35E2B9-12E0-8241-97C3-3AA59DC60039}" type="slidenum">
              <a:rPr lang="en-US" sz="1200"/>
              <a:pPr eaLnBrk="1" hangingPunct="1"/>
              <a:t>11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E7A1D5-6106-A043-9386-15216E601A80}" type="slidenum">
              <a:rPr lang="en-US" sz="1200"/>
              <a:pPr eaLnBrk="1" hangingPunct="1"/>
              <a:t>14</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D36DAF-B8B5-184A-9D51-0102F8C15124}" type="slidenum">
              <a:rPr lang="en-US" sz="1200"/>
              <a:pPr eaLnBrk="1" hangingPunct="1"/>
              <a:t>16</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April 10,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oleObject" Target="../embeddings/oleObject58.bin"/><Relationship Id="rId21" Type="http://schemas.openxmlformats.org/officeDocument/2006/relationships/image" Target="../media/image61.wmf"/><Relationship Id="rId22" Type="http://schemas.openxmlformats.org/officeDocument/2006/relationships/oleObject" Target="../embeddings/oleObject59.bin"/><Relationship Id="rId23" Type="http://schemas.openxmlformats.org/officeDocument/2006/relationships/image" Target="../media/image62.emf"/><Relationship Id="rId24" Type="http://schemas.openxmlformats.org/officeDocument/2006/relationships/oleObject" Target="../embeddings/oleObject60.bin"/><Relationship Id="rId25" Type="http://schemas.openxmlformats.org/officeDocument/2006/relationships/image" Target="../media/image63.emf"/><Relationship Id="rId26" Type="http://schemas.openxmlformats.org/officeDocument/2006/relationships/oleObject" Target="../embeddings/oleObject61.bin"/><Relationship Id="rId27" Type="http://schemas.openxmlformats.org/officeDocument/2006/relationships/image" Target="../media/image64.emf"/><Relationship Id="rId28" Type="http://schemas.openxmlformats.org/officeDocument/2006/relationships/oleObject" Target="../embeddings/oleObject62.bin"/><Relationship Id="rId29" Type="http://schemas.openxmlformats.org/officeDocument/2006/relationships/image" Target="../media/image6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50.bin"/><Relationship Id="rId5" Type="http://schemas.openxmlformats.org/officeDocument/2006/relationships/image" Target="../media/image53.emf"/><Relationship Id="rId30" Type="http://schemas.openxmlformats.org/officeDocument/2006/relationships/oleObject" Target="../embeddings/oleObject63.bin"/><Relationship Id="rId31" Type="http://schemas.openxmlformats.org/officeDocument/2006/relationships/image" Target="../media/image66.emf"/><Relationship Id="rId32" Type="http://schemas.openxmlformats.org/officeDocument/2006/relationships/oleObject" Target="../embeddings/oleObject64.bin"/><Relationship Id="rId9" Type="http://schemas.openxmlformats.org/officeDocument/2006/relationships/image" Target="../media/image55.wmf"/><Relationship Id="rId6" Type="http://schemas.openxmlformats.org/officeDocument/2006/relationships/oleObject" Target="../embeddings/oleObject51.bin"/><Relationship Id="rId7" Type="http://schemas.openxmlformats.org/officeDocument/2006/relationships/image" Target="../media/image54.emf"/><Relationship Id="rId8" Type="http://schemas.openxmlformats.org/officeDocument/2006/relationships/oleObject" Target="../embeddings/oleObject52.bin"/><Relationship Id="rId33" Type="http://schemas.openxmlformats.org/officeDocument/2006/relationships/image" Target="../media/image67.emf"/><Relationship Id="rId10" Type="http://schemas.openxmlformats.org/officeDocument/2006/relationships/oleObject" Target="../embeddings/oleObject53.bin"/><Relationship Id="rId11" Type="http://schemas.openxmlformats.org/officeDocument/2006/relationships/image" Target="../media/image56.wmf"/><Relationship Id="rId12" Type="http://schemas.openxmlformats.org/officeDocument/2006/relationships/oleObject" Target="../embeddings/oleObject54.bin"/><Relationship Id="rId13" Type="http://schemas.openxmlformats.org/officeDocument/2006/relationships/image" Target="../media/image57.emf"/><Relationship Id="rId14" Type="http://schemas.openxmlformats.org/officeDocument/2006/relationships/oleObject" Target="../embeddings/oleObject55.bin"/><Relationship Id="rId15" Type="http://schemas.openxmlformats.org/officeDocument/2006/relationships/image" Target="../media/image58.emf"/><Relationship Id="rId16" Type="http://schemas.openxmlformats.org/officeDocument/2006/relationships/oleObject" Target="../embeddings/oleObject56.bin"/><Relationship Id="rId17" Type="http://schemas.openxmlformats.org/officeDocument/2006/relationships/image" Target="../media/image59.wmf"/><Relationship Id="rId18" Type="http://schemas.openxmlformats.org/officeDocument/2006/relationships/oleObject" Target="../embeddings/oleObject57.bin"/><Relationship Id="rId19" Type="http://schemas.openxmlformats.org/officeDocument/2006/relationships/image" Target="../media/image60.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7.bin"/><Relationship Id="rId20" Type="http://schemas.openxmlformats.org/officeDocument/2006/relationships/image" Target="../media/image76.wmf"/><Relationship Id="rId21" Type="http://schemas.openxmlformats.org/officeDocument/2006/relationships/oleObject" Target="../embeddings/oleObject73.bin"/><Relationship Id="rId22" Type="http://schemas.openxmlformats.org/officeDocument/2006/relationships/image" Target="../media/image77.wmf"/><Relationship Id="rId23" Type="http://schemas.openxmlformats.org/officeDocument/2006/relationships/oleObject" Target="../embeddings/oleObject74.bin"/><Relationship Id="rId24" Type="http://schemas.openxmlformats.org/officeDocument/2006/relationships/image" Target="../media/image78.wmf"/><Relationship Id="rId25" Type="http://schemas.openxmlformats.org/officeDocument/2006/relationships/oleObject" Target="../embeddings/oleObject75.bin"/><Relationship Id="rId26" Type="http://schemas.openxmlformats.org/officeDocument/2006/relationships/image" Target="../media/image79.wmf"/><Relationship Id="rId27" Type="http://schemas.openxmlformats.org/officeDocument/2006/relationships/oleObject" Target="../embeddings/oleObject76.bin"/><Relationship Id="rId28" Type="http://schemas.openxmlformats.org/officeDocument/2006/relationships/image" Target="../media/image80.wmf"/><Relationship Id="rId29" Type="http://schemas.openxmlformats.org/officeDocument/2006/relationships/oleObject" Target="../embeddings/oleObject77.bin"/><Relationship Id="rId30" Type="http://schemas.openxmlformats.org/officeDocument/2006/relationships/image" Target="../media/image81.wmf"/><Relationship Id="rId10" Type="http://schemas.openxmlformats.org/officeDocument/2006/relationships/image" Target="../media/image71.wmf"/><Relationship Id="rId11" Type="http://schemas.openxmlformats.org/officeDocument/2006/relationships/oleObject" Target="../embeddings/oleObject68.bin"/><Relationship Id="rId12" Type="http://schemas.openxmlformats.org/officeDocument/2006/relationships/image" Target="../media/image72.wmf"/><Relationship Id="rId13" Type="http://schemas.openxmlformats.org/officeDocument/2006/relationships/oleObject" Target="../embeddings/oleObject69.bin"/><Relationship Id="rId14" Type="http://schemas.openxmlformats.org/officeDocument/2006/relationships/image" Target="../media/image73.wmf"/><Relationship Id="rId15" Type="http://schemas.openxmlformats.org/officeDocument/2006/relationships/oleObject" Target="../embeddings/oleObject70.bin"/><Relationship Id="rId16" Type="http://schemas.openxmlformats.org/officeDocument/2006/relationships/image" Target="../media/image74.wmf"/><Relationship Id="rId17" Type="http://schemas.openxmlformats.org/officeDocument/2006/relationships/oleObject" Target="../embeddings/oleObject71.bin"/><Relationship Id="rId18" Type="http://schemas.openxmlformats.org/officeDocument/2006/relationships/image" Target="../media/image75.emf"/><Relationship Id="rId19" Type="http://schemas.openxmlformats.org/officeDocument/2006/relationships/oleObject" Target="../embeddings/oleObject72.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82.jpeg"/><Relationship Id="rId5" Type="http://schemas.openxmlformats.org/officeDocument/2006/relationships/oleObject" Target="../embeddings/oleObject65.bin"/><Relationship Id="rId6" Type="http://schemas.openxmlformats.org/officeDocument/2006/relationships/image" Target="../media/image69.wmf"/><Relationship Id="rId7" Type="http://schemas.openxmlformats.org/officeDocument/2006/relationships/oleObject" Target="../embeddings/oleObject66.bin"/><Relationship Id="rId8" Type="http://schemas.openxmlformats.org/officeDocument/2006/relationships/image" Target="../media/image70.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2.bin"/><Relationship Id="rId12" Type="http://schemas.openxmlformats.org/officeDocument/2006/relationships/image" Target="../media/image87.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78.bin"/><Relationship Id="rId4" Type="http://schemas.openxmlformats.org/officeDocument/2006/relationships/image" Target="../media/image83.emf"/><Relationship Id="rId5" Type="http://schemas.openxmlformats.org/officeDocument/2006/relationships/oleObject" Target="../embeddings/oleObject79.bin"/><Relationship Id="rId6" Type="http://schemas.openxmlformats.org/officeDocument/2006/relationships/image" Target="../media/image84.emf"/><Relationship Id="rId7" Type="http://schemas.openxmlformats.org/officeDocument/2006/relationships/oleObject" Target="../embeddings/oleObject80.bin"/><Relationship Id="rId8" Type="http://schemas.openxmlformats.org/officeDocument/2006/relationships/image" Target="../media/image85.wmf"/><Relationship Id="rId9" Type="http://schemas.openxmlformats.org/officeDocument/2006/relationships/oleObject" Target="../embeddings/oleObject81.bin"/><Relationship Id="rId10" Type="http://schemas.openxmlformats.org/officeDocument/2006/relationships/image" Target="../media/image8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88.wmf"/><Relationship Id="rId5" Type="http://schemas.openxmlformats.org/officeDocument/2006/relationships/oleObject" Target="../embeddings/oleObject84.bin"/><Relationship Id="rId6" Type="http://schemas.openxmlformats.org/officeDocument/2006/relationships/image" Target="../media/image89.wmf"/><Relationship Id="rId7" Type="http://schemas.openxmlformats.org/officeDocument/2006/relationships/oleObject" Target="../embeddings/oleObject85.bin"/><Relationship Id="rId8" Type="http://schemas.openxmlformats.org/officeDocument/2006/relationships/image" Target="../media/image90.wmf"/><Relationship Id="rId9" Type="http://schemas.openxmlformats.org/officeDocument/2006/relationships/oleObject" Target="../embeddings/oleObject86.bin"/><Relationship Id="rId10" Type="http://schemas.openxmlformats.org/officeDocument/2006/relationships/image" Target="../media/image9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89.bin"/><Relationship Id="rId20" Type="http://schemas.openxmlformats.org/officeDocument/2006/relationships/image" Target="../media/image99.wmf"/><Relationship Id="rId10" Type="http://schemas.openxmlformats.org/officeDocument/2006/relationships/image" Target="../media/image94.wmf"/><Relationship Id="rId11" Type="http://schemas.openxmlformats.org/officeDocument/2006/relationships/oleObject" Target="../embeddings/oleObject90.bin"/><Relationship Id="rId12" Type="http://schemas.openxmlformats.org/officeDocument/2006/relationships/image" Target="../media/image95.wmf"/><Relationship Id="rId13" Type="http://schemas.openxmlformats.org/officeDocument/2006/relationships/oleObject" Target="../embeddings/oleObject91.bin"/><Relationship Id="rId14" Type="http://schemas.openxmlformats.org/officeDocument/2006/relationships/image" Target="../media/image96.wmf"/><Relationship Id="rId15" Type="http://schemas.openxmlformats.org/officeDocument/2006/relationships/oleObject" Target="../embeddings/oleObject92.bin"/><Relationship Id="rId16" Type="http://schemas.openxmlformats.org/officeDocument/2006/relationships/image" Target="../media/image97.wmf"/><Relationship Id="rId17" Type="http://schemas.openxmlformats.org/officeDocument/2006/relationships/oleObject" Target="../embeddings/oleObject93.bin"/><Relationship Id="rId18" Type="http://schemas.openxmlformats.org/officeDocument/2006/relationships/image" Target="../media/image98.wmf"/><Relationship Id="rId19" Type="http://schemas.openxmlformats.org/officeDocument/2006/relationships/oleObject" Target="../embeddings/oleObject94.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100.jpeg"/><Relationship Id="rId5" Type="http://schemas.openxmlformats.org/officeDocument/2006/relationships/oleObject" Target="../embeddings/oleObject87.bin"/><Relationship Id="rId6" Type="http://schemas.openxmlformats.org/officeDocument/2006/relationships/image" Target="../media/image92.wmf"/><Relationship Id="rId7" Type="http://schemas.openxmlformats.org/officeDocument/2006/relationships/oleObject" Target="../embeddings/oleObject88.bin"/><Relationship Id="rId8" Type="http://schemas.openxmlformats.org/officeDocument/2006/relationships/image" Target="../media/image93.w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5.wmf"/><Relationship Id="rId13" Type="http://schemas.openxmlformats.org/officeDocument/2006/relationships/oleObject" Target="../embeddings/oleObject100.bin"/><Relationship Id="rId14" Type="http://schemas.openxmlformats.org/officeDocument/2006/relationships/image" Target="../media/image106.wmf"/><Relationship Id="rId15" Type="http://schemas.openxmlformats.org/officeDocument/2006/relationships/oleObject" Target="../embeddings/oleObject101.bin"/><Relationship Id="rId16" Type="http://schemas.openxmlformats.org/officeDocument/2006/relationships/image" Target="../media/image107.wmf"/><Relationship Id="rId17" Type="http://schemas.openxmlformats.org/officeDocument/2006/relationships/oleObject" Target="../embeddings/oleObject102.bin"/><Relationship Id="rId18" Type="http://schemas.openxmlformats.org/officeDocument/2006/relationships/image" Target="../media/image108.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95.bin"/><Relationship Id="rId4" Type="http://schemas.openxmlformats.org/officeDocument/2006/relationships/image" Target="../media/image101.emf"/><Relationship Id="rId5" Type="http://schemas.openxmlformats.org/officeDocument/2006/relationships/oleObject" Target="../embeddings/oleObject96.bin"/><Relationship Id="rId6" Type="http://schemas.openxmlformats.org/officeDocument/2006/relationships/image" Target="../media/image102.wmf"/><Relationship Id="rId7" Type="http://schemas.openxmlformats.org/officeDocument/2006/relationships/oleObject" Target="../embeddings/oleObject97.bin"/><Relationship Id="rId8" Type="http://schemas.openxmlformats.org/officeDocument/2006/relationships/image" Target="../media/image103.wmf"/><Relationship Id="rId9" Type="http://schemas.openxmlformats.org/officeDocument/2006/relationships/oleObject" Target="../embeddings/oleObject98.bin"/><Relationship Id="rId10" Type="http://schemas.openxmlformats.org/officeDocument/2006/relationships/image" Target="../media/image104.wmf"/></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05.bin"/><Relationship Id="rId20" Type="http://schemas.openxmlformats.org/officeDocument/2006/relationships/image" Target="../media/image116.wmf"/><Relationship Id="rId21" Type="http://schemas.openxmlformats.org/officeDocument/2006/relationships/oleObject" Target="../embeddings/oleObject111.bin"/><Relationship Id="rId22" Type="http://schemas.openxmlformats.org/officeDocument/2006/relationships/image" Target="../media/image117.wmf"/><Relationship Id="rId23" Type="http://schemas.openxmlformats.org/officeDocument/2006/relationships/oleObject" Target="../embeddings/oleObject112.bin"/><Relationship Id="rId24" Type="http://schemas.openxmlformats.org/officeDocument/2006/relationships/image" Target="../media/image118.emf"/><Relationship Id="rId25" Type="http://schemas.openxmlformats.org/officeDocument/2006/relationships/oleObject" Target="../embeddings/oleObject113.bin"/><Relationship Id="rId26" Type="http://schemas.openxmlformats.org/officeDocument/2006/relationships/image" Target="../media/image119.emf"/><Relationship Id="rId10" Type="http://schemas.openxmlformats.org/officeDocument/2006/relationships/image" Target="../media/image111.wmf"/><Relationship Id="rId11" Type="http://schemas.openxmlformats.org/officeDocument/2006/relationships/oleObject" Target="../embeddings/oleObject106.bin"/><Relationship Id="rId12" Type="http://schemas.openxmlformats.org/officeDocument/2006/relationships/image" Target="../media/image112.wmf"/><Relationship Id="rId13" Type="http://schemas.openxmlformats.org/officeDocument/2006/relationships/oleObject" Target="../embeddings/oleObject107.bin"/><Relationship Id="rId14" Type="http://schemas.openxmlformats.org/officeDocument/2006/relationships/image" Target="../media/image113.emf"/><Relationship Id="rId15" Type="http://schemas.openxmlformats.org/officeDocument/2006/relationships/oleObject" Target="../embeddings/oleObject108.bin"/><Relationship Id="rId16" Type="http://schemas.openxmlformats.org/officeDocument/2006/relationships/image" Target="../media/image114.wmf"/><Relationship Id="rId17" Type="http://schemas.openxmlformats.org/officeDocument/2006/relationships/oleObject" Target="../embeddings/oleObject109.bin"/><Relationship Id="rId18" Type="http://schemas.openxmlformats.org/officeDocument/2006/relationships/image" Target="../media/image115.wmf"/><Relationship Id="rId19" Type="http://schemas.openxmlformats.org/officeDocument/2006/relationships/oleObject" Target="../embeddings/oleObject110.bin"/><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20.jpeg"/><Relationship Id="rId5" Type="http://schemas.openxmlformats.org/officeDocument/2006/relationships/oleObject" Target="../embeddings/oleObject103.bin"/><Relationship Id="rId6" Type="http://schemas.openxmlformats.org/officeDocument/2006/relationships/image" Target="../media/image109.emf"/><Relationship Id="rId7" Type="http://schemas.openxmlformats.org/officeDocument/2006/relationships/oleObject" Target="../embeddings/oleObject104.bin"/><Relationship Id="rId8" Type="http://schemas.openxmlformats.org/officeDocument/2006/relationships/image" Target="../media/image1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emf"/><Relationship Id="rId21" Type="http://schemas.openxmlformats.org/officeDocument/2006/relationships/oleObject" Target="../embeddings/oleObject10.bin"/><Relationship Id="rId22" Type="http://schemas.openxmlformats.org/officeDocument/2006/relationships/image" Target="../media/image11.wmf"/><Relationship Id="rId23" Type="http://schemas.openxmlformats.org/officeDocument/2006/relationships/oleObject" Target="../embeddings/oleObject11.bin"/><Relationship Id="rId24" Type="http://schemas.openxmlformats.org/officeDocument/2006/relationships/image" Target="../media/image12.wmf"/><Relationship Id="rId25" Type="http://schemas.openxmlformats.org/officeDocument/2006/relationships/oleObject" Target="../embeddings/oleObject12.bin"/><Relationship Id="rId26" Type="http://schemas.openxmlformats.org/officeDocument/2006/relationships/image" Target="../media/image13.wmf"/><Relationship Id="rId27" Type="http://schemas.openxmlformats.org/officeDocument/2006/relationships/oleObject" Target="../embeddings/oleObject13.bin"/><Relationship Id="rId28" Type="http://schemas.openxmlformats.org/officeDocument/2006/relationships/image" Target="../media/image14.wmf"/><Relationship Id="rId29" Type="http://schemas.openxmlformats.org/officeDocument/2006/relationships/oleObject" Target="../embeddings/oleObject14.bin"/><Relationship Id="rId30" Type="http://schemas.openxmlformats.org/officeDocument/2006/relationships/image" Target="../media/image15.wmf"/><Relationship Id="rId31" Type="http://schemas.openxmlformats.org/officeDocument/2006/relationships/oleObject" Target="../embeddings/oleObject15.bin"/><Relationship Id="rId32" Type="http://schemas.openxmlformats.org/officeDocument/2006/relationships/image" Target="../media/image16.w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20.bin"/><Relationship Id="rId12" Type="http://schemas.openxmlformats.org/officeDocument/2006/relationships/image" Target="../media/image21.emf"/><Relationship Id="rId13" Type="http://schemas.openxmlformats.org/officeDocument/2006/relationships/oleObject" Target="../embeddings/oleObject21.bin"/><Relationship Id="rId1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17.emf"/><Relationship Id="rId5" Type="http://schemas.openxmlformats.org/officeDocument/2006/relationships/oleObject" Target="../embeddings/oleObject17.bin"/><Relationship Id="rId6" Type="http://schemas.openxmlformats.org/officeDocument/2006/relationships/image" Target="../media/image18.emf"/><Relationship Id="rId7" Type="http://schemas.openxmlformats.org/officeDocument/2006/relationships/oleObject" Target="../embeddings/oleObject18.bin"/><Relationship Id="rId8" Type="http://schemas.openxmlformats.org/officeDocument/2006/relationships/image" Target="../media/image19.emf"/><Relationship Id="rId9" Type="http://schemas.openxmlformats.org/officeDocument/2006/relationships/oleObject" Target="../embeddings/oleObject19.bin"/><Relationship Id="rId10" Type="http://schemas.openxmlformats.org/officeDocument/2006/relationships/image" Target="../media/image20.emf"/></Relationships>
</file>

<file path=ppt/slides/_rels/slide6.xml.rels><?xml version="1.0" encoding="UTF-8" standalone="yes"?>
<Relationships xmlns="http://schemas.openxmlformats.org/package/2006/relationships"><Relationship Id="rId20" Type="http://schemas.openxmlformats.org/officeDocument/2006/relationships/image" Target="../media/image31.wmf"/><Relationship Id="rId21" Type="http://schemas.openxmlformats.org/officeDocument/2006/relationships/oleObject" Target="../embeddings/oleObject31.bin"/><Relationship Id="rId22" Type="http://schemas.openxmlformats.org/officeDocument/2006/relationships/image" Target="../media/image32.emf"/><Relationship Id="rId23" Type="http://schemas.openxmlformats.org/officeDocument/2006/relationships/oleObject" Target="../embeddings/oleObject32.bin"/><Relationship Id="rId24" Type="http://schemas.openxmlformats.org/officeDocument/2006/relationships/image" Target="../media/image33.emf"/><Relationship Id="rId25" Type="http://schemas.openxmlformats.org/officeDocument/2006/relationships/oleObject" Target="../embeddings/oleObject33.bin"/><Relationship Id="rId26" Type="http://schemas.openxmlformats.org/officeDocument/2006/relationships/image" Target="../media/image34.emf"/><Relationship Id="rId27" Type="http://schemas.openxmlformats.org/officeDocument/2006/relationships/oleObject" Target="../embeddings/oleObject34.bin"/><Relationship Id="rId28" Type="http://schemas.openxmlformats.org/officeDocument/2006/relationships/image" Target="../media/image35.emf"/><Relationship Id="rId29" Type="http://schemas.openxmlformats.org/officeDocument/2006/relationships/oleObject" Target="../embeddings/oleObject3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3.emf"/><Relationship Id="rId5" Type="http://schemas.openxmlformats.org/officeDocument/2006/relationships/oleObject" Target="../embeddings/oleObject23.bin"/><Relationship Id="rId30" Type="http://schemas.openxmlformats.org/officeDocument/2006/relationships/image" Target="../media/image36.emf"/><Relationship Id="rId31" Type="http://schemas.openxmlformats.org/officeDocument/2006/relationships/oleObject" Target="../embeddings/oleObject36.bin"/><Relationship Id="rId32" Type="http://schemas.openxmlformats.org/officeDocument/2006/relationships/image" Target="../media/image37.emf"/><Relationship Id="rId9" Type="http://schemas.openxmlformats.org/officeDocument/2006/relationships/oleObject" Target="../embeddings/oleObject25.bin"/><Relationship Id="rId6" Type="http://schemas.openxmlformats.org/officeDocument/2006/relationships/image" Target="../media/image24.wmf"/><Relationship Id="rId7" Type="http://schemas.openxmlformats.org/officeDocument/2006/relationships/oleObject" Target="../embeddings/oleObject24.bin"/><Relationship Id="rId8" Type="http://schemas.openxmlformats.org/officeDocument/2006/relationships/image" Target="../media/image25.wmf"/><Relationship Id="rId33" Type="http://schemas.openxmlformats.org/officeDocument/2006/relationships/oleObject" Target="../embeddings/oleObject37.bin"/><Relationship Id="rId34" Type="http://schemas.openxmlformats.org/officeDocument/2006/relationships/image" Target="../media/image38.emf"/><Relationship Id="rId10" Type="http://schemas.openxmlformats.org/officeDocument/2006/relationships/image" Target="../media/image26.wmf"/><Relationship Id="rId11" Type="http://schemas.openxmlformats.org/officeDocument/2006/relationships/oleObject" Target="../embeddings/oleObject26.bin"/><Relationship Id="rId12" Type="http://schemas.openxmlformats.org/officeDocument/2006/relationships/image" Target="../media/image27.emf"/><Relationship Id="rId13" Type="http://schemas.openxmlformats.org/officeDocument/2006/relationships/oleObject" Target="../embeddings/oleObject27.bin"/><Relationship Id="rId14" Type="http://schemas.openxmlformats.org/officeDocument/2006/relationships/image" Target="../media/image28.emf"/><Relationship Id="rId15" Type="http://schemas.openxmlformats.org/officeDocument/2006/relationships/oleObject" Target="../embeddings/oleObject28.bin"/><Relationship Id="rId16" Type="http://schemas.openxmlformats.org/officeDocument/2006/relationships/image" Target="../media/image29.emf"/><Relationship Id="rId17" Type="http://schemas.openxmlformats.org/officeDocument/2006/relationships/oleObject" Target="../embeddings/oleObject29.bin"/><Relationship Id="rId18" Type="http://schemas.openxmlformats.org/officeDocument/2006/relationships/image" Target="../media/image30.wmf"/><Relationship Id="rId19"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41.bin"/><Relationship Id="rId12" Type="http://schemas.openxmlformats.org/officeDocument/2006/relationships/image" Target="../media/image42.emf"/><Relationship Id="rId13" Type="http://schemas.openxmlformats.org/officeDocument/2006/relationships/oleObject" Target="../embeddings/oleObject42.bin"/><Relationship Id="rId14" Type="http://schemas.openxmlformats.org/officeDocument/2006/relationships/oleObject" Target="../embeddings/oleObject43.bin"/><Relationship Id="rId15" Type="http://schemas.openxmlformats.org/officeDocument/2006/relationships/image" Target="../media/image43.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44.jpeg"/><Relationship Id="rId5" Type="http://schemas.openxmlformats.org/officeDocument/2006/relationships/oleObject" Target="../embeddings/oleObject38.bin"/><Relationship Id="rId6" Type="http://schemas.openxmlformats.org/officeDocument/2006/relationships/image" Target="../media/image39.wmf"/><Relationship Id="rId7" Type="http://schemas.openxmlformats.org/officeDocument/2006/relationships/oleObject" Target="../embeddings/oleObject39.bin"/><Relationship Id="rId8" Type="http://schemas.openxmlformats.org/officeDocument/2006/relationships/image" Target="../media/image40.wmf"/><Relationship Id="rId9" Type="http://schemas.openxmlformats.org/officeDocument/2006/relationships/oleObject" Target="../embeddings/oleObject40.bin"/><Relationship Id="rId10" Type="http://schemas.openxmlformats.org/officeDocument/2006/relationships/image" Target="../media/image41.emf"/></Relationships>
</file>

<file path=ppt/slides/_rels/slide8.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oleObject" Target="../embeddings/oleObject48.bin"/><Relationship Id="rId13" Type="http://schemas.openxmlformats.org/officeDocument/2006/relationships/image" Target="../media/image49.emf"/><Relationship Id="rId14" Type="http://schemas.openxmlformats.org/officeDocument/2006/relationships/oleObject" Target="../embeddings/oleObject49.bin"/><Relationship Id="rId15" Type="http://schemas.openxmlformats.org/officeDocument/2006/relationships/image" Target="../media/image5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1.jpeg"/><Relationship Id="rId4" Type="http://schemas.openxmlformats.org/officeDocument/2006/relationships/oleObject" Target="../embeddings/oleObject44.bin"/><Relationship Id="rId5" Type="http://schemas.openxmlformats.org/officeDocument/2006/relationships/image" Target="../media/image45.emf"/><Relationship Id="rId6" Type="http://schemas.openxmlformats.org/officeDocument/2006/relationships/oleObject" Target="../embeddings/oleObject45.bin"/><Relationship Id="rId7" Type="http://schemas.openxmlformats.org/officeDocument/2006/relationships/image" Target="../media/image46.emf"/><Relationship Id="rId8" Type="http://schemas.openxmlformats.org/officeDocument/2006/relationships/oleObject" Target="../embeddings/oleObject46.bin"/><Relationship Id="rId9" Type="http://schemas.openxmlformats.org/officeDocument/2006/relationships/image" Target="../media/image47.emf"/><Relationship Id="rId10" Type="http://schemas.openxmlformats.org/officeDocument/2006/relationships/oleObject" Target="../embeddings/oleObject4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44835" y="1600200"/>
            <a:ext cx="323175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10,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066800" y="2362200"/>
            <a:ext cx="7162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altLang="ko-KR" dirty="0" smtClean="0">
                <a:latin typeface="Arial Narrow" charset="0"/>
                <a:ea typeface="굴림" charset="0"/>
                <a:cs typeface="굴림" charset="0"/>
              </a:rPr>
              <a:t>Equations </a:t>
            </a:r>
            <a:r>
              <a:rPr lang="en-US" altLang="ko-KR" dirty="0">
                <a:latin typeface="Arial Narrow" charset="0"/>
                <a:ea typeface="굴림" charset="0"/>
                <a:cs typeface="굴림" charset="0"/>
              </a:rPr>
              <a:t>of Rotational </a:t>
            </a:r>
            <a:r>
              <a:rPr lang="en-US" altLang="ko-KR" dirty="0" smtClean="0">
                <a:latin typeface="Arial Narrow" charset="0"/>
                <a:ea typeface="굴림" charset="0"/>
                <a:cs typeface="굴림" charset="0"/>
              </a:rPr>
              <a:t>Kinematics</a:t>
            </a:r>
          </a:p>
          <a:p>
            <a:pPr marL="609600" indent="-609600" algn="l"/>
            <a:r>
              <a:rPr lang="en-US" altLang="ko-KR" dirty="0" smtClean="0">
                <a:latin typeface="Arial Narrow" charset="0"/>
                <a:ea typeface="굴림" charset="0"/>
                <a:cs typeface="굴림" charset="0"/>
              </a:rPr>
              <a:t>Relationship </a:t>
            </a:r>
            <a:r>
              <a:rPr lang="en-US" altLang="ko-KR" dirty="0">
                <a:latin typeface="Arial Narrow" charset="0"/>
                <a:ea typeface="굴림" charset="0"/>
                <a:cs typeface="굴림" charset="0"/>
              </a:rPr>
              <a:t>Between Angular and Linear </a:t>
            </a:r>
            <a:r>
              <a:rPr lang="en-US" altLang="ko-KR" dirty="0" smtClean="0">
                <a:latin typeface="Arial Narrow" charset="0"/>
                <a:ea typeface="굴림" charset="0"/>
                <a:cs typeface="굴림" charset="0"/>
              </a:rPr>
              <a:t>Quantities</a:t>
            </a:r>
          </a:p>
          <a:p>
            <a:pPr marL="609600" indent="-609600" algn="l"/>
            <a:r>
              <a:rPr lang="en-US" altLang="ko-KR" dirty="0" smtClean="0">
                <a:latin typeface="Arial Narrow" charset="0"/>
                <a:ea typeface="굴림" charset="0"/>
                <a:cs typeface="굴림" charset="0"/>
              </a:rPr>
              <a:t>Rolling </a:t>
            </a:r>
            <a:r>
              <a:rPr lang="en-US" altLang="ko-KR" dirty="0">
                <a:latin typeface="Arial Narrow" charset="0"/>
                <a:ea typeface="굴림" charset="0"/>
                <a:cs typeface="굴림" charset="0"/>
              </a:rPr>
              <a:t>Motion of a Rigid </a:t>
            </a:r>
            <a:r>
              <a:rPr lang="en-US" altLang="ko-KR" dirty="0" smtClean="0">
                <a:latin typeface="Arial Narrow" charset="0"/>
                <a:ea typeface="굴림" charset="0"/>
                <a:cs typeface="굴림" charset="0"/>
              </a:rPr>
              <a:t>Body</a:t>
            </a:r>
          </a:p>
          <a:p>
            <a:pPr marL="609600" indent="-609600" algn="l"/>
            <a:r>
              <a:rPr lang="en-US" altLang="ko-KR" dirty="0" smtClean="0">
                <a:latin typeface="Arial Narrow" charset="0"/>
                <a:ea typeface="굴림" charset="0"/>
                <a:cs typeface="굴림" charset="0"/>
              </a:rPr>
              <a:t>Torque</a:t>
            </a:r>
          </a:p>
          <a:p>
            <a:pPr marL="609600" indent="-609600" algn="l"/>
            <a:r>
              <a:rPr lang="en-US" altLang="ko-KR" dirty="0" smtClean="0">
                <a:latin typeface="Arial Narrow" charset="0"/>
                <a:ea typeface="굴림" charset="0"/>
                <a:cs typeface="굴림" charset="0"/>
              </a:rPr>
              <a:t>Moment of Inertia</a:t>
            </a:r>
            <a:endParaRPr lang="en-US" altLang="ko-KR" dirty="0">
              <a:latin typeface="Arial Narrow" charset="0"/>
              <a:ea typeface="굴림" charset="0"/>
              <a:cs typeface="굴림" charset="0"/>
            </a:endParaRPr>
          </a:p>
          <a:p>
            <a:pPr marL="609600" indent="-609600" algn="l"/>
            <a:endParaRPr lang="en-US" dirty="0">
              <a:latin typeface="Arial Narrow" charset="0"/>
              <a:ea typeface="Gulim" charset="0"/>
              <a:cs typeface="Gulim"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31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1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65F759-28BF-A04F-86CD-5B66B988C952}"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814082" name="Picture 2" descr="FG10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Rectangle 3"/>
          <p:cNvSpPr>
            <a:spLocks noGrp="1" noChangeArrowheads="1"/>
          </p:cNvSpPr>
          <p:nvPr>
            <p:ph type="title"/>
          </p:nvPr>
        </p:nvSpPr>
        <p:spPr>
          <a:xfrm>
            <a:off x="1676400" y="76200"/>
            <a:ext cx="7467600" cy="609600"/>
          </a:xfrm>
        </p:spPr>
        <p:txBody>
          <a:bodyPr/>
          <a:lstStyle/>
          <a:p>
            <a:r>
              <a:rPr lang="en-US" sz="3200">
                <a:latin typeface="Arial Narrow" charset="0"/>
                <a:ea typeface="ＭＳ Ｐゴシック" charset="0"/>
                <a:cs typeface="ＭＳ Ｐゴシック" charset="0"/>
              </a:rPr>
              <a:t>How about the acceleration?</a:t>
            </a:r>
          </a:p>
        </p:txBody>
      </p:sp>
      <p:graphicFrame>
        <p:nvGraphicFramePr>
          <p:cNvPr id="814084" name="Object 2"/>
          <p:cNvGraphicFramePr>
            <a:graphicFrameLocks noChangeAspect="1"/>
          </p:cNvGraphicFramePr>
          <p:nvPr/>
        </p:nvGraphicFramePr>
        <p:xfrm>
          <a:off x="5976938" y="2101850"/>
          <a:ext cx="623887" cy="517525"/>
        </p:xfrm>
        <a:graphic>
          <a:graphicData uri="http://schemas.openxmlformats.org/presentationml/2006/ole">
            <mc:AlternateContent xmlns:mc="http://schemas.openxmlformats.org/markup-compatibility/2006">
              <mc:Choice xmlns:v="urn:schemas-microsoft-com:vml" Requires="v">
                <p:oleObj spid="_x0000_s693788" name="Equation" r:id="rId4" imgW="279400" imgH="241300" progId="Equation.DSMT4">
                  <p:embed/>
                </p:oleObj>
              </mc:Choice>
              <mc:Fallback>
                <p:oleObj name="Equation" r:id="rId4" imgW="279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101850"/>
                        <a:ext cx="62388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85" name="Text Box 5"/>
          <p:cNvSpPr txBox="1">
            <a:spLocks noChangeArrowheads="1"/>
          </p:cNvSpPr>
          <p:nvPr/>
        </p:nvSpPr>
        <p:spPr bwMode="auto">
          <a:xfrm>
            <a:off x="7924800" y="1066800"/>
            <a:ext cx="685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Two</a:t>
            </a:r>
          </a:p>
        </p:txBody>
      </p:sp>
      <p:sp>
        <p:nvSpPr>
          <p:cNvPr id="814086" name="Text Box 6"/>
          <p:cNvSpPr txBox="1">
            <a:spLocks noChangeArrowheads="1"/>
          </p:cNvSpPr>
          <p:nvPr/>
        </p:nvSpPr>
        <p:spPr bwMode="auto">
          <a:xfrm>
            <a:off x="2514600" y="6858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814087" name="Text Box 7"/>
          <p:cNvSpPr txBox="1">
            <a:spLocks noChangeArrowheads="1"/>
          </p:cNvSpPr>
          <p:nvPr/>
        </p:nvSpPr>
        <p:spPr bwMode="auto">
          <a:xfrm>
            <a:off x="381000" y="57261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Total linear acceleration is</a:t>
            </a:r>
          </a:p>
        </p:txBody>
      </p:sp>
      <p:sp>
        <p:nvSpPr>
          <p:cNvPr id="814088" name="Text Box 8"/>
          <p:cNvSpPr txBox="1">
            <a:spLocks noChangeArrowheads="1"/>
          </p:cNvSpPr>
          <p:nvPr/>
        </p:nvSpPr>
        <p:spPr bwMode="auto">
          <a:xfrm>
            <a:off x="2743200" y="2133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 </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89" name="Text Box 9"/>
          <p:cNvSpPr txBox="1">
            <a:spLocks noChangeArrowheads="1"/>
          </p:cNvSpPr>
          <p:nvPr/>
        </p:nvSpPr>
        <p:spPr bwMode="auto">
          <a:xfrm>
            <a:off x="381000" y="3271838"/>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relationship tell you?</a:t>
            </a:r>
          </a:p>
        </p:txBody>
      </p:sp>
      <p:sp>
        <p:nvSpPr>
          <p:cNvPr id="814090" name="Text Box 10"/>
          <p:cNvSpPr txBox="1">
            <a:spLocks noChangeArrowheads="1"/>
          </p:cNvSpPr>
          <p:nvPr/>
        </p:nvSpPr>
        <p:spPr bwMode="auto">
          <a:xfrm>
            <a:off x="2590800" y="3211513"/>
            <a:ext cx="6096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814091" name="Text Box 11"/>
          <p:cNvSpPr txBox="1">
            <a:spLocks noChangeArrowheads="1"/>
          </p:cNvSpPr>
          <p:nvPr/>
        </p:nvSpPr>
        <p:spPr bwMode="auto">
          <a:xfrm>
            <a:off x="2667000" y="1600200"/>
            <a:ext cx="51816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814092" name="Object 3"/>
          <p:cNvGraphicFramePr>
            <a:graphicFrameLocks noChangeAspect="1"/>
          </p:cNvGraphicFramePr>
          <p:nvPr/>
        </p:nvGraphicFramePr>
        <p:xfrm>
          <a:off x="5562600" y="2686050"/>
          <a:ext cx="249238" cy="320675"/>
        </p:xfrm>
        <a:graphic>
          <a:graphicData uri="http://schemas.openxmlformats.org/presentationml/2006/ole">
            <mc:AlternateContent xmlns:mc="http://schemas.openxmlformats.org/markup-compatibility/2006">
              <mc:Choice xmlns:v="urn:schemas-microsoft-com:vml" Requires="v">
                <p:oleObj spid="_x0000_s693789"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86050"/>
                        <a:ext cx="249238"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3" name="Text Box 13"/>
          <p:cNvSpPr txBox="1">
            <a:spLocks noChangeArrowheads="1"/>
          </p:cNvSpPr>
          <p:nvPr/>
        </p:nvSpPr>
        <p:spPr bwMode="auto">
          <a:xfrm>
            <a:off x="2743200" y="2514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94" name="Text Box 14"/>
          <p:cNvSpPr txBox="1">
            <a:spLocks noChangeArrowheads="1"/>
          </p:cNvSpPr>
          <p:nvPr/>
        </p:nvSpPr>
        <p:spPr bwMode="auto">
          <a:xfrm>
            <a:off x="457200" y="435451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814095" name="Object 4"/>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693790"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6" name="Text Box 16"/>
          <p:cNvSpPr txBox="1">
            <a:spLocks noChangeArrowheads="1"/>
          </p:cNvSpPr>
          <p:nvPr/>
        </p:nvSpPr>
        <p:spPr bwMode="auto">
          <a:xfrm>
            <a:off x="304800" y="494823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tell you?</a:t>
            </a:r>
          </a:p>
        </p:txBody>
      </p:sp>
      <p:sp>
        <p:nvSpPr>
          <p:cNvPr id="814097" name="Text Box 17"/>
          <p:cNvSpPr txBox="1">
            <a:spLocks noChangeArrowheads="1"/>
          </p:cNvSpPr>
          <p:nvPr/>
        </p:nvSpPr>
        <p:spPr bwMode="auto">
          <a:xfrm>
            <a:off x="1676400" y="4948238"/>
            <a:ext cx="70866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814098" name="Object 5"/>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693791"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099" name="Object 6"/>
          <p:cNvGraphicFramePr>
            <a:graphicFrameLocks noChangeAspect="1"/>
          </p:cNvGraphicFramePr>
          <p:nvPr/>
        </p:nvGraphicFramePr>
        <p:xfrm>
          <a:off x="5819775" y="2565400"/>
          <a:ext cx="941388" cy="606425"/>
        </p:xfrm>
        <a:graphic>
          <a:graphicData uri="http://schemas.openxmlformats.org/presentationml/2006/ole">
            <mc:AlternateContent xmlns:mc="http://schemas.openxmlformats.org/markup-compatibility/2006">
              <mc:Choice xmlns:v="urn:schemas-microsoft-com:vml" Requires="v">
                <p:oleObj spid="_x0000_s693792" name="Equation" r:id="rId12" imgW="647700" imgH="431800" progId="Equation.DSMT4">
                  <p:embed/>
                </p:oleObj>
              </mc:Choice>
              <mc:Fallback>
                <p:oleObj name="Equation" r:id="rId12" imgW="6477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565400"/>
                        <a:ext cx="941388"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0" name="Object 7"/>
          <p:cNvGraphicFramePr>
            <a:graphicFrameLocks noChangeAspect="1"/>
          </p:cNvGraphicFramePr>
          <p:nvPr/>
        </p:nvGraphicFramePr>
        <p:xfrm>
          <a:off x="6759575" y="2627313"/>
          <a:ext cx="998538" cy="504825"/>
        </p:xfrm>
        <a:graphic>
          <a:graphicData uri="http://schemas.openxmlformats.org/presentationml/2006/ole">
            <mc:AlternateContent xmlns:mc="http://schemas.openxmlformats.org/markup-compatibility/2006">
              <mc:Choice xmlns:v="urn:schemas-microsoft-com:vml" Requires="v">
                <p:oleObj spid="_x0000_s693793" name="Equation" r:id="rId14" imgW="825500" imgH="431800" progId="Equation.DSMT4">
                  <p:embed/>
                </p:oleObj>
              </mc:Choice>
              <mc:Fallback>
                <p:oleObj name="Equation" r:id="rId14" imgW="8255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9575" y="2627313"/>
                        <a:ext cx="998538"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3" name="Object 8"/>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693794" name="Equation" r:id="rId16" imgW="330120" imgH="419040" progId="Equation.3">
                  <p:embed/>
                </p:oleObj>
              </mc:Choice>
              <mc:Fallback>
                <p:oleObj name="Equation" r:id="rId16" imgW="330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4" name="Object 9"/>
          <p:cNvGraphicFramePr>
            <a:graphicFrameLocks noChangeAspect="1"/>
          </p:cNvGraphicFramePr>
          <p:nvPr/>
        </p:nvGraphicFramePr>
        <p:xfrm>
          <a:off x="5686425" y="4157663"/>
          <a:ext cx="1031875" cy="808037"/>
        </p:xfrm>
        <a:graphic>
          <a:graphicData uri="http://schemas.openxmlformats.org/presentationml/2006/ole">
            <mc:AlternateContent xmlns:mc="http://schemas.openxmlformats.org/markup-compatibility/2006">
              <mc:Choice xmlns:v="urn:schemas-microsoft-com:vml" Requires="v">
                <p:oleObj spid="_x0000_s693795" name="Equation" r:id="rId18" imgW="546100" imgH="444500" progId="Equation.DSMT4">
                  <p:embed/>
                </p:oleObj>
              </mc:Choice>
              <mc:Fallback>
                <p:oleObj name="Equation" r:id="rId18" imgW="546100" imgH="444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5" y="4157663"/>
                        <a:ext cx="1031875"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5" name="Object 10"/>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693796" name="Equation" r:id="rId20" imgW="393480" imgH="203040" progId="Equation.3">
                  <p:embed/>
                </p:oleObj>
              </mc:Choice>
              <mc:Fallback>
                <p:oleObj name="Equation" r:id="rId20" imgW="39348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6" name="Object 11"/>
          <p:cNvGraphicFramePr>
            <a:graphicFrameLocks noChangeAspect="1"/>
          </p:cNvGraphicFramePr>
          <p:nvPr/>
        </p:nvGraphicFramePr>
        <p:xfrm>
          <a:off x="3343275" y="5691188"/>
          <a:ext cx="1239838" cy="544512"/>
        </p:xfrm>
        <a:graphic>
          <a:graphicData uri="http://schemas.openxmlformats.org/presentationml/2006/ole">
            <mc:AlternateContent xmlns:mc="http://schemas.openxmlformats.org/markup-compatibility/2006">
              <mc:Choice xmlns:v="urn:schemas-microsoft-com:vml" Requires="v">
                <p:oleObj spid="_x0000_s693797" name="Equation" r:id="rId22" imgW="723900" imgH="279400" progId="Equation.DSMT4">
                  <p:embed/>
                </p:oleObj>
              </mc:Choice>
              <mc:Fallback>
                <p:oleObj name="Equation" r:id="rId22" imgW="7239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3275" y="5691188"/>
                        <a:ext cx="1239838"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7" name="Object 12"/>
          <p:cNvGraphicFramePr>
            <a:graphicFrameLocks noChangeAspect="1"/>
          </p:cNvGraphicFramePr>
          <p:nvPr/>
        </p:nvGraphicFramePr>
        <p:xfrm>
          <a:off x="4540250" y="5630863"/>
          <a:ext cx="1960563" cy="654050"/>
        </p:xfrm>
        <a:graphic>
          <a:graphicData uri="http://schemas.openxmlformats.org/presentationml/2006/ole">
            <mc:AlternateContent xmlns:mc="http://schemas.openxmlformats.org/markup-compatibility/2006">
              <mc:Choice xmlns:v="urn:schemas-microsoft-com:vml" Requires="v">
                <p:oleObj spid="_x0000_s693798" name="Equation" r:id="rId24" imgW="1181100" imgH="342900" progId="Equation.DSMT4">
                  <p:embed/>
                </p:oleObj>
              </mc:Choice>
              <mc:Fallback>
                <p:oleObj name="Equation" r:id="rId24" imgW="1181100" imgH="3429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40250" y="5630863"/>
                        <a:ext cx="1960563"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8" name="Object 13"/>
          <p:cNvGraphicFramePr>
            <a:graphicFrameLocks noChangeAspect="1"/>
          </p:cNvGraphicFramePr>
          <p:nvPr/>
        </p:nvGraphicFramePr>
        <p:xfrm>
          <a:off x="6469063" y="5715000"/>
          <a:ext cx="1555750" cy="509588"/>
        </p:xfrm>
        <a:graphic>
          <a:graphicData uri="http://schemas.openxmlformats.org/presentationml/2006/ole">
            <mc:AlternateContent xmlns:mc="http://schemas.openxmlformats.org/markup-compatibility/2006">
              <mc:Choice xmlns:v="urn:schemas-microsoft-com:vml" Requires="v">
                <p:oleObj spid="_x0000_s693799" name="Equation" r:id="rId26" imgW="850900" imgH="254000" progId="Equation.DSMT4">
                  <p:embed/>
                </p:oleObj>
              </mc:Choice>
              <mc:Fallback>
                <p:oleObj name="Equation" r:id="rId26" imgW="850900" imgH="2540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9063" y="5715000"/>
                        <a:ext cx="1555750" cy="509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9" name="Object 14"/>
          <p:cNvGraphicFramePr>
            <a:graphicFrameLocks noChangeAspect="1"/>
          </p:cNvGraphicFramePr>
          <p:nvPr/>
        </p:nvGraphicFramePr>
        <p:xfrm>
          <a:off x="6605588" y="2209800"/>
          <a:ext cx="481012" cy="300038"/>
        </p:xfrm>
        <a:graphic>
          <a:graphicData uri="http://schemas.openxmlformats.org/presentationml/2006/ole">
            <mc:AlternateContent xmlns:mc="http://schemas.openxmlformats.org/markup-compatibility/2006">
              <mc:Choice xmlns:v="urn:schemas-microsoft-com:vml" Requires="v">
                <p:oleObj spid="_x0000_s693800" name="Equation" r:id="rId28" imgW="215640" imgH="139680" progId="Equation.DSMT4">
                  <p:embed/>
                </p:oleObj>
              </mc:Choice>
              <mc:Fallback>
                <p:oleObj name="Equation" r:id="rId28" imgW="21564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05588" y="2209800"/>
                        <a:ext cx="481012"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0" name="Object 15"/>
          <p:cNvGraphicFramePr>
            <a:graphicFrameLocks noChangeAspect="1"/>
          </p:cNvGraphicFramePr>
          <p:nvPr/>
        </p:nvGraphicFramePr>
        <p:xfrm>
          <a:off x="7750175" y="2627313"/>
          <a:ext cx="1090613" cy="504825"/>
        </p:xfrm>
        <a:graphic>
          <a:graphicData uri="http://schemas.openxmlformats.org/presentationml/2006/ole">
            <mc:AlternateContent xmlns:mc="http://schemas.openxmlformats.org/markup-compatibility/2006">
              <mc:Choice xmlns:v="urn:schemas-microsoft-com:vml" Requires="v">
                <p:oleObj spid="_x0000_s693801" name="Equation" r:id="rId30" imgW="901700" imgH="431800" progId="Equation.DSMT4">
                  <p:embed/>
                </p:oleObj>
              </mc:Choice>
              <mc:Fallback>
                <p:oleObj name="Equation" r:id="rId30" imgW="901700" imgH="431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0175" y="2627313"/>
                        <a:ext cx="109061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1" name="Object 16"/>
          <p:cNvGraphicFramePr>
            <a:graphicFrameLocks noChangeAspect="1"/>
          </p:cNvGraphicFramePr>
          <p:nvPr/>
        </p:nvGraphicFramePr>
        <p:xfrm>
          <a:off x="8805863" y="2819400"/>
          <a:ext cx="261937" cy="163513"/>
        </p:xfrm>
        <a:graphic>
          <a:graphicData uri="http://schemas.openxmlformats.org/presentationml/2006/ole">
            <mc:AlternateContent xmlns:mc="http://schemas.openxmlformats.org/markup-compatibility/2006">
              <mc:Choice xmlns:v="urn:schemas-microsoft-com:vml" Requires="v">
                <p:oleObj spid="_x0000_s693802" name="Equation" r:id="rId32" imgW="215900" imgH="139700" progId="Equation.3">
                  <p:embed/>
                </p:oleObj>
              </mc:Choice>
              <mc:Fallback>
                <p:oleObj name="Equation" r:id="rId32" imgW="215900" imgH="1397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05863" y="2819400"/>
                        <a:ext cx="261937" cy="163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775812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327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27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D8E468-691C-4A45-A377-69FD80CDDA07}"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860163" name="Picture 3" descr="F0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219200"/>
            <a:ext cx="454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4" name="Text Box 4"/>
          <p:cNvSpPr txBox="1">
            <a:spLocks noChangeArrowheads="1"/>
          </p:cNvSpPr>
          <p:nvPr/>
        </p:nvSpPr>
        <p:spPr bwMode="auto">
          <a:xfrm>
            <a:off x="228600" y="685800"/>
            <a:ext cx="472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 helicopter blade has an angular speed of 6.50 rev/s and an</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angular acceleration of 1.30 rev/s</a:t>
            </a:r>
            <a:r>
              <a:rPr lang="en-US" baseline="30000">
                <a:solidFill>
                  <a:schemeClr val="accent2"/>
                </a:solidFill>
                <a:latin typeface="Arial Narrow" charset="0"/>
                <a:ea typeface="굴림" charset="0"/>
                <a:cs typeface="굴림" charset="0"/>
              </a:rPr>
              <a:t>2</a:t>
            </a:r>
            <a:r>
              <a:rPr lang="en-US">
                <a:solidFill>
                  <a:schemeClr val="accent2"/>
                </a:solidFill>
                <a:latin typeface="Arial Narrow" charset="0"/>
                <a:ea typeface="굴림" charset="0"/>
                <a:cs typeface="굴림" charset="0"/>
              </a:rPr>
              <a:t>.</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For point 1 on the blade, find</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the magnitude of (a) the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tangential speed and (b) the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tangential acceleration.</a:t>
            </a:r>
          </a:p>
        </p:txBody>
      </p:sp>
      <p:sp>
        <p:nvSpPr>
          <p:cNvPr id="3278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A Helicopter Blade</a:t>
            </a:r>
            <a:endParaRPr lang="en-US">
              <a:latin typeface="Arial Narrow" charset="0"/>
              <a:ea typeface="ＭＳ Ｐゴシック" charset="0"/>
              <a:cs typeface="ＭＳ Ｐゴシック" charset="0"/>
            </a:endParaRPr>
          </a:p>
        </p:txBody>
      </p:sp>
      <p:graphicFrame>
        <p:nvGraphicFramePr>
          <p:cNvPr id="860166" name="Object 2"/>
          <p:cNvGraphicFramePr>
            <a:graphicFrameLocks noChangeAspect="1"/>
          </p:cNvGraphicFramePr>
          <p:nvPr/>
        </p:nvGraphicFramePr>
        <p:xfrm>
          <a:off x="525463" y="3302000"/>
          <a:ext cx="465137" cy="244475"/>
        </p:xfrm>
        <a:graphic>
          <a:graphicData uri="http://schemas.openxmlformats.org/presentationml/2006/ole">
            <mc:AlternateContent xmlns:mc="http://schemas.openxmlformats.org/markup-compatibility/2006">
              <mc:Choice xmlns:v="urn:schemas-microsoft-com:vml" Requires="v">
                <p:oleObj spid="_x0000_s696652" name="Equation" r:id="rId5" imgW="266400" imgH="139680" progId="Equation.DSMT4">
                  <p:embed/>
                </p:oleObj>
              </mc:Choice>
              <mc:Fallback>
                <p:oleObj name="Equation" r:id="rId5" imgW="2664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3302000"/>
                        <a:ext cx="465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7" name="Object 3"/>
          <p:cNvGraphicFramePr>
            <a:graphicFrameLocks noChangeAspect="1"/>
          </p:cNvGraphicFramePr>
          <p:nvPr/>
        </p:nvGraphicFramePr>
        <p:xfrm>
          <a:off x="457200" y="4003675"/>
          <a:ext cx="600075" cy="452438"/>
        </p:xfrm>
        <a:graphic>
          <a:graphicData uri="http://schemas.openxmlformats.org/presentationml/2006/ole">
            <mc:AlternateContent xmlns:mc="http://schemas.openxmlformats.org/markup-compatibility/2006">
              <mc:Choice xmlns:v="urn:schemas-microsoft-com:vml" Requires="v">
                <p:oleObj spid="_x0000_s696653"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03675"/>
                        <a:ext cx="600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8" name="Object 4"/>
          <p:cNvGraphicFramePr>
            <a:graphicFrameLocks noChangeAspect="1"/>
          </p:cNvGraphicFramePr>
          <p:nvPr/>
        </p:nvGraphicFramePr>
        <p:xfrm>
          <a:off x="441325" y="5562600"/>
          <a:ext cx="625475" cy="452438"/>
        </p:xfrm>
        <a:graphic>
          <a:graphicData uri="http://schemas.openxmlformats.org/presentationml/2006/ole">
            <mc:AlternateContent xmlns:mc="http://schemas.openxmlformats.org/markup-compatibility/2006">
              <mc:Choice xmlns:v="urn:schemas-microsoft-com:vml" Requires="v">
                <p:oleObj spid="_x0000_s696654" name="Equation" r:id="rId9" imgW="317160" imgH="228600" progId="Equation.DSMT4">
                  <p:embed/>
                </p:oleObj>
              </mc:Choice>
              <mc:Fallback>
                <p:oleObj name="Equation" r:id="rId9" imgW="3171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5562600"/>
                        <a:ext cx="6254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9" name="Object 5"/>
          <p:cNvGraphicFramePr>
            <a:graphicFrameLocks noChangeAspect="1"/>
          </p:cNvGraphicFramePr>
          <p:nvPr/>
        </p:nvGraphicFramePr>
        <p:xfrm>
          <a:off x="533400" y="4914900"/>
          <a:ext cx="465138" cy="244475"/>
        </p:xfrm>
        <a:graphic>
          <a:graphicData uri="http://schemas.openxmlformats.org/presentationml/2006/ole">
            <mc:AlternateContent xmlns:mc="http://schemas.openxmlformats.org/markup-compatibility/2006">
              <mc:Choice xmlns:v="urn:schemas-microsoft-com:vml" Requires="v">
                <p:oleObj spid="_x0000_s696655" name="Equation" r:id="rId11" imgW="266400" imgH="139680" progId="Equation.DSMT4">
                  <p:embed/>
                </p:oleObj>
              </mc:Choice>
              <mc:Fallback>
                <p:oleObj name="Equation" r:id="rId11" imgW="2664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914900"/>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0" name="Object 6"/>
          <p:cNvGraphicFramePr>
            <a:graphicFrameLocks noChangeAspect="1"/>
          </p:cNvGraphicFramePr>
          <p:nvPr/>
        </p:nvGraphicFramePr>
        <p:xfrm>
          <a:off x="989013" y="3048000"/>
          <a:ext cx="2592387" cy="754063"/>
        </p:xfrm>
        <a:graphic>
          <a:graphicData uri="http://schemas.openxmlformats.org/presentationml/2006/ole">
            <mc:AlternateContent xmlns:mc="http://schemas.openxmlformats.org/markup-compatibility/2006">
              <mc:Choice xmlns:v="urn:schemas-microsoft-com:vml" Requires="v">
                <p:oleObj spid="_x0000_s696656" name="Equation" r:id="rId13" imgW="1485720" imgH="431640" progId="Equation.DSMT4">
                  <p:embed/>
                </p:oleObj>
              </mc:Choice>
              <mc:Fallback>
                <p:oleObj name="Equation" r:id="rId13" imgW="148572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13" y="3048000"/>
                        <a:ext cx="259238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1" name="Object 7"/>
          <p:cNvGraphicFramePr>
            <a:graphicFrameLocks noChangeAspect="1"/>
          </p:cNvGraphicFramePr>
          <p:nvPr/>
        </p:nvGraphicFramePr>
        <p:xfrm>
          <a:off x="3581400" y="3203575"/>
          <a:ext cx="1219200" cy="377825"/>
        </p:xfrm>
        <a:graphic>
          <a:graphicData uri="http://schemas.openxmlformats.org/presentationml/2006/ole">
            <mc:AlternateContent xmlns:mc="http://schemas.openxmlformats.org/markup-compatibility/2006">
              <mc:Choice xmlns:v="urn:schemas-microsoft-com:vml" Requires="v">
                <p:oleObj spid="_x0000_s696657" name="Equation" r:id="rId15" imgW="698400" imgH="215640" progId="Equation.DSMT4">
                  <p:embed/>
                </p:oleObj>
              </mc:Choice>
              <mc:Fallback>
                <p:oleObj name="Equation" r:id="rId15" imgW="6984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203575"/>
                        <a:ext cx="12192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2" name="Object 8"/>
          <p:cNvGraphicFramePr>
            <a:graphicFrameLocks noChangeAspect="1"/>
          </p:cNvGraphicFramePr>
          <p:nvPr/>
        </p:nvGraphicFramePr>
        <p:xfrm>
          <a:off x="1066800" y="4103688"/>
          <a:ext cx="700088" cy="298450"/>
        </p:xfrm>
        <a:graphic>
          <a:graphicData uri="http://schemas.openxmlformats.org/presentationml/2006/ole">
            <mc:AlternateContent xmlns:mc="http://schemas.openxmlformats.org/markup-compatibility/2006">
              <mc:Choice xmlns:v="urn:schemas-microsoft-com:vml" Requires="v">
                <p:oleObj spid="_x0000_s696658" name="Equation" r:id="rId17" imgW="355600" imgH="152400" progId="Equation.DSMT4">
                  <p:embed/>
                </p:oleObj>
              </mc:Choice>
              <mc:Fallback>
                <p:oleObj name="Equation" r:id="rId17" imgW="355600" imgH="152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103688"/>
                        <a:ext cx="7000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3" name="Object 9"/>
          <p:cNvGraphicFramePr>
            <a:graphicFrameLocks noChangeAspect="1"/>
          </p:cNvGraphicFramePr>
          <p:nvPr/>
        </p:nvGraphicFramePr>
        <p:xfrm>
          <a:off x="1738313" y="3994150"/>
          <a:ext cx="3824287" cy="501650"/>
        </p:xfrm>
        <a:graphic>
          <a:graphicData uri="http://schemas.openxmlformats.org/presentationml/2006/ole">
            <mc:AlternateContent xmlns:mc="http://schemas.openxmlformats.org/markup-compatibility/2006">
              <mc:Choice xmlns:v="urn:schemas-microsoft-com:vml" Requires="v">
                <p:oleObj spid="_x0000_s696659" name="Equation" r:id="rId19" imgW="1942920" imgH="253800" progId="Equation.DSMT4">
                  <p:embed/>
                </p:oleObj>
              </mc:Choice>
              <mc:Fallback>
                <p:oleObj name="Equation" r:id="rId19" imgW="19429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8313" y="3994150"/>
                        <a:ext cx="3824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4" name="Object 10"/>
          <p:cNvGraphicFramePr>
            <a:graphicFrameLocks noChangeAspect="1"/>
          </p:cNvGraphicFramePr>
          <p:nvPr/>
        </p:nvGraphicFramePr>
        <p:xfrm>
          <a:off x="990600" y="4648200"/>
          <a:ext cx="2571750" cy="754063"/>
        </p:xfrm>
        <a:graphic>
          <a:graphicData uri="http://schemas.openxmlformats.org/presentationml/2006/ole">
            <mc:AlternateContent xmlns:mc="http://schemas.openxmlformats.org/markup-compatibility/2006">
              <mc:Choice xmlns:v="urn:schemas-microsoft-com:vml" Requires="v">
                <p:oleObj spid="_x0000_s696660" name="Equation" r:id="rId21" imgW="1473120" imgH="431640" progId="Equation.DSMT4">
                  <p:embed/>
                </p:oleObj>
              </mc:Choice>
              <mc:Fallback>
                <p:oleObj name="Equation" r:id="rId21" imgW="1473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648200"/>
                        <a:ext cx="257175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5" name="Object 11"/>
          <p:cNvGraphicFramePr>
            <a:graphicFrameLocks noChangeAspect="1"/>
          </p:cNvGraphicFramePr>
          <p:nvPr/>
        </p:nvGraphicFramePr>
        <p:xfrm>
          <a:off x="3546475" y="4800600"/>
          <a:ext cx="1330325" cy="398463"/>
        </p:xfrm>
        <a:graphic>
          <a:graphicData uri="http://schemas.openxmlformats.org/presentationml/2006/ole">
            <mc:AlternateContent xmlns:mc="http://schemas.openxmlformats.org/markup-compatibility/2006">
              <mc:Choice xmlns:v="urn:schemas-microsoft-com:vml" Requires="v">
                <p:oleObj spid="_x0000_s696661"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6475" y="4800600"/>
                        <a:ext cx="1330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6" name="Object 12"/>
          <p:cNvGraphicFramePr>
            <a:graphicFrameLocks noChangeAspect="1"/>
          </p:cNvGraphicFramePr>
          <p:nvPr/>
        </p:nvGraphicFramePr>
        <p:xfrm>
          <a:off x="1752600" y="5562600"/>
          <a:ext cx="2974975" cy="552450"/>
        </p:xfrm>
        <a:graphic>
          <a:graphicData uri="http://schemas.openxmlformats.org/presentationml/2006/ole">
            <mc:AlternateContent xmlns:mc="http://schemas.openxmlformats.org/markup-compatibility/2006">
              <mc:Choice xmlns:v="urn:schemas-microsoft-com:vml" Requires="v">
                <p:oleObj spid="_x0000_s696662" name="Equation" r:id="rId25" imgW="1511280" imgH="279360" progId="Equation.DSMT4">
                  <p:embed/>
                </p:oleObj>
              </mc:Choice>
              <mc:Fallback>
                <p:oleObj name="Equation" r:id="rId25" imgW="151128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5562600"/>
                        <a:ext cx="29749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7" name="Object 13"/>
          <p:cNvGraphicFramePr>
            <a:graphicFrameLocks noChangeAspect="1"/>
          </p:cNvGraphicFramePr>
          <p:nvPr/>
        </p:nvGraphicFramePr>
        <p:xfrm>
          <a:off x="4694238" y="5567363"/>
          <a:ext cx="1249362" cy="452437"/>
        </p:xfrm>
        <a:graphic>
          <a:graphicData uri="http://schemas.openxmlformats.org/presentationml/2006/ole">
            <mc:AlternateContent xmlns:mc="http://schemas.openxmlformats.org/markup-compatibility/2006">
              <mc:Choice xmlns:v="urn:schemas-microsoft-com:vml" Requires="v">
                <p:oleObj spid="_x0000_s696663" name="Equation" r:id="rId27" imgW="634680" imgH="228600" progId="Equation.DSMT4">
                  <p:embed/>
                </p:oleObj>
              </mc:Choice>
              <mc:Fallback>
                <p:oleObj name="Equation" r:id="rId27" imgW="6346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5567363"/>
                        <a:ext cx="12493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8" name="Object 14"/>
          <p:cNvGraphicFramePr>
            <a:graphicFrameLocks noChangeAspect="1"/>
          </p:cNvGraphicFramePr>
          <p:nvPr/>
        </p:nvGraphicFramePr>
        <p:xfrm>
          <a:off x="1103313" y="5667375"/>
          <a:ext cx="649287" cy="276225"/>
        </p:xfrm>
        <a:graphic>
          <a:graphicData uri="http://schemas.openxmlformats.org/presentationml/2006/ole">
            <mc:AlternateContent xmlns:mc="http://schemas.openxmlformats.org/markup-compatibility/2006">
              <mc:Choice xmlns:v="urn:schemas-microsoft-com:vml" Requires="v">
                <p:oleObj spid="_x0000_s696664" name="Equation" r:id="rId29" imgW="330120" imgH="139680" progId="Equation.3">
                  <p:embed/>
                </p:oleObj>
              </mc:Choice>
              <mc:Fallback>
                <p:oleObj name="Equation" r:id="rId29" imgW="330120" imgH="1396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5667375"/>
                        <a:ext cx="649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114330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To simplify the discussion, </a:t>
            </a: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a few assumptions</a:t>
            </a:r>
            <a:endParaRPr lang="en-US" sz="2000" dirty="0">
              <a:solidFill>
                <a:schemeClr val="accent2"/>
              </a:solidFill>
              <a:latin typeface="Arial Narrow" charset="0"/>
            </a:endParaRPr>
          </a:p>
        </p:txBody>
      </p:sp>
      <p:sp>
        <p:nvSpPr>
          <p:cNvPr id="818181" name="Text Box 5"/>
          <p:cNvSpPr txBox="1">
            <a:spLocks noChangeArrowheads="1"/>
          </p:cNvSpPr>
          <p:nvPr/>
        </p:nvSpPr>
        <p:spPr bwMode="auto">
          <a:xfrm>
            <a:off x="304800" y="3429000"/>
            <a:ext cx="7543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Let</a:t>
            </a:r>
            <a:r>
              <a:rPr lang="ja-JP" altLang="en-US">
                <a:solidFill>
                  <a:srgbClr val="FF0000"/>
                </a:solidFill>
                <a:latin typeface="Arial Narrow" charset="0"/>
              </a:rPr>
              <a:t>’</a:t>
            </a:r>
            <a:r>
              <a:rPr lang="en-US" altLang="ja-JP">
                <a:solidFill>
                  <a:srgbClr val="FF0000"/>
                </a:solidFill>
                <a:latin typeface="Arial Narrow" charset="0"/>
              </a:rPr>
              <a:t>s consider a cylinder rolling on a flat surface, without slipping.</a:t>
            </a:r>
            <a:r>
              <a:rPr lang="en-US" altLang="ja-JP">
                <a:latin typeface="Arial Narrow" charset="0"/>
              </a:rPr>
              <a:t> </a:t>
            </a:r>
            <a:endParaRPr lang="en-US">
              <a:latin typeface="Arial Narrow" charset="0"/>
            </a:endParaRPr>
          </a:p>
        </p:txBody>
      </p:sp>
      <p:sp>
        <p:nvSpPr>
          <p:cNvPr id="818182" name="Text Box 6"/>
          <p:cNvSpPr txBox="1">
            <a:spLocks noChangeArrowheads="1"/>
          </p:cNvSpPr>
          <p:nvPr/>
        </p:nvSpPr>
        <p:spPr bwMode="auto">
          <a:xfrm>
            <a:off x="3429000" y="8382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86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Under what condition does this </a:t>
            </a:r>
            <a:r>
              <a:rPr lang="ja-JP" altLang="en-US" sz="2000">
                <a:solidFill>
                  <a:schemeClr val="accent2"/>
                </a:solidFill>
                <a:latin typeface="Arial Narrow" charset="0"/>
              </a:rPr>
              <a:t>“</a:t>
            </a:r>
            <a:r>
              <a:rPr lang="en-US" altLang="ja-JP" sz="2000">
                <a:solidFill>
                  <a:schemeClr val="accent2"/>
                </a:solidFill>
                <a:latin typeface="Arial Narrow" charset="0"/>
              </a:rPr>
              <a:t>Pure Rolling</a:t>
            </a:r>
            <a:r>
              <a:rPr lang="ja-JP" altLang="en-US" sz="2000">
                <a:solidFill>
                  <a:schemeClr val="accent2"/>
                </a:solidFill>
                <a:latin typeface="Arial Narrow" charset="0"/>
              </a:rPr>
              <a:t>”</a:t>
            </a:r>
            <a:r>
              <a:rPr lang="en-US" altLang="ja-JP" sz="2000">
                <a:solidFill>
                  <a:schemeClr val="accent2"/>
                </a:solidFill>
                <a:latin typeface="Arial Narrow" charset="0"/>
              </a:rPr>
              <a:t> happen?</a:t>
            </a:r>
            <a:endParaRPr lang="en-US" sz="200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752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4876800" cy="10668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Limit our discussion on very symmetric objects, such as cylinders, spheres, etc</a:t>
            </a:r>
          </a:p>
          <a:p>
            <a:pPr eaLnBrk="1" hangingPunct="1">
              <a:spcBef>
                <a:spcPct val="20000"/>
              </a:spcBef>
              <a:buFontTx/>
              <a:buAutoNum type="arabicPeriod"/>
            </a:pPr>
            <a:r>
              <a:rPr lang="en-US" sz="2000">
                <a:solidFill>
                  <a:srgbClr val="FF0000"/>
                </a:solidFill>
                <a:latin typeface="Arial Narrow" charset="0"/>
              </a:rPr>
              <a:t>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614914" name="Equation" r:id="rId3" imgW="228600" imgH="127000" progId="Equation.DSMT4">
                  <p:embed/>
                </p:oleObj>
              </mc:Choice>
              <mc:Fallback>
                <p:oleObj name="Equation" r:id="rId3" imgW="2286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614915" name="Equation" r:id="rId5" imgW="609600" imgH="419100" progId="Equation.DSMT4">
                  <p:embed/>
                </p:oleObj>
              </mc:Choice>
              <mc:Fallback>
                <p:oleObj name="Equation" r:id="rId5" imgW="609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614916" name="Equation" r:id="rId7" imgW="507780" imgH="393529" progId="Equation.DSMT4">
                  <p:embed/>
                </p:oleObj>
              </mc:Choice>
              <mc:Fallback>
                <p:oleObj name="Equation" r:id="rId7" imgW="5077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614917" name="Equation" r:id="rId9" imgW="380670" imgH="177646" progId="Equation.3">
                  <p:embed/>
                </p:oleObj>
              </mc:Choice>
              <mc:Fallback>
                <p:oleObj name="Equation" r:id="rId9" imgW="380670"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614918"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87875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72E87CB-C156-0F43-BE53-51CDD96B353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More Rolling Motion of a Rigid Body</a:t>
            </a:r>
          </a:p>
        </p:txBody>
      </p:sp>
      <p:sp>
        <p:nvSpPr>
          <p:cNvPr id="819203" name="Text Box 3"/>
          <p:cNvSpPr txBox="1">
            <a:spLocks noChangeArrowheads="1"/>
          </p:cNvSpPr>
          <p:nvPr/>
        </p:nvSpPr>
        <p:spPr bwMode="auto">
          <a:xfrm>
            <a:off x="2667000" y="1752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As we learned in rotational motion, all points in a rigid body moves at the same angular speed but at different linear speeds.</a:t>
            </a:r>
          </a:p>
        </p:txBody>
      </p:sp>
      <p:sp>
        <p:nvSpPr>
          <p:cNvPr id="819204" name="Text Box 4"/>
          <p:cNvSpPr txBox="1">
            <a:spLocks noChangeArrowheads="1"/>
          </p:cNvSpPr>
          <p:nvPr/>
        </p:nvSpPr>
        <p:spPr bwMode="auto">
          <a:xfrm>
            <a:off x="2667000" y="29718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At any given time, the point that comes to P has 0 linear speed while the point at P</a:t>
            </a:r>
            <a:r>
              <a:rPr lang="ja-JP" altLang="en-US" sz="2000">
                <a:solidFill>
                  <a:schemeClr val="accent2"/>
                </a:solidFill>
                <a:latin typeface="Arial Narrow" charset="0"/>
              </a:rPr>
              <a:t>’</a:t>
            </a:r>
            <a:r>
              <a:rPr lang="en-US" altLang="ja-JP" sz="2000">
                <a:solidFill>
                  <a:schemeClr val="accent2"/>
                </a:solidFill>
                <a:latin typeface="Arial Narrow" charset="0"/>
              </a:rPr>
              <a:t> has twice the speed of CM</a:t>
            </a:r>
            <a:endParaRPr lang="en-US" sz="2000">
              <a:solidFill>
                <a:schemeClr val="accent2"/>
              </a:solidFill>
              <a:latin typeface="Arial Narrow" charset="0"/>
            </a:endParaRPr>
          </a:p>
        </p:txBody>
      </p:sp>
      <p:sp>
        <p:nvSpPr>
          <p:cNvPr id="819205" name="Text Box 5"/>
          <p:cNvSpPr txBox="1">
            <a:spLocks noChangeArrowheads="1"/>
          </p:cNvSpPr>
          <p:nvPr/>
        </p:nvSpPr>
        <p:spPr bwMode="auto">
          <a:xfrm>
            <a:off x="304800" y="914400"/>
            <a:ext cx="5105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the linear acceleration of the CM is</a:t>
            </a:r>
          </a:p>
        </p:txBody>
      </p:sp>
      <p:sp>
        <p:nvSpPr>
          <p:cNvPr id="819206" name="Text Box 6"/>
          <p:cNvSpPr txBox="1">
            <a:spLocks noChangeArrowheads="1"/>
          </p:cNvSpPr>
          <p:nvPr/>
        </p:nvSpPr>
        <p:spPr bwMode="auto">
          <a:xfrm>
            <a:off x="381000" y="3810000"/>
            <a:ext cx="8458200" cy="4572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rolling motion can be interpreted as the sum of Translation and Rotation</a:t>
            </a:r>
          </a:p>
        </p:txBody>
      </p:sp>
      <p:graphicFrame>
        <p:nvGraphicFramePr>
          <p:cNvPr id="819207" name="Object 2"/>
          <p:cNvGraphicFramePr>
            <a:graphicFrameLocks noChangeAspect="1"/>
          </p:cNvGraphicFramePr>
          <p:nvPr/>
        </p:nvGraphicFramePr>
        <p:xfrm>
          <a:off x="5686425" y="1079500"/>
          <a:ext cx="485775" cy="457200"/>
        </p:xfrm>
        <a:graphic>
          <a:graphicData uri="http://schemas.openxmlformats.org/presentationml/2006/ole">
            <mc:AlternateContent xmlns:mc="http://schemas.openxmlformats.org/markup-compatibility/2006">
              <mc:Choice xmlns:v="urn:schemas-microsoft-com:vml" Requires="v">
                <p:oleObj spid="_x0000_s615836" name="Equation" r:id="rId3" imgW="279400" imgH="228600" progId="Equation.3">
                  <p:embed/>
                </p:oleObj>
              </mc:Choice>
              <mc:Fallback>
                <p:oleObj name="Equation" r:id="rId3" imgW="279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1079500"/>
                        <a:ext cx="4857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9208" name="Text Box 8"/>
          <p:cNvSpPr txBox="1">
            <a:spLocks noChangeArrowheads="1"/>
          </p:cNvSpPr>
          <p:nvPr/>
        </p:nvSpPr>
        <p:spPr bwMode="auto">
          <a:xfrm>
            <a:off x="8077200" y="3124200"/>
            <a:ext cx="838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a:t>
            </a:r>
          </a:p>
        </p:txBody>
      </p:sp>
      <p:grpSp>
        <p:nvGrpSpPr>
          <p:cNvPr id="2" name="Group 9"/>
          <p:cNvGrpSpPr>
            <a:grpSpLocks/>
          </p:cNvGrpSpPr>
          <p:nvPr/>
        </p:nvGrpSpPr>
        <p:grpSpPr bwMode="auto">
          <a:xfrm>
            <a:off x="381000" y="1905000"/>
            <a:ext cx="2209800" cy="1616075"/>
            <a:chOff x="336" y="1488"/>
            <a:chExt cx="1392" cy="1018"/>
          </a:xfrm>
        </p:grpSpPr>
        <p:sp>
          <p:nvSpPr>
            <p:cNvPr id="19522" name="Line 10"/>
            <p:cNvSpPr>
              <a:spLocks noChangeShapeType="1"/>
            </p:cNvSpPr>
            <p:nvPr/>
          </p:nvSpPr>
          <p:spPr bwMode="auto">
            <a:xfrm>
              <a:off x="336" y="2496"/>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3" name="Oval 11"/>
            <p:cNvSpPr>
              <a:spLocks noChangeArrowheads="1"/>
            </p:cNvSpPr>
            <p:nvPr/>
          </p:nvSpPr>
          <p:spPr bwMode="auto">
            <a:xfrm>
              <a:off x="384" y="1488"/>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524" name="Text Box 12"/>
            <p:cNvSpPr txBox="1">
              <a:spLocks noChangeArrowheads="1"/>
            </p:cNvSpPr>
            <p:nvPr/>
          </p:nvSpPr>
          <p:spPr bwMode="auto">
            <a:xfrm>
              <a:off x="768" y="2256"/>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525" name="Oval 13"/>
            <p:cNvSpPr>
              <a:spLocks noChangeArrowheads="1"/>
            </p:cNvSpPr>
            <p:nvPr/>
          </p:nvSpPr>
          <p:spPr bwMode="auto">
            <a:xfrm>
              <a:off x="8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6" name="Oval 14"/>
            <p:cNvSpPr>
              <a:spLocks noChangeArrowheads="1"/>
            </p:cNvSpPr>
            <p:nvPr/>
          </p:nvSpPr>
          <p:spPr bwMode="auto">
            <a:xfrm>
              <a:off x="1152"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7" name="Oval 15"/>
            <p:cNvSpPr>
              <a:spLocks noChangeArrowheads="1"/>
            </p:cNvSpPr>
            <p:nvPr/>
          </p:nvSpPr>
          <p:spPr bwMode="auto">
            <a:xfrm>
              <a:off x="576"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8" name="Oval 16"/>
            <p:cNvSpPr>
              <a:spLocks noChangeArrowheads="1"/>
            </p:cNvSpPr>
            <p:nvPr/>
          </p:nvSpPr>
          <p:spPr bwMode="auto">
            <a:xfrm>
              <a:off x="86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9" name="Oval 17"/>
            <p:cNvSpPr>
              <a:spLocks noChangeArrowheads="1"/>
            </p:cNvSpPr>
            <p:nvPr/>
          </p:nvSpPr>
          <p:spPr bwMode="auto">
            <a:xfrm>
              <a:off x="864"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30" name="Oval 18"/>
            <p:cNvSpPr>
              <a:spLocks noChangeArrowheads="1"/>
            </p:cNvSpPr>
            <p:nvPr/>
          </p:nvSpPr>
          <p:spPr bwMode="auto">
            <a:xfrm>
              <a:off x="480" y="1680"/>
              <a:ext cx="48" cy="48"/>
            </a:xfrm>
            <a:prstGeom prst="ellipse">
              <a:avLst/>
            </a:prstGeom>
            <a:solidFill>
              <a:schemeClr val="tx2"/>
            </a:solidFill>
            <a:ln w="9525">
              <a:solidFill>
                <a:schemeClr val="tx1"/>
              </a:solidFill>
              <a:round/>
              <a:headEnd/>
              <a:tailEnd/>
            </a:ln>
          </p:spPr>
          <p:txBody>
            <a:bodyPr wrap="none" anchor="ctr"/>
            <a:lstStyle/>
            <a:p>
              <a:endParaRPr lang="en-US"/>
            </a:p>
          </p:txBody>
        </p:sp>
        <p:cxnSp>
          <p:nvCxnSpPr>
            <p:cNvPr id="19531" name="AutoShape 19"/>
            <p:cNvCxnSpPr>
              <a:cxnSpLocks noChangeShapeType="1"/>
              <a:stCxn id="19525" idx="0"/>
              <a:endCxn id="19526" idx="2"/>
            </p:cNvCxnSpPr>
            <p:nvPr/>
          </p:nvCxnSpPr>
          <p:spPr bwMode="auto">
            <a:xfrm flipV="1">
              <a:off x="888" y="2184"/>
              <a:ext cx="264" cy="264"/>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19532" name="AutoShape 20"/>
            <p:cNvCxnSpPr>
              <a:cxnSpLocks noChangeShapeType="1"/>
              <a:stCxn id="19525" idx="2"/>
              <a:endCxn id="19527" idx="5"/>
            </p:cNvCxnSpPr>
            <p:nvPr/>
          </p:nvCxnSpPr>
          <p:spPr bwMode="auto">
            <a:xfrm flipH="1" flipV="1">
              <a:off x="617" y="2249"/>
              <a:ext cx="247" cy="223"/>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19533" name="AutoShape 21"/>
            <p:cNvCxnSpPr>
              <a:cxnSpLocks noChangeShapeType="1"/>
              <a:stCxn id="19525" idx="1"/>
              <a:endCxn id="19530" idx="5"/>
            </p:cNvCxnSpPr>
            <p:nvPr/>
          </p:nvCxnSpPr>
          <p:spPr bwMode="auto">
            <a:xfrm flipH="1" flipV="1">
              <a:off x="521" y="1721"/>
              <a:ext cx="350" cy="734"/>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sp>
          <p:nvSpPr>
            <p:cNvPr id="19534" name="Line 22"/>
            <p:cNvSpPr>
              <a:spLocks noChangeShapeType="1"/>
            </p:cNvSpPr>
            <p:nvPr/>
          </p:nvSpPr>
          <p:spPr bwMode="auto">
            <a:xfrm>
              <a:off x="1200" y="2208"/>
              <a:ext cx="144" cy="1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5" name="Line 23"/>
            <p:cNvSpPr>
              <a:spLocks noChangeShapeType="1"/>
            </p:cNvSpPr>
            <p:nvPr/>
          </p:nvSpPr>
          <p:spPr bwMode="auto">
            <a:xfrm flipV="1">
              <a:off x="624" y="2064"/>
              <a:ext cx="144"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6" name="Line 24"/>
            <p:cNvSpPr>
              <a:spLocks noChangeShapeType="1"/>
            </p:cNvSpPr>
            <p:nvPr/>
          </p:nvSpPr>
          <p:spPr bwMode="auto">
            <a:xfrm flipV="1">
              <a:off x="528" y="1536"/>
              <a:ext cx="240"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7" name="Line 25"/>
            <p:cNvSpPr>
              <a:spLocks noChangeShapeType="1"/>
            </p:cNvSpPr>
            <p:nvPr/>
          </p:nvSpPr>
          <p:spPr bwMode="auto">
            <a:xfrm>
              <a:off x="912" y="1488"/>
              <a:ext cx="67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8" name="Line 26"/>
            <p:cNvSpPr>
              <a:spLocks noChangeShapeType="1"/>
            </p:cNvSpPr>
            <p:nvPr/>
          </p:nvSpPr>
          <p:spPr bwMode="auto">
            <a:xfrm>
              <a:off x="912"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9" name="Text Box 27"/>
            <p:cNvSpPr txBox="1">
              <a:spLocks noChangeArrowheads="1"/>
            </p:cNvSpPr>
            <p:nvPr/>
          </p:nvSpPr>
          <p:spPr bwMode="auto">
            <a:xfrm>
              <a:off x="768" y="148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540" name="Text Box 28"/>
            <p:cNvSpPr txBox="1">
              <a:spLocks noChangeArrowheads="1"/>
            </p:cNvSpPr>
            <p:nvPr/>
          </p:nvSpPr>
          <p:spPr bwMode="auto">
            <a:xfrm>
              <a:off x="768" y="1766"/>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541" name="Text Box 29"/>
            <p:cNvSpPr txBox="1">
              <a:spLocks noChangeArrowheads="1"/>
            </p:cNvSpPr>
            <p:nvPr/>
          </p:nvSpPr>
          <p:spPr bwMode="auto">
            <a:xfrm>
              <a:off x="1200" y="1910"/>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sp>
          <p:nvSpPr>
            <p:cNvPr id="19542" name="Text Box 30"/>
            <p:cNvSpPr txBox="1">
              <a:spLocks noChangeArrowheads="1"/>
            </p:cNvSpPr>
            <p:nvPr/>
          </p:nvSpPr>
          <p:spPr bwMode="auto">
            <a:xfrm>
              <a:off x="1331" y="1526"/>
              <a:ext cx="3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sp>
        <p:nvSpPr>
          <p:cNvPr id="819231" name="Text Box 31"/>
          <p:cNvSpPr txBox="1">
            <a:spLocks noChangeArrowheads="1"/>
          </p:cNvSpPr>
          <p:nvPr/>
        </p:nvSpPr>
        <p:spPr bwMode="auto">
          <a:xfrm>
            <a:off x="2667000" y="25146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CM is moving at  the same speed at all times.</a:t>
            </a:r>
          </a:p>
        </p:txBody>
      </p:sp>
      <p:grpSp>
        <p:nvGrpSpPr>
          <p:cNvPr id="3" name="Group 32"/>
          <p:cNvGrpSpPr>
            <a:grpSpLocks/>
          </p:cNvGrpSpPr>
          <p:nvPr/>
        </p:nvGrpSpPr>
        <p:grpSpPr bwMode="auto">
          <a:xfrm>
            <a:off x="457200" y="4267200"/>
            <a:ext cx="1890713" cy="1920875"/>
            <a:chOff x="288" y="2688"/>
            <a:chExt cx="1191" cy="1210"/>
          </a:xfrm>
        </p:grpSpPr>
        <p:sp>
          <p:nvSpPr>
            <p:cNvPr id="19505" name="Line 33"/>
            <p:cNvSpPr>
              <a:spLocks noChangeShapeType="1"/>
            </p:cNvSpPr>
            <p:nvPr/>
          </p:nvSpPr>
          <p:spPr bwMode="auto">
            <a:xfrm>
              <a:off x="288" y="3782"/>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6" name="Oval 34"/>
            <p:cNvSpPr>
              <a:spLocks noChangeArrowheads="1"/>
            </p:cNvSpPr>
            <p:nvPr/>
          </p:nvSpPr>
          <p:spPr bwMode="auto">
            <a:xfrm>
              <a:off x="336" y="2774"/>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507" name="Text Box 35"/>
            <p:cNvSpPr txBox="1">
              <a:spLocks noChangeArrowheads="1"/>
            </p:cNvSpPr>
            <p:nvPr/>
          </p:nvSpPr>
          <p:spPr bwMode="auto">
            <a:xfrm>
              <a:off x="720" y="3542"/>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508" name="Oval 36"/>
            <p:cNvSpPr>
              <a:spLocks noChangeArrowheads="1"/>
            </p:cNvSpPr>
            <p:nvPr/>
          </p:nvSpPr>
          <p:spPr bwMode="auto">
            <a:xfrm>
              <a:off x="816" y="373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09" name="Oval 37"/>
            <p:cNvSpPr>
              <a:spLocks noChangeArrowheads="1"/>
            </p:cNvSpPr>
            <p:nvPr/>
          </p:nvSpPr>
          <p:spPr bwMode="auto">
            <a:xfrm>
              <a:off x="816" y="277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10" name="Text Box 38"/>
            <p:cNvSpPr txBox="1">
              <a:spLocks noChangeArrowheads="1"/>
            </p:cNvSpPr>
            <p:nvPr/>
          </p:nvSpPr>
          <p:spPr bwMode="auto">
            <a:xfrm>
              <a:off x="720" y="277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511" name="Text Box 39"/>
            <p:cNvSpPr txBox="1">
              <a:spLocks noChangeArrowheads="1"/>
            </p:cNvSpPr>
            <p:nvPr/>
          </p:nvSpPr>
          <p:spPr bwMode="auto">
            <a:xfrm>
              <a:off x="720" y="3052"/>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512" name="Oval 40"/>
            <p:cNvSpPr>
              <a:spLocks noChangeArrowheads="1"/>
            </p:cNvSpPr>
            <p:nvPr/>
          </p:nvSpPr>
          <p:spPr bwMode="auto">
            <a:xfrm>
              <a:off x="816" y="3254"/>
              <a:ext cx="48" cy="48"/>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19513" name="Group 41"/>
            <p:cNvGrpSpPr>
              <a:grpSpLocks/>
            </p:cNvGrpSpPr>
            <p:nvPr/>
          </p:nvGrpSpPr>
          <p:grpSpPr bwMode="auto">
            <a:xfrm>
              <a:off x="864" y="3196"/>
              <a:ext cx="615" cy="250"/>
              <a:chOff x="864" y="3196"/>
              <a:chExt cx="615" cy="250"/>
            </a:xfrm>
          </p:grpSpPr>
          <p:sp>
            <p:nvSpPr>
              <p:cNvPr id="19520" name="Line 42"/>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1" name="Text Box 43"/>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19514" name="Group 44"/>
            <p:cNvGrpSpPr>
              <a:grpSpLocks/>
            </p:cNvGrpSpPr>
            <p:nvPr/>
          </p:nvGrpSpPr>
          <p:grpSpPr bwMode="auto">
            <a:xfrm>
              <a:off x="864" y="2688"/>
              <a:ext cx="615" cy="250"/>
              <a:chOff x="864" y="3196"/>
              <a:chExt cx="615" cy="250"/>
            </a:xfrm>
          </p:grpSpPr>
          <p:sp>
            <p:nvSpPr>
              <p:cNvPr id="19518" name="Line 45"/>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9" name="Text Box 46"/>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19515" name="Group 47"/>
            <p:cNvGrpSpPr>
              <a:grpSpLocks/>
            </p:cNvGrpSpPr>
            <p:nvPr/>
          </p:nvGrpSpPr>
          <p:grpSpPr bwMode="auto">
            <a:xfrm>
              <a:off x="864" y="3648"/>
              <a:ext cx="615" cy="250"/>
              <a:chOff x="864" y="3196"/>
              <a:chExt cx="615" cy="250"/>
            </a:xfrm>
          </p:grpSpPr>
          <p:sp>
            <p:nvSpPr>
              <p:cNvPr id="19516" name="Line 48"/>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7" name="Text Box 49"/>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sp>
        <p:nvSpPr>
          <p:cNvPr id="819250" name="Text Box 50"/>
          <p:cNvSpPr txBox="1">
            <a:spLocks noChangeArrowheads="1"/>
          </p:cNvSpPr>
          <p:nvPr/>
        </p:nvSpPr>
        <p:spPr bwMode="auto">
          <a:xfrm>
            <a:off x="2505075" y="4784725"/>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000" b="1">
                <a:solidFill>
                  <a:srgbClr val="FF0000"/>
                </a:solidFill>
              </a:rPr>
              <a:t>+</a:t>
            </a:r>
          </a:p>
        </p:txBody>
      </p:sp>
      <p:grpSp>
        <p:nvGrpSpPr>
          <p:cNvPr id="7" name="Group 51"/>
          <p:cNvGrpSpPr>
            <a:grpSpLocks/>
          </p:cNvGrpSpPr>
          <p:nvPr/>
        </p:nvGrpSpPr>
        <p:grpSpPr bwMode="auto">
          <a:xfrm>
            <a:off x="2743200" y="4252913"/>
            <a:ext cx="2671763" cy="1847850"/>
            <a:chOff x="1728" y="2679"/>
            <a:chExt cx="1683" cy="1164"/>
          </a:xfrm>
        </p:grpSpPr>
        <p:sp>
          <p:nvSpPr>
            <p:cNvPr id="19491" name="Line 52"/>
            <p:cNvSpPr>
              <a:spLocks noChangeShapeType="1"/>
            </p:cNvSpPr>
            <p:nvPr/>
          </p:nvSpPr>
          <p:spPr bwMode="auto">
            <a:xfrm>
              <a:off x="1968" y="3782"/>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Oval 53"/>
            <p:cNvSpPr>
              <a:spLocks noChangeArrowheads="1"/>
            </p:cNvSpPr>
            <p:nvPr/>
          </p:nvSpPr>
          <p:spPr bwMode="auto">
            <a:xfrm>
              <a:off x="2016" y="2774"/>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493" name="Text Box 54"/>
            <p:cNvSpPr txBox="1">
              <a:spLocks noChangeArrowheads="1"/>
            </p:cNvSpPr>
            <p:nvPr/>
          </p:nvSpPr>
          <p:spPr bwMode="auto">
            <a:xfrm>
              <a:off x="2400" y="3542"/>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494" name="Oval 55"/>
            <p:cNvSpPr>
              <a:spLocks noChangeArrowheads="1"/>
            </p:cNvSpPr>
            <p:nvPr/>
          </p:nvSpPr>
          <p:spPr bwMode="auto">
            <a:xfrm>
              <a:off x="2496" y="373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95" name="Oval 56"/>
            <p:cNvSpPr>
              <a:spLocks noChangeArrowheads="1"/>
            </p:cNvSpPr>
            <p:nvPr/>
          </p:nvSpPr>
          <p:spPr bwMode="auto">
            <a:xfrm>
              <a:off x="2496" y="277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96" name="Text Box 57"/>
            <p:cNvSpPr txBox="1">
              <a:spLocks noChangeArrowheads="1"/>
            </p:cNvSpPr>
            <p:nvPr/>
          </p:nvSpPr>
          <p:spPr bwMode="auto">
            <a:xfrm>
              <a:off x="2400" y="277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497" name="Text Box 58"/>
            <p:cNvSpPr txBox="1">
              <a:spLocks noChangeArrowheads="1"/>
            </p:cNvSpPr>
            <p:nvPr/>
          </p:nvSpPr>
          <p:spPr bwMode="auto">
            <a:xfrm>
              <a:off x="2400" y="3052"/>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498" name="Oval 59"/>
            <p:cNvSpPr>
              <a:spLocks noChangeArrowheads="1"/>
            </p:cNvSpPr>
            <p:nvPr/>
          </p:nvSpPr>
          <p:spPr bwMode="auto">
            <a:xfrm>
              <a:off x="2496" y="325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99" name="Line 60"/>
            <p:cNvSpPr>
              <a:spLocks noChangeShapeType="1"/>
            </p:cNvSpPr>
            <p:nvPr/>
          </p:nvSpPr>
          <p:spPr bwMode="auto">
            <a:xfrm flipH="1">
              <a:off x="2160" y="3754"/>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0" name="Text Box 61"/>
            <p:cNvSpPr txBox="1">
              <a:spLocks noChangeArrowheads="1"/>
            </p:cNvSpPr>
            <p:nvPr/>
          </p:nvSpPr>
          <p:spPr bwMode="auto">
            <a:xfrm>
              <a:off x="1728" y="3591"/>
              <a:ext cx="5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v=R</a:t>
              </a:r>
              <a:r>
                <a:rPr lang="en-US" sz="2000" b="1">
                  <a:solidFill>
                    <a:srgbClr val="FF0000"/>
                  </a:solidFill>
                  <a:latin typeface="Lucida Grande" charset="0"/>
                  <a:cs typeface="Lucida Grande" charset="0"/>
                </a:rPr>
                <a:t>ω</a:t>
              </a:r>
              <a:endParaRPr lang="en-US" sz="2000" b="1">
                <a:solidFill>
                  <a:srgbClr val="FF0000"/>
                </a:solidFill>
                <a:latin typeface="Monotype Corsiva" charset="0"/>
                <a:cs typeface="Lucida Grande" charset="0"/>
              </a:endParaRPr>
            </a:p>
          </p:txBody>
        </p:sp>
        <p:sp>
          <p:nvSpPr>
            <p:cNvPr id="19501" name="Text Box 62"/>
            <p:cNvSpPr txBox="1">
              <a:spLocks noChangeArrowheads="1"/>
            </p:cNvSpPr>
            <p:nvPr/>
          </p:nvSpPr>
          <p:spPr bwMode="auto">
            <a:xfrm>
              <a:off x="2502" y="3206"/>
              <a:ext cx="3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v=0</a:t>
              </a:r>
            </a:p>
          </p:txBody>
        </p:sp>
        <p:grpSp>
          <p:nvGrpSpPr>
            <p:cNvPr id="19502" name="Group 63"/>
            <p:cNvGrpSpPr>
              <a:grpSpLocks/>
            </p:cNvGrpSpPr>
            <p:nvPr/>
          </p:nvGrpSpPr>
          <p:grpSpPr bwMode="auto">
            <a:xfrm>
              <a:off x="2544" y="2679"/>
              <a:ext cx="867" cy="252"/>
              <a:chOff x="864" y="3187"/>
              <a:chExt cx="867" cy="252"/>
            </a:xfrm>
          </p:grpSpPr>
          <p:sp>
            <p:nvSpPr>
              <p:cNvPr id="19503" name="Line 64"/>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4" name="Text Box 65"/>
              <p:cNvSpPr txBox="1">
                <a:spLocks noChangeArrowheads="1"/>
              </p:cNvSpPr>
              <p:nvPr/>
            </p:nvSpPr>
            <p:spPr bwMode="auto">
              <a:xfrm>
                <a:off x="1152" y="3187"/>
                <a:ext cx="5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v=Rω</a:t>
                </a:r>
              </a:p>
            </p:txBody>
          </p:sp>
        </p:grpSp>
      </p:grpSp>
      <p:sp>
        <p:nvSpPr>
          <p:cNvPr id="819266" name="Text Box 66"/>
          <p:cNvSpPr txBox="1">
            <a:spLocks noChangeArrowheads="1"/>
          </p:cNvSpPr>
          <p:nvPr/>
        </p:nvSpPr>
        <p:spPr bwMode="auto">
          <a:xfrm>
            <a:off x="5172075" y="4724400"/>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000" b="1">
                <a:solidFill>
                  <a:srgbClr val="FF0000"/>
                </a:solidFill>
              </a:rPr>
              <a:t>=</a:t>
            </a:r>
          </a:p>
        </p:txBody>
      </p:sp>
      <p:grpSp>
        <p:nvGrpSpPr>
          <p:cNvPr id="9" name="Group 67"/>
          <p:cNvGrpSpPr>
            <a:grpSpLocks/>
          </p:cNvGrpSpPr>
          <p:nvPr/>
        </p:nvGrpSpPr>
        <p:grpSpPr bwMode="auto">
          <a:xfrm>
            <a:off x="6019800" y="4229100"/>
            <a:ext cx="2671763" cy="1806575"/>
            <a:chOff x="3792" y="2664"/>
            <a:chExt cx="1683" cy="1138"/>
          </a:xfrm>
        </p:grpSpPr>
        <p:sp>
          <p:nvSpPr>
            <p:cNvPr id="19477" name="Line 68"/>
            <p:cNvSpPr>
              <a:spLocks noChangeShapeType="1"/>
            </p:cNvSpPr>
            <p:nvPr/>
          </p:nvSpPr>
          <p:spPr bwMode="auto">
            <a:xfrm>
              <a:off x="3792" y="3792"/>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Oval 69"/>
            <p:cNvSpPr>
              <a:spLocks noChangeArrowheads="1"/>
            </p:cNvSpPr>
            <p:nvPr/>
          </p:nvSpPr>
          <p:spPr bwMode="auto">
            <a:xfrm>
              <a:off x="3840" y="2784"/>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479" name="Text Box 70"/>
            <p:cNvSpPr txBox="1">
              <a:spLocks noChangeArrowheads="1"/>
            </p:cNvSpPr>
            <p:nvPr/>
          </p:nvSpPr>
          <p:spPr bwMode="auto">
            <a:xfrm>
              <a:off x="4224" y="3552"/>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480" name="Oval 71"/>
            <p:cNvSpPr>
              <a:spLocks noChangeArrowheads="1"/>
            </p:cNvSpPr>
            <p:nvPr/>
          </p:nvSpPr>
          <p:spPr bwMode="auto">
            <a:xfrm>
              <a:off x="4320" y="37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81" name="Oval 72"/>
            <p:cNvSpPr>
              <a:spLocks noChangeArrowheads="1"/>
            </p:cNvSpPr>
            <p:nvPr/>
          </p:nvSpPr>
          <p:spPr bwMode="auto">
            <a:xfrm>
              <a:off x="432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82" name="Text Box 73"/>
            <p:cNvSpPr txBox="1">
              <a:spLocks noChangeArrowheads="1"/>
            </p:cNvSpPr>
            <p:nvPr/>
          </p:nvSpPr>
          <p:spPr bwMode="auto">
            <a:xfrm>
              <a:off x="4224" y="278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483" name="Text Box 74"/>
            <p:cNvSpPr txBox="1">
              <a:spLocks noChangeArrowheads="1"/>
            </p:cNvSpPr>
            <p:nvPr/>
          </p:nvSpPr>
          <p:spPr bwMode="auto">
            <a:xfrm>
              <a:off x="4224" y="3062"/>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484" name="Oval 75"/>
            <p:cNvSpPr>
              <a:spLocks noChangeArrowheads="1"/>
            </p:cNvSpPr>
            <p:nvPr/>
          </p:nvSpPr>
          <p:spPr bwMode="auto">
            <a:xfrm>
              <a:off x="4320"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85" name="Text Box 76"/>
            <p:cNvSpPr txBox="1">
              <a:spLocks noChangeArrowheads="1"/>
            </p:cNvSpPr>
            <p:nvPr/>
          </p:nvSpPr>
          <p:spPr bwMode="auto">
            <a:xfrm>
              <a:off x="4326" y="321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b="1">
                <a:solidFill>
                  <a:srgbClr val="FF0000"/>
                </a:solidFill>
                <a:latin typeface="Monotype Corsiva" charset="0"/>
              </a:endParaRPr>
            </a:p>
          </p:txBody>
        </p:sp>
        <p:sp>
          <p:nvSpPr>
            <p:cNvPr id="19486" name="Line 77"/>
            <p:cNvSpPr>
              <a:spLocks noChangeShapeType="1"/>
            </p:cNvSpPr>
            <p:nvPr/>
          </p:nvSpPr>
          <p:spPr bwMode="auto">
            <a:xfrm>
              <a:off x="4368" y="2784"/>
              <a:ext cx="72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7" name="Text Box 78"/>
            <p:cNvSpPr txBox="1">
              <a:spLocks noChangeArrowheads="1"/>
            </p:cNvSpPr>
            <p:nvPr/>
          </p:nvSpPr>
          <p:spPr bwMode="auto">
            <a:xfrm>
              <a:off x="5078" y="2664"/>
              <a:ext cx="3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a:latin typeface="Monotype Corsiva" charset="0"/>
              </a:endParaRPr>
            </a:p>
          </p:txBody>
        </p:sp>
        <p:grpSp>
          <p:nvGrpSpPr>
            <p:cNvPr id="19488" name="Group 79"/>
            <p:cNvGrpSpPr>
              <a:grpSpLocks/>
            </p:cNvGrpSpPr>
            <p:nvPr/>
          </p:nvGrpSpPr>
          <p:grpSpPr bwMode="auto">
            <a:xfrm>
              <a:off x="4377" y="3206"/>
              <a:ext cx="615" cy="250"/>
              <a:chOff x="864" y="3196"/>
              <a:chExt cx="615" cy="250"/>
            </a:xfrm>
          </p:grpSpPr>
          <p:sp>
            <p:nvSpPr>
              <p:cNvPr id="19489" name="Line 80"/>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0" name="Text Box 81"/>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graphicFrame>
        <p:nvGraphicFramePr>
          <p:cNvPr id="819282" name="Object 3"/>
          <p:cNvGraphicFramePr>
            <a:graphicFrameLocks noChangeAspect="1"/>
          </p:cNvGraphicFramePr>
          <p:nvPr/>
        </p:nvGraphicFramePr>
        <p:xfrm>
          <a:off x="6172200" y="914400"/>
          <a:ext cx="882650" cy="787400"/>
        </p:xfrm>
        <a:graphic>
          <a:graphicData uri="http://schemas.openxmlformats.org/presentationml/2006/ole">
            <mc:AlternateContent xmlns:mc="http://schemas.openxmlformats.org/markup-compatibility/2006">
              <mc:Choice xmlns:v="urn:schemas-microsoft-com:vml" Requires="v">
                <p:oleObj spid="_x0000_s615837" name="Equation" r:id="rId5" imgW="507780" imgH="393529" progId="Equation.DSMT4">
                  <p:embed/>
                </p:oleObj>
              </mc:Choice>
              <mc:Fallback>
                <p:oleObj name="Equation" r:id="rId5" imgW="507780"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9144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283" name="Object 4"/>
          <p:cNvGraphicFramePr>
            <a:graphicFrameLocks noChangeAspect="1"/>
          </p:cNvGraphicFramePr>
          <p:nvPr/>
        </p:nvGraphicFramePr>
        <p:xfrm>
          <a:off x="7043738" y="914400"/>
          <a:ext cx="904875" cy="787400"/>
        </p:xfrm>
        <a:graphic>
          <a:graphicData uri="http://schemas.openxmlformats.org/presentationml/2006/ole">
            <mc:AlternateContent xmlns:mc="http://schemas.openxmlformats.org/markup-compatibility/2006">
              <mc:Choice xmlns:v="urn:schemas-microsoft-com:vml" Requires="v">
                <p:oleObj spid="_x0000_s615838" name="Equation" r:id="rId7" imgW="520474" imgH="393529" progId="Equation.DSMT4">
                  <p:embed/>
                </p:oleObj>
              </mc:Choice>
              <mc:Fallback>
                <p:oleObj name="Equation" r:id="rId7" imgW="520474"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3738" y="914400"/>
                        <a:ext cx="904875"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284" name="Object 5"/>
          <p:cNvGraphicFramePr>
            <a:graphicFrameLocks noChangeAspect="1"/>
          </p:cNvGraphicFramePr>
          <p:nvPr/>
        </p:nvGraphicFramePr>
        <p:xfrm>
          <a:off x="7948613" y="1130300"/>
          <a:ext cx="661987" cy="355600"/>
        </p:xfrm>
        <a:graphic>
          <a:graphicData uri="http://schemas.openxmlformats.org/presentationml/2006/ole">
            <mc:AlternateContent xmlns:mc="http://schemas.openxmlformats.org/markup-compatibility/2006">
              <mc:Choice xmlns:v="urn:schemas-microsoft-com:vml" Requires="v">
                <p:oleObj spid="_x0000_s615839" name="Equation" r:id="rId9" imgW="380670" imgH="177646" progId="Equation.DSMT4">
                  <p:embed/>
                </p:oleObj>
              </mc:Choice>
              <mc:Fallback>
                <p:oleObj name="Equation" r:id="rId9" imgW="380670"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8613" y="11303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3144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04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DEFDA-B568-B84D-BB32-268DA6F13EF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878596" name="Picture 4" descr="afg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914400"/>
            <a:ext cx="41798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5" name="Text Box 3"/>
          <p:cNvSpPr txBox="1">
            <a:spLocks noChangeArrowheads="1"/>
          </p:cNvSpPr>
          <p:nvPr/>
        </p:nvSpPr>
        <p:spPr bwMode="auto">
          <a:xfrm>
            <a:off x="152400" y="7620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the car accelerates</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for 20.0 s with a constant linear acceleration of 0.800 m/s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  The radius of the tires is 0.330 m.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What is the angle through which each wheel has rotated?</a:t>
            </a:r>
          </a:p>
        </p:txBody>
      </p:sp>
      <p:sp>
        <p:nvSpPr>
          <p:cNvPr id="2048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굴림" charset="0"/>
                <a:cs typeface="굴림" charset="0"/>
              </a:rPr>
              <a:t>Ex. An Accelerating Car</a:t>
            </a:r>
            <a:endParaRPr lang="en-US">
              <a:latin typeface="Arial Narrow" charset="0"/>
              <a:ea typeface="ＭＳ Ｐゴシック" charset="0"/>
              <a:cs typeface="ＭＳ Ｐゴシック" charset="0"/>
            </a:endParaRPr>
          </a:p>
        </p:txBody>
      </p:sp>
      <p:graphicFrame>
        <p:nvGraphicFramePr>
          <p:cNvPr id="878599" name="Object 2"/>
          <p:cNvGraphicFramePr>
            <a:graphicFrameLocks noChangeAspect="1"/>
          </p:cNvGraphicFramePr>
          <p:nvPr/>
        </p:nvGraphicFramePr>
        <p:xfrm>
          <a:off x="304800" y="2430463"/>
          <a:ext cx="598488" cy="312737"/>
        </p:xfrm>
        <a:graphic>
          <a:graphicData uri="http://schemas.openxmlformats.org/presentationml/2006/ole">
            <mc:AlternateContent xmlns:mc="http://schemas.openxmlformats.org/markup-compatibility/2006">
              <mc:Choice xmlns:v="urn:schemas-microsoft-com:vml" Requires="v">
                <p:oleObj spid="_x0000_s617268" name="Equation" r:id="rId5" imgW="266469" imgH="139579" progId="Equation.DSMT4">
                  <p:embed/>
                </p:oleObj>
              </mc:Choice>
              <mc:Fallback>
                <p:oleObj name="Equation" r:id="rId5" imgW="266469" imgH="1395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0463"/>
                        <a:ext cx="5984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2" name="Group 30"/>
          <p:cNvGraphicFramePr>
            <a:graphicFrameLocks noGrp="1"/>
          </p:cNvGraphicFramePr>
          <p:nvPr/>
        </p:nvGraphicFramePr>
        <p:xfrm>
          <a:off x="304800" y="3200400"/>
          <a:ext cx="4953000" cy="990600"/>
        </p:xfrm>
        <a:graphic>
          <a:graphicData uri="http://schemas.openxmlformats.org/drawingml/2006/table">
            <a:tbl>
              <a:tblPr/>
              <a:tblGrid>
                <a:gridCol w="825500"/>
                <a:gridCol w="1497013"/>
                <a:gridCol w="649287"/>
                <a:gridCol w="1001713"/>
                <a:gridCol w="979487"/>
              </a:tblGrid>
              <a:tr h="534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8623" name="Object 3"/>
          <p:cNvGraphicFramePr>
            <a:graphicFrameLocks noChangeAspect="1"/>
          </p:cNvGraphicFramePr>
          <p:nvPr/>
        </p:nvGraphicFramePr>
        <p:xfrm>
          <a:off x="457200" y="4487863"/>
          <a:ext cx="663575" cy="465137"/>
        </p:xfrm>
        <a:graphic>
          <a:graphicData uri="http://schemas.openxmlformats.org/presentationml/2006/ole">
            <mc:AlternateContent xmlns:mc="http://schemas.openxmlformats.org/markup-compatibility/2006">
              <mc:Choice xmlns:v="urn:schemas-microsoft-com:vml" Requires="v">
                <p:oleObj spid="_x0000_s617269" name="Equation" r:id="rId7" imgW="253670" imgH="177569" progId="Equation.DSMT4">
                  <p:embed/>
                </p:oleObj>
              </mc:Choice>
              <mc:Fallback>
                <p:oleObj name="Equation" r:id="rId7" imgW="253670"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87863"/>
                        <a:ext cx="6635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4" name="Object 4"/>
          <p:cNvGraphicFramePr>
            <a:graphicFrameLocks noChangeAspect="1"/>
          </p:cNvGraphicFramePr>
          <p:nvPr/>
        </p:nvGraphicFramePr>
        <p:xfrm>
          <a:off x="769938" y="4953000"/>
          <a:ext cx="3878262" cy="650875"/>
        </p:xfrm>
        <a:graphic>
          <a:graphicData uri="http://schemas.openxmlformats.org/presentationml/2006/ole">
            <mc:AlternateContent xmlns:mc="http://schemas.openxmlformats.org/markup-compatibility/2006">
              <mc:Choice xmlns:v="urn:schemas-microsoft-com:vml" Requires="v">
                <p:oleObj spid="_x0000_s617270" name="Equation" r:id="rId9" imgW="1739900" imgH="292100" progId="Equation.DSMT4">
                  <p:embed/>
                </p:oleObj>
              </mc:Choice>
              <mc:Fallback>
                <p:oleObj name="Equation" r:id="rId9" imgW="17399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938" y="4953000"/>
                        <a:ext cx="38782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5" name="Object 5"/>
          <p:cNvGraphicFramePr>
            <a:graphicFrameLocks noChangeAspect="1"/>
          </p:cNvGraphicFramePr>
          <p:nvPr/>
        </p:nvGraphicFramePr>
        <p:xfrm>
          <a:off x="849313" y="2133600"/>
          <a:ext cx="598487" cy="882650"/>
        </p:xfrm>
        <a:graphic>
          <a:graphicData uri="http://schemas.openxmlformats.org/presentationml/2006/ole">
            <mc:AlternateContent xmlns:mc="http://schemas.openxmlformats.org/markup-compatibility/2006">
              <mc:Choice xmlns:v="urn:schemas-microsoft-com:vml" Requires="v">
                <p:oleObj spid="_x0000_s617271" name="Equation" r:id="rId11" imgW="266469" imgH="393359" progId="Equation.DSMT4">
                  <p:embed/>
                </p:oleObj>
              </mc:Choice>
              <mc:Fallback>
                <p:oleObj name="Equation" r:id="rId11" imgW="266469"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2133600"/>
                        <a:ext cx="598487"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6" name="Object 6"/>
          <p:cNvGraphicFramePr>
            <a:graphicFrameLocks noChangeAspect="1"/>
          </p:cNvGraphicFramePr>
          <p:nvPr/>
        </p:nvGraphicFramePr>
        <p:xfrm>
          <a:off x="1447800" y="2057400"/>
          <a:ext cx="3508375" cy="939800"/>
        </p:xfrm>
        <a:graphic>
          <a:graphicData uri="http://schemas.openxmlformats.org/presentationml/2006/ole">
            <mc:AlternateContent xmlns:mc="http://schemas.openxmlformats.org/markup-compatibility/2006">
              <mc:Choice xmlns:v="urn:schemas-microsoft-com:vml" Requires="v">
                <p:oleObj spid="_x0000_s617272" name="Equation" r:id="rId13" imgW="1562100" imgH="419100" progId="Equation.DSMT4">
                  <p:embed/>
                </p:oleObj>
              </mc:Choice>
              <mc:Fallback>
                <p:oleObj name="Equation" r:id="rId13" imgW="15621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057400"/>
                        <a:ext cx="35083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7" name="Object 7"/>
          <p:cNvGraphicFramePr>
            <a:graphicFrameLocks noChangeAspect="1"/>
          </p:cNvGraphicFramePr>
          <p:nvPr/>
        </p:nvGraphicFramePr>
        <p:xfrm>
          <a:off x="1066800" y="4430713"/>
          <a:ext cx="630238" cy="598487"/>
        </p:xfrm>
        <a:graphic>
          <a:graphicData uri="http://schemas.openxmlformats.org/presentationml/2006/ole">
            <mc:AlternateContent xmlns:mc="http://schemas.openxmlformats.org/markup-compatibility/2006">
              <mc:Choice xmlns:v="urn:schemas-microsoft-com:vml" Requires="v">
                <p:oleObj spid="_x0000_s617273" name="Equation" r:id="rId15" imgW="241300" imgH="228600" progId="Equation.DSMT4">
                  <p:embed/>
                </p:oleObj>
              </mc:Choice>
              <mc:Fallback>
                <p:oleObj name="Equation" r:id="rId15" imgW="2413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30713"/>
                        <a:ext cx="630238"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8" name="Object 8"/>
          <p:cNvGraphicFramePr>
            <a:graphicFrameLocks noChangeAspect="1"/>
          </p:cNvGraphicFramePr>
          <p:nvPr/>
        </p:nvGraphicFramePr>
        <p:xfrm>
          <a:off x="1658938" y="4419600"/>
          <a:ext cx="1160462" cy="630238"/>
        </p:xfrm>
        <a:graphic>
          <a:graphicData uri="http://schemas.openxmlformats.org/presentationml/2006/ole">
            <mc:AlternateContent xmlns:mc="http://schemas.openxmlformats.org/markup-compatibility/2006">
              <mc:Choice xmlns:v="urn:schemas-microsoft-com:vml" Requires="v">
                <p:oleObj spid="_x0000_s617274" name="Equation" r:id="rId17" imgW="444307" imgH="241195" progId="Equation.DSMT4">
                  <p:embed/>
                </p:oleObj>
              </mc:Choice>
              <mc:Fallback>
                <p:oleObj name="Equation" r:id="rId17" imgW="444307" imgH="24119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8938" y="4419600"/>
                        <a:ext cx="1160462"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9" name="Object 9"/>
          <p:cNvGraphicFramePr>
            <a:graphicFrameLocks noChangeAspect="1"/>
          </p:cNvGraphicFramePr>
          <p:nvPr/>
        </p:nvGraphicFramePr>
        <p:xfrm>
          <a:off x="825500" y="5638800"/>
          <a:ext cx="1612900" cy="396875"/>
        </p:xfrm>
        <a:graphic>
          <a:graphicData uri="http://schemas.openxmlformats.org/presentationml/2006/ole">
            <mc:AlternateContent xmlns:mc="http://schemas.openxmlformats.org/markup-compatibility/2006">
              <mc:Choice xmlns:v="urn:schemas-microsoft-com:vml" Requires="v">
                <p:oleObj spid="_x0000_s617275" name="Equation" r:id="rId19" imgW="723272" imgH="177646" progId="Equation.DSMT4">
                  <p:embed/>
                </p:oleObj>
              </mc:Choice>
              <mc:Fallback>
                <p:oleObj name="Equation" r:id="rId19" imgW="723272"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500" y="5638800"/>
                        <a:ext cx="1612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8631" name="Text Box 39"/>
          <p:cNvSpPr txBox="1">
            <a:spLocks noChangeArrowheads="1"/>
          </p:cNvSpPr>
          <p:nvPr/>
        </p:nvSpPr>
        <p:spPr bwMode="auto">
          <a:xfrm>
            <a:off x="1371600" y="3748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-2.42 rad/s</a:t>
            </a:r>
            <a:r>
              <a:rPr lang="en-US" sz="1800" baseline="30000">
                <a:solidFill>
                  <a:schemeClr val="accent2"/>
                </a:solidFill>
                <a:latin typeface="Arial Narrow" charset="0"/>
              </a:rPr>
              <a:t>2</a:t>
            </a:r>
          </a:p>
        </p:txBody>
      </p:sp>
      <p:sp>
        <p:nvSpPr>
          <p:cNvPr id="878632" name="Text Box 40"/>
          <p:cNvSpPr txBox="1">
            <a:spLocks noChangeArrowheads="1"/>
          </p:cNvSpPr>
          <p:nvPr/>
        </p:nvSpPr>
        <p:spPr bwMode="auto">
          <a:xfrm>
            <a:off x="3432175" y="374808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0</a:t>
            </a:r>
            <a:r>
              <a:rPr lang="en-US" sz="1800">
                <a:solidFill>
                  <a:schemeClr val="accent2"/>
                </a:solidFill>
                <a:latin typeface="Arial Narrow" charset="0"/>
                <a:ea typeface="굴림" charset="0"/>
                <a:cs typeface="굴림" charset="0"/>
              </a:rPr>
              <a:t> rad/s</a:t>
            </a:r>
          </a:p>
        </p:txBody>
      </p:sp>
      <p:sp>
        <p:nvSpPr>
          <p:cNvPr id="878633" name="Text Box 41"/>
          <p:cNvSpPr txBox="1">
            <a:spLocks noChangeArrowheads="1"/>
          </p:cNvSpPr>
          <p:nvPr/>
        </p:nvSpPr>
        <p:spPr bwMode="auto">
          <a:xfrm>
            <a:off x="4419600" y="3748088"/>
            <a:ext cx="69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20.0</a:t>
            </a:r>
            <a:r>
              <a:rPr lang="en-US" sz="1800">
                <a:solidFill>
                  <a:schemeClr val="accent2"/>
                </a:solidFill>
                <a:latin typeface="Arial Narrow" charset="0"/>
                <a:ea typeface="굴림" charset="0"/>
                <a:cs typeface="굴림" charset="0"/>
              </a:rPr>
              <a:t> s</a:t>
            </a:r>
          </a:p>
        </p:txBody>
      </p:sp>
      <p:sp>
        <p:nvSpPr>
          <p:cNvPr id="878634" name="Text Box 42"/>
          <p:cNvSpPr txBox="1">
            <a:spLocks noChangeArrowheads="1"/>
          </p:cNvSpPr>
          <p:nvPr/>
        </p:nvSpPr>
        <p:spPr bwMode="auto">
          <a:xfrm>
            <a:off x="609600" y="3733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a:t>
            </a:r>
            <a:endParaRPr lang="en-US" sz="18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4215100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858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125035689"/>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619316"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2484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619317"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619318"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619319"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58200" y="4648200"/>
          <a:ext cx="393700" cy="385763"/>
        </p:xfrm>
        <a:graphic>
          <a:graphicData uri="http://schemas.openxmlformats.org/presentationml/2006/ole">
            <mc:AlternateContent xmlns:mc="http://schemas.openxmlformats.org/markup-compatibility/2006">
              <mc:Choice xmlns:v="urn:schemas-microsoft-com:vml" Requires="v">
                <p:oleObj spid="_x0000_s619320" name="Equation" r:id="rId11" imgW="202936" imgH="177569" progId="Equation.DSMT4">
                  <p:embed/>
                </p:oleObj>
              </mc:Choice>
              <mc:Fallback>
                <p:oleObj name="Equation" r:id="rId11" imgW="202936"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648200"/>
                        <a:ext cx="3937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298037878"/>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619321"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619322"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619323"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511516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355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35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B00CDF-F960-9540-B64E-78C4923432A3}"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888835" name="Text Box 3"/>
          <p:cNvSpPr txBox="1">
            <a:spLocks noChangeArrowheads="1"/>
          </p:cNvSpPr>
          <p:nvPr/>
        </p:nvSpPr>
        <p:spPr bwMode="auto">
          <a:xfrm>
            <a:off x="288925" y="725488"/>
            <a:ext cx="6035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tendon exerts a force of magnitude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790 N</a:t>
            </a:r>
            <a:r>
              <a:rPr lang="en-US" altLang="ko-KR">
                <a:solidFill>
                  <a:schemeClr val="accent2"/>
                </a:solidFill>
                <a:latin typeface="Arial Narrow" charset="0"/>
                <a:ea typeface="굴림" charset="0"/>
                <a:cs typeface="굴림" charset="0"/>
              </a:rPr>
              <a:t> on the point P</a:t>
            </a:r>
            <a:r>
              <a:rPr lang="en-US">
                <a:solidFill>
                  <a:schemeClr val="accent2"/>
                </a:solidFill>
                <a:latin typeface="Arial Narrow" charset="0"/>
                <a:ea typeface="굴림" charset="0"/>
                <a:cs typeface="굴림" charset="0"/>
              </a:rPr>
              <a:t>.  Determine the torque (magnitude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and direction) of this force about the ankle joint</a:t>
            </a:r>
            <a:r>
              <a:rPr lang="en-US" altLang="ko-KR">
                <a:solidFill>
                  <a:schemeClr val="accent2"/>
                </a:solidFill>
                <a:latin typeface="Arial Narrow" charset="0"/>
                <a:ea typeface="굴림" charset="0"/>
                <a:cs typeface="굴림" charset="0"/>
              </a:rPr>
              <a:t> which is located 3.6x10</a:t>
            </a:r>
            <a:r>
              <a:rPr lang="en-US" altLang="ko-KR" baseline="30000">
                <a:solidFill>
                  <a:schemeClr val="accent2"/>
                </a:solidFill>
                <a:latin typeface="Arial Narrow" charset="0"/>
                <a:ea typeface="굴림" charset="0"/>
                <a:cs typeface="굴림" charset="0"/>
              </a:rPr>
              <a:t>-2</a:t>
            </a:r>
            <a:r>
              <a:rPr lang="en-US" altLang="ko-KR">
                <a:solidFill>
                  <a:schemeClr val="accent2"/>
                </a:solidFill>
                <a:latin typeface="Arial Narrow" charset="0"/>
                <a:ea typeface="굴림" charset="0"/>
                <a:cs typeface="굴림" charset="0"/>
              </a:rPr>
              <a:t>m away from point P.</a:t>
            </a:r>
            <a:endParaRPr lang="en-US">
              <a:solidFill>
                <a:schemeClr val="accent2"/>
              </a:solidFill>
              <a:latin typeface="Arial Narrow" charset="0"/>
              <a:ea typeface="굴림" charset="0"/>
              <a:cs typeface="굴림" charset="0"/>
            </a:endParaRPr>
          </a:p>
        </p:txBody>
      </p:sp>
      <p:pic>
        <p:nvPicPr>
          <p:cNvPr id="888836" name="Picture 4"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23669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The Achilles Tendon</a:t>
            </a:r>
            <a:endParaRPr lang="en-US">
              <a:latin typeface="Arial Narrow" charset="0"/>
              <a:ea typeface="ＭＳ Ｐゴシック" charset="0"/>
              <a:cs typeface="ＭＳ Ｐゴシック" charset="0"/>
            </a:endParaRPr>
          </a:p>
        </p:txBody>
      </p:sp>
      <p:graphicFrame>
        <p:nvGraphicFramePr>
          <p:cNvPr id="888838" name="Object 2"/>
          <p:cNvGraphicFramePr>
            <a:graphicFrameLocks noChangeAspect="1"/>
          </p:cNvGraphicFramePr>
          <p:nvPr>
            <p:extLst>
              <p:ext uri="{D42A27DB-BD31-4B8C-83A1-F6EECF244321}">
                <p14:modId xmlns:p14="http://schemas.microsoft.com/office/powerpoint/2010/main" val="4210619743"/>
              </p:ext>
            </p:extLst>
          </p:nvPr>
        </p:nvGraphicFramePr>
        <p:xfrm>
          <a:off x="735013" y="4710113"/>
          <a:ext cx="827087" cy="455612"/>
        </p:xfrm>
        <a:graphic>
          <a:graphicData uri="http://schemas.openxmlformats.org/presentationml/2006/ole">
            <mc:AlternateContent xmlns:mc="http://schemas.openxmlformats.org/markup-compatibility/2006">
              <mc:Choice xmlns:v="urn:schemas-microsoft-com:vml" Requires="v">
                <p:oleObj spid="_x0000_s700518" name="Equation" r:id="rId5" imgW="254000" imgH="139700" progId="Equation.3">
                  <p:embed/>
                </p:oleObj>
              </mc:Choice>
              <mc:Fallback>
                <p:oleObj name="Equation" r:id="rId5" imgW="254000" imgH="139700" progId="Equation.3">
                  <p:embed/>
                  <p:pic>
                    <p:nvPicPr>
                      <p:cNvPr id="0" name=""/>
                      <p:cNvPicPr>
                        <a:picLocks noChangeAspect="1" noChangeArrowheads="1"/>
                      </p:cNvPicPr>
                      <p:nvPr/>
                    </p:nvPicPr>
                    <p:blipFill>
                      <a:blip r:embed="rId6"/>
                      <a:srcRect/>
                      <a:stretch>
                        <a:fillRect/>
                      </a:stretch>
                    </p:blipFill>
                    <p:spPr bwMode="auto">
                      <a:xfrm>
                        <a:off x="735013" y="4710113"/>
                        <a:ext cx="827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39" name="Object 3"/>
          <p:cNvGraphicFramePr>
            <a:graphicFrameLocks noChangeAspect="1"/>
          </p:cNvGraphicFramePr>
          <p:nvPr/>
        </p:nvGraphicFramePr>
        <p:xfrm>
          <a:off x="762000" y="2714625"/>
          <a:ext cx="1201738" cy="419100"/>
        </p:xfrm>
        <a:graphic>
          <a:graphicData uri="http://schemas.openxmlformats.org/presentationml/2006/ole">
            <mc:AlternateContent xmlns:mc="http://schemas.openxmlformats.org/markup-compatibility/2006">
              <mc:Choice xmlns:v="urn:schemas-microsoft-com:vml" Requires="v">
                <p:oleObj spid="_x0000_s700519" name="Equation" r:id="rId7" imgW="583947" imgH="203112" progId="Equation.DSMT4">
                  <p:embed/>
                </p:oleObj>
              </mc:Choice>
              <mc:Fallback>
                <p:oleObj name="Equation" r:id="rId7" imgW="583947"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714625"/>
                        <a:ext cx="1201738"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1" name="Object 4"/>
          <p:cNvGraphicFramePr>
            <a:graphicFrameLocks noChangeAspect="1"/>
          </p:cNvGraphicFramePr>
          <p:nvPr/>
        </p:nvGraphicFramePr>
        <p:xfrm>
          <a:off x="1162050" y="5092700"/>
          <a:ext cx="3714750" cy="546100"/>
        </p:xfrm>
        <a:graphic>
          <a:graphicData uri="http://schemas.openxmlformats.org/presentationml/2006/ole">
            <mc:AlternateContent xmlns:mc="http://schemas.openxmlformats.org/markup-compatibility/2006">
              <mc:Choice xmlns:v="urn:schemas-microsoft-com:vml" Requires="v">
                <p:oleObj spid="_x0000_s700520" name="Equation" r:id="rId9" imgW="1905000" imgH="279400" progId="Equation.DSMT4">
                  <p:embed/>
                </p:oleObj>
              </mc:Choice>
              <mc:Fallback>
                <p:oleObj name="Equation" r:id="rId9" imgW="19050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2050" y="5092700"/>
                        <a:ext cx="37147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88842" name="Text Box 10"/>
          <p:cNvSpPr txBox="1">
            <a:spLocks noChangeArrowheads="1"/>
          </p:cNvSpPr>
          <p:nvPr/>
        </p:nvSpPr>
        <p:spPr bwMode="auto">
          <a:xfrm>
            <a:off x="6477000" y="32766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Arial" charset="0"/>
              </a:rPr>
              <a:t>790 N</a:t>
            </a:r>
          </a:p>
        </p:txBody>
      </p:sp>
      <p:graphicFrame>
        <p:nvGraphicFramePr>
          <p:cNvPr id="888844" name="Object 5"/>
          <p:cNvGraphicFramePr>
            <a:graphicFrameLocks noChangeAspect="1"/>
          </p:cNvGraphicFramePr>
          <p:nvPr/>
        </p:nvGraphicFramePr>
        <p:xfrm>
          <a:off x="685800" y="3438525"/>
          <a:ext cx="469900" cy="365125"/>
        </p:xfrm>
        <a:graphic>
          <a:graphicData uri="http://schemas.openxmlformats.org/presentationml/2006/ole">
            <mc:AlternateContent xmlns:mc="http://schemas.openxmlformats.org/markup-compatibility/2006">
              <mc:Choice xmlns:v="urn:schemas-microsoft-com:vml" Requires="v">
                <p:oleObj spid="_x0000_s700521"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3438525"/>
                        <a:ext cx="4699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5" name="Object 6"/>
          <p:cNvGraphicFramePr>
            <a:graphicFrameLocks noChangeAspect="1"/>
          </p:cNvGraphicFramePr>
          <p:nvPr>
            <p:extLst>
              <p:ext uri="{D42A27DB-BD31-4B8C-83A1-F6EECF244321}">
                <p14:modId xmlns:p14="http://schemas.microsoft.com/office/powerpoint/2010/main" val="2647999463"/>
              </p:ext>
            </p:extLst>
          </p:nvPr>
        </p:nvGraphicFramePr>
        <p:xfrm>
          <a:off x="1465263" y="4668838"/>
          <a:ext cx="744537" cy="538162"/>
        </p:xfrm>
        <a:graphic>
          <a:graphicData uri="http://schemas.openxmlformats.org/presentationml/2006/ole">
            <mc:AlternateContent xmlns:mc="http://schemas.openxmlformats.org/markup-compatibility/2006">
              <mc:Choice xmlns:v="urn:schemas-microsoft-com:vml" Requires="v">
                <p:oleObj spid="_x0000_s700522" name="Equation" r:id="rId13" imgW="228600" imgH="165100" progId="Equation.3">
                  <p:embed/>
                </p:oleObj>
              </mc:Choice>
              <mc:Fallback>
                <p:oleObj name="Equation" r:id="rId13" imgW="228600" imgH="165100" progId="Equation.3">
                  <p:embed/>
                  <p:pic>
                    <p:nvPicPr>
                      <p:cNvPr id="0" name=""/>
                      <p:cNvPicPr>
                        <a:picLocks noChangeAspect="1" noChangeArrowheads="1"/>
                      </p:cNvPicPr>
                      <p:nvPr/>
                    </p:nvPicPr>
                    <p:blipFill>
                      <a:blip r:embed="rId14"/>
                      <a:srcRect/>
                      <a:stretch>
                        <a:fillRect/>
                      </a:stretch>
                    </p:blipFill>
                    <p:spPr bwMode="auto">
                      <a:xfrm>
                        <a:off x="1465263" y="4668838"/>
                        <a:ext cx="744537"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6" name="Object 7"/>
          <p:cNvGraphicFramePr>
            <a:graphicFrameLocks noChangeAspect="1"/>
          </p:cNvGraphicFramePr>
          <p:nvPr/>
        </p:nvGraphicFramePr>
        <p:xfrm>
          <a:off x="2057400" y="2552700"/>
          <a:ext cx="1541463" cy="809625"/>
        </p:xfrm>
        <a:graphic>
          <a:graphicData uri="http://schemas.openxmlformats.org/presentationml/2006/ole">
            <mc:AlternateContent xmlns:mc="http://schemas.openxmlformats.org/markup-compatibility/2006">
              <mc:Choice xmlns:v="urn:schemas-microsoft-com:vml" Requires="v">
                <p:oleObj spid="_x0000_s700523" name="Equation" r:id="rId15" imgW="748975" imgH="393529" progId="Equation.DSMT4">
                  <p:embed/>
                </p:oleObj>
              </mc:Choice>
              <mc:Fallback>
                <p:oleObj name="Equation" r:id="rId15" imgW="748975"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2552700"/>
                        <a:ext cx="1541463"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7" name="Object 8"/>
          <p:cNvGraphicFramePr>
            <a:graphicFrameLocks noChangeAspect="1"/>
          </p:cNvGraphicFramePr>
          <p:nvPr/>
        </p:nvGraphicFramePr>
        <p:xfrm>
          <a:off x="1174750" y="3438525"/>
          <a:ext cx="1733550" cy="304800"/>
        </p:xfrm>
        <a:graphic>
          <a:graphicData uri="http://schemas.openxmlformats.org/presentationml/2006/ole">
            <mc:AlternateContent xmlns:mc="http://schemas.openxmlformats.org/markup-compatibility/2006">
              <mc:Choice xmlns:v="urn:schemas-microsoft-com:vml" Requires="v">
                <p:oleObj spid="_x0000_s700524" name="Equation" r:id="rId17" imgW="1155700" imgH="203200" progId="Equation.DSMT4">
                  <p:embed/>
                </p:oleObj>
              </mc:Choice>
              <mc:Fallback>
                <p:oleObj name="Equation" r:id="rId17" imgW="11557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4750" y="3438525"/>
                        <a:ext cx="1733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8" name="Object 9"/>
          <p:cNvGraphicFramePr>
            <a:graphicFrameLocks noChangeAspect="1"/>
          </p:cNvGraphicFramePr>
          <p:nvPr/>
        </p:nvGraphicFramePr>
        <p:xfrm>
          <a:off x="927100" y="3857625"/>
          <a:ext cx="4419600" cy="485775"/>
        </p:xfrm>
        <a:graphic>
          <a:graphicData uri="http://schemas.openxmlformats.org/presentationml/2006/ole">
            <mc:AlternateContent xmlns:mc="http://schemas.openxmlformats.org/markup-compatibility/2006">
              <mc:Choice xmlns:v="urn:schemas-microsoft-com:vml" Requires="v">
                <p:oleObj spid="_x0000_s700525" name="Equation" r:id="rId19" imgW="2540000" imgH="279400" progId="Equation.DSMT4">
                  <p:embed/>
                </p:oleObj>
              </mc:Choice>
              <mc:Fallback>
                <p:oleObj name="Equation" r:id="rId19" imgW="25400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7100" y="3857625"/>
                        <a:ext cx="44196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88849" name="Text Box 17"/>
          <p:cNvSpPr txBox="1">
            <a:spLocks noChangeArrowheads="1"/>
          </p:cNvSpPr>
          <p:nvPr/>
        </p:nvSpPr>
        <p:spPr bwMode="auto">
          <a:xfrm>
            <a:off x="365125" y="2219325"/>
            <a:ext cx="413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First, let’s find the lever arm length</a:t>
            </a:r>
            <a:endParaRPr lang="en-US">
              <a:solidFill>
                <a:schemeClr val="accent2"/>
              </a:solidFill>
              <a:latin typeface="Arial Narrow" charset="0"/>
              <a:ea typeface="굴림" charset="0"/>
              <a:cs typeface="굴림" charset="0"/>
            </a:endParaRPr>
          </a:p>
        </p:txBody>
      </p:sp>
      <p:sp>
        <p:nvSpPr>
          <p:cNvPr id="888850" name="Text Box 18"/>
          <p:cNvSpPr txBox="1">
            <a:spLocks noChangeArrowheads="1"/>
          </p:cNvSpPr>
          <p:nvPr/>
        </p:nvSpPr>
        <p:spPr bwMode="auto">
          <a:xfrm>
            <a:off x="457200" y="4267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So the torque is</a:t>
            </a:r>
            <a:endParaRPr lang="en-US">
              <a:solidFill>
                <a:schemeClr val="accent2"/>
              </a:solidFill>
              <a:latin typeface="Arial Narrow" charset="0"/>
              <a:ea typeface="굴림" charset="0"/>
              <a:cs typeface="굴림" charset="0"/>
            </a:endParaRPr>
          </a:p>
        </p:txBody>
      </p:sp>
      <p:sp>
        <p:nvSpPr>
          <p:cNvPr id="888853" name="Text Box 21"/>
          <p:cNvSpPr txBox="1">
            <a:spLocks noChangeArrowheads="1"/>
          </p:cNvSpPr>
          <p:nvPr/>
        </p:nvSpPr>
        <p:spPr bwMode="auto">
          <a:xfrm>
            <a:off x="609600" y="6096000"/>
            <a:ext cx="411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Since the rotation is in clock-wise</a:t>
            </a:r>
            <a:endParaRPr lang="en-US">
              <a:solidFill>
                <a:schemeClr val="accent2"/>
              </a:solidFill>
              <a:latin typeface="Arial Narrow" charset="0"/>
              <a:ea typeface="굴림" charset="0"/>
              <a:cs typeface="굴림" charset="0"/>
            </a:endParaRPr>
          </a:p>
        </p:txBody>
      </p:sp>
      <p:graphicFrame>
        <p:nvGraphicFramePr>
          <p:cNvPr id="888852" name="Object 11"/>
          <p:cNvGraphicFramePr>
            <a:graphicFrameLocks noChangeAspect="1"/>
          </p:cNvGraphicFramePr>
          <p:nvPr/>
        </p:nvGraphicFramePr>
        <p:xfrm>
          <a:off x="4464050" y="6248400"/>
          <a:ext cx="488950" cy="282575"/>
        </p:xfrm>
        <a:graphic>
          <a:graphicData uri="http://schemas.openxmlformats.org/presentationml/2006/ole">
            <mc:AlternateContent xmlns:mc="http://schemas.openxmlformats.org/markup-compatibility/2006">
              <mc:Choice xmlns:v="urn:schemas-microsoft-com:vml" Requires="v">
                <p:oleObj spid="_x0000_s700526" name="Equation" r:id="rId21" imgW="241195" imgH="139639" progId="Equation.DSMT4">
                  <p:embed/>
                </p:oleObj>
              </mc:Choice>
              <mc:Fallback>
                <p:oleObj name="Equation" r:id="rId21" imgW="241195" imgH="13963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64050" y="6248400"/>
                        <a:ext cx="488950" cy="2825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 name="Rectangle 23"/>
          <p:cNvSpPr>
            <a:spLocks noChangeArrowheads="1"/>
          </p:cNvSpPr>
          <p:nvPr/>
        </p:nvSpPr>
        <p:spPr bwMode="auto">
          <a:xfrm>
            <a:off x="6324600" y="1978025"/>
            <a:ext cx="836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1400">
                <a:solidFill>
                  <a:schemeClr val="accent2"/>
                </a:solidFill>
                <a:latin typeface="Arial Narrow" charset="0"/>
                <a:ea typeface="굴림" charset="0"/>
                <a:cs typeface="굴림" charset="0"/>
              </a:rPr>
              <a:t>3.6x10</a:t>
            </a:r>
            <a:r>
              <a:rPr lang="en-US" altLang="ko-KR" sz="1400" baseline="30000">
                <a:solidFill>
                  <a:schemeClr val="accent2"/>
                </a:solidFill>
                <a:latin typeface="Arial Narrow" charset="0"/>
                <a:ea typeface="굴림" charset="0"/>
                <a:cs typeface="굴림" charset="0"/>
              </a:rPr>
              <a:t>-2</a:t>
            </a:r>
            <a:r>
              <a:rPr lang="en-US" altLang="ko-KR" sz="1400">
                <a:solidFill>
                  <a:schemeClr val="accent2"/>
                </a:solidFill>
                <a:latin typeface="Arial Narrow" charset="0"/>
                <a:ea typeface="굴림" charset="0"/>
                <a:cs typeface="굴림" charset="0"/>
              </a:rPr>
              <a:t>m </a:t>
            </a:r>
            <a:endParaRPr lang="en-US" sz="1400">
              <a:ea typeface="굴림" charset="0"/>
              <a:cs typeface="굴림" charset="0"/>
            </a:endParaRPr>
          </a:p>
        </p:txBody>
      </p:sp>
      <p:graphicFrame>
        <p:nvGraphicFramePr>
          <p:cNvPr id="888851" name="Object 10"/>
          <p:cNvGraphicFramePr>
            <a:graphicFrameLocks noChangeAspect="1"/>
          </p:cNvGraphicFramePr>
          <p:nvPr>
            <p:extLst>
              <p:ext uri="{D42A27DB-BD31-4B8C-83A1-F6EECF244321}">
                <p14:modId xmlns:p14="http://schemas.microsoft.com/office/powerpoint/2010/main" val="1523963450"/>
              </p:ext>
            </p:extLst>
          </p:nvPr>
        </p:nvGraphicFramePr>
        <p:xfrm>
          <a:off x="1166813" y="5614988"/>
          <a:ext cx="4903787" cy="595312"/>
        </p:xfrm>
        <a:graphic>
          <a:graphicData uri="http://schemas.openxmlformats.org/presentationml/2006/ole">
            <mc:AlternateContent xmlns:mc="http://schemas.openxmlformats.org/markup-compatibility/2006">
              <mc:Choice xmlns:v="urn:schemas-microsoft-com:vml" Requires="v">
                <p:oleObj spid="_x0000_s700527" name="Equation" r:id="rId23" imgW="2514600" imgH="304800" progId="Equation.3">
                  <p:embed/>
                </p:oleObj>
              </mc:Choice>
              <mc:Fallback>
                <p:oleObj name="Equation" r:id="rId23" imgW="2514600" imgH="304800" progId="Equation.3">
                  <p:embed/>
                  <p:pic>
                    <p:nvPicPr>
                      <p:cNvPr id="0" name=""/>
                      <p:cNvPicPr>
                        <a:picLocks noChangeAspect="1" noChangeArrowheads="1"/>
                      </p:cNvPicPr>
                      <p:nvPr/>
                    </p:nvPicPr>
                    <p:blipFill>
                      <a:blip r:embed="rId24"/>
                      <a:srcRect/>
                      <a:stretch>
                        <a:fillRect/>
                      </a:stretch>
                    </p:blipFill>
                    <p:spPr bwMode="auto">
                      <a:xfrm>
                        <a:off x="1166813" y="5614988"/>
                        <a:ext cx="4903787"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54" name="Object 12"/>
          <p:cNvGraphicFramePr>
            <a:graphicFrameLocks noChangeAspect="1"/>
          </p:cNvGraphicFramePr>
          <p:nvPr>
            <p:extLst>
              <p:ext uri="{D42A27DB-BD31-4B8C-83A1-F6EECF244321}">
                <p14:modId xmlns:p14="http://schemas.microsoft.com/office/powerpoint/2010/main" val="1082724572"/>
              </p:ext>
            </p:extLst>
          </p:nvPr>
        </p:nvGraphicFramePr>
        <p:xfrm>
          <a:off x="4959350" y="6197600"/>
          <a:ext cx="1212850" cy="307975"/>
        </p:xfrm>
        <a:graphic>
          <a:graphicData uri="http://schemas.openxmlformats.org/presentationml/2006/ole">
            <mc:AlternateContent xmlns:mc="http://schemas.openxmlformats.org/markup-compatibility/2006">
              <mc:Choice xmlns:v="urn:schemas-microsoft-com:vml" Requires="v">
                <p:oleObj spid="_x0000_s700528" name="Equation" r:id="rId25" imgW="596900" imgH="152400" progId="Equation.DSMT4">
                  <p:embed/>
                </p:oleObj>
              </mc:Choice>
              <mc:Fallback>
                <p:oleObj name="Equation" r:id="rId25" imgW="596900" imgH="152400" progId="Equation.DSMT4">
                  <p:embed/>
                  <p:pic>
                    <p:nvPicPr>
                      <p:cNvPr id="0" name=""/>
                      <p:cNvPicPr>
                        <a:picLocks noChangeAspect="1" noChangeArrowheads="1"/>
                      </p:cNvPicPr>
                      <p:nvPr/>
                    </p:nvPicPr>
                    <p:blipFill>
                      <a:blip r:embed="rId26"/>
                      <a:srcRect/>
                      <a:stretch>
                        <a:fillRect/>
                      </a:stretch>
                    </p:blipFill>
                    <p:spPr bwMode="auto">
                      <a:xfrm>
                        <a:off x="4959350" y="6197600"/>
                        <a:ext cx="1212850" cy="3079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4608706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dirty="0">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533400" y="762000"/>
            <a:ext cx="8153400" cy="5334000"/>
          </a:xfrm>
        </p:spPr>
        <p:txBody>
          <a:bodyPr/>
          <a:lstStyle/>
          <a:p>
            <a:r>
              <a:rPr lang="en-US" sz="2800" dirty="0" smtClean="0">
                <a:latin typeface="Arial Narrow" charset="0"/>
                <a:ea typeface="ＭＳ Ｐゴシック" charset="0"/>
                <a:cs typeface="ＭＳ Ｐゴシック" charset="0"/>
                <a:sym typeface="Wingdings"/>
              </a:rPr>
              <a:t>Second non-comp term exam</a:t>
            </a:r>
          </a:p>
          <a:p>
            <a:pPr lvl="1"/>
            <a:r>
              <a:rPr lang="en-US" sz="2400" dirty="0" smtClean="0">
                <a:latin typeface="Arial Narrow" charset="0"/>
                <a:ea typeface="ＭＳ Ｐゴシック" charset="0"/>
                <a:cs typeface="ＭＳ Ｐゴシック" charset="0"/>
                <a:sym typeface="Wingdings"/>
              </a:rPr>
              <a:t>Date and time: 4:00pm, Wednesday, April 17 in class</a:t>
            </a:r>
          </a:p>
          <a:p>
            <a:pPr lvl="1"/>
            <a:r>
              <a:rPr lang="en-US" sz="2400" dirty="0" smtClean="0">
                <a:latin typeface="Arial Narrow" charset="0"/>
                <a:ea typeface="ＭＳ Ｐゴシック" charset="0"/>
                <a:cs typeface="ＭＳ Ｐゴシック" charset="0"/>
                <a:sym typeface="Wingdings"/>
              </a:rPr>
              <a:t>Coverage: CH6.1 through what we finish Monday, April 15</a:t>
            </a:r>
          </a:p>
          <a:p>
            <a:pPr lvl="1"/>
            <a:r>
              <a:rPr lang="en-US" sz="2400" dirty="0" smtClean="0">
                <a:latin typeface="Arial Narrow" charset="0"/>
                <a:ea typeface="ＭＳ Ｐゴシック" charset="0"/>
                <a:cs typeface="ＭＳ Ｐゴシック" charset="0"/>
                <a:sym typeface="Wingdings"/>
              </a:rPr>
              <a:t>This exam could replace the first term exam if better</a:t>
            </a:r>
          </a:p>
          <a:p>
            <a:r>
              <a:rPr lang="en-US" sz="2800" dirty="0" smtClean="0">
                <a:latin typeface="Arial Narrow" charset="0"/>
                <a:ea typeface="ＭＳ Ｐゴシック" charset="0"/>
                <a:cs typeface="ＭＳ Ｐゴシック" charset="0"/>
                <a:sym typeface="Wingdings"/>
              </a:rPr>
              <a:t>Remember that the lab final exams are next week!!</a:t>
            </a:r>
          </a:p>
          <a:p>
            <a:r>
              <a:rPr lang="en-US" sz="2800" dirty="0" smtClean="0">
                <a:latin typeface="Arial Narrow" charset="0"/>
                <a:ea typeface="ＭＳ Ｐゴシック" charset="0"/>
                <a:cs typeface="ＭＳ Ｐゴシック" charset="0"/>
                <a:sym typeface="Wingdings"/>
              </a:rPr>
              <a:t>Special colloquium for 15 point extra credit!!</a:t>
            </a:r>
          </a:p>
          <a:p>
            <a:pPr lvl="1"/>
            <a:r>
              <a:rPr lang="en-US" sz="2400" dirty="0">
                <a:latin typeface="Arial Narrow" charset="0"/>
                <a:ea typeface="ＭＳ Ｐゴシック" charset="0"/>
                <a:cs typeface="ＭＳ Ｐゴシック" charset="0"/>
                <a:sym typeface="Wingdings"/>
              </a:rPr>
              <a:t>Wednesday, April 24, University Hall RM116</a:t>
            </a:r>
          </a:p>
          <a:p>
            <a:pPr lvl="1"/>
            <a:r>
              <a:rPr lang="en-US" sz="2400" dirty="0">
                <a:latin typeface="Arial Narrow" charset="0"/>
                <a:ea typeface="ＭＳ Ｐゴシック" charset="0"/>
                <a:cs typeface="ＭＳ Ｐゴシック" charset="0"/>
                <a:sym typeface="Wingdings"/>
              </a:rPr>
              <a:t>Class will be substituted by this colloquium</a:t>
            </a:r>
          </a:p>
          <a:p>
            <a:pPr lvl="1"/>
            <a:r>
              <a:rPr lang="en-US" sz="2400" dirty="0">
                <a:latin typeface="Arial Narrow" charset="0"/>
                <a:ea typeface="ＭＳ Ｐゴシック" charset="0"/>
                <a:cs typeface="ＭＳ Ｐゴシック" charset="0"/>
                <a:sym typeface="Wingdings"/>
              </a:rPr>
              <a:t>Dr. </a:t>
            </a:r>
            <a:r>
              <a:rPr lang="en-US" sz="2400" dirty="0" err="1">
                <a:latin typeface="Arial Narrow" charset="0"/>
                <a:ea typeface="ＭＳ Ｐゴシック" charset="0"/>
                <a:cs typeface="ＭＳ Ｐゴシック" charset="0"/>
                <a:sym typeface="Wingdings"/>
              </a:rPr>
              <a:t>Ketevi</a:t>
            </a:r>
            <a:r>
              <a:rPr lang="en-US" sz="2400" dirty="0">
                <a:latin typeface="Arial Narrow" charset="0"/>
                <a:ea typeface="ＭＳ Ｐゴシック" charset="0"/>
                <a:cs typeface="ＭＳ Ｐゴシック" charset="0"/>
                <a:sym typeface="Wingdings"/>
              </a:rPr>
              <a:t> </a:t>
            </a:r>
            <a:r>
              <a:rPr lang="en-US" sz="2400" dirty="0" err="1">
                <a:latin typeface="Arial Narrow" charset="0"/>
                <a:ea typeface="ＭＳ Ｐゴシック" charset="0"/>
                <a:cs typeface="ＭＳ Ｐゴシック" charset="0"/>
                <a:sym typeface="Wingdings"/>
              </a:rPr>
              <a:t>Assamagan</a:t>
            </a:r>
            <a:r>
              <a:rPr lang="en-US" sz="2400" dirty="0">
                <a:latin typeface="Arial Narrow" charset="0"/>
                <a:ea typeface="ＭＳ Ｐゴシック" charset="0"/>
                <a:cs typeface="ＭＳ Ｐゴシック" charset="0"/>
                <a:sym typeface="Wingdings"/>
              </a:rPr>
              <a:t> from Brookhaven National Laboratory on Higgs Discovery in ATLAS</a:t>
            </a:r>
          </a:p>
          <a:p>
            <a:pPr lvl="1"/>
            <a:r>
              <a:rPr lang="en-US" sz="2400" dirty="0">
                <a:latin typeface="Arial Narrow" charset="0"/>
                <a:ea typeface="ＭＳ Ｐゴシック" charset="0"/>
                <a:cs typeface="ＭＳ Ｐゴシック" charset="0"/>
                <a:sym typeface="Wingdings"/>
              </a:rPr>
              <a:t>Please mark your calendars!</a:t>
            </a:r>
            <a:r>
              <a:rPr lang="en-US" sz="2400" dirty="0" smtClean="0">
                <a:latin typeface="Arial Narrow" charset="0"/>
                <a:ea typeface="ＭＳ Ｐゴシック" charset="0"/>
                <a:cs typeface="ＭＳ Ｐゴシック" charset="0"/>
                <a:sym typeface="Wingdings"/>
              </a:rPr>
              <a:t>!</a:t>
            </a:r>
            <a:endParaRPr lang="en-US" sz="2400" dirty="0">
              <a:latin typeface="Arial Narrow" charset="0"/>
              <a:ea typeface="ＭＳ Ｐゴシック" charset="0"/>
              <a:cs typeface="ＭＳ Ｐゴシック" charset="0"/>
              <a:sym typeface="Wingdings"/>
            </a:endParaRPr>
          </a:p>
        </p:txBody>
      </p:sp>
      <p:sp>
        <p:nvSpPr>
          <p:cNvPr id="4" name="Date Placeholder 3"/>
          <p:cNvSpPr>
            <a:spLocks noGrp="1"/>
          </p:cNvSpPr>
          <p:nvPr>
            <p:ph type="dt" sz="quarter" idx="10"/>
          </p:nvPr>
        </p:nvSpPr>
        <p:spPr/>
        <p:txBody>
          <a:bodyPr/>
          <a:lstStyle/>
          <a:p>
            <a:pPr>
              <a:defRPr/>
            </a:pPr>
            <a:r>
              <a:rPr lang="en-US" smtClean="0"/>
              <a:t>Wednesday, April 10,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56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56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904ABA-6C9C-9049-BDF6-408924A689C9}"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1" name="Rectangle 3"/>
          <p:cNvSpPr>
            <a:spLocks noChangeArrowheads="1"/>
          </p:cNvSpPr>
          <p:nvPr/>
        </p:nvSpPr>
        <p:spPr bwMode="auto">
          <a:xfrm>
            <a:off x="4648200" y="5316538"/>
            <a:ext cx="4191000" cy="838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851973" name="Object 2"/>
          <p:cNvGraphicFramePr>
            <a:graphicFrameLocks noChangeAspect="1"/>
          </p:cNvGraphicFramePr>
          <p:nvPr>
            <p:extLst>
              <p:ext uri="{D42A27DB-BD31-4B8C-83A1-F6EECF244321}">
                <p14:modId xmlns:p14="http://schemas.microsoft.com/office/powerpoint/2010/main" val="983810867"/>
              </p:ext>
            </p:extLst>
          </p:nvPr>
        </p:nvGraphicFramePr>
        <p:xfrm>
          <a:off x="4648200" y="3051175"/>
          <a:ext cx="1128713" cy="723900"/>
        </p:xfrm>
        <a:graphic>
          <a:graphicData uri="http://schemas.openxmlformats.org/presentationml/2006/ole">
            <mc:AlternateContent xmlns:mc="http://schemas.openxmlformats.org/markup-compatibility/2006">
              <mc:Choice xmlns:v="urn:schemas-microsoft-com:vml" Requires="v">
                <p:oleObj spid="_x0000_s697694"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srcRect/>
                      <a:stretch>
                        <a:fillRect/>
                      </a:stretch>
                    </p:blipFill>
                    <p:spPr bwMode="auto">
                      <a:xfrm>
                        <a:off x="4648200" y="3051175"/>
                        <a:ext cx="1128713"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43" name="Rectangle 6"/>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The first type of motion we have learned in linear kinematics was under a constant acceleration.  We will learn about the rotational motion under constant angular </a:t>
            </a:r>
            <a:r>
              <a:rPr lang="en-US" dirty="0" smtClean="0">
                <a:solidFill>
                  <a:srgbClr val="800000"/>
                </a:solidFill>
                <a:latin typeface="Arial Narrow" charset="0"/>
              </a:rPr>
              <a:t>acceleration (</a:t>
            </a:r>
            <a:r>
              <a:rPr lang="en-US" dirty="0" smtClean="0">
                <a:solidFill>
                  <a:srgbClr val="800000"/>
                </a:solidFill>
                <a:latin typeface="Lucida Grande"/>
                <a:ea typeface="Lucida Grande"/>
                <a:cs typeface="Lucida Grande"/>
              </a:rPr>
              <a:t>α</a:t>
            </a:r>
            <a:r>
              <a:rPr lang="en-US" dirty="0" smtClean="0">
                <a:solidFill>
                  <a:srgbClr val="800000"/>
                </a:solidFill>
                <a:latin typeface="Arial Narrow" charset="0"/>
              </a:rPr>
              <a:t>), </a:t>
            </a:r>
            <a:r>
              <a:rPr lang="en-US" dirty="0">
                <a:solidFill>
                  <a:srgbClr val="800000"/>
                </a:solidFill>
                <a:latin typeface="Arial Narrow" charset="0"/>
              </a:rPr>
              <a:t>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a:t>
            </a:r>
            <a:r>
              <a:rPr lang="en-US" altLang="ko-KR">
                <a:solidFill>
                  <a:srgbClr val="FF0000"/>
                </a:solidFill>
                <a:latin typeface="Arial Narrow" charset="0"/>
                <a:ea typeface="굴림" charset="0"/>
                <a:cs typeface="굴림" charset="0"/>
              </a:rPr>
              <a:t>velocity</a:t>
            </a:r>
            <a:r>
              <a:rPr lang="en-US">
                <a:solidFill>
                  <a:srgbClr val="FF0000"/>
                </a:solidFill>
                <a:latin typeface="Arial Narrow" charset="0"/>
                <a:ea typeface="굴림" charset="0"/>
                <a:cs typeface="굴림"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displacement under constant angular acceleration:</a:t>
            </a:r>
          </a:p>
        </p:txBody>
      </p:sp>
      <p:graphicFrame>
        <p:nvGraphicFramePr>
          <p:cNvPr id="851979" name="Object 3"/>
          <p:cNvGraphicFramePr>
            <a:graphicFrameLocks noChangeAspect="1"/>
          </p:cNvGraphicFramePr>
          <p:nvPr>
            <p:extLst>
              <p:ext uri="{D42A27DB-BD31-4B8C-83A1-F6EECF244321}">
                <p14:modId xmlns:p14="http://schemas.microsoft.com/office/powerpoint/2010/main" val="3205570360"/>
              </p:ext>
            </p:extLst>
          </p:nvPr>
        </p:nvGraphicFramePr>
        <p:xfrm>
          <a:off x="4648200" y="4267200"/>
          <a:ext cx="962025" cy="668337"/>
        </p:xfrm>
        <a:graphic>
          <a:graphicData uri="http://schemas.openxmlformats.org/presentationml/2006/ole">
            <mc:AlternateContent xmlns:mc="http://schemas.openxmlformats.org/markup-compatibility/2006">
              <mc:Choice xmlns:v="urn:schemas-microsoft-com:vml" Requires="v">
                <p:oleObj spid="_x0000_s697695" name="Equation" r:id="rId5" imgW="317500" imgH="228600" progId="Equation.DSMT4">
                  <p:embed/>
                </p:oleObj>
              </mc:Choice>
              <mc:Fallback>
                <p:oleObj name="Equation" r:id="rId5" imgW="317500" imgH="228600" progId="Equation.DSMT4">
                  <p:embed/>
                  <p:pic>
                    <p:nvPicPr>
                      <p:cNvPr id="0" name=""/>
                      <p:cNvPicPr>
                        <a:picLocks noChangeAspect="1" noChangeArrowheads="1"/>
                      </p:cNvPicPr>
                      <p:nvPr/>
                    </p:nvPicPr>
                    <p:blipFill>
                      <a:blip r:embed="rId6"/>
                      <a:srcRect/>
                      <a:stretch>
                        <a:fillRect/>
                      </a:stretch>
                    </p:blipFill>
                    <p:spPr bwMode="auto">
                      <a:xfrm>
                        <a:off x="4648200" y="4267200"/>
                        <a:ext cx="962025"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0" name="Text Box 12"/>
          <p:cNvSpPr txBox="1">
            <a:spLocks noChangeArrowheads="1"/>
          </p:cNvSpPr>
          <p:nvPr/>
        </p:nvSpPr>
        <p:spPr bwMode="auto">
          <a:xfrm>
            <a:off x="685800" y="53546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One can also obtain </a:t>
            </a:r>
          </a:p>
        </p:txBody>
      </p:sp>
      <p:graphicFrame>
        <p:nvGraphicFramePr>
          <p:cNvPr id="851981" name="Object 4"/>
          <p:cNvGraphicFramePr>
            <a:graphicFrameLocks noChangeAspect="1"/>
          </p:cNvGraphicFramePr>
          <p:nvPr>
            <p:extLst>
              <p:ext uri="{D42A27DB-BD31-4B8C-83A1-F6EECF244321}">
                <p14:modId xmlns:p14="http://schemas.microsoft.com/office/powerpoint/2010/main" val="1204651671"/>
              </p:ext>
            </p:extLst>
          </p:nvPr>
        </p:nvGraphicFramePr>
        <p:xfrm>
          <a:off x="4676775" y="5392738"/>
          <a:ext cx="1038225" cy="741362"/>
        </p:xfrm>
        <a:graphic>
          <a:graphicData uri="http://schemas.openxmlformats.org/presentationml/2006/ole">
            <mc:AlternateContent xmlns:mc="http://schemas.openxmlformats.org/markup-compatibility/2006">
              <mc:Choice xmlns:v="urn:schemas-microsoft-com:vml" Requires="v">
                <p:oleObj spid="_x0000_s697696"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srcRect/>
                      <a:stretch>
                        <a:fillRect/>
                      </a:stretch>
                    </p:blipFill>
                    <p:spPr bwMode="auto">
                      <a:xfrm>
                        <a:off x="4676775" y="5392738"/>
                        <a:ext cx="1038225" cy="741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2" name="Object 5"/>
          <p:cNvGraphicFramePr>
            <a:graphicFrameLocks noChangeAspect="1"/>
          </p:cNvGraphicFramePr>
          <p:nvPr>
            <p:extLst>
              <p:ext uri="{D42A27DB-BD31-4B8C-83A1-F6EECF244321}">
                <p14:modId xmlns:p14="http://schemas.microsoft.com/office/powerpoint/2010/main" val="3425900330"/>
              </p:ext>
            </p:extLst>
          </p:nvPr>
        </p:nvGraphicFramePr>
        <p:xfrm>
          <a:off x="5605463" y="2990850"/>
          <a:ext cx="1087437" cy="765175"/>
        </p:xfrm>
        <a:graphic>
          <a:graphicData uri="http://schemas.openxmlformats.org/presentationml/2006/ole">
            <mc:AlternateContent xmlns:mc="http://schemas.openxmlformats.org/markup-compatibility/2006">
              <mc:Choice xmlns:v="urn:schemas-microsoft-com:vml" Requires="v">
                <p:oleObj spid="_x0000_s697697" name="Equation" r:id="rId9" imgW="330200" imgH="241300" progId="Equation.3">
                  <p:embed/>
                </p:oleObj>
              </mc:Choice>
              <mc:Fallback>
                <p:oleObj name="Equation" r:id="rId9" imgW="330200" imgH="241300" progId="Equation.3">
                  <p:embed/>
                  <p:pic>
                    <p:nvPicPr>
                      <p:cNvPr id="0" name=""/>
                      <p:cNvPicPr>
                        <a:picLocks noChangeAspect="1" noChangeArrowheads="1"/>
                      </p:cNvPicPr>
                      <p:nvPr/>
                    </p:nvPicPr>
                    <p:blipFill>
                      <a:blip r:embed="rId10"/>
                      <a:srcRect/>
                      <a:stretch>
                        <a:fillRect/>
                      </a:stretch>
                    </p:blipFill>
                    <p:spPr bwMode="auto">
                      <a:xfrm>
                        <a:off x="5605463" y="2990850"/>
                        <a:ext cx="1087437" cy="765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3" name="Object 6"/>
          <p:cNvGraphicFramePr>
            <a:graphicFrameLocks noChangeAspect="1"/>
          </p:cNvGraphicFramePr>
          <p:nvPr>
            <p:extLst>
              <p:ext uri="{D42A27DB-BD31-4B8C-83A1-F6EECF244321}">
                <p14:modId xmlns:p14="http://schemas.microsoft.com/office/powerpoint/2010/main" val="2157709113"/>
              </p:ext>
            </p:extLst>
          </p:nvPr>
        </p:nvGraphicFramePr>
        <p:xfrm>
          <a:off x="5524500" y="4189413"/>
          <a:ext cx="884238" cy="706437"/>
        </p:xfrm>
        <a:graphic>
          <a:graphicData uri="http://schemas.openxmlformats.org/presentationml/2006/ole">
            <mc:AlternateContent xmlns:mc="http://schemas.openxmlformats.org/markup-compatibility/2006">
              <mc:Choice xmlns:v="urn:schemas-microsoft-com:vml" Requires="v">
                <p:oleObj spid="_x0000_s697698" name="Equation" r:id="rId11" imgW="292100" imgH="241300" progId="Equation.3">
                  <p:embed/>
                </p:oleObj>
              </mc:Choice>
              <mc:Fallback>
                <p:oleObj name="Equation" r:id="rId11" imgW="292100" imgH="241300" progId="Equation.3">
                  <p:embed/>
                  <p:pic>
                    <p:nvPicPr>
                      <p:cNvPr id="0" name=""/>
                      <p:cNvPicPr>
                        <a:picLocks noChangeAspect="1" noChangeArrowheads="1"/>
                      </p:cNvPicPr>
                      <p:nvPr/>
                    </p:nvPicPr>
                    <p:blipFill>
                      <a:blip r:embed="rId12"/>
                      <a:srcRect/>
                      <a:stretch>
                        <a:fillRect/>
                      </a:stretch>
                    </p:blipFill>
                    <p:spPr bwMode="auto">
                      <a:xfrm>
                        <a:off x="5524500" y="4189413"/>
                        <a:ext cx="884238" cy="706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4" name="Object 7"/>
          <p:cNvGraphicFramePr>
            <a:graphicFrameLocks noChangeAspect="1"/>
          </p:cNvGraphicFramePr>
          <p:nvPr>
            <p:extLst>
              <p:ext uri="{D42A27DB-BD31-4B8C-83A1-F6EECF244321}">
                <p14:modId xmlns:p14="http://schemas.microsoft.com/office/powerpoint/2010/main" val="1525620771"/>
              </p:ext>
            </p:extLst>
          </p:nvPr>
        </p:nvGraphicFramePr>
        <p:xfrm>
          <a:off x="5619750" y="5319713"/>
          <a:ext cx="3268663" cy="889000"/>
        </p:xfrm>
        <a:graphic>
          <a:graphicData uri="http://schemas.openxmlformats.org/presentationml/2006/ole">
            <mc:AlternateContent xmlns:mc="http://schemas.openxmlformats.org/markup-compatibility/2006">
              <mc:Choice xmlns:v="urn:schemas-microsoft-com:vml" Requires="v">
                <p:oleObj spid="_x0000_s697699" name="Equation" r:id="rId13" imgW="1079500" imgH="304800" progId="Equation.3">
                  <p:embed/>
                </p:oleObj>
              </mc:Choice>
              <mc:Fallback>
                <p:oleObj name="Equation" r:id="rId13" imgW="1079500" imgH="304800" progId="Equation.3">
                  <p:embed/>
                  <p:pic>
                    <p:nvPicPr>
                      <p:cNvPr id="0" name=""/>
                      <p:cNvPicPr>
                        <a:picLocks noChangeAspect="1" noChangeArrowheads="1"/>
                      </p:cNvPicPr>
                      <p:nvPr/>
                    </p:nvPicPr>
                    <p:blipFill>
                      <a:blip r:embed="rId14"/>
                      <a:srcRect/>
                      <a:stretch>
                        <a:fillRect/>
                      </a:stretch>
                    </p:blipFill>
                    <p:spPr bwMode="auto">
                      <a:xfrm>
                        <a:off x="5619750" y="5319713"/>
                        <a:ext cx="3268663"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5" name="Object 8"/>
          <p:cNvGraphicFramePr>
            <a:graphicFrameLocks noChangeAspect="1"/>
          </p:cNvGraphicFramePr>
          <p:nvPr>
            <p:extLst>
              <p:ext uri="{D42A27DB-BD31-4B8C-83A1-F6EECF244321}">
                <p14:modId xmlns:p14="http://schemas.microsoft.com/office/powerpoint/2010/main" val="1718288839"/>
              </p:ext>
            </p:extLst>
          </p:nvPr>
        </p:nvGraphicFramePr>
        <p:xfrm>
          <a:off x="6515100" y="3138488"/>
          <a:ext cx="669925" cy="482600"/>
        </p:xfrm>
        <a:graphic>
          <a:graphicData uri="http://schemas.openxmlformats.org/presentationml/2006/ole">
            <mc:AlternateContent xmlns:mc="http://schemas.openxmlformats.org/markup-compatibility/2006">
              <mc:Choice xmlns:v="urn:schemas-microsoft-com:vml" Requires="v">
                <p:oleObj spid="_x0000_s697700" name="Equation" r:id="rId15" imgW="203200" imgH="152400" progId="Equation.3">
                  <p:embed/>
                </p:oleObj>
              </mc:Choice>
              <mc:Fallback>
                <p:oleObj name="Equation" r:id="rId15" imgW="203200" imgH="152400" progId="Equation.3">
                  <p:embed/>
                  <p:pic>
                    <p:nvPicPr>
                      <p:cNvPr id="0" name=""/>
                      <p:cNvPicPr>
                        <a:picLocks noChangeAspect="1" noChangeArrowheads="1"/>
                      </p:cNvPicPr>
                      <p:nvPr/>
                    </p:nvPicPr>
                    <p:blipFill>
                      <a:blip r:embed="rId16"/>
                      <a:srcRect/>
                      <a:stretch>
                        <a:fillRect/>
                      </a:stretch>
                    </p:blipFill>
                    <p:spPr bwMode="auto">
                      <a:xfrm>
                        <a:off x="6515100" y="3138488"/>
                        <a:ext cx="66992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6" name="Object 9"/>
          <p:cNvGraphicFramePr>
            <a:graphicFrameLocks noChangeAspect="1"/>
          </p:cNvGraphicFramePr>
          <p:nvPr>
            <p:extLst>
              <p:ext uri="{D42A27DB-BD31-4B8C-83A1-F6EECF244321}">
                <p14:modId xmlns:p14="http://schemas.microsoft.com/office/powerpoint/2010/main" val="3267227993"/>
              </p:ext>
            </p:extLst>
          </p:nvPr>
        </p:nvGraphicFramePr>
        <p:xfrm>
          <a:off x="6267450" y="4191000"/>
          <a:ext cx="1119188" cy="704850"/>
        </p:xfrm>
        <a:graphic>
          <a:graphicData uri="http://schemas.openxmlformats.org/presentationml/2006/ole">
            <mc:AlternateContent xmlns:mc="http://schemas.openxmlformats.org/markup-compatibility/2006">
              <mc:Choice xmlns:v="urn:schemas-microsoft-com:vml" Requires="v">
                <p:oleObj spid="_x0000_s697701" name="Equation" r:id="rId17" imgW="368300" imgH="241300" progId="Equation.3">
                  <p:embed/>
                </p:oleObj>
              </mc:Choice>
              <mc:Fallback>
                <p:oleObj name="Equation" r:id="rId17" imgW="368300" imgH="241300" progId="Equation.3">
                  <p:embed/>
                  <p:pic>
                    <p:nvPicPr>
                      <p:cNvPr id="0" name=""/>
                      <p:cNvPicPr>
                        <a:picLocks noChangeAspect="1" noChangeArrowheads="1"/>
                      </p:cNvPicPr>
                      <p:nvPr/>
                    </p:nvPicPr>
                    <p:blipFill>
                      <a:blip r:embed="rId18"/>
                      <a:srcRect/>
                      <a:stretch>
                        <a:fillRect/>
                      </a:stretch>
                    </p:blipFill>
                    <p:spPr bwMode="auto">
                      <a:xfrm>
                        <a:off x="6267450" y="4191000"/>
                        <a:ext cx="1119188" cy="704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7" name="Object 10"/>
          <p:cNvGraphicFramePr>
            <a:graphicFrameLocks noChangeAspect="1"/>
          </p:cNvGraphicFramePr>
          <p:nvPr>
            <p:extLst>
              <p:ext uri="{D42A27DB-BD31-4B8C-83A1-F6EECF244321}">
                <p14:modId xmlns:p14="http://schemas.microsoft.com/office/powerpoint/2010/main" val="2616449866"/>
              </p:ext>
            </p:extLst>
          </p:nvPr>
        </p:nvGraphicFramePr>
        <p:xfrm>
          <a:off x="7286625" y="3925888"/>
          <a:ext cx="1116013" cy="1223962"/>
        </p:xfrm>
        <a:graphic>
          <a:graphicData uri="http://schemas.openxmlformats.org/presentationml/2006/ole">
            <mc:AlternateContent xmlns:mc="http://schemas.openxmlformats.org/markup-compatibility/2006">
              <mc:Choice xmlns:v="urn:schemas-microsoft-com:vml" Requires="v">
                <p:oleObj spid="_x0000_s697702" name="Equation" r:id="rId19" imgW="368300" imgH="419100" progId="Equation.3">
                  <p:embed/>
                </p:oleObj>
              </mc:Choice>
              <mc:Fallback>
                <p:oleObj name="Equation" r:id="rId19" imgW="368300" imgH="419100" progId="Equation.3">
                  <p:embed/>
                  <p:pic>
                    <p:nvPicPr>
                      <p:cNvPr id="0" name=""/>
                      <p:cNvPicPr>
                        <a:picLocks noChangeAspect="1" noChangeArrowheads="1"/>
                      </p:cNvPicPr>
                      <p:nvPr/>
                    </p:nvPicPr>
                    <p:blipFill>
                      <a:blip r:embed="rId20"/>
                      <a:srcRect/>
                      <a:stretch>
                        <a:fillRect/>
                      </a:stretch>
                    </p:blipFill>
                    <p:spPr bwMode="auto">
                      <a:xfrm>
                        <a:off x="7286625" y="3925888"/>
                        <a:ext cx="1116013"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8" name="Object 11"/>
          <p:cNvGraphicFramePr>
            <a:graphicFrameLocks noChangeAspect="1"/>
          </p:cNvGraphicFramePr>
          <p:nvPr/>
        </p:nvGraphicFramePr>
        <p:xfrm>
          <a:off x="2470150" y="3825875"/>
          <a:ext cx="501650" cy="290513"/>
        </p:xfrm>
        <a:graphic>
          <a:graphicData uri="http://schemas.openxmlformats.org/presentationml/2006/ole">
            <mc:AlternateContent xmlns:mc="http://schemas.openxmlformats.org/markup-compatibility/2006">
              <mc:Choice xmlns:v="urn:schemas-microsoft-com:vml" Requires="v">
                <p:oleObj spid="_x0000_s697703" name="Equation" r:id="rId21" imgW="241200" imgH="139680" progId="Equation.DSMT4">
                  <p:embed/>
                </p:oleObj>
              </mc:Choice>
              <mc:Fallback>
                <p:oleObj name="Equation" r:id="rId21" imgW="24120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0150" y="3825875"/>
                        <a:ext cx="5016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9" name="Text Box 21"/>
          <p:cNvSpPr txBox="1">
            <a:spLocks noChangeArrowheads="1"/>
          </p:cNvSpPr>
          <p:nvPr/>
        </p:nvSpPr>
        <p:spPr bwMode="auto">
          <a:xfrm>
            <a:off x="533400" y="3810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sp>
        <p:nvSpPr>
          <p:cNvPr id="851990" name="Text Box 22"/>
          <p:cNvSpPr txBox="1">
            <a:spLocks noChangeArrowheads="1"/>
          </p:cNvSpPr>
          <p:nvPr/>
        </p:nvSpPr>
        <p:spPr bwMode="auto">
          <a:xfrm>
            <a:off x="457200" y="4953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1" name="Object 12"/>
          <p:cNvGraphicFramePr>
            <a:graphicFrameLocks noChangeAspect="1"/>
          </p:cNvGraphicFramePr>
          <p:nvPr/>
        </p:nvGraphicFramePr>
        <p:xfrm>
          <a:off x="2114550" y="4918075"/>
          <a:ext cx="628650" cy="479425"/>
        </p:xfrm>
        <a:graphic>
          <a:graphicData uri="http://schemas.openxmlformats.org/presentationml/2006/ole">
            <mc:AlternateContent xmlns:mc="http://schemas.openxmlformats.org/markup-compatibility/2006">
              <mc:Choice xmlns:v="urn:schemas-microsoft-com:vml" Requires="v">
                <p:oleObj spid="_x0000_s697704" name="Equation" r:id="rId23" imgW="317160" imgH="241200" progId="Equation.DSMT4">
                  <p:embed/>
                </p:oleObj>
              </mc:Choice>
              <mc:Fallback>
                <p:oleObj name="Equation" r:id="rId23" imgW="31716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4550" y="4918075"/>
                        <a:ext cx="62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2" name="Object 13"/>
          <p:cNvGraphicFramePr>
            <a:graphicFrameLocks noChangeAspect="1"/>
          </p:cNvGraphicFramePr>
          <p:nvPr/>
        </p:nvGraphicFramePr>
        <p:xfrm>
          <a:off x="2735263" y="4876800"/>
          <a:ext cx="1760537" cy="477838"/>
        </p:xfrm>
        <a:graphic>
          <a:graphicData uri="http://schemas.openxmlformats.org/presentationml/2006/ole">
            <mc:AlternateContent xmlns:mc="http://schemas.openxmlformats.org/markup-compatibility/2006">
              <mc:Choice xmlns:v="urn:schemas-microsoft-com:vml" Requires="v">
                <p:oleObj spid="_x0000_s697705" name="Equation" r:id="rId25" imgW="888840" imgH="241200" progId="Equation.DSMT4">
                  <p:embed/>
                </p:oleObj>
              </mc:Choice>
              <mc:Fallback>
                <p:oleObj name="Equation" r:id="rId25" imgW="88884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5263" y="4876800"/>
                        <a:ext cx="1760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93" name="Text Box 25"/>
          <p:cNvSpPr txBox="1">
            <a:spLocks noChangeArrowheads="1"/>
          </p:cNvSpPr>
          <p:nvPr/>
        </p:nvSpPr>
        <p:spPr bwMode="auto">
          <a:xfrm>
            <a:off x="457200" y="5791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5" name="Object 14"/>
          <p:cNvGraphicFramePr>
            <a:graphicFrameLocks noChangeAspect="1"/>
          </p:cNvGraphicFramePr>
          <p:nvPr/>
        </p:nvGraphicFramePr>
        <p:xfrm>
          <a:off x="2057400" y="5751513"/>
          <a:ext cx="568325" cy="473075"/>
        </p:xfrm>
        <a:graphic>
          <a:graphicData uri="http://schemas.openxmlformats.org/presentationml/2006/ole">
            <mc:AlternateContent xmlns:mc="http://schemas.openxmlformats.org/markup-compatibility/2006">
              <mc:Choice xmlns:v="urn:schemas-microsoft-com:vml" Requires="v">
                <p:oleObj spid="_x0000_s697706" name="Equation" r:id="rId27" imgW="304560" imgH="253800" progId="Equation.DSMT4">
                  <p:embed/>
                </p:oleObj>
              </mc:Choice>
              <mc:Fallback>
                <p:oleObj name="Equation" r:id="rId27" imgW="304560" imgH="2538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7400" y="5751513"/>
                        <a:ext cx="568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6" name="Object 15"/>
          <p:cNvGraphicFramePr>
            <a:graphicFrameLocks noChangeAspect="1"/>
          </p:cNvGraphicFramePr>
          <p:nvPr/>
        </p:nvGraphicFramePr>
        <p:xfrm>
          <a:off x="2678113" y="5727700"/>
          <a:ext cx="1893887" cy="520700"/>
        </p:xfrm>
        <a:graphic>
          <a:graphicData uri="http://schemas.openxmlformats.org/presentationml/2006/ole">
            <mc:AlternateContent xmlns:mc="http://schemas.openxmlformats.org/markup-compatibility/2006">
              <mc:Choice xmlns:v="urn:schemas-microsoft-com:vml" Requires="v">
                <p:oleObj spid="_x0000_s697707" name="Equation" r:id="rId29" imgW="1015920" imgH="279360" progId="Equation.DSMT4">
                  <p:embed/>
                </p:oleObj>
              </mc:Choice>
              <mc:Fallback>
                <p:oleObj name="Equation" r:id="rId29" imgW="101592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113" y="5727700"/>
                        <a:ext cx="1893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7" name="Object 16"/>
          <p:cNvGraphicFramePr>
            <a:graphicFrameLocks noChangeAspect="1"/>
          </p:cNvGraphicFramePr>
          <p:nvPr/>
        </p:nvGraphicFramePr>
        <p:xfrm>
          <a:off x="2913063" y="3733800"/>
          <a:ext cx="896937" cy="474663"/>
        </p:xfrm>
        <a:graphic>
          <a:graphicData uri="http://schemas.openxmlformats.org/presentationml/2006/ole">
            <mc:AlternateContent xmlns:mc="http://schemas.openxmlformats.org/markup-compatibility/2006">
              <mc:Choice xmlns:v="urn:schemas-microsoft-com:vml" Requires="v">
                <p:oleObj spid="_x0000_s697708" name="Equation" r:id="rId31" imgW="431640" imgH="228600" progId="Equation.3">
                  <p:embed/>
                </p:oleObj>
              </mc:Choice>
              <mc:Fallback>
                <p:oleObj name="Equation" r:id="rId31" imgW="43164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13063" y="3733800"/>
                        <a:ext cx="896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449050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D7C2263-6985-CE4B-8E44-4BD0BE0B64C5}"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0" y="0"/>
            <a:ext cx="9144000" cy="685800"/>
          </a:xfrm>
        </p:spPr>
        <p:txBody>
          <a:bodyPr/>
          <a:lstStyle/>
          <a:p>
            <a:r>
              <a:rPr lang="en-US" altLang="ko-KR" sz="4000" dirty="0" smtClean="0">
                <a:latin typeface="Arial Narrow" charset="0"/>
                <a:ea typeface="굴림" charset="0"/>
                <a:cs typeface="굴림" charset="0"/>
              </a:rPr>
              <a:t>Rotational Kinematics Problem </a:t>
            </a:r>
            <a:r>
              <a:rPr lang="en-US" altLang="ko-KR" sz="4000" dirty="0">
                <a:latin typeface="Arial Narrow" charset="0"/>
                <a:ea typeface="굴림" charset="0"/>
                <a:cs typeface="굴림" charset="0"/>
              </a:rPr>
              <a:t>Solving Strategy</a:t>
            </a:r>
            <a:endParaRPr lang="en-US" sz="4000" dirty="0">
              <a:latin typeface="Arial Narrow" charset="0"/>
              <a:ea typeface="ＭＳ Ｐゴシック" charset="0"/>
              <a:cs typeface="ＭＳ Ｐゴシック" charset="0"/>
            </a:endParaRPr>
          </a:p>
        </p:txBody>
      </p:sp>
      <p:sp>
        <p:nvSpPr>
          <p:cNvPr id="859139" name="Rectangle 3"/>
          <p:cNvSpPr>
            <a:spLocks noGrp="1" noChangeArrowheads="1"/>
          </p:cNvSpPr>
          <p:nvPr>
            <p:ph type="body" idx="1"/>
          </p:nvPr>
        </p:nvSpPr>
        <p:spPr>
          <a:xfrm>
            <a:off x="381000" y="685800"/>
            <a:ext cx="8458200" cy="5562600"/>
          </a:xfrm>
        </p:spPr>
        <p:txBody>
          <a:bodyPr/>
          <a:lstStyle/>
          <a:p>
            <a:pPr>
              <a:lnSpc>
                <a:spcPct val="80000"/>
              </a:lnSpc>
              <a:spcAft>
                <a:spcPts val="600"/>
              </a:spcAft>
            </a:pPr>
            <a:r>
              <a:rPr lang="en-US" altLang="ko-KR" dirty="0">
                <a:latin typeface="Arial Narrow" charset="0"/>
                <a:ea typeface="굴림" charset="0"/>
                <a:cs typeface="굴림" charset="0"/>
              </a:rPr>
              <a:t>Visualize the problem by drawing a picture.</a:t>
            </a:r>
          </a:p>
          <a:p>
            <a:pPr>
              <a:lnSpc>
                <a:spcPct val="80000"/>
              </a:lnSpc>
              <a:spcAft>
                <a:spcPts val="600"/>
              </a:spcAft>
            </a:pPr>
            <a:r>
              <a:rPr lang="en-US" dirty="0">
                <a:latin typeface="Arial Narrow" charset="0"/>
                <a:ea typeface="ＭＳ Ｐゴシック" charset="0"/>
                <a:cs typeface="ＭＳ Ｐゴシック" charset="0"/>
              </a:rPr>
              <a:t>Write down the values that are given for any of the five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kinematic variables</a:t>
            </a:r>
            <a:r>
              <a:rPr lang="en-US" altLang="ko-KR" dirty="0">
                <a:latin typeface="Arial Narrow" charset="0"/>
                <a:ea typeface="굴림" charset="0"/>
                <a:cs typeface="굴림" charset="0"/>
              </a:rPr>
              <a:t> and convert them to SI units.</a:t>
            </a:r>
          </a:p>
          <a:p>
            <a:pPr lvl="1">
              <a:lnSpc>
                <a:spcPct val="80000"/>
              </a:lnSpc>
              <a:spcAft>
                <a:spcPts val="600"/>
              </a:spcAft>
            </a:pPr>
            <a:r>
              <a:rPr lang="en-US" dirty="0">
                <a:latin typeface="Arial Narrow" charset="0"/>
                <a:ea typeface="굴림" charset="0"/>
                <a:cs typeface="굴림" charset="0"/>
              </a:rPr>
              <a:t>Remember that the unit of the angle must be </a:t>
            </a:r>
            <a:r>
              <a:rPr lang="en-US" dirty="0" smtClean="0">
                <a:latin typeface="Arial Narrow" charset="0"/>
                <a:ea typeface="굴림" charset="0"/>
                <a:cs typeface="굴림" charset="0"/>
              </a:rPr>
              <a:t>in radians</a:t>
            </a:r>
            <a:r>
              <a:rPr lang="en-US" dirty="0">
                <a:latin typeface="Arial Narrow" charset="0"/>
                <a:ea typeface="굴림" charset="0"/>
                <a:cs typeface="굴림" charset="0"/>
              </a:rPr>
              <a:t>!!</a:t>
            </a:r>
            <a:endParaRPr lang="en-US" dirty="0">
              <a:latin typeface="Arial Narrow" charset="0"/>
              <a:ea typeface="ＭＳ Ｐゴシック" charset="0"/>
            </a:endParaRPr>
          </a:p>
          <a:p>
            <a:pPr>
              <a:lnSpc>
                <a:spcPct val="80000"/>
              </a:lnSpc>
              <a:spcAft>
                <a:spcPts val="600"/>
              </a:spcAft>
            </a:pPr>
            <a:r>
              <a:rPr lang="en-US" dirty="0">
                <a:latin typeface="Arial Narrow" charset="0"/>
                <a:ea typeface="ＭＳ Ｐゴシック" charset="0"/>
                <a:cs typeface="ＭＳ Ｐゴシック" charset="0"/>
              </a:rPr>
              <a:t>Verify that the information contains values for at least three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of the five kinematic variables.  Select the appropriate equation.</a:t>
            </a:r>
          </a:p>
          <a:p>
            <a:pPr>
              <a:lnSpc>
                <a:spcPct val="80000"/>
              </a:lnSpc>
              <a:spcAft>
                <a:spcPts val="600"/>
              </a:spcAft>
            </a:pPr>
            <a:r>
              <a:rPr lang="en-US" dirty="0">
                <a:latin typeface="Arial Narrow" charset="0"/>
                <a:ea typeface="ＭＳ Ｐゴシック" charset="0"/>
                <a:cs typeface="ＭＳ Ｐゴシック" charset="0"/>
              </a:rPr>
              <a:t>When the motion is divided into segments, remember that</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the final angular</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velocity of one segment is the initial </a:t>
            </a:r>
            <a:r>
              <a:rPr lang="en-US" dirty="0" smtClean="0">
                <a:latin typeface="Arial Narrow" charset="0"/>
                <a:ea typeface="ＭＳ Ｐゴシック" charset="0"/>
                <a:cs typeface="ＭＳ Ｐゴシック" charset="0"/>
              </a:rPr>
              <a:t>velocity</a:t>
            </a:r>
            <a:r>
              <a:rPr lang="en-US" altLang="ko-KR" dirty="0" smtClean="0">
                <a:latin typeface="Arial Narrow" charset="0"/>
                <a:ea typeface="굴림" charset="0"/>
                <a:cs typeface="굴림" charset="0"/>
              </a:rPr>
              <a:t> </a:t>
            </a:r>
            <a:r>
              <a:rPr lang="en-US" dirty="0">
                <a:latin typeface="Arial Narrow" charset="0"/>
                <a:ea typeface="ＭＳ Ｐゴシック" charset="0"/>
                <a:cs typeface="ＭＳ Ｐゴシック" charset="0"/>
              </a:rPr>
              <a:t>for the next.</a:t>
            </a:r>
            <a:endParaRPr lang="en-US" altLang="ko-KR" dirty="0">
              <a:latin typeface="Arial Narrow" charset="0"/>
              <a:ea typeface="굴림" charset="0"/>
              <a:cs typeface="굴림" charset="0"/>
            </a:endParaRPr>
          </a:p>
          <a:p>
            <a:pPr>
              <a:lnSpc>
                <a:spcPct val="80000"/>
              </a:lnSpc>
              <a:spcAft>
                <a:spcPts val="600"/>
              </a:spcAft>
            </a:pPr>
            <a:r>
              <a:rPr lang="en-US" dirty="0">
                <a:latin typeface="Arial Narrow" charset="0"/>
                <a:ea typeface="ＭＳ Ｐゴシック" charset="0"/>
                <a:cs typeface="ＭＳ Ｐゴシック" charset="0"/>
              </a:rPr>
              <a:t>Keep in mind that there may be two possible answers to a kinematics problem.</a:t>
            </a:r>
          </a:p>
        </p:txBody>
      </p:sp>
    </p:spTree>
    <p:extLst>
      <p:ext uri="{BB962C8B-B14F-4D97-AF65-F5344CB8AC3E}">
        <p14:creationId xmlns:p14="http://schemas.microsoft.com/office/powerpoint/2010/main" val="301304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April 10, 2013</a:t>
            </a:r>
            <a:endParaRPr lang="en-US"/>
          </a:p>
        </p:txBody>
      </p:sp>
      <p:sp>
        <p:nvSpPr>
          <p:cNvPr id="12" name="Footer Placeholder 4"/>
          <p:cNvSpPr>
            <a:spLocks noGrp="1"/>
          </p:cNvSpPr>
          <p:nvPr>
            <p:ph type="ftr" sz="quarter" idx="11"/>
          </p:nvPr>
        </p:nvSpPr>
        <p:spPr/>
        <p:txBody>
          <a:bodyPr/>
          <a:lstStyle/>
          <a:p>
            <a:r>
              <a:rPr lang="nl-NL" smtClean="0"/>
              <a:t>PHYS 1441-002, Spring 2013                   Dr. Jaehoon Yu</a:t>
            </a:r>
            <a:endParaRPr lang="en-US"/>
          </a:p>
        </p:txBody>
      </p:sp>
      <p:sp>
        <p:nvSpPr>
          <p:cNvPr id="13" name="Slide Number Placeholder 5"/>
          <p:cNvSpPr>
            <a:spLocks noGrp="1"/>
          </p:cNvSpPr>
          <p:nvPr>
            <p:ph type="sldNum" sz="quarter" idx="12"/>
          </p:nvPr>
        </p:nvSpPr>
        <p:spPr/>
        <p:txBody>
          <a:bodyPr/>
          <a:lstStyle/>
          <a:p>
            <a:fld id="{A4E69F01-CB46-B545-930E-CF6768DAAA6A}" type="slidenum">
              <a:rPr lang="en-US"/>
              <a:pPr/>
              <a:t>5</a:t>
            </a:fld>
            <a:endParaRPr lang="en-US"/>
          </a:p>
        </p:txBody>
      </p:sp>
      <p:sp>
        <p:nvSpPr>
          <p:cNvPr id="309250" name="Rectangle 2"/>
          <p:cNvSpPr>
            <a:spLocks noGrp="1" noChangeArrowheads="1"/>
          </p:cNvSpPr>
          <p:nvPr>
            <p:ph type="title"/>
          </p:nvPr>
        </p:nvSpPr>
        <p:spPr>
          <a:xfrm>
            <a:off x="685800" y="152400"/>
            <a:ext cx="7772400" cy="609600"/>
          </a:xfrm>
        </p:spPr>
        <p:txBody>
          <a:bodyPr/>
          <a:lstStyle/>
          <a:p>
            <a:r>
              <a:rPr lang="en-US" sz="4000"/>
              <a:t>Example for Rotational Kinematics</a:t>
            </a:r>
            <a:endParaRPr lang="en-US"/>
          </a:p>
        </p:txBody>
      </p:sp>
      <p:sp>
        <p:nvSpPr>
          <p:cNvPr id="309251"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 wheel rotates with a constant angular acceleration of 3.50 rad/s</a:t>
            </a:r>
            <a:r>
              <a:rPr lang="en-US" baseline="30000">
                <a:solidFill>
                  <a:srgbClr val="800000"/>
                </a:solidFill>
                <a:latin typeface="Arial Narrow" charset="0"/>
              </a:rPr>
              <a:t>2</a:t>
            </a:r>
            <a:r>
              <a:rPr lang="en-US">
                <a:solidFill>
                  <a:srgbClr val="800000"/>
                </a:solidFill>
                <a:latin typeface="Arial Narrow" charset="0"/>
              </a:rPr>
              <a:t>.  If the angular speed of the wheel is 2.00 rad/s at </a:t>
            </a:r>
            <a:r>
              <a:rPr lang="en-US">
                <a:solidFill>
                  <a:srgbClr val="800000"/>
                </a:solidFill>
                <a:latin typeface="Monotype Corsiva" charset="0"/>
              </a:rPr>
              <a:t>t</a:t>
            </a:r>
            <a:r>
              <a:rPr lang="en-US" baseline="-25000">
                <a:solidFill>
                  <a:srgbClr val="800000"/>
                </a:solidFill>
                <a:latin typeface="Monotype Corsiva" charset="0"/>
              </a:rPr>
              <a:t>i</a:t>
            </a:r>
            <a:r>
              <a:rPr lang="en-US">
                <a:solidFill>
                  <a:srgbClr val="800000"/>
                </a:solidFill>
                <a:latin typeface="Arial Narrow" charset="0"/>
              </a:rPr>
              <a:t>=0, a) through what angle does the wheel rotate in 2.00s?</a:t>
            </a:r>
          </a:p>
        </p:txBody>
      </p:sp>
      <p:graphicFrame>
        <p:nvGraphicFramePr>
          <p:cNvPr id="309252" name="Object 4"/>
          <p:cNvGraphicFramePr>
            <a:graphicFrameLocks noChangeAspect="1"/>
          </p:cNvGraphicFramePr>
          <p:nvPr>
            <p:extLst>
              <p:ext uri="{D42A27DB-BD31-4B8C-83A1-F6EECF244321}">
                <p14:modId xmlns:p14="http://schemas.microsoft.com/office/powerpoint/2010/main" val="3954673032"/>
              </p:ext>
            </p:extLst>
          </p:nvPr>
        </p:nvGraphicFramePr>
        <p:xfrm>
          <a:off x="1295400" y="2841625"/>
          <a:ext cx="1295400" cy="774700"/>
        </p:xfrm>
        <a:graphic>
          <a:graphicData uri="http://schemas.openxmlformats.org/presentationml/2006/ole">
            <mc:AlternateContent xmlns:mc="http://schemas.openxmlformats.org/markup-compatibility/2006">
              <mc:Choice xmlns:v="urn:schemas-microsoft-com:vml" Requires="v">
                <p:oleObj spid="_x0000_s677323" name="Equation" r:id="rId3" imgW="431800" imgH="228600" progId="Equation.DSMT4">
                  <p:embed/>
                </p:oleObj>
              </mc:Choice>
              <mc:Fallback>
                <p:oleObj name="Equation" r:id="rId3" imgW="431800" imgH="228600" progId="Equation.DSMT4">
                  <p:embed/>
                  <p:pic>
                    <p:nvPicPr>
                      <p:cNvPr id="0" name=""/>
                      <p:cNvPicPr>
                        <a:picLocks noChangeAspect="1" noChangeArrowheads="1"/>
                      </p:cNvPicPr>
                      <p:nvPr/>
                    </p:nvPicPr>
                    <p:blipFill>
                      <a:blip r:embed="rId4"/>
                      <a:srcRect/>
                      <a:stretch>
                        <a:fillRect/>
                      </a:stretch>
                    </p:blipFill>
                    <p:spPr bwMode="auto">
                      <a:xfrm>
                        <a:off x="1295400" y="2841625"/>
                        <a:ext cx="129540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9253" name="Text Box 5"/>
          <p:cNvSpPr txBox="1">
            <a:spLocks noChangeArrowheads="1"/>
          </p:cNvSpPr>
          <p:nvPr/>
        </p:nvSpPr>
        <p:spPr bwMode="auto">
          <a:xfrm>
            <a:off x="533400" y="2133600"/>
            <a:ext cx="81534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3137093796"/>
              </p:ext>
            </p:extLst>
          </p:nvPr>
        </p:nvGraphicFramePr>
        <p:xfrm>
          <a:off x="2735263" y="2944813"/>
          <a:ext cx="1174750" cy="446087"/>
        </p:xfrm>
        <a:graphic>
          <a:graphicData uri="http://schemas.openxmlformats.org/presentationml/2006/ole">
            <mc:AlternateContent xmlns:mc="http://schemas.openxmlformats.org/markup-compatibility/2006">
              <mc:Choice xmlns:v="urn:schemas-microsoft-com:vml" Requires="v">
                <p:oleObj spid="_x0000_s677324"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srcRect/>
                      <a:stretch>
                        <a:fillRect/>
                      </a:stretch>
                    </p:blipFill>
                    <p:spPr bwMode="auto">
                      <a:xfrm>
                        <a:off x="2735263" y="2944813"/>
                        <a:ext cx="1174750"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0" name="Object 12"/>
          <p:cNvGraphicFramePr>
            <a:graphicFrameLocks noChangeAspect="1"/>
          </p:cNvGraphicFramePr>
          <p:nvPr>
            <p:extLst>
              <p:ext uri="{D42A27DB-BD31-4B8C-83A1-F6EECF244321}">
                <p14:modId xmlns:p14="http://schemas.microsoft.com/office/powerpoint/2010/main" val="3894996651"/>
              </p:ext>
            </p:extLst>
          </p:nvPr>
        </p:nvGraphicFramePr>
        <p:xfrm>
          <a:off x="676275" y="3511550"/>
          <a:ext cx="5200650" cy="1212850"/>
        </p:xfrm>
        <a:graphic>
          <a:graphicData uri="http://schemas.openxmlformats.org/presentationml/2006/ole">
            <mc:AlternateContent xmlns:mc="http://schemas.openxmlformats.org/markup-compatibility/2006">
              <mc:Choice xmlns:v="urn:schemas-microsoft-com:vml" Requires="v">
                <p:oleObj spid="_x0000_s677325" name="Equation" r:id="rId7" imgW="1930400" imgH="393700" progId="Equation.DSMT4">
                  <p:embed/>
                </p:oleObj>
              </mc:Choice>
              <mc:Fallback>
                <p:oleObj name="Equation" r:id="rId7" imgW="1930400" imgH="393700" progId="Equation.DSMT4">
                  <p:embed/>
                  <p:pic>
                    <p:nvPicPr>
                      <p:cNvPr id="0" name=""/>
                      <p:cNvPicPr>
                        <a:picLocks noChangeAspect="1" noChangeArrowheads="1"/>
                      </p:cNvPicPr>
                      <p:nvPr/>
                    </p:nvPicPr>
                    <p:blipFill>
                      <a:blip r:embed="rId8"/>
                      <a:srcRect/>
                      <a:stretch>
                        <a:fillRect/>
                      </a:stretch>
                    </p:blipFill>
                    <p:spPr bwMode="auto">
                      <a:xfrm>
                        <a:off x="676275" y="3511550"/>
                        <a:ext cx="5200650" cy="1212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1" name="Object 13"/>
          <p:cNvGraphicFramePr>
            <a:graphicFrameLocks noChangeAspect="1"/>
          </p:cNvGraphicFramePr>
          <p:nvPr>
            <p:extLst>
              <p:ext uri="{D42A27DB-BD31-4B8C-83A1-F6EECF244321}">
                <p14:modId xmlns:p14="http://schemas.microsoft.com/office/powerpoint/2010/main" val="2359032569"/>
              </p:ext>
            </p:extLst>
          </p:nvPr>
        </p:nvGraphicFramePr>
        <p:xfrm>
          <a:off x="6096000" y="3832225"/>
          <a:ext cx="2509838" cy="581025"/>
        </p:xfrm>
        <a:graphic>
          <a:graphicData uri="http://schemas.openxmlformats.org/presentationml/2006/ole">
            <mc:AlternateContent xmlns:mc="http://schemas.openxmlformats.org/markup-compatibility/2006">
              <mc:Choice xmlns:v="urn:schemas-microsoft-com:vml" Requires="v">
                <p:oleObj spid="_x0000_s677326"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srcRect/>
                      <a:stretch>
                        <a:fillRect/>
                      </a:stretch>
                    </p:blipFill>
                    <p:spPr bwMode="auto">
                      <a:xfrm>
                        <a:off x="6096000" y="3832225"/>
                        <a:ext cx="25098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500955542"/>
              </p:ext>
            </p:extLst>
          </p:nvPr>
        </p:nvGraphicFramePr>
        <p:xfrm>
          <a:off x="838200" y="4656138"/>
          <a:ext cx="4264025" cy="1211262"/>
        </p:xfrm>
        <a:graphic>
          <a:graphicData uri="http://schemas.openxmlformats.org/presentationml/2006/ole">
            <mc:AlternateContent xmlns:mc="http://schemas.openxmlformats.org/markup-compatibility/2006">
              <mc:Choice xmlns:v="urn:schemas-microsoft-com:vml" Requires="v">
                <p:oleObj spid="_x0000_s677327" name="Equation" r:id="rId11" imgW="1308100" imgH="393700" progId="Equation.DSMT4">
                  <p:embed/>
                </p:oleObj>
              </mc:Choice>
              <mc:Fallback>
                <p:oleObj name="Equation" r:id="rId11" imgW="1308100" imgH="393700" progId="Equation.DSMT4">
                  <p:embed/>
                  <p:pic>
                    <p:nvPicPr>
                      <p:cNvPr id="0" name=""/>
                      <p:cNvPicPr>
                        <a:picLocks noChangeAspect="1" noChangeArrowheads="1"/>
                      </p:cNvPicPr>
                      <p:nvPr/>
                    </p:nvPicPr>
                    <p:blipFill>
                      <a:blip r:embed="rId12"/>
                      <a:srcRect/>
                      <a:stretch>
                        <a:fillRect/>
                      </a:stretch>
                    </p:blipFill>
                    <p:spPr bwMode="auto">
                      <a:xfrm>
                        <a:off x="838200" y="4656138"/>
                        <a:ext cx="4264025" cy="1211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9" name="Object 21"/>
          <p:cNvGraphicFramePr>
            <a:graphicFrameLocks noChangeAspect="1"/>
          </p:cNvGraphicFramePr>
          <p:nvPr>
            <p:extLst>
              <p:ext uri="{D42A27DB-BD31-4B8C-83A1-F6EECF244321}">
                <p14:modId xmlns:p14="http://schemas.microsoft.com/office/powerpoint/2010/main" val="3116677682"/>
              </p:ext>
            </p:extLst>
          </p:nvPr>
        </p:nvGraphicFramePr>
        <p:xfrm>
          <a:off x="3740150" y="2554288"/>
          <a:ext cx="1670050" cy="1228725"/>
        </p:xfrm>
        <a:graphic>
          <a:graphicData uri="http://schemas.openxmlformats.org/presentationml/2006/ole">
            <mc:AlternateContent xmlns:mc="http://schemas.openxmlformats.org/markup-compatibility/2006">
              <mc:Choice xmlns:v="urn:schemas-microsoft-com:vml" Requires="v">
                <p:oleObj spid="_x0000_s677328" name="Equation" r:id="rId13" imgW="469900" imgH="419100" progId="Equation.3">
                  <p:embed/>
                </p:oleObj>
              </mc:Choice>
              <mc:Fallback>
                <p:oleObj name="Equation" r:id="rId13" imgW="469900" imgH="419100" progId="Equation.3">
                  <p:embed/>
                  <p:pic>
                    <p:nvPicPr>
                      <p:cNvPr id="0" name=""/>
                      <p:cNvPicPr>
                        <a:picLocks noChangeAspect="1" noChangeArrowheads="1"/>
                      </p:cNvPicPr>
                      <p:nvPr/>
                    </p:nvPicPr>
                    <p:blipFill>
                      <a:blip r:embed="rId14"/>
                      <a:srcRect/>
                      <a:stretch>
                        <a:fillRect/>
                      </a:stretch>
                    </p:blipFill>
                    <p:spPr bwMode="auto">
                      <a:xfrm>
                        <a:off x="3740150" y="2554288"/>
                        <a:ext cx="1670050" cy="1228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73370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April 10, 2013</a:t>
            </a:r>
            <a:endParaRPr lang="en-US"/>
          </a:p>
        </p:txBody>
      </p:sp>
      <p:sp>
        <p:nvSpPr>
          <p:cNvPr id="27" name="Footer Placeholder 4"/>
          <p:cNvSpPr>
            <a:spLocks noGrp="1"/>
          </p:cNvSpPr>
          <p:nvPr>
            <p:ph type="ftr" sz="quarter" idx="11"/>
          </p:nvPr>
        </p:nvSpPr>
        <p:spPr/>
        <p:txBody>
          <a:bodyPr/>
          <a:lstStyle/>
          <a:p>
            <a:r>
              <a:rPr lang="nl-NL" smtClean="0"/>
              <a:t>PHYS 1441-002, Spring 2013                   Dr. Jaehoon Yu</a:t>
            </a:r>
            <a:endParaRPr lang="en-US"/>
          </a:p>
        </p:txBody>
      </p:sp>
      <p:sp>
        <p:nvSpPr>
          <p:cNvPr id="28" name="Slide Number Placeholder 5"/>
          <p:cNvSpPr>
            <a:spLocks noGrp="1"/>
          </p:cNvSpPr>
          <p:nvPr>
            <p:ph type="sldNum" sz="quarter" idx="12"/>
          </p:nvPr>
        </p:nvSpPr>
        <p:spPr/>
        <p:txBody>
          <a:bodyPr/>
          <a:lstStyle/>
          <a:p>
            <a:fld id="{433344E2-DEBE-DF44-B65A-11DCC52E4D90}" type="slidenum">
              <a:rPr lang="en-US"/>
              <a:pPr/>
              <a:t>6</a:t>
            </a:fld>
            <a:endParaRPr lang="en-US"/>
          </a:p>
        </p:txBody>
      </p:sp>
      <p:sp>
        <p:nvSpPr>
          <p:cNvPr id="336898" name="Rectangle 2"/>
          <p:cNvSpPr>
            <a:spLocks noGrp="1" noChangeArrowheads="1"/>
          </p:cNvSpPr>
          <p:nvPr>
            <p:ph type="title"/>
          </p:nvPr>
        </p:nvSpPr>
        <p:spPr>
          <a:xfrm>
            <a:off x="685800" y="152400"/>
            <a:ext cx="7772400" cy="609600"/>
          </a:xfrm>
        </p:spPr>
        <p:txBody>
          <a:bodyPr/>
          <a:lstStyle/>
          <a:p>
            <a:r>
              <a:rPr lang="en-US" sz="4000" dirty="0"/>
              <a:t>Example for Rotational Kinematics </a:t>
            </a:r>
            <a:r>
              <a:rPr lang="en-US" sz="4000" dirty="0" err="1" smtClean="0"/>
              <a:t>cnt</a:t>
            </a:r>
            <a:r>
              <a:rPr lang="en-US" sz="4000" dirty="0" err="1" smtClean="0">
                <a:latin typeface="Arial"/>
              </a:rPr>
              <a:t>’</a:t>
            </a:r>
            <a:r>
              <a:rPr lang="en-US" sz="4000" dirty="0" err="1" smtClean="0"/>
              <a:t>d</a:t>
            </a:r>
            <a:endParaRPr lang="en-US" dirty="0"/>
          </a:p>
        </p:txBody>
      </p:sp>
      <p:sp>
        <p:nvSpPr>
          <p:cNvPr id="336902" name="Text Box 6"/>
          <p:cNvSpPr txBox="1">
            <a:spLocks noChangeArrowheads="1"/>
          </p:cNvSpPr>
          <p:nvPr/>
        </p:nvSpPr>
        <p:spPr bwMode="auto">
          <a:xfrm>
            <a:off x="457200" y="914400"/>
            <a:ext cx="4572000" cy="48577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What is the angular speed at t=2.00s?</a:t>
            </a:r>
          </a:p>
        </p:txBody>
      </p:sp>
      <p:graphicFrame>
        <p:nvGraphicFramePr>
          <p:cNvPr id="336903" name="Object 7"/>
          <p:cNvGraphicFramePr>
            <a:graphicFrameLocks noChangeAspect="1"/>
          </p:cNvGraphicFramePr>
          <p:nvPr>
            <p:extLst>
              <p:ext uri="{D42A27DB-BD31-4B8C-83A1-F6EECF244321}">
                <p14:modId xmlns:p14="http://schemas.microsoft.com/office/powerpoint/2010/main" val="2084904633"/>
              </p:ext>
            </p:extLst>
          </p:nvPr>
        </p:nvGraphicFramePr>
        <p:xfrm>
          <a:off x="422275" y="2074863"/>
          <a:ext cx="2203450" cy="627062"/>
        </p:xfrm>
        <a:graphic>
          <a:graphicData uri="http://schemas.openxmlformats.org/presentationml/2006/ole">
            <mc:AlternateContent xmlns:mc="http://schemas.openxmlformats.org/markup-compatibility/2006">
              <mc:Choice xmlns:v="urn:schemas-microsoft-com:vml" Requires="v">
                <p:oleObj spid="_x0000_s699587" name="Equation" r:id="rId3" imgW="812800" imgH="228600" progId="Equation.DSMT4">
                  <p:embed/>
                </p:oleObj>
              </mc:Choice>
              <mc:Fallback>
                <p:oleObj name="Equation" r:id="rId3" imgW="812800" imgH="228600" progId="Equation.DSMT4">
                  <p:embed/>
                  <p:pic>
                    <p:nvPicPr>
                      <p:cNvPr id="0" name=""/>
                      <p:cNvPicPr>
                        <a:picLocks noChangeAspect="1" noChangeArrowheads="1"/>
                      </p:cNvPicPr>
                      <p:nvPr/>
                    </p:nvPicPr>
                    <p:blipFill>
                      <a:blip r:embed="rId4"/>
                      <a:srcRect/>
                      <a:stretch>
                        <a:fillRect/>
                      </a:stretch>
                    </p:blipFill>
                    <p:spPr bwMode="auto">
                      <a:xfrm>
                        <a:off x="422275" y="2074863"/>
                        <a:ext cx="2203450" cy="627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04" name="Text Box 8"/>
          <p:cNvSpPr txBox="1">
            <a:spLocks noChangeArrowheads="1"/>
          </p:cNvSpPr>
          <p:nvPr/>
        </p:nvSpPr>
        <p:spPr bwMode="auto">
          <a:xfrm>
            <a:off x="457200" y="1600200"/>
            <a:ext cx="6324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speed and acceleration relationship</a:t>
            </a:r>
          </a:p>
        </p:txBody>
      </p:sp>
      <p:sp>
        <p:nvSpPr>
          <p:cNvPr id="336905" name="Text Box 9"/>
          <p:cNvSpPr txBox="1">
            <a:spLocks noChangeArrowheads="1"/>
          </p:cNvSpPr>
          <p:nvPr/>
        </p:nvSpPr>
        <p:spPr bwMode="auto">
          <a:xfrm>
            <a:off x="457200" y="2882900"/>
            <a:ext cx="7848600" cy="85090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pPr>
            <a:r>
              <a:rPr lang="en-US">
                <a:solidFill>
                  <a:srgbClr val="800000"/>
                </a:solidFill>
                <a:latin typeface="Arial Narrow" charset="0"/>
              </a:rPr>
              <a:t>Find the angle through which the wheel rotates between t=2.00 s and t=3.00 s.</a:t>
            </a:r>
          </a:p>
        </p:txBody>
      </p:sp>
      <p:graphicFrame>
        <p:nvGraphicFramePr>
          <p:cNvPr id="336906" name="Object 10"/>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699588"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1" name="Object 15"/>
          <p:cNvGraphicFramePr>
            <a:graphicFrameLocks noChangeAspect="1"/>
          </p:cNvGraphicFramePr>
          <p:nvPr/>
        </p:nvGraphicFramePr>
        <p:xfrm>
          <a:off x="2743200" y="2205038"/>
          <a:ext cx="3659188" cy="385762"/>
        </p:xfrm>
        <a:graphic>
          <a:graphicData uri="http://schemas.openxmlformats.org/presentationml/2006/ole">
            <mc:AlternateContent xmlns:mc="http://schemas.openxmlformats.org/markup-compatibility/2006">
              <mc:Choice xmlns:v="urn:schemas-microsoft-com:vml" Requires="v">
                <p:oleObj spid="_x0000_s699589" name="Equation" r:id="rId7" imgW="2019240" imgH="177480" progId="Equation.3">
                  <p:embed/>
                </p:oleObj>
              </mc:Choice>
              <mc:Fallback>
                <p:oleObj name="Equation" r:id="rId7" imgW="2019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05038"/>
                        <a:ext cx="3659188" cy="385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2" name="Object 16"/>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699590"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3" name="Object 17"/>
          <p:cNvGraphicFramePr>
            <a:graphicFrameLocks noChangeAspect="1"/>
          </p:cNvGraphicFramePr>
          <p:nvPr>
            <p:extLst>
              <p:ext uri="{D42A27DB-BD31-4B8C-83A1-F6EECF244321}">
                <p14:modId xmlns:p14="http://schemas.microsoft.com/office/powerpoint/2010/main" val="2849110626"/>
              </p:ext>
            </p:extLst>
          </p:nvPr>
        </p:nvGraphicFramePr>
        <p:xfrm>
          <a:off x="2463800" y="5689600"/>
          <a:ext cx="736600" cy="434975"/>
        </p:xfrm>
        <a:graphic>
          <a:graphicData uri="http://schemas.openxmlformats.org/presentationml/2006/ole">
            <mc:AlternateContent xmlns:mc="http://schemas.openxmlformats.org/markup-compatibility/2006">
              <mc:Choice xmlns:v="urn:schemas-microsoft-com:vml" Requires="v">
                <p:oleObj spid="_x0000_s699591" name="Equation" r:id="rId11" imgW="241300" imgH="177800" progId="Equation.DSMT4">
                  <p:embed/>
                </p:oleObj>
              </mc:Choice>
              <mc:Fallback>
                <p:oleObj name="Equation" r:id="rId11" imgW="241300" imgH="177800" progId="Equation.DSMT4">
                  <p:embed/>
                  <p:pic>
                    <p:nvPicPr>
                      <p:cNvPr id="0" name=""/>
                      <p:cNvPicPr>
                        <a:picLocks noChangeAspect="1" noChangeArrowheads="1"/>
                      </p:cNvPicPr>
                      <p:nvPr/>
                    </p:nvPicPr>
                    <p:blipFill>
                      <a:blip r:embed="rId12"/>
                      <a:srcRect/>
                      <a:stretch>
                        <a:fillRect/>
                      </a:stretch>
                    </p:blipFill>
                    <p:spPr bwMode="auto">
                      <a:xfrm>
                        <a:off x="2463800" y="5689600"/>
                        <a:ext cx="736600"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4" name="Object 18"/>
          <p:cNvGraphicFramePr>
            <a:graphicFrameLocks noChangeAspect="1"/>
          </p:cNvGraphicFramePr>
          <p:nvPr>
            <p:extLst>
              <p:ext uri="{D42A27DB-BD31-4B8C-83A1-F6EECF244321}">
                <p14:modId xmlns:p14="http://schemas.microsoft.com/office/powerpoint/2010/main" val="1632172765"/>
              </p:ext>
            </p:extLst>
          </p:nvPr>
        </p:nvGraphicFramePr>
        <p:xfrm>
          <a:off x="3195638" y="5575300"/>
          <a:ext cx="1238250" cy="579438"/>
        </p:xfrm>
        <a:graphic>
          <a:graphicData uri="http://schemas.openxmlformats.org/presentationml/2006/ole">
            <mc:AlternateContent xmlns:mc="http://schemas.openxmlformats.org/markup-compatibility/2006">
              <mc:Choice xmlns:v="urn:schemas-microsoft-com:vml" Requires="v">
                <p:oleObj spid="_x0000_s699592" name="Equation" r:id="rId13" imgW="558800" imgH="215900" progId="Equation.DSMT4">
                  <p:embed/>
                </p:oleObj>
              </mc:Choice>
              <mc:Fallback>
                <p:oleObj name="Equation" r:id="rId13" imgW="558800" imgH="215900" progId="Equation.DSMT4">
                  <p:embed/>
                  <p:pic>
                    <p:nvPicPr>
                      <p:cNvPr id="0" name=""/>
                      <p:cNvPicPr>
                        <a:picLocks noChangeAspect="1" noChangeArrowheads="1"/>
                      </p:cNvPicPr>
                      <p:nvPr/>
                    </p:nvPicPr>
                    <p:blipFill>
                      <a:blip r:embed="rId14"/>
                      <a:srcRect/>
                      <a:stretch>
                        <a:fillRect/>
                      </a:stretch>
                    </p:blipFill>
                    <p:spPr bwMode="auto">
                      <a:xfrm>
                        <a:off x="3195638" y="5575300"/>
                        <a:ext cx="1238250" cy="579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5" name="Object 19"/>
          <p:cNvGraphicFramePr>
            <a:graphicFrameLocks noChangeAspect="1"/>
          </p:cNvGraphicFramePr>
          <p:nvPr>
            <p:extLst>
              <p:ext uri="{D42A27DB-BD31-4B8C-83A1-F6EECF244321}">
                <p14:modId xmlns:p14="http://schemas.microsoft.com/office/powerpoint/2010/main" val="2236230642"/>
              </p:ext>
            </p:extLst>
          </p:nvPr>
        </p:nvGraphicFramePr>
        <p:xfrm>
          <a:off x="4432300" y="5627688"/>
          <a:ext cx="1435100" cy="404812"/>
        </p:xfrm>
        <a:graphic>
          <a:graphicData uri="http://schemas.openxmlformats.org/presentationml/2006/ole">
            <mc:AlternateContent xmlns:mc="http://schemas.openxmlformats.org/markup-compatibility/2006">
              <mc:Choice xmlns:v="urn:schemas-microsoft-com:vml" Requires="v">
                <p:oleObj spid="_x0000_s699593" name="Equation" r:id="rId15" imgW="647700" imgH="165100" progId="Equation.DSMT4">
                  <p:embed/>
                </p:oleObj>
              </mc:Choice>
              <mc:Fallback>
                <p:oleObj name="Equation" r:id="rId15" imgW="647700" imgH="165100" progId="Equation.DSMT4">
                  <p:embed/>
                  <p:pic>
                    <p:nvPicPr>
                      <p:cNvPr id="0" name=""/>
                      <p:cNvPicPr>
                        <a:picLocks noChangeAspect="1" noChangeArrowheads="1"/>
                      </p:cNvPicPr>
                      <p:nvPr/>
                    </p:nvPicPr>
                    <p:blipFill>
                      <a:blip r:embed="rId16"/>
                      <a:srcRect/>
                      <a:stretch>
                        <a:fillRect/>
                      </a:stretch>
                    </p:blipFill>
                    <p:spPr bwMode="auto">
                      <a:xfrm>
                        <a:off x="4432300" y="5627688"/>
                        <a:ext cx="1435100"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6" name="Object 20"/>
          <p:cNvGraphicFramePr>
            <a:graphicFrameLocks noChangeAspect="1"/>
          </p:cNvGraphicFramePr>
          <p:nvPr/>
        </p:nvGraphicFramePr>
        <p:xfrm>
          <a:off x="6019800" y="5389563"/>
          <a:ext cx="2895600" cy="858837"/>
        </p:xfrm>
        <a:graphic>
          <a:graphicData uri="http://schemas.openxmlformats.org/presentationml/2006/ole">
            <mc:AlternateContent xmlns:mc="http://schemas.openxmlformats.org/markup-compatibility/2006">
              <mc:Choice xmlns:v="urn:schemas-microsoft-com:vml" Requires="v">
                <p:oleObj spid="_x0000_s699594"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389563"/>
                        <a:ext cx="2895600" cy="858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7" name="Object 21"/>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699595"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8" name="Object 22"/>
          <p:cNvGraphicFramePr>
            <a:graphicFrameLocks noChangeAspect="1"/>
          </p:cNvGraphicFramePr>
          <p:nvPr>
            <p:extLst>
              <p:ext uri="{D42A27DB-BD31-4B8C-83A1-F6EECF244321}">
                <p14:modId xmlns:p14="http://schemas.microsoft.com/office/powerpoint/2010/main" val="107449492"/>
              </p:ext>
            </p:extLst>
          </p:nvPr>
        </p:nvGraphicFramePr>
        <p:xfrm>
          <a:off x="6196013" y="3657600"/>
          <a:ext cx="2162175" cy="892175"/>
        </p:xfrm>
        <a:graphic>
          <a:graphicData uri="http://schemas.openxmlformats.org/presentationml/2006/ole">
            <mc:AlternateContent xmlns:mc="http://schemas.openxmlformats.org/markup-compatibility/2006">
              <mc:Choice xmlns:v="urn:schemas-microsoft-com:vml" Requires="v">
                <p:oleObj spid="_x0000_s699596" name="Equation" r:id="rId21" imgW="787400" imgH="393700" progId="Equation.DSMT4">
                  <p:embed/>
                </p:oleObj>
              </mc:Choice>
              <mc:Fallback>
                <p:oleObj name="Equation" r:id="rId21" imgW="787400" imgH="393700" progId="Equation.DSMT4">
                  <p:embed/>
                  <p:pic>
                    <p:nvPicPr>
                      <p:cNvPr id="0" name=""/>
                      <p:cNvPicPr>
                        <a:picLocks noChangeAspect="1" noChangeArrowheads="1"/>
                      </p:cNvPicPr>
                      <p:nvPr/>
                    </p:nvPicPr>
                    <p:blipFill>
                      <a:blip r:embed="rId22"/>
                      <a:srcRect/>
                      <a:stretch>
                        <a:fillRect/>
                      </a:stretch>
                    </p:blipFill>
                    <p:spPr bwMode="auto">
                      <a:xfrm>
                        <a:off x="6196013" y="3657600"/>
                        <a:ext cx="2162175"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19" name="Text Box 23"/>
          <p:cNvSpPr txBox="1">
            <a:spLocks noChangeArrowheads="1"/>
          </p:cNvSpPr>
          <p:nvPr/>
        </p:nvSpPr>
        <p:spPr bwMode="auto">
          <a:xfrm>
            <a:off x="457200" y="3810000"/>
            <a:ext cx="42672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kinematic formula</a:t>
            </a:r>
          </a:p>
        </p:txBody>
      </p:sp>
      <p:sp>
        <p:nvSpPr>
          <p:cNvPr id="336920" name="Text Box 24"/>
          <p:cNvSpPr txBox="1">
            <a:spLocks noChangeArrowheads="1"/>
          </p:cNvSpPr>
          <p:nvPr/>
        </p:nvSpPr>
        <p:spPr bwMode="auto">
          <a:xfrm>
            <a:off x="533400" y="44196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t=2.00s</a:t>
            </a:r>
          </a:p>
        </p:txBody>
      </p:sp>
      <p:sp>
        <p:nvSpPr>
          <p:cNvPr id="336921" name="Text Box 25"/>
          <p:cNvSpPr txBox="1">
            <a:spLocks noChangeArrowheads="1"/>
          </p:cNvSpPr>
          <p:nvPr/>
        </p:nvSpPr>
        <p:spPr bwMode="auto">
          <a:xfrm>
            <a:off x="609600" y="50292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t=3.00s</a:t>
            </a:r>
          </a:p>
        </p:txBody>
      </p:sp>
      <p:sp>
        <p:nvSpPr>
          <p:cNvPr id="336922" name="Text Box 26"/>
          <p:cNvSpPr txBox="1">
            <a:spLocks noChangeArrowheads="1"/>
          </p:cNvSpPr>
          <p:nvPr/>
        </p:nvSpPr>
        <p:spPr bwMode="auto">
          <a:xfrm>
            <a:off x="609600" y="5562600"/>
            <a:ext cx="1752600" cy="82232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Angular displacement</a:t>
            </a:r>
          </a:p>
        </p:txBody>
      </p:sp>
      <p:graphicFrame>
        <p:nvGraphicFramePr>
          <p:cNvPr id="336923" name="Object 27"/>
          <p:cNvGraphicFramePr>
            <a:graphicFrameLocks noChangeAspect="1"/>
          </p:cNvGraphicFramePr>
          <p:nvPr>
            <p:extLst>
              <p:ext uri="{D42A27DB-BD31-4B8C-83A1-F6EECF244321}">
                <p14:modId xmlns:p14="http://schemas.microsoft.com/office/powerpoint/2010/main" val="1783278547"/>
              </p:ext>
            </p:extLst>
          </p:nvPr>
        </p:nvGraphicFramePr>
        <p:xfrm>
          <a:off x="2889250" y="4394200"/>
          <a:ext cx="1331913" cy="336550"/>
        </p:xfrm>
        <a:graphic>
          <a:graphicData uri="http://schemas.openxmlformats.org/presentationml/2006/ole">
            <mc:AlternateContent xmlns:mc="http://schemas.openxmlformats.org/markup-compatibility/2006">
              <mc:Choice xmlns:v="urn:schemas-microsoft-com:vml" Requires="v">
                <p:oleObj spid="_x0000_s699597" name="Equation" r:id="rId23" imgW="711200" imgH="177800" progId="Equation.3">
                  <p:embed/>
                </p:oleObj>
              </mc:Choice>
              <mc:Fallback>
                <p:oleObj name="Equation" r:id="rId23" imgW="711200" imgH="177800" progId="Equation.3">
                  <p:embed/>
                  <p:pic>
                    <p:nvPicPr>
                      <p:cNvPr id="0" name=""/>
                      <p:cNvPicPr>
                        <a:picLocks noChangeAspect="1" noChangeArrowheads="1"/>
                      </p:cNvPicPr>
                      <p:nvPr/>
                    </p:nvPicPr>
                    <p:blipFill>
                      <a:blip r:embed="rId24"/>
                      <a:srcRect/>
                      <a:stretch>
                        <a:fillRect/>
                      </a:stretch>
                    </p:blipFill>
                    <p:spPr bwMode="auto">
                      <a:xfrm>
                        <a:off x="2889250" y="4394200"/>
                        <a:ext cx="1331913"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extLst>
              <p:ext uri="{D42A27DB-BD31-4B8C-83A1-F6EECF244321}">
                <p14:modId xmlns:p14="http://schemas.microsoft.com/office/powerpoint/2010/main" val="1420682918"/>
              </p:ext>
            </p:extLst>
          </p:nvPr>
        </p:nvGraphicFramePr>
        <p:xfrm>
          <a:off x="4213225" y="4167188"/>
          <a:ext cx="1760538" cy="792162"/>
        </p:xfrm>
        <a:graphic>
          <a:graphicData uri="http://schemas.openxmlformats.org/presentationml/2006/ole">
            <mc:AlternateContent xmlns:mc="http://schemas.openxmlformats.org/markup-compatibility/2006">
              <mc:Choice xmlns:v="urn:schemas-microsoft-com:vml" Requires="v">
                <p:oleObj spid="_x0000_s699598" name="Equation" r:id="rId25" imgW="939800" imgH="419100" progId="Equation.3">
                  <p:embed/>
                </p:oleObj>
              </mc:Choice>
              <mc:Fallback>
                <p:oleObj name="Equation" r:id="rId25" imgW="939800" imgH="419100" progId="Equation.3">
                  <p:embed/>
                  <p:pic>
                    <p:nvPicPr>
                      <p:cNvPr id="0" name=""/>
                      <p:cNvPicPr>
                        <a:picLocks noChangeAspect="1" noChangeArrowheads="1"/>
                      </p:cNvPicPr>
                      <p:nvPr/>
                    </p:nvPicPr>
                    <p:blipFill>
                      <a:blip r:embed="rId26"/>
                      <a:srcRect/>
                      <a:stretch>
                        <a:fillRect/>
                      </a:stretch>
                    </p:blipFill>
                    <p:spPr bwMode="auto">
                      <a:xfrm>
                        <a:off x="4213225" y="4167188"/>
                        <a:ext cx="17605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5" name="Object 29"/>
          <p:cNvGraphicFramePr>
            <a:graphicFrameLocks noChangeAspect="1"/>
          </p:cNvGraphicFramePr>
          <p:nvPr>
            <p:extLst>
              <p:ext uri="{D42A27DB-BD31-4B8C-83A1-F6EECF244321}">
                <p14:modId xmlns:p14="http://schemas.microsoft.com/office/powerpoint/2010/main" val="1308278285"/>
              </p:ext>
            </p:extLst>
          </p:nvPr>
        </p:nvGraphicFramePr>
        <p:xfrm>
          <a:off x="6027738" y="4343400"/>
          <a:ext cx="1211262" cy="334963"/>
        </p:xfrm>
        <a:graphic>
          <a:graphicData uri="http://schemas.openxmlformats.org/presentationml/2006/ole">
            <mc:AlternateContent xmlns:mc="http://schemas.openxmlformats.org/markup-compatibility/2006">
              <mc:Choice xmlns:v="urn:schemas-microsoft-com:vml" Requires="v">
                <p:oleObj spid="_x0000_s699599" name="Equation" r:id="rId27" imgW="647700" imgH="177800" progId="Equation.3">
                  <p:embed/>
                </p:oleObj>
              </mc:Choice>
              <mc:Fallback>
                <p:oleObj name="Equation" r:id="rId27" imgW="647700" imgH="177800" progId="Equation.3">
                  <p:embed/>
                  <p:pic>
                    <p:nvPicPr>
                      <p:cNvPr id="0" name=""/>
                      <p:cNvPicPr>
                        <a:picLocks noChangeAspect="1" noChangeArrowheads="1"/>
                      </p:cNvPicPr>
                      <p:nvPr/>
                    </p:nvPicPr>
                    <p:blipFill>
                      <a:blip r:embed="rId28"/>
                      <a:srcRect/>
                      <a:stretch>
                        <a:fillRect/>
                      </a:stretch>
                    </p:blipFill>
                    <p:spPr bwMode="auto">
                      <a:xfrm>
                        <a:off x="6027738" y="4343400"/>
                        <a:ext cx="1211262"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7" name="Object 31"/>
          <p:cNvGraphicFramePr>
            <a:graphicFrameLocks noChangeAspect="1"/>
          </p:cNvGraphicFramePr>
          <p:nvPr>
            <p:extLst>
              <p:ext uri="{D42A27DB-BD31-4B8C-83A1-F6EECF244321}">
                <p14:modId xmlns:p14="http://schemas.microsoft.com/office/powerpoint/2010/main" val="3440095123"/>
              </p:ext>
            </p:extLst>
          </p:nvPr>
        </p:nvGraphicFramePr>
        <p:xfrm>
          <a:off x="2865438" y="5051425"/>
          <a:ext cx="1260475" cy="317500"/>
        </p:xfrm>
        <a:graphic>
          <a:graphicData uri="http://schemas.openxmlformats.org/presentationml/2006/ole">
            <mc:AlternateContent xmlns:mc="http://schemas.openxmlformats.org/markup-compatibility/2006">
              <mc:Choice xmlns:v="urn:schemas-microsoft-com:vml" Requires="v">
                <p:oleObj spid="_x0000_s699600" name="Equation" r:id="rId29" imgW="711200" imgH="177800" progId="Equation.3">
                  <p:embed/>
                </p:oleObj>
              </mc:Choice>
              <mc:Fallback>
                <p:oleObj name="Equation" r:id="rId29" imgW="711200" imgH="177800" progId="Equation.3">
                  <p:embed/>
                  <p:pic>
                    <p:nvPicPr>
                      <p:cNvPr id="0" name=""/>
                      <p:cNvPicPr>
                        <a:picLocks noChangeAspect="1" noChangeArrowheads="1"/>
                      </p:cNvPicPr>
                      <p:nvPr/>
                    </p:nvPicPr>
                    <p:blipFill>
                      <a:blip r:embed="rId30"/>
                      <a:srcRect/>
                      <a:stretch>
                        <a:fillRect/>
                      </a:stretch>
                    </p:blipFill>
                    <p:spPr bwMode="auto">
                      <a:xfrm>
                        <a:off x="2865438" y="5051425"/>
                        <a:ext cx="12604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8" name="Object 32"/>
          <p:cNvGraphicFramePr>
            <a:graphicFrameLocks noChangeAspect="1"/>
          </p:cNvGraphicFramePr>
          <p:nvPr>
            <p:extLst>
              <p:ext uri="{D42A27DB-BD31-4B8C-83A1-F6EECF244321}">
                <p14:modId xmlns:p14="http://schemas.microsoft.com/office/powerpoint/2010/main" val="2920143063"/>
              </p:ext>
            </p:extLst>
          </p:nvPr>
        </p:nvGraphicFramePr>
        <p:xfrm>
          <a:off x="4105275" y="4838700"/>
          <a:ext cx="1914525" cy="746125"/>
        </p:xfrm>
        <a:graphic>
          <a:graphicData uri="http://schemas.openxmlformats.org/presentationml/2006/ole">
            <mc:AlternateContent xmlns:mc="http://schemas.openxmlformats.org/markup-compatibility/2006">
              <mc:Choice xmlns:v="urn:schemas-microsoft-com:vml" Requires="v">
                <p:oleObj spid="_x0000_s699601" name="Equation" r:id="rId31" imgW="1079500" imgH="419100" progId="Equation.3">
                  <p:embed/>
                </p:oleObj>
              </mc:Choice>
              <mc:Fallback>
                <p:oleObj name="Equation" r:id="rId31" imgW="1079500" imgH="419100" progId="Equation.3">
                  <p:embed/>
                  <p:pic>
                    <p:nvPicPr>
                      <p:cNvPr id="0" name=""/>
                      <p:cNvPicPr>
                        <a:picLocks noChangeAspect="1" noChangeArrowheads="1"/>
                      </p:cNvPicPr>
                      <p:nvPr/>
                    </p:nvPicPr>
                    <p:blipFill>
                      <a:blip r:embed="rId32"/>
                      <a:srcRect/>
                      <a:stretch>
                        <a:fillRect/>
                      </a:stretch>
                    </p:blipFill>
                    <p:spPr bwMode="auto">
                      <a:xfrm>
                        <a:off x="4105275" y="4838700"/>
                        <a:ext cx="191452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9" name="Object 33"/>
          <p:cNvGraphicFramePr>
            <a:graphicFrameLocks noChangeAspect="1"/>
          </p:cNvGraphicFramePr>
          <p:nvPr>
            <p:extLst>
              <p:ext uri="{D42A27DB-BD31-4B8C-83A1-F6EECF244321}">
                <p14:modId xmlns:p14="http://schemas.microsoft.com/office/powerpoint/2010/main" val="2350413065"/>
              </p:ext>
            </p:extLst>
          </p:nvPr>
        </p:nvGraphicFramePr>
        <p:xfrm>
          <a:off x="6145213" y="5051425"/>
          <a:ext cx="1169987" cy="317500"/>
        </p:xfrm>
        <a:graphic>
          <a:graphicData uri="http://schemas.openxmlformats.org/presentationml/2006/ole">
            <mc:AlternateContent xmlns:mc="http://schemas.openxmlformats.org/markup-compatibility/2006">
              <mc:Choice xmlns:v="urn:schemas-microsoft-com:vml" Requires="v">
                <p:oleObj spid="_x0000_s699602" name="Equation" r:id="rId33" imgW="660400" imgH="177800" progId="Equation.3">
                  <p:embed/>
                </p:oleObj>
              </mc:Choice>
              <mc:Fallback>
                <p:oleObj name="Equation" r:id="rId33" imgW="660400" imgH="177800" progId="Equation.3">
                  <p:embed/>
                  <p:pic>
                    <p:nvPicPr>
                      <p:cNvPr id="0" name=""/>
                      <p:cNvPicPr>
                        <a:picLocks noChangeAspect="1" noChangeArrowheads="1"/>
                      </p:cNvPicPr>
                      <p:nvPr/>
                    </p:nvPicPr>
                    <p:blipFill>
                      <a:blip r:embed="rId34"/>
                      <a:srcRect/>
                      <a:stretch>
                        <a:fillRect/>
                      </a:stretch>
                    </p:blipFill>
                    <p:spPr bwMode="auto">
                      <a:xfrm>
                        <a:off x="6145213" y="5051425"/>
                        <a:ext cx="1169987"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241665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7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D40D27-1362-5741-88C1-581C83FE5A80}"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855043" name="Text Box 3"/>
          <p:cNvSpPr txBox="1">
            <a:spLocks noChangeArrowheads="1"/>
          </p:cNvSpPr>
          <p:nvPr/>
        </p:nvSpPr>
        <p:spPr bwMode="auto">
          <a:xfrm>
            <a:off x="304800" y="801688"/>
            <a:ext cx="533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blade is whirling with an angular velocity of +375 rad/s when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puree</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 in.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When 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blend</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blade accelerates and reaches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greater angular velocity after the blade has rotated through an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angular displacement of +44.0 rad.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angular acceleration has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constant value of +1740 rad/s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final angular velocity of the blade.</a:t>
            </a:r>
          </a:p>
        </p:txBody>
      </p:sp>
      <p:pic>
        <p:nvPicPr>
          <p:cNvPr id="855044" name="Picture 4" descr="F0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99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5"/>
          <p:cNvSpPr>
            <a:spLocks noGrp="1" noChangeArrowheads="1"/>
          </p:cNvSpPr>
          <p:nvPr>
            <p:ph type="title"/>
          </p:nvPr>
        </p:nvSpPr>
        <p:spPr>
          <a:xfrm>
            <a:off x="685800" y="0"/>
            <a:ext cx="7772400" cy="838200"/>
          </a:xfrm>
        </p:spPr>
        <p:txBody>
          <a:bodyPr/>
          <a:lstStyle/>
          <a:p>
            <a:r>
              <a:rPr lang="en-US" altLang="ko-KR">
                <a:latin typeface="Arial Narrow" charset="0"/>
                <a:ea typeface="굴림" charset="0"/>
                <a:cs typeface="굴림" charset="0"/>
              </a:rPr>
              <a:t>Ex. Blending with a Blender</a:t>
            </a:r>
            <a:endParaRPr lang="en-US">
              <a:latin typeface="Arial Narrow" charset="0"/>
              <a:ea typeface="ＭＳ Ｐゴシック" charset="0"/>
              <a:cs typeface="ＭＳ Ｐゴシック" charset="0"/>
            </a:endParaRPr>
          </a:p>
        </p:txBody>
      </p:sp>
      <p:graphicFrame>
        <p:nvGraphicFramePr>
          <p:cNvPr id="855066" name="Group 26"/>
          <p:cNvGraphicFramePr>
            <a:graphicFrameLocks noGrp="1"/>
          </p:cNvGraphicFramePr>
          <p:nvPr/>
        </p:nvGraphicFramePr>
        <p:xfrm>
          <a:off x="304800" y="3276600"/>
          <a:ext cx="5105400" cy="990601"/>
        </p:xfrm>
        <a:graphic>
          <a:graphicData uri="http://schemas.openxmlformats.org/drawingml/2006/table">
            <a:tbl>
              <a:tblPr/>
              <a:tblGrid>
                <a:gridCol w="1417638"/>
                <a:gridCol w="1419225"/>
                <a:gridCol w="614362"/>
                <a:gridCol w="1181100"/>
                <a:gridCol w="473075"/>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5067" name="Object 2"/>
          <p:cNvGraphicFramePr>
            <a:graphicFrameLocks noChangeAspect="1"/>
          </p:cNvGraphicFramePr>
          <p:nvPr/>
        </p:nvGraphicFramePr>
        <p:xfrm>
          <a:off x="2286000" y="4343400"/>
          <a:ext cx="1965325" cy="504825"/>
        </p:xfrm>
        <a:graphic>
          <a:graphicData uri="http://schemas.openxmlformats.org/presentationml/2006/ole">
            <mc:AlternateContent xmlns:mc="http://schemas.openxmlformats.org/markup-compatibility/2006">
              <mc:Choice xmlns:v="urn:schemas-microsoft-com:vml" Requires="v">
                <p:oleObj spid="_x0000_s592500" name="Equation" r:id="rId5" imgW="939600" imgH="241200" progId="Equation.DSMT4">
                  <p:embed/>
                </p:oleObj>
              </mc:Choice>
              <mc:Fallback>
                <p:oleObj name="Equation" r:id="rId5" imgW="9396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965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68" name="Object 3"/>
          <p:cNvGraphicFramePr>
            <a:graphicFrameLocks noChangeAspect="1"/>
          </p:cNvGraphicFramePr>
          <p:nvPr/>
        </p:nvGraphicFramePr>
        <p:xfrm>
          <a:off x="381000" y="4953000"/>
          <a:ext cx="476250" cy="250825"/>
        </p:xfrm>
        <a:graphic>
          <a:graphicData uri="http://schemas.openxmlformats.org/presentationml/2006/ole">
            <mc:AlternateContent xmlns:mc="http://schemas.openxmlformats.org/markup-compatibility/2006">
              <mc:Choice xmlns:v="urn:schemas-microsoft-com:vml" Requires="v">
                <p:oleObj spid="_x0000_s592501" name="Equation" r:id="rId7" imgW="266400" imgH="139680" progId="Equation.DSMT4">
                  <p:embed/>
                </p:oleObj>
              </mc:Choice>
              <mc:Fallback>
                <p:oleObj name="Equation" r:id="rId7"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0" name="Text Box 30"/>
          <p:cNvSpPr txBox="1">
            <a:spLocks noChangeArrowheads="1"/>
          </p:cNvSpPr>
          <p:nvPr/>
        </p:nvSpPr>
        <p:spPr bwMode="auto">
          <a:xfrm>
            <a:off x="304800" y="441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kinematic eq?</a:t>
            </a:r>
            <a:endParaRPr lang="en-US" sz="1800">
              <a:solidFill>
                <a:schemeClr val="accent2"/>
              </a:solidFill>
              <a:latin typeface="Monotype Corsiva" charset="0"/>
              <a:ea typeface="굴림" charset="0"/>
              <a:cs typeface="굴림" charset="0"/>
            </a:endParaRPr>
          </a:p>
        </p:txBody>
      </p:sp>
      <p:graphicFrame>
        <p:nvGraphicFramePr>
          <p:cNvPr id="855071" name="Object 4"/>
          <p:cNvGraphicFramePr>
            <a:graphicFrameLocks noChangeAspect="1"/>
          </p:cNvGraphicFramePr>
          <p:nvPr>
            <p:extLst>
              <p:ext uri="{D42A27DB-BD31-4B8C-83A1-F6EECF244321}">
                <p14:modId xmlns:p14="http://schemas.microsoft.com/office/powerpoint/2010/main" val="2663798885"/>
              </p:ext>
            </p:extLst>
          </p:nvPr>
        </p:nvGraphicFramePr>
        <p:xfrm>
          <a:off x="887413" y="4800600"/>
          <a:ext cx="1474787" cy="544513"/>
        </p:xfrm>
        <a:graphic>
          <a:graphicData uri="http://schemas.openxmlformats.org/presentationml/2006/ole">
            <mc:AlternateContent xmlns:mc="http://schemas.openxmlformats.org/markup-compatibility/2006">
              <mc:Choice xmlns:v="urn:schemas-microsoft-com:vml" Requires="v">
                <p:oleObj spid="_x0000_s592502" name="Equation" r:id="rId9" imgW="825500" imgH="304800" progId="Equation.3">
                  <p:embed/>
                </p:oleObj>
              </mc:Choice>
              <mc:Fallback>
                <p:oleObj name="Equation" r:id="rId9" imgW="825500" imgH="304800" progId="Equation.3">
                  <p:embed/>
                  <p:pic>
                    <p:nvPicPr>
                      <p:cNvPr id="0" name=""/>
                      <p:cNvPicPr>
                        <a:picLocks noChangeAspect="1" noChangeArrowheads="1"/>
                      </p:cNvPicPr>
                      <p:nvPr/>
                    </p:nvPicPr>
                    <p:blipFill>
                      <a:blip r:embed="rId10"/>
                      <a:srcRect/>
                      <a:stretch>
                        <a:fillRect/>
                      </a:stretch>
                    </p:blipFill>
                    <p:spPr bwMode="auto">
                      <a:xfrm>
                        <a:off x="887413" y="4800600"/>
                        <a:ext cx="14747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2" name="Object 5"/>
          <p:cNvGraphicFramePr>
            <a:graphicFrameLocks noChangeAspect="1"/>
          </p:cNvGraphicFramePr>
          <p:nvPr>
            <p:extLst>
              <p:ext uri="{D42A27DB-BD31-4B8C-83A1-F6EECF244321}">
                <p14:modId xmlns:p14="http://schemas.microsoft.com/office/powerpoint/2010/main" val="3578230736"/>
              </p:ext>
            </p:extLst>
          </p:nvPr>
        </p:nvGraphicFramePr>
        <p:xfrm>
          <a:off x="473075" y="5297488"/>
          <a:ext cx="6284913" cy="681037"/>
        </p:xfrm>
        <a:graphic>
          <a:graphicData uri="http://schemas.openxmlformats.org/presentationml/2006/ole">
            <mc:AlternateContent xmlns:mc="http://schemas.openxmlformats.org/markup-compatibility/2006">
              <mc:Choice xmlns:v="urn:schemas-microsoft-com:vml" Requires="v">
                <p:oleObj spid="_x0000_s592503" name="Equation" r:id="rId11" imgW="3517900" imgH="381000" progId="Equation.3">
                  <p:embed/>
                </p:oleObj>
              </mc:Choice>
              <mc:Fallback>
                <p:oleObj name="Equation" r:id="rId11" imgW="3517900" imgH="381000" progId="Equation.3">
                  <p:embed/>
                  <p:pic>
                    <p:nvPicPr>
                      <p:cNvPr id="0" name=""/>
                      <p:cNvPicPr>
                        <a:picLocks noChangeAspect="1" noChangeArrowheads="1"/>
                      </p:cNvPicPr>
                      <p:nvPr/>
                    </p:nvPicPr>
                    <p:blipFill>
                      <a:blip r:embed="rId12"/>
                      <a:srcRect/>
                      <a:stretch>
                        <a:fillRect/>
                      </a:stretch>
                    </p:blipFill>
                    <p:spPr bwMode="auto">
                      <a:xfrm>
                        <a:off x="473075" y="5297488"/>
                        <a:ext cx="628491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3" name="Text Box 33"/>
          <p:cNvSpPr txBox="1">
            <a:spLocks noChangeArrowheads="1"/>
          </p:cNvSpPr>
          <p:nvPr/>
        </p:nvSpPr>
        <p:spPr bwMode="auto">
          <a:xfrm>
            <a:off x="304800" y="594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sign?</a:t>
            </a:r>
            <a:endParaRPr lang="en-US" sz="1800">
              <a:solidFill>
                <a:schemeClr val="accent2"/>
              </a:solidFill>
              <a:latin typeface="Monotype Corsiva" charset="0"/>
              <a:ea typeface="굴림" charset="0"/>
              <a:cs typeface="굴림" charset="0"/>
            </a:endParaRPr>
          </a:p>
        </p:txBody>
      </p:sp>
      <p:graphicFrame>
        <p:nvGraphicFramePr>
          <p:cNvPr id="855074" name="Object 6"/>
          <p:cNvGraphicFramePr>
            <a:graphicFrameLocks noChangeAspect="1"/>
          </p:cNvGraphicFramePr>
          <p:nvPr/>
        </p:nvGraphicFramePr>
        <p:xfrm>
          <a:off x="1600200" y="6019800"/>
          <a:ext cx="476250" cy="250825"/>
        </p:xfrm>
        <a:graphic>
          <a:graphicData uri="http://schemas.openxmlformats.org/presentationml/2006/ole">
            <mc:AlternateContent xmlns:mc="http://schemas.openxmlformats.org/markup-compatibility/2006">
              <mc:Choice xmlns:v="urn:schemas-microsoft-com:vml" Requires="v">
                <p:oleObj spid="_x0000_s592504" name="Equation" r:id="rId13" imgW="266400" imgH="139680" progId="Equation.DSMT4">
                  <p:embed/>
                </p:oleObj>
              </mc:Choice>
              <mc:Fallback>
                <p:oleObj name="Equation" r:id="rId13"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60198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5" name="Object 7"/>
          <p:cNvGraphicFramePr>
            <a:graphicFrameLocks noChangeAspect="1"/>
          </p:cNvGraphicFramePr>
          <p:nvPr/>
        </p:nvGraphicFramePr>
        <p:xfrm>
          <a:off x="2133600" y="5938838"/>
          <a:ext cx="1247775" cy="385762"/>
        </p:xfrm>
        <a:graphic>
          <a:graphicData uri="http://schemas.openxmlformats.org/presentationml/2006/ole">
            <mc:AlternateContent xmlns:mc="http://schemas.openxmlformats.org/markup-compatibility/2006">
              <mc:Choice xmlns:v="urn:schemas-microsoft-com:vml" Requires="v">
                <p:oleObj spid="_x0000_s592505" name="Equation" r:id="rId14" imgW="698400" imgH="215640" progId="Equation.3">
                  <p:embed/>
                </p:oleObj>
              </mc:Choice>
              <mc:Fallback>
                <p:oleObj name="Equation" r:id="rId14" imgW="69840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38838"/>
                        <a:ext cx="1247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6" name="Text Box 36"/>
          <p:cNvSpPr txBox="1">
            <a:spLocks noChangeArrowheads="1"/>
          </p:cNvSpPr>
          <p:nvPr/>
        </p:nvSpPr>
        <p:spPr bwMode="auto">
          <a:xfrm>
            <a:off x="3505200" y="59578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Why?</a:t>
            </a:r>
            <a:endParaRPr lang="en-US" sz="1800">
              <a:solidFill>
                <a:schemeClr val="accent2"/>
              </a:solidFill>
              <a:latin typeface="Monotype Corsiva" charset="0"/>
              <a:ea typeface="굴림" charset="0"/>
              <a:cs typeface="굴림" charset="0"/>
            </a:endParaRPr>
          </a:p>
        </p:txBody>
      </p:sp>
      <p:sp>
        <p:nvSpPr>
          <p:cNvPr id="855077" name="Text Box 37"/>
          <p:cNvSpPr txBox="1">
            <a:spLocks noChangeArrowheads="1"/>
          </p:cNvSpPr>
          <p:nvPr/>
        </p:nvSpPr>
        <p:spPr bwMode="auto">
          <a:xfrm>
            <a:off x="4191000" y="5943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Because the blade is accelerating in counter-clockwise!</a:t>
            </a:r>
            <a:endParaRPr lang="en-US" sz="1800">
              <a:solidFill>
                <a:schemeClr val="accent2"/>
              </a:solidFill>
              <a:latin typeface="Monotype Corsiva" charset="0"/>
              <a:ea typeface="굴림" charset="0"/>
              <a:cs typeface="굴림" charset="0"/>
            </a:endParaRPr>
          </a:p>
        </p:txBody>
      </p:sp>
      <p:sp>
        <p:nvSpPr>
          <p:cNvPr id="855078" name="Text Box 38"/>
          <p:cNvSpPr txBox="1">
            <a:spLocks noChangeArrowheads="1"/>
          </p:cNvSpPr>
          <p:nvPr/>
        </p:nvSpPr>
        <p:spPr bwMode="auto">
          <a:xfrm>
            <a:off x="5334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+44.0rad</a:t>
            </a:r>
            <a:endParaRPr lang="en-US" sz="2000">
              <a:solidFill>
                <a:schemeClr val="accent2"/>
              </a:solidFill>
              <a:latin typeface="Arial Narrow" charset="0"/>
              <a:ea typeface="굴림" charset="0"/>
              <a:cs typeface="굴림" charset="0"/>
            </a:endParaRPr>
          </a:p>
        </p:txBody>
      </p:sp>
      <p:sp>
        <p:nvSpPr>
          <p:cNvPr id="855080" name="Text Box 40"/>
          <p:cNvSpPr txBox="1">
            <a:spLocks noChangeArrowheads="1"/>
          </p:cNvSpPr>
          <p:nvPr/>
        </p:nvSpPr>
        <p:spPr bwMode="auto">
          <a:xfrm>
            <a:off x="38100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+375rad/s</a:t>
            </a:r>
            <a:endParaRPr lang="en-US" sz="2000" baseline="30000">
              <a:solidFill>
                <a:schemeClr val="accent2"/>
              </a:solidFill>
              <a:latin typeface="Arial Narrow" charset="0"/>
              <a:ea typeface="굴림" charset="0"/>
              <a:cs typeface="굴림" charset="0"/>
            </a:endParaRPr>
          </a:p>
        </p:txBody>
      </p:sp>
      <p:sp>
        <p:nvSpPr>
          <p:cNvPr id="855081" name="Text Box 41"/>
          <p:cNvSpPr txBox="1">
            <a:spLocks noChangeArrowheads="1"/>
          </p:cNvSpPr>
          <p:nvPr/>
        </p:nvSpPr>
        <p:spPr bwMode="auto">
          <a:xfrm>
            <a:off x="3276600" y="3810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a:t>
            </a:r>
            <a:endParaRPr lang="en-US" sz="2000" baseline="30000">
              <a:solidFill>
                <a:schemeClr val="accent2"/>
              </a:solidFill>
              <a:latin typeface="Arial Narrow" charset="0"/>
              <a:ea typeface="굴림" charset="0"/>
              <a:cs typeface="굴림" charset="0"/>
            </a:endParaRPr>
          </a:p>
        </p:txBody>
      </p:sp>
      <p:sp>
        <p:nvSpPr>
          <p:cNvPr id="855082" name="Text Box 42"/>
          <p:cNvSpPr txBox="1">
            <a:spLocks noChangeArrowheads="1"/>
          </p:cNvSpPr>
          <p:nvPr/>
        </p:nvSpPr>
        <p:spPr bwMode="auto">
          <a:xfrm>
            <a:off x="1752600" y="3810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+1740rad/s</a:t>
            </a:r>
            <a:r>
              <a:rPr lang="en-US" altLang="ko-KR" sz="2000" baseline="30000">
                <a:solidFill>
                  <a:schemeClr val="accent2"/>
                </a:solidFill>
                <a:latin typeface="Arial Narrow" charset="0"/>
                <a:ea typeface="굴림" charset="0"/>
                <a:cs typeface="굴림" charset="0"/>
              </a:rPr>
              <a:t>2</a:t>
            </a:r>
            <a:endParaRPr lang="en-US" sz="2000" baseline="300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1393690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9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9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0586E9-A3D0-D348-8407-FCC91387FD5E}"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812034" name="Picture 2" descr="FG10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55863"/>
            <a:ext cx="27432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
          <p:cNvSpPr>
            <a:spLocks noGrp="1" noChangeArrowheads="1"/>
          </p:cNvSpPr>
          <p:nvPr>
            <p:ph type="title"/>
          </p:nvPr>
        </p:nvSpPr>
        <p:spPr>
          <a:xfrm>
            <a:off x="685800" y="76200"/>
            <a:ext cx="8153400" cy="609600"/>
          </a:xfrm>
        </p:spPr>
        <p:txBody>
          <a:bodyPr/>
          <a:lstStyle/>
          <a:p>
            <a:r>
              <a:rPr lang="en-US" sz="3200">
                <a:latin typeface="Arial Narrow" charset="0"/>
                <a:ea typeface="ＭＳ Ｐゴシック" charset="0"/>
                <a:cs typeface="ＭＳ Ｐゴシック" charset="0"/>
              </a:rPr>
              <a:t>Relationship Between Angular and Linear Quantities</a:t>
            </a:r>
          </a:p>
        </p:txBody>
      </p:sp>
      <p:sp>
        <p:nvSpPr>
          <p:cNvPr id="812036" name="Text Box 4"/>
          <p:cNvSpPr txBox="1">
            <a:spLocks noChangeArrowheads="1"/>
          </p:cNvSpPr>
          <p:nvPr/>
        </p:nvSpPr>
        <p:spPr bwMode="auto">
          <a:xfrm>
            <a:off x="1447800" y="685800"/>
            <a:ext cx="5867400" cy="8223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pPr>
            <a:r>
              <a:rPr lang="en-US">
                <a:solidFill>
                  <a:srgbClr val="800000"/>
                </a:solidFill>
                <a:latin typeface="Arial Narrow" charset="0"/>
              </a:rPr>
              <a:t>What do we know about a rigid object that rotates about a fixed axis of rotation?</a:t>
            </a:r>
          </a:p>
        </p:txBody>
      </p:sp>
      <p:sp>
        <p:nvSpPr>
          <p:cNvPr id="812037" name="Text Box 5"/>
          <p:cNvSpPr txBox="1">
            <a:spLocks noChangeArrowheads="1"/>
          </p:cNvSpPr>
          <p:nvPr/>
        </p:nvSpPr>
        <p:spPr bwMode="auto">
          <a:xfrm>
            <a:off x="2438400" y="23622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When a point rotates, it has both the linear and angular  components in its motion.  </a:t>
            </a:r>
          </a:p>
          <a:p>
            <a:pPr eaLnBrk="1" hangingPunct="1">
              <a:spcBef>
                <a:spcPct val="20000"/>
              </a:spcBef>
            </a:pPr>
            <a:r>
              <a:rPr lang="en-US" sz="2000">
                <a:solidFill>
                  <a:schemeClr val="accent2"/>
                </a:solidFill>
                <a:latin typeface="Arial Narrow" charset="0"/>
              </a:rPr>
              <a:t>What is the linear component of the motion you see?</a:t>
            </a:r>
          </a:p>
        </p:txBody>
      </p:sp>
      <p:graphicFrame>
        <p:nvGraphicFramePr>
          <p:cNvPr id="812038" name="Object 2"/>
          <p:cNvGraphicFramePr>
            <a:graphicFrameLocks noChangeAspect="1"/>
          </p:cNvGraphicFramePr>
          <p:nvPr/>
        </p:nvGraphicFramePr>
        <p:xfrm>
          <a:off x="5892800" y="4645025"/>
          <a:ext cx="239713" cy="254000"/>
        </p:xfrm>
        <a:graphic>
          <a:graphicData uri="http://schemas.openxmlformats.org/presentationml/2006/ole">
            <mc:AlternateContent xmlns:mc="http://schemas.openxmlformats.org/markup-compatibility/2006">
              <mc:Choice xmlns:v="urn:schemas-microsoft-com:vml" Requires="v">
                <p:oleObj spid="_x0000_s594548" name="Equation" r:id="rId4" imgW="114300" imgH="127000" progId="Equation.DSMT4">
                  <p:embed/>
                </p:oleObj>
              </mc:Choice>
              <mc:Fallback>
                <p:oleObj name="Equation" r:id="rId4" imgW="114300" imgH="1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45025"/>
                        <a:ext cx="239713"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39" name="Text Box 7"/>
          <p:cNvSpPr txBox="1">
            <a:spLocks noChangeArrowheads="1"/>
          </p:cNvSpPr>
          <p:nvPr/>
        </p:nvSpPr>
        <p:spPr bwMode="auto">
          <a:xfrm>
            <a:off x="838200" y="1600200"/>
            <a:ext cx="76962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a:t>
            </a:r>
            <a:r>
              <a:rPr lang="en-US" dirty="0" smtClean="0">
                <a:solidFill>
                  <a:srgbClr val="FF0000"/>
                </a:solidFill>
                <a:latin typeface="Arial Narrow" charset="0"/>
              </a:rPr>
              <a:t>an object </a:t>
            </a:r>
            <a:r>
              <a:rPr lang="en-US" dirty="0">
                <a:solidFill>
                  <a:srgbClr val="FF0000"/>
                </a:solidFill>
                <a:latin typeface="Arial Narrow" charset="0"/>
              </a:rPr>
              <a:t>moves in a circle centered at the same axis of rotation with the same angular velocity.</a:t>
            </a:r>
            <a:endParaRPr lang="en-US" dirty="0">
              <a:solidFill>
                <a:srgbClr val="FF0000"/>
              </a:solidFill>
              <a:latin typeface="Monotype Corsiva" charset="0"/>
            </a:endParaRPr>
          </a:p>
        </p:txBody>
      </p:sp>
      <p:sp>
        <p:nvSpPr>
          <p:cNvPr id="812040" name="Text Box 8"/>
          <p:cNvSpPr txBox="1">
            <a:spLocks noChangeArrowheads="1"/>
          </p:cNvSpPr>
          <p:nvPr/>
        </p:nvSpPr>
        <p:spPr bwMode="auto">
          <a:xfrm>
            <a:off x="2438400" y="3429000"/>
            <a:ext cx="5257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rgbClr val="FF0000"/>
                </a:solidFill>
                <a:latin typeface="Arial Narrow" charset="0"/>
                <a:ea typeface="굴림" charset="0"/>
                <a:cs typeface="굴림" charset="0"/>
              </a:rPr>
              <a:t>Linear</a:t>
            </a:r>
            <a:r>
              <a:rPr lang="en-US">
                <a:solidFill>
                  <a:srgbClr val="FF0000"/>
                </a:solidFill>
                <a:latin typeface="Arial Narrow" charset="0"/>
                <a:ea typeface="굴림" charset="0"/>
                <a:cs typeface="굴림" charset="0"/>
              </a:rPr>
              <a:t> velocity along the tangential direction.</a:t>
            </a:r>
          </a:p>
        </p:txBody>
      </p:sp>
      <p:sp>
        <p:nvSpPr>
          <p:cNvPr id="812041" name="Text Box 9"/>
          <p:cNvSpPr txBox="1">
            <a:spLocks noChangeArrowheads="1"/>
          </p:cNvSpPr>
          <p:nvPr/>
        </p:nvSpPr>
        <p:spPr bwMode="auto">
          <a:xfrm>
            <a:off x="2438400" y="3886200"/>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812042" name="Object 3"/>
          <p:cNvGraphicFramePr>
            <a:graphicFrameLocks noChangeAspect="1"/>
          </p:cNvGraphicFramePr>
          <p:nvPr/>
        </p:nvGraphicFramePr>
        <p:xfrm>
          <a:off x="2157413" y="4605338"/>
          <a:ext cx="790575" cy="331787"/>
        </p:xfrm>
        <a:graphic>
          <a:graphicData uri="http://schemas.openxmlformats.org/presentationml/2006/ole">
            <mc:AlternateContent xmlns:mc="http://schemas.openxmlformats.org/markup-compatibility/2006">
              <mc:Choice xmlns:v="urn:schemas-microsoft-com:vml" Requires="v">
                <p:oleObj spid="_x0000_s594549" name="Equation" r:id="rId6" imgW="406400" imgH="177800" progId="Equation.DSMT4">
                  <p:embed/>
                </p:oleObj>
              </mc:Choice>
              <mc:Fallback>
                <p:oleObj name="Equation" r:id="rId6" imgW="406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4605338"/>
                        <a:ext cx="790575" cy="33178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43" name="Text Box 11"/>
          <p:cNvSpPr txBox="1">
            <a:spLocks noChangeArrowheads="1"/>
          </p:cNvSpPr>
          <p:nvPr/>
        </p:nvSpPr>
        <p:spPr bwMode="auto">
          <a:xfrm>
            <a:off x="381000" y="45735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arc-length is </a:t>
            </a:r>
          </a:p>
        </p:txBody>
      </p:sp>
      <p:sp>
        <p:nvSpPr>
          <p:cNvPr id="812044" name="Text Box 12"/>
          <p:cNvSpPr txBox="1">
            <a:spLocks noChangeArrowheads="1"/>
          </p:cNvSpPr>
          <p:nvPr/>
        </p:nvSpPr>
        <p:spPr bwMode="auto">
          <a:xfrm>
            <a:off x="2971800" y="457358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b="1" baseline="-25000" dirty="0" smtClean="0">
                <a:solidFill>
                  <a:srgbClr val="FF0000"/>
                </a:solidFill>
                <a:latin typeface="Monotype Corsiva" charset="0"/>
              </a:rPr>
              <a:t> </a:t>
            </a:r>
            <a:r>
              <a:rPr lang="en-US" sz="2000" dirty="0" smtClean="0">
                <a:solidFill>
                  <a:srgbClr val="FF0000"/>
                </a:solidFill>
                <a:latin typeface="Arial Narrow" charset="0"/>
              </a:rPr>
              <a:t>is</a:t>
            </a:r>
            <a:endParaRPr lang="en-US" sz="2000" dirty="0">
              <a:solidFill>
                <a:srgbClr val="FF0000"/>
              </a:solidFill>
              <a:latin typeface="Arial Narrow" charset="0"/>
            </a:endParaRPr>
          </a:p>
        </p:txBody>
      </p:sp>
      <p:sp>
        <p:nvSpPr>
          <p:cNvPr id="812045" name="Text Box 13"/>
          <p:cNvSpPr txBox="1">
            <a:spLocks noChangeArrowheads="1"/>
          </p:cNvSpPr>
          <p:nvPr/>
        </p:nvSpPr>
        <p:spPr bwMode="auto">
          <a:xfrm>
            <a:off x="152400" y="5135563"/>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812046" name="Text Box 14"/>
          <p:cNvSpPr txBox="1">
            <a:spLocks noChangeArrowheads="1"/>
          </p:cNvSpPr>
          <p:nvPr/>
        </p:nvSpPr>
        <p:spPr bwMode="auto">
          <a:xfrm>
            <a:off x="4114800" y="5135563"/>
            <a:ext cx="4953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812047" name="Text Box 15"/>
          <p:cNvSpPr txBox="1">
            <a:spLocks noChangeArrowheads="1"/>
          </p:cNvSpPr>
          <p:nvPr/>
        </p:nvSpPr>
        <p:spPr bwMode="auto">
          <a:xfrm>
            <a:off x="4191000" y="6200775"/>
            <a:ext cx="3810000" cy="58102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812048" name="Text Box 16"/>
          <p:cNvSpPr txBox="1">
            <a:spLocks noChangeArrowheads="1"/>
          </p:cNvSpPr>
          <p:nvPr/>
        </p:nvSpPr>
        <p:spPr bwMode="auto">
          <a:xfrm>
            <a:off x="8001000" y="2784475"/>
            <a:ext cx="990600" cy="15589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chemeClr val="accent2"/>
                </a:solidFill>
                <a:latin typeface="Arial Narrow" charset="0"/>
              </a:rPr>
              <a:t>The direction of </a:t>
            </a:r>
            <a:r>
              <a:rPr lang="en-US" sz="1600">
                <a:solidFill>
                  <a:schemeClr val="accent2"/>
                </a:solidFill>
                <a:latin typeface="Symbol" charset="0"/>
              </a:rPr>
              <a:t>ω</a:t>
            </a:r>
            <a:r>
              <a:rPr lang="en-US" sz="1600">
                <a:solidFill>
                  <a:schemeClr val="accent2"/>
                </a:solidFill>
                <a:latin typeface="Arial Narrow" charset="0"/>
              </a:rPr>
              <a:t> follows the right-hand rule.</a:t>
            </a:r>
          </a:p>
        </p:txBody>
      </p:sp>
      <p:graphicFrame>
        <p:nvGraphicFramePr>
          <p:cNvPr id="812049" name="Object 4"/>
          <p:cNvGraphicFramePr>
            <a:graphicFrameLocks noChangeAspect="1"/>
          </p:cNvGraphicFramePr>
          <p:nvPr/>
        </p:nvGraphicFramePr>
        <p:xfrm>
          <a:off x="6164263" y="4486275"/>
          <a:ext cx="498475" cy="571500"/>
        </p:xfrm>
        <a:graphic>
          <a:graphicData uri="http://schemas.openxmlformats.org/presentationml/2006/ole">
            <mc:AlternateContent xmlns:mc="http://schemas.openxmlformats.org/markup-compatibility/2006">
              <mc:Choice xmlns:v="urn:schemas-microsoft-com:vml" Requires="v">
                <p:oleObj spid="_x0000_s594550" name="Equation" r:id="rId8" imgW="342900" imgH="406400" progId="Equation.DSMT4">
                  <p:embed/>
                </p:oleObj>
              </mc:Choice>
              <mc:Fallback>
                <p:oleObj name="Equation" r:id="rId8" imgW="3429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4486275"/>
                        <a:ext cx="49847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0" name="Object 5"/>
          <p:cNvGraphicFramePr>
            <a:graphicFrameLocks noChangeAspect="1"/>
          </p:cNvGraphicFramePr>
          <p:nvPr/>
        </p:nvGraphicFramePr>
        <p:xfrm>
          <a:off x="6691313" y="4460875"/>
          <a:ext cx="833437" cy="622300"/>
        </p:xfrm>
        <a:graphic>
          <a:graphicData uri="http://schemas.openxmlformats.org/presentationml/2006/ole">
            <mc:AlternateContent xmlns:mc="http://schemas.openxmlformats.org/markup-compatibility/2006">
              <mc:Choice xmlns:v="urn:schemas-microsoft-com:vml" Requires="v">
                <p:oleObj spid="_x0000_s594551" name="Equation" r:id="rId10" imgW="571500" imgH="444500" progId="Equation.DSMT4">
                  <p:embed/>
                </p:oleObj>
              </mc:Choice>
              <mc:Fallback>
                <p:oleObj name="Equation" r:id="rId10" imgW="5715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4460875"/>
                        <a:ext cx="833437" cy="622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1" name="Object 6"/>
          <p:cNvGraphicFramePr>
            <a:graphicFrameLocks noChangeAspect="1"/>
          </p:cNvGraphicFramePr>
          <p:nvPr/>
        </p:nvGraphicFramePr>
        <p:xfrm>
          <a:off x="7543800" y="4486275"/>
          <a:ext cx="685800" cy="571500"/>
        </p:xfrm>
        <a:graphic>
          <a:graphicData uri="http://schemas.openxmlformats.org/presentationml/2006/ole">
            <mc:AlternateContent xmlns:mc="http://schemas.openxmlformats.org/markup-compatibility/2006">
              <mc:Choice xmlns:v="urn:schemas-microsoft-com:vml" Requires="v">
                <p:oleObj spid="_x0000_s594552" name="Equation" r:id="rId12" imgW="469900" imgH="406400" progId="Equation.DSMT4">
                  <p:embed/>
                </p:oleObj>
              </mc:Choice>
              <mc:Fallback>
                <p:oleObj name="Equation" r:id="rId12" imgW="469900" imgH="40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86275"/>
                        <a:ext cx="68580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2" name="Object 7"/>
          <p:cNvGraphicFramePr>
            <a:graphicFrameLocks noChangeAspect="1"/>
          </p:cNvGraphicFramePr>
          <p:nvPr/>
        </p:nvGraphicFramePr>
        <p:xfrm>
          <a:off x="8305800" y="4605338"/>
          <a:ext cx="609600" cy="331787"/>
        </p:xfrm>
        <a:graphic>
          <a:graphicData uri="http://schemas.openxmlformats.org/presentationml/2006/ole">
            <mc:AlternateContent xmlns:mc="http://schemas.openxmlformats.org/markup-compatibility/2006">
              <mc:Choice xmlns:v="urn:schemas-microsoft-com:vml" Requires="v">
                <p:oleObj spid="_x0000_s594553" name="Equation" r:id="rId14" imgW="342900" imgH="139700" progId="Equation.3">
                  <p:embed/>
                </p:oleObj>
              </mc:Choice>
              <mc:Fallback>
                <p:oleObj name="Equation" r:id="rId14" imgW="342900" imgH="139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4605338"/>
                        <a:ext cx="609600"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53" name="Oval 21"/>
          <p:cNvSpPr>
            <a:spLocks noChangeArrowheads="1"/>
          </p:cNvSpPr>
          <p:nvPr/>
        </p:nvSpPr>
        <p:spPr bwMode="auto">
          <a:xfrm>
            <a:off x="7848600" y="4419600"/>
            <a:ext cx="381000" cy="685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26261424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0075B2-E8FF-9B47-896A-AA10915B28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813058" name="Picture 2" descr="FG10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title"/>
          </p:nvPr>
        </p:nvSpPr>
        <p:spPr>
          <a:xfrm>
            <a:off x="685800" y="152400"/>
            <a:ext cx="8153400" cy="609600"/>
          </a:xfrm>
        </p:spPr>
        <p:txBody>
          <a:bodyPr/>
          <a:lstStyle/>
          <a:p>
            <a:r>
              <a:rPr lang="en-US" sz="3600" dirty="0">
                <a:latin typeface="Arial Narrow" charset="0"/>
                <a:ea typeface="ＭＳ Ｐゴシック" charset="0"/>
                <a:cs typeface="ＭＳ Ｐゴシック" charset="0"/>
              </a:rPr>
              <a:t>Is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lion faster than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horse?</a:t>
            </a:r>
          </a:p>
        </p:txBody>
      </p:sp>
      <p:sp>
        <p:nvSpPr>
          <p:cNvPr id="813060" name="Text Box 4"/>
          <p:cNvSpPr txBox="1">
            <a:spLocks noChangeArrowheads="1"/>
          </p:cNvSpPr>
          <p:nvPr/>
        </p:nvSpPr>
        <p:spPr bwMode="auto">
          <a:xfrm>
            <a:off x="304800" y="869950"/>
            <a:ext cx="8686800" cy="120032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A rotating carousel has one child sitting on </a:t>
            </a:r>
            <a:r>
              <a:rPr lang="en-US" dirty="0" smtClean="0">
                <a:solidFill>
                  <a:srgbClr val="800000"/>
                </a:solidFill>
                <a:latin typeface="Arial Narrow" charset="0"/>
              </a:rPr>
              <a:t>the </a:t>
            </a:r>
            <a:r>
              <a:rPr lang="en-US" dirty="0">
                <a:solidFill>
                  <a:srgbClr val="800000"/>
                </a:solidFill>
                <a:latin typeface="Arial Narrow" charset="0"/>
              </a:rPr>
              <a:t>horse near the outer edge and another child on </a:t>
            </a:r>
            <a:r>
              <a:rPr lang="en-US" dirty="0" smtClean="0">
                <a:solidFill>
                  <a:srgbClr val="800000"/>
                </a:solidFill>
                <a:latin typeface="Arial Narrow" charset="0"/>
              </a:rPr>
              <a:t>the </a:t>
            </a:r>
            <a:r>
              <a:rPr lang="en-US" dirty="0">
                <a:solidFill>
                  <a:srgbClr val="800000"/>
                </a:solidFill>
                <a:latin typeface="Arial Narrow" charset="0"/>
              </a:rPr>
              <a:t>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282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lphaLcParenBoth"/>
            </a:pPr>
            <a:r>
              <a:rPr lang="en-US">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a:solidFill>
                <a:srgbClr val="FF0000"/>
              </a:solidFill>
              <a:latin typeface="Monotype Corsiva" charset="0"/>
            </a:endParaRPr>
          </a:p>
        </p:txBody>
      </p:sp>
    </p:spTree>
    <p:extLst>
      <p:ext uri="{BB962C8B-B14F-4D97-AF65-F5344CB8AC3E}">
        <p14:creationId xmlns:p14="http://schemas.microsoft.com/office/powerpoint/2010/main" val="42110465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38640</TotalTime>
  <Words>1897</Words>
  <Application>Microsoft Macintosh PowerPoint</Application>
  <PresentationFormat>On-screen Show (4:3)</PresentationFormat>
  <Paragraphs>223</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1441 – Section 002 Lecture #20</vt:lpstr>
      <vt:lpstr>Announcements</vt:lpstr>
      <vt:lpstr>Rotational Kinematics</vt:lpstr>
      <vt:lpstr>Rotational Kinematics Problem Solving Strategy</vt:lpstr>
      <vt:lpstr>Example for Rotational Kinematics</vt:lpstr>
      <vt:lpstr>Example for Rotational Kinematics cnt’d</vt:lpstr>
      <vt:lpstr>Ex. Blending with a Blender</vt:lpstr>
      <vt:lpstr>Relationship Between Angular and Linear Quantities</vt:lpstr>
      <vt:lpstr>Is the lion faster than the horse?</vt:lpstr>
      <vt:lpstr>How about the acceleration?</vt:lpstr>
      <vt:lpstr>Ex. A Helicopter Blade</vt:lpstr>
      <vt:lpstr>Rolling Motion of a Rigid Body</vt:lpstr>
      <vt:lpstr>More Rolling Motion of a Rigid Body</vt:lpstr>
      <vt:lpstr>Ex. An Accelerating Car</vt:lpstr>
      <vt:lpstr>Torque</vt:lpstr>
      <vt:lpstr>Ex. The Achilles Tendon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1255</cp:revision>
  <cp:lastPrinted>2013-04-08T23:48:48Z</cp:lastPrinted>
  <dcterms:created xsi:type="dcterms:W3CDTF">2012-08-27T21:13:02Z</dcterms:created>
  <dcterms:modified xsi:type="dcterms:W3CDTF">2013-04-10T22:37:12Z</dcterms:modified>
</cp:coreProperties>
</file>