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1.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notesSlides/notesSlide2.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notesSlides/notesSlide3.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notesSlides/notesSlide4.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537" r:id="rId3"/>
    <p:sldId id="722" r:id="rId4"/>
    <p:sldId id="729" r:id="rId5"/>
    <p:sldId id="771" r:id="rId6"/>
    <p:sldId id="772" r:id="rId7"/>
    <p:sldId id="730" r:id="rId8"/>
    <p:sldId id="731" r:id="rId9"/>
    <p:sldId id="732" r:id="rId10"/>
    <p:sldId id="733" r:id="rId11"/>
    <p:sldId id="734" r:id="rId12"/>
    <p:sldId id="746" r:id="rId13"/>
    <p:sldId id="747" r:id="rId14"/>
    <p:sldId id="748" r:id="rId15"/>
    <p:sldId id="749" r:id="rId16"/>
    <p:sldId id="750"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6" d="100"/>
          <a:sy n="96" d="100"/>
        </p:scale>
        <p:origin x="-128"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image" Target="../media/image13.wmf"/><Relationship Id="rId13" Type="http://schemas.openxmlformats.org/officeDocument/2006/relationships/image" Target="../media/image14.wmf"/><Relationship Id="rId14" Type="http://schemas.openxmlformats.org/officeDocument/2006/relationships/image" Target="../media/image15.wmf"/><Relationship Id="rId15" Type="http://schemas.openxmlformats.org/officeDocument/2006/relationships/image" Target="../media/image16.wmf"/><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0"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4.wmf"/><Relationship Id="rId4" Type="http://schemas.openxmlformats.org/officeDocument/2006/relationships/image" Target="../media/image95.wmf"/><Relationship Id="rId5" Type="http://schemas.openxmlformats.org/officeDocument/2006/relationships/image" Target="../media/image96.wmf"/><Relationship Id="rId6" Type="http://schemas.openxmlformats.org/officeDocument/2006/relationships/image" Target="../media/image97.wmf"/><Relationship Id="rId7" Type="http://schemas.openxmlformats.org/officeDocument/2006/relationships/image" Target="../media/image98.wmf"/><Relationship Id="rId8" Type="http://schemas.openxmlformats.org/officeDocument/2006/relationships/image" Target="../media/image99.wmf"/><Relationship Id="rId1" Type="http://schemas.openxmlformats.org/officeDocument/2006/relationships/image" Target="../media/image92.wmf"/><Relationship Id="rId2" Type="http://schemas.openxmlformats.org/officeDocument/2006/relationships/image" Target="../media/image9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1" Type="http://schemas.openxmlformats.org/officeDocument/2006/relationships/image" Target="../media/image101.emf"/><Relationship Id="rId2"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1.wmf"/><Relationship Id="rId4" Type="http://schemas.openxmlformats.org/officeDocument/2006/relationships/image" Target="../media/image112.wmf"/><Relationship Id="rId5" Type="http://schemas.openxmlformats.org/officeDocument/2006/relationships/image" Target="../media/image113.emf"/><Relationship Id="rId6" Type="http://schemas.openxmlformats.org/officeDocument/2006/relationships/image" Target="../media/image114.wmf"/><Relationship Id="rId7" Type="http://schemas.openxmlformats.org/officeDocument/2006/relationships/image" Target="../media/image115.wmf"/><Relationship Id="rId8" Type="http://schemas.openxmlformats.org/officeDocument/2006/relationships/image" Target="../media/image116.wmf"/><Relationship Id="rId9" Type="http://schemas.openxmlformats.org/officeDocument/2006/relationships/image" Target="../media/image117.wmf"/><Relationship Id="rId10" Type="http://schemas.openxmlformats.org/officeDocument/2006/relationships/image" Target="../media/image118.emf"/><Relationship Id="rId11" Type="http://schemas.openxmlformats.org/officeDocument/2006/relationships/image" Target="../media/image119.emf"/><Relationship Id="rId1" Type="http://schemas.openxmlformats.org/officeDocument/2006/relationships/image" Target="../media/image109.emf"/><Relationship Id="rId2" Type="http://schemas.openxmlformats.org/officeDocument/2006/relationships/image" Target="../media/image1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image" Target="../media/image17.emf"/><Relationship Id="rId2"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5" Type="http://schemas.openxmlformats.org/officeDocument/2006/relationships/image" Target="../media/image37.emf"/><Relationship Id="rId16" Type="http://schemas.openxmlformats.org/officeDocument/2006/relationships/image" Target="../media/image38.emf"/><Relationship Id="rId1" Type="http://schemas.openxmlformats.org/officeDocument/2006/relationships/image" Target="../media/image23.e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wmf"/><Relationship Id="rId9" Type="http://schemas.openxmlformats.org/officeDocument/2006/relationships/image" Target="../media/image31.wmf"/><Relationship Id="rId10"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wmf"/><Relationship Id="rId1" Type="http://schemas.openxmlformats.org/officeDocument/2006/relationships/image" Target="../media/image39.wmf"/><Relationship Id="rId2"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1" Type="http://schemas.openxmlformats.org/officeDocument/2006/relationships/image" Target="../media/image45.emf"/><Relationship Id="rId2"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3.emf"/><Relationship Id="rId12" Type="http://schemas.openxmlformats.org/officeDocument/2006/relationships/image" Target="../media/image64.emf"/><Relationship Id="rId13" Type="http://schemas.openxmlformats.org/officeDocument/2006/relationships/image" Target="../media/image65.wmf"/><Relationship Id="rId14" Type="http://schemas.openxmlformats.org/officeDocument/2006/relationships/image" Target="../media/image66.emf"/><Relationship Id="rId15" Type="http://schemas.openxmlformats.org/officeDocument/2006/relationships/image" Target="../media/image67.emf"/><Relationship Id="rId1" Type="http://schemas.openxmlformats.org/officeDocument/2006/relationships/image" Target="../media/image53.emf"/><Relationship Id="rId2" Type="http://schemas.openxmlformats.org/officeDocument/2006/relationships/image" Target="../media/image54.emf"/><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wmf"/><Relationship Id="rId8" Type="http://schemas.openxmlformats.org/officeDocument/2006/relationships/image" Target="../media/image60.emf"/><Relationship Id="rId9" Type="http://schemas.openxmlformats.org/officeDocument/2006/relationships/image" Target="../media/image61.wmf"/><Relationship Id="rId10"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79.wmf"/><Relationship Id="rId12" Type="http://schemas.openxmlformats.org/officeDocument/2006/relationships/image" Target="../media/image80.wmf"/><Relationship Id="rId13" Type="http://schemas.openxmlformats.org/officeDocument/2006/relationships/image" Target="../media/image81.wmf"/><Relationship Id="rId1" Type="http://schemas.openxmlformats.org/officeDocument/2006/relationships/image" Target="../media/image69.wmf"/><Relationship Id="rId2" Type="http://schemas.openxmlformats.org/officeDocument/2006/relationships/image" Target="../media/image70.wmf"/><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7" Type="http://schemas.openxmlformats.org/officeDocument/2006/relationships/image" Target="../media/image75.emf"/><Relationship Id="rId8" Type="http://schemas.openxmlformats.org/officeDocument/2006/relationships/image" Target="../media/image76.wmf"/><Relationship Id="rId9" Type="http://schemas.openxmlformats.org/officeDocument/2006/relationships/image" Target="../media/image77.wmf"/><Relationship Id="rId10"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wmf"/><Relationship Id="rId1" Type="http://schemas.openxmlformats.org/officeDocument/2006/relationships/image" Target="../media/image83.emf"/><Relationship Id="rId2" Type="http://schemas.openxmlformats.org/officeDocument/2006/relationships/image" Target="../media/image8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0.wmf"/><Relationship Id="rId4" Type="http://schemas.openxmlformats.org/officeDocument/2006/relationships/image" Target="../media/image91.wmf"/><Relationship Id="rId1" Type="http://schemas.openxmlformats.org/officeDocument/2006/relationships/image" Target="../media/image88.wmf"/><Relationship Id="rId2" Type="http://schemas.openxmlformats.org/officeDocument/2006/relationships/image" Target="../media/image8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345137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85479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DD1328-4A88-4841-9947-130AA86ECBAD}" type="slidenum">
              <a:rPr lang="en-US" sz="1200"/>
              <a:pPr eaLnBrk="1" hangingPunct="1"/>
              <a:t>7</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35E2B9-12E0-8241-97C3-3AA59DC60039}" type="slidenum">
              <a:rPr lang="en-US" sz="1200"/>
              <a:pPr eaLnBrk="1" hangingPunct="1"/>
              <a:t>11</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E7A1D5-6106-A043-9386-15216E601A80}" type="slidenum">
              <a:rPr lang="en-US" sz="1200"/>
              <a:pPr eaLnBrk="1" hangingPunct="1"/>
              <a:t>14</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D36DAF-B8B5-184A-9D51-0102F8C15124}" type="slidenum">
              <a:rPr lang="en-US" sz="1200"/>
              <a:pPr eaLnBrk="1" hangingPunct="1"/>
              <a:t>16</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April 10,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April 10,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1441-002, Spring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oleObject" Target="../embeddings/oleObject58.bin"/><Relationship Id="rId21" Type="http://schemas.openxmlformats.org/officeDocument/2006/relationships/image" Target="../media/image61.wmf"/><Relationship Id="rId22" Type="http://schemas.openxmlformats.org/officeDocument/2006/relationships/oleObject" Target="../embeddings/oleObject59.bin"/><Relationship Id="rId23" Type="http://schemas.openxmlformats.org/officeDocument/2006/relationships/image" Target="../media/image62.emf"/><Relationship Id="rId24" Type="http://schemas.openxmlformats.org/officeDocument/2006/relationships/oleObject" Target="../embeddings/oleObject60.bin"/><Relationship Id="rId25" Type="http://schemas.openxmlformats.org/officeDocument/2006/relationships/image" Target="../media/image63.emf"/><Relationship Id="rId26" Type="http://schemas.openxmlformats.org/officeDocument/2006/relationships/oleObject" Target="../embeddings/oleObject61.bin"/><Relationship Id="rId27" Type="http://schemas.openxmlformats.org/officeDocument/2006/relationships/image" Target="../media/image64.emf"/><Relationship Id="rId28" Type="http://schemas.openxmlformats.org/officeDocument/2006/relationships/oleObject" Target="../embeddings/oleObject62.bin"/><Relationship Id="rId29" Type="http://schemas.openxmlformats.org/officeDocument/2006/relationships/image" Target="../media/image65.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68.jpeg"/><Relationship Id="rId4" Type="http://schemas.openxmlformats.org/officeDocument/2006/relationships/oleObject" Target="../embeddings/oleObject50.bin"/><Relationship Id="rId5" Type="http://schemas.openxmlformats.org/officeDocument/2006/relationships/image" Target="../media/image53.emf"/><Relationship Id="rId30" Type="http://schemas.openxmlformats.org/officeDocument/2006/relationships/oleObject" Target="../embeddings/oleObject63.bin"/><Relationship Id="rId31" Type="http://schemas.openxmlformats.org/officeDocument/2006/relationships/image" Target="../media/image66.emf"/><Relationship Id="rId32" Type="http://schemas.openxmlformats.org/officeDocument/2006/relationships/oleObject" Target="../embeddings/oleObject64.bin"/><Relationship Id="rId9" Type="http://schemas.openxmlformats.org/officeDocument/2006/relationships/image" Target="../media/image55.wmf"/><Relationship Id="rId6" Type="http://schemas.openxmlformats.org/officeDocument/2006/relationships/oleObject" Target="../embeddings/oleObject51.bin"/><Relationship Id="rId7" Type="http://schemas.openxmlformats.org/officeDocument/2006/relationships/image" Target="../media/image54.emf"/><Relationship Id="rId8" Type="http://schemas.openxmlformats.org/officeDocument/2006/relationships/oleObject" Target="../embeddings/oleObject52.bin"/><Relationship Id="rId33" Type="http://schemas.openxmlformats.org/officeDocument/2006/relationships/image" Target="../media/image67.emf"/><Relationship Id="rId10" Type="http://schemas.openxmlformats.org/officeDocument/2006/relationships/oleObject" Target="../embeddings/oleObject53.bin"/><Relationship Id="rId11" Type="http://schemas.openxmlformats.org/officeDocument/2006/relationships/image" Target="../media/image56.wmf"/><Relationship Id="rId12" Type="http://schemas.openxmlformats.org/officeDocument/2006/relationships/oleObject" Target="../embeddings/oleObject54.bin"/><Relationship Id="rId13" Type="http://schemas.openxmlformats.org/officeDocument/2006/relationships/image" Target="../media/image57.emf"/><Relationship Id="rId14" Type="http://schemas.openxmlformats.org/officeDocument/2006/relationships/oleObject" Target="../embeddings/oleObject55.bin"/><Relationship Id="rId15" Type="http://schemas.openxmlformats.org/officeDocument/2006/relationships/image" Target="../media/image58.emf"/><Relationship Id="rId16" Type="http://schemas.openxmlformats.org/officeDocument/2006/relationships/oleObject" Target="../embeddings/oleObject56.bin"/><Relationship Id="rId17" Type="http://schemas.openxmlformats.org/officeDocument/2006/relationships/image" Target="../media/image59.wmf"/><Relationship Id="rId18" Type="http://schemas.openxmlformats.org/officeDocument/2006/relationships/oleObject" Target="../embeddings/oleObject57.bin"/><Relationship Id="rId19" Type="http://schemas.openxmlformats.org/officeDocument/2006/relationships/image" Target="../media/image60.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7.bin"/><Relationship Id="rId20" Type="http://schemas.openxmlformats.org/officeDocument/2006/relationships/image" Target="../media/image76.wmf"/><Relationship Id="rId21" Type="http://schemas.openxmlformats.org/officeDocument/2006/relationships/oleObject" Target="../embeddings/oleObject73.bin"/><Relationship Id="rId22" Type="http://schemas.openxmlformats.org/officeDocument/2006/relationships/image" Target="../media/image77.wmf"/><Relationship Id="rId23" Type="http://schemas.openxmlformats.org/officeDocument/2006/relationships/oleObject" Target="../embeddings/oleObject74.bin"/><Relationship Id="rId24" Type="http://schemas.openxmlformats.org/officeDocument/2006/relationships/image" Target="../media/image78.wmf"/><Relationship Id="rId25" Type="http://schemas.openxmlformats.org/officeDocument/2006/relationships/oleObject" Target="../embeddings/oleObject75.bin"/><Relationship Id="rId26" Type="http://schemas.openxmlformats.org/officeDocument/2006/relationships/image" Target="../media/image79.wmf"/><Relationship Id="rId27" Type="http://schemas.openxmlformats.org/officeDocument/2006/relationships/oleObject" Target="../embeddings/oleObject76.bin"/><Relationship Id="rId28" Type="http://schemas.openxmlformats.org/officeDocument/2006/relationships/image" Target="../media/image80.wmf"/><Relationship Id="rId29" Type="http://schemas.openxmlformats.org/officeDocument/2006/relationships/oleObject" Target="../embeddings/oleObject77.bin"/><Relationship Id="rId30" Type="http://schemas.openxmlformats.org/officeDocument/2006/relationships/image" Target="../media/image81.wmf"/><Relationship Id="rId10" Type="http://schemas.openxmlformats.org/officeDocument/2006/relationships/image" Target="../media/image71.wmf"/><Relationship Id="rId11" Type="http://schemas.openxmlformats.org/officeDocument/2006/relationships/oleObject" Target="../embeddings/oleObject68.bin"/><Relationship Id="rId12" Type="http://schemas.openxmlformats.org/officeDocument/2006/relationships/image" Target="../media/image72.wmf"/><Relationship Id="rId13" Type="http://schemas.openxmlformats.org/officeDocument/2006/relationships/oleObject" Target="../embeddings/oleObject69.bin"/><Relationship Id="rId14" Type="http://schemas.openxmlformats.org/officeDocument/2006/relationships/image" Target="../media/image73.wmf"/><Relationship Id="rId15" Type="http://schemas.openxmlformats.org/officeDocument/2006/relationships/oleObject" Target="../embeddings/oleObject70.bin"/><Relationship Id="rId16" Type="http://schemas.openxmlformats.org/officeDocument/2006/relationships/image" Target="../media/image74.wmf"/><Relationship Id="rId17" Type="http://schemas.openxmlformats.org/officeDocument/2006/relationships/oleObject" Target="../embeddings/oleObject71.bin"/><Relationship Id="rId18" Type="http://schemas.openxmlformats.org/officeDocument/2006/relationships/image" Target="../media/image75.emf"/><Relationship Id="rId19" Type="http://schemas.openxmlformats.org/officeDocument/2006/relationships/oleObject" Target="../embeddings/oleObject72.bin"/><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82.jpeg"/><Relationship Id="rId5" Type="http://schemas.openxmlformats.org/officeDocument/2006/relationships/oleObject" Target="../embeddings/oleObject65.bin"/><Relationship Id="rId6" Type="http://schemas.openxmlformats.org/officeDocument/2006/relationships/image" Target="../media/image69.wmf"/><Relationship Id="rId7" Type="http://schemas.openxmlformats.org/officeDocument/2006/relationships/oleObject" Target="../embeddings/oleObject66.bin"/><Relationship Id="rId8" Type="http://schemas.openxmlformats.org/officeDocument/2006/relationships/image" Target="../media/image70.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82.bin"/><Relationship Id="rId12" Type="http://schemas.openxmlformats.org/officeDocument/2006/relationships/image" Target="../media/image87.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78.bin"/><Relationship Id="rId4" Type="http://schemas.openxmlformats.org/officeDocument/2006/relationships/image" Target="../media/image83.emf"/><Relationship Id="rId5" Type="http://schemas.openxmlformats.org/officeDocument/2006/relationships/oleObject" Target="../embeddings/oleObject79.bin"/><Relationship Id="rId6" Type="http://schemas.openxmlformats.org/officeDocument/2006/relationships/image" Target="../media/image84.emf"/><Relationship Id="rId7" Type="http://schemas.openxmlformats.org/officeDocument/2006/relationships/oleObject" Target="../embeddings/oleObject80.bin"/><Relationship Id="rId8" Type="http://schemas.openxmlformats.org/officeDocument/2006/relationships/image" Target="../media/image85.wmf"/><Relationship Id="rId9" Type="http://schemas.openxmlformats.org/officeDocument/2006/relationships/oleObject" Target="../embeddings/oleObject81.bin"/><Relationship Id="rId10" Type="http://schemas.openxmlformats.org/officeDocument/2006/relationships/image" Target="../media/image8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88.wmf"/><Relationship Id="rId5" Type="http://schemas.openxmlformats.org/officeDocument/2006/relationships/oleObject" Target="../embeddings/oleObject84.bin"/><Relationship Id="rId6" Type="http://schemas.openxmlformats.org/officeDocument/2006/relationships/image" Target="../media/image89.wmf"/><Relationship Id="rId7" Type="http://schemas.openxmlformats.org/officeDocument/2006/relationships/oleObject" Target="../embeddings/oleObject85.bin"/><Relationship Id="rId8" Type="http://schemas.openxmlformats.org/officeDocument/2006/relationships/image" Target="../media/image90.wmf"/><Relationship Id="rId9" Type="http://schemas.openxmlformats.org/officeDocument/2006/relationships/oleObject" Target="../embeddings/oleObject86.bin"/><Relationship Id="rId10" Type="http://schemas.openxmlformats.org/officeDocument/2006/relationships/image" Target="../media/image91.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89.bin"/><Relationship Id="rId20" Type="http://schemas.openxmlformats.org/officeDocument/2006/relationships/image" Target="../media/image99.wmf"/><Relationship Id="rId10" Type="http://schemas.openxmlformats.org/officeDocument/2006/relationships/image" Target="../media/image94.wmf"/><Relationship Id="rId11" Type="http://schemas.openxmlformats.org/officeDocument/2006/relationships/oleObject" Target="../embeddings/oleObject90.bin"/><Relationship Id="rId12" Type="http://schemas.openxmlformats.org/officeDocument/2006/relationships/image" Target="../media/image95.wmf"/><Relationship Id="rId13" Type="http://schemas.openxmlformats.org/officeDocument/2006/relationships/oleObject" Target="../embeddings/oleObject91.bin"/><Relationship Id="rId14" Type="http://schemas.openxmlformats.org/officeDocument/2006/relationships/image" Target="../media/image96.wmf"/><Relationship Id="rId15" Type="http://schemas.openxmlformats.org/officeDocument/2006/relationships/oleObject" Target="../embeddings/oleObject92.bin"/><Relationship Id="rId16" Type="http://schemas.openxmlformats.org/officeDocument/2006/relationships/image" Target="../media/image97.wmf"/><Relationship Id="rId17" Type="http://schemas.openxmlformats.org/officeDocument/2006/relationships/oleObject" Target="../embeddings/oleObject93.bin"/><Relationship Id="rId18" Type="http://schemas.openxmlformats.org/officeDocument/2006/relationships/image" Target="../media/image98.wmf"/><Relationship Id="rId19" Type="http://schemas.openxmlformats.org/officeDocument/2006/relationships/oleObject" Target="../embeddings/oleObject94.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100.jpeg"/><Relationship Id="rId5" Type="http://schemas.openxmlformats.org/officeDocument/2006/relationships/oleObject" Target="../embeddings/oleObject87.bin"/><Relationship Id="rId6" Type="http://schemas.openxmlformats.org/officeDocument/2006/relationships/image" Target="../media/image92.wmf"/><Relationship Id="rId7" Type="http://schemas.openxmlformats.org/officeDocument/2006/relationships/oleObject" Target="../embeddings/oleObject88.bin"/><Relationship Id="rId8" Type="http://schemas.openxmlformats.org/officeDocument/2006/relationships/image" Target="../media/image93.wmf"/></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105.wmf"/><Relationship Id="rId13" Type="http://schemas.openxmlformats.org/officeDocument/2006/relationships/oleObject" Target="../embeddings/oleObject100.bin"/><Relationship Id="rId14" Type="http://schemas.openxmlformats.org/officeDocument/2006/relationships/image" Target="../media/image106.wmf"/><Relationship Id="rId15" Type="http://schemas.openxmlformats.org/officeDocument/2006/relationships/oleObject" Target="../embeddings/oleObject101.bin"/><Relationship Id="rId16" Type="http://schemas.openxmlformats.org/officeDocument/2006/relationships/image" Target="../media/image107.wmf"/><Relationship Id="rId17" Type="http://schemas.openxmlformats.org/officeDocument/2006/relationships/oleObject" Target="../embeddings/oleObject102.bin"/><Relationship Id="rId18" Type="http://schemas.openxmlformats.org/officeDocument/2006/relationships/image" Target="../media/image108.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95.bin"/><Relationship Id="rId4" Type="http://schemas.openxmlformats.org/officeDocument/2006/relationships/image" Target="../media/image101.emf"/><Relationship Id="rId5" Type="http://schemas.openxmlformats.org/officeDocument/2006/relationships/oleObject" Target="../embeddings/oleObject96.bin"/><Relationship Id="rId6" Type="http://schemas.openxmlformats.org/officeDocument/2006/relationships/image" Target="../media/image102.wmf"/><Relationship Id="rId7" Type="http://schemas.openxmlformats.org/officeDocument/2006/relationships/oleObject" Target="../embeddings/oleObject97.bin"/><Relationship Id="rId8" Type="http://schemas.openxmlformats.org/officeDocument/2006/relationships/image" Target="../media/image103.wmf"/><Relationship Id="rId9" Type="http://schemas.openxmlformats.org/officeDocument/2006/relationships/oleObject" Target="../embeddings/oleObject98.bin"/><Relationship Id="rId10" Type="http://schemas.openxmlformats.org/officeDocument/2006/relationships/image" Target="../media/image104.wmf"/></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05.bin"/><Relationship Id="rId20" Type="http://schemas.openxmlformats.org/officeDocument/2006/relationships/image" Target="../media/image116.wmf"/><Relationship Id="rId21" Type="http://schemas.openxmlformats.org/officeDocument/2006/relationships/oleObject" Target="../embeddings/oleObject111.bin"/><Relationship Id="rId22" Type="http://schemas.openxmlformats.org/officeDocument/2006/relationships/image" Target="../media/image117.wmf"/><Relationship Id="rId23" Type="http://schemas.openxmlformats.org/officeDocument/2006/relationships/oleObject" Target="../embeddings/oleObject112.bin"/><Relationship Id="rId24" Type="http://schemas.openxmlformats.org/officeDocument/2006/relationships/image" Target="../media/image118.emf"/><Relationship Id="rId25" Type="http://schemas.openxmlformats.org/officeDocument/2006/relationships/oleObject" Target="../embeddings/oleObject113.bin"/><Relationship Id="rId26" Type="http://schemas.openxmlformats.org/officeDocument/2006/relationships/image" Target="../media/image119.emf"/><Relationship Id="rId10" Type="http://schemas.openxmlformats.org/officeDocument/2006/relationships/image" Target="../media/image111.wmf"/><Relationship Id="rId11" Type="http://schemas.openxmlformats.org/officeDocument/2006/relationships/oleObject" Target="../embeddings/oleObject106.bin"/><Relationship Id="rId12" Type="http://schemas.openxmlformats.org/officeDocument/2006/relationships/image" Target="../media/image112.wmf"/><Relationship Id="rId13" Type="http://schemas.openxmlformats.org/officeDocument/2006/relationships/oleObject" Target="../embeddings/oleObject107.bin"/><Relationship Id="rId14" Type="http://schemas.openxmlformats.org/officeDocument/2006/relationships/image" Target="../media/image113.emf"/><Relationship Id="rId15" Type="http://schemas.openxmlformats.org/officeDocument/2006/relationships/oleObject" Target="../embeddings/oleObject108.bin"/><Relationship Id="rId16" Type="http://schemas.openxmlformats.org/officeDocument/2006/relationships/image" Target="../media/image114.wmf"/><Relationship Id="rId17" Type="http://schemas.openxmlformats.org/officeDocument/2006/relationships/oleObject" Target="../embeddings/oleObject109.bin"/><Relationship Id="rId18" Type="http://schemas.openxmlformats.org/officeDocument/2006/relationships/image" Target="../media/image115.wmf"/><Relationship Id="rId19" Type="http://schemas.openxmlformats.org/officeDocument/2006/relationships/oleObject" Target="../embeddings/oleObject110.bin"/><Relationship Id="rId1" Type="http://schemas.openxmlformats.org/officeDocument/2006/relationships/vmlDrawing" Target="../drawings/vmlDrawing12.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20.jpeg"/><Relationship Id="rId5" Type="http://schemas.openxmlformats.org/officeDocument/2006/relationships/oleObject" Target="../embeddings/oleObject103.bin"/><Relationship Id="rId6" Type="http://schemas.openxmlformats.org/officeDocument/2006/relationships/image" Target="../media/image109.emf"/><Relationship Id="rId7" Type="http://schemas.openxmlformats.org/officeDocument/2006/relationships/oleObject" Target="../embeddings/oleObject104.bin"/><Relationship Id="rId8" Type="http://schemas.openxmlformats.org/officeDocument/2006/relationships/image" Target="../media/image1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0.emf"/><Relationship Id="rId21" Type="http://schemas.openxmlformats.org/officeDocument/2006/relationships/oleObject" Target="../embeddings/oleObject10.bin"/><Relationship Id="rId22" Type="http://schemas.openxmlformats.org/officeDocument/2006/relationships/image" Target="../media/image11.wmf"/><Relationship Id="rId23" Type="http://schemas.openxmlformats.org/officeDocument/2006/relationships/oleObject" Target="../embeddings/oleObject11.bin"/><Relationship Id="rId24" Type="http://schemas.openxmlformats.org/officeDocument/2006/relationships/image" Target="../media/image12.wmf"/><Relationship Id="rId25" Type="http://schemas.openxmlformats.org/officeDocument/2006/relationships/oleObject" Target="../embeddings/oleObject12.bin"/><Relationship Id="rId26" Type="http://schemas.openxmlformats.org/officeDocument/2006/relationships/image" Target="../media/image13.wmf"/><Relationship Id="rId27" Type="http://schemas.openxmlformats.org/officeDocument/2006/relationships/oleObject" Target="../embeddings/oleObject13.bin"/><Relationship Id="rId28" Type="http://schemas.openxmlformats.org/officeDocument/2006/relationships/image" Target="../media/image14.wmf"/><Relationship Id="rId29" Type="http://schemas.openxmlformats.org/officeDocument/2006/relationships/oleObject" Target="../embeddings/oleObject14.bin"/><Relationship Id="rId30" Type="http://schemas.openxmlformats.org/officeDocument/2006/relationships/image" Target="../media/image15.wmf"/><Relationship Id="rId31" Type="http://schemas.openxmlformats.org/officeDocument/2006/relationships/oleObject" Target="../embeddings/oleObject15.bin"/><Relationship Id="rId32" Type="http://schemas.openxmlformats.org/officeDocument/2006/relationships/image" Target="../media/image16.wmf"/><Relationship Id="rId10" Type="http://schemas.openxmlformats.org/officeDocument/2006/relationships/image" Target="../media/image5.emf"/><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20.bin"/><Relationship Id="rId12" Type="http://schemas.openxmlformats.org/officeDocument/2006/relationships/image" Target="../media/image21.emf"/><Relationship Id="rId13" Type="http://schemas.openxmlformats.org/officeDocument/2006/relationships/oleObject" Target="../embeddings/oleObject21.bin"/><Relationship Id="rId14"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6.bin"/><Relationship Id="rId4" Type="http://schemas.openxmlformats.org/officeDocument/2006/relationships/image" Target="../media/image17.emf"/><Relationship Id="rId5" Type="http://schemas.openxmlformats.org/officeDocument/2006/relationships/oleObject" Target="../embeddings/oleObject17.bin"/><Relationship Id="rId6" Type="http://schemas.openxmlformats.org/officeDocument/2006/relationships/image" Target="../media/image18.emf"/><Relationship Id="rId7" Type="http://schemas.openxmlformats.org/officeDocument/2006/relationships/oleObject" Target="../embeddings/oleObject18.bin"/><Relationship Id="rId8" Type="http://schemas.openxmlformats.org/officeDocument/2006/relationships/image" Target="../media/image19.emf"/><Relationship Id="rId9" Type="http://schemas.openxmlformats.org/officeDocument/2006/relationships/oleObject" Target="../embeddings/oleObject19.bin"/><Relationship Id="rId10" Type="http://schemas.openxmlformats.org/officeDocument/2006/relationships/image" Target="../media/image20.emf"/></Relationships>
</file>

<file path=ppt/slides/_rels/slide6.xml.rels><?xml version="1.0" encoding="UTF-8" standalone="yes"?>
<Relationships xmlns="http://schemas.openxmlformats.org/package/2006/relationships"><Relationship Id="rId20" Type="http://schemas.openxmlformats.org/officeDocument/2006/relationships/image" Target="../media/image31.wmf"/><Relationship Id="rId21" Type="http://schemas.openxmlformats.org/officeDocument/2006/relationships/oleObject" Target="../embeddings/oleObject31.bin"/><Relationship Id="rId22" Type="http://schemas.openxmlformats.org/officeDocument/2006/relationships/image" Target="../media/image32.emf"/><Relationship Id="rId23" Type="http://schemas.openxmlformats.org/officeDocument/2006/relationships/oleObject" Target="../embeddings/oleObject32.bin"/><Relationship Id="rId24" Type="http://schemas.openxmlformats.org/officeDocument/2006/relationships/image" Target="../media/image33.emf"/><Relationship Id="rId25" Type="http://schemas.openxmlformats.org/officeDocument/2006/relationships/oleObject" Target="../embeddings/oleObject33.bin"/><Relationship Id="rId26" Type="http://schemas.openxmlformats.org/officeDocument/2006/relationships/image" Target="../media/image34.emf"/><Relationship Id="rId27" Type="http://schemas.openxmlformats.org/officeDocument/2006/relationships/oleObject" Target="../embeddings/oleObject34.bin"/><Relationship Id="rId28" Type="http://schemas.openxmlformats.org/officeDocument/2006/relationships/image" Target="../media/image35.emf"/><Relationship Id="rId29" Type="http://schemas.openxmlformats.org/officeDocument/2006/relationships/oleObject" Target="../embeddings/oleObject35.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3.emf"/><Relationship Id="rId5" Type="http://schemas.openxmlformats.org/officeDocument/2006/relationships/oleObject" Target="../embeddings/oleObject23.bin"/><Relationship Id="rId30" Type="http://schemas.openxmlformats.org/officeDocument/2006/relationships/image" Target="../media/image36.emf"/><Relationship Id="rId31" Type="http://schemas.openxmlformats.org/officeDocument/2006/relationships/oleObject" Target="../embeddings/oleObject36.bin"/><Relationship Id="rId32" Type="http://schemas.openxmlformats.org/officeDocument/2006/relationships/image" Target="../media/image37.emf"/><Relationship Id="rId9" Type="http://schemas.openxmlformats.org/officeDocument/2006/relationships/oleObject" Target="../embeddings/oleObject25.bin"/><Relationship Id="rId6" Type="http://schemas.openxmlformats.org/officeDocument/2006/relationships/image" Target="../media/image24.wmf"/><Relationship Id="rId7" Type="http://schemas.openxmlformats.org/officeDocument/2006/relationships/oleObject" Target="../embeddings/oleObject24.bin"/><Relationship Id="rId8" Type="http://schemas.openxmlformats.org/officeDocument/2006/relationships/image" Target="../media/image25.wmf"/><Relationship Id="rId33" Type="http://schemas.openxmlformats.org/officeDocument/2006/relationships/oleObject" Target="../embeddings/oleObject37.bin"/><Relationship Id="rId34" Type="http://schemas.openxmlformats.org/officeDocument/2006/relationships/image" Target="../media/image38.emf"/><Relationship Id="rId10" Type="http://schemas.openxmlformats.org/officeDocument/2006/relationships/image" Target="../media/image26.wmf"/><Relationship Id="rId11" Type="http://schemas.openxmlformats.org/officeDocument/2006/relationships/oleObject" Target="../embeddings/oleObject26.bin"/><Relationship Id="rId12" Type="http://schemas.openxmlformats.org/officeDocument/2006/relationships/image" Target="../media/image27.emf"/><Relationship Id="rId13" Type="http://schemas.openxmlformats.org/officeDocument/2006/relationships/oleObject" Target="../embeddings/oleObject27.bin"/><Relationship Id="rId14" Type="http://schemas.openxmlformats.org/officeDocument/2006/relationships/image" Target="../media/image28.emf"/><Relationship Id="rId15" Type="http://schemas.openxmlformats.org/officeDocument/2006/relationships/oleObject" Target="../embeddings/oleObject28.bin"/><Relationship Id="rId16" Type="http://schemas.openxmlformats.org/officeDocument/2006/relationships/image" Target="../media/image29.emf"/><Relationship Id="rId17" Type="http://schemas.openxmlformats.org/officeDocument/2006/relationships/oleObject" Target="../embeddings/oleObject29.bin"/><Relationship Id="rId18" Type="http://schemas.openxmlformats.org/officeDocument/2006/relationships/image" Target="../media/image30.wmf"/><Relationship Id="rId19"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41.bin"/><Relationship Id="rId12" Type="http://schemas.openxmlformats.org/officeDocument/2006/relationships/image" Target="../media/image42.emf"/><Relationship Id="rId13" Type="http://schemas.openxmlformats.org/officeDocument/2006/relationships/oleObject" Target="../embeddings/oleObject42.bin"/><Relationship Id="rId14" Type="http://schemas.openxmlformats.org/officeDocument/2006/relationships/oleObject" Target="../embeddings/oleObject43.bin"/><Relationship Id="rId15" Type="http://schemas.openxmlformats.org/officeDocument/2006/relationships/image" Target="../media/image43.wmf"/><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44.jpeg"/><Relationship Id="rId5" Type="http://schemas.openxmlformats.org/officeDocument/2006/relationships/oleObject" Target="../embeddings/oleObject38.bin"/><Relationship Id="rId6" Type="http://schemas.openxmlformats.org/officeDocument/2006/relationships/image" Target="../media/image39.wmf"/><Relationship Id="rId7" Type="http://schemas.openxmlformats.org/officeDocument/2006/relationships/oleObject" Target="../embeddings/oleObject39.bin"/><Relationship Id="rId8" Type="http://schemas.openxmlformats.org/officeDocument/2006/relationships/image" Target="../media/image40.wmf"/><Relationship Id="rId9" Type="http://schemas.openxmlformats.org/officeDocument/2006/relationships/oleObject" Target="../embeddings/oleObject40.bin"/><Relationship Id="rId10" Type="http://schemas.openxmlformats.org/officeDocument/2006/relationships/image" Target="../media/image41.emf"/></Relationships>
</file>

<file path=ppt/slides/_rels/slide8.x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oleObject" Target="../embeddings/oleObject48.bin"/><Relationship Id="rId13" Type="http://schemas.openxmlformats.org/officeDocument/2006/relationships/image" Target="../media/image49.emf"/><Relationship Id="rId14" Type="http://schemas.openxmlformats.org/officeDocument/2006/relationships/oleObject" Target="../embeddings/oleObject49.bin"/><Relationship Id="rId15" Type="http://schemas.openxmlformats.org/officeDocument/2006/relationships/image" Target="../media/image50.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1.jpeg"/><Relationship Id="rId4" Type="http://schemas.openxmlformats.org/officeDocument/2006/relationships/oleObject" Target="../embeddings/oleObject44.bin"/><Relationship Id="rId5" Type="http://schemas.openxmlformats.org/officeDocument/2006/relationships/image" Target="../media/image45.emf"/><Relationship Id="rId6" Type="http://schemas.openxmlformats.org/officeDocument/2006/relationships/oleObject" Target="../embeddings/oleObject45.bin"/><Relationship Id="rId7" Type="http://schemas.openxmlformats.org/officeDocument/2006/relationships/image" Target="../media/image46.emf"/><Relationship Id="rId8" Type="http://schemas.openxmlformats.org/officeDocument/2006/relationships/oleObject" Target="../embeddings/oleObject46.bin"/><Relationship Id="rId9" Type="http://schemas.openxmlformats.org/officeDocument/2006/relationships/image" Target="../media/image47.emf"/><Relationship Id="rId10" Type="http://schemas.openxmlformats.org/officeDocument/2006/relationships/oleObject" Target="../embeddings/oleObject4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44835" y="1600200"/>
            <a:ext cx="3231758"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10,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6" name="Content Placeholder 2"/>
          <p:cNvSpPr txBox="1">
            <a:spLocks/>
          </p:cNvSpPr>
          <p:nvPr/>
        </p:nvSpPr>
        <p:spPr bwMode="auto">
          <a:xfrm>
            <a:off x="1066800" y="2362200"/>
            <a:ext cx="7162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altLang="ko-KR" dirty="0" smtClean="0">
                <a:latin typeface="Arial Narrow" charset="0"/>
                <a:ea typeface="굴림" charset="0"/>
                <a:cs typeface="굴림" charset="0"/>
              </a:rPr>
              <a:t>Equations </a:t>
            </a:r>
            <a:r>
              <a:rPr lang="en-US" altLang="ko-KR" dirty="0">
                <a:latin typeface="Arial Narrow" charset="0"/>
                <a:ea typeface="굴림" charset="0"/>
                <a:cs typeface="굴림" charset="0"/>
              </a:rPr>
              <a:t>of Rotational </a:t>
            </a:r>
            <a:r>
              <a:rPr lang="en-US" altLang="ko-KR" dirty="0" smtClean="0">
                <a:latin typeface="Arial Narrow" charset="0"/>
                <a:ea typeface="굴림" charset="0"/>
                <a:cs typeface="굴림" charset="0"/>
              </a:rPr>
              <a:t>Kinematics</a:t>
            </a:r>
          </a:p>
          <a:p>
            <a:pPr marL="609600" indent="-609600" algn="l"/>
            <a:r>
              <a:rPr lang="en-US" altLang="ko-KR" dirty="0" smtClean="0">
                <a:latin typeface="Arial Narrow" charset="0"/>
                <a:ea typeface="굴림" charset="0"/>
                <a:cs typeface="굴림" charset="0"/>
              </a:rPr>
              <a:t>Relationship </a:t>
            </a:r>
            <a:r>
              <a:rPr lang="en-US" altLang="ko-KR" dirty="0">
                <a:latin typeface="Arial Narrow" charset="0"/>
                <a:ea typeface="굴림" charset="0"/>
                <a:cs typeface="굴림" charset="0"/>
              </a:rPr>
              <a:t>Between Angular and Linear </a:t>
            </a:r>
            <a:r>
              <a:rPr lang="en-US" altLang="ko-KR" dirty="0" smtClean="0">
                <a:latin typeface="Arial Narrow" charset="0"/>
                <a:ea typeface="굴림" charset="0"/>
                <a:cs typeface="굴림" charset="0"/>
              </a:rPr>
              <a:t>Quantities</a:t>
            </a:r>
          </a:p>
          <a:p>
            <a:pPr marL="609600" indent="-609600" algn="l"/>
            <a:r>
              <a:rPr lang="en-US" altLang="ko-KR" dirty="0" smtClean="0">
                <a:latin typeface="Arial Narrow" charset="0"/>
                <a:ea typeface="굴림" charset="0"/>
                <a:cs typeface="굴림" charset="0"/>
              </a:rPr>
              <a:t>Rolling </a:t>
            </a:r>
            <a:r>
              <a:rPr lang="en-US" altLang="ko-KR" dirty="0">
                <a:latin typeface="Arial Narrow" charset="0"/>
                <a:ea typeface="굴림" charset="0"/>
                <a:cs typeface="굴림" charset="0"/>
              </a:rPr>
              <a:t>Motion of a Rigid </a:t>
            </a:r>
            <a:r>
              <a:rPr lang="en-US" altLang="ko-KR" dirty="0" smtClean="0">
                <a:latin typeface="Arial Narrow" charset="0"/>
                <a:ea typeface="굴림" charset="0"/>
                <a:cs typeface="굴림" charset="0"/>
              </a:rPr>
              <a:t>Body</a:t>
            </a:r>
          </a:p>
          <a:p>
            <a:pPr marL="609600" indent="-609600" algn="l"/>
            <a:r>
              <a:rPr lang="en-US" altLang="ko-KR" dirty="0" smtClean="0">
                <a:latin typeface="Arial Narrow" charset="0"/>
                <a:ea typeface="굴림" charset="0"/>
                <a:cs typeface="굴림" charset="0"/>
              </a:rPr>
              <a:t>Torque</a:t>
            </a:r>
          </a:p>
          <a:p>
            <a:pPr marL="609600" indent="-609600" algn="l"/>
            <a:r>
              <a:rPr lang="en-US" altLang="ko-KR" dirty="0" smtClean="0">
                <a:latin typeface="Arial Narrow" charset="0"/>
                <a:ea typeface="굴림" charset="0"/>
                <a:cs typeface="굴림" charset="0"/>
              </a:rPr>
              <a:t>Moment of Inertia</a:t>
            </a:r>
            <a:endParaRPr lang="en-US" altLang="ko-KR" dirty="0">
              <a:latin typeface="Arial Narrow" charset="0"/>
              <a:ea typeface="굴림" charset="0"/>
              <a:cs typeface="굴림" charset="0"/>
            </a:endParaRPr>
          </a:p>
          <a:p>
            <a:pPr marL="609600" indent="-609600" algn="l"/>
            <a:endParaRPr lang="en-US" dirty="0">
              <a:latin typeface="Arial Narrow" charset="0"/>
              <a:ea typeface="Gulim" charset="0"/>
              <a:cs typeface="Gulim"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31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1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65F759-28BF-A04F-86CD-5B66B988C952}"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814082" name="Picture 2" descr="FG10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Rectangle 3"/>
          <p:cNvSpPr>
            <a:spLocks noGrp="1" noChangeArrowheads="1"/>
          </p:cNvSpPr>
          <p:nvPr>
            <p:ph type="title"/>
          </p:nvPr>
        </p:nvSpPr>
        <p:spPr>
          <a:xfrm>
            <a:off x="1676400" y="76200"/>
            <a:ext cx="7467600" cy="609600"/>
          </a:xfrm>
        </p:spPr>
        <p:txBody>
          <a:bodyPr/>
          <a:lstStyle/>
          <a:p>
            <a:r>
              <a:rPr lang="en-US" sz="3200">
                <a:latin typeface="Arial Narrow" charset="0"/>
                <a:ea typeface="ＭＳ Ｐゴシック" charset="0"/>
                <a:cs typeface="ＭＳ Ｐゴシック" charset="0"/>
              </a:rPr>
              <a:t>How about the acceleration?</a:t>
            </a:r>
          </a:p>
        </p:txBody>
      </p:sp>
      <p:graphicFrame>
        <p:nvGraphicFramePr>
          <p:cNvPr id="814084" name="Object 2"/>
          <p:cNvGraphicFramePr>
            <a:graphicFrameLocks noChangeAspect="1"/>
          </p:cNvGraphicFramePr>
          <p:nvPr/>
        </p:nvGraphicFramePr>
        <p:xfrm>
          <a:off x="5976938" y="2101850"/>
          <a:ext cx="623887" cy="517525"/>
        </p:xfrm>
        <a:graphic>
          <a:graphicData uri="http://schemas.openxmlformats.org/presentationml/2006/ole">
            <mc:AlternateContent xmlns:mc="http://schemas.openxmlformats.org/markup-compatibility/2006">
              <mc:Choice xmlns:v="urn:schemas-microsoft-com:vml" Requires="v">
                <p:oleObj spid="_x0000_s693743" name="Equation" r:id="rId4" imgW="279400" imgH="241300" progId="Equation.DSMT4">
                  <p:embed/>
                </p:oleObj>
              </mc:Choice>
              <mc:Fallback>
                <p:oleObj name="Equation" r:id="rId4" imgW="279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2101850"/>
                        <a:ext cx="62388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85" name="Text Box 5"/>
          <p:cNvSpPr txBox="1">
            <a:spLocks noChangeArrowheads="1"/>
          </p:cNvSpPr>
          <p:nvPr/>
        </p:nvSpPr>
        <p:spPr bwMode="auto">
          <a:xfrm>
            <a:off x="7924800" y="1066800"/>
            <a:ext cx="685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Two</a:t>
            </a:r>
          </a:p>
        </p:txBody>
      </p:sp>
      <p:sp>
        <p:nvSpPr>
          <p:cNvPr id="814086" name="Text Box 6"/>
          <p:cNvSpPr txBox="1">
            <a:spLocks noChangeArrowheads="1"/>
          </p:cNvSpPr>
          <p:nvPr/>
        </p:nvSpPr>
        <p:spPr bwMode="auto">
          <a:xfrm>
            <a:off x="2514600" y="6858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How many different linear acceleration components do you see in a circular motion and what are they?</a:t>
            </a:r>
          </a:p>
        </p:txBody>
      </p:sp>
      <p:sp>
        <p:nvSpPr>
          <p:cNvPr id="814087" name="Text Box 7"/>
          <p:cNvSpPr txBox="1">
            <a:spLocks noChangeArrowheads="1"/>
          </p:cNvSpPr>
          <p:nvPr/>
        </p:nvSpPr>
        <p:spPr bwMode="auto">
          <a:xfrm>
            <a:off x="381000" y="5726113"/>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Total linear acceleration is</a:t>
            </a:r>
          </a:p>
        </p:txBody>
      </p:sp>
      <p:sp>
        <p:nvSpPr>
          <p:cNvPr id="814088" name="Text Box 8"/>
          <p:cNvSpPr txBox="1">
            <a:spLocks noChangeArrowheads="1"/>
          </p:cNvSpPr>
          <p:nvPr/>
        </p:nvSpPr>
        <p:spPr bwMode="auto">
          <a:xfrm>
            <a:off x="2743200" y="21336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 </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89" name="Text Box 9"/>
          <p:cNvSpPr txBox="1">
            <a:spLocks noChangeArrowheads="1"/>
          </p:cNvSpPr>
          <p:nvPr/>
        </p:nvSpPr>
        <p:spPr bwMode="auto">
          <a:xfrm>
            <a:off x="381000" y="3271838"/>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relationship tell you?</a:t>
            </a:r>
          </a:p>
        </p:txBody>
      </p:sp>
      <p:sp>
        <p:nvSpPr>
          <p:cNvPr id="814090" name="Text Box 10"/>
          <p:cNvSpPr txBox="1">
            <a:spLocks noChangeArrowheads="1"/>
          </p:cNvSpPr>
          <p:nvPr/>
        </p:nvSpPr>
        <p:spPr bwMode="auto">
          <a:xfrm>
            <a:off x="2590800" y="3211513"/>
            <a:ext cx="6096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814091" name="Text Box 11"/>
          <p:cNvSpPr txBox="1">
            <a:spLocks noChangeArrowheads="1"/>
          </p:cNvSpPr>
          <p:nvPr/>
        </p:nvSpPr>
        <p:spPr bwMode="auto">
          <a:xfrm>
            <a:off x="2667000" y="1600200"/>
            <a:ext cx="51816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814092" name="Object 3"/>
          <p:cNvGraphicFramePr>
            <a:graphicFrameLocks noChangeAspect="1"/>
          </p:cNvGraphicFramePr>
          <p:nvPr/>
        </p:nvGraphicFramePr>
        <p:xfrm>
          <a:off x="5562600" y="2686050"/>
          <a:ext cx="249238" cy="320675"/>
        </p:xfrm>
        <a:graphic>
          <a:graphicData uri="http://schemas.openxmlformats.org/presentationml/2006/ole">
            <mc:AlternateContent xmlns:mc="http://schemas.openxmlformats.org/markup-compatibility/2006">
              <mc:Choice xmlns:v="urn:schemas-microsoft-com:vml" Requires="v">
                <p:oleObj spid="_x0000_s693744" name="Equation" r:id="rId6" imgW="152400" imgH="203200" progId="Equation.DSMT4">
                  <p:embed/>
                </p:oleObj>
              </mc:Choice>
              <mc:Fallback>
                <p:oleObj name="Equation" r:id="rId6" imgW="1524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686050"/>
                        <a:ext cx="249238"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3" name="Text Box 13"/>
          <p:cNvSpPr txBox="1">
            <a:spLocks noChangeArrowheads="1"/>
          </p:cNvSpPr>
          <p:nvPr/>
        </p:nvSpPr>
        <p:spPr bwMode="auto">
          <a:xfrm>
            <a:off x="2743200" y="25146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814094" name="Text Box 14"/>
          <p:cNvSpPr txBox="1">
            <a:spLocks noChangeArrowheads="1"/>
          </p:cNvSpPr>
          <p:nvPr/>
        </p:nvSpPr>
        <p:spPr bwMode="auto">
          <a:xfrm>
            <a:off x="457200" y="4354513"/>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814095" name="Object 4"/>
          <p:cNvGraphicFramePr>
            <a:graphicFrameLocks noChangeAspect="1"/>
          </p:cNvGraphicFramePr>
          <p:nvPr/>
        </p:nvGraphicFramePr>
        <p:xfrm>
          <a:off x="4572000" y="4256088"/>
          <a:ext cx="430213" cy="544512"/>
        </p:xfrm>
        <a:graphic>
          <a:graphicData uri="http://schemas.openxmlformats.org/presentationml/2006/ole">
            <mc:AlternateContent xmlns:mc="http://schemas.openxmlformats.org/markup-compatibility/2006">
              <mc:Choice xmlns:v="urn:schemas-microsoft-com:vml" Requires="v">
                <p:oleObj spid="_x0000_s693745"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256088"/>
                        <a:ext cx="430213"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4096" name="Text Box 16"/>
          <p:cNvSpPr txBox="1">
            <a:spLocks noChangeArrowheads="1"/>
          </p:cNvSpPr>
          <p:nvPr/>
        </p:nvSpPr>
        <p:spPr bwMode="auto">
          <a:xfrm>
            <a:off x="304800" y="494823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does this tell you?</a:t>
            </a:r>
          </a:p>
        </p:txBody>
      </p:sp>
      <p:sp>
        <p:nvSpPr>
          <p:cNvPr id="814097" name="Text Box 17"/>
          <p:cNvSpPr txBox="1">
            <a:spLocks noChangeArrowheads="1"/>
          </p:cNvSpPr>
          <p:nvPr/>
        </p:nvSpPr>
        <p:spPr bwMode="auto">
          <a:xfrm>
            <a:off x="1676400" y="4948238"/>
            <a:ext cx="70866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814098" name="Object 5"/>
          <p:cNvGraphicFramePr>
            <a:graphicFrameLocks noChangeAspect="1"/>
          </p:cNvGraphicFramePr>
          <p:nvPr/>
        </p:nvGraphicFramePr>
        <p:xfrm>
          <a:off x="3048000" y="5838825"/>
          <a:ext cx="312738" cy="331788"/>
        </p:xfrm>
        <a:graphic>
          <a:graphicData uri="http://schemas.openxmlformats.org/presentationml/2006/ole">
            <mc:AlternateContent xmlns:mc="http://schemas.openxmlformats.org/markup-compatibility/2006">
              <mc:Choice xmlns:v="urn:schemas-microsoft-com:vml" Requires="v">
                <p:oleObj spid="_x0000_s693746"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5838825"/>
                        <a:ext cx="312738" cy="331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099" name="Object 6"/>
          <p:cNvGraphicFramePr>
            <a:graphicFrameLocks noChangeAspect="1"/>
          </p:cNvGraphicFramePr>
          <p:nvPr/>
        </p:nvGraphicFramePr>
        <p:xfrm>
          <a:off x="5819775" y="2565400"/>
          <a:ext cx="941388" cy="606425"/>
        </p:xfrm>
        <a:graphic>
          <a:graphicData uri="http://schemas.openxmlformats.org/presentationml/2006/ole">
            <mc:AlternateContent xmlns:mc="http://schemas.openxmlformats.org/markup-compatibility/2006">
              <mc:Choice xmlns:v="urn:schemas-microsoft-com:vml" Requires="v">
                <p:oleObj spid="_x0000_s693747" name="Equation" r:id="rId12" imgW="647700" imgH="431800" progId="Equation.DSMT4">
                  <p:embed/>
                </p:oleObj>
              </mc:Choice>
              <mc:Fallback>
                <p:oleObj name="Equation" r:id="rId12" imgW="6477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9775" y="2565400"/>
                        <a:ext cx="941388" cy="606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0" name="Object 7"/>
          <p:cNvGraphicFramePr>
            <a:graphicFrameLocks noChangeAspect="1"/>
          </p:cNvGraphicFramePr>
          <p:nvPr/>
        </p:nvGraphicFramePr>
        <p:xfrm>
          <a:off x="6759575" y="2627313"/>
          <a:ext cx="998538" cy="504825"/>
        </p:xfrm>
        <a:graphic>
          <a:graphicData uri="http://schemas.openxmlformats.org/presentationml/2006/ole">
            <mc:AlternateContent xmlns:mc="http://schemas.openxmlformats.org/markup-compatibility/2006">
              <mc:Choice xmlns:v="urn:schemas-microsoft-com:vml" Requires="v">
                <p:oleObj spid="_x0000_s693748" name="Equation" r:id="rId14" imgW="825500" imgH="431800" progId="Equation.DSMT4">
                  <p:embed/>
                </p:oleObj>
              </mc:Choice>
              <mc:Fallback>
                <p:oleObj name="Equation" r:id="rId14" imgW="825500" imgH="431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9575" y="2627313"/>
                        <a:ext cx="998538"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3" name="Object 8"/>
          <p:cNvGraphicFramePr>
            <a:graphicFrameLocks noChangeAspect="1"/>
          </p:cNvGraphicFramePr>
          <p:nvPr/>
        </p:nvGraphicFramePr>
        <p:xfrm>
          <a:off x="4953000" y="4114800"/>
          <a:ext cx="687388" cy="838200"/>
        </p:xfrm>
        <a:graphic>
          <a:graphicData uri="http://schemas.openxmlformats.org/presentationml/2006/ole">
            <mc:AlternateContent xmlns:mc="http://schemas.openxmlformats.org/markup-compatibility/2006">
              <mc:Choice xmlns:v="urn:schemas-microsoft-com:vml" Requires="v">
                <p:oleObj spid="_x0000_s693749" name="Equation" r:id="rId16" imgW="330120" imgH="419040" progId="Equation.3">
                  <p:embed/>
                </p:oleObj>
              </mc:Choice>
              <mc:Fallback>
                <p:oleObj name="Equation" r:id="rId16" imgW="33012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3000" y="4114800"/>
                        <a:ext cx="687388"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4" name="Object 9"/>
          <p:cNvGraphicFramePr>
            <a:graphicFrameLocks noChangeAspect="1"/>
          </p:cNvGraphicFramePr>
          <p:nvPr/>
        </p:nvGraphicFramePr>
        <p:xfrm>
          <a:off x="5686425" y="4157663"/>
          <a:ext cx="1031875" cy="808037"/>
        </p:xfrm>
        <a:graphic>
          <a:graphicData uri="http://schemas.openxmlformats.org/presentationml/2006/ole">
            <mc:AlternateContent xmlns:mc="http://schemas.openxmlformats.org/markup-compatibility/2006">
              <mc:Choice xmlns:v="urn:schemas-microsoft-com:vml" Requires="v">
                <p:oleObj spid="_x0000_s693750" name="Equation" r:id="rId18" imgW="546100" imgH="444500" progId="Equation.DSMT4">
                  <p:embed/>
                </p:oleObj>
              </mc:Choice>
              <mc:Fallback>
                <p:oleObj name="Equation" r:id="rId18" imgW="546100" imgH="444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86425" y="4157663"/>
                        <a:ext cx="1031875" cy="808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5" name="Object 10"/>
          <p:cNvGraphicFramePr>
            <a:graphicFrameLocks noChangeAspect="1"/>
          </p:cNvGraphicFramePr>
          <p:nvPr/>
        </p:nvGraphicFramePr>
        <p:xfrm>
          <a:off x="6664325" y="4230688"/>
          <a:ext cx="803275" cy="531812"/>
        </p:xfrm>
        <a:graphic>
          <a:graphicData uri="http://schemas.openxmlformats.org/presentationml/2006/ole">
            <mc:AlternateContent xmlns:mc="http://schemas.openxmlformats.org/markup-compatibility/2006">
              <mc:Choice xmlns:v="urn:schemas-microsoft-com:vml" Requires="v">
                <p:oleObj spid="_x0000_s693751" name="Equation" r:id="rId20" imgW="393480" imgH="203040" progId="Equation.3">
                  <p:embed/>
                </p:oleObj>
              </mc:Choice>
              <mc:Fallback>
                <p:oleObj name="Equation" r:id="rId20" imgW="39348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4325" y="4230688"/>
                        <a:ext cx="803275" cy="531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6" name="Object 11"/>
          <p:cNvGraphicFramePr>
            <a:graphicFrameLocks noChangeAspect="1"/>
          </p:cNvGraphicFramePr>
          <p:nvPr/>
        </p:nvGraphicFramePr>
        <p:xfrm>
          <a:off x="3343275" y="5691188"/>
          <a:ext cx="1239838" cy="544512"/>
        </p:xfrm>
        <a:graphic>
          <a:graphicData uri="http://schemas.openxmlformats.org/presentationml/2006/ole">
            <mc:AlternateContent xmlns:mc="http://schemas.openxmlformats.org/markup-compatibility/2006">
              <mc:Choice xmlns:v="urn:schemas-microsoft-com:vml" Requires="v">
                <p:oleObj spid="_x0000_s693752" name="Equation" r:id="rId22" imgW="723900" imgH="279400" progId="Equation.DSMT4">
                  <p:embed/>
                </p:oleObj>
              </mc:Choice>
              <mc:Fallback>
                <p:oleObj name="Equation" r:id="rId22" imgW="7239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43275" y="5691188"/>
                        <a:ext cx="1239838" cy="544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7" name="Object 12"/>
          <p:cNvGraphicFramePr>
            <a:graphicFrameLocks noChangeAspect="1"/>
          </p:cNvGraphicFramePr>
          <p:nvPr/>
        </p:nvGraphicFramePr>
        <p:xfrm>
          <a:off x="4540250" y="5630863"/>
          <a:ext cx="1960563" cy="654050"/>
        </p:xfrm>
        <a:graphic>
          <a:graphicData uri="http://schemas.openxmlformats.org/presentationml/2006/ole">
            <mc:AlternateContent xmlns:mc="http://schemas.openxmlformats.org/markup-compatibility/2006">
              <mc:Choice xmlns:v="urn:schemas-microsoft-com:vml" Requires="v">
                <p:oleObj spid="_x0000_s693753" name="Equation" r:id="rId24" imgW="1181100" imgH="342900" progId="Equation.DSMT4">
                  <p:embed/>
                </p:oleObj>
              </mc:Choice>
              <mc:Fallback>
                <p:oleObj name="Equation" r:id="rId24" imgW="1181100" imgH="3429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40250" y="5630863"/>
                        <a:ext cx="1960563"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8" name="Object 13"/>
          <p:cNvGraphicFramePr>
            <a:graphicFrameLocks noChangeAspect="1"/>
          </p:cNvGraphicFramePr>
          <p:nvPr/>
        </p:nvGraphicFramePr>
        <p:xfrm>
          <a:off x="6469063" y="5715000"/>
          <a:ext cx="1555750" cy="509588"/>
        </p:xfrm>
        <a:graphic>
          <a:graphicData uri="http://schemas.openxmlformats.org/presentationml/2006/ole">
            <mc:AlternateContent xmlns:mc="http://schemas.openxmlformats.org/markup-compatibility/2006">
              <mc:Choice xmlns:v="urn:schemas-microsoft-com:vml" Requires="v">
                <p:oleObj spid="_x0000_s693754" name="Equation" r:id="rId26" imgW="850900" imgH="254000" progId="Equation.DSMT4">
                  <p:embed/>
                </p:oleObj>
              </mc:Choice>
              <mc:Fallback>
                <p:oleObj name="Equation" r:id="rId26" imgW="850900" imgH="2540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69063" y="5715000"/>
                        <a:ext cx="1555750" cy="509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09" name="Object 14"/>
          <p:cNvGraphicFramePr>
            <a:graphicFrameLocks noChangeAspect="1"/>
          </p:cNvGraphicFramePr>
          <p:nvPr/>
        </p:nvGraphicFramePr>
        <p:xfrm>
          <a:off x="6605588" y="2209800"/>
          <a:ext cx="481012" cy="300038"/>
        </p:xfrm>
        <a:graphic>
          <a:graphicData uri="http://schemas.openxmlformats.org/presentationml/2006/ole">
            <mc:AlternateContent xmlns:mc="http://schemas.openxmlformats.org/markup-compatibility/2006">
              <mc:Choice xmlns:v="urn:schemas-microsoft-com:vml" Requires="v">
                <p:oleObj spid="_x0000_s693755" name="Equation" r:id="rId28" imgW="215640" imgH="139680" progId="Equation.DSMT4">
                  <p:embed/>
                </p:oleObj>
              </mc:Choice>
              <mc:Fallback>
                <p:oleObj name="Equation" r:id="rId28" imgW="215640" imgH="1396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05588" y="2209800"/>
                        <a:ext cx="481012" cy="30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0" name="Object 15"/>
          <p:cNvGraphicFramePr>
            <a:graphicFrameLocks noChangeAspect="1"/>
          </p:cNvGraphicFramePr>
          <p:nvPr/>
        </p:nvGraphicFramePr>
        <p:xfrm>
          <a:off x="7750175" y="2627313"/>
          <a:ext cx="1090613" cy="504825"/>
        </p:xfrm>
        <a:graphic>
          <a:graphicData uri="http://schemas.openxmlformats.org/presentationml/2006/ole">
            <mc:AlternateContent xmlns:mc="http://schemas.openxmlformats.org/markup-compatibility/2006">
              <mc:Choice xmlns:v="urn:schemas-microsoft-com:vml" Requires="v">
                <p:oleObj spid="_x0000_s693756" name="Equation" r:id="rId30" imgW="901700" imgH="431800" progId="Equation.DSMT4">
                  <p:embed/>
                </p:oleObj>
              </mc:Choice>
              <mc:Fallback>
                <p:oleObj name="Equation" r:id="rId30" imgW="901700" imgH="4318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50175" y="2627313"/>
                        <a:ext cx="109061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4111" name="Object 16"/>
          <p:cNvGraphicFramePr>
            <a:graphicFrameLocks noChangeAspect="1"/>
          </p:cNvGraphicFramePr>
          <p:nvPr/>
        </p:nvGraphicFramePr>
        <p:xfrm>
          <a:off x="8805863" y="2819400"/>
          <a:ext cx="261937" cy="163513"/>
        </p:xfrm>
        <a:graphic>
          <a:graphicData uri="http://schemas.openxmlformats.org/presentationml/2006/ole">
            <mc:AlternateContent xmlns:mc="http://schemas.openxmlformats.org/markup-compatibility/2006">
              <mc:Choice xmlns:v="urn:schemas-microsoft-com:vml" Requires="v">
                <p:oleObj spid="_x0000_s693757" name="Equation" r:id="rId32" imgW="215900" imgH="139700" progId="Equation.3">
                  <p:embed/>
                </p:oleObj>
              </mc:Choice>
              <mc:Fallback>
                <p:oleObj name="Equation" r:id="rId32" imgW="215900" imgH="1397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805863" y="2819400"/>
                        <a:ext cx="261937" cy="163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77581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814082"/>
                                        </p:tgtEl>
                                        <p:attrNameLst>
                                          <p:attrName>style.visibility</p:attrName>
                                        </p:attrNameLst>
                                      </p:cBhvr>
                                      <p:to>
                                        <p:strVal val="visible"/>
                                      </p:to>
                                    </p:set>
                                    <p:anim calcmode="lin" valueType="num">
                                      <p:cBhvr>
                                        <p:cTn id="7" dur="500" fill="hold"/>
                                        <p:tgtEl>
                                          <p:spTgt spid="814082"/>
                                        </p:tgtEl>
                                        <p:attrNameLst>
                                          <p:attrName>ppt_w</p:attrName>
                                        </p:attrNameLst>
                                      </p:cBhvr>
                                      <p:tavLst>
                                        <p:tav tm="0">
                                          <p:val>
                                            <p:fltVal val="0"/>
                                          </p:val>
                                        </p:tav>
                                        <p:tav tm="100000">
                                          <p:val>
                                            <p:strVal val="#ppt_w"/>
                                          </p:val>
                                        </p:tav>
                                      </p:tavLst>
                                    </p:anim>
                                    <p:anim calcmode="lin" valueType="num">
                                      <p:cBhvr>
                                        <p:cTn id="8" dur="500" fill="hold"/>
                                        <p:tgtEl>
                                          <p:spTgt spid="814082"/>
                                        </p:tgtEl>
                                        <p:attrNameLst>
                                          <p:attrName>ppt_h</p:attrName>
                                        </p:attrNameLst>
                                      </p:cBhvr>
                                      <p:tavLst>
                                        <p:tav tm="0">
                                          <p:val>
                                            <p:fltVal val="0"/>
                                          </p:val>
                                        </p:tav>
                                        <p:tav tm="100000">
                                          <p:val>
                                            <p:strVal val="#ppt_h"/>
                                          </p:val>
                                        </p:tav>
                                      </p:tavLst>
                                    </p:anim>
                                    <p:animEffect transition="in" filter="fade">
                                      <p:cBhvr>
                                        <p:cTn id="9" dur="500"/>
                                        <p:tgtEl>
                                          <p:spTgt spid="814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14086">
                                            <p:txEl>
                                              <p:pRg st="0" end="0"/>
                                            </p:txEl>
                                          </p:spTgt>
                                        </p:tgtEl>
                                        <p:attrNameLst>
                                          <p:attrName>style.visibility</p:attrName>
                                        </p:attrNameLst>
                                      </p:cBhvr>
                                      <p:to>
                                        <p:strVal val="visible"/>
                                      </p:to>
                                    </p:set>
                                    <p:animEffect transition="in" filter="wipe(left)">
                                      <p:cBhvr>
                                        <p:cTn id="14" dur="500"/>
                                        <p:tgtEl>
                                          <p:spTgt spid="81408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4085"/>
                                        </p:tgtEl>
                                        <p:attrNameLst>
                                          <p:attrName>style.visibility</p:attrName>
                                        </p:attrNameLst>
                                      </p:cBhvr>
                                      <p:to>
                                        <p:strVal val="visible"/>
                                      </p:to>
                                    </p:set>
                                    <p:animEffect transition="in" filter="wipe(left)">
                                      <p:cBhvr>
                                        <p:cTn id="19" dur="500"/>
                                        <p:tgtEl>
                                          <p:spTgt spid="8140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4091"/>
                                        </p:tgtEl>
                                        <p:attrNameLst>
                                          <p:attrName>style.visibility</p:attrName>
                                        </p:attrNameLst>
                                      </p:cBhvr>
                                      <p:to>
                                        <p:strVal val="visible"/>
                                      </p:to>
                                    </p:set>
                                    <p:animEffect transition="in" filter="wipe(left)">
                                      <p:cBhvr>
                                        <p:cTn id="24" dur="500"/>
                                        <p:tgtEl>
                                          <p:spTgt spid="8140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14088">
                                            <p:txEl>
                                              <p:pRg st="0" end="0"/>
                                            </p:txEl>
                                          </p:spTgt>
                                        </p:tgtEl>
                                        <p:attrNameLst>
                                          <p:attrName>style.visibility</p:attrName>
                                        </p:attrNameLst>
                                      </p:cBhvr>
                                      <p:to>
                                        <p:strVal val="visible"/>
                                      </p:to>
                                    </p:set>
                                    <p:animEffect transition="in" filter="wipe(left)">
                                      <p:cBhvr>
                                        <p:cTn id="29" dur="500"/>
                                        <p:tgtEl>
                                          <p:spTgt spid="81408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814084"/>
                                        </p:tgtEl>
                                        <p:attrNameLst>
                                          <p:attrName>style.visibility</p:attrName>
                                        </p:attrNameLst>
                                      </p:cBhvr>
                                      <p:to>
                                        <p:strVal val="visible"/>
                                      </p:to>
                                    </p:set>
                                    <p:animEffect transition="in" filter="wipe(left)">
                                      <p:cBhvr>
                                        <p:cTn id="34" dur="500"/>
                                        <p:tgtEl>
                                          <p:spTgt spid="81408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814109"/>
                                        </p:tgtEl>
                                        <p:attrNameLst>
                                          <p:attrName>style.visibility</p:attrName>
                                        </p:attrNameLst>
                                      </p:cBhvr>
                                      <p:to>
                                        <p:strVal val="visible"/>
                                      </p:to>
                                    </p:set>
                                    <p:animEffect transition="in" filter="wipe(left)">
                                      <p:cBhvr>
                                        <p:cTn id="39" dur="500"/>
                                        <p:tgtEl>
                                          <p:spTgt spid="8141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14093">
                                            <p:txEl>
                                              <p:pRg st="0" end="0"/>
                                            </p:txEl>
                                          </p:spTgt>
                                        </p:tgtEl>
                                        <p:attrNameLst>
                                          <p:attrName>style.visibility</p:attrName>
                                        </p:attrNameLst>
                                      </p:cBhvr>
                                      <p:to>
                                        <p:strVal val="visible"/>
                                      </p:to>
                                    </p:set>
                                    <p:animEffect transition="in" filter="wipe(left)">
                                      <p:cBhvr>
                                        <p:cTn id="44" dur="500"/>
                                        <p:tgtEl>
                                          <p:spTgt spid="814093">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814092"/>
                                        </p:tgtEl>
                                        <p:attrNameLst>
                                          <p:attrName>style.visibility</p:attrName>
                                        </p:attrNameLst>
                                      </p:cBhvr>
                                      <p:to>
                                        <p:strVal val="visible"/>
                                      </p:to>
                                    </p:set>
                                    <p:animEffect transition="in" filter="wipe(left)">
                                      <p:cBhvr>
                                        <p:cTn id="49" dur="500"/>
                                        <p:tgtEl>
                                          <p:spTgt spid="81409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814099"/>
                                        </p:tgtEl>
                                        <p:attrNameLst>
                                          <p:attrName>style.visibility</p:attrName>
                                        </p:attrNameLst>
                                      </p:cBhvr>
                                      <p:to>
                                        <p:strVal val="visible"/>
                                      </p:to>
                                    </p:set>
                                    <p:animEffect transition="in" filter="wipe(left)">
                                      <p:cBhvr>
                                        <p:cTn id="54" dur="500"/>
                                        <p:tgtEl>
                                          <p:spTgt spid="81409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814100"/>
                                        </p:tgtEl>
                                        <p:attrNameLst>
                                          <p:attrName>style.visibility</p:attrName>
                                        </p:attrNameLst>
                                      </p:cBhvr>
                                      <p:to>
                                        <p:strVal val="visible"/>
                                      </p:to>
                                    </p:set>
                                    <p:animEffect transition="in" filter="wipe(left)">
                                      <p:cBhvr>
                                        <p:cTn id="59" dur="500"/>
                                        <p:tgtEl>
                                          <p:spTgt spid="81410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14110"/>
                                        </p:tgtEl>
                                        <p:attrNameLst>
                                          <p:attrName>style.visibility</p:attrName>
                                        </p:attrNameLst>
                                      </p:cBhvr>
                                      <p:to>
                                        <p:strVal val="visible"/>
                                      </p:to>
                                    </p:set>
                                    <p:animEffect transition="in" filter="wipe(left)">
                                      <p:cBhvr>
                                        <p:cTn id="64" dur="500"/>
                                        <p:tgtEl>
                                          <p:spTgt spid="81411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814111"/>
                                        </p:tgtEl>
                                        <p:attrNameLst>
                                          <p:attrName>style.visibility</p:attrName>
                                        </p:attrNameLst>
                                      </p:cBhvr>
                                      <p:to>
                                        <p:strVal val="visible"/>
                                      </p:to>
                                    </p:set>
                                    <p:animEffect transition="in" filter="wipe(left)">
                                      <p:cBhvr>
                                        <p:cTn id="69" dur="500"/>
                                        <p:tgtEl>
                                          <p:spTgt spid="8141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814089">
                                            <p:txEl>
                                              <p:pRg st="0" end="0"/>
                                            </p:txEl>
                                          </p:spTgt>
                                        </p:tgtEl>
                                        <p:attrNameLst>
                                          <p:attrName>style.visibility</p:attrName>
                                        </p:attrNameLst>
                                      </p:cBhvr>
                                      <p:to>
                                        <p:strVal val="visible"/>
                                      </p:to>
                                    </p:set>
                                    <p:animEffect transition="in" filter="wipe(left)">
                                      <p:cBhvr>
                                        <p:cTn id="74" dur="500"/>
                                        <p:tgtEl>
                                          <p:spTgt spid="814089">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814090"/>
                                        </p:tgtEl>
                                        <p:attrNameLst>
                                          <p:attrName>style.visibility</p:attrName>
                                        </p:attrNameLst>
                                      </p:cBhvr>
                                      <p:to>
                                        <p:strVal val="visible"/>
                                      </p:to>
                                    </p:set>
                                    <p:animEffect transition="in" filter="wipe(left)">
                                      <p:cBhvr>
                                        <p:cTn id="79" dur="300"/>
                                        <p:tgtEl>
                                          <p:spTgt spid="81409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814094">
                                            <p:txEl>
                                              <p:pRg st="0" end="0"/>
                                            </p:txEl>
                                          </p:spTgt>
                                        </p:tgtEl>
                                        <p:attrNameLst>
                                          <p:attrName>style.visibility</p:attrName>
                                        </p:attrNameLst>
                                      </p:cBhvr>
                                      <p:to>
                                        <p:strVal val="visible"/>
                                      </p:to>
                                    </p:set>
                                    <p:animEffect transition="in" filter="wipe(left)">
                                      <p:cBhvr>
                                        <p:cTn id="84" dur="500"/>
                                        <p:tgtEl>
                                          <p:spTgt spid="814094">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814095"/>
                                        </p:tgtEl>
                                        <p:attrNameLst>
                                          <p:attrName>style.visibility</p:attrName>
                                        </p:attrNameLst>
                                      </p:cBhvr>
                                      <p:to>
                                        <p:strVal val="visible"/>
                                      </p:to>
                                    </p:set>
                                    <p:animEffect transition="in" filter="wipe(left)">
                                      <p:cBhvr>
                                        <p:cTn id="89" dur="500"/>
                                        <p:tgtEl>
                                          <p:spTgt spid="81409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814103"/>
                                        </p:tgtEl>
                                        <p:attrNameLst>
                                          <p:attrName>style.visibility</p:attrName>
                                        </p:attrNameLst>
                                      </p:cBhvr>
                                      <p:to>
                                        <p:strVal val="visible"/>
                                      </p:to>
                                    </p:set>
                                    <p:animEffect transition="in" filter="wipe(left)">
                                      <p:cBhvr>
                                        <p:cTn id="94" dur="500"/>
                                        <p:tgtEl>
                                          <p:spTgt spid="81410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814104"/>
                                        </p:tgtEl>
                                        <p:attrNameLst>
                                          <p:attrName>style.visibility</p:attrName>
                                        </p:attrNameLst>
                                      </p:cBhvr>
                                      <p:to>
                                        <p:strVal val="visible"/>
                                      </p:to>
                                    </p:set>
                                    <p:animEffect transition="in" filter="wipe(left)">
                                      <p:cBhvr>
                                        <p:cTn id="99" dur="500"/>
                                        <p:tgtEl>
                                          <p:spTgt spid="81410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814105"/>
                                        </p:tgtEl>
                                        <p:attrNameLst>
                                          <p:attrName>style.visibility</p:attrName>
                                        </p:attrNameLst>
                                      </p:cBhvr>
                                      <p:to>
                                        <p:strVal val="visible"/>
                                      </p:to>
                                    </p:set>
                                    <p:animEffect transition="in" filter="wipe(left)">
                                      <p:cBhvr>
                                        <p:cTn id="104" dur="500"/>
                                        <p:tgtEl>
                                          <p:spTgt spid="81410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814096">
                                            <p:txEl>
                                              <p:pRg st="0" end="0"/>
                                            </p:txEl>
                                          </p:spTgt>
                                        </p:tgtEl>
                                        <p:attrNameLst>
                                          <p:attrName>style.visibility</p:attrName>
                                        </p:attrNameLst>
                                      </p:cBhvr>
                                      <p:to>
                                        <p:strVal val="visible"/>
                                      </p:to>
                                    </p:set>
                                    <p:animEffect transition="in" filter="wipe(left)">
                                      <p:cBhvr>
                                        <p:cTn id="109" dur="500"/>
                                        <p:tgtEl>
                                          <p:spTgt spid="814096">
                                            <p:txEl>
                                              <p:pRg st="0" end="0"/>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814097"/>
                                        </p:tgtEl>
                                        <p:attrNameLst>
                                          <p:attrName>style.visibility</p:attrName>
                                        </p:attrNameLst>
                                      </p:cBhvr>
                                      <p:to>
                                        <p:strVal val="visible"/>
                                      </p:to>
                                    </p:set>
                                    <p:animEffect transition="in" filter="wipe(left)">
                                      <p:cBhvr>
                                        <p:cTn id="114" dur="300"/>
                                        <p:tgtEl>
                                          <p:spTgt spid="81409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814087">
                                            <p:txEl>
                                              <p:pRg st="0" end="0"/>
                                            </p:txEl>
                                          </p:spTgt>
                                        </p:tgtEl>
                                        <p:attrNameLst>
                                          <p:attrName>style.visibility</p:attrName>
                                        </p:attrNameLst>
                                      </p:cBhvr>
                                      <p:to>
                                        <p:strVal val="visible"/>
                                      </p:to>
                                    </p:set>
                                    <p:animEffect transition="in" filter="wipe(left)">
                                      <p:cBhvr>
                                        <p:cTn id="119" dur="500"/>
                                        <p:tgtEl>
                                          <p:spTgt spid="814087">
                                            <p:txEl>
                                              <p:pRg st="0" end="0"/>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814098"/>
                                        </p:tgtEl>
                                        <p:attrNameLst>
                                          <p:attrName>style.visibility</p:attrName>
                                        </p:attrNameLst>
                                      </p:cBhvr>
                                      <p:to>
                                        <p:strVal val="visible"/>
                                      </p:to>
                                    </p:set>
                                    <p:animEffect transition="in" filter="wipe(left)">
                                      <p:cBhvr>
                                        <p:cTn id="124" dur="500"/>
                                        <p:tgtEl>
                                          <p:spTgt spid="81409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814106"/>
                                        </p:tgtEl>
                                        <p:attrNameLst>
                                          <p:attrName>style.visibility</p:attrName>
                                        </p:attrNameLst>
                                      </p:cBhvr>
                                      <p:to>
                                        <p:strVal val="visible"/>
                                      </p:to>
                                    </p:set>
                                    <p:animEffect transition="in" filter="wipe(left)">
                                      <p:cBhvr>
                                        <p:cTn id="129" dur="500"/>
                                        <p:tgtEl>
                                          <p:spTgt spid="81410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814107"/>
                                        </p:tgtEl>
                                        <p:attrNameLst>
                                          <p:attrName>style.visibility</p:attrName>
                                        </p:attrNameLst>
                                      </p:cBhvr>
                                      <p:to>
                                        <p:strVal val="visible"/>
                                      </p:to>
                                    </p:set>
                                    <p:animEffect transition="in" filter="wipe(left)">
                                      <p:cBhvr>
                                        <p:cTn id="134" dur="500"/>
                                        <p:tgtEl>
                                          <p:spTgt spid="81410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814108"/>
                                        </p:tgtEl>
                                        <p:attrNameLst>
                                          <p:attrName>style.visibility</p:attrName>
                                        </p:attrNameLst>
                                      </p:cBhvr>
                                      <p:to>
                                        <p:strVal val="visible"/>
                                      </p:to>
                                    </p:set>
                                    <p:animEffect transition="in" filter="wipe(left)">
                                      <p:cBhvr>
                                        <p:cTn id="139" dur="500"/>
                                        <p:tgtEl>
                                          <p:spTgt spid="81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5" grpId="0" animBg="1" autoUpdateAnimBg="0"/>
      <p:bldP spid="814086" grpId="0" build="p" autoUpdateAnimBg="0"/>
      <p:bldP spid="814087" grpId="0" build="p" autoUpdateAnimBg="0"/>
      <p:bldP spid="814088" grpId="0" build="p" autoUpdateAnimBg="0"/>
      <p:bldP spid="814089" grpId="0" build="p" autoUpdateAnimBg="0"/>
      <p:bldP spid="814090" grpId="0" animBg="1" autoUpdateAnimBg="0"/>
      <p:bldP spid="814091" grpId="0" animBg="1" autoUpdateAnimBg="0"/>
      <p:bldP spid="814093" grpId="0" build="p" autoUpdateAnimBg="0"/>
      <p:bldP spid="814094" grpId="0" build="p" autoUpdateAnimBg="0"/>
      <p:bldP spid="814096" grpId="0" build="p" autoUpdateAnimBg="0"/>
      <p:bldP spid="81409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327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27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AD8E468-691C-4A45-A377-69FD80CDDA07}"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860163" name="Picture 3" descr="F0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219200"/>
            <a:ext cx="4543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64" name="Text Box 4"/>
          <p:cNvSpPr txBox="1">
            <a:spLocks noChangeArrowheads="1"/>
          </p:cNvSpPr>
          <p:nvPr/>
        </p:nvSpPr>
        <p:spPr bwMode="auto">
          <a:xfrm>
            <a:off x="228600" y="685800"/>
            <a:ext cx="472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 helicopter blade has an angular speed of 6.50 rev/s and an</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angular acceleration of 1.30 rev/s</a:t>
            </a:r>
            <a:r>
              <a:rPr lang="en-US" baseline="30000">
                <a:solidFill>
                  <a:schemeClr val="accent2"/>
                </a:solidFill>
                <a:latin typeface="Arial Narrow" charset="0"/>
                <a:ea typeface="굴림" charset="0"/>
                <a:cs typeface="굴림" charset="0"/>
              </a:rPr>
              <a:t>2</a:t>
            </a:r>
            <a:r>
              <a:rPr lang="en-US">
                <a:solidFill>
                  <a:schemeClr val="accent2"/>
                </a:solidFill>
                <a:latin typeface="Arial Narrow" charset="0"/>
                <a:ea typeface="굴림" charset="0"/>
                <a:cs typeface="굴림" charset="0"/>
              </a:rPr>
              <a:t>.</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For point 1 on the blade, find</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the magnitude of (a) the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tangential speed and (b) the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tangential acceleration.</a:t>
            </a:r>
          </a:p>
        </p:txBody>
      </p:sp>
      <p:sp>
        <p:nvSpPr>
          <p:cNvPr id="32788" name="Rectangle 5"/>
          <p:cNvSpPr>
            <a:spLocks noGrp="1" noChangeArrowheads="1"/>
          </p:cNvSpPr>
          <p:nvPr>
            <p:ph type="title"/>
          </p:nvPr>
        </p:nvSpPr>
        <p:spPr>
          <a:xfrm>
            <a:off x="685800" y="0"/>
            <a:ext cx="7772400" cy="762000"/>
          </a:xfrm>
        </p:spPr>
        <p:txBody>
          <a:bodyPr/>
          <a:lstStyle/>
          <a:p>
            <a:r>
              <a:rPr lang="en-US" altLang="ko-KR">
                <a:latin typeface="Arial Narrow" charset="0"/>
                <a:ea typeface="굴림" charset="0"/>
                <a:cs typeface="굴림" charset="0"/>
              </a:rPr>
              <a:t>Ex. A Helicopter Blade</a:t>
            </a:r>
            <a:endParaRPr lang="en-US">
              <a:latin typeface="Arial Narrow" charset="0"/>
              <a:ea typeface="ＭＳ Ｐゴシック" charset="0"/>
              <a:cs typeface="ＭＳ Ｐゴシック" charset="0"/>
            </a:endParaRPr>
          </a:p>
        </p:txBody>
      </p:sp>
      <p:graphicFrame>
        <p:nvGraphicFramePr>
          <p:cNvPr id="860166" name="Object 2"/>
          <p:cNvGraphicFramePr>
            <a:graphicFrameLocks noChangeAspect="1"/>
          </p:cNvGraphicFramePr>
          <p:nvPr/>
        </p:nvGraphicFramePr>
        <p:xfrm>
          <a:off x="525463" y="3302000"/>
          <a:ext cx="465137" cy="244475"/>
        </p:xfrm>
        <a:graphic>
          <a:graphicData uri="http://schemas.openxmlformats.org/presentationml/2006/ole">
            <mc:AlternateContent xmlns:mc="http://schemas.openxmlformats.org/markup-compatibility/2006">
              <mc:Choice xmlns:v="urn:schemas-microsoft-com:vml" Requires="v">
                <p:oleObj spid="_x0000_s696613" name="Equation" r:id="rId5" imgW="266400" imgH="139680" progId="Equation.DSMT4">
                  <p:embed/>
                </p:oleObj>
              </mc:Choice>
              <mc:Fallback>
                <p:oleObj name="Equation" r:id="rId5" imgW="2664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3302000"/>
                        <a:ext cx="4651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7" name="Object 3"/>
          <p:cNvGraphicFramePr>
            <a:graphicFrameLocks noChangeAspect="1"/>
          </p:cNvGraphicFramePr>
          <p:nvPr/>
        </p:nvGraphicFramePr>
        <p:xfrm>
          <a:off x="457200" y="4003675"/>
          <a:ext cx="600075" cy="452438"/>
        </p:xfrm>
        <a:graphic>
          <a:graphicData uri="http://schemas.openxmlformats.org/presentationml/2006/ole">
            <mc:AlternateContent xmlns:mc="http://schemas.openxmlformats.org/markup-compatibility/2006">
              <mc:Choice xmlns:v="urn:schemas-microsoft-com:vml" Requires="v">
                <p:oleObj spid="_x0000_s696614" name="Equation" r:id="rId7" imgW="304560" imgH="228600" progId="Equation.DSMT4">
                  <p:embed/>
                </p:oleObj>
              </mc:Choice>
              <mc:Fallback>
                <p:oleObj name="Equation" r:id="rId7" imgW="304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03675"/>
                        <a:ext cx="6000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8" name="Object 4"/>
          <p:cNvGraphicFramePr>
            <a:graphicFrameLocks noChangeAspect="1"/>
          </p:cNvGraphicFramePr>
          <p:nvPr/>
        </p:nvGraphicFramePr>
        <p:xfrm>
          <a:off x="441325" y="5562600"/>
          <a:ext cx="625475" cy="452438"/>
        </p:xfrm>
        <a:graphic>
          <a:graphicData uri="http://schemas.openxmlformats.org/presentationml/2006/ole">
            <mc:AlternateContent xmlns:mc="http://schemas.openxmlformats.org/markup-compatibility/2006">
              <mc:Choice xmlns:v="urn:schemas-microsoft-com:vml" Requires="v">
                <p:oleObj spid="_x0000_s696615" name="Equation" r:id="rId9" imgW="317160" imgH="228600" progId="Equation.DSMT4">
                  <p:embed/>
                </p:oleObj>
              </mc:Choice>
              <mc:Fallback>
                <p:oleObj name="Equation" r:id="rId9" imgW="3171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325" y="5562600"/>
                        <a:ext cx="6254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69" name="Object 5"/>
          <p:cNvGraphicFramePr>
            <a:graphicFrameLocks noChangeAspect="1"/>
          </p:cNvGraphicFramePr>
          <p:nvPr/>
        </p:nvGraphicFramePr>
        <p:xfrm>
          <a:off x="533400" y="4914900"/>
          <a:ext cx="465138" cy="244475"/>
        </p:xfrm>
        <a:graphic>
          <a:graphicData uri="http://schemas.openxmlformats.org/presentationml/2006/ole">
            <mc:AlternateContent xmlns:mc="http://schemas.openxmlformats.org/markup-compatibility/2006">
              <mc:Choice xmlns:v="urn:schemas-microsoft-com:vml" Requires="v">
                <p:oleObj spid="_x0000_s696616" name="Equation" r:id="rId11" imgW="266400" imgH="139680" progId="Equation.DSMT4">
                  <p:embed/>
                </p:oleObj>
              </mc:Choice>
              <mc:Fallback>
                <p:oleObj name="Equation" r:id="rId11" imgW="2664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914900"/>
                        <a:ext cx="4651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0" name="Object 6"/>
          <p:cNvGraphicFramePr>
            <a:graphicFrameLocks noChangeAspect="1"/>
          </p:cNvGraphicFramePr>
          <p:nvPr/>
        </p:nvGraphicFramePr>
        <p:xfrm>
          <a:off x="989013" y="3048000"/>
          <a:ext cx="2592387" cy="754063"/>
        </p:xfrm>
        <a:graphic>
          <a:graphicData uri="http://schemas.openxmlformats.org/presentationml/2006/ole">
            <mc:AlternateContent xmlns:mc="http://schemas.openxmlformats.org/markup-compatibility/2006">
              <mc:Choice xmlns:v="urn:schemas-microsoft-com:vml" Requires="v">
                <p:oleObj spid="_x0000_s696617" name="Equation" r:id="rId13" imgW="1485720" imgH="431640" progId="Equation.DSMT4">
                  <p:embed/>
                </p:oleObj>
              </mc:Choice>
              <mc:Fallback>
                <p:oleObj name="Equation" r:id="rId13" imgW="148572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013" y="3048000"/>
                        <a:ext cx="2592387"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1" name="Object 7"/>
          <p:cNvGraphicFramePr>
            <a:graphicFrameLocks noChangeAspect="1"/>
          </p:cNvGraphicFramePr>
          <p:nvPr/>
        </p:nvGraphicFramePr>
        <p:xfrm>
          <a:off x="3581400" y="3203575"/>
          <a:ext cx="1219200" cy="377825"/>
        </p:xfrm>
        <a:graphic>
          <a:graphicData uri="http://schemas.openxmlformats.org/presentationml/2006/ole">
            <mc:AlternateContent xmlns:mc="http://schemas.openxmlformats.org/markup-compatibility/2006">
              <mc:Choice xmlns:v="urn:schemas-microsoft-com:vml" Requires="v">
                <p:oleObj spid="_x0000_s696618" name="Equation" r:id="rId15" imgW="698400" imgH="215640" progId="Equation.DSMT4">
                  <p:embed/>
                </p:oleObj>
              </mc:Choice>
              <mc:Fallback>
                <p:oleObj name="Equation" r:id="rId15" imgW="6984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3203575"/>
                        <a:ext cx="12192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2" name="Object 8"/>
          <p:cNvGraphicFramePr>
            <a:graphicFrameLocks noChangeAspect="1"/>
          </p:cNvGraphicFramePr>
          <p:nvPr/>
        </p:nvGraphicFramePr>
        <p:xfrm>
          <a:off x="1066800" y="4103688"/>
          <a:ext cx="700088" cy="298450"/>
        </p:xfrm>
        <a:graphic>
          <a:graphicData uri="http://schemas.openxmlformats.org/presentationml/2006/ole">
            <mc:AlternateContent xmlns:mc="http://schemas.openxmlformats.org/markup-compatibility/2006">
              <mc:Choice xmlns:v="urn:schemas-microsoft-com:vml" Requires="v">
                <p:oleObj spid="_x0000_s696619" name="Equation" r:id="rId17" imgW="355600" imgH="152400" progId="Equation.DSMT4">
                  <p:embed/>
                </p:oleObj>
              </mc:Choice>
              <mc:Fallback>
                <p:oleObj name="Equation" r:id="rId17" imgW="355600" imgH="152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4103688"/>
                        <a:ext cx="700088"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3" name="Object 9"/>
          <p:cNvGraphicFramePr>
            <a:graphicFrameLocks noChangeAspect="1"/>
          </p:cNvGraphicFramePr>
          <p:nvPr/>
        </p:nvGraphicFramePr>
        <p:xfrm>
          <a:off x="1738313" y="3994150"/>
          <a:ext cx="3824287" cy="501650"/>
        </p:xfrm>
        <a:graphic>
          <a:graphicData uri="http://schemas.openxmlformats.org/presentationml/2006/ole">
            <mc:AlternateContent xmlns:mc="http://schemas.openxmlformats.org/markup-compatibility/2006">
              <mc:Choice xmlns:v="urn:schemas-microsoft-com:vml" Requires="v">
                <p:oleObj spid="_x0000_s696620" name="Equation" r:id="rId19" imgW="1942920" imgH="253800" progId="Equation.DSMT4">
                  <p:embed/>
                </p:oleObj>
              </mc:Choice>
              <mc:Fallback>
                <p:oleObj name="Equation" r:id="rId19" imgW="194292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8313" y="3994150"/>
                        <a:ext cx="3824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4" name="Object 10"/>
          <p:cNvGraphicFramePr>
            <a:graphicFrameLocks noChangeAspect="1"/>
          </p:cNvGraphicFramePr>
          <p:nvPr/>
        </p:nvGraphicFramePr>
        <p:xfrm>
          <a:off x="990600" y="4648200"/>
          <a:ext cx="2571750" cy="754063"/>
        </p:xfrm>
        <a:graphic>
          <a:graphicData uri="http://schemas.openxmlformats.org/presentationml/2006/ole">
            <mc:AlternateContent xmlns:mc="http://schemas.openxmlformats.org/markup-compatibility/2006">
              <mc:Choice xmlns:v="urn:schemas-microsoft-com:vml" Requires="v">
                <p:oleObj spid="_x0000_s696621" name="Equation" r:id="rId21" imgW="1473120" imgH="431640" progId="Equation.DSMT4">
                  <p:embed/>
                </p:oleObj>
              </mc:Choice>
              <mc:Fallback>
                <p:oleObj name="Equation" r:id="rId21" imgW="14731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4648200"/>
                        <a:ext cx="257175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5" name="Object 11"/>
          <p:cNvGraphicFramePr>
            <a:graphicFrameLocks noChangeAspect="1"/>
          </p:cNvGraphicFramePr>
          <p:nvPr/>
        </p:nvGraphicFramePr>
        <p:xfrm>
          <a:off x="3546475" y="4800600"/>
          <a:ext cx="1330325" cy="398463"/>
        </p:xfrm>
        <a:graphic>
          <a:graphicData uri="http://schemas.openxmlformats.org/presentationml/2006/ole">
            <mc:AlternateContent xmlns:mc="http://schemas.openxmlformats.org/markup-compatibility/2006">
              <mc:Choice xmlns:v="urn:schemas-microsoft-com:vml" Requires="v">
                <p:oleObj spid="_x0000_s696622" name="Equation" r:id="rId23" imgW="761760" imgH="228600" progId="Equation.DSMT4">
                  <p:embed/>
                </p:oleObj>
              </mc:Choice>
              <mc:Fallback>
                <p:oleObj name="Equation" r:id="rId23" imgW="7617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6475" y="4800600"/>
                        <a:ext cx="13303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6" name="Object 12"/>
          <p:cNvGraphicFramePr>
            <a:graphicFrameLocks noChangeAspect="1"/>
          </p:cNvGraphicFramePr>
          <p:nvPr/>
        </p:nvGraphicFramePr>
        <p:xfrm>
          <a:off x="1752600" y="5562600"/>
          <a:ext cx="2974975" cy="552450"/>
        </p:xfrm>
        <a:graphic>
          <a:graphicData uri="http://schemas.openxmlformats.org/presentationml/2006/ole">
            <mc:AlternateContent xmlns:mc="http://schemas.openxmlformats.org/markup-compatibility/2006">
              <mc:Choice xmlns:v="urn:schemas-microsoft-com:vml" Requires="v">
                <p:oleObj spid="_x0000_s696623" name="Equation" r:id="rId25" imgW="1511280" imgH="279360" progId="Equation.DSMT4">
                  <p:embed/>
                </p:oleObj>
              </mc:Choice>
              <mc:Fallback>
                <p:oleObj name="Equation" r:id="rId25" imgW="151128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5562600"/>
                        <a:ext cx="29749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7" name="Object 13"/>
          <p:cNvGraphicFramePr>
            <a:graphicFrameLocks noChangeAspect="1"/>
          </p:cNvGraphicFramePr>
          <p:nvPr/>
        </p:nvGraphicFramePr>
        <p:xfrm>
          <a:off x="4694238" y="5567363"/>
          <a:ext cx="1249362" cy="452437"/>
        </p:xfrm>
        <a:graphic>
          <a:graphicData uri="http://schemas.openxmlformats.org/presentationml/2006/ole">
            <mc:AlternateContent xmlns:mc="http://schemas.openxmlformats.org/markup-compatibility/2006">
              <mc:Choice xmlns:v="urn:schemas-microsoft-com:vml" Requires="v">
                <p:oleObj spid="_x0000_s696624" name="Equation" r:id="rId27" imgW="634680" imgH="228600" progId="Equation.DSMT4">
                  <p:embed/>
                </p:oleObj>
              </mc:Choice>
              <mc:Fallback>
                <p:oleObj name="Equation" r:id="rId27" imgW="63468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94238" y="5567363"/>
                        <a:ext cx="12493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0178" name="Object 14"/>
          <p:cNvGraphicFramePr>
            <a:graphicFrameLocks noChangeAspect="1"/>
          </p:cNvGraphicFramePr>
          <p:nvPr/>
        </p:nvGraphicFramePr>
        <p:xfrm>
          <a:off x="1103313" y="5667375"/>
          <a:ext cx="649287" cy="276225"/>
        </p:xfrm>
        <a:graphic>
          <a:graphicData uri="http://schemas.openxmlformats.org/presentationml/2006/ole">
            <mc:AlternateContent xmlns:mc="http://schemas.openxmlformats.org/markup-compatibility/2006">
              <mc:Choice xmlns:v="urn:schemas-microsoft-com:vml" Requires="v">
                <p:oleObj spid="_x0000_s696625" name="Equation" r:id="rId29" imgW="330120" imgH="139680" progId="Equation.3">
                  <p:embed/>
                </p:oleObj>
              </mc:Choice>
              <mc:Fallback>
                <p:oleObj name="Equation" r:id="rId29" imgW="330120" imgH="1396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03313" y="5667375"/>
                        <a:ext cx="64928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11433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60163"/>
                                        </p:tgtEl>
                                        <p:attrNameLst>
                                          <p:attrName>style.visibility</p:attrName>
                                        </p:attrNameLst>
                                      </p:cBhvr>
                                      <p:to>
                                        <p:strVal val="visible"/>
                                      </p:to>
                                    </p:set>
                                    <p:anim calcmode="lin" valueType="num">
                                      <p:cBhvr>
                                        <p:cTn id="7" dur="500" fill="hold"/>
                                        <p:tgtEl>
                                          <p:spTgt spid="860163"/>
                                        </p:tgtEl>
                                        <p:attrNameLst>
                                          <p:attrName>ppt_w</p:attrName>
                                        </p:attrNameLst>
                                      </p:cBhvr>
                                      <p:tavLst>
                                        <p:tav tm="0">
                                          <p:val>
                                            <p:fltVal val="0"/>
                                          </p:val>
                                        </p:tav>
                                        <p:tav tm="100000">
                                          <p:val>
                                            <p:strVal val="#ppt_w"/>
                                          </p:val>
                                        </p:tav>
                                      </p:tavLst>
                                    </p:anim>
                                    <p:anim calcmode="lin" valueType="num">
                                      <p:cBhvr>
                                        <p:cTn id="8" dur="500" fill="hold"/>
                                        <p:tgtEl>
                                          <p:spTgt spid="860163"/>
                                        </p:tgtEl>
                                        <p:attrNameLst>
                                          <p:attrName>ppt_h</p:attrName>
                                        </p:attrNameLst>
                                      </p:cBhvr>
                                      <p:tavLst>
                                        <p:tav tm="0">
                                          <p:val>
                                            <p:fltVal val="0"/>
                                          </p:val>
                                        </p:tav>
                                        <p:tav tm="100000">
                                          <p:val>
                                            <p:strVal val="#ppt_h"/>
                                          </p:val>
                                        </p:tav>
                                      </p:tavLst>
                                    </p:anim>
                                    <p:animEffect transition="in" filter="fade">
                                      <p:cBhvr>
                                        <p:cTn id="9" dur="500"/>
                                        <p:tgtEl>
                                          <p:spTgt spid="8601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60164"/>
                                        </p:tgtEl>
                                        <p:attrNameLst>
                                          <p:attrName>style.visibility</p:attrName>
                                        </p:attrNameLst>
                                      </p:cBhvr>
                                      <p:to>
                                        <p:strVal val="visible"/>
                                      </p:to>
                                    </p:set>
                                    <p:animEffect transition="in" filter="wipe(left)">
                                      <p:cBhvr>
                                        <p:cTn id="14" dur="500"/>
                                        <p:tgtEl>
                                          <p:spTgt spid="8601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60166"/>
                                        </p:tgtEl>
                                        <p:attrNameLst>
                                          <p:attrName>style.visibility</p:attrName>
                                        </p:attrNameLst>
                                      </p:cBhvr>
                                      <p:to>
                                        <p:strVal val="visible"/>
                                      </p:to>
                                    </p:set>
                                    <p:animEffect transition="in" filter="wipe(left)">
                                      <p:cBhvr>
                                        <p:cTn id="19" dur="500"/>
                                        <p:tgtEl>
                                          <p:spTgt spid="8601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60170"/>
                                        </p:tgtEl>
                                        <p:attrNameLst>
                                          <p:attrName>style.visibility</p:attrName>
                                        </p:attrNameLst>
                                      </p:cBhvr>
                                      <p:to>
                                        <p:strVal val="visible"/>
                                      </p:to>
                                    </p:set>
                                    <p:animEffect transition="in" filter="wipe(left)">
                                      <p:cBhvr>
                                        <p:cTn id="24" dur="500"/>
                                        <p:tgtEl>
                                          <p:spTgt spid="860170"/>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860171"/>
                                        </p:tgtEl>
                                        <p:attrNameLst>
                                          <p:attrName>style.visibility</p:attrName>
                                        </p:attrNameLst>
                                      </p:cBhvr>
                                      <p:to>
                                        <p:strVal val="visible"/>
                                      </p:to>
                                    </p:set>
                                    <p:animEffect transition="in" filter="wipe(left)">
                                      <p:cBhvr>
                                        <p:cTn id="28" dur="500"/>
                                        <p:tgtEl>
                                          <p:spTgt spid="8601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60167"/>
                                        </p:tgtEl>
                                        <p:attrNameLst>
                                          <p:attrName>style.visibility</p:attrName>
                                        </p:attrNameLst>
                                      </p:cBhvr>
                                      <p:to>
                                        <p:strVal val="visible"/>
                                      </p:to>
                                    </p:set>
                                    <p:animEffect transition="in" filter="wipe(left)">
                                      <p:cBhvr>
                                        <p:cTn id="33" dur="500"/>
                                        <p:tgtEl>
                                          <p:spTgt spid="8601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60172"/>
                                        </p:tgtEl>
                                        <p:attrNameLst>
                                          <p:attrName>style.visibility</p:attrName>
                                        </p:attrNameLst>
                                      </p:cBhvr>
                                      <p:to>
                                        <p:strVal val="visible"/>
                                      </p:to>
                                    </p:set>
                                    <p:animEffect transition="in" filter="wipe(left)">
                                      <p:cBhvr>
                                        <p:cTn id="38" dur="500"/>
                                        <p:tgtEl>
                                          <p:spTgt spid="86017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860173"/>
                                        </p:tgtEl>
                                        <p:attrNameLst>
                                          <p:attrName>style.visibility</p:attrName>
                                        </p:attrNameLst>
                                      </p:cBhvr>
                                      <p:to>
                                        <p:strVal val="visible"/>
                                      </p:to>
                                    </p:set>
                                    <p:animEffect transition="in" filter="wipe(left)">
                                      <p:cBhvr>
                                        <p:cTn id="43" dur="500"/>
                                        <p:tgtEl>
                                          <p:spTgt spid="86017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860169"/>
                                        </p:tgtEl>
                                        <p:attrNameLst>
                                          <p:attrName>style.visibility</p:attrName>
                                        </p:attrNameLst>
                                      </p:cBhvr>
                                      <p:to>
                                        <p:strVal val="visible"/>
                                      </p:to>
                                    </p:set>
                                    <p:animEffect transition="in" filter="wipe(left)">
                                      <p:cBhvr>
                                        <p:cTn id="48" dur="500"/>
                                        <p:tgtEl>
                                          <p:spTgt spid="86016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860174"/>
                                        </p:tgtEl>
                                        <p:attrNameLst>
                                          <p:attrName>style.visibility</p:attrName>
                                        </p:attrNameLst>
                                      </p:cBhvr>
                                      <p:to>
                                        <p:strVal val="visible"/>
                                      </p:to>
                                    </p:set>
                                    <p:animEffect transition="in" filter="wipe(left)">
                                      <p:cBhvr>
                                        <p:cTn id="53" dur="500"/>
                                        <p:tgtEl>
                                          <p:spTgt spid="860174"/>
                                        </p:tgtEl>
                                      </p:cBhvr>
                                    </p:animEffect>
                                  </p:childTnLst>
                                </p:cTn>
                              </p:par>
                            </p:childTnLst>
                          </p:cTn>
                        </p:par>
                        <p:par>
                          <p:cTn id="54" fill="hold" nodeType="afterGroup">
                            <p:stCondLst>
                              <p:cond delay="500"/>
                            </p:stCondLst>
                            <p:childTnLst>
                              <p:par>
                                <p:cTn id="55" presetID="22" presetClass="entr" presetSubtype="8" fill="hold" nodeType="afterEffect">
                                  <p:stCondLst>
                                    <p:cond delay="0"/>
                                  </p:stCondLst>
                                  <p:childTnLst>
                                    <p:set>
                                      <p:cBhvr>
                                        <p:cTn id="56" dur="1" fill="hold">
                                          <p:stCondLst>
                                            <p:cond delay="0"/>
                                          </p:stCondLst>
                                        </p:cTn>
                                        <p:tgtEl>
                                          <p:spTgt spid="860175"/>
                                        </p:tgtEl>
                                        <p:attrNameLst>
                                          <p:attrName>style.visibility</p:attrName>
                                        </p:attrNameLst>
                                      </p:cBhvr>
                                      <p:to>
                                        <p:strVal val="visible"/>
                                      </p:to>
                                    </p:set>
                                    <p:animEffect transition="in" filter="wipe(left)">
                                      <p:cBhvr>
                                        <p:cTn id="57" dur="500"/>
                                        <p:tgtEl>
                                          <p:spTgt spid="8601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860168"/>
                                        </p:tgtEl>
                                        <p:attrNameLst>
                                          <p:attrName>style.visibility</p:attrName>
                                        </p:attrNameLst>
                                      </p:cBhvr>
                                      <p:to>
                                        <p:strVal val="visible"/>
                                      </p:to>
                                    </p:set>
                                    <p:animEffect transition="in" filter="wipe(left)">
                                      <p:cBhvr>
                                        <p:cTn id="62" dur="500"/>
                                        <p:tgtEl>
                                          <p:spTgt spid="8601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860178"/>
                                        </p:tgtEl>
                                        <p:attrNameLst>
                                          <p:attrName>style.visibility</p:attrName>
                                        </p:attrNameLst>
                                      </p:cBhvr>
                                      <p:to>
                                        <p:strVal val="visible"/>
                                      </p:to>
                                    </p:set>
                                    <p:animEffect transition="in" filter="wipe(left)">
                                      <p:cBhvr>
                                        <p:cTn id="67" dur="500"/>
                                        <p:tgtEl>
                                          <p:spTgt spid="8601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860176"/>
                                        </p:tgtEl>
                                        <p:attrNameLst>
                                          <p:attrName>style.visibility</p:attrName>
                                        </p:attrNameLst>
                                      </p:cBhvr>
                                      <p:to>
                                        <p:strVal val="visible"/>
                                      </p:to>
                                    </p:set>
                                    <p:animEffect transition="in" filter="wipe(left)">
                                      <p:cBhvr>
                                        <p:cTn id="72" dur="500"/>
                                        <p:tgtEl>
                                          <p:spTgt spid="860176"/>
                                        </p:tgtEl>
                                      </p:cBhvr>
                                    </p:animEffect>
                                  </p:childTnLst>
                                </p:cTn>
                              </p:par>
                            </p:childTnLst>
                          </p:cTn>
                        </p:par>
                        <p:par>
                          <p:cTn id="73" fill="hold" nodeType="afterGroup">
                            <p:stCondLst>
                              <p:cond delay="500"/>
                            </p:stCondLst>
                            <p:childTnLst>
                              <p:par>
                                <p:cTn id="74" presetID="22" presetClass="entr" presetSubtype="8" fill="hold" nodeType="afterEffect">
                                  <p:stCondLst>
                                    <p:cond delay="0"/>
                                  </p:stCondLst>
                                  <p:childTnLst>
                                    <p:set>
                                      <p:cBhvr>
                                        <p:cTn id="75" dur="1" fill="hold">
                                          <p:stCondLst>
                                            <p:cond delay="0"/>
                                          </p:stCondLst>
                                        </p:cTn>
                                        <p:tgtEl>
                                          <p:spTgt spid="860177"/>
                                        </p:tgtEl>
                                        <p:attrNameLst>
                                          <p:attrName>style.visibility</p:attrName>
                                        </p:attrNameLst>
                                      </p:cBhvr>
                                      <p:to>
                                        <p:strVal val="visible"/>
                                      </p:to>
                                    </p:set>
                                    <p:animEffect transition="in" filter="wipe(left)">
                                      <p:cBhvr>
                                        <p:cTn id="76" dur="500"/>
                                        <p:tgtEl>
                                          <p:spTgt spid="86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0EC362-EADE-3E43-AFB1-8052011FBE78}"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1843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Rolling Motion of a Rigid Body</a:t>
            </a:r>
          </a:p>
        </p:txBody>
      </p:sp>
      <p:sp>
        <p:nvSpPr>
          <p:cNvPr id="818179" name="Text Box 3"/>
          <p:cNvSpPr txBox="1">
            <a:spLocks noChangeArrowheads="1"/>
          </p:cNvSpPr>
          <p:nvPr/>
        </p:nvSpPr>
        <p:spPr bwMode="auto">
          <a:xfrm>
            <a:off x="304800" y="914400"/>
            <a:ext cx="30480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a rolling motion?</a:t>
            </a:r>
          </a:p>
        </p:txBody>
      </p:sp>
      <p:sp>
        <p:nvSpPr>
          <p:cNvPr id="818180" name="Text Box 4"/>
          <p:cNvSpPr txBox="1">
            <a:spLocks noChangeArrowheads="1"/>
          </p:cNvSpPr>
          <p:nvPr/>
        </p:nvSpPr>
        <p:spPr bwMode="auto">
          <a:xfrm>
            <a:off x="228600" y="22098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To simplify the discussion, </a:t>
            </a: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a few assumptions</a:t>
            </a:r>
            <a:endParaRPr lang="en-US" sz="2000" dirty="0">
              <a:solidFill>
                <a:schemeClr val="accent2"/>
              </a:solidFill>
              <a:latin typeface="Arial Narrow" charset="0"/>
            </a:endParaRPr>
          </a:p>
        </p:txBody>
      </p:sp>
      <p:sp>
        <p:nvSpPr>
          <p:cNvPr id="818181" name="Text Box 5"/>
          <p:cNvSpPr txBox="1">
            <a:spLocks noChangeArrowheads="1"/>
          </p:cNvSpPr>
          <p:nvPr/>
        </p:nvSpPr>
        <p:spPr bwMode="auto">
          <a:xfrm>
            <a:off x="304800" y="3429000"/>
            <a:ext cx="7543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Let</a:t>
            </a:r>
            <a:r>
              <a:rPr lang="ja-JP" altLang="en-US">
                <a:solidFill>
                  <a:srgbClr val="FF0000"/>
                </a:solidFill>
                <a:latin typeface="Arial Narrow" charset="0"/>
              </a:rPr>
              <a:t>’</a:t>
            </a:r>
            <a:r>
              <a:rPr lang="en-US" altLang="ja-JP">
                <a:solidFill>
                  <a:srgbClr val="FF0000"/>
                </a:solidFill>
                <a:latin typeface="Arial Narrow" charset="0"/>
              </a:rPr>
              <a:t>s consider a cylinder rolling on a flat surface, without slipping.</a:t>
            </a:r>
            <a:r>
              <a:rPr lang="en-US" altLang="ja-JP">
                <a:latin typeface="Arial Narrow" charset="0"/>
              </a:rPr>
              <a:t> </a:t>
            </a:r>
            <a:endParaRPr lang="en-US">
              <a:latin typeface="Arial Narrow" charset="0"/>
            </a:endParaRPr>
          </a:p>
        </p:txBody>
      </p:sp>
      <p:sp>
        <p:nvSpPr>
          <p:cNvPr id="818182" name="Text Box 6"/>
          <p:cNvSpPr txBox="1">
            <a:spLocks noChangeArrowheads="1"/>
          </p:cNvSpPr>
          <p:nvPr/>
        </p:nvSpPr>
        <p:spPr bwMode="auto">
          <a:xfrm>
            <a:off x="3429000" y="8382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more generalized case of a motion where the rotational axis moves together with an object</a:t>
            </a:r>
          </a:p>
        </p:txBody>
      </p:sp>
      <p:sp>
        <p:nvSpPr>
          <p:cNvPr id="818183" name="Text Box 7"/>
          <p:cNvSpPr txBox="1">
            <a:spLocks noChangeArrowheads="1"/>
          </p:cNvSpPr>
          <p:nvPr/>
        </p:nvSpPr>
        <p:spPr bwMode="auto">
          <a:xfrm>
            <a:off x="2667000" y="3962400"/>
            <a:ext cx="5486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Under what condition does this </a:t>
            </a:r>
            <a:r>
              <a:rPr lang="ja-JP" altLang="en-US" sz="2000">
                <a:solidFill>
                  <a:schemeClr val="accent2"/>
                </a:solidFill>
                <a:latin typeface="Arial Narrow" charset="0"/>
              </a:rPr>
              <a:t>“</a:t>
            </a:r>
            <a:r>
              <a:rPr lang="en-US" altLang="ja-JP" sz="2000">
                <a:solidFill>
                  <a:schemeClr val="accent2"/>
                </a:solidFill>
                <a:latin typeface="Arial Narrow" charset="0"/>
              </a:rPr>
              <a:t>Pure Rolling</a:t>
            </a:r>
            <a:r>
              <a:rPr lang="ja-JP" altLang="en-US" sz="2000">
                <a:solidFill>
                  <a:schemeClr val="accent2"/>
                </a:solidFill>
                <a:latin typeface="Arial Narrow" charset="0"/>
              </a:rPr>
              <a:t>”</a:t>
            </a:r>
            <a:r>
              <a:rPr lang="en-US" altLang="ja-JP" sz="2000">
                <a:solidFill>
                  <a:schemeClr val="accent2"/>
                </a:solidFill>
                <a:latin typeface="Arial Narrow" charset="0"/>
              </a:rPr>
              <a:t> happen?</a:t>
            </a:r>
            <a:endParaRPr lang="en-US" sz="2000">
              <a:solidFill>
                <a:schemeClr val="accent2"/>
              </a:solidFill>
              <a:latin typeface="Arial Narrow" charset="0"/>
            </a:endParaRPr>
          </a:p>
        </p:txBody>
      </p:sp>
      <p:sp>
        <p:nvSpPr>
          <p:cNvPr id="818184" name="Text Box 8"/>
          <p:cNvSpPr txBox="1">
            <a:spLocks noChangeArrowheads="1"/>
          </p:cNvSpPr>
          <p:nvPr/>
        </p:nvSpPr>
        <p:spPr bwMode="auto">
          <a:xfrm>
            <a:off x="2667000" y="4419600"/>
            <a:ext cx="54102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total linear distance the CM of the cylinder moved is</a:t>
            </a:r>
          </a:p>
        </p:txBody>
      </p:sp>
      <p:sp>
        <p:nvSpPr>
          <p:cNvPr id="818185" name="Text Box 9"/>
          <p:cNvSpPr txBox="1">
            <a:spLocks noChangeArrowheads="1"/>
          </p:cNvSpPr>
          <p:nvPr/>
        </p:nvSpPr>
        <p:spPr bwMode="auto">
          <a:xfrm>
            <a:off x="3352800" y="4953000"/>
            <a:ext cx="19812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 the linear speed of the CM is</a:t>
            </a:r>
          </a:p>
        </p:txBody>
      </p:sp>
      <p:sp>
        <p:nvSpPr>
          <p:cNvPr id="818186" name="Text Box 10"/>
          <p:cNvSpPr txBox="1">
            <a:spLocks noChangeArrowheads="1"/>
          </p:cNvSpPr>
          <p:nvPr/>
        </p:nvSpPr>
        <p:spPr bwMode="auto">
          <a:xfrm>
            <a:off x="3429000" y="17526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rotational motion about a moving axis</a:t>
            </a:r>
          </a:p>
        </p:txBody>
      </p:sp>
      <p:sp>
        <p:nvSpPr>
          <p:cNvPr id="818187" name="Text Box 11"/>
          <p:cNvSpPr txBox="1">
            <a:spLocks noChangeArrowheads="1"/>
          </p:cNvSpPr>
          <p:nvPr/>
        </p:nvSpPr>
        <p:spPr bwMode="auto">
          <a:xfrm>
            <a:off x="3429000" y="2209800"/>
            <a:ext cx="4876800" cy="1066800"/>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Limit our discussion on very symmetric objects, such as cylinders, spheres, etc</a:t>
            </a:r>
          </a:p>
          <a:p>
            <a:pPr eaLnBrk="1" hangingPunct="1">
              <a:spcBef>
                <a:spcPct val="20000"/>
              </a:spcBef>
              <a:buFontTx/>
              <a:buAutoNum type="arabicPeriod"/>
            </a:pPr>
            <a:r>
              <a:rPr lang="en-US" sz="2000">
                <a:solidFill>
                  <a:srgbClr val="FF0000"/>
                </a:solidFill>
                <a:latin typeface="Arial Narrow" charset="0"/>
              </a:rPr>
              <a:t>The object rolls on a flat surface</a:t>
            </a:r>
          </a:p>
        </p:txBody>
      </p:sp>
      <p:sp>
        <p:nvSpPr>
          <p:cNvPr id="818188" name="Line 12"/>
          <p:cNvSpPr>
            <a:spLocks noChangeShapeType="1"/>
          </p:cNvSpPr>
          <p:nvPr/>
        </p:nvSpPr>
        <p:spPr bwMode="auto">
          <a:xfrm>
            <a:off x="381000" y="5638800"/>
            <a:ext cx="2667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457200" y="4648200"/>
            <a:ext cx="1103313" cy="1009650"/>
            <a:chOff x="288" y="2928"/>
            <a:chExt cx="695" cy="636"/>
          </a:xfrm>
        </p:grpSpPr>
        <p:grpSp>
          <p:nvGrpSpPr>
            <p:cNvPr id="18461" name="Group 14"/>
            <p:cNvGrpSpPr>
              <a:grpSpLocks/>
            </p:cNvGrpSpPr>
            <p:nvPr/>
          </p:nvGrpSpPr>
          <p:grpSpPr bwMode="auto">
            <a:xfrm>
              <a:off x="288" y="2928"/>
              <a:ext cx="672" cy="636"/>
              <a:chOff x="288" y="2928"/>
              <a:chExt cx="672" cy="636"/>
            </a:xfrm>
          </p:grpSpPr>
          <p:sp>
            <p:nvSpPr>
              <p:cNvPr id="18463" name="Oval 15"/>
              <p:cNvSpPr>
                <a:spLocks noChangeArrowheads="1"/>
              </p:cNvSpPr>
              <p:nvPr/>
            </p:nvSpPr>
            <p:spPr bwMode="auto">
              <a:xfrm>
                <a:off x="288" y="2928"/>
                <a:ext cx="624" cy="62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8464" name="Line 16"/>
              <p:cNvSpPr>
                <a:spLocks noChangeShapeType="1"/>
              </p:cNvSpPr>
              <p:nvPr/>
            </p:nvSpPr>
            <p:spPr bwMode="auto">
              <a:xfrm>
                <a:off x="624" y="3264"/>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7"/>
              <p:cNvSpPr>
                <a:spLocks noChangeShapeType="1"/>
              </p:cNvSpPr>
              <p:nvPr/>
            </p:nvSpPr>
            <p:spPr bwMode="auto">
              <a:xfrm>
                <a:off x="624" y="3264"/>
                <a:ext cx="240" cy="9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Arc 18"/>
              <p:cNvSpPr>
                <a:spLocks/>
              </p:cNvSpPr>
              <p:nvPr/>
            </p:nvSpPr>
            <p:spPr bwMode="auto">
              <a:xfrm flipV="1">
                <a:off x="624" y="336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7" name="Line 19"/>
              <p:cNvSpPr>
                <a:spLocks noChangeShapeType="1"/>
              </p:cNvSpPr>
              <p:nvPr/>
            </p:nvSpPr>
            <p:spPr bwMode="auto">
              <a:xfrm>
                <a:off x="624" y="355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Arc 20"/>
              <p:cNvSpPr>
                <a:spLocks/>
              </p:cNvSpPr>
              <p:nvPr/>
            </p:nvSpPr>
            <p:spPr bwMode="auto">
              <a:xfrm flipV="1">
                <a:off x="624" y="331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9" name="Text Box 21"/>
              <p:cNvSpPr txBox="1">
                <a:spLocks noChangeArrowheads="1"/>
              </p:cNvSpPr>
              <p:nvPr/>
            </p:nvSpPr>
            <p:spPr bwMode="auto">
              <a:xfrm>
                <a:off x="432" y="32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R</a:t>
                </a:r>
              </a:p>
            </p:txBody>
          </p:sp>
          <p:sp>
            <p:nvSpPr>
              <p:cNvPr id="18470" name="Text Box 22"/>
              <p:cNvSpPr txBox="1">
                <a:spLocks noChangeArrowheads="1"/>
              </p:cNvSpPr>
              <p:nvPr/>
            </p:nvSpPr>
            <p:spPr bwMode="auto">
              <a:xfrm>
                <a:off x="624" y="3312"/>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Symbol" charset="0"/>
                  </a:rPr>
                  <a:t>θ</a:t>
                </a:r>
              </a:p>
            </p:txBody>
          </p:sp>
        </p:grpSp>
        <p:sp>
          <p:nvSpPr>
            <p:cNvPr id="18462" name="Text Box 23"/>
            <p:cNvSpPr txBox="1">
              <a:spLocks noChangeArrowheads="1"/>
            </p:cNvSpPr>
            <p:nvPr/>
          </p:nvSpPr>
          <p:spPr bwMode="auto">
            <a:xfrm>
              <a:off x="816" y="3312"/>
              <a:ext cx="1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a:t>
              </a:r>
            </a:p>
          </p:txBody>
        </p:sp>
      </p:grpSp>
      <p:sp>
        <p:nvSpPr>
          <p:cNvPr id="818200" name="Oval 24"/>
          <p:cNvSpPr>
            <a:spLocks noChangeArrowheads="1"/>
          </p:cNvSpPr>
          <p:nvPr/>
        </p:nvSpPr>
        <p:spPr bwMode="auto">
          <a:xfrm>
            <a:off x="1066800" y="4648200"/>
            <a:ext cx="990600" cy="9906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Monotype Corsiva" charset="0"/>
            </a:endParaRPr>
          </a:p>
        </p:txBody>
      </p:sp>
      <p:grpSp>
        <p:nvGrpSpPr>
          <p:cNvPr id="4" name="Group 25"/>
          <p:cNvGrpSpPr>
            <a:grpSpLocks/>
          </p:cNvGrpSpPr>
          <p:nvPr/>
        </p:nvGrpSpPr>
        <p:grpSpPr bwMode="auto">
          <a:xfrm>
            <a:off x="914400" y="5638800"/>
            <a:ext cx="887413" cy="552450"/>
            <a:chOff x="576" y="3552"/>
            <a:chExt cx="559" cy="348"/>
          </a:xfrm>
        </p:grpSpPr>
        <p:grpSp>
          <p:nvGrpSpPr>
            <p:cNvPr id="18456" name="Group 26"/>
            <p:cNvGrpSpPr>
              <a:grpSpLocks/>
            </p:cNvGrpSpPr>
            <p:nvPr/>
          </p:nvGrpSpPr>
          <p:grpSpPr bwMode="auto">
            <a:xfrm>
              <a:off x="624" y="3552"/>
              <a:ext cx="336" cy="192"/>
              <a:chOff x="624" y="3552"/>
              <a:chExt cx="336" cy="192"/>
            </a:xfrm>
          </p:grpSpPr>
          <p:sp>
            <p:nvSpPr>
              <p:cNvPr id="18458" name="Line 27"/>
              <p:cNvSpPr>
                <a:spLocks noChangeShapeType="1"/>
              </p:cNvSpPr>
              <p:nvPr/>
            </p:nvSpPr>
            <p:spPr bwMode="auto">
              <a:xfrm>
                <a:off x="624"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8"/>
              <p:cNvSpPr>
                <a:spLocks noChangeShapeType="1"/>
              </p:cNvSpPr>
              <p:nvPr/>
            </p:nvSpPr>
            <p:spPr bwMode="auto">
              <a:xfrm>
                <a:off x="960"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9"/>
              <p:cNvSpPr>
                <a:spLocks noChangeShapeType="1"/>
              </p:cNvSpPr>
              <p:nvPr/>
            </p:nvSpPr>
            <p:spPr bwMode="auto">
              <a:xfrm>
                <a:off x="624" y="3648"/>
                <a:ext cx="336"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57" name="Text Box 30"/>
            <p:cNvSpPr txBox="1">
              <a:spLocks noChangeArrowheads="1"/>
            </p:cNvSpPr>
            <p:nvPr/>
          </p:nvSpPr>
          <p:spPr bwMode="auto">
            <a:xfrm>
              <a:off x="576" y="3648"/>
              <a:ext cx="5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s=Rθ</a:t>
              </a:r>
            </a:p>
          </p:txBody>
        </p:sp>
      </p:grpSp>
      <p:graphicFrame>
        <p:nvGraphicFramePr>
          <p:cNvPr id="818207" name="Object 2"/>
          <p:cNvGraphicFramePr>
            <a:graphicFrameLocks noChangeAspect="1"/>
          </p:cNvGraphicFramePr>
          <p:nvPr/>
        </p:nvGraphicFramePr>
        <p:xfrm>
          <a:off x="8104188" y="4470400"/>
          <a:ext cx="354012" cy="254000"/>
        </p:xfrm>
        <a:graphic>
          <a:graphicData uri="http://schemas.openxmlformats.org/presentationml/2006/ole">
            <mc:AlternateContent xmlns:mc="http://schemas.openxmlformats.org/markup-compatibility/2006">
              <mc:Choice xmlns:v="urn:schemas-microsoft-com:vml" Requires="v">
                <p:oleObj spid="_x0000_s614899" name="Equation" r:id="rId3" imgW="228600" imgH="127000" progId="Equation.DSMT4">
                  <p:embed/>
                </p:oleObj>
              </mc:Choice>
              <mc:Fallback>
                <p:oleObj name="Equation" r:id="rId3" imgW="2286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4470400"/>
                        <a:ext cx="354012"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08" name="Object 3"/>
          <p:cNvGraphicFramePr>
            <a:graphicFrameLocks noChangeAspect="1"/>
          </p:cNvGraphicFramePr>
          <p:nvPr/>
        </p:nvGraphicFramePr>
        <p:xfrm>
          <a:off x="5540375" y="4851400"/>
          <a:ext cx="1058863" cy="838200"/>
        </p:xfrm>
        <a:graphic>
          <a:graphicData uri="http://schemas.openxmlformats.org/presentationml/2006/ole">
            <mc:AlternateContent xmlns:mc="http://schemas.openxmlformats.org/markup-compatibility/2006">
              <mc:Choice xmlns:v="urn:schemas-microsoft-com:vml" Requires="v">
                <p:oleObj spid="_x0000_s614900" name="Equation" r:id="rId5" imgW="609600" imgH="419100" progId="Equation.DSMT4">
                  <p:embed/>
                </p:oleObj>
              </mc:Choice>
              <mc:Fallback>
                <p:oleObj name="Equation" r:id="rId5" imgW="6096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5" y="4851400"/>
                        <a:ext cx="1058863"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8209" name="Text Box 33"/>
          <p:cNvSpPr txBox="1">
            <a:spLocks noChangeArrowheads="1"/>
          </p:cNvSpPr>
          <p:nvPr/>
        </p:nvSpPr>
        <p:spPr bwMode="auto">
          <a:xfrm>
            <a:off x="4267200" y="5791200"/>
            <a:ext cx="40386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The condition for a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 motion</a:t>
            </a:r>
            <a:r>
              <a:rPr lang="ja-JP" altLang="en-US" sz="2000" dirty="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818210" name="Object 4"/>
          <p:cNvGraphicFramePr>
            <a:graphicFrameLocks noChangeAspect="1"/>
          </p:cNvGraphicFramePr>
          <p:nvPr/>
        </p:nvGraphicFramePr>
        <p:xfrm>
          <a:off x="6542088" y="4876800"/>
          <a:ext cx="882650" cy="787400"/>
        </p:xfrm>
        <a:graphic>
          <a:graphicData uri="http://schemas.openxmlformats.org/presentationml/2006/ole">
            <mc:AlternateContent xmlns:mc="http://schemas.openxmlformats.org/markup-compatibility/2006">
              <mc:Choice xmlns:v="urn:schemas-microsoft-com:vml" Requires="v">
                <p:oleObj spid="_x0000_s614901" name="Equation" r:id="rId7" imgW="507780" imgH="393529" progId="Equation.DSMT4">
                  <p:embed/>
                </p:oleObj>
              </mc:Choice>
              <mc:Fallback>
                <p:oleObj name="Equation" r:id="rId7" imgW="50778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088" y="4876800"/>
                        <a:ext cx="8826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1" name="Object 5"/>
          <p:cNvGraphicFramePr>
            <a:graphicFrameLocks noChangeAspect="1"/>
          </p:cNvGraphicFramePr>
          <p:nvPr/>
        </p:nvGraphicFramePr>
        <p:xfrm>
          <a:off x="7415213" y="5130800"/>
          <a:ext cx="661987" cy="355600"/>
        </p:xfrm>
        <a:graphic>
          <a:graphicData uri="http://schemas.openxmlformats.org/presentationml/2006/ole">
            <mc:AlternateContent xmlns:mc="http://schemas.openxmlformats.org/markup-compatibility/2006">
              <mc:Choice xmlns:v="urn:schemas-microsoft-com:vml" Requires="v">
                <p:oleObj spid="_x0000_s614902" name="Equation" r:id="rId9" imgW="380670" imgH="177646" progId="Equation.3">
                  <p:embed/>
                </p:oleObj>
              </mc:Choice>
              <mc:Fallback>
                <p:oleObj name="Equation" r:id="rId9" imgW="380670"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5130800"/>
                        <a:ext cx="6619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2" name="Object 6"/>
          <p:cNvGraphicFramePr>
            <a:graphicFrameLocks noChangeAspect="1"/>
          </p:cNvGraphicFramePr>
          <p:nvPr/>
        </p:nvGraphicFramePr>
        <p:xfrm>
          <a:off x="8458200" y="4419600"/>
          <a:ext cx="354013" cy="355600"/>
        </p:xfrm>
        <a:graphic>
          <a:graphicData uri="http://schemas.openxmlformats.org/presentationml/2006/ole">
            <mc:AlternateContent xmlns:mc="http://schemas.openxmlformats.org/markup-compatibility/2006">
              <mc:Choice xmlns:v="urn:schemas-microsoft-com:vml" Requires="v">
                <p:oleObj spid="_x0000_s614903" name="Equation" r:id="rId11" imgW="228402" imgH="177646" progId="Equation.DSMT4">
                  <p:embed/>
                </p:oleObj>
              </mc:Choice>
              <mc:Fallback>
                <p:oleObj name="Equation" r:id="rId11" imgW="228402"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419600"/>
                        <a:ext cx="354013"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87875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8179"/>
                                        </p:tgtEl>
                                        <p:attrNameLst>
                                          <p:attrName>style.visibility</p:attrName>
                                        </p:attrNameLst>
                                      </p:cBhvr>
                                      <p:to>
                                        <p:strVal val="visible"/>
                                      </p:to>
                                    </p:set>
                                    <p:animEffect transition="in" filter="wipe(left)">
                                      <p:cBhvr>
                                        <p:cTn id="7" dur="500"/>
                                        <p:tgtEl>
                                          <p:spTgt spid="818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18182">
                                            <p:txEl>
                                              <p:pRg st="0" end="0"/>
                                            </p:txEl>
                                          </p:spTgt>
                                        </p:tgtEl>
                                        <p:attrNameLst>
                                          <p:attrName>style.visibility</p:attrName>
                                        </p:attrNameLst>
                                      </p:cBhvr>
                                      <p:to>
                                        <p:strVal val="visible"/>
                                      </p:to>
                                    </p:set>
                                    <p:animEffect transition="in" filter="wipe(left)">
                                      <p:cBhvr>
                                        <p:cTn id="12" dur="500"/>
                                        <p:tgtEl>
                                          <p:spTgt spid="81818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18186">
                                            <p:txEl>
                                              <p:pRg st="0" end="0"/>
                                            </p:txEl>
                                          </p:spTgt>
                                        </p:tgtEl>
                                        <p:attrNameLst>
                                          <p:attrName>style.visibility</p:attrName>
                                        </p:attrNameLst>
                                      </p:cBhvr>
                                      <p:to>
                                        <p:strVal val="visible"/>
                                      </p:to>
                                    </p:set>
                                    <p:animEffect transition="in" filter="wipe(left)">
                                      <p:cBhvr>
                                        <p:cTn id="17" dur="500"/>
                                        <p:tgtEl>
                                          <p:spTgt spid="8181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18180">
                                            <p:txEl>
                                              <p:pRg st="0" end="0"/>
                                            </p:txEl>
                                          </p:spTgt>
                                        </p:tgtEl>
                                        <p:attrNameLst>
                                          <p:attrName>style.visibility</p:attrName>
                                        </p:attrNameLst>
                                      </p:cBhvr>
                                      <p:to>
                                        <p:strVal val="visible"/>
                                      </p:to>
                                    </p:set>
                                    <p:animEffect transition="in" filter="wipe(left)">
                                      <p:cBhvr>
                                        <p:cTn id="22" dur="500"/>
                                        <p:tgtEl>
                                          <p:spTgt spid="81818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18187"/>
                                        </p:tgtEl>
                                        <p:attrNameLst>
                                          <p:attrName>style.visibility</p:attrName>
                                        </p:attrNameLst>
                                      </p:cBhvr>
                                      <p:to>
                                        <p:strVal val="visible"/>
                                      </p:to>
                                    </p:set>
                                    <p:animEffect transition="in" filter="wipe(left)">
                                      <p:cBhvr>
                                        <p:cTn id="27" dur="500"/>
                                        <p:tgtEl>
                                          <p:spTgt spid="8181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18181"/>
                                        </p:tgtEl>
                                        <p:attrNameLst>
                                          <p:attrName>style.visibility</p:attrName>
                                        </p:attrNameLst>
                                      </p:cBhvr>
                                      <p:to>
                                        <p:strVal val="visible"/>
                                      </p:to>
                                    </p:set>
                                    <p:animEffect transition="in" filter="wipe(left)">
                                      <p:cBhvr>
                                        <p:cTn id="32" dur="500"/>
                                        <p:tgtEl>
                                          <p:spTgt spid="8181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18188"/>
                                        </p:tgtEl>
                                        <p:attrNameLst>
                                          <p:attrName>style.visibility</p:attrName>
                                        </p:attrNameLst>
                                      </p:cBhvr>
                                      <p:to>
                                        <p:strVal val="visible"/>
                                      </p:to>
                                    </p:set>
                                    <p:animEffect transition="in" filter="wipe(left)">
                                      <p:cBhvr>
                                        <p:cTn id="37" dur="500"/>
                                        <p:tgtEl>
                                          <p:spTgt spid="818188"/>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iterate type="wd">
                                    <p:tmPct val="10000"/>
                                  </p:iterate>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818200"/>
                                        </p:tgtEl>
                                        <p:attrNameLst>
                                          <p:attrName>style.visibility</p:attrName>
                                        </p:attrNameLst>
                                      </p:cBhvr>
                                      <p:to>
                                        <p:strVal val="visible"/>
                                      </p:to>
                                    </p:set>
                                    <p:animEffect transition="in" filter="wipe(left)">
                                      <p:cBhvr>
                                        <p:cTn id="46" dur="500"/>
                                        <p:tgtEl>
                                          <p:spTgt spid="8182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818183"/>
                                        </p:tgtEl>
                                        <p:attrNameLst>
                                          <p:attrName>style.visibility</p:attrName>
                                        </p:attrNameLst>
                                      </p:cBhvr>
                                      <p:to>
                                        <p:strVal val="visible"/>
                                      </p:to>
                                    </p:set>
                                    <p:animEffect transition="in" filter="wipe(left)">
                                      <p:cBhvr>
                                        <p:cTn id="51" dur="500"/>
                                        <p:tgtEl>
                                          <p:spTgt spid="81818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818184"/>
                                        </p:tgtEl>
                                        <p:attrNameLst>
                                          <p:attrName>style.visibility</p:attrName>
                                        </p:attrNameLst>
                                      </p:cBhvr>
                                      <p:to>
                                        <p:strVal val="visible"/>
                                      </p:to>
                                    </p:set>
                                    <p:animEffect transition="in" filter="wipe(left)">
                                      <p:cBhvr>
                                        <p:cTn id="56" dur="500"/>
                                        <p:tgtEl>
                                          <p:spTgt spid="81818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818207"/>
                                        </p:tgtEl>
                                        <p:attrNameLst>
                                          <p:attrName>style.visibility</p:attrName>
                                        </p:attrNameLst>
                                      </p:cBhvr>
                                      <p:to>
                                        <p:strVal val="visible"/>
                                      </p:to>
                                    </p:set>
                                    <p:animEffect transition="in" filter="wipe(left)">
                                      <p:cBhvr>
                                        <p:cTn id="61" dur="500"/>
                                        <p:tgtEl>
                                          <p:spTgt spid="81820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818212"/>
                                        </p:tgtEl>
                                        <p:attrNameLst>
                                          <p:attrName>style.visibility</p:attrName>
                                        </p:attrNameLst>
                                      </p:cBhvr>
                                      <p:to>
                                        <p:strVal val="visible"/>
                                      </p:to>
                                    </p:set>
                                    <p:animEffect transition="in" filter="wipe(left)">
                                      <p:cBhvr>
                                        <p:cTn id="66" dur="500"/>
                                        <p:tgtEl>
                                          <p:spTgt spid="8182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818185"/>
                                        </p:tgtEl>
                                        <p:attrNameLst>
                                          <p:attrName>style.visibility</p:attrName>
                                        </p:attrNameLst>
                                      </p:cBhvr>
                                      <p:to>
                                        <p:strVal val="visible"/>
                                      </p:to>
                                    </p:set>
                                    <p:animEffect transition="in" filter="wipe(left)">
                                      <p:cBhvr>
                                        <p:cTn id="76" dur="500"/>
                                        <p:tgtEl>
                                          <p:spTgt spid="81818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818208"/>
                                        </p:tgtEl>
                                        <p:attrNameLst>
                                          <p:attrName>style.visibility</p:attrName>
                                        </p:attrNameLst>
                                      </p:cBhvr>
                                      <p:to>
                                        <p:strVal val="visible"/>
                                      </p:to>
                                    </p:set>
                                    <p:animEffect transition="in" filter="wipe(left)">
                                      <p:cBhvr>
                                        <p:cTn id="81" dur="500"/>
                                        <p:tgtEl>
                                          <p:spTgt spid="81820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818210"/>
                                        </p:tgtEl>
                                        <p:attrNameLst>
                                          <p:attrName>style.visibility</p:attrName>
                                        </p:attrNameLst>
                                      </p:cBhvr>
                                      <p:to>
                                        <p:strVal val="visible"/>
                                      </p:to>
                                    </p:set>
                                    <p:animEffect transition="in" filter="wipe(left)">
                                      <p:cBhvr>
                                        <p:cTn id="86" dur="500"/>
                                        <p:tgtEl>
                                          <p:spTgt spid="81821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818211"/>
                                        </p:tgtEl>
                                        <p:attrNameLst>
                                          <p:attrName>style.visibility</p:attrName>
                                        </p:attrNameLst>
                                      </p:cBhvr>
                                      <p:to>
                                        <p:strVal val="visible"/>
                                      </p:to>
                                    </p:set>
                                    <p:animEffect transition="in" filter="wipe(left)">
                                      <p:cBhvr>
                                        <p:cTn id="91" dur="500"/>
                                        <p:tgtEl>
                                          <p:spTgt spid="81821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818209"/>
                                        </p:tgtEl>
                                        <p:attrNameLst>
                                          <p:attrName>style.visibility</p:attrName>
                                        </p:attrNameLst>
                                      </p:cBhvr>
                                      <p:to>
                                        <p:strVal val="visible"/>
                                      </p:to>
                                    </p:set>
                                    <p:animEffect transition="in" filter="wipe(left)">
                                      <p:cBhvr>
                                        <p:cTn id="96" dur="500"/>
                                        <p:tgtEl>
                                          <p:spTgt spid="81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animBg="1" autoUpdateAnimBg="0"/>
      <p:bldP spid="818180" grpId="0" build="p" autoUpdateAnimBg="0"/>
      <p:bldP spid="818181" grpId="0" animBg="1" autoUpdateAnimBg="0"/>
      <p:bldP spid="818182" grpId="0" build="p" autoUpdateAnimBg="0"/>
      <p:bldP spid="818183" grpId="0" animBg="1" autoUpdateAnimBg="0"/>
      <p:bldP spid="818184" grpId="0" animBg="1" autoUpdateAnimBg="0"/>
      <p:bldP spid="818185" grpId="0" animBg="1" autoUpdateAnimBg="0"/>
      <p:bldP spid="818186" grpId="0" build="p" autoUpdateAnimBg="0"/>
      <p:bldP spid="818187" grpId="0" animBg="1" autoUpdateAnimBg="0"/>
      <p:bldP spid="818188" grpId="0" animBg="1"/>
      <p:bldP spid="818200" grpId="0" animBg="1" autoUpdateAnimBg="0"/>
      <p:bldP spid="81820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72E87CB-C156-0F43-BE53-51CDD96B3533}"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More Rolling Motion of a Rigid Body</a:t>
            </a:r>
          </a:p>
        </p:txBody>
      </p:sp>
      <p:sp>
        <p:nvSpPr>
          <p:cNvPr id="819203" name="Text Box 3"/>
          <p:cNvSpPr txBox="1">
            <a:spLocks noChangeArrowheads="1"/>
          </p:cNvSpPr>
          <p:nvPr/>
        </p:nvSpPr>
        <p:spPr bwMode="auto">
          <a:xfrm>
            <a:off x="2667000" y="1752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As we learned in rotational motion, all points in a rigid body moves at the same angular speed but at different linear speeds.</a:t>
            </a:r>
          </a:p>
        </p:txBody>
      </p:sp>
      <p:sp>
        <p:nvSpPr>
          <p:cNvPr id="819204" name="Text Box 4"/>
          <p:cNvSpPr txBox="1">
            <a:spLocks noChangeArrowheads="1"/>
          </p:cNvSpPr>
          <p:nvPr/>
        </p:nvSpPr>
        <p:spPr bwMode="auto">
          <a:xfrm>
            <a:off x="2667000" y="29718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At any given time, the point that comes to P has 0 linear speed while the point at P</a:t>
            </a:r>
            <a:r>
              <a:rPr lang="ja-JP" altLang="en-US" sz="2000">
                <a:solidFill>
                  <a:schemeClr val="accent2"/>
                </a:solidFill>
                <a:latin typeface="Arial Narrow" charset="0"/>
              </a:rPr>
              <a:t>’</a:t>
            </a:r>
            <a:r>
              <a:rPr lang="en-US" altLang="ja-JP" sz="2000">
                <a:solidFill>
                  <a:schemeClr val="accent2"/>
                </a:solidFill>
                <a:latin typeface="Arial Narrow" charset="0"/>
              </a:rPr>
              <a:t> has twice the speed of CM</a:t>
            </a:r>
            <a:endParaRPr lang="en-US" sz="2000">
              <a:solidFill>
                <a:schemeClr val="accent2"/>
              </a:solidFill>
              <a:latin typeface="Arial Narrow" charset="0"/>
            </a:endParaRPr>
          </a:p>
        </p:txBody>
      </p:sp>
      <p:sp>
        <p:nvSpPr>
          <p:cNvPr id="819205" name="Text Box 5"/>
          <p:cNvSpPr txBox="1">
            <a:spLocks noChangeArrowheads="1"/>
          </p:cNvSpPr>
          <p:nvPr/>
        </p:nvSpPr>
        <p:spPr bwMode="auto">
          <a:xfrm>
            <a:off x="304800" y="914400"/>
            <a:ext cx="5105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magnitude of the linear acceleration of the CM is</a:t>
            </a:r>
          </a:p>
        </p:txBody>
      </p:sp>
      <p:sp>
        <p:nvSpPr>
          <p:cNvPr id="819206" name="Text Box 6"/>
          <p:cNvSpPr txBox="1">
            <a:spLocks noChangeArrowheads="1"/>
          </p:cNvSpPr>
          <p:nvPr/>
        </p:nvSpPr>
        <p:spPr bwMode="auto">
          <a:xfrm>
            <a:off x="381000" y="3810000"/>
            <a:ext cx="8458200" cy="457200"/>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rolling motion can be interpreted as the sum of Translation and Rotation</a:t>
            </a:r>
          </a:p>
        </p:txBody>
      </p:sp>
      <p:graphicFrame>
        <p:nvGraphicFramePr>
          <p:cNvPr id="819207" name="Object 2"/>
          <p:cNvGraphicFramePr>
            <a:graphicFrameLocks noChangeAspect="1"/>
          </p:cNvGraphicFramePr>
          <p:nvPr/>
        </p:nvGraphicFramePr>
        <p:xfrm>
          <a:off x="5686425" y="1079500"/>
          <a:ext cx="485775" cy="457200"/>
        </p:xfrm>
        <a:graphic>
          <a:graphicData uri="http://schemas.openxmlformats.org/presentationml/2006/ole">
            <mc:AlternateContent xmlns:mc="http://schemas.openxmlformats.org/markup-compatibility/2006">
              <mc:Choice xmlns:v="urn:schemas-microsoft-com:vml" Requires="v">
                <p:oleObj spid="_x0000_s615824" name="Equation" r:id="rId3" imgW="279400" imgH="228600" progId="Equation.3">
                  <p:embed/>
                </p:oleObj>
              </mc:Choice>
              <mc:Fallback>
                <p:oleObj name="Equation" r:id="rId3" imgW="279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1079500"/>
                        <a:ext cx="4857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9208" name="Text Box 8"/>
          <p:cNvSpPr txBox="1">
            <a:spLocks noChangeArrowheads="1"/>
          </p:cNvSpPr>
          <p:nvPr/>
        </p:nvSpPr>
        <p:spPr bwMode="auto">
          <a:xfrm>
            <a:off x="8077200" y="3124200"/>
            <a:ext cx="8382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a:t>
            </a:r>
          </a:p>
        </p:txBody>
      </p:sp>
      <p:grpSp>
        <p:nvGrpSpPr>
          <p:cNvPr id="2" name="Group 9"/>
          <p:cNvGrpSpPr>
            <a:grpSpLocks/>
          </p:cNvGrpSpPr>
          <p:nvPr/>
        </p:nvGrpSpPr>
        <p:grpSpPr bwMode="auto">
          <a:xfrm>
            <a:off x="381000" y="1905000"/>
            <a:ext cx="2209800" cy="1616075"/>
            <a:chOff x="336" y="1488"/>
            <a:chExt cx="1392" cy="1018"/>
          </a:xfrm>
        </p:grpSpPr>
        <p:sp>
          <p:nvSpPr>
            <p:cNvPr id="19522" name="Line 10"/>
            <p:cNvSpPr>
              <a:spLocks noChangeShapeType="1"/>
            </p:cNvSpPr>
            <p:nvPr/>
          </p:nvSpPr>
          <p:spPr bwMode="auto">
            <a:xfrm>
              <a:off x="336" y="2496"/>
              <a:ext cx="115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3" name="Oval 11"/>
            <p:cNvSpPr>
              <a:spLocks noChangeArrowheads="1"/>
            </p:cNvSpPr>
            <p:nvPr/>
          </p:nvSpPr>
          <p:spPr bwMode="auto">
            <a:xfrm>
              <a:off x="384" y="1488"/>
              <a:ext cx="1008" cy="100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9524" name="Text Box 12"/>
            <p:cNvSpPr txBox="1">
              <a:spLocks noChangeArrowheads="1"/>
            </p:cNvSpPr>
            <p:nvPr/>
          </p:nvSpPr>
          <p:spPr bwMode="auto">
            <a:xfrm>
              <a:off x="768" y="2256"/>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p>
          </p:txBody>
        </p:sp>
        <p:sp>
          <p:nvSpPr>
            <p:cNvPr id="19525" name="Oval 13"/>
            <p:cNvSpPr>
              <a:spLocks noChangeArrowheads="1"/>
            </p:cNvSpPr>
            <p:nvPr/>
          </p:nvSpPr>
          <p:spPr bwMode="auto">
            <a:xfrm>
              <a:off x="8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26" name="Oval 14"/>
            <p:cNvSpPr>
              <a:spLocks noChangeArrowheads="1"/>
            </p:cNvSpPr>
            <p:nvPr/>
          </p:nvSpPr>
          <p:spPr bwMode="auto">
            <a:xfrm>
              <a:off x="1152"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27" name="Oval 15"/>
            <p:cNvSpPr>
              <a:spLocks noChangeArrowheads="1"/>
            </p:cNvSpPr>
            <p:nvPr/>
          </p:nvSpPr>
          <p:spPr bwMode="auto">
            <a:xfrm>
              <a:off x="576"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28" name="Oval 16"/>
            <p:cNvSpPr>
              <a:spLocks noChangeArrowheads="1"/>
            </p:cNvSpPr>
            <p:nvPr/>
          </p:nvSpPr>
          <p:spPr bwMode="auto">
            <a:xfrm>
              <a:off x="86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29" name="Oval 17"/>
            <p:cNvSpPr>
              <a:spLocks noChangeArrowheads="1"/>
            </p:cNvSpPr>
            <p:nvPr/>
          </p:nvSpPr>
          <p:spPr bwMode="auto">
            <a:xfrm>
              <a:off x="864"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30" name="Oval 18"/>
            <p:cNvSpPr>
              <a:spLocks noChangeArrowheads="1"/>
            </p:cNvSpPr>
            <p:nvPr/>
          </p:nvSpPr>
          <p:spPr bwMode="auto">
            <a:xfrm>
              <a:off x="480" y="1680"/>
              <a:ext cx="48" cy="48"/>
            </a:xfrm>
            <a:prstGeom prst="ellipse">
              <a:avLst/>
            </a:prstGeom>
            <a:solidFill>
              <a:schemeClr val="tx2"/>
            </a:solidFill>
            <a:ln w="9525">
              <a:solidFill>
                <a:schemeClr val="tx1"/>
              </a:solidFill>
              <a:round/>
              <a:headEnd/>
              <a:tailEnd/>
            </a:ln>
          </p:spPr>
          <p:txBody>
            <a:bodyPr wrap="none" anchor="ctr"/>
            <a:lstStyle/>
            <a:p>
              <a:endParaRPr lang="en-US"/>
            </a:p>
          </p:txBody>
        </p:sp>
        <p:cxnSp>
          <p:nvCxnSpPr>
            <p:cNvPr id="19531" name="AutoShape 19"/>
            <p:cNvCxnSpPr>
              <a:cxnSpLocks noChangeShapeType="1"/>
              <a:stCxn id="19525" idx="0"/>
              <a:endCxn id="19526" idx="2"/>
            </p:cNvCxnSpPr>
            <p:nvPr/>
          </p:nvCxnSpPr>
          <p:spPr bwMode="auto">
            <a:xfrm flipV="1">
              <a:off x="888" y="2184"/>
              <a:ext cx="264" cy="264"/>
            </a:xfrm>
            <a:prstGeom prst="straightConnector1">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cxnSp>
        <p:cxnSp>
          <p:nvCxnSpPr>
            <p:cNvPr id="19532" name="AutoShape 20"/>
            <p:cNvCxnSpPr>
              <a:cxnSpLocks noChangeShapeType="1"/>
              <a:stCxn id="19525" idx="2"/>
              <a:endCxn id="19527" idx="5"/>
            </p:cNvCxnSpPr>
            <p:nvPr/>
          </p:nvCxnSpPr>
          <p:spPr bwMode="auto">
            <a:xfrm flipH="1" flipV="1">
              <a:off x="617" y="2249"/>
              <a:ext cx="247" cy="223"/>
            </a:xfrm>
            <a:prstGeom prst="straightConnector1">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cxnSp>
        <p:cxnSp>
          <p:nvCxnSpPr>
            <p:cNvPr id="19533" name="AutoShape 21"/>
            <p:cNvCxnSpPr>
              <a:cxnSpLocks noChangeShapeType="1"/>
              <a:stCxn id="19525" idx="1"/>
              <a:endCxn id="19530" idx="5"/>
            </p:cNvCxnSpPr>
            <p:nvPr/>
          </p:nvCxnSpPr>
          <p:spPr bwMode="auto">
            <a:xfrm flipH="1" flipV="1">
              <a:off x="521" y="1721"/>
              <a:ext cx="350" cy="734"/>
            </a:xfrm>
            <a:prstGeom prst="straightConnector1">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cxnSp>
        <p:sp>
          <p:nvSpPr>
            <p:cNvPr id="19534" name="Line 22"/>
            <p:cNvSpPr>
              <a:spLocks noChangeShapeType="1"/>
            </p:cNvSpPr>
            <p:nvPr/>
          </p:nvSpPr>
          <p:spPr bwMode="auto">
            <a:xfrm>
              <a:off x="1200" y="2208"/>
              <a:ext cx="144" cy="19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5" name="Line 23"/>
            <p:cNvSpPr>
              <a:spLocks noChangeShapeType="1"/>
            </p:cNvSpPr>
            <p:nvPr/>
          </p:nvSpPr>
          <p:spPr bwMode="auto">
            <a:xfrm flipV="1">
              <a:off x="624" y="2064"/>
              <a:ext cx="144"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6" name="Line 24"/>
            <p:cNvSpPr>
              <a:spLocks noChangeShapeType="1"/>
            </p:cNvSpPr>
            <p:nvPr/>
          </p:nvSpPr>
          <p:spPr bwMode="auto">
            <a:xfrm flipV="1">
              <a:off x="528" y="1536"/>
              <a:ext cx="240"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7" name="Line 25"/>
            <p:cNvSpPr>
              <a:spLocks noChangeShapeType="1"/>
            </p:cNvSpPr>
            <p:nvPr/>
          </p:nvSpPr>
          <p:spPr bwMode="auto">
            <a:xfrm>
              <a:off x="912" y="1488"/>
              <a:ext cx="672"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8" name="Line 26"/>
            <p:cNvSpPr>
              <a:spLocks noChangeShapeType="1"/>
            </p:cNvSpPr>
            <p:nvPr/>
          </p:nvSpPr>
          <p:spPr bwMode="auto">
            <a:xfrm>
              <a:off x="912" y="2016"/>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9" name="Text Box 27"/>
            <p:cNvSpPr txBox="1">
              <a:spLocks noChangeArrowheads="1"/>
            </p:cNvSpPr>
            <p:nvPr/>
          </p:nvSpPr>
          <p:spPr bwMode="auto">
            <a:xfrm>
              <a:off x="768" y="148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r>
                <a:rPr lang="ja-JP" altLang="en-US" sz="2000">
                  <a:solidFill>
                    <a:srgbClr val="FF0000"/>
                  </a:solidFill>
                  <a:latin typeface="Monotype Corsiva" charset="0"/>
                </a:rPr>
                <a:t>’</a:t>
              </a:r>
              <a:endParaRPr lang="en-US" sz="2000">
                <a:solidFill>
                  <a:srgbClr val="FF0000"/>
                </a:solidFill>
                <a:latin typeface="Monotype Corsiva" charset="0"/>
              </a:endParaRPr>
            </a:p>
          </p:txBody>
        </p:sp>
        <p:sp>
          <p:nvSpPr>
            <p:cNvPr id="19540" name="Text Box 28"/>
            <p:cNvSpPr txBox="1">
              <a:spLocks noChangeArrowheads="1"/>
            </p:cNvSpPr>
            <p:nvPr/>
          </p:nvSpPr>
          <p:spPr bwMode="auto">
            <a:xfrm>
              <a:off x="768" y="1766"/>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CM</a:t>
              </a:r>
            </a:p>
          </p:txBody>
        </p:sp>
        <p:sp>
          <p:nvSpPr>
            <p:cNvPr id="19541" name="Text Box 29"/>
            <p:cNvSpPr txBox="1">
              <a:spLocks noChangeArrowheads="1"/>
            </p:cNvSpPr>
            <p:nvPr/>
          </p:nvSpPr>
          <p:spPr bwMode="auto">
            <a:xfrm>
              <a:off x="1200" y="1910"/>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sp>
          <p:nvSpPr>
            <p:cNvPr id="19542" name="Text Box 30"/>
            <p:cNvSpPr txBox="1">
              <a:spLocks noChangeArrowheads="1"/>
            </p:cNvSpPr>
            <p:nvPr/>
          </p:nvSpPr>
          <p:spPr bwMode="auto">
            <a:xfrm>
              <a:off x="1331" y="1526"/>
              <a:ext cx="3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2v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sp>
        <p:nvSpPr>
          <p:cNvPr id="819231" name="Text Box 31"/>
          <p:cNvSpPr txBox="1">
            <a:spLocks noChangeArrowheads="1"/>
          </p:cNvSpPr>
          <p:nvPr/>
        </p:nvSpPr>
        <p:spPr bwMode="auto">
          <a:xfrm>
            <a:off x="2667000" y="25146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CM is moving at  the same speed at all times.</a:t>
            </a:r>
          </a:p>
        </p:txBody>
      </p:sp>
      <p:grpSp>
        <p:nvGrpSpPr>
          <p:cNvPr id="3" name="Group 32"/>
          <p:cNvGrpSpPr>
            <a:grpSpLocks/>
          </p:cNvGrpSpPr>
          <p:nvPr/>
        </p:nvGrpSpPr>
        <p:grpSpPr bwMode="auto">
          <a:xfrm>
            <a:off x="457200" y="4267200"/>
            <a:ext cx="1890713" cy="1920875"/>
            <a:chOff x="288" y="2688"/>
            <a:chExt cx="1191" cy="1210"/>
          </a:xfrm>
        </p:grpSpPr>
        <p:sp>
          <p:nvSpPr>
            <p:cNvPr id="19505" name="Line 33"/>
            <p:cNvSpPr>
              <a:spLocks noChangeShapeType="1"/>
            </p:cNvSpPr>
            <p:nvPr/>
          </p:nvSpPr>
          <p:spPr bwMode="auto">
            <a:xfrm>
              <a:off x="288" y="3782"/>
              <a:ext cx="115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6" name="Oval 34"/>
            <p:cNvSpPr>
              <a:spLocks noChangeArrowheads="1"/>
            </p:cNvSpPr>
            <p:nvPr/>
          </p:nvSpPr>
          <p:spPr bwMode="auto">
            <a:xfrm>
              <a:off x="336" y="2774"/>
              <a:ext cx="1008" cy="100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9507" name="Text Box 35"/>
            <p:cNvSpPr txBox="1">
              <a:spLocks noChangeArrowheads="1"/>
            </p:cNvSpPr>
            <p:nvPr/>
          </p:nvSpPr>
          <p:spPr bwMode="auto">
            <a:xfrm>
              <a:off x="720" y="3542"/>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p>
          </p:txBody>
        </p:sp>
        <p:sp>
          <p:nvSpPr>
            <p:cNvPr id="19508" name="Oval 36"/>
            <p:cNvSpPr>
              <a:spLocks noChangeArrowheads="1"/>
            </p:cNvSpPr>
            <p:nvPr/>
          </p:nvSpPr>
          <p:spPr bwMode="auto">
            <a:xfrm>
              <a:off x="816" y="373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09" name="Oval 37"/>
            <p:cNvSpPr>
              <a:spLocks noChangeArrowheads="1"/>
            </p:cNvSpPr>
            <p:nvPr/>
          </p:nvSpPr>
          <p:spPr bwMode="auto">
            <a:xfrm>
              <a:off x="816" y="277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10" name="Text Box 38"/>
            <p:cNvSpPr txBox="1">
              <a:spLocks noChangeArrowheads="1"/>
            </p:cNvSpPr>
            <p:nvPr/>
          </p:nvSpPr>
          <p:spPr bwMode="auto">
            <a:xfrm>
              <a:off x="720" y="277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r>
                <a:rPr lang="ja-JP" altLang="en-US" sz="2000">
                  <a:solidFill>
                    <a:srgbClr val="FF0000"/>
                  </a:solidFill>
                  <a:latin typeface="Monotype Corsiva" charset="0"/>
                </a:rPr>
                <a:t>’</a:t>
              </a:r>
              <a:endParaRPr lang="en-US" sz="2000">
                <a:solidFill>
                  <a:srgbClr val="FF0000"/>
                </a:solidFill>
                <a:latin typeface="Monotype Corsiva" charset="0"/>
              </a:endParaRPr>
            </a:p>
          </p:txBody>
        </p:sp>
        <p:sp>
          <p:nvSpPr>
            <p:cNvPr id="19511" name="Text Box 39"/>
            <p:cNvSpPr txBox="1">
              <a:spLocks noChangeArrowheads="1"/>
            </p:cNvSpPr>
            <p:nvPr/>
          </p:nvSpPr>
          <p:spPr bwMode="auto">
            <a:xfrm>
              <a:off x="720" y="3052"/>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CM</a:t>
              </a:r>
            </a:p>
          </p:txBody>
        </p:sp>
        <p:sp>
          <p:nvSpPr>
            <p:cNvPr id="19512" name="Oval 40"/>
            <p:cNvSpPr>
              <a:spLocks noChangeArrowheads="1"/>
            </p:cNvSpPr>
            <p:nvPr/>
          </p:nvSpPr>
          <p:spPr bwMode="auto">
            <a:xfrm>
              <a:off x="816" y="3254"/>
              <a:ext cx="48" cy="48"/>
            </a:xfrm>
            <a:prstGeom prst="ellipse">
              <a:avLst/>
            </a:prstGeom>
            <a:solidFill>
              <a:schemeClr val="tx2"/>
            </a:solidFill>
            <a:ln w="9525">
              <a:solidFill>
                <a:schemeClr val="tx1"/>
              </a:solidFill>
              <a:round/>
              <a:headEnd/>
              <a:tailEnd/>
            </a:ln>
          </p:spPr>
          <p:txBody>
            <a:bodyPr wrap="none" anchor="ctr"/>
            <a:lstStyle/>
            <a:p>
              <a:endParaRPr lang="en-US"/>
            </a:p>
          </p:txBody>
        </p:sp>
        <p:grpSp>
          <p:nvGrpSpPr>
            <p:cNvPr id="19513" name="Group 41"/>
            <p:cNvGrpSpPr>
              <a:grpSpLocks/>
            </p:cNvGrpSpPr>
            <p:nvPr/>
          </p:nvGrpSpPr>
          <p:grpSpPr bwMode="auto">
            <a:xfrm>
              <a:off x="864" y="3196"/>
              <a:ext cx="615" cy="250"/>
              <a:chOff x="864" y="3196"/>
              <a:chExt cx="615" cy="250"/>
            </a:xfrm>
          </p:grpSpPr>
          <p:sp>
            <p:nvSpPr>
              <p:cNvPr id="19520" name="Line 42"/>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21" name="Text Box 43"/>
              <p:cNvSpPr txBox="1">
                <a:spLocks noChangeArrowheads="1"/>
              </p:cNvSpPr>
              <p:nvPr/>
            </p:nvSpPr>
            <p:spPr bwMode="auto">
              <a:xfrm>
                <a:off x="1152" y="3196"/>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nvGrpSpPr>
            <p:cNvPr id="19514" name="Group 44"/>
            <p:cNvGrpSpPr>
              <a:grpSpLocks/>
            </p:cNvGrpSpPr>
            <p:nvPr/>
          </p:nvGrpSpPr>
          <p:grpSpPr bwMode="auto">
            <a:xfrm>
              <a:off x="864" y="2688"/>
              <a:ext cx="615" cy="250"/>
              <a:chOff x="864" y="3196"/>
              <a:chExt cx="615" cy="250"/>
            </a:xfrm>
          </p:grpSpPr>
          <p:sp>
            <p:nvSpPr>
              <p:cNvPr id="19518" name="Line 45"/>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19" name="Text Box 46"/>
              <p:cNvSpPr txBox="1">
                <a:spLocks noChangeArrowheads="1"/>
              </p:cNvSpPr>
              <p:nvPr/>
            </p:nvSpPr>
            <p:spPr bwMode="auto">
              <a:xfrm>
                <a:off x="1152" y="3196"/>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nvGrpSpPr>
            <p:cNvPr id="19515" name="Group 47"/>
            <p:cNvGrpSpPr>
              <a:grpSpLocks/>
            </p:cNvGrpSpPr>
            <p:nvPr/>
          </p:nvGrpSpPr>
          <p:grpSpPr bwMode="auto">
            <a:xfrm>
              <a:off x="864" y="3648"/>
              <a:ext cx="615" cy="250"/>
              <a:chOff x="864" y="3196"/>
              <a:chExt cx="615" cy="250"/>
            </a:xfrm>
          </p:grpSpPr>
          <p:sp>
            <p:nvSpPr>
              <p:cNvPr id="19516" name="Line 48"/>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17" name="Text Box 49"/>
              <p:cNvSpPr txBox="1">
                <a:spLocks noChangeArrowheads="1"/>
              </p:cNvSpPr>
              <p:nvPr/>
            </p:nvSpPr>
            <p:spPr bwMode="auto">
              <a:xfrm>
                <a:off x="1152" y="3196"/>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sp>
        <p:nvSpPr>
          <p:cNvPr id="819250" name="Text Box 50"/>
          <p:cNvSpPr txBox="1">
            <a:spLocks noChangeArrowheads="1"/>
          </p:cNvSpPr>
          <p:nvPr/>
        </p:nvSpPr>
        <p:spPr bwMode="auto">
          <a:xfrm>
            <a:off x="2505075" y="4784725"/>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000" b="1">
                <a:solidFill>
                  <a:srgbClr val="FF0000"/>
                </a:solidFill>
              </a:rPr>
              <a:t>+</a:t>
            </a:r>
          </a:p>
        </p:txBody>
      </p:sp>
      <p:grpSp>
        <p:nvGrpSpPr>
          <p:cNvPr id="7" name="Group 51"/>
          <p:cNvGrpSpPr>
            <a:grpSpLocks/>
          </p:cNvGrpSpPr>
          <p:nvPr/>
        </p:nvGrpSpPr>
        <p:grpSpPr bwMode="auto">
          <a:xfrm>
            <a:off x="2743200" y="4252913"/>
            <a:ext cx="2671763" cy="1847850"/>
            <a:chOff x="1728" y="2679"/>
            <a:chExt cx="1683" cy="1164"/>
          </a:xfrm>
        </p:grpSpPr>
        <p:sp>
          <p:nvSpPr>
            <p:cNvPr id="19491" name="Line 52"/>
            <p:cNvSpPr>
              <a:spLocks noChangeShapeType="1"/>
            </p:cNvSpPr>
            <p:nvPr/>
          </p:nvSpPr>
          <p:spPr bwMode="auto">
            <a:xfrm>
              <a:off x="1968" y="3782"/>
              <a:ext cx="115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Oval 53"/>
            <p:cNvSpPr>
              <a:spLocks noChangeArrowheads="1"/>
            </p:cNvSpPr>
            <p:nvPr/>
          </p:nvSpPr>
          <p:spPr bwMode="auto">
            <a:xfrm>
              <a:off x="2016" y="2774"/>
              <a:ext cx="1008" cy="100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9493" name="Text Box 54"/>
            <p:cNvSpPr txBox="1">
              <a:spLocks noChangeArrowheads="1"/>
            </p:cNvSpPr>
            <p:nvPr/>
          </p:nvSpPr>
          <p:spPr bwMode="auto">
            <a:xfrm>
              <a:off x="2400" y="3542"/>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p>
          </p:txBody>
        </p:sp>
        <p:sp>
          <p:nvSpPr>
            <p:cNvPr id="19494" name="Oval 55"/>
            <p:cNvSpPr>
              <a:spLocks noChangeArrowheads="1"/>
            </p:cNvSpPr>
            <p:nvPr/>
          </p:nvSpPr>
          <p:spPr bwMode="auto">
            <a:xfrm>
              <a:off x="2496" y="373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95" name="Oval 56"/>
            <p:cNvSpPr>
              <a:spLocks noChangeArrowheads="1"/>
            </p:cNvSpPr>
            <p:nvPr/>
          </p:nvSpPr>
          <p:spPr bwMode="auto">
            <a:xfrm>
              <a:off x="2496" y="277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96" name="Text Box 57"/>
            <p:cNvSpPr txBox="1">
              <a:spLocks noChangeArrowheads="1"/>
            </p:cNvSpPr>
            <p:nvPr/>
          </p:nvSpPr>
          <p:spPr bwMode="auto">
            <a:xfrm>
              <a:off x="2400" y="277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r>
                <a:rPr lang="ja-JP" altLang="en-US" sz="2000">
                  <a:solidFill>
                    <a:srgbClr val="FF0000"/>
                  </a:solidFill>
                  <a:latin typeface="Monotype Corsiva" charset="0"/>
                </a:rPr>
                <a:t>’</a:t>
              </a:r>
              <a:endParaRPr lang="en-US" sz="2000">
                <a:solidFill>
                  <a:srgbClr val="FF0000"/>
                </a:solidFill>
                <a:latin typeface="Monotype Corsiva" charset="0"/>
              </a:endParaRPr>
            </a:p>
          </p:txBody>
        </p:sp>
        <p:sp>
          <p:nvSpPr>
            <p:cNvPr id="19497" name="Text Box 58"/>
            <p:cNvSpPr txBox="1">
              <a:spLocks noChangeArrowheads="1"/>
            </p:cNvSpPr>
            <p:nvPr/>
          </p:nvSpPr>
          <p:spPr bwMode="auto">
            <a:xfrm>
              <a:off x="2400" y="3052"/>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CM</a:t>
              </a:r>
            </a:p>
          </p:txBody>
        </p:sp>
        <p:sp>
          <p:nvSpPr>
            <p:cNvPr id="19498" name="Oval 59"/>
            <p:cNvSpPr>
              <a:spLocks noChangeArrowheads="1"/>
            </p:cNvSpPr>
            <p:nvPr/>
          </p:nvSpPr>
          <p:spPr bwMode="auto">
            <a:xfrm>
              <a:off x="2496" y="325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99" name="Line 60"/>
            <p:cNvSpPr>
              <a:spLocks noChangeShapeType="1"/>
            </p:cNvSpPr>
            <p:nvPr/>
          </p:nvSpPr>
          <p:spPr bwMode="auto">
            <a:xfrm flipH="1">
              <a:off x="2160" y="3754"/>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0" name="Text Box 61"/>
            <p:cNvSpPr txBox="1">
              <a:spLocks noChangeArrowheads="1"/>
            </p:cNvSpPr>
            <p:nvPr/>
          </p:nvSpPr>
          <p:spPr bwMode="auto">
            <a:xfrm>
              <a:off x="1728" y="3591"/>
              <a:ext cx="5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v=R</a:t>
              </a:r>
              <a:r>
                <a:rPr lang="en-US" sz="2000" b="1">
                  <a:solidFill>
                    <a:srgbClr val="FF0000"/>
                  </a:solidFill>
                  <a:latin typeface="Lucida Grande" charset="0"/>
                  <a:cs typeface="Lucida Grande" charset="0"/>
                </a:rPr>
                <a:t>ω</a:t>
              </a:r>
              <a:endParaRPr lang="en-US" sz="2000" b="1">
                <a:solidFill>
                  <a:srgbClr val="FF0000"/>
                </a:solidFill>
                <a:latin typeface="Monotype Corsiva" charset="0"/>
                <a:cs typeface="Lucida Grande" charset="0"/>
              </a:endParaRPr>
            </a:p>
          </p:txBody>
        </p:sp>
        <p:sp>
          <p:nvSpPr>
            <p:cNvPr id="19501" name="Text Box 62"/>
            <p:cNvSpPr txBox="1">
              <a:spLocks noChangeArrowheads="1"/>
            </p:cNvSpPr>
            <p:nvPr/>
          </p:nvSpPr>
          <p:spPr bwMode="auto">
            <a:xfrm>
              <a:off x="2502" y="3206"/>
              <a:ext cx="3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v=0</a:t>
              </a:r>
            </a:p>
          </p:txBody>
        </p:sp>
        <p:grpSp>
          <p:nvGrpSpPr>
            <p:cNvPr id="19502" name="Group 63"/>
            <p:cNvGrpSpPr>
              <a:grpSpLocks/>
            </p:cNvGrpSpPr>
            <p:nvPr/>
          </p:nvGrpSpPr>
          <p:grpSpPr bwMode="auto">
            <a:xfrm>
              <a:off x="2544" y="2679"/>
              <a:ext cx="867" cy="252"/>
              <a:chOff x="864" y="3187"/>
              <a:chExt cx="867" cy="252"/>
            </a:xfrm>
          </p:grpSpPr>
          <p:sp>
            <p:nvSpPr>
              <p:cNvPr id="19503" name="Line 64"/>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4" name="Text Box 65"/>
              <p:cNvSpPr txBox="1">
                <a:spLocks noChangeArrowheads="1"/>
              </p:cNvSpPr>
              <p:nvPr/>
            </p:nvSpPr>
            <p:spPr bwMode="auto">
              <a:xfrm>
                <a:off x="1152" y="3187"/>
                <a:ext cx="5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v=Rω</a:t>
                </a:r>
              </a:p>
            </p:txBody>
          </p:sp>
        </p:grpSp>
      </p:grpSp>
      <p:sp>
        <p:nvSpPr>
          <p:cNvPr id="819266" name="Text Box 66"/>
          <p:cNvSpPr txBox="1">
            <a:spLocks noChangeArrowheads="1"/>
          </p:cNvSpPr>
          <p:nvPr/>
        </p:nvSpPr>
        <p:spPr bwMode="auto">
          <a:xfrm>
            <a:off x="5172075" y="4724400"/>
            <a:ext cx="61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000" b="1">
                <a:solidFill>
                  <a:srgbClr val="FF0000"/>
                </a:solidFill>
              </a:rPr>
              <a:t>=</a:t>
            </a:r>
          </a:p>
        </p:txBody>
      </p:sp>
      <p:grpSp>
        <p:nvGrpSpPr>
          <p:cNvPr id="9" name="Group 67"/>
          <p:cNvGrpSpPr>
            <a:grpSpLocks/>
          </p:cNvGrpSpPr>
          <p:nvPr/>
        </p:nvGrpSpPr>
        <p:grpSpPr bwMode="auto">
          <a:xfrm>
            <a:off x="6019800" y="4229100"/>
            <a:ext cx="2671763" cy="1806575"/>
            <a:chOff x="3792" y="2664"/>
            <a:chExt cx="1683" cy="1138"/>
          </a:xfrm>
        </p:grpSpPr>
        <p:sp>
          <p:nvSpPr>
            <p:cNvPr id="19477" name="Line 68"/>
            <p:cNvSpPr>
              <a:spLocks noChangeShapeType="1"/>
            </p:cNvSpPr>
            <p:nvPr/>
          </p:nvSpPr>
          <p:spPr bwMode="auto">
            <a:xfrm>
              <a:off x="3792" y="3792"/>
              <a:ext cx="115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Oval 69"/>
            <p:cNvSpPr>
              <a:spLocks noChangeArrowheads="1"/>
            </p:cNvSpPr>
            <p:nvPr/>
          </p:nvSpPr>
          <p:spPr bwMode="auto">
            <a:xfrm>
              <a:off x="3840" y="2784"/>
              <a:ext cx="1008" cy="100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9479" name="Text Box 70"/>
            <p:cNvSpPr txBox="1">
              <a:spLocks noChangeArrowheads="1"/>
            </p:cNvSpPr>
            <p:nvPr/>
          </p:nvSpPr>
          <p:spPr bwMode="auto">
            <a:xfrm>
              <a:off x="4224" y="3552"/>
              <a:ext cx="2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p>
          </p:txBody>
        </p:sp>
        <p:sp>
          <p:nvSpPr>
            <p:cNvPr id="19480" name="Oval 71"/>
            <p:cNvSpPr>
              <a:spLocks noChangeArrowheads="1"/>
            </p:cNvSpPr>
            <p:nvPr/>
          </p:nvSpPr>
          <p:spPr bwMode="auto">
            <a:xfrm>
              <a:off x="4320" y="37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81" name="Oval 72"/>
            <p:cNvSpPr>
              <a:spLocks noChangeArrowheads="1"/>
            </p:cNvSpPr>
            <p:nvPr/>
          </p:nvSpPr>
          <p:spPr bwMode="auto">
            <a:xfrm>
              <a:off x="432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82" name="Text Box 73"/>
            <p:cNvSpPr txBox="1">
              <a:spLocks noChangeArrowheads="1"/>
            </p:cNvSpPr>
            <p:nvPr/>
          </p:nvSpPr>
          <p:spPr bwMode="auto">
            <a:xfrm>
              <a:off x="4224" y="278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P</a:t>
              </a:r>
              <a:r>
                <a:rPr lang="ja-JP" altLang="en-US" sz="2000">
                  <a:solidFill>
                    <a:srgbClr val="FF0000"/>
                  </a:solidFill>
                  <a:latin typeface="Monotype Corsiva" charset="0"/>
                </a:rPr>
                <a:t>’</a:t>
              </a:r>
              <a:endParaRPr lang="en-US" sz="2000">
                <a:solidFill>
                  <a:srgbClr val="FF0000"/>
                </a:solidFill>
                <a:latin typeface="Monotype Corsiva" charset="0"/>
              </a:endParaRPr>
            </a:p>
          </p:txBody>
        </p:sp>
        <p:sp>
          <p:nvSpPr>
            <p:cNvPr id="19483" name="Text Box 74"/>
            <p:cNvSpPr txBox="1">
              <a:spLocks noChangeArrowheads="1"/>
            </p:cNvSpPr>
            <p:nvPr/>
          </p:nvSpPr>
          <p:spPr bwMode="auto">
            <a:xfrm>
              <a:off x="4224" y="3062"/>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CM</a:t>
              </a:r>
            </a:p>
          </p:txBody>
        </p:sp>
        <p:sp>
          <p:nvSpPr>
            <p:cNvPr id="19484" name="Oval 75"/>
            <p:cNvSpPr>
              <a:spLocks noChangeArrowheads="1"/>
            </p:cNvSpPr>
            <p:nvPr/>
          </p:nvSpPr>
          <p:spPr bwMode="auto">
            <a:xfrm>
              <a:off x="4320"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85" name="Text Box 76"/>
            <p:cNvSpPr txBox="1">
              <a:spLocks noChangeArrowheads="1"/>
            </p:cNvSpPr>
            <p:nvPr/>
          </p:nvSpPr>
          <p:spPr bwMode="auto">
            <a:xfrm>
              <a:off x="4326" y="321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2000" b="1">
                <a:solidFill>
                  <a:srgbClr val="FF0000"/>
                </a:solidFill>
                <a:latin typeface="Monotype Corsiva" charset="0"/>
              </a:endParaRPr>
            </a:p>
          </p:txBody>
        </p:sp>
        <p:sp>
          <p:nvSpPr>
            <p:cNvPr id="19486" name="Line 77"/>
            <p:cNvSpPr>
              <a:spLocks noChangeShapeType="1"/>
            </p:cNvSpPr>
            <p:nvPr/>
          </p:nvSpPr>
          <p:spPr bwMode="auto">
            <a:xfrm>
              <a:off x="4368" y="2784"/>
              <a:ext cx="72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7" name="Text Box 78"/>
            <p:cNvSpPr txBox="1">
              <a:spLocks noChangeArrowheads="1"/>
            </p:cNvSpPr>
            <p:nvPr/>
          </p:nvSpPr>
          <p:spPr bwMode="auto">
            <a:xfrm>
              <a:off x="5078" y="2664"/>
              <a:ext cx="3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2v</a:t>
              </a:r>
              <a:r>
                <a:rPr lang="en-US" sz="2000" b="1" baseline="-25000">
                  <a:solidFill>
                    <a:srgbClr val="FF0000"/>
                  </a:solidFill>
                  <a:latin typeface="Monotype Corsiva" charset="0"/>
                </a:rPr>
                <a:t>CM</a:t>
              </a:r>
              <a:endParaRPr lang="en-US">
                <a:latin typeface="Monotype Corsiva" charset="0"/>
              </a:endParaRPr>
            </a:p>
          </p:txBody>
        </p:sp>
        <p:grpSp>
          <p:nvGrpSpPr>
            <p:cNvPr id="19488" name="Group 79"/>
            <p:cNvGrpSpPr>
              <a:grpSpLocks/>
            </p:cNvGrpSpPr>
            <p:nvPr/>
          </p:nvGrpSpPr>
          <p:grpSpPr bwMode="auto">
            <a:xfrm>
              <a:off x="4377" y="3206"/>
              <a:ext cx="615" cy="250"/>
              <a:chOff x="864" y="3196"/>
              <a:chExt cx="615" cy="250"/>
            </a:xfrm>
          </p:grpSpPr>
          <p:sp>
            <p:nvSpPr>
              <p:cNvPr id="19489" name="Line 80"/>
              <p:cNvSpPr>
                <a:spLocks noChangeShapeType="1"/>
              </p:cNvSpPr>
              <p:nvPr/>
            </p:nvSpPr>
            <p:spPr bwMode="auto">
              <a:xfrm>
                <a:off x="864" y="3302"/>
                <a:ext cx="33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0" name="Text Box 81"/>
              <p:cNvSpPr txBox="1">
                <a:spLocks noChangeArrowheads="1"/>
              </p:cNvSpPr>
              <p:nvPr/>
            </p:nvSpPr>
            <p:spPr bwMode="auto">
              <a:xfrm>
                <a:off x="1152" y="3196"/>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graphicFrame>
        <p:nvGraphicFramePr>
          <p:cNvPr id="819282" name="Object 3"/>
          <p:cNvGraphicFramePr>
            <a:graphicFrameLocks noChangeAspect="1"/>
          </p:cNvGraphicFramePr>
          <p:nvPr/>
        </p:nvGraphicFramePr>
        <p:xfrm>
          <a:off x="6172200" y="914400"/>
          <a:ext cx="882650" cy="787400"/>
        </p:xfrm>
        <a:graphic>
          <a:graphicData uri="http://schemas.openxmlformats.org/presentationml/2006/ole">
            <mc:AlternateContent xmlns:mc="http://schemas.openxmlformats.org/markup-compatibility/2006">
              <mc:Choice xmlns:v="urn:schemas-microsoft-com:vml" Requires="v">
                <p:oleObj spid="_x0000_s615825" name="Equation" r:id="rId5" imgW="507780" imgH="393529" progId="Equation.DSMT4">
                  <p:embed/>
                </p:oleObj>
              </mc:Choice>
              <mc:Fallback>
                <p:oleObj name="Equation" r:id="rId5" imgW="507780"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914400"/>
                        <a:ext cx="8826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9283" name="Object 4"/>
          <p:cNvGraphicFramePr>
            <a:graphicFrameLocks noChangeAspect="1"/>
          </p:cNvGraphicFramePr>
          <p:nvPr/>
        </p:nvGraphicFramePr>
        <p:xfrm>
          <a:off x="7043738" y="914400"/>
          <a:ext cx="904875" cy="787400"/>
        </p:xfrm>
        <a:graphic>
          <a:graphicData uri="http://schemas.openxmlformats.org/presentationml/2006/ole">
            <mc:AlternateContent xmlns:mc="http://schemas.openxmlformats.org/markup-compatibility/2006">
              <mc:Choice xmlns:v="urn:schemas-microsoft-com:vml" Requires="v">
                <p:oleObj spid="_x0000_s615826" name="Equation" r:id="rId7" imgW="520474" imgH="393529" progId="Equation.DSMT4">
                  <p:embed/>
                </p:oleObj>
              </mc:Choice>
              <mc:Fallback>
                <p:oleObj name="Equation" r:id="rId7" imgW="520474"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3738" y="914400"/>
                        <a:ext cx="904875"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9284" name="Object 5"/>
          <p:cNvGraphicFramePr>
            <a:graphicFrameLocks noChangeAspect="1"/>
          </p:cNvGraphicFramePr>
          <p:nvPr/>
        </p:nvGraphicFramePr>
        <p:xfrm>
          <a:off x="7948613" y="1130300"/>
          <a:ext cx="661987" cy="355600"/>
        </p:xfrm>
        <a:graphic>
          <a:graphicData uri="http://schemas.openxmlformats.org/presentationml/2006/ole">
            <mc:AlternateContent xmlns:mc="http://schemas.openxmlformats.org/markup-compatibility/2006">
              <mc:Choice xmlns:v="urn:schemas-microsoft-com:vml" Requires="v">
                <p:oleObj spid="_x0000_s615827" name="Equation" r:id="rId9" imgW="380670" imgH="177646" progId="Equation.DSMT4">
                  <p:embed/>
                </p:oleObj>
              </mc:Choice>
              <mc:Fallback>
                <p:oleObj name="Equation" r:id="rId9" imgW="380670" imgH="17764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8613" y="1130300"/>
                        <a:ext cx="6619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3144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9205"/>
                                        </p:tgtEl>
                                        <p:attrNameLst>
                                          <p:attrName>style.visibility</p:attrName>
                                        </p:attrNameLst>
                                      </p:cBhvr>
                                      <p:to>
                                        <p:strVal val="visible"/>
                                      </p:to>
                                    </p:set>
                                    <p:animEffect transition="in" filter="wipe(left)">
                                      <p:cBhvr>
                                        <p:cTn id="7" dur="500"/>
                                        <p:tgtEl>
                                          <p:spTgt spid="81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819207"/>
                                        </p:tgtEl>
                                        <p:attrNameLst>
                                          <p:attrName>style.visibility</p:attrName>
                                        </p:attrNameLst>
                                      </p:cBhvr>
                                      <p:to>
                                        <p:strVal val="visible"/>
                                      </p:to>
                                    </p:set>
                                    <p:animEffect transition="in" filter="wipe(left)">
                                      <p:cBhvr>
                                        <p:cTn id="12" dur="500"/>
                                        <p:tgtEl>
                                          <p:spTgt spid="819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819282"/>
                                        </p:tgtEl>
                                        <p:attrNameLst>
                                          <p:attrName>style.visibility</p:attrName>
                                        </p:attrNameLst>
                                      </p:cBhvr>
                                      <p:to>
                                        <p:strVal val="visible"/>
                                      </p:to>
                                    </p:set>
                                    <p:animEffect transition="in" filter="wipe(left)">
                                      <p:cBhvr>
                                        <p:cTn id="17" dur="500"/>
                                        <p:tgtEl>
                                          <p:spTgt spid="8192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819283"/>
                                        </p:tgtEl>
                                        <p:attrNameLst>
                                          <p:attrName>style.visibility</p:attrName>
                                        </p:attrNameLst>
                                      </p:cBhvr>
                                      <p:to>
                                        <p:strVal val="visible"/>
                                      </p:to>
                                    </p:set>
                                    <p:animEffect transition="in" filter="wipe(left)">
                                      <p:cBhvr>
                                        <p:cTn id="22" dur="500"/>
                                        <p:tgtEl>
                                          <p:spTgt spid="8192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819284"/>
                                        </p:tgtEl>
                                        <p:attrNameLst>
                                          <p:attrName>style.visibility</p:attrName>
                                        </p:attrNameLst>
                                      </p:cBhvr>
                                      <p:to>
                                        <p:strVal val="visible"/>
                                      </p:to>
                                    </p:set>
                                    <p:animEffect transition="in" filter="wipe(left)">
                                      <p:cBhvr>
                                        <p:cTn id="27" dur="500"/>
                                        <p:tgtEl>
                                          <p:spTgt spid="8192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19203">
                                            <p:txEl>
                                              <p:pRg st="0" end="0"/>
                                            </p:txEl>
                                          </p:spTgt>
                                        </p:tgtEl>
                                        <p:attrNameLst>
                                          <p:attrName>style.visibility</p:attrName>
                                        </p:attrNameLst>
                                      </p:cBhvr>
                                      <p:to>
                                        <p:strVal val="visible"/>
                                      </p:to>
                                    </p:set>
                                    <p:animEffect transition="in" filter="wipe(left)">
                                      <p:cBhvr>
                                        <p:cTn id="32" dur="500"/>
                                        <p:tgtEl>
                                          <p:spTgt spid="81920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19231">
                                            <p:txEl>
                                              <p:pRg st="0" end="0"/>
                                            </p:txEl>
                                          </p:spTgt>
                                        </p:tgtEl>
                                        <p:attrNameLst>
                                          <p:attrName>style.visibility</p:attrName>
                                        </p:attrNameLst>
                                      </p:cBhvr>
                                      <p:to>
                                        <p:strVal val="visible"/>
                                      </p:to>
                                    </p:set>
                                    <p:animEffect transition="in" filter="wipe(left)">
                                      <p:cBhvr>
                                        <p:cTn id="42" dur="500"/>
                                        <p:tgtEl>
                                          <p:spTgt spid="81923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819204">
                                            <p:txEl>
                                              <p:pRg st="0" end="0"/>
                                            </p:txEl>
                                          </p:spTgt>
                                        </p:tgtEl>
                                        <p:attrNameLst>
                                          <p:attrName>style.visibility</p:attrName>
                                        </p:attrNameLst>
                                      </p:cBhvr>
                                      <p:to>
                                        <p:strVal val="visible"/>
                                      </p:to>
                                    </p:set>
                                    <p:animEffect transition="in" filter="wipe(left)">
                                      <p:cBhvr>
                                        <p:cTn id="47" dur="500"/>
                                        <p:tgtEl>
                                          <p:spTgt spid="819204">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19208"/>
                                        </p:tgtEl>
                                        <p:attrNameLst>
                                          <p:attrName>style.visibility</p:attrName>
                                        </p:attrNameLst>
                                      </p:cBhvr>
                                      <p:to>
                                        <p:strVal val="visible"/>
                                      </p:to>
                                    </p:set>
                                    <p:animEffect transition="in" filter="wipe(left)">
                                      <p:cBhvr>
                                        <p:cTn id="52" dur="500"/>
                                        <p:tgtEl>
                                          <p:spTgt spid="81920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819206"/>
                                        </p:tgtEl>
                                        <p:attrNameLst>
                                          <p:attrName>style.visibility</p:attrName>
                                        </p:attrNameLst>
                                      </p:cBhvr>
                                      <p:to>
                                        <p:strVal val="visible"/>
                                      </p:to>
                                    </p:set>
                                    <p:animEffect transition="in" filter="wipe(left)">
                                      <p:cBhvr>
                                        <p:cTn id="57" dur="500"/>
                                        <p:tgtEl>
                                          <p:spTgt spid="8192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19250">
                                            <p:txEl>
                                              <p:pRg st="0" end="0"/>
                                            </p:txEl>
                                          </p:spTgt>
                                        </p:tgtEl>
                                        <p:attrNameLst>
                                          <p:attrName>style.visibility</p:attrName>
                                        </p:attrNameLst>
                                      </p:cBhvr>
                                      <p:to>
                                        <p:strVal val="visible"/>
                                      </p:to>
                                    </p:set>
                                    <p:animEffect transition="in" filter="wipe(left)">
                                      <p:cBhvr>
                                        <p:cTn id="67" dur="500"/>
                                        <p:tgtEl>
                                          <p:spTgt spid="81925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819266">
                                            <p:txEl>
                                              <p:pRg st="0" end="0"/>
                                            </p:txEl>
                                          </p:spTgt>
                                        </p:tgtEl>
                                        <p:attrNameLst>
                                          <p:attrName>style.visibility</p:attrName>
                                        </p:attrNameLst>
                                      </p:cBhvr>
                                      <p:to>
                                        <p:strVal val="visible"/>
                                      </p:to>
                                    </p:set>
                                    <p:animEffect transition="in" filter="wipe(left)">
                                      <p:cBhvr>
                                        <p:cTn id="77" dur="500"/>
                                        <p:tgtEl>
                                          <p:spTgt spid="819266">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9"/>
                                        </p:tgtEl>
                                        <p:attrNameLst>
                                          <p:attrName>style.visibility</p:attrName>
                                        </p:attrNameLst>
                                      </p:cBhvr>
                                      <p:to>
                                        <p:strVal val="visible"/>
                                      </p:to>
                                    </p:set>
                                    <p:animEffect transition="in" filter="wipe(left)">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3" grpId="0" build="p" autoUpdateAnimBg="0"/>
      <p:bldP spid="819204" grpId="0" build="p" autoUpdateAnimBg="0"/>
      <p:bldP spid="819205" grpId="0" animBg="1" autoUpdateAnimBg="0"/>
      <p:bldP spid="819206" grpId="0" animBg="1" autoUpdateAnimBg="0"/>
      <p:bldP spid="819208" grpId="0" animBg="1" autoUpdateAnimBg="0"/>
      <p:bldP spid="819231" grpId="0" build="p" autoUpdateAnimBg="0"/>
      <p:bldP spid="819250" grpId="0" build="p" autoUpdateAnimBg="0"/>
      <p:bldP spid="81926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04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04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0DEFDA-B568-B84D-BB32-268DA6F13EF5}"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878596" name="Picture 4" descr="afg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914400"/>
            <a:ext cx="41798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8595" name="Text Box 3"/>
          <p:cNvSpPr txBox="1">
            <a:spLocks noChangeArrowheads="1"/>
          </p:cNvSpPr>
          <p:nvPr/>
        </p:nvSpPr>
        <p:spPr bwMode="auto">
          <a:xfrm>
            <a:off x="152400" y="7620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Starting from rest, the car accelerates</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for 20.0 s with a constant linear acceleration of 0.800 m/s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  The radius of the tires is 0.330 m.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What is the angle through which each wheel has rotated?</a:t>
            </a:r>
          </a:p>
        </p:txBody>
      </p:sp>
      <p:sp>
        <p:nvSpPr>
          <p:cNvPr id="2048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굴림" charset="0"/>
                <a:cs typeface="굴림" charset="0"/>
              </a:rPr>
              <a:t>Ex. An Accelerating Car</a:t>
            </a:r>
            <a:endParaRPr lang="en-US">
              <a:latin typeface="Arial Narrow" charset="0"/>
              <a:ea typeface="ＭＳ Ｐゴシック" charset="0"/>
              <a:cs typeface="ＭＳ Ｐゴシック" charset="0"/>
            </a:endParaRPr>
          </a:p>
        </p:txBody>
      </p:sp>
      <p:sp>
        <p:nvSpPr>
          <p:cNvPr id="878598" name="Rectangle 6"/>
          <p:cNvSpPr>
            <a:spLocks noChangeArrowheads="1"/>
          </p:cNvSpPr>
          <p:nvPr/>
        </p:nvSpPr>
        <p:spPr bwMode="auto">
          <a:xfrm>
            <a:off x="4648200" y="2819400"/>
            <a:ext cx="4495800" cy="358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78599" name="Object 2"/>
          <p:cNvGraphicFramePr>
            <a:graphicFrameLocks noChangeAspect="1"/>
          </p:cNvGraphicFramePr>
          <p:nvPr/>
        </p:nvGraphicFramePr>
        <p:xfrm>
          <a:off x="304800" y="2430463"/>
          <a:ext cx="598488" cy="312737"/>
        </p:xfrm>
        <a:graphic>
          <a:graphicData uri="http://schemas.openxmlformats.org/presentationml/2006/ole">
            <mc:AlternateContent xmlns:mc="http://schemas.openxmlformats.org/markup-compatibility/2006">
              <mc:Choice xmlns:v="urn:schemas-microsoft-com:vml" Requires="v">
                <p:oleObj spid="_x0000_s617244" name="Equation" r:id="rId5" imgW="266469" imgH="139579" progId="Equation.DSMT4">
                  <p:embed/>
                </p:oleObj>
              </mc:Choice>
              <mc:Fallback>
                <p:oleObj name="Equation" r:id="rId5" imgW="266469" imgH="13957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30463"/>
                        <a:ext cx="5984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2" name="Group 30"/>
          <p:cNvGraphicFramePr>
            <a:graphicFrameLocks noGrp="1"/>
          </p:cNvGraphicFramePr>
          <p:nvPr/>
        </p:nvGraphicFramePr>
        <p:xfrm>
          <a:off x="304800" y="3200400"/>
          <a:ext cx="4953000" cy="990600"/>
        </p:xfrm>
        <a:graphic>
          <a:graphicData uri="http://schemas.openxmlformats.org/drawingml/2006/table">
            <a:tbl>
              <a:tblPr/>
              <a:tblGrid>
                <a:gridCol w="825500"/>
                <a:gridCol w="1497013"/>
                <a:gridCol w="649287"/>
                <a:gridCol w="1001713"/>
                <a:gridCol w="979487"/>
              </a:tblGrid>
              <a:tr h="534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78623" name="Object 3"/>
          <p:cNvGraphicFramePr>
            <a:graphicFrameLocks noChangeAspect="1"/>
          </p:cNvGraphicFramePr>
          <p:nvPr/>
        </p:nvGraphicFramePr>
        <p:xfrm>
          <a:off x="457200" y="4487863"/>
          <a:ext cx="663575" cy="465137"/>
        </p:xfrm>
        <a:graphic>
          <a:graphicData uri="http://schemas.openxmlformats.org/presentationml/2006/ole">
            <mc:AlternateContent xmlns:mc="http://schemas.openxmlformats.org/markup-compatibility/2006">
              <mc:Choice xmlns:v="urn:schemas-microsoft-com:vml" Requires="v">
                <p:oleObj spid="_x0000_s617245" name="Equation" r:id="rId7" imgW="253670" imgH="177569" progId="Equation.DSMT4">
                  <p:embed/>
                </p:oleObj>
              </mc:Choice>
              <mc:Fallback>
                <p:oleObj name="Equation" r:id="rId7" imgW="253670"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87863"/>
                        <a:ext cx="6635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4" name="Object 4"/>
          <p:cNvGraphicFramePr>
            <a:graphicFrameLocks noChangeAspect="1"/>
          </p:cNvGraphicFramePr>
          <p:nvPr/>
        </p:nvGraphicFramePr>
        <p:xfrm>
          <a:off x="769938" y="4953000"/>
          <a:ext cx="3878262" cy="650875"/>
        </p:xfrm>
        <a:graphic>
          <a:graphicData uri="http://schemas.openxmlformats.org/presentationml/2006/ole">
            <mc:AlternateContent xmlns:mc="http://schemas.openxmlformats.org/markup-compatibility/2006">
              <mc:Choice xmlns:v="urn:schemas-microsoft-com:vml" Requires="v">
                <p:oleObj spid="_x0000_s617246" name="Equation" r:id="rId9" imgW="1739900" imgH="292100" progId="Equation.DSMT4">
                  <p:embed/>
                </p:oleObj>
              </mc:Choice>
              <mc:Fallback>
                <p:oleObj name="Equation" r:id="rId9" imgW="17399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938" y="4953000"/>
                        <a:ext cx="38782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5" name="Object 5"/>
          <p:cNvGraphicFramePr>
            <a:graphicFrameLocks noChangeAspect="1"/>
          </p:cNvGraphicFramePr>
          <p:nvPr/>
        </p:nvGraphicFramePr>
        <p:xfrm>
          <a:off x="849313" y="2133600"/>
          <a:ext cx="598487" cy="882650"/>
        </p:xfrm>
        <a:graphic>
          <a:graphicData uri="http://schemas.openxmlformats.org/presentationml/2006/ole">
            <mc:AlternateContent xmlns:mc="http://schemas.openxmlformats.org/markup-compatibility/2006">
              <mc:Choice xmlns:v="urn:schemas-microsoft-com:vml" Requires="v">
                <p:oleObj spid="_x0000_s617247" name="Equation" r:id="rId11" imgW="266469" imgH="393359" progId="Equation.DSMT4">
                  <p:embed/>
                </p:oleObj>
              </mc:Choice>
              <mc:Fallback>
                <p:oleObj name="Equation" r:id="rId11" imgW="266469" imgH="39335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313" y="2133600"/>
                        <a:ext cx="598487"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6" name="Object 6"/>
          <p:cNvGraphicFramePr>
            <a:graphicFrameLocks noChangeAspect="1"/>
          </p:cNvGraphicFramePr>
          <p:nvPr/>
        </p:nvGraphicFramePr>
        <p:xfrm>
          <a:off x="1447800" y="2057400"/>
          <a:ext cx="3508375" cy="939800"/>
        </p:xfrm>
        <a:graphic>
          <a:graphicData uri="http://schemas.openxmlformats.org/presentationml/2006/ole">
            <mc:AlternateContent xmlns:mc="http://schemas.openxmlformats.org/markup-compatibility/2006">
              <mc:Choice xmlns:v="urn:schemas-microsoft-com:vml" Requires="v">
                <p:oleObj spid="_x0000_s617248" name="Equation" r:id="rId13" imgW="1562100" imgH="419100" progId="Equation.DSMT4">
                  <p:embed/>
                </p:oleObj>
              </mc:Choice>
              <mc:Fallback>
                <p:oleObj name="Equation" r:id="rId13" imgW="15621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2057400"/>
                        <a:ext cx="35083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7" name="Object 7"/>
          <p:cNvGraphicFramePr>
            <a:graphicFrameLocks noChangeAspect="1"/>
          </p:cNvGraphicFramePr>
          <p:nvPr/>
        </p:nvGraphicFramePr>
        <p:xfrm>
          <a:off x="1066800" y="4430713"/>
          <a:ext cx="630238" cy="598487"/>
        </p:xfrm>
        <a:graphic>
          <a:graphicData uri="http://schemas.openxmlformats.org/presentationml/2006/ole">
            <mc:AlternateContent xmlns:mc="http://schemas.openxmlformats.org/markup-compatibility/2006">
              <mc:Choice xmlns:v="urn:schemas-microsoft-com:vml" Requires="v">
                <p:oleObj spid="_x0000_s617249" name="Equation" r:id="rId15" imgW="241300" imgH="228600" progId="Equation.DSMT4">
                  <p:embed/>
                </p:oleObj>
              </mc:Choice>
              <mc:Fallback>
                <p:oleObj name="Equation" r:id="rId15" imgW="2413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430713"/>
                        <a:ext cx="630238"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8" name="Object 8"/>
          <p:cNvGraphicFramePr>
            <a:graphicFrameLocks noChangeAspect="1"/>
          </p:cNvGraphicFramePr>
          <p:nvPr/>
        </p:nvGraphicFramePr>
        <p:xfrm>
          <a:off x="1658938" y="4419600"/>
          <a:ext cx="1160462" cy="630238"/>
        </p:xfrm>
        <a:graphic>
          <a:graphicData uri="http://schemas.openxmlformats.org/presentationml/2006/ole">
            <mc:AlternateContent xmlns:mc="http://schemas.openxmlformats.org/markup-compatibility/2006">
              <mc:Choice xmlns:v="urn:schemas-microsoft-com:vml" Requires="v">
                <p:oleObj spid="_x0000_s617250" name="Equation" r:id="rId17" imgW="444307" imgH="241195" progId="Equation.DSMT4">
                  <p:embed/>
                </p:oleObj>
              </mc:Choice>
              <mc:Fallback>
                <p:oleObj name="Equation" r:id="rId17" imgW="444307" imgH="241195"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8938" y="4419600"/>
                        <a:ext cx="1160462"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9" name="Object 9"/>
          <p:cNvGraphicFramePr>
            <a:graphicFrameLocks noChangeAspect="1"/>
          </p:cNvGraphicFramePr>
          <p:nvPr/>
        </p:nvGraphicFramePr>
        <p:xfrm>
          <a:off x="825500" y="5638800"/>
          <a:ext cx="1612900" cy="396875"/>
        </p:xfrm>
        <a:graphic>
          <a:graphicData uri="http://schemas.openxmlformats.org/presentationml/2006/ole">
            <mc:AlternateContent xmlns:mc="http://schemas.openxmlformats.org/markup-compatibility/2006">
              <mc:Choice xmlns:v="urn:schemas-microsoft-com:vml" Requires="v">
                <p:oleObj spid="_x0000_s617251" name="Equation" r:id="rId19" imgW="723272" imgH="177646" progId="Equation.DSMT4">
                  <p:embed/>
                </p:oleObj>
              </mc:Choice>
              <mc:Fallback>
                <p:oleObj name="Equation" r:id="rId19" imgW="723272" imgH="177646"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5500" y="5638800"/>
                        <a:ext cx="16129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78631" name="Text Box 39"/>
          <p:cNvSpPr txBox="1">
            <a:spLocks noChangeArrowheads="1"/>
          </p:cNvSpPr>
          <p:nvPr/>
        </p:nvSpPr>
        <p:spPr bwMode="auto">
          <a:xfrm>
            <a:off x="1371600" y="37480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-2.42 rad/s</a:t>
            </a:r>
            <a:r>
              <a:rPr lang="en-US" sz="1800" baseline="30000">
                <a:solidFill>
                  <a:schemeClr val="accent2"/>
                </a:solidFill>
                <a:latin typeface="Arial Narrow" charset="0"/>
              </a:rPr>
              <a:t>2</a:t>
            </a:r>
          </a:p>
        </p:txBody>
      </p:sp>
      <p:sp>
        <p:nvSpPr>
          <p:cNvPr id="878632" name="Text Box 40"/>
          <p:cNvSpPr txBox="1">
            <a:spLocks noChangeArrowheads="1"/>
          </p:cNvSpPr>
          <p:nvPr/>
        </p:nvSpPr>
        <p:spPr bwMode="auto">
          <a:xfrm>
            <a:off x="3432175" y="3748088"/>
            <a:ext cx="75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0</a:t>
            </a:r>
            <a:r>
              <a:rPr lang="en-US" sz="1800">
                <a:solidFill>
                  <a:schemeClr val="accent2"/>
                </a:solidFill>
                <a:latin typeface="Arial Narrow" charset="0"/>
                <a:ea typeface="굴림" charset="0"/>
                <a:cs typeface="굴림" charset="0"/>
              </a:rPr>
              <a:t> rad/s</a:t>
            </a:r>
          </a:p>
        </p:txBody>
      </p:sp>
      <p:sp>
        <p:nvSpPr>
          <p:cNvPr id="878633" name="Text Box 41"/>
          <p:cNvSpPr txBox="1">
            <a:spLocks noChangeArrowheads="1"/>
          </p:cNvSpPr>
          <p:nvPr/>
        </p:nvSpPr>
        <p:spPr bwMode="auto">
          <a:xfrm>
            <a:off x="4419600" y="3748088"/>
            <a:ext cx="696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20.0</a:t>
            </a:r>
            <a:r>
              <a:rPr lang="en-US" sz="1800">
                <a:solidFill>
                  <a:schemeClr val="accent2"/>
                </a:solidFill>
                <a:latin typeface="Arial Narrow" charset="0"/>
                <a:ea typeface="굴림" charset="0"/>
                <a:cs typeface="굴림" charset="0"/>
              </a:rPr>
              <a:t> s</a:t>
            </a:r>
          </a:p>
        </p:txBody>
      </p:sp>
      <p:sp>
        <p:nvSpPr>
          <p:cNvPr id="878634" name="Text Box 42"/>
          <p:cNvSpPr txBox="1">
            <a:spLocks noChangeArrowheads="1"/>
          </p:cNvSpPr>
          <p:nvPr/>
        </p:nvSpPr>
        <p:spPr bwMode="auto">
          <a:xfrm>
            <a:off x="609600" y="3733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a:t>
            </a:r>
            <a:endParaRPr lang="en-US" sz="18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421510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8595"/>
                                        </p:tgtEl>
                                        <p:attrNameLst>
                                          <p:attrName>style.visibility</p:attrName>
                                        </p:attrNameLst>
                                      </p:cBhvr>
                                      <p:to>
                                        <p:strVal val="visible"/>
                                      </p:to>
                                    </p:set>
                                    <p:animEffect transition="in" filter="wipe(left)">
                                      <p:cBhvr>
                                        <p:cTn id="7" dur="500"/>
                                        <p:tgtEl>
                                          <p:spTgt spid="878595"/>
                                        </p:tgtEl>
                                      </p:cBhvr>
                                    </p:animEffect>
                                  </p:childTnLst>
                                </p:cTn>
                              </p:par>
                            </p:childTnLst>
                          </p:cTn>
                        </p:par>
                        <p:par>
                          <p:cTn id="8" fill="hold" nodeType="afterGroup">
                            <p:stCondLst>
                              <p:cond delay="2400"/>
                            </p:stCondLst>
                            <p:childTnLst>
                              <p:par>
                                <p:cTn id="9" presetID="53" presetClass="entr" presetSubtype="0" fill="hold" nodeType="afterEffect">
                                  <p:stCondLst>
                                    <p:cond delay="0"/>
                                  </p:stCondLst>
                                  <p:childTnLst>
                                    <p:set>
                                      <p:cBhvr>
                                        <p:cTn id="10" dur="1" fill="hold">
                                          <p:stCondLst>
                                            <p:cond delay="0"/>
                                          </p:stCondLst>
                                        </p:cTn>
                                        <p:tgtEl>
                                          <p:spTgt spid="878596"/>
                                        </p:tgtEl>
                                        <p:attrNameLst>
                                          <p:attrName>style.visibility</p:attrName>
                                        </p:attrNameLst>
                                      </p:cBhvr>
                                      <p:to>
                                        <p:strVal val="visible"/>
                                      </p:to>
                                    </p:set>
                                    <p:anim calcmode="lin" valueType="num">
                                      <p:cBhvr>
                                        <p:cTn id="11" dur="500" fill="hold"/>
                                        <p:tgtEl>
                                          <p:spTgt spid="878596"/>
                                        </p:tgtEl>
                                        <p:attrNameLst>
                                          <p:attrName>ppt_w</p:attrName>
                                        </p:attrNameLst>
                                      </p:cBhvr>
                                      <p:tavLst>
                                        <p:tav tm="0">
                                          <p:val>
                                            <p:fltVal val="0"/>
                                          </p:val>
                                        </p:tav>
                                        <p:tav tm="100000">
                                          <p:val>
                                            <p:strVal val="#ppt_w"/>
                                          </p:val>
                                        </p:tav>
                                      </p:tavLst>
                                    </p:anim>
                                    <p:anim calcmode="lin" valueType="num">
                                      <p:cBhvr>
                                        <p:cTn id="12" dur="500" fill="hold"/>
                                        <p:tgtEl>
                                          <p:spTgt spid="878596"/>
                                        </p:tgtEl>
                                        <p:attrNameLst>
                                          <p:attrName>ppt_h</p:attrName>
                                        </p:attrNameLst>
                                      </p:cBhvr>
                                      <p:tavLst>
                                        <p:tav tm="0">
                                          <p:val>
                                            <p:fltVal val="0"/>
                                          </p:val>
                                        </p:tav>
                                        <p:tav tm="100000">
                                          <p:val>
                                            <p:strVal val="#ppt_h"/>
                                          </p:val>
                                        </p:tav>
                                      </p:tavLst>
                                    </p:anim>
                                    <p:animEffect transition="in" filter="fade">
                                      <p:cBhvr>
                                        <p:cTn id="13" dur="500"/>
                                        <p:tgtEl>
                                          <p:spTgt spid="8785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878598"/>
                                        </p:tgtEl>
                                      </p:cBhvr>
                                    </p:animEffect>
                                    <p:set>
                                      <p:cBhvr>
                                        <p:cTn id="18" dur="1" fill="hold">
                                          <p:stCondLst>
                                            <p:cond delay="499"/>
                                          </p:stCondLst>
                                        </p:cTn>
                                        <p:tgtEl>
                                          <p:spTgt spid="87859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78599"/>
                                        </p:tgtEl>
                                        <p:attrNameLst>
                                          <p:attrName>style.visibility</p:attrName>
                                        </p:attrNameLst>
                                      </p:cBhvr>
                                      <p:to>
                                        <p:strVal val="visible"/>
                                      </p:to>
                                    </p:set>
                                    <p:animEffect transition="in" filter="wipe(left)">
                                      <p:cBhvr>
                                        <p:cTn id="23" dur="500"/>
                                        <p:tgtEl>
                                          <p:spTgt spid="8785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78625"/>
                                        </p:tgtEl>
                                        <p:attrNameLst>
                                          <p:attrName>style.visibility</p:attrName>
                                        </p:attrNameLst>
                                      </p:cBhvr>
                                      <p:to>
                                        <p:strVal val="visible"/>
                                      </p:to>
                                    </p:set>
                                    <p:animEffect transition="in" filter="wipe(left)">
                                      <p:cBhvr>
                                        <p:cTn id="28" dur="500"/>
                                        <p:tgtEl>
                                          <p:spTgt spid="8786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78626"/>
                                        </p:tgtEl>
                                        <p:attrNameLst>
                                          <p:attrName>style.visibility</p:attrName>
                                        </p:attrNameLst>
                                      </p:cBhvr>
                                      <p:to>
                                        <p:strVal val="visible"/>
                                      </p:to>
                                    </p:set>
                                    <p:animEffect transition="in" filter="wipe(left)">
                                      <p:cBhvr>
                                        <p:cTn id="33" dur="500"/>
                                        <p:tgtEl>
                                          <p:spTgt spid="8786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78622"/>
                                        </p:tgtEl>
                                        <p:attrNameLst>
                                          <p:attrName>style.visibility</p:attrName>
                                        </p:attrNameLst>
                                      </p:cBhvr>
                                      <p:to>
                                        <p:strVal val="visible"/>
                                      </p:to>
                                    </p:set>
                                    <p:animEffect transition="in" filter="wipe(left)">
                                      <p:cBhvr>
                                        <p:cTn id="38" dur="500"/>
                                        <p:tgtEl>
                                          <p:spTgt spid="8786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78631"/>
                                        </p:tgtEl>
                                        <p:attrNameLst>
                                          <p:attrName>style.visibility</p:attrName>
                                        </p:attrNameLst>
                                      </p:cBhvr>
                                      <p:to>
                                        <p:strVal val="visible"/>
                                      </p:to>
                                    </p:set>
                                    <p:animEffect transition="in" filter="wipe(left)">
                                      <p:cBhvr>
                                        <p:cTn id="43" dur="500"/>
                                        <p:tgtEl>
                                          <p:spTgt spid="8786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78632"/>
                                        </p:tgtEl>
                                        <p:attrNameLst>
                                          <p:attrName>style.visibility</p:attrName>
                                        </p:attrNameLst>
                                      </p:cBhvr>
                                      <p:to>
                                        <p:strVal val="visible"/>
                                      </p:to>
                                    </p:set>
                                    <p:animEffect transition="in" filter="wipe(left)">
                                      <p:cBhvr>
                                        <p:cTn id="48" dur="500"/>
                                        <p:tgtEl>
                                          <p:spTgt spid="87863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78633"/>
                                        </p:tgtEl>
                                        <p:attrNameLst>
                                          <p:attrName>style.visibility</p:attrName>
                                        </p:attrNameLst>
                                      </p:cBhvr>
                                      <p:to>
                                        <p:strVal val="visible"/>
                                      </p:to>
                                    </p:set>
                                    <p:animEffect transition="in" filter="wipe(left)">
                                      <p:cBhvr>
                                        <p:cTn id="53" dur="500"/>
                                        <p:tgtEl>
                                          <p:spTgt spid="8786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78634"/>
                                        </p:tgtEl>
                                        <p:attrNameLst>
                                          <p:attrName>style.visibility</p:attrName>
                                        </p:attrNameLst>
                                      </p:cBhvr>
                                      <p:to>
                                        <p:strVal val="visible"/>
                                      </p:to>
                                    </p:set>
                                    <p:animEffect transition="in" filter="wipe(left)">
                                      <p:cBhvr>
                                        <p:cTn id="58" dur="500"/>
                                        <p:tgtEl>
                                          <p:spTgt spid="8786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878623"/>
                                        </p:tgtEl>
                                        <p:attrNameLst>
                                          <p:attrName>style.visibility</p:attrName>
                                        </p:attrNameLst>
                                      </p:cBhvr>
                                      <p:to>
                                        <p:strVal val="visible"/>
                                      </p:to>
                                    </p:set>
                                    <p:animEffect transition="in" filter="wipe(left)">
                                      <p:cBhvr>
                                        <p:cTn id="63" dur="500"/>
                                        <p:tgtEl>
                                          <p:spTgt spid="87862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78627"/>
                                        </p:tgtEl>
                                        <p:attrNameLst>
                                          <p:attrName>style.visibility</p:attrName>
                                        </p:attrNameLst>
                                      </p:cBhvr>
                                      <p:to>
                                        <p:strVal val="visible"/>
                                      </p:to>
                                    </p:set>
                                    <p:animEffect transition="in" filter="wipe(left)">
                                      <p:cBhvr>
                                        <p:cTn id="68" dur="500"/>
                                        <p:tgtEl>
                                          <p:spTgt spid="87862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78628"/>
                                        </p:tgtEl>
                                        <p:attrNameLst>
                                          <p:attrName>style.visibility</p:attrName>
                                        </p:attrNameLst>
                                      </p:cBhvr>
                                      <p:to>
                                        <p:strVal val="visible"/>
                                      </p:to>
                                    </p:set>
                                    <p:animEffect transition="in" filter="wipe(left)">
                                      <p:cBhvr>
                                        <p:cTn id="73" dur="500"/>
                                        <p:tgtEl>
                                          <p:spTgt spid="87862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878624"/>
                                        </p:tgtEl>
                                        <p:attrNameLst>
                                          <p:attrName>style.visibility</p:attrName>
                                        </p:attrNameLst>
                                      </p:cBhvr>
                                      <p:to>
                                        <p:strVal val="visible"/>
                                      </p:to>
                                    </p:set>
                                    <p:animEffect transition="in" filter="wipe(left)">
                                      <p:cBhvr>
                                        <p:cTn id="78" dur="500"/>
                                        <p:tgtEl>
                                          <p:spTgt spid="878624"/>
                                        </p:tgtEl>
                                      </p:cBhvr>
                                    </p:animEffect>
                                  </p:childTnLst>
                                </p:cTn>
                              </p:par>
                            </p:childTnLst>
                          </p:cTn>
                        </p:par>
                        <p:par>
                          <p:cTn id="79" fill="hold" nodeType="afterGroup">
                            <p:stCondLst>
                              <p:cond delay="500"/>
                            </p:stCondLst>
                            <p:childTnLst>
                              <p:par>
                                <p:cTn id="80" presetID="22" presetClass="entr" presetSubtype="8" fill="hold" nodeType="afterEffect">
                                  <p:stCondLst>
                                    <p:cond delay="0"/>
                                  </p:stCondLst>
                                  <p:childTnLst>
                                    <p:set>
                                      <p:cBhvr>
                                        <p:cTn id="81" dur="1" fill="hold">
                                          <p:stCondLst>
                                            <p:cond delay="0"/>
                                          </p:stCondLst>
                                        </p:cTn>
                                        <p:tgtEl>
                                          <p:spTgt spid="878629"/>
                                        </p:tgtEl>
                                        <p:attrNameLst>
                                          <p:attrName>style.visibility</p:attrName>
                                        </p:attrNameLst>
                                      </p:cBhvr>
                                      <p:to>
                                        <p:strVal val="visible"/>
                                      </p:to>
                                    </p:set>
                                    <p:animEffect transition="in" filter="wipe(left)">
                                      <p:cBhvr>
                                        <p:cTn id="82" dur="500"/>
                                        <p:tgtEl>
                                          <p:spTgt spid="87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5" grpId="0"/>
      <p:bldP spid="878598" grpId="0" animBg="1"/>
      <p:bldP spid="878631" grpId="0"/>
      <p:bldP spid="878632" grpId="0"/>
      <p:bldP spid="878633" grpId="0"/>
      <p:bldP spid="87863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858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extLst>
              <p:ext uri="{D42A27DB-BD31-4B8C-83A1-F6EECF244321}">
                <p14:modId xmlns:p14="http://schemas.microsoft.com/office/powerpoint/2010/main" val="125035689"/>
              </p:ext>
            </p:extLst>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619292" name="Equation" r:id="rId3" imgW="292100" imgH="279400" progId="Equation.3">
                  <p:embed/>
                </p:oleObj>
              </mc:Choice>
              <mc:Fallback>
                <p:oleObj name="Equation" r:id="rId3" imgW="292100" imgH="279400" progId="Equation.3">
                  <p:embed/>
                  <p:pic>
                    <p:nvPicPr>
                      <p:cNvPr id="0" name=""/>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304800" y="4191000"/>
            <a:ext cx="6248400" cy="762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0000"/>
                </a:solidFill>
                <a:latin typeface="Arial Narrow" charset="0"/>
              </a:rPr>
              <a:t>Magnitude of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619293" name="Equation" r:id="rId5" imgW="812447" imgH="253890" progId="Equation.DSMT4">
                  <p:embed/>
                </p:oleObj>
              </mc:Choice>
              <mc:Fallback>
                <p:oleObj name="Equation" r:id="rId5" imgW="81244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619294" name="Equation" r:id="rId7" imgW="723586" imgH="228501" progId="Equation.DSMT4">
                  <p:embed/>
                </p:oleObj>
              </mc:Choice>
              <mc:Fallback>
                <p:oleObj name="Equation" r:id="rId7" imgW="72358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619295" name="Equation" r:id="rId9" imgW="1015559" imgH="253890" progId="Equation.DSMT4">
                  <p:embed/>
                </p:oleObj>
              </mc:Choice>
              <mc:Fallback>
                <p:oleObj name="Equation" r:id="rId9" imgW="101555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nvGraphicFramePr>
        <p:xfrm>
          <a:off x="8458200" y="4648200"/>
          <a:ext cx="393700" cy="385763"/>
        </p:xfrm>
        <a:graphic>
          <a:graphicData uri="http://schemas.openxmlformats.org/presentationml/2006/ole">
            <mc:AlternateContent xmlns:mc="http://schemas.openxmlformats.org/markup-compatibility/2006">
              <mc:Choice xmlns:v="urn:schemas-microsoft-com:vml" Requires="v">
                <p:oleObj spid="_x0000_s619296" name="Equation" r:id="rId11" imgW="202936" imgH="177569" progId="Equation.DSMT4">
                  <p:embed/>
                </p:oleObj>
              </mc:Choice>
              <mc:Fallback>
                <p:oleObj name="Equation" r:id="rId11" imgW="202936" imgH="17756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648200"/>
                        <a:ext cx="393700"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298037878"/>
              </p:ext>
            </p:extLst>
          </p:nvPr>
        </p:nvGraphicFramePr>
        <p:xfrm>
          <a:off x="7004050" y="3884613"/>
          <a:ext cx="2139950" cy="382587"/>
        </p:xfrm>
        <a:graphic>
          <a:graphicData uri="http://schemas.openxmlformats.org/presentationml/2006/ole">
            <mc:AlternateContent xmlns:mc="http://schemas.openxmlformats.org/markup-compatibility/2006">
              <mc:Choice xmlns:v="urn:schemas-microsoft-com:vml" Requires="v">
                <p:oleObj spid="_x0000_s619297" name="Equation" r:id="rId13" imgW="1600200" imgH="254000" progId="Equation.DSMT4">
                  <p:embed/>
                </p:oleObj>
              </mc:Choice>
              <mc:Fallback>
                <p:oleObj name="Equation" r:id="rId13" imgW="1600200" imgH="254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884613"/>
                        <a:ext cx="2139950"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nvGraphicFramePr>
        <p:xfrm>
          <a:off x="7010400" y="4267200"/>
          <a:ext cx="1223963" cy="382588"/>
        </p:xfrm>
        <a:graphic>
          <a:graphicData uri="http://schemas.openxmlformats.org/presentationml/2006/ole">
            <mc:AlternateContent xmlns:mc="http://schemas.openxmlformats.org/markup-compatibility/2006">
              <mc:Choice xmlns:v="urn:schemas-microsoft-com:vml" Requires="v">
                <p:oleObj spid="_x0000_s619298" name="Equation" r:id="rId15" imgW="914400" imgH="254000" progId="Equation.DSMT4">
                  <p:embed/>
                </p:oleObj>
              </mc:Choice>
              <mc:Fallback>
                <p:oleObj name="Equation" r:id="rId15" imgW="914400" imgH="254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267200"/>
                        <a:ext cx="1223963"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477000" y="609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nvGraphicFramePr>
        <p:xfrm>
          <a:off x="7239000" y="6096000"/>
          <a:ext cx="723900" cy="407988"/>
        </p:xfrm>
        <a:graphic>
          <a:graphicData uri="http://schemas.openxmlformats.org/presentationml/2006/ole">
            <mc:AlternateContent xmlns:mc="http://schemas.openxmlformats.org/markup-compatibility/2006">
              <mc:Choice xmlns:v="urn:schemas-microsoft-com:vml" Requires="v">
                <p:oleObj spid="_x0000_s619299" name="Equation" r:id="rId17" imgW="355138" imgH="177569" progId="Equation.DSMT4">
                  <p:embed/>
                </p:oleObj>
              </mc:Choice>
              <mc:Fallback>
                <p:oleObj name="Equation" r:id="rId17" imgW="355138"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6096000"/>
                        <a:ext cx="7239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51151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0227">
                                            <p:txEl>
                                              <p:pRg st="0" end="0"/>
                                            </p:txEl>
                                          </p:spTgt>
                                        </p:tgtEl>
                                        <p:attrNameLst>
                                          <p:attrName>style.visibility</p:attrName>
                                        </p:attrNameLst>
                                      </p:cBhvr>
                                      <p:to>
                                        <p:strVal val="visible"/>
                                      </p:to>
                                    </p:set>
                                    <p:animEffect transition="in" filter="wipe(left)">
                                      <p:cBhvr>
                                        <p:cTn id="7" dur="500"/>
                                        <p:tgtEl>
                                          <p:spTgt spid="82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20250">
                                            <p:txEl>
                                              <p:pRg st="0" end="0"/>
                                            </p:txEl>
                                          </p:spTgt>
                                        </p:tgtEl>
                                        <p:attrNameLst>
                                          <p:attrName>style.visibility</p:attrName>
                                        </p:attrNameLst>
                                      </p:cBhvr>
                                      <p:to>
                                        <p:strVal val="visible"/>
                                      </p:to>
                                    </p:set>
                                    <p:animEffect transition="in" filter="wipe(left)">
                                      <p:cBhvr>
                                        <p:cTn id="12" dur="500"/>
                                        <p:tgtEl>
                                          <p:spTgt spid="8202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20230"/>
                                        </p:tgtEl>
                                        <p:attrNameLst>
                                          <p:attrName>style.visibility</p:attrName>
                                        </p:attrNameLst>
                                      </p:cBhvr>
                                      <p:to>
                                        <p:strVal val="visible"/>
                                      </p:to>
                                    </p:set>
                                    <p:animEffect transition="in" filter="wipe(left)">
                                      <p:cBhvr>
                                        <p:cTn id="17" dur="500"/>
                                        <p:tgtEl>
                                          <p:spTgt spid="820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20262">
                                            <p:txEl>
                                              <p:pRg st="0" end="0"/>
                                            </p:txEl>
                                          </p:spTgt>
                                        </p:tgtEl>
                                        <p:attrNameLst>
                                          <p:attrName>style.visibility</p:attrName>
                                        </p:attrNameLst>
                                      </p:cBhvr>
                                      <p:to>
                                        <p:strVal val="visible"/>
                                      </p:to>
                                    </p:set>
                                    <p:animEffect transition="in" filter="wipe(left)">
                                      <p:cBhvr>
                                        <p:cTn id="42" dur="500"/>
                                        <p:tgtEl>
                                          <p:spTgt spid="82026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20263">
                                            <p:txEl>
                                              <p:pRg st="0" end="0"/>
                                            </p:txEl>
                                          </p:spTgt>
                                        </p:tgtEl>
                                        <p:attrNameLst>
                                          <p:attrName>style.visibility</p:attrName>
                                        </p:attrNameLst>
                                      </p:cBhvr>
                                      <p:to>
                                        <p:strVal val="visible"/>
                                      </p:to>
                                    </p:set>
                                    <p:animEffect transition="in" filter="wipe(left)">
                                      <p:cBhvr>
                                        <p:cTn id="52" dur="500"/>
                                        <p:tgtEl>
                                          <p:spTgt spid="820263">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20229"/>
                                        </p:tgtEl>
                                        <p:attrNameLst>
                                          <p:attrName>style.visibility</p:attrName>
                                        </p:attrNameLst>
                                      </p:cBhvr>
                                      <p:to>
                                        <p:strVal val="visible"/>
                                      </p:to>
                                    </p:set>
                                    <p:animEffect transition="in" filter="wipe(left)">
                                      <p:cBhvr>
                                        <p:cTn id="67" dur="500"/>
                                        <p:tgtEl>
                                          <p:spTgt spid="8202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820228"/>
                                        </p:tgtEl>
                                        <p:attrNameLst>
                                          <p:attrName>style.visibility</p:attrName>
                                        </p:attrNameLst>
                                      </p:cBhvr>
                                      <p:to>
                                        <p:strVal val="visible"/>
                                      </p:to>
                                    </p:set>
                                    <p:animEffect transition="in" filter="wipe(left)">
                                      <p:cBhvr>
                                        <p:cTn id="72" dur="500"/>
                                        <p:tgtEl>
                                          <p:spTgt spid="8202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820276"/>
                                        </p:tgtEl>
                                        <p:attrNameLst>
                                          <p:attrName>style.visibility</p:attrName>
                                        </p:attrNameLst>
                                      </p:cBhvr>
                                      <p:to>
                                        <p:strVal val="visible"/>
                                      </p:to>
                                    </p:set>
                                    <p:animEffect transition="in" filter="wipe(left)">
                                      <p:cBhvr>
                                        <p:cTn id="77" dur="500"/>
                                        <p:tgtEl>
                                          <p:spTgt spid="8202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820277"/>
                                        </p:tgtEl>
                                        <p:attrNameLst>
                                          <p:attrName>style.visibility</p:attrName>
                                        </p:attrNameLst>
                                      </p:cBhvr>
                                      <p:to>
                                        <p:strVal val="visible"/>
                                      </p:to>
                                    </p:set>
                                    <p:animEffect transition="in" filter="wipe(left)">
                                      <p:cBhvr>
                                        <p:cTn id="82" dur="500"/>
                                        <p:tgtEl>
                                          <p:spTgt spid="8202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20274"/>
                                        </p:tgtEl>
                                        <p:attrNameLst>
                                          <p:attrName>style.visibility</p:attrName>
                                        </p:attrNameLst>
                                      </p:cBhvr>
                                      <p:to>
                                        <p:strVal val="visible"/>
                                      </p:to>
                                    </p:set>
                                    <p:animEffect transition="in" filter="wipe(left)">
                                      <p:cBhvr>
                                        <p:cTn id="87" dur="500"/>
                                        <p:tgtEl>
                                          <p:spTgt spid="8202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820275"/>
                                        </p:tgtEl>
                                        <p:attrNameLst>
                                          <p:attrName>style.visibility</p:attrName>
                                        </p:attrNameLst>
                                      </p:cBhvr>
                                      <p:to>
                                        <p:strVal val="visible"/>
                                      </p:to>
                                    </p:set>
                                    <p:animEffect transition="in" filter="wipe(left)">
                                      <p:cBhvr>
                                        <p:cTn id="92" dur="500"/>
                                        <p:tgtEl>
                                          <p:spTgt spid="82027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820264">
                                            <p:txEl>
                                              <p:pRg st="0" end="0"/>
                                            </p:txEl>
                                          </p:spTgt>
                                        </p:tgtEl>
                                        <p:attrNameLst>
                                          <p:attrName>style.visibility</p:attrName>
                                        </p:attrNameLst>
                                      </p:cBhvr>
                                      <p:to>
                                        <p:strVal val="visible"/>
                                      </p:to>
                                    </p:set>
                                    <p:animEffect transition="in" filter="wipe(left)">
                                      <p:cBhvr>
                                        <p:cTn id="97" dur="500"/>
                                        <p:tgtEl>
                                          <p:spTgt spid="820264">
                                            <p:txEl>
                                              <p:pRg st="0" end="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820272"/>
                                        </p:tgtEl>
                                        <p:attrNameLst>
                                          <p:attrName>style.visibility</p:attrName>
                                        </p:attrNameLst>
                                      </p:cBhvr>
                                      <p:to>
                                        <p:strVal val="visible"/>
                                      </p:to>
                                    </p:set>
                                    <p:animEffect transition="in" filter="wipe(left)">
                                      <p:cBhvr>
                                        <p:cTn id="112" dur="500"/>
                                        <p:tgtEl>
                                          <p:spTgt spid="82027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820273"/>
                                        </p:tgtEl>
                                        <p:attrNameLst>
                                          <p:attrName>style.visibility</p:attrName>
                                        </p:attrNameLst>
                                      </p:cBhvr>
                                      <p:to>
                                        <p:strVal val="visible"/>
                                      </p:to>
                                    </p:set>
                                    <p:animEffect transition="in" filter="wipe(left)">
                                      <p:cBhvr>
                                        <p:cTn id="117" dur="500"/>
                                        <p:tgtEl>
                                          <p:spTgt spid="82027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820278"/>
                                        </p:tgtEl>
                                        <p:attrNameLst>
                                          <p:attrName>style.visibility</p:attrName>
                                        </p:attrNameLst>
                                      </p:cBhvr>
                                      <p:to>
                                        <p:strVal val="visible"/>
                                      </p:to>
                                    </p:set>
                                    <p:animEffect transition="in" filter="wipe(left)">
                                      <p:cBhvr>
                                        <p:cTn id="122" dur="500"/>
                                        <p:tgtEl>
                                          <p:spTgt spid="82027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820279"/>
                                        </p:tgtEl>
                                        <p:attrNameLst>
                                          <p:attrName>style.visibility</p:attrName>
                                        </p:attrNameLst>
                                      </p:cBhvr>
                                      <p:to>
                                        <p:strVal val="visible"/>
                                      </p:to>
                                    </p:set>
                                    <p:animEffect transition="in" filter="wipe(left)">
                                      <p:cBhvr>
                                        <p:cTn id="127" dur="500"/>
                                        <p:tgtEl>
                                          <p:spTgt spid="82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P spid="820229" grpId="0" animBg="1" autoUpdateAnimBg="0"/>
      <p:bldP spid="820230" grpId="0" animBg="1"/>
      <p:bldP spid="820250" grpId="0" build="p" autoUpdateAnimBg="0"/>
      <p:bldP spid="820262" grpId="0" build="p" autoUpdateAnimBg="0"/>
      <p:bldP spid="820263" grpId="0" build="p" autoUpdateAnimBg="0"/>
      <p:bldP spid="820264" grpId="0" build="p" autoUpdateAnimBg="0"/>
      <p:bldP spid="8202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355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35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B00CDF-F960-9540-B64E-78C4923432A3}"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888835" name="Text Box 3"/>
          <p:cNvSpPr txBox="1">
            <a:spLocks noChangeArrowheads="1"/>
          </p:cNvSpPr>
          <p:nvPr/>
        </p:nvSpPr>
        <p:spPr bwMode="auto">
          <a:xfrm>
            <a:off x="288925" y="725488"/>
            <a:ext cx="6035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tendon exerts a force of magnitude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790 N</a:t>
            </a:r>
            <a:r>
              <a:rPr lang="en-US" altLang="ko-KR">
                <a:solidFill>
                  <a:schemeClr val="accent2"/>
                </a:solidFill>
                <a:latin typeface="Arial Narrow" charset="0"/>
                <a:ea typeface="굴림" charset="0"/>
                <a:cs typeface="굴림" charset="0"/>
              </a:rPr>
              <a:t> on the point P</a:t>
            </a:r>
            <a:r>
              <a:rPr lang="en-US">
                <a:solidFill>
                  <a:schemeClr val="accent2"/>
                </a:solidFill>
                <a:latin typeface="Arial Narrow" charset="0"/>
                <a:ea typeface="굴림" charset="0"/>
                <a:cs typeface="굴림" charset="0"/>
              </a:rPr>
              <a:t>.  Determine the torque (magnitude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and direction) of this force about the ankle joint</a:t>
            </a:r>
            <a:r>
              <a:rPr lang="en-US" altLang="ko-KR">
                <a:solidFill>
                  <a:schemeClr val="accent2"/>
                </a:solidFill>
                <a:latin typeface="Arial Narrow" charset="0"/>
                <a:ea typeface="굴림" charset="0"/>
                <a:cs typeface="굴림" charset="0"/>
              </a:rPr>
              <a:t> which is located 3.6x10</a:t>
            </a:r>
            <a:r>
              <a:rPr lang="en-US" altLang="ko-KR" baseline="30000">
                <a:solidFill>
                  <a:schemeClr val="accent2"/>
                </a:solidFill>
                <a:latin typeface="Arial Narrow" charset="0"/>
                <a:ea typeface="굴림" charset="0"/>
                <a:cs typeface="굴림" charset="0"/>
              </a:rPr>
              <a:t>-2</a:t>
            </a:r>
            <a:r>
              <a:rPr lang="en-US" altLang="ko-KR">
                <a:solidFill>
                  <a:schemeClr val="accent2"/>
                </a:solidFill>
                <a:latin typeface="Arial Narrow" charset="0"/>
                <a:ea typeface="굴림" charset="0"/>
                <a:cs typeface="굴림" charset="0"/>
              </a:rPr>
              <a:t>m away from point P.</a:t>
            </a:r>
            <a:endParaRPr lang="en-US">
              <a:solidFill>
                <a:schemeClr val="accent2"/>
              </a:solidFill>
              <a:latin typeface="Arial Narrow" charset="0"/>
              <a:ea typeface="굴림" charset="0"/>
              <a:cs typeface="굴림" charset="0"/>
            </a:endParaRPr>
          </a:p>
        </p:txBody>
      </p:sp>
      <p:pic>
        <p:nvPicPr>
          <p:cNvPr id="888836" name="Picture 4"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14400"/>
            <a:ext cx="23669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5"/>
          <p:cNvSpPr>
            <a:spLocks noGrp="1" noChangeArrowheads="1"/>
          </p:cNvSpPr>
          <p:nvPr>
            <p:ph type="title"/>
          </p:nvPr>
        </p:nvSpPr>
        <p:spPr>
          <a:xfrm>
            <a:off x="685800" y="0"/>
            <a:ext cx="7772400" cy="762000"/>
          </a:xfrm>
        </p:spPr>
        <p:txBody>
          <a:bodyPr/>
          <a:lstStyle/>
          <a:p>
            <a:r>
              <a:rPr lang="en-US" altLang="ko-KR">
                <a:latin typeface="Arial Narrow" charset="0"/>
                <a:ea typeface="굴림" charset="0"/>
                <a:cs typeface="굴림" charset="0"/>
              </a:rPr>
              <a:t>Ex. The Achilles Tendon</a:t>
            </a:r>
            <a:endParaRPr lang="en-US">
              <a:latin typeface="Arial Narrow" charset="0"/>
              <a:ea typeface="ＭＳ Ｐゴシック" charset="0"/>
              <a:cs typeface="ＭＳ Ｐゴシック" charset="0"/>
            </a:endParaRPr>
          </a:p>
        </p:txBody>
      </p:sp>
      <p:graphicFrame>
        <p:nvGraphicFramePr>
          <p:cNvPr id="888838" name="Object 2"/>
          <p:cNvGraphicFramePr>
            <a:graphicFrameLocks noChangeAspect="1"/>
          </p:cNvGraphicFramePr>
          <p:nvPr>
            <p:extLst>
              <p:ext uri="{D42A27DB-BD31-4B8C-83A1-F6EECF244321}">
                <p14:modId xmlns:p14="http://schemas.microsoft.com/office/powerpoint/2010/main" val="4210619743"/>
              </p:ext>
            </p:extLst>
          </p:nvPr>
        </p:nvGraphicFramePr>
        <p:xfrm>
          <a:off x="735013" y="4710113"/>
          <a:ext cx="827087" cy="455612"/>
        </p:xfrm>
        <a:graphic>
          <a:graphicData uri="http://schemas.openxmlformats.org/presentationml/2006/ole">
            <mc:AlternateContent xmlns:mc="http://schemas.openxmlformats.org/markup-compatibility/2006">
              <mc:Choice xmlns:v="urn:schemas-microsoft-com:vml" Requires="v">
                <p:oleObj spid="_x0000_s700485" name="Equation" r:id="rId5" imgW="254000" imgH="139700" progId="Equation.3">
                  <p:embed/>
                </p:oleObj>
              </mc:Choice>
              <mc:Fallback>
                <p:oleObj name="Equation" r:id="rId5" imgW="254000" imgH="139700" progId="Equation.3">
                  <p:embed/>
                  <p:pic>
                    <p:nvPicPr>
                      <p:cNvPr id="0" name=""/>
                      <p:cNvPicPr>
                        <a:picLocks noChangeAspect="1" noChangeArrowheads="1"/>
                      </p:cNvPicPr>
                      <p:nvPr/>
                    </p:nvPicPr>
                    <p:blipFill>
                      <a:blip r:embed="rId6"/>
                      <a:srcRect/>
                      <a:stretch>
                        <a:fillRect/>
                      </a:stretch>
                    </p:blipFill>
                    <p:spPr bwMode="auto">
                      <a:xfrm>
                        <a:off x="735013" y="4710113"/>
                        <a:ext cx="8270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39" name="Object 3"/>
          <p:cNvGraphicFramePr>
            <a:graphicFrameLocks noChangeAspect="1"/>
          </p:cNvGraphicFramePr>
          <p:nvPr/>
        </p:nvGraphicFramePr>
        <p:xfrm>
          <a:off x="762000" y="2714625"/>
          <a:ext cx="1201738" cy="419100"/>
        </p:xfrm>
        <a:graphic>
          <a:graphicData uri="http://schemas.openxmlformats.org/presentationml/2006/ole">
            <mc:AlternateContent xmlns:mc="http://schemas.openxmlformats.org/markup-compatibility/2006">
              <mc:Choice xmlns:v="urn:schemas-microsoft-com:vml" Requires="v">
                <p:oleObj spid="_x0000_s700486" name="Equation" r:id="rId7" imgW="583947" imgH="203112" progId="Equation.DSMT4">
                  <p:embed/>
                </p:oleObj>
              </mc:Choice>
              <mc:Fallback>
                <p:oleObj name="Equation" r:id="rId7" imgW="583947"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714625"/>
                        <a:ext cx="1201738"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1" name="Object 4"/>
          <p:cNvGraphicFramePr>
            <a:graphicFrameLocks noChangeAspect="1"/>
          </p:cNvGraphicFramePr>
          <p:nvPr/>
        </p:nvGraphicFramePr>
        <p:xfrm>
          <a:off x="1162050" y="5092700"/>
          <a:ext cx="3714750" cy="546100"/>
        </p:xfrm>
        <a:graphic>
          <a:graphicData uri="http://schemas.openxmlformats.org/presentationml/2006/ole">
            <mc:AlternateContent xmlns:mc="http://schemas.openxmlformats.org/markup-compatibility/2006">
              <mc:Choice xmlns:v="urn:schemas-microsoft-com:vml" Requires="v">
                <p:oleObj spid="_x0000_s700487" name="Equation" r:id="rId9" imgW="1905000" imgH="279400" progId="Equation.DSMT4">
                  <p:embed/>
                </p:oleObj>
              </mc:Choice>
              <mc:Fallback>
                <p:oleObj name="Equation" r:id="rId9" imgW="19050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2050" y="5092700"/>
                        <a:ext cx="37147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88842" name="Text Box 10"/>
          <p:cNvSpPr txBox="1">
            <a:spLocks noChangeArrowheads="1"/>
          </p:cNvSpPr>
          <p:nvPr/>
        </p:nvSpPr>
        <p:spPr bwMode="auto">
          <a:xfrm>
            <a:off x="6477000" y="327660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Arial" charset="0"/>
              </a:rPr>
              <a:t>790 N</a:t>
            </a:r>
          </a:p>
        </p:txBody>
      </p:sp>
      <p:graphicFrame>
        <p:nvGraphicFramePr>
          <p:cNvPr id="888844" name="Object 5"/>
          <p:cNvGraphicFramePr>
            <a:graphicFrameLocks noChangeAspect="1"/>
          </p:cNvGraphicFramePr>
          <p:nvPr/>
        </p:nvGraphicFramePr>
        <p:xfrm>
          <a:off x="685800" y="3438525"/>
          <a:ext cx="469900" cy="365125"/>
        </p:xfrm>
        <a:graphic>
          <a:graphicData uri="http://schemas.openxmlformats.org/presentationml/2006/ole">
            <mc:AlternateContent xmlns:mc="http://schemas.openxmlformats.org/markup-compatibility/2006">
              <mc:Choice xmlns:v="urn:schemas-microsoft-com:vml" Requires="v">
                <p:oleObj spid="_x0000_s700488" name="Equation" r:id="rId11" imgW="228402" imgH="177646" progId="Equation.DSMT4">
                  <p:embed/>
                </p:oleObj>
              </mc:Choice>
              <mc:Fallback>
                <p:oleObj name="Equation" r:id="rId11" imgW="228402"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3438525"/>
                        <a:ext cx="4699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5" name="Object 6"/>
          <p:cNvGraphicFramePr>
            <a:graphicFrameLocks noChangeAspect="1"/>
          </p:cNvGraphicFramePr>
          <p:nvPr>
            <p:extLst>
              <p:ext uri="{D42A27DB-BD31-4B8C-83A1-F6EECF244321}">
                <p14:modId xmlns:p14="http://schemas.microsoft.com/office/powerpoint/2010/main" val="2647999463"/>
              </p:ext>
            </p:extLst>
          </p:nvPr>
        </p:nvGraphicFramePr>
        <p:xfrm>
          <a:off x="1465263" y="4668838"/>
          <a:ext cx="744537" cy="538162"/>
        </p:xfrm>
        <a:graphic>
          <a:graphicData uri="http://schemas.openxmlformats.org/presentationml/2006/ole">
            <mc:AlternateContent xmlns:mc="http://schemas.openxmlformats.org/markup-compatibility/2006">
              <mc:Choice xmlns:v="urn:schemas-microsoft-com:vml" Requires="v">
                <p:oleObj spid="_x0000_s700489" name="Equation" r:id="rId13" imgW="228600" imgH="165100" progId="Equation.3">
                  <p:embed/>
                </p:oleObj>
              </mc:Choice>
              <mc:Fallback>
                <p:oleObj name="Equation" r:id="rId13" imgW="228600" imgH="165100" progId="Equation.3">
                  <p:embed/>
                  <p:pic>
                    <p:nvPicPr>
                      <p:cNvPr id="0" name=""/>
                      <p:cNvPicPr>
                        <a:picLocks noChangeAspect="1" noChangeArrowheads="1"/>
                      </p:cNvPicPr>
                      <p:nvPr/>
                    </p:nvPicPr>
                    <p:blipFill>
                      <a:blip r:embed="rId14"/>
                      <a:srcRect/>
                      <a:stretch>
                        <a:fillRect/>
                      </a:stretch>
                    </p:blipFill>
                    <p:spPr bwMode="auto">
                      <a:xfrm>
                        <a:off x="1465263" y="4668838"/>
                        <a:ext cx="744537"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6" name="Object 7"/>
          <p:cNvGraphicFramePr>
            <a:graphicFrameLocks noChangeAspect="1"/>
          </p:cNvGraphicFramePr>
          <p:nvPr/>
        </p:nvGraphicFramePr>
        <p:xfrm>
          <a:off x="2057400" y="2552700"/>
          <a:ext cx="1541463" cy="809625"/>
        </p:xfrm>
        <a:graphic>
          <a:graphicData uri="http://schemas.openxmlformats.org/presentationml/2006/ole">
            <mc:AlternateContent xmlns:mc="http://schemas.openxmlformats.org/markup-compatibility/2006">
              <mc:Choice xmlns:v="urn:schemas-microsoft-com:vml" Requires="v">
                <p:oleObj spid="_x0000_s700490" name="Equation" r:id="rId15" imgW="748975" imgH="393529" progId="Equation.DSMT4">
                  <p:embed/>
                </p:oleObj>
              </mc:Choice>
              <mc:Fallback>
                <p:oleObj name="Equation" r:id="rId15" imgW="748975" imgH="3935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2552700"/>
                        <a:ext cx="1541463"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7" name="Object 8"/>
          <p:cNvGraphicFramePr>
            <a:graphicFrameLocks noChangeAspect="1"/>
          </p:cNvGraphicFramePr>
          <p:nvPr/>
        </p:nvGraphicFramePr>
        <p:xfrm>
          <a:off x="1174750" y="3438525"/>
          <a:ext cx="1733550" cy="304800"/>
        </p:xfrm>
        <a:graphic>
          <a:graphicData uri="http://schemas.openxmlformats.org/presentationml/2006/ole">
            <mc:AlternateContent xmlns:mc="http://schemas.openxmlformats.org/markup-compatibility/2006">
              <mc:Choice xmlns:v="urn:schemas-microsoft-com:vml" Requires="v">
                <p:oleObj spid="_x0000_s700491" name="Equation" r:id="rId17" imgW="1155700" imgH="203200" progId="Equation.DSMT4">
                  <p:embed/>
                </p:oleObj>
              </mc:Choice>
              <mc:Fallback>
                <p:oleObj name="Equation" r:id="rId17" imgW="1155700" imgH="203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74750" y="3438525"/>
                        <a:ext cx="1733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48" name="Object 9"/>
          <p:cNvGraphicFramePr>
            <a:graphicFrameLocks noChangeAspect="1"/>
          </p:cNvGraphicFramePr>
          <p:nvPr/>
        </p:nvGraphicFramePr>
        <p:xfrm>
          <a:off x="927100" y="3857625"/>
          <a:ext cx="4419600" cy="485775"/>
        </p:xfrm>
        <a:graphic>
          <a:graphicData uri="http://schemas.openxmlformats.org/presentationml/2006/ole">
            <mc:AlternateContent xmlns:mc="http://schemas.openxmlformats.org/markup-compatibility/2006">
              <mc:Choice xmlns:v="urn:schemas-microsoft-com:vml" Requires="v">
                <p:oleObj spid="_x0000_s700492" name="Equation" r:id="rId19" imgW="2540000" imgH="279400" progId="Equation.DSMT4">
                  <p:embed/>
                </p:oleObj>
              </mc:Choice>
              <mc:Fallback>
                <p:oleObj name="Equation" r:id="rId19" imgW="2540000" imgH="279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7100" y="3857625"/>
                        <a:ext cx="44196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88849" name="Text Box 17"/>
          <p:cNvSpPr txBox="1">
            <a:spLocks noChangeArrowheads="1"/>
          </p:cNvSpPr>
          <p:nvPr/>
        </p:nvSpPr>
        <p:spPr bwMode="auto">
          <a:xfrm>
            <a:off x="365125" y="2219325"/>
            <a:ext cx="413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First, let’s find the lever arm length</a:t>
            </a:r>
            <a:endParaRPr lang="en-US">
              <a:solidFill>
                <a:schemeClr val="accent2"/>
              </a:solidFill>
              <a:latin typeface="Arial Narrow" charset="0"/>
              <a:ea typeface="굴림" charset="0"/>
              <a:cs typeface="굴림" charset="0"/>
            </a:endParaRPr>
          </a:p>
        </p:txBody>
      </p:sp>
      <p:sp>
        <p:nvSpPr>
          <p:cNvPr id="888850" name="Text Box 18"/>
          <p:cNvSpPr txBox="1">
            <a:spLocks noChangeArrowheads="1"/>
          </p:cNvSpPr>
          <p:nvPr/>
        </p:nvSpPr>
        <p:spPr bwMode="auto">
          <a:xfrm>
            <a:off x="457200" y="4267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So the torque is</a:t>
            </a:r>
            <a:endParaRPr lang="en-US">
              <a:solidFill>
                <a:schemeClr val="accent2"/>
              </a:solidFill>
              <a:latin typeface="Arial Narrow" charset="0"/>
              <a:ea typeface="굴림" charset="0"/>
              <a:cs typeface="굴림" charset="0"/>
            </a:endParaRPr>
          </a:p>
        </p:txBody>
      </p:sp>
      <p:sp>
        <p:nvSpPr>
          <p:cNvPr id="888853" name="Text Box 21"/>
          <p:cNvSpPr txBox="1">
            <a:spLocks noChangeArrowheads="1"/>
          </p:cNvSpPr>
          <p:nvPr/>
        </p:nvSpPr>
        <p:spPr bwMode="auto">
          <a:xfrm>
            <a:off x="609600" y="6096000"/>
            <a:ext cx="4114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Since the rotation is in clock-wise</a:t>
            </a:r>
            <a:endParaRPr lang="en-US">
              <a:solidFill>
                <a:schemeClr val="accent2"/>
              </a:solidFill>
              <a:latin typeface="Arial Narrow" charset="0"/>
              <a:ea typeface="굴림" charset="0"/>
              <a:cs typeface="굴림" charset="0"/>
            </a:endParaRPr>
          </a:p>
        </p:txBody>
      </p:sp>
      <p:graphicFrame>
        <p:nvGraphicFramePr>
          <p:cNvPr id="888852" name="Object 11"/>
          <p:cNvGraphicFramePr>
            <a:graphicFrameLocks noChangeAspect="1"/>
          </p:cNvGraphicFramePr>
          <p:nvPr/>
        </p:nvGraphicFramePr>
        <p:xfrm>
          <a:off x="4464050" y="6248400"/>
          <a:ext cx="488950" cy="282575"/>
        </p:xfrm>
        <a:graphic>
          <a:graphicData uri="http://schemas.openxmlformats.org/presentationml/2006/ole">
            <mc:AlternateContent xmlns:mc="http://schemas.openxmlformats.org/markup-compatibility/2006">
              <mc:Choice xmlns:v="urn:schemas-microsoft-com:vml" Requires="v">
                <p:oleObj spid="_x0000_s700493" name="Equation" r:id="rId21" imgW="241195" imgH="139639" progId="Equation.DSMT4">
                  <p:embed/>
                </p:oleObj>
              </mc:Choice>
              <mc:Fallback>
                <p:oleObj name="Equation" r:id="rId21" imgW="241195" imgH="13963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64050" y="6248400"/>
                        <a:ext cx="488950" cy="2825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 name="Rectangle 23"/>
          <p:cNvSpPr>
            <a:spLocks noChangeArrowheads="1"/>
          </p:cNvSpPr>
          <p:nvPr/>
        </p:nvSpPr>
        <p:spPr bwMode="auto">
          <a:xfrm>
            <a:off x="6324600" y="1978025"/>
            <a:ext cx="836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1400">
                <a:solidFill>
                  <a:schemeClr val="accent2"/>
                </a:solidFill>
                <a:latin typeface="Arial Narrow" charset="0"/>
                <a:ea typeface="굴림" charset="0"/>
                <a:cs typeface="굴림" charset="0"/>
              </a:rPr>
              <a:t>3.6x10</a:t>
            </a:r>
            <a:r>
              <a:rPr lang="en-US" altLang="ko-KR" sz="1400" baseline="30000">
                <a:solidFill>
                  <a:schemeClr val="accent2"/>
                </a:solidFill>
                <a:latin typeface="Arial Narrow" charset="0"/>
                <a:ea typeface="굴림" charset="0"/>
                <a:cs typeface="굴림" charset="0"/>
              </a:rPr>
              <a:t>-2</a:t>
            </a:r>
            <a:r>
              <a:rPr lang="en-US" altLang="ko-KR" sz="1400">
                <a:solidFill>
                  <a:schemeClr val="accent2"/>
                </a:solidFill>
                <a:latin typeface="Arial Narrow" charset="0"/>
                <a:ea typeface="굴림" charset="0"/>
                <a:cs typeface="굴림" charset="0"/>
              </a:rPr>
              <a:t>m </a:t>
            </a:r>
            <a:endParaRPr lang="en-US" sz="1400">
              <a:ea typeface="굴림" charset="0"/>
              <a:cs typeface="굴림" charset="0"/>
            </a:endParaRPr>
          </a:p>
        </p:txBody>
      </p:sp>
      <p:sp>
        <p:nvSpPr>
          <p:cNvPr id="888843" name="Rectangle 11"/>
          <p:cNvSpPr>
            <a:spLocks noChangeArrowheads="1"/>
          </p:cNvSpPr>
          <p:nvPr/>
        </p:nvSpPr>
        <p:spPr bwMode="auto">
          <a:xfrm>
            <a:off x="5486400" y="3200400"/>
            <a:ext cx="36576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888851" name="Object 10"/>
          <p:cNvGraphicFramePr>
            <a:graphicFrameLocks noChangeAspect="1"/>
          </p:cNvGraphicFramePr>
          <p:nvPr>
            <p:extLst>
              <p:ext uri="{D42A27DB-BD31-4B8C-83A1-F6EECF244321}">
                <p14:modId xmlns:p14="http://schemas.microsoft.com/office/powerpoint/2010/main" val="1523963450"/>
              </p:ext>
            </p:extLst>
          </p:nvPr>
        </p:nvGraphicFramePr>
        <p:xfrm>
          <a:off x="1166813" y="5614988"/>
          <a:ext cx="4903787" cy="595312"/>
        </p:xfrm>
        <a:graphic>
          <a:graphicData uri="http://schemas.openxmlformats.org/presentationml/2006/ole">
            <mc:AlternateContent xmlns:mc="http://schemas.openxmlformats.org/markup-compatibility/2006">
              <mc:Choice xmlns:v="urn:schemas-microsoft-com:vml" Requires="v">
                <p:oleObj spid="_x0000_s700494" name="Equation" r:id="rId23" imgW="2514600" imgH="304800" progId="Equation.3">
                  <p:embed/>
                </p:oleObj>
              </mc:Choice>
              <mc:Fallback>
                <p:oleObj name="Equation" r:id="rId23" imgW="2514600" imgH="304800" progId="Equation.3">
                  <p:embed/>
                  <p:pic>
                    <p:nvPicPr>
                      <p:cNvPr id="0" name=""/>
                      <p:cNvPicPr>
                        <a:picLocks noChangeAspect="1" noChangeArrowheads="1"/>
                      </p:cNvPicPr>
                      <p:nvPr/>
                    </p:nvPicPr>
                    <p:blipFill>
                      <a:blip r:embed="rId24"/>
                      <a:srcRect/>
                      <a:stretch>
                        <a:fillRect/>
                      </a:stretch>
                    </p:blipFill>
                    <p:spPr bwMode="auto">
                      <a:xfrm>
                        <a:off x="1166813" y="5614988"/>
                        <a:ext cx="4903787"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8854" name="Object 12"/>
          <p:cNvGraphicFramePr>
            <a:graphicFrameLocks noChangeAspect="1"/>
          </p:cNvGraphicFramePr>
          <p:nvPr>
            <p:extLst>
              <p:ext uri="{D42A27DB-BD31-4B8C-83A1-F6EECF244321}">
                <p14:modId xmlns:p14="http://schemas.microsoft.com/office/powerpoint/2010/main" val="1082724572"/>
              </p:ext>
            </p:extLst>
          </p:nvPr>
        </p:nvGraphicFramePr>
        <p:xfrm>
          <a:off x="4959350" y="6197600"/>
          <a:ext cx="1212850" cy="307975"/>
        </p:xfrm>
        <a:graphic>
          <a:graphicData uri="http://schemas.openxmlformats.org/presentationml/2006/ole">
            <mc:AlternateContent xmlns:mc="http://schemas.openxmlformats.org/markup-compatibility/2006">
              <mc:Choice xmlns:v="urn:schemas-microsoft-com:vml" Requires="v">
                <p:oleObj spid="_x0000_s700495" name="Equation" r:id="rId25" imgW="596900" imgH="152400" progId="Equation.DSMT4">
                  <p:embed/>
                </p:oleObj>
              </mc:Choice>
              <mc:Fallback>
                <p:oleObj name="Equation" r:id="rId25" imgW="596900" imgH="152400" progId="Equation.DSMT4">
                  <p:embed/>
                  <p:pic>
                    <p:nvPicPr>
                      <p:cNvPr id="0" name=""/>
                      <p:cNvPicPr>
                        <a:picLocks noChangeAspect="1" noChangeArrowheads="1"/>
                      </p:cNvPicPr>
                      <p:nvPr/>
                    </p:nvPicPr>
                    <p:blipFill>
                      <a:blip r:embed="rId26"/>
                      <a:srcRect/>
                      <a:stretch>
                        <a:fillRect/>
                      </a:stretch>
                    </p:blipFill>
                    <p:spPr bwMode="auto">
                      <a:xfrm>
                        <a:off x="4959350" y="6197600"/>
                        <a:ext cx="1212850" cy="3079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460870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88835"/>
                                        </p:tgtEl>
                                        <p:attrNameLst>
                                          <p:attrName>style.visibility</p:attrName>
                                        </p:attrNameLst>
                                      </p:cBhvr>
                                      <p:to>
                                        <p:strVal val="visible"/>
                                      </p:to>
                                    </p:set>
                                    <p:animEffect transition="in" filter="wipe(left)">
                                      <p:cBhvr>
                                        <p:cTn id="7" dur="500"/>
                                        <p:tgtEl>
                                          <p:spTgt spid="888835"/>
                                        </p:tgtEl>
                                      </p:cBhvr>
                                    </p:animEffect>
                                  </p:childTnLst>
                                </p:cTn>
                              </p:par>
                            </p:childTnLst>
                          </p:cTn>
                        </p:par>
                        <p:par>
                          <p:cTn id="8" fill="hold" nodeType="afterGroup">
                            <p:stCondLst>
                              <p:cond delay="2350"/>
                            </p:stCondLst>
                            <p:childTnLst>
                              <p:par>
                                <p:cTn id="9" presetID="53" presetClass="entr" presetSubtype="0" fill="hold" nodeType="afterEffect">
                                  <p:stCondLst>
                                    <p:cond delay="0"/>
                                  </p:stCondLst>
                                  <p:childTnLst>
                                    <p:set>
                                      <p:cBhvr>
                                        <p:cTn id="10" dur="1" fill="hold">
                                          <p:stCondLst>
                                            <p:cond delay="0"/>
                                          </p:stCondLst>
                                        </p:cTn>
                                        <p:tgtEl>
                                          <p:spTgt spid="888836"/>
                                        </p:tgtEl>
                                        <p:attrNameLst>
                                          <p:attrName>style.visibility</p:attrName>
                                        </p:attrNameLst>
                                      </p:cBhvr>
                                      <p:to>
                                        <p:strVal val="visible"/>
                                      </p:to>
                                    </p:set>
                                    <p:anim calcmode="lin" valueType="num">
                                      <p:cBhvr>
                                        <p:cTn id="11" dur="500" fill="hold"/>
                                        <p:tgtEl>
                                          <p:spTgt spid="888836"/>
                                        </p:tgtEl>
                                        <p:attrNameLst>
                                          <p:attrName>ppt_w</p:attrName>
                                        </p:attrNameLst>
                                      </p:cBhvr>
                                      <p:tavLst>
                                        <p:tav tm="0">
                                          <p:val>
                                            <p:fltVal val="0"/>
                                          </p:val>
                                        </p:tav>
                                        <p:tav tm="100000">
                                          <p:val>
                                            <p:strVal val="#ppt_w"/>
                                          </p:val>
                                        </p:tav>
                                      </p:tavLst>
                                    </p:anim>
                                    <p:anim calcmode="lin" valueType="num">
                                      <p:cBhvr>
                                        <p:cTn id="12" dur="500" fill="hold"/>
                                        <p:tgtEl>
                                          <p:spTgt spid="888836"/>
                                        </p:tgtEl>
                                        <p:attrNameLst>
                                          <p:attrName>ppt_h</p:attrName>
                                        </p:attrNameLst>
                                      </p:cBhvr>
                                      <p:tavLst>
                                        <p:tav tm="0">
                                          <p:val>
                                            <p:fltVal val="0"/>
                                          </p:val>
                                        </p:tav>
                                        <p:tav tm="100000">
                                          <p:val>
                                            <p:strVal val="#ppt_h"/>
                                          </p:val>
                                        </p:tav>
                                      </p:tavLst>
                                    </p:anim>
                                    <p:animEffect transition="in" filter="fade">
                                      <p:cBhvr>
                                        <p:cTn id="13" dur="500"/>
                                        <p:tgtEl>
                                          <p:spTgt spid="8888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888843"/>
                                        </p:tgtEl>
                                      </p:cBhvr>
                                    </p:animEffect>
                                    <p:set>
                                      <p:cBhvr>
                                        <p:cTn id="18" dur="1" fill="hold">
                                          <p:stCondLst>
                                            <p:cond delay="499"/>
                                          </p:stCondLst>
                                        </p:cTn>
                                        <p:tgtEl>
                                          <p:spTgt spid="88884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88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88849"/>
                                        </p:tgtEl>
                                        <p:attrNameLst>
                                          <p:attrName>style.visibility</p:attrName>
                                        </p:attrNameLst>
                                      </p:cBhvr>
                                      <p:to>
                                        <p:strVal val="visible"/>
                                      </p:to>
                                    </p:set>
                                    <p:animEffect transition="in" filter="wipe(left)">
                                      <p:cBhvr>
                                        <p:cTn id="31" dur="500"/>
                                        <p:tgtEl>
                                          <p:spTgt spid="88884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888839"/>
                                        </p:tgtEl>
                                        <p:attrNameLst>
                                          <p:attrName>style.visibility</p:attrName>
                                        </p:attrNameLst>
                                      </p:cBhvr>
                                      <p:to>
                                        <p:strVal val="visible"/>
                                      </p:to>
                                    </p:set>
                                    <p:animEffect transition="in" filter="wipe(left)">
                                      <p:cBhvr>
                                        <p:cTn id="36" dur="500"/>
                                        <p:tgtEl>
                                          <p:spTgt spid="88883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888846"/>
                                        </p:tgtEl>
                                        <p:attrNameLst>
                                          <p:attrName>style.visibility</p:attrName>
                                        </p:attrNameLst>
                                      </p:cBhvr>
                                      <p:to>
                                        <p:strVal val="visible"/>
                                      </p:to>
                                    </p:set>
                                    <p:animEffect transition="in" filter="wipe(left)">
                                      <p:cBhvr>
                                        <p:cTn id="41" dur="500"/>
                                        <p:tgtEl>
                                          <p:spTgt spid="88884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888844"/>
                                        </p:tgtEl>
                                        <p:attrNameLst>
                                          <p:attrName>style.visibility</p:attrName>
                                        </p:attrNameLst>
                                      </p:cBhvr>
                                      <p:to>
                                        <p:strVal val="visible"/>
                                      </p:to>
                                    </p:set>
                                    <p:animEffect transition="in" filter="wipe(left)">
                                      <p:cBhvr>
                                        <p:cTn id="46" dur="500"/>
                                        <p:tgtEl>
                                          <p:spTgt spid="88884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888847"/>
                                        </p:tgtEl>
                                        <p:attrNameLst>
                                          <p:attrName>style.visibility</p:attrName>
                                        </p:attrNameLst>
                                      </p:cBhvr>
                                      <p:to>
                                        <p:strVal val="visible"/>
                                      </p:to>
                                    </p:set>
                                    <p:animEffect transition="in" filter="wipe(left)">
                                      <p:cBhvr>
                                        <p:cTn id="51" dur="500"/>
                                        <p:tgtEl>
                                          <p:spTgt spid="8888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888848"/>
                                        </p:tgtEl>
                                        <p:attrNameLst>
                                          <p:attrName>style.visibility</p:attrName>
                                        </p:attrNameLst>
                                      </p:cBhvr>
                                      <p:to>
                                        <p:strVal val="visible"/>
                                      </p:to>
                                    </p:set>
                                    <p:animEffect transition="in" filter="wipe(left)">
                                      <p:cBhvr>
                                        <p:cTn id="56" dur="500"/>
                                        <p:tgtEl>
                                          <p:spTgt spid="8888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888850"/>
                                        </p:tgtEl>
                                        <p:attrNameLst>
                                          <p:attrName>style.visibility</p:attrName>
                                        </p:attrNameLst>
                                      </p:cBhvr>
                                      <p:to>
                                        <p:strVal val="visible"/>
                                      </p:to>
                                    </p:set>
                                    <p:animEffect transition="in" filter="wipe(left)">
                                      <p:cBhvr>
                                        <p:cTn id="61" dur="500"/>
                                        <p:tgtEl>
                                          <p:spTgt spid="88885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888838"/>
                                        </p:tgtEl>
                                        <p:attrNameLst>
                                          <p:attrName>style.visibility</p:attrName>
                                        </p:attrNameLst>
                                      </p:cBhvr>
                                      <p:to>
                                        <p:strVal val="visible"/>
                                      </p:to>
                                    </p:set>
                                    <p:animEffect transition="in" filter="wipe(left)">
                                      <p:cBhvr>
                                        <p:cTn id="66" dur="500"/>
                                        <p:tgtEl>
                                          <p:spTgt spid="8888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888845"/>
                                        </p:tgtEl>
                                        <p:attrNameLst>
                                          <p:attrName>style.visibility</p:attrName>
                                        </p:attrNameLst>
                                      </p:cBhvr>
                                      <p:to>
                                        <p:strVal val="visible"/>
                                      </p:to>
                                    </p:set>
                                    <p:animEffect transition="in" filter="wipe(left)">
                                      <p:cBhvr>
                                        <p:cTn id="71" dur="500"/>
                                        <p:tgtEl>
                                          <p:spTgt spid="88884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888841"/>
                                        </p:tgtEl>
                                        <p:attrNameLst>
                                          <p:attrName>style.visibility</p:attrName>
                                        </p:attrNameLst>
                                      </p:cBhvr>
                                      <p:to>
                                        <p:strVal val="visible"/>
                                      </p:to>
                                    </p:set>
                                    <p:animEffect transition="in" filter="wipe(left)">
                                      <p:cBhvr>
                                        <p:cTn id="76" dur="500"/>
                                        <p:tgtEl>
                                          <p:spTgt spid="88884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888851"/>
                                        </p:tgtEl>
                                        <p:attrNameLst>
                                          <p:attrName>style.visibility</p:attrName>
                                        </p:attrNameLst>
                                      </p:cBhvr>
                                      <p:to>
                                        <p:strVal val="visible"/>
                                      </p:to>
                                    </p:set>
                                    <p:animEffect transition="in" filter="wipe(left)">
                                      <p:cBhvr>
                                        <p:cTn id="81" dur="500"/>
                                        <p:tgtEl>
                                          <p:spTgt spid="88885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888853"/>
                                        </p:tgtEl>
                                        <p:attrNameLst>
                                          <p:attrName>style.visibility</p:attrName>
                                        </p:attrNameLst>
                                      </p:cBhvr>
                                      <p:to>
                                        <p:strVal val="visible"/>
                                      </p:to>
                                    </p:set>
                                    <p:animEffect transition="in" filter="wipe(left)">
                                      <p:cBhvr>
                                        <p:cTn id="86" dur="500"/>
                                        <p:tgtEl>
                                          <p:spTgt spid="88885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888852"/>
                                        </p:tgtEl>
                                        <p:attrNameLst>
                                          <p:attrName>style.visibility</p:attrName>
                                        </p:attrNameLst>
                                      </p:cBhvr>
                                      <p:to>
                                        <p:strVal val="visible"/>
                                      </p:to>
                                    </p:set>
                                    <p:animEffect transition="in" filter="wipe(left)">
                                      <p:cBhvr>
                                        <p:cTn id="91" dur="500"/>
                                        <p:tgtEl>
                                          <p:spTgt spid="88885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888854"/>
                                        </p:tgtEl>
                                        <p:attrNameLst>
                                          <p:attrName>style.visibility</p:attrName>
                                        </p:attrNameLst>
                                      </p:cBhvr>
                                      <p:to>
                                        <p:strVal val="visible"/>
                                      </p:to>
                                    </p:set>
                                    <p:animEffect transition="in" filter="wipe(left)">
                                      <p:cBhvr>
                                        <p:cTn id="96" dur="500"/>
                                        <p:tgtEl>
                                          <p:spTgt spid="88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5" grpId="0"/>
      <p:bldP spid="888842" grpId="0"/>
      <p:bldP spid="888849" grpId="0"/>
      <p:bldP spid="888850" grpId="0"/>
      <p:bldP spid="888853" grpId="0" animBg="1"/>
      <p:bldP spid="24" grpId="0"/>
      <p:bldP spid="8888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609600"/>
          </a:xfrm>
        </p:spPr>
        <p:txBody>
          <a:bodyPr/>
          <a:lstStyle/>
          <a:p>
            <a:r>
              <a:rPr lang="en-US" dirty="0">
                <a:latin typeface="Arial Narrow" charset="0"/>
                <a:ea typeface="ＭＳ Ｐゴシック" charset="0"/>
                <a:cs typeface="ＭＳ Ｐゴシック" charset="0"/>
              </a:rPr>
              <a:t>Announcements</a:t>
            </a:r>
          </a:p>
        </p:txBody>
      </p:sp>
      <p:sp>
        <p:nvSpPr>
          <p:cNvPr id="3" name="Content Placeholder 2"/>
          <p:cNvSpPr>
            <a:spLocks noGrp="1"/>
          </p:cNvSpPr>
          <p:nvPr>
            <p:ph idx="1"/>
          </p:nvPr>
        </p:nvSpPr>
        <p:spPr>
          <a:xfrm>
            <a:off x="533400" y="762000"/>
            <a:ext cx="8153400" cy="5334000"/>
          </a:xfrm>
        </p:spPr>
        <p:txBody>
          <a:bodyPr/>
          <a:lstStyle/>
          <a:p>
            <a:r>
              <a:rPr lang="en-US" sz="2800" dirty="0" smtClean="0">
                <a:latin typeface="Arial Narrow" charset="0"/>
                <a:ea typeface="ＭＳ Ｐゴシック" charset="0"/>
                <a:cs typeface="ＭＳ Ｐゴシック" charset="0"/>
                <a:sym typeface="Wingdings"/>
              </a:rPr>
              <a:t>Second non-comp term exam</a:t>
            </a:r>
          </a:p>
          <a:p>
            <a:pPr lvl="1"/>
            <a:r>
              <a:rPr lang="en-US" sz="2400" dirty="0" smtClean="0">
                <a:latin typeface="Arial Narrow" charset="0"/>
                <a:ea typeface="ＭＳ Ｐゴシック" charset="0"/>
                <a:cs typeface="ＭＳ Ｐゴシック" charset="0"/>
                <a:sym typeface="Wingdings"/>
              </a:rPr>
              <a:t>Date and time: 4:00pm, Wednesday, April 17 in class</a:t>
            </a:r>
          </a:p>
          <a:p>
            <a:pPr lvl="1"/>
            <a:r>
              <a:rPr lang="en-US" sz="2400" dirty="0" smtClean="0">
                <a:latin typeface="Arial Narrow" charset="0"/>
                <a:ea typeface="ＭＳ Ｐゴシック" charset="0"/>
                <a:cs typeface="ＭＳ Ｐゴシック" charset="0"/>
                <a:sym typeface="Wingdings"/>
              </a:rPr>
              <a:t>Coverage: CH6.1 through what we finish Monday, April 15</a:t>
            </a:r>
          </a:p>
          <a:p>
            <a:pPr lvl="1"/>
            <a:r>
              <a:rPr lang="en-US" sz="2400" dirty="0" smtClean="0">
                <a:latin typeface="Arial Narrow" charset="0"/>
                <a:ea typeface="ＭＳ Ｐゴシック" charset="0"/>
                <a:cs typeface="ＭＳ Ｐゴシック" charset="0"/>
                <a:sym typeface="Wingdings"/>
              </a:rPr>
              <a:t>This exam could replace the first term exam if better</a:t>
            </a:r>
          </a:p>
          <a:p>
            <a:r>
              <a:rPr lang="en-US" sz="2800" dirty="0" smtClean="0">
                <a:latin typeface="Arial Narrow" charset="0"/>
                <a:ea typeface="ＭＳ Ｐゴシック" charset="0"/>
                <a:cs typeface="ＭＳ Ｐゴシック" charset="0"/>
                <a:sym typeface="Wingdings"/>
              </a:rPr>
              <a:t>Remember that the lab final exams are next week!!</a:t>
            </a:r>
          </a:p>
          <a:p>
            <a:r>
              <a:rPr lang="en-US" sz="2800" dirty="0" smtClean="0">
                <a:latin typeface="Arial Narrow" charset="0"/>
                <a:ea typeface="ＭＳ Ｐゴシック" charset="0"/>
                <a:cs typeface="ＭＳ Ｐゴシック" charset="0"/>
                <a:sym typeface="Wingdings"/>
              </a:rPr>
              <a:t>Special colloquium for 15 point extra credit!!</a:t>
            </a:r>
          </a:p>
          <a:p>
            <a:pPr lvl="1"/>
            <a:r>
              <a:rPr lang="en-US" sz="2400" dirty="0">
                <a:latin typeface="Arial Narrow" charset="0"/>
                <a:ea typeface="ＭＳ Ｐゴシック" charset="0"/>
                <a:cs typeface="ＭＳ Ｐゴシック" charset="0"/>
                <a:sym typeface="Wingdings"/>
              </a:rPr>
              <a:t>Wednesday, April 24, University Hall RM116</a:t>
            </a:r>
          </a:p>
          <a:p>
            <a:pPr lvl="1"/>
            <a:r>
              <a:rPr lang="en-US" sz="2400" dirty="0">
                <a:latin typeface="Arial Narrow" charset="0"/>
                <a:ea typeface="ＭＳ Ｐゴシック" charset="0"/>
                <a:cs typeface="ＭＳ Ｐゴシック" charset="0"/>
                <a:sym typeface="Wingdings"/>
              </a:rPr>
              <a:t>Class will be substituted by this colloquium</a:t>
            </a:r>
          </a:p>
          <a:p>
            <a:pPr lvl="1"/>
            <a:r>
              <a:rPr lang="en-US" sz="2400" dirty="0">
                <a:latin typeface="Arial Narrow" charset="0"/>
                <a:ea typeface="ＭＳ Ｐゴシック" charset="0"/>
                <a:cs typeface="ＭＳ Ｐゴシック" charset="0"/>
                <a:sym typeface="Wingdings"/>
              </a:rPr>
              <a:t>Dr. </a:t>
            </a:r>
            <a:r>
              <a:rPr lang="en-US" sz="2400" dirty="0" err="1">
                <a:latin typeface="Arial Narrow" charset="0"/>
                <a:ea typeface="ＭＳ Ｐゴシック" charset="0"/>
                <a:cs typeface="ＭＳ Ｐゴシック" charset="0"/>
                <a:sym typeface="Wingdings"/>
              </a:rPr>
              <a:t>Ketevi</a:t>
            </a:r>
            <a:r>
              <a:rPr lang="en-US" sz="2400" dirty="0">
                <a:latin typeface="Arial Narrow" charset="0"/>
                <a:ea typeface="ＭＳ Ｐゴシック" charset="0"/>
                <a:cs typeface="ＭＳ Ｐゴシック" charset="0"/>
                <a:sym typeface="Wingdings"/>
              </a:rPr>
              <a:t> </a:t>
            </a:r>
            <a:r>
              <a:rPr lang="en-US" sz="2400" dirty="0" err="1">
                <a:latin typeface="Arial Narrow" charset="0"/>
                <a:ea typeface="ＭＳ Ｐゴシック" charset="0"/>
                <a:cs typeface="ＭＳ Ｐゴシック" charset="0"/>
                <a:sym typeface="Wingdings"/>
              </a:rPr>
              <a:t>Assamagan</a:t>
            </a:r>
            <a:r>
              <a:rPr lang="en-US" sz="2400" dirty="0">
                <a:latin typeface="Arial Narrow" charset="0"/>
                <a:ea typeface="ＭＳ Ｐゴシック" charset="0"/>
                <a:cs typeface="ＭＳ Ｐゴシック" charset="0"/>
                <a:sym typeface="Wingdings"/>
              </a:rPr>
              <a:t> from Brookhaven National Laboratory on Higgs Discovery in ATLAS</a:t>
            </a:r>
          </a:p>
          <a:p>
            <a:pPr lvl="1"/>
            <a:r>
              <a:rPr lang="en-US" sz="2400" dirty="0">
                <a:latin typeface="Arial Narrow" charset="0"/>
                <a:ea typeface="ＭＳ Ｐゴシック" charset="0"/>
                <a:cs typeface="ＭＳ Ｐゴシック" charset="0"/>
                <a:sym typeface="Wingdings"/>
              </a:rPr>
              <a:t>Please mark your calendars!</a:t>
            </a:r>
            <a:r>
              <a:rPr lang="en-US" sz="2400" dirty="0" smtClean="0">
                <a:latin typeface="Arial Narrow" charset="0"/>
                <a:ea typeface="ＭＳ Ｐゴシック" charset="0"/>
                <a:cs typeface="ＭＳ Ｐゴシック" charset="0"/>
                <a:sym typeface="Wingdings"/>
              </a:rPr>
              <a:t>!</a:t>
            </a:r>
            <a:endParaRPr lang="en-US" sz="2400" dirty="0">
              <a:latin typeface="Arial Narrow" charset="0"/>
              <a:ea typeface="ＭＳ Ｐゴシック" charset="0"/>
              <a:cs typeface="ＭＳ Ｐゴシック" charset="0"/>
              <a:sym typeface="Wingdings"/>
            </a:endParaRPr>
          </a:p>
        </p:txBody>
      </p:sp>
      <p:sp>
        <p:nvSpPr>
          <p:cNvPr id="4" name="Date Placeholder 3"/>
          <p:cNvSpPr>
            <a:spLocks noGrp="1"/>
          </p:cNvSpPr>
          <p:nvPr>
            <p:ph type="dt" sz="quarter" idx="10"/>
          </p:nvPr>
        </p:nvSpPr>
        <p:spPr/>
        <p:txBody>
          <a:bodyPr/>
          <a:lstStyle/>
          <a:p>
            <a:pPr>
              <a:defRPr/>
            </a:pPr>
            <a:r>
              <a:rPr lang="en-US" smtClean="0"/>
              <a:t>Wednesday, April 10, 2013</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23E62-B1EA-7C45-BF1B-2CEE1A2A446F}"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6" name="Footer Placeholder 5"/>
          <p:cNvSpPr>
            <a:spLocks noGrp="1"/>
          </p:cNvSpPr>
          <p:nvPr>
            <p:ph type="ftr" sz="quarter" idx="11"/>
          </p:nvPr>
        </p:nvSpPr>
        <p:spPr/>
        <p:txBody>
          <a:bodyPr/>
          <a:lstStyle/>
          <a:p>
            <a:pPr>
              <a:defRPr/>
            </a:pPr>
            <a:r>
              <a:rPr lang="nl-NL" smtClean="0"/>
              <a:t>PHYS 1441-002, Spring 2013                   Dr. Jaehoon Yu</a:t>
            </a:r>
            <a:endParaRPr lang="en-US"/>
          </a:p>
        </p:txBody>
      </p:sp>
    </p:spTree>
    <p:extLst>
      <p:ext uri="{BB962C8B-B14F-4D97-AF65-F5344CB8AC3E}">
        <p14:creationId xmlns:p14="http://schemas.microsoft.com/office/powerpoint/2010/main" val="4200029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par>
                          <p:cTn id="33" fill="hold">
                            <p:stCondLst>
                              <p:cond delay="900"/>
                            </p:stCondLst>
                            <p:childTnLst>
                              <p:par>
                                <p:cTn id="34" presetID="22" presetClass="entr" presetSubtype="8" fill="hold" grpId="0" nodeType="afterEffect">
                                  <p:stCondLst>
                                    <p:cond delay="0"/>
                                  </p:stCondLst>
                                  <p:iterate type="wd">
                                    <p:tmPct val="10000"/>
                                  </p:iterate>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par>
                          <p:cTn id="37" fill="hold">
                            <p:stCondLst>
                              <p:cond delay="175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par>
                          <p:cTn id="41" fill="hold">
                            <p:stCondLst>
                              <p:cond delay="2550"/>
                            </p:stCondLst>
                            <p:childTnLst>
                              <p:par>
                                <p:cTn id="42" presetID="22" presetClass="entr" presetSubtype="8" fill="hold" grpId="0" nodeType="afterEffect">
                                  <p:stCondLst>
                                    <p:cond delay="0"/>
                                  </p:stCondLst>
                                  <p:iterate type="wd">
                                    <p:tmPct val="10000"/>
                                  </p:iterate>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500"/>
                                        <p:tgtEl>
                                          <p:spTgt spid="3">
                                            <p:txEl>
                                              <p:pRg st="8" end="8"/>
                                            </p:txEl>
                                          </p:spTgt>
                                        </p:tgtEl>
                                      </p:cBhvr>
                                    </p:animEffect>
                                  </p:childTnLst>
                                </p:cTn>
                              </p:par>
                            </p:childTnLst>
                          </p:cTn>
                        </p:par>
                        <p:par>
                          <p:cTn id="45" fill="hold">
                            <p:stCondLst>
                              <p:cond delay="3650"/>
                            </p:stCondLst>
                            <p:childTnLst>
                              <p:par>
                                <p:cTn id="46" presetID="22" presetClass="entr" presetSubtype="8" fill="hold" grpId="0" nodeType="afterEffect">
                                  <p:stCondLst>
                                    <p:cond delay="0"/>
                                  </p:stCondLst>
                                  <p:iterate type="wd">
                                    <p:tmPct val="10000"/>
                                  </p:iterate>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left)">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56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56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904ABA-6C9C-9049-BDF6-408924A689C9}"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1" name="Rectangle 3"/>
          <p:cNvSpPr>
            <a:spLocks noChangeArrowheads="1"/>
          </p:cNvSpPr>
          <p:nvPr/>
        </p:nvSpPr>
        <p:spPr bwMode="auto">
          <a:xfrm>
            <a:off x="4648200" y="5316538"/>
            <a:ext cx="4191000" cy="8382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851973" name="Object 2"/>
          <p:cNvGraphicFramePr>
            <a:graphicFrameLocks noChangeAspect="1"/>
          </p:cNvGraphicFramePr>
          <p:nvPr>
            <p:extLst>
              <p:ext uri="{D42A27DB-BD31-4B8C-83A1-F6EECF244321}">
                <p14:modId xmlns:p14="http://schemas.microsoft.com/office/powerpoint/2010/main" val="983810867"/>
              </p:ext>
            </p:extLst>
          </p:nvPr>
        </p:nvGraphicFramePr>
        <p:xfrm>
          <a:off x="4648200" y="3051175"/>
          <a:ext cx="1128713" cy="723900"/>
        </p:xfrm>
        <a:graphic>
          <a:graphicData uri="http://schemas.openxmlformats.org/presentationml/2006/ole">
            <mc:AlternateContent xmlns:mc="http://schemas.openxmlformats.org/markup-compatibility/2006">
              <mc:Choice xmlns:v="urn:schemas-microsoft-com:vml" Requires="v">
                <p:oleObj spid="_x0000_s697649"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srcRect/>
                      <a:stretch>
                        <a:fillRect/>
                      </a:stretch>
                    </p:blipFill>
                    <p:spPr bwMode="auto">
                      <a:xfrm>
                        <a:off x="4648200" y="3051175"/>
                        <a:ext cx="1128713"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43" name="Rectangle 6"/>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Rotational Kinematics</a:t>
            </a:r>
          </a:p>
        </p:txBody>
      </p:sp>
      <p:sp>
        <p:nvSpPr>
          <p:cNvPr id="851975" name="Text Box 7"/>
          <p:cNvSpPr txBox="1">
            <a:spLocks noChangeArrowheads="1"/>
          </p:cNvSpPr>
          <p:nvPr/>
        </p:nvSpPr>
        <p:spPr bwMode="auto">
          <a:xfrm>
            <a:off x="685800" y="762000"/>
            <a:ext cx="8001000" cy="15811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The first type of motion we have learned in linear kinematics was under a constant acceleration.  We will learn about the rotational motion under constant angular </a:t>
            </a:r>
            <a:r>
              <a:rPr lang="en-US" dirty="0" smtClean="0">
                <a:solidFill>
                  <a:srgbClr val="800000"/>
                </a:solidFill>
                <a:latin typeface="Arial Narrow" charset="0"/>
              </a:rPr>
              <a:t>acceleration (</a:t>
            </a:r>
            <a:r>
              <a:rPr lang="en-US" dirty="0" smtClean="0">
                <a:solidFill>
                  <a:srgbClr val="800000"/>
                </a:solidFill>
                <a:latin typeface="Lucida Grande"/>
                <a:ea typeface="Lucida Grande"/>
                <a:cs typeface="Lucida Grande"/>
              </a:rPr>
              <a:t>α</a:t>
            </a:r>
            <a:r>
              <a:rPr lang="en-US" dirty="0" smtClean="0">
                <a:solidFill>
                  <a:srgbClr val="800000"/>
                </a:solidFill>
                <a:latin typeface="Arial Narrow" charset="0"/>
              </a:rPr>
              <a:t>), </a:t>
            </a:r>
            <a:r>
              <a:rPr lang="en-US" dirty="0">
                <a:solidFill>
                  <a:srgbClr val="800000"/>
                </a:solidFill>
                <a:latin typeface="Arial Narrow" charset="0"/>
              </a:rPr>
              <a:t>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a:t>
            </a:r>
            <a:r>
              <a:rPr lang="en-US" altLang="ko-KR">
                <a:solidFill>
                  <a:srgbClr val="FF0000"/>
                </a:solidFill>
                <a:latin typeface="Arial Narrow" charset="0"/>
                <a:ea typeface="굴림" charset="0"/>
                <a:cs typeface="굴림" charset="0"/>
              </a:rPr>
              <a:t>velocity</a:t>
            </a:r>
            <a:r>
              <a:rPr lang="en-US">
                <a:solidFill>
                  <a:srgbClr val="FF0000"/>
                </a:solidFill>
                <a:latin typeface="Arial Narrow" charset="0"/>
                <a:ea typeface="굴림" charset="0"/>
                <a:cs typeface="굴림"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displacement under constant angular acceleration:</a:t>
            </a:r>
          </a:p>
        </p:txBody>
      </p:sp>
      <p:graphicFrame>
        <p:nvGraphicFramePr>
          <p:cNvPr id="851979" name="Object 3"/>
          <p:cNvGraphicFramePr>
            <a:graphicFrameLocks noChangeAspect="1"/>
          </p:cNvGraphicFramePr>
          <p:nvPr>
            <p:extLst>
              <p:ext uri="{D42A27DB-BD31-4B8C-83A1-F6EECF244321}">
                <p14:modId xmlns:p14="http://schemas.microsoft.com/office/powerpoint/2010/main" val="3205570360"/>
              </p:ext>
            </p:extLst>
          </p:nvPr>
        </p:nvGraphicFramePr>
        <p:xfrm>
          <a:off x="4648200" y="4267200"/>
          <a:ext cx="962025" cy="668337"/>
        </p:xfrm>
        <a:graphic>
          <a:graphicData uri="http://schemas.openxmlformats.org/presentationml/2006/ole">
            <mc:AlternateContent xmlns:mc="http://schemas.openxmlformats.org/markup-compatibility/2006">
              <mc:Choice xmlns:v="urn:schemas-microsoft-com:vml" Requires="v">
                <p:oleObj spid="_x0000_s697650" name="Equation" r:id="rId5" imgW="317500" imgH="228600" progId="Equation.DSMT4">
                  <p:embed/>
                </p:oleObj>
              </mc:Choice>
              <mc:Fallback>
                <p:oleObj name="Equation" r:id="rId5" imgW="317500" imgH="228600" progId="Equation.DSMT4">
                  <p:embed/>
                  <p:pic>
                    <p:nvPicPr>
                      <p:cNvPr id="0" name=""/>
                      <p:cNvPicPr>
                        <a:picLocks noChangeAspect="1" noChangeArrowheads="1"/>
                      </p:cNvPicPr>
                      <p:nvPr/>
                    </p:nvPicPr>
                    <p:blipFill>
                      <a:blip r:embed="rId6"/>
                      <a:srcRect/>
                      <a:stretch>
                        <a:fillRect/>
                      </a:stretch>
                    </p:blipFill>
                    <p:spPr bwMode="auto">
                      <a:xfrm>
                        <a:off x="4648200" y="4267200"/>
                        <a:ext cx="962025" cy="668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0" name="Text Box 12"/>
          <p:cNvSpPr txBox="1">
            <a:spLocks noChangeArrowheads="1"/>
          </p:cNvSpPr>
          <p:nvPr/>
        </p:nvSpPr>
        <p:spPr bwMode="auto">
          <a:xfrm>
            <a:off x="685800" y="535463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One can also obtain </a:t>
            </a:r>
          </a:p>
        </p:txBody>
      </p:sp>
      <p:graphicFrame>
        <p:nvGraphicFramePr>
          <p:cNvPr id="851981" name="Object 4"/>
          <p:cNvGraphicFramePr>
            <a:graphicFrameLocks noChangeAspect="1"/>
          </p:cNvGraphicFramePr>
          <p:nvPr>
            <p:extLst>
              <p:ext uri="{D42A27DB-BD31-4B8C-83A1-F6EECF244321}">
                <p14:modId xmlns:p14="http://schemas.microsoft.com/office/powerpoint/2010/main" val="1204651671"/>
              </p:ext>
            </p:extLst>
          </p:nvPr>
        </p:nvGraphicFramePr>
        <p:xfrm>
          <a:off x="4676775" y="5392738"/>
          <a:ext cx="1038225" cy="741362"/>
        </p:xfrm>
        <a:graphic>
          <a:graphicData uri="http://schemas.openxmlformats.org/presentationml/2006/ole">
            <mc:AlternateContent xmlns:mc="http://schemas.openxmlformats.org/markup-compatibility/2006">
              <mc:Choice xmlns:v="urn:schemas-microsoft-com:vml" Requires="v">
                <p:oleObj spid="_x0000_s697651" name="Equation" r:id="rId7" imgW="342900" imgH="254000" progId="Equation.DSMT4">
                  <p:embed/>
                </p:oleObj>
              </mc:Choice>
              <mc:Fallback>
                <p:oleObj name="Equation" r:id="rId7" imgW="342900" imgH="254000" progId="Equation.DSMT4">
                  <p:embed/>
                  <p:pic>
                    <p:nvPicPr>
                      <p:cNvPr id="0" name=""/>
                      <p:cNvPicPr>
                        <a:picLocks noChangeAspect="1" noChangeArrowheads="1"/>
                      </p:cNvPicPr>
                      <p:nvPr/>
                    </p:nvPicPr>
                    <p:blipFill>
                      <a:blip r:embed="rId8"/>
                      <a:srcRect/>
                      <a:stretch>
                        <a:fillRect/>
                      </a:stretch>
                    </p:blipFill>
                    <p:spPr bwMode="auto">
                      <a:xfrm>
                        <a:off x="4676775" y="5392738"/>
                        <a:ext cx="1038225" cy="741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2" name="Object 5"/>
          <p:cNvGraphicFramePr>
            <a:graphicFrameLocks noChangeAspect="1"/>
          </p:cNvGraphicFramePr>
          <p:nvPr>
            <p:extLst>
              <p:ext uri="{D42A27DB-BD31-4B8C-83A1-F6EECF244321}">
                <p14:modId xmlns:p14="http://schemas.microsoft.com/office/powerpoint/2010/main" val="3425900330"/>
              </p:ext>
            </p:extLst>
          </p:nvPr>
        </p:nvGraphicFramePr>
        <p:xfrm>
          <a:off x="5605463" y="2990850"/>
          <a:ext cx="1087437" cy="765175"/>
        </p:xfrm>
        <a:graphic>
          <a:graphicData uri="http://schemas.openxmlformats.org/presentationml/2006/ole">
            <mc:AlternateContent xmlns:mc="http://schemas.openxmlformats.org/markup-compatibility/2006">
              <mc:Choice xmlns:v="urn:schemas-microsoft-com:vml" Requires="v">
                <p:oleObj spid="_x0000_s697652" name="Equation" r:id="rId9" imgW="330200" imgH="241300" progId="Equation.3">
                  <p:embed/>
                </p:oleObj>
              </mc:Choice>
              <mc:Fallback>
                <p:oleObj name="Equation" r:id="rId9" imgW="330200" imgH="241300" progId="Equation.3">
                  <p:embed/>
                  <p:pic>
                    <p:nvPicPr>
                      <p:cNvPr id="0" name=""/>
                      <p:cNvPicPr>
                        <a:picLocks noChangeAspect="1" noChangeArrowheads="1"/>
                      </p:cNvPicPr>
                      <p:nvPr/>
                    </p:nvPicPr>
                    <p:blipFill>
                      <a:blip r:embed="rId10"/>
                      <a:srcRect/>
                      <a:stretch>
                        <a:fillRect/>
                      </a:stretch>
                    </p:blipFill>
                    <p:spPr bwMode="auto">
                      <a:xfrm>
                        <a:off x="5605463" y="2990850"/>
                        <a:ext cx="1087437" cy="765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3" name="Object 6"/>
          <p:cNvGraphicFramePr>
            <a:graphicFrameLocks noChangeAspect="1"/>
          </p:cNvGraphicFramePr>
          <p:nvPr>
            <p:extLst>
              <p:ext uri="{D42A27DB-BD31-4B8C-83A1-F6EECF244321}">
                <p14:modId xmlns:p14="http://schemas.microsoft.com/office/powerpoint/2010/main" val="2157709113"/>
              </p:ext>
            </p:extLst>
          </p:nvPr>
        </p:nvGraphicFramePr>
        <p:xfrm>
          <a:off x="5524500" y="4189413"/>
          <a:ext cx="884238" cy="706437"/>
        </p:xfrm>
        <a:graphic>
          <a:graphicData uri="http://schemas.openxmlformats.org/presentationml/2006/ole">
            <mc:AlternateContent xmlns:mc="http://schemas.openxmlformats.org/markup-compatibility/2006">
              <mc:Choice xmlns:v="urn:schemas-microsoft-com:vml" Requires="v">
                <p:oleObj spid="_x0000_s697653" name="Equation" r:id="rId11" imgW="292100" imgH="241300" progId="Equation.3">
                  <p:embed/>
                </p:oleObj>
              </mc:Choice>
              <mc:Fallback>
                <p:oleObj name="Equation" r:id="rId11" imgW="292100" imgH="241300" progId="Equation.3">
                  <p:embed/>
                  <p:pic>
                    <p:nvPicPr>
                      <p:cNvPr id="0" name=""/>
                      <p:cNvPicPr>
                        <a:picLocks noChangeAspect="1" noChangeArrowheads="1"/>
                      </p:cNvPicPr>
                      <p:nvPr/>
                    </p:nvPicPr>
                    <p:blipFill>
                      <a:blip r:embed="rId12"/>
                      <a:srcRect/>
                      <a:stretch>
                        <a:fillRect/>
                      </a:stretch>
                    </p:blipFill>
                    <p:spPr bwMode="auto">
                      <a:xfrm>
                        <a:off x="5524500" y="4189413"/>
                        <a:ext cx="884238" cy="706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4" name="Object 7"/>
          <p:cNvGraphicFramePr>
            <a:graphicFrameLocks noChangeAspect="1"/>
          </p:cNvGraphicFramePr>
          <p:nvPr>
            <p:extLst>
              <p:ext uri="{D42A27DB-BD31-4B8C-83A1-F6EECF244321}">
                <p14:modId xmlns:p14="http://schemas.microsoft.com/office/powerpoint/2010/main" val="1525620771"/>
              </p:ext>
            </p:extLst>
          </p:nvPr>
        </p:nvGraphicFramePr>
        <p:xfrm>
          <a:off x="5619750" y="5319713"/>
          <a:ext cx="3268663" cy="889000"/>
        </p:xfrm>
        <a:graphic>
          <a:graphicData uri="http://schemas.openxmlformats.org/presentationml/2006/ole">
            <mc:AlternateContent xmlns:mc="http://schemas.openxmlformats.org/markup-compatibility/2006">
              <mc:Choice xmlns:v="urn:schemas-microsoft-com:vml" Requires="v">
                <p:oleObj spid="_x0000_s697654" name="Equation" r:id="rId13" imgW="1079500" imgH="304800" progId="Equation.3">
                  <p:embed/>
                </p:oleObj>
              </mc:Choice>
              <mc:Fallback>
                <p:oleObj name="Equation" r:id="rId13" imgW="1079500" imgH="304800" progId="Equation.3">
                  <p:embed/>
                  <p:pic>
                    <p:nvPicPr>
                      <p:cNvPr id="0" name=""/>
                      <p:cNvPicPr>
                        <a:picLocks noChangeAspect="1" noChangeArrowheads="1"/>
                      </p:cNvPicPr>
                      <p:nvPr/>
                    </p:nvPicPr>
                    <p:blipFill>
                      <a:blip r:embed="rId14"/>
                      <a:srcRect/>
                      <a:stretch>
                        <a:fillRect/>
                      </a:stretch>
                    </p:blipFill>
                    <p:spPr bwMode="auto">
                      <a:xfrm>
                        <a:off x="5619750" y="5319713"/>
                        <a:ext cx="3268663"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5" name="Object 8"/>
          <p:cNvGraphicFramePr>
            <a:graphicFrameLocks noChangeAspect="1"/>
          </p:cNvGraphicFramePr>
          <p:nvPr>
            <p:extLst>
              <p:ext uri="{D42A27DB-BD31-4B8C-83A1-F6EECF244321}">
                <p14:modId xmlns:p14="http://schemas.microsoft.com/office/powerpoint/2010/main" val="1718288839"/>
              </p:ext>
            </p:extLst>
          </p:nvPr>
        </p:nvGraphicFramePr>
        <p:xfrm>
          <a:off x="6515100" y="3138488"/>
          <a:ext cx="669925" cy="482600"/>
        </p:xfrm>
        <a:graphic>
          <a:graphicData uri="http://schemas.openxmlformats.org/presentationml/2006/ole">
            <mc:AlternateContent xmlns:mc="http://schemas.openxmlformats.org/markup-compatibility/2006">
              <mc:Choice xmlns:v="urn:schemas-microsoft-com:vml" Requires="v">
                <p:oleObj spid="_x0000_s697655" name="Equation" r:id="rId15" imgW="203200" imgH="152400" progId="Equation.3">
                  <p:embed/>
                </p:oleObj>
              </mc:Choice>
              <mc:Fallback>
                <p:oleObj name="Equation" r:id="rId15" imgW="203200" imgH="152400" progId="Equation.3">
                  <p:embed/>
                  <p:pic>
                    <p:nvPicPr>
                      <p:cNvPr id="0" name=""/>
                      <p:cNvPicPr>
                        <a:picLocks noChangeAspect="1" noChangeArrowheads="1"/>
                      </p:cNvPicPr>
                      <p:nvPr/>
                    </p:nvPicPr>
                    <p:blipFill>
                      <a:blip r:embed="rId16"/>
                      <a:srcRect/>
                      <a:stretch>
                        <a:fillRect/>
                      </a:stretch>
                    </p:blipFill>
                    <p:spPr bwMode="auto">
                      <a:xfrm>
                        <a:off x="6515100" y="3138488"/>
                        <a:ext cx="66992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6" name="Object 9"/>
          <p:cNvGraphicFramePr>
            <a:graphicFrameLocks noChangeAspect="1"/>
          </p:cNvGraphicFramePr>
          <p:nvPr>
            <p:extLst>
              <p:ext uri="{D42A27DB-BD31-4B8C-83A1-F6EECF244321}">
                <p14:modId xmlns:p14="http://schemas.microsoft.com/office/powerpoint/2010/main" val="3267227993"/>
              </p:ext>
            </p:extLst>
          </p:nvPr>
        </p:nvGraphicFramePr>
        <p:xfrm>
          <a:off x="6267450" y="4191000"/>
          <a:ext cx="1119188" cy="704850"/>
        </p:xfrm>
        <a:graphic>
          <a:graphicData uri="http://schemas.openxmlformats.org/presentationml/2006/ole">
            <mc:AlternateContent xmlns:mc="http://schemas.openxmlformats.org/markup-compatibility/2006">
              <mc:Choice xmlns:v="urn:schemas-microsoft-com:vml" Requires="v">
                <p:oleObj spid="_x0000_s697656" name="Equation" r:id="rId17" imgW="368300" imgH="241300" progId="Equation.3">
                  <p:embed/>
                </p:oleObj>
              </mc:Choice>
              <mc:Fallback>
                <p:oleObj name="Equation" r:id="rId17" imgW="368300" imgH="241300" progId="Equation.3">
                  <p:embed/>
                  <p:pic>
                    <p:nvPicPr>
                      <p:cNvPr id="0" name=""/>
                      <p:cNvPicPr>
                        <a:picLocks noChangeAspect="1" noChangeArrowheads="1"/>
                      </p:cNvPicPr>
                      <p:nvPr/>
                    </p:nvPicPr>
                    <p:blipFill>
                      <a:blip r:embed="rId18"/>
                      <a:srcRect/>
                      <a:stretch>
                        <a:fillRect/>
                      </a:stretch>
                    </p:blipFill>
                    <p:spPr bwMode="auto">
                      <a:xfrm>
                        <a:off x="6267450" y="4191000"/>
                        <a:ext cx="1119188" cy="704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7" name="Object 10"/>
          <p:cNvGraphicFramePr>
            <a:graphicFrameLocks noChangeAspect="1"/>
          </p:cNvGraphicFramePr>
          <p:nvPr>
            <p:extLst>
              <p:ext uri="{D42A27DB-BD31-4B8C-83A1-F6EECF244321}">
                <p14:modId xmlns:p14="http://schemas.microsoft.com/office/powerpoint/2010/main" val="2616449866"/>
              </p:ext>
            </p:extLst>
          </p:nvPr>
        </p:nvGraphicFramePr>
        <p:xfrm>
          <a:off x="7286625" y="3925888"/>
          <a:ext cx="1116013" cy="1223962"/>
        </p:xfrm>
        <a:graphic>
          <a:graphicData uri="http://schemas.openxmlformats.org/presentationml/2006/ole">
            <mc:AlternateContent xmlns:mc="http://schemas.openxmlformats.org/markup-compatibility/2006">
              <mc:Choice xmlns:v="urn:schemas-microsoft-com:vml" Requires="v">
                <p:oleObj spid="_x0000_s697657" name="Equation" r:id="rId19" imgW="368300" imgH="419100" progId="Equation.3">
                  <p:embed/>
                </p:oleObj>
              </mc:Choice>
              <mc:Fallback>
                <p:oleObj name="Equation" r:id="rId19" imgW="368300" imgH="419100" progId="Equation.3">
                  <p:embed/>
                  <p:pic>
                    <p:nvPicPr>
                      <p:cNvPr id="0" name=""/>
                      <p:cNvPicPr>
                        <a:picLocks noChangeAspect="1" noChangeArrowheads="1"/>
                      </p:cNvPicPr>
                      <p:nvPr/>
                    </p:nvPicPr>
                    <p:blipFill>
                      <a:blip r:embed="rId20"/>
                      <a:srcRect/>
                      <a:stretch>
                        <a:fillRect/>
                      </a:stretch>
                    </p:blipFill>
                    <p:spPr bwMode="auto">
                      <a:xfrm>
                        <a:off x="7286625" y="3925888"/>
                        <a:ext cx="1116013" cy="1223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8" name="Object 11"/>
          <p:cNvGraphicFramePr>
            <a:graphicFrameLocks noChangeAspect="1"/>
          </p:cNvGraphicFramePr>
          <p:nvPr/>
        </p:nvGraphicFramePr>
        <p:xfrm>
          <a:off x="2470150" y="3825875"/>
          <a:ext cx="501650" cy="290513"/>
        </p:xfrm>
        <a:graphic>
          <a:graphicData uri="http://schemas.openxmlformats.org/presentationml/2006/ole">
            <mc:AlternateContent xmlns:mc="http://schemas.openxmlformats.org/markup-compatibility/2006">
              <mc:Choice xmlns:v="urn:schemas-microsoft-com:vml" Requires="v">
                <p:oleObj spid="_x0000_s697658" name="Equation" r:id="rId21" imgW="241200" imgH="139680" progId="Equation.DSMT4">
                  <p:embed/>
                </p:oleObj>
              </mc:Choice>
              <mc:Fallback>
                <p:oleObj name="Equation" r:id="rId21" imgW="241200" imgH="1396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0150" y="3825875"/>
                        <a:ext cx="50165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9" name="Text Box 21"/>
          <p:cNvSpPr txBox="1">
            <a:spLocks noChangeArrowheads="1"/>
          </p:cNvSpPr>
          <p:nvPr/>
        </p:nvSpPr>
        <p:spPr bwMode="auto">
          <a:xfrm>
            <a:off x="533400" y="3810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sp>
        <p:nvSpPr>
          <p:cNvPr id="851990" name="Text Box 22"/>
          <p:cNvSpPr txBox="1">
            <a:spLocks noChangeArrowheads="1"/>
          </p:cNvSpPr>
          <p:nvPr/>
        </p:nvSpPr>
        <p:spPr bwMode="auto">
          <a:xfrm>
            <a:off x="457200" y="4953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graphicFrame>
        <p:nvGraphicFramePr>
          <p:cNvPr id="851991" name="Object 12"/>
          <p:cNvGraphicFramePr>
            <a:graphicFrameLocks noChangeAspect="1"/>
          </p:cNvGraphicFramePr>
          <p:nvPr/>
        </p:nvGraphicFramePr>
        <p:xfrm>
          <a:off x="2114550" y="4918075"/>
          <a:ext cx="628650" cy="479425"/>
        </p:xfrm>
        <a:graphic>
          <a:graphicData uri="http://schemas.openxmlformats.org/presentationml/2006/ole">
            <mc:AlternateContent xmlns:mc="http://schemas.openxmlformats.org/markup-compatibility/2006">
              <mc:Choice xmlns:v="urn:schemas-microsoft-com:vml" Requires="v">
                <p:oleObj spid="_x0000_s697659" name="Equation" r:id="rId23" imgW="317160" imgH="241200" progId="Equation.DSMT4">
                  <p:embed/>
                </p:oleObj>
              </mc:Choice>
              <mc:Fallback>
                <p:oleObj name="Equation" r:id="rId23" imgW="317160" imgH="241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14550" y="4918075"/>
                        <a:ext cx="62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2" name="Object 13"/>
          <p:cNvGraphicFramePr>
            <a:graphicFrameLocks noChangeAspect="1"/>
          </p:cNvGraphicFramePr>
          <p:nvPr/>
        </p:nvGraphicFramePr>
        <p:xfrm>
          <a:off x="2735263" y="4876800"/>
          <a:ext cx="1760537" cy="477838"/>
        </p:xfrm>
        <a:graphic>
          <a:graphicData uri="http://schemas.openxmlformats.org/presentationml/2006/ole">
            <mc:AlternateContent xmlns:mc="http://schemas.openxmlformats.org/markup-compatibility/2006">
              <mc:Choice xmlns:v="urn:schemas-microsoft-com:vml" Requires="v">
                <p:oleObj spid="_x0000_s697660" name="Equation" r:id="rId25" imgW="888840" imgH="241200" progId="Equation.DSMT4">
                  <p:embed/>
                </p:oleObj>
              </mc:Choice>
              <mc:Fallback>
                <p:oleObj name="Equation" r:id="rId25" imgW="88884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5263" y="4876800"/>
                        <a:ext cx="1760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93" name="Text Box 25"/>
          <p:cNvSpPr txBox="1">
            <a:spLocks noChangeArrowheads="1"/>
          </p:cNvSpPr>
          <p:nvPr/>
        </p:nvSpPr>
        <p:spPr bwMode="auto">
          <a:xfrm>
            <a:off x="457200" y="5791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Linear kinematics</a:t>
            </a:r>
            <a:endParaRPr lang="en-US" sz="1800">
              <a:solidFill>
                <a:schemeClr val="accent2"/>
              </a:solidFill>
              <a:latin typeface="Monotype Corsiva" charset="0"/>
              <a:ea typeface="굴림" charset="0"/>
              <a:cs typeface="굴림" charset="0"/>
            </a:endParaRPr>
          </a:p>
        </p:txBody>
      </p:sp>
      <p:graphicFrame>
        <p:nvGraphicFramePr>
          <p:cNvPr id="851995" name="Object 14"/>
          <p:cNvGraphicFramePr>
            <a:graphicFrameLocks noChangeAspect="1"/>
          </p:cNvGraphicFramePr>
          <p:nvPr/>
        </p:nvGraphicFramePr>
        <p:xfrm>
          <a:off x="2057400" y="5751513"/>
          <a:ext cx="568325" cy="473075"/>
        </p:xfrm>
        <a:graphic>
          <a:graphicData uri="http://schemas.openxmlformats.org/presentationml/2006/ole">
            <mc:AlternateContent xmlns:mc="http://schemas.openxmlformats.org/markup-compatibility/2006">
              <mc:Choice xmlns:v="urn:schemas-microsoft-com:vml" Requires="v">
                <p:oleObj spid="_x0000_s697661" name="Equation" r:id="rId27" imgW="304560" imgH="253800" progId="Equation.DSMT4">
                  <p:embed/>
                </p:oleObj>
              </mc:Choice>
              <mc:Fallback>
                <p:oleObj name="Equation" r:id="rId27" imgW="304560" imgH="2538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57400" y="5751513"/>
                        <a:ext cx="5683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6" name="Object 15"/>
          <p:cNvGraphicFramePr>
            <a:graphicFrameLocks noChangeAspect="1"/>
          </p:cNvGraphicFramePr>
          <p:nvPr/>
        </p:nvGraphicFramePr>
        <p:xfrm>
          <a:off x="2678113" y="5727700"/>
          <a:ext cx="1893887" cy="520700"/>
        </p:xfrm>
        <a:graphic>
          <a:graphicData uri="http://schemas.openxmlformats.org/presentationml/2006/ole">
            <mc:AlternateContent xmlns:mc="http://schemas.openxmlformats.org/markup-compatibility/2006">
              <mc:Choice xmlns:v="urn:schemas-microsoft-com:vml" Requires="v">
                <p:oleObj spid="_x0000_s697662" name="Equation" r:id="rId29" imgW="1015920" imgH="279360" progId="Equation.DSMT4">
                  <p:embed/>
                </p:oleObj>
              </mc:Choice>
              <mc:Fallback>
                <p:oleObj name="Equation" r:id="rId29" imgW="1015920" imgH="2793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78113" y="5727700"/>
                        <a:ext cx="1893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7" name="Object 16"/>
          <p:cNvGraphicFramePr>
            <a:graphicFrameLocks noChangeAspect="1"/>
          </p:cNvGraphicFramePr>
          <p:nvPr/>
        </p:nvGraphicFramePr>
        <p:xfrm>
          <a:off x="2913063" y="3733800"/>
          <a:ext cx="896937" cy="474663"/>
        </p:xfrm>
        <a:graphic>
          <a:graphicData uri="http://schemas.openxmlformats.org/presentationml/2006/ole">
            <mc:AlternateContent xmlns:mc="http://schemas.openxmlformats.org/markup-compatibility/2006">
              <mc:Choice xmlns:v="urn:schemas-microsoft-com:vml" Requires="v">
                <p:oleObj spid="_x0000_s697663" name="Equation" r:id="rId31" imgW="431640" imgH="228600" progId="Equation.3">
                  <p:embed/>
                </p:oleObj>
              </mc:Choice>
              <mc:Fallback>
                <p:oleObj name="Equation" r:id="rId31" imgW="43164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13063" y="3733800"/>
                        <a:ext cx="8969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44905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1975"/>
                                        </p:tgtEl>
                                        <p:attrNameLst>
                                          <p:attrName>style.visibility</p:attrName>
                                        </p:attrNameLst>
                                      </p:cBhvr>
                                      <p:to>
                                        <p:strVal val="visible"/>
                                      </p:to>
                                    </p:set>
                                    <p:animEffect transition="in" filter="wipe(left)">
                                      <p:cBhvr>
                                        <p:cTn id="7" dur="500"/>
                                        <p:tgtEl>
                                          <p:spTgt spid="851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1976">
                                            <p:txEl>
                                              <p:pRg st="0" end="0"/>
                                            </p:txEl>
                                          </p:spTgt>
                                        </p:tgtEl>
                                        <p:attrNameLst>
                                          <p:attrName>style.visibility</p:attrName>
                                        </p:attrNameLst>
                                      </p:cBhvr>
                                      <p:to>
                                        <p:strVal val="visible"/>
                                      </p:to>
                                    </p:set>
                                    <p:animEffect transition="in" filter="wipe(left)">
                                      <p:cBhvr>
                                        <p:cTn id="12" dur="500"/>
                                        <p:tgtEl>
                                          <p:spTgt spid="8519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1977">
                                            <p:txEl>
                                              <p:pRg st="0" end="0"/>
                                            </p:txEl>
                                          </p:spTgt>
                                        </p:tgtEl>
                                        <p:attrNameLst>
                                          <p:attrName>style.visibility</p:attrName>
                                        </p:attrNameLst>
                                      </p:cBhvr>
                                      <p:to>
                                        <p:strVal val="visible"/>
                                      </p:to>
                                    </p:set>
                                    <p:animEffect transition="in" filter="wipe(left)">
                                      <p:cBhvr>
                                        <p:cTn id="17" dur="500"/>
                                        <p:tgtEl>
                                          <p:spTgt spid="85197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1989">
                                            <p:txEl>
                                              <p:pRg st="0" end="0"/>
                                            </p:txEl>
                                          </p:spTgt>
                                        </p:tgtEl>
                                        <p:attrNameLst>
                                          <p:attrName>style.visibility</p:attrName>
                                        </p:attrNameLst>
                                      </p:cBhvr>
                                      <p:to>
                                        <p:strVal val="visible"/>
                                      </p:to>
                                    </p:set>
                                    <p:animEffect transition="in" filter="wipe(left)">
                                      <p:cBhvr>
                                        <p:cTn id="22" dur="500"/>
                                        <p:tgtEl>
                                          <p:spTgt spid="85198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51988"/>
                                        </p:tgtEl>
                                        <p:attrNameLst>
                                          <p:attrName>style.visibility</p:attrName>
                                        </p:attrNameLst>
                                      </p:cBhvr>
                                      <p:to>
                                        <p:strVal val="visible"/>
                                      </p:to>
                                    </p:set>
                                    <p:animEffect transition="in" filter="wipe(left)">
                                      <p:cBhvr>
                                        <p:cTn id="27" dur="500"/>
                                        <p:tgtEl>
                                          <p:spTgt spid="8519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51997"/>
                                        </p:tgtEl>
                                        <p:attrNameLst>
                                          <p:attrName>style.visibility</p:attrName>
                                        </p:attrNameLst>
                                      </p:cBhvr>
                                      <p:to>
                                        <p:strVal val="visible"/>
                                      </p:to>
                                    </p:set>
                                    <p:animEffect transition="in" filter="wipe(left)">
                                      <p:cBhvr>
                                        <p:cTn id="32" dur="500"/>
                                        <p:tgtEl>
                                          <p:spTgt spid="8519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51973"/>
                                        </p:tgtEl>
                                        <p:attrNameLst>
                                          <p:attrName>style.visibility</p:attrName>
                                        </p:attrNameLst>
                                      </p:cBhvr>
                                      <p:to>
                                        <p:strVal val="visible"/>
                                      </p:to>
                                    </p:set>
                                    <p:animEffect transition="in" filter="wipe(left)">
                                      <p:cBhvr>
                                        <p:cTn id="37" dur="500"/>
                                        <p:tgtEl>
                                          <p:spTgt spid="8519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851982"/>
                                        </p:tgtEl>
                                        <p:attrNameLst>
                                          <p:attrName>style.visibility</p:attrName>
                                        </p:attrNameLst>
                                      </p:cBhvr>
                                      <p:to>
                                        <p:strVal val="visible"/>
                                      </p:to>
                                    </p:set>
                                    <p:animEffect transition="in" filter="wipe(left)">
                                      <p:cBhvr>
                                        <p:cTn id="42" dur="500"/>
                                        <p:tgtEl>
                                          <p:spTgt spid="8519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51985"/>
                                        </p:tgtEl>
                                        <p:attrNameLst>
                                          <p:attrName>style.visibility</p:attrName>
                                        </p:attrNameLst>
                                      </p:cBhvr>
                                      <p:to>
                                        <p:strVal val="visible"/>
                                      </p:to>
                                    </p:set>
                                    <p:animEffect transition="in" filter="wipe(left)">
                                      <p:cBhvr>
                                        <p:cTn id="47" dur="500"/>
                                        <p:tgtEl>
                                          <p:spTgt spid="851985"/>
                                        </p:tgtEl>
                                      </p:cBhvr>
                                    </p:animEffect>
                                  </p:childTnLst>
                                </p:cTn>
                              </p:par>
                            </p:childTnLst>
                          </p:cTn>
                        </p:par>
                        <p:par>
                          <p:cTn id="48" fill="hold" nodeType="afterGroup">
                            <p:stCondLst>
                              <p:cond delay="500"/>
                            </p:stCondLst>
                            <p:childTnLst>
                              <p:par>
                                <p:cTn id="49" presetID="53" presetClass="entr" presetSubtype="0" fill="hold" grpId="0" nodeType="afterEffect">
                                  <p:stCondLst>
                                    <p:cond delay="0"/>
                                  </p:stCondLst>
                                  <p:iterate type="wd">
                                    <p:tmPct val="10000"/>
                                  </p:iterate>
                                  <p:childTnLst>
                                    <p:set>
                                      <p:cBhvr>
                                        <p:cTn id="50" dur="1" fill="hold">
                                          <p:stCondLst>
                                            <p:cond delay="0"/>
                                          </p:stCondLst>
                                        </p:cTn>
                                        <p:tgtEl>
                                          <p:spTgt spid="851972"/>
                                        </p:tgtEl>
                                        <p:attrNameLst>
                                          <p:attrName>style.visibility</p:attrName>
                                        </p:attrNameLst>
                                      </p:cBhvr>
                                      <p:to>
                                        <p:strVal val="visible"/>
                                      </p:to>
                                    </p:set>
                                    <p:anim calcmode="lin" valueType="num">
                                      <p:cBhvr>
                                        <p:cTn id="51" dur="500" fill="hold"/>
                                        <p:tgtEl>
                                          <p:spTgt spid="851972"/>
                                        </p:tgtEl>
                                        <p:attrNameLst>
                                          <p:attrName>ppt_w</p:attrName>
                                        </p:attrNameLst>
                                      </p:cBhvr>
                                      <p:tavLst>
                                        <p:tav tm="0">
                                          <p:val>
                                            <p:fltVal val="0"/>
                                          </p:val>
                                        </p:tav>
                                        <p:tav tm="100000">
                                          <p:val>
                                            <p:strVal val="#ppt_w"/>
                                          </p:val>
                                        </p:tav>
                                      </p:tavLst>
                                    </p:anim>
                                    <p:anim calcmode="lin" valueType="num">
                                      <p:cBhvr>
                                        <p:cTn id="52" dur="500" fill="hold"/>
                                        <p:tgtEl>
                                          <p:spTgt spid="851972"/>
                                        </p:tgtEl>
                                        <p:attrNameLst>
                                          <p:attrName>ppt_h</p:attrName>
                                        </p:attrNameLst>
                                      </p:cBhvr>
                                      <p:tavLst>
                                        <p:tav tm="0">
                                          <p:val>
                                            <p:fltVal val="0"/>
                                          </p:val>
                                        </p:tav>
                                        <p:tav tm="100000">
                                          <p:val>
                                            <p:strVal val="#ppt_h"/>
                                          </p:val>
                                        </p:tav>
                                      </p:tavLst>
                                    </p:anim>
                                    <p:animEffect transition="in" filter="fade">
                                      <p:cBhvr>
                                        <p:cTn id="53" dur="500"/>
                                        <p:tgtEl>
                                          <p:spTgt spid="85197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51978">
                                            <p:txEl>
                                              <p:pRg st="0" end="0"/>
                                            </p:txEl>
                                          </p:spTgt>
                                        </p:tgtEl>
                                        <p:attrNameLst>
                                          <p:attrName>style.visibility</p:attrName>
                                        </p:attrNameLst>
                                      </p:cBhvr>
                                      <p:to>
                                        <p:strVal val="visible"/>
                                      </p:to>
                                    </p:set>
                                    <p:animEffect transition="in" filter="wipe(left)">
                                      <p:cBhvr>
                                        <p:cTn id="58" dur="500"/>
                                        <p:tgtEl>
                                          <p:spTgt spid="851978">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851990">
                                            <p:txEl>
                                              <p:pRg st="0" end="0"/>
                                            </p:txEl>
                                          </p:spTgt>
                                        </p:tgtEl>
                                        <p:attrNameLst>
                                          <p:attrName>style.visibility</p:attrName>
                                        </p:attrNameLst>
                                      </p:cBhvr>
                                      <p:to>
                                        <p:strVal val="visible"/>
                                      </p:to>
                                    </p:set>
                                    <p:animEffect transition="in" filter="wipe(left)">
                                      <p:cBhvr>
                                        <p:cTn id="63" dur="500"/>
                                        <p:tgtEl>
                                          <p:spTgt spid="851990">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51991"/>
                                        </p:tgtEl>
                                        <p:attrNameLst>
                                          <p:attrName>style.visibility</p:attrName>
                                        </p:attrNameLst>
                                      </p:cBhvr>
                                      <p:to>
                                        <p:strVal val="visible"/>
                                      </p:to>
                                    </p:set>
                                    <p:animEffect transition="in" filter="wipe(left)">
                                      <p:cBhvr>
                                        <p:cTn id="68" dur="500"/>
                                        <p:tgtEl>
                                          <p:spTgt spid="85199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51992"/>
                                        </p:tgtEl>
                                        <p:attrNameLst>
                                          <p:attrName>style.visibility</p:attrName>
                                        </p:attrNameLst>
                                      </p:cBhvr>
                                      <p:to>
                                        <p:strVal val="visible"/>
                                      </p:to>
                                    </p:set>
                                    <p:animEffect transition="in" filter="wipe(left)">
                                      <p:cBhvr>
                                        <p:cTn id="73" dur="500"/>
                                        <p:tgtEl>
                                          <p:spTgt spid="85199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851979"/>
                                        </p:tgtEl>
                                        <p:attrNameLst>
                                          <p:attrName>style.visibility</p:attrName>
                                        </p:attrNameLst>
                                      </p:cBhvr>
                                      <p:to>
                                        <p:strVal val="visible"/>
                                      </p:to>
                                    </p:set>
                                    <p:animEffect transition="in" filter="wipe(left)">
                                      <p:cBhvr>
                                        <p:cTn id="78" dur="500"/>
                                        <p:tgtEl>
                                          <p:spTgt spid="8519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851983"/>
                                        </p:tgtEl>
                                        <p:attrNameLst>
                                          <p:attrName>style.visibility</p:attrName>
                                        </p:attrNameLst>
                                      </p:cBhvr>
                                      <p:to>
                                        <p:strVal val="visible"/>
                                      </p:to>
                                    </p:set>
                                    <p:animEffect transition="in" filter="wipe(left)">
                                      <p:cBhvr>
                                        <p:cTn id="83" dur="500"/>
                                        <p:tgtEl>
                                          <p:spTgt spid="85198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851986"/>
                                        </p:tgtEl>
                                        <p:attrNameLst>
                                          <p:attrName>style.visibility</p:attrName>
                                        </p:attrNameLst>
                                      </p:cBhvr>
                                      <p:to>
                                        <p:strVal val="visible"/>
                                      </p:to>
                                    </p:set>
                                    <p:animEffect transition="in" filter="wipe(left)">
                                      <p:cBhvr>
                                        <p:cTn id="88" dur="500"/>
                                        <p:tgtEl>
                                          <p:spTgt spid="85198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851987"/>
                                        </p:tgtEl>
                                        <p:attrNameLst>
                                          <p:attrName>style.visibility</p:attrName>
                                        </p:attrNameLst>
                                      </p:cBhvr>
                                      <p:to>
                                        <p:strVal val="visible"/>
                                      </p:to>
                                    </p:set>
                                    <p:animEffect transition="in" filter="wipe(left)">
                                      <p:cBhvr>
                                        <p:cTn id="93" dur="500"/>
                                        <p:tgtEl>
                                          <p:spTgt spid="851987"/>
                                        </p:tgtEl>
                                      </p:cBhvr>
                                    </p:animEffect>
                                  </p:childTnLst>
                                </p:cTn>
                              </p:par>
                            </p:childTnLst>
                          </p:cTn>
                        </p:par>
                        <p:par>
                          <p:cTn id="94" fill="hold" nodeType="afterGroup">
                            <p:stCondLst>
                              <p:cond delay="500"/>
                            </p:stCondLst>
                            <p:childTnLst>
                              <p:par>
                                <p:cTn id="95" presetID="53" presetClass="entr" presetSubtype="0" fill="hold" grpId="0" nodeType="afterEffect">
                                  <p:stCondLst>
                                    <p:cond delay="0"/>
                                  </p:stCondLst>
                                  <p:iterate type="wd">
                                    <p:tmPct val="10000"/>
                                  </p:iterate>
                                  <p:childTnLst>
                                    <p:set>
                                      <p:cBhvr>
                                        <p:cTn id="96" dur="1" fill="hold">
                                          <p:stCondLst>
                                            <p:cond delay="0"/>
                                          </p:stCondLst>
                                        </p:cTn>
                                        <p:tgtEl>
                                          <p:spTgt spid="851970"/>
                                        </p:tgtEl>
                                        <p:attrNameLst>
                                          <p:attrName>style.visibility</p:attrName>
                                        </p:attrNameLst>
                                      </p:cBhvr>
                                      <p:to>
                                        <p:strVal val="visible"/>
                                      </p:to>
                                    </p:set>
                                    <p:anim calcmode="lin" valueType="num">
                                      <p:cBhvr>
                                        <p:cTn id="97" dur="500" fill="hold"/>
                                        <p:tgtEl>
                                          <p:spTgt spid="851970"/>
                                        </p:tgtEl>
                                        <p:attrNameLst>
                                          <p:attrName>ppt_w</p:attrName>
                                        </p:attrNameLst>
                                      </p:cBhvr>
                                      <p:tavLst>
                                        <p:tav tm="0">
                                          <p:val>
                                            <p:fltVal val="0"/>
                                          </p:val>
                                        </p:tav>
                                        <p:tav tm="100000">
                                          <p:val>
                                            <p:strVal val="#ppt_w"/>
                                          </p:val>
                                        </p:tav>
                                      </p:tavLst>
                                    </p:anim>
                                    <p:anim calcmode="lin" valueType="num">
                                      <p:cBhvr>
                                        <p:cTn id="98" dur="500" fill="hold"/>
                                        <p:tgtEl>
                                          <p:spTgt spid="851970"/>
                                        </p:tgtEl>
                                        <p:attrNameLst>
                                          <p:attrName>ppt_h</p:attrName>
                                        </p:attrNameLst>
                                      </p:cBhvr>
                                      <p:tavLst>
                                        <p:tav tm="0">
                                          <p:val>
                                            <p:fltVal val="0"/>
                                          </p:val>
                                        </p:tav>
                                        <p:tav tm="100000">
                                          <p:val>
                                            <p:strVal val="#ppt_h"/>
                                          </p:val>
                                        </p:tav>
                                      </p:tavLst>
                                    </p:anim>
                                    <p:animEffect transition="in" filter="fade">
                                      <p:cBhvr>
                                        <p:cTn id="99" dur="500"/>
                                        <p:tgtEl>
                                          <p:spTgt spid="851970"/>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851980">
                                            <p:txEl>
                                              <p:pRg st="0" end="0"/>
                                            </p:txEl>
                                          </p:spTgt>
                                        </p:tgtEl>
                                        <p:attrNameLst>
                                          <p:attrName>style.visibility</p:attrName>
                                        </p:attrNameLst>
                                      </p:cBhvr>
                                      <p:to>
                                        <p:strVal val="visible"/>
                                      </p:to>
                                    </p:set>
                                    <p:animEffect transition="in" filter="wipe(left)">
                                      <p:cBhvr>
                                        <p:cTn id="104" dur="500"/>
                                        <p:tgtEl>
                                          <p:spTgt spid="851980">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851993">
                                            <p:txEl>
                                              <p:pRg st="0" end="0"/>
                                            </p:txEl>
                                          </p:spTgt>
                                        </p:tgtEl>
                                        <p:attrNameLst>
                                          <p:attrName>style.visibility</p:attrName>
                                        </p:attrNameLst>
                                      </p:cBhvr>
                                      <p:to>
                                        <p:strVal val="visible"/>
                                      </p:to>
                                    </p:set>
                                    <p:animEffect transition="in" filter="wipe(left)">
                                      <p:cBhvr>
                                        <p:cTn id="109" dur="500"/>
                                        <p:tgtEl>
                                          <p:spTgt spid="851993">
                                            <p:txEl>
                                              <p:pRg st="0" end="0"/>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851995"/>
                                        </p:tgtEl>
                                        <p:attrNameLst>
                                          <p:attrName>style.visibility</p:attrName>
                                        </p:attrNameLst>
                                      </p:cBhvr>
                                      <p:to>
                                        <p:strVal val="visible"/>
                                      </p:to>
                                    </p:set>
                                    <p:animEffect transition="in" filter="wipe(left)">
                                      <p:cBhvr>
                                        <p:cTn id="114" dur="500"/>
                                        <p:tgtEl>
                                          <p:spTgt spid="85199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851996"/>
                                        </p:tgtEl>
                                        <p:attrNameLst>
                                          <p:attrName>style.visibility</p:attrName>
                                        </p:attrNameLst>
                                      </p:cBhvr>
                                      <p:to>
                                        <p:strVal val="visible"/>
                                      </p:to>
                                    </p:set>
                                    <p:animEffect transition="in" filter="wipe(left)">
                                      <p:cBhvr>
                                        <p:cTn id="119" dur="500"/>
                                        <p:tgtEl>
                                          <p:spTgt spid="851996"/>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851981"/>
                                        </p:tgtEl>
                                        <p:attrNameLst>
                                          <p:attrName>style.visibility</p:attrName>
                                        </p:attrNameLst>
                                      </p:cBhvr>
                                      <p:to>
                                        <p:strVal val="visible"/>
                                      </p:to>
                                    </p:set>
                                    <p:animEffect transition="in" filter="wipe(left)">
                                      <p:cBhvr>
                                        <p:cTn id="124" dur="500"/>
                                        <p:tgtEl>
                                          <p:spTgt spid="85198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851984"/>
                                        </p:tgtEl>
                                        <p:attrNameLst>
                                          <p:attrName>style.visibility</p:attrName>
                                        </p:attrNameLst>
                                      </p:cBhvr>
                                      <p:to>
                                        <p:strVal val="visible"/>
                                      </p:to>
                                    </p:set>
                                    <p:animEffect transition="in" filter="wipe(left)">
                                      <p:cBhvr>
                                        <p:cTn id="129" dur="500"/>
                                        <p:tgtEl>
                                          <p:spTgt spid="851984"/>
                                        </p:tgtEl>
                                      </p:cBhvr>
                                    </p:animEffect>
                                  </p:childTnLst>
                                </p:cTn>
                              </p:par>
                            </p:childTnLst>
                          </p:cTn>
                        </p:par>
                        <p:par>
                          <p:cTn id="130" fill="hold" nodeType="afterGroup">
                            <p:stCondLst>
                              <p:cond delay="500"/>
                            </p:stCondLst>
                            <p:childTnLst>
                              <p:par>
                                <p:cTn id="131" presetID="53" presetClass="entr" presetSubtype="0" fill="hold" grpId="0" nodeType="afterEffect">
                                  <p:stCondLst>
                                    <p:cond delay="0"/>
                                  </p:stCondLst>
                                  <p:iterate type="wd">
                                    <p:tmPct val="10000"/>
                                  </p:iterate>
                                  <p:childTnLst>
                                    <p:set>
                                      <p:cBhvr>
                                        <p:cTn id="132" dur="1" fill="hold">
                                          <p:stCondLst>
                                            <p:cond delay="0"/>
                                          </p:stCondLst>
                                        </p:cTn>
                                        <p:tgtEl>
                                          <p:spTgt spid="851971"/>
                                        </p:tgtEl>
                                        <p:attrNameLst>
                                          <p:attrName>style.visibility</p:attrName>
                                        </p:attrNameLst>
                                      </p:cBhvr>
                                      <p:to>
                                        <p:strVal val="visible"/>
                                      </p:to>
                                    </p:set>
                                    <p:anim calcmode="lin" valueType="num">
                                      <p:cBhvr>
                                        <p:cTn id="133" dur="500" fill="hold"/>
                                        <p:tgtEl>
                                          <p:spTgt spid="851971"/>
                                        </p:tgtEl>
                                        <p:attrNameLst>
                                          <p:attrName>ppt_w</p:attrName>
                                        </p:attrNameLst>
                                      </p:cBhvr>
                                      <p:tavLst>
                                        <p:tav tm="0">
                                          <p:val>
                                            <p:fltVal val="0"/>
                                          </p:val>
                                        </p:tav>
                                        <p:tav tm="100000">
                                          <p:val>
                                            <p:strVal val="#ppt_w"/>
                                          </p:val>
                                        </p:tav>
                                      </p:tavLst>
                                    </p:anim>
                                    <p:anim calcmode="lin" valueType="num">
                                      <p:cBhvr>
                                        <p:cTn id="134" dur="500" fill="hold"/>
                                        <p:tgtEl>
                                          <p:spTgt spid="851971"/>
                                        </p:tgtEl>
                                        <p:attrNameLst>
                                          <p:attrName>ppt_h</p:attrName>
                                        </p:attrNameLst>
                                      </p:cBhvr>
                                      <p:tavLst>
                                        <p:tav tm="0">
                                          <p:val>
                                            <p:fltVal val="0"/>
                                          </p:val>
                                        </p:tav>
                                        <p:tav tm="100000">
                                          <p:val>
                                            <p:strVal val="#ppt_h"/>
                                          </p:val>
                                        </p:tav>
                                      </p:tavLst>
                                    </p:anim>
                                    <p:animEffect transition="in" filter="fade">
                                      <p:cBhvr>
                                        <p:cTn id="135" dur="500"/>
                                        <p:tgtEl>
                                          <p:spTgt spid="85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0" grpId="0" animBg="1"/>
      <p:bldP spid="851971" grpId="0" animBg="1"/>
      <p:bldP spid="851972" grpId="0" animBg="1"/>
      <p:bldP spid="851975" grpId="0" animBg="1" autoUpdateAnimBg="0"/>
      <p:bldP spid="851976" grpId="0" build="p" autoUpdateAnimBg="0"/>
      <p:bldP spid="851977" grpId="0" build="p" autoUpdateAnimBg="0"/>
      <p:bldP spid="851978" grpId="0" build="p" autoUpdateAnimBg="0"/>
      <p:bldP spid="851980" grpId="0" build="p" autoUpdateAnimBg="0"/>
      <p:bldP spid="851989" grpId="0" build="p" autoUpdateAnimBg="0"/>
      <p:bldP spid="851990" grpId="0" build="p" autoUpdateAnimBg="0"/>
      <p:bldP spid="85199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D7C2263-6985-CE4B-8E44-4BD0BE0B64C5}"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0" y="0"/>
            <a:ext cx="9144000" cy="685800"/>
          </a:xfrm>
        </p:spPr>
        <p:txBody>
          <a:bodyPr/>
          <a:lstStyle/>
          <a:p>
            <a:r>
              <a:rPr lang="en-US" altLang="ko-KR" sz="4000" dirty="0" smtClean="0">
                <a:latin typeface="Arial Narrow" charset="0"/>
                <a:ea typeface="굴림" charset="0"/>
                <a:cs typeface="굴림" charset="0"/>
              </a:rPr>
              <a:t>Rotational Kinematics Problem </a:t>
            </a:r>
            <a:r>
              <a:rPr lang="en-US" altLang="ko-KR" sz="4000" dirty="0">
                <a:latin typeface="Arial Narrow" charset="0"/>
                <a:ea typeface="굴림" charset="0"/>
                <a:cs typeface="굴림" charset="0"/>
              </a:rPr>
              <a:t>Solving Strategy</a:t>
            </a:r>
            <a:endParaRPr lang="en-US" sz="4000" dirty="0">
              <a:latin typeface="Arial Narrow" charset="0"/>
              <a:ea typeface="ＭＳ Ｐゴシック" charset="0"/>
              <a:cs typeface="ＭＳ Ｐゴシック" charset="0"/>
            </a:endParaRPr>
          </a:p>
        </p:txBody>
      </p:sp>
      <p:sp>
        <p:nvSpPr>
          <p:cNvPr id="859139" name="Rectangle 3"/>
          <p:cNvSpPr>
            <a:spLocks noGrp="1" noChangeArrowheads="1"/>
          </p:cNvSpPr>
          <p:nvPr>
            <p:ph type="body" idx="1"/>
          </p:nvPr>
        </p:nvSpPr>
        <p:spPr>
          <a:xfrm>
            <a:off x="381000" y="685800"/>
            <a:ext cx="8458200" cy="5562600"/>
          </a:xfrm>
        </p:spPr>
        <p:txBody>
          <a:bodyPr/>
          <a:lstStyle/>
          <a:p>
            <a:pPr>
              <a:lnSpc>
                <a:spcPct val="80000"/>
              </a:lnSpc>
              <a:spcAft>
                <a:spcPts val="600"/>
              </a:spcAft>
            </a:pPr>
            <a:r>
              <a:rPr lang="en-US" altLang="ko-KR" dirty="0">
                <a:latin typeface="Arial Narrow" charset="0"/>
                <a:ea typeface="굴림" charset="0"/>
                <a:cs typeface="굴림" charset="0"/>
              </a:rPr>
              <a:t>Visualize the problem by drawing a picture.</a:t>
            </a:r>
          </a:p>
          <a:p>
            <a:pPr>
              <a:lnSpc>
                <a:spcPct val="80000"/>
              </a:lnSpc>
              <a:spcAft>
                <a:spcPts val="600"/>
              </a:spcAft>
            </a:pPr>
            <a:r>
              <a:rPr lang="en-US" dirty="0">
                <a:latin typeface="Arial Narrow" charset="0"/>
                <a:ea typeface="ＭＳ Ｐゴシック" charset="0"/>
                <a:cs typeface="ＭＳ Ｐゴシック" charset="0"/>
              </a:rPr>
              <a:t>Write down the values that are given for any of the five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kinematic variables</a:t>
            </a:r>
            <a:r>
              <a:rPr lang="en-US" altLang="ko-KR" dirty="0">
                <a:latin typeface="Arial Narrow" charset="0"/>
                <a:ea typeface="굴림" charset="0"/>
                <a:cs typeface="굴림" charset="0"/>
              </a:rPr>
              <a:t> and convert them to SI units.</a:t>
            </a:r>
          </a:p>
          <a:p>
            <a:pPr lvl="1">
              <a:lnSpc>
                <a:spcPct val="80000"/>
              </a:lnSpc>
              <a:spcAft>
                <a:spcPts val="600"/>
              </a:spcAft>
            </a:pPr>
            <a:r>
              <a:rPr lang="en-US" dirty="0">
                <a:latin typeface="Arial Narrow" charset="0"/>
                <a:ea typeface="굴림" charset="0"/>
                <a:cs typeface="굴림" charset="0"/>
              </a:rPr>
              <a:t>Remember that the unit of the angle must be </a:t>
            </a:r>
            <a:r>
              <a:rPr lang="en-US" dirty="0" smtClean="0">
                <a:latin typeface="Arial Narrow" charset="0"/>
                <a:ea typeface="굴림" charset="0"/>
                <a:cs typeface="굴림" charset="0"/>
              </a:rPr>
              <a:t>in radians</a:t>
            </a:r>
            <a:r>
              <a:rPr lang="en-US" dirty="0">
                <a:latin typeface="Arial Narrow" charset="0"/>
                <a:ea typeface="굴림" charset="0"/>
                <a:cs typeface="굴림" charset="0"/>
              </a:rPr>
              <a:t>!!</a:t>
            </a:r>
            <a:endParaRPr lang="en-US" dirty="0">
              <a:latin typeface="Arial Narrow" charset="0"/>
              <a:ea typeface="ＭＳ Ｐゴシック" charset="0"/>
            </a:endParaRPr>
          </a:p>
          <a:p>
            <a:pPr>
              <a:lnSpc>
                <a:spcPct val="80000"/>
              </a:lnSpc>
              <a:spcAft>
                <a:spcPts val="600"/>
              </a:spcAft>
            </a:pPr>
            <a:r>
              <a:rPr lang="en-US" dirty="0">
                <a:latin typeface="Arial Narrow" charset="0"/>
                <a:ea typeface="ＭＳ Ｐゴシック" charset="0"/>
                <a:cs typeface="ＭＳ Ｐゴシック" charset="0"/>
              </a:rPr>
              <a:t>Verify that the information contains values for at least three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of the five kinematic variables.  Select the appropriate equation.</a:t>
            </a:r>
          </a:p>
          <a:p>
            <a:pPr>
              <a:lnSpc>
                <a:spcPct val="80000"/>
              </a:lnSpc>
              <a:spcAft>
                <a:spcPts val="600"/>
              </a:spcAft>
            </a:pPr>
            <a:r>
              <a:rPr lang="en-US" dirty="0">
                <a:latin typeface="Arial Narrow" charset="0"/>
                <a:ea typeface="ＭＳ Ｐゴシック" charset="0"/>
                <a:cs typeface="ＭＳ Ｐゴシック" charset="0"/>
              </a:rPr>
              <a:t>When the motion is divided into segments, remember that</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the final angular</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velocity of one segment is the initial </a:t>
            </a:r>
            <a:r>
              <a:rPr lang="en-US" dirty="0" smtClean="0">
                <a:latin typeface="Arial Narrow" charset="0"/>
                <a:ea typeface="ＭＳ Ｐゴシック" charset="0"/>
                <a:cs typeface="ＭＳ Ｐゴシック" charset="0"/>
              </a:rPr>
              <a:t>velocity</a:t>
            </a:r>
            <a:r>
              <a:rPr lang="en-US" altLang="ko-KR" dirty="0" smtClean="0">
                <a:latin typeface="Arial Narrow" charset="0"/>
                <a:ea typeface="굴림" charset="0"/>
                <a:cs typeface="굴림" charset="0"/>
              </a:rPr>
              <a:t> </a:t>
            </a:r>
            <a:r>
              <a:rPr lang="en-US" dirty="0">
                <a:latin typeface="Arial Narrow" charset="0"/>
                <a:ea typeface="ＭＳ Ｐゴシック" charset="0"/>
                <a:cs typeface="ＭＳ Ｐゴシック" charset="0"/>
              </a:rPr>
              <a:t>for the next.</a:t>
            </a:r>
            <a:endParaRPr lang="en-US" altLang="ko-KR" dirty="0">
              <a:latin typeface="Arial Narrow" charset="0"/>
              <a:ea typeface="굴림" charset="0"/>
              <a:cs typeface="굴림" charset="0"/>
            </a:endParaRPr>
          </a:p>
          <a:p>
            <a:pPr>
              <a:lnSpc>
                <a:spcPct val="80000"/>
              </a:lnSpc>
              <a:spcAft>
                <a:spcPts val="600"/>
              </a:spcAft>
            </a:pPr>
            <a:r>
              <a:rPr lang="en-US" dirty="0">
                <a:latin typeface="Arial Narrow" charset="0"/>
                <a:ea typeface="ＭＳ Ｐゴシック" charset="0"/>
                <a:cs typeface="ＭＳ Ｐゴシック" charset="0"/>
              </a:rPr>
              <a:t>Keep in mind that there may be two possible answers to a kinematics problem.</a:t>
            </a:r>
          </a:p>
        </p:txBody>
      </p:sp>
    </p:spTree>
    <p:extLst>
      <p:ext uri="{BB962C8B-B14F-4D97-AF65-F5344CB8AC3E}">
        <p14:creationId xmlns:p14="http://schemas.microsoft.com/office/powerpoint/2010/main" val="301304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wipe(left)">
                                      <p:cBhvr>
                                        <p:cTn id="7" dur="500"/>
                                        <p:tgtEl>
                                          <p:spTgt spid="859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9139">
                                            <p:txEl>
                                              <p:pRg st="1" end="1"/>
                                            </p:txEl>
                                          </p:spTgt>
                                        </p:tgtEl>
                                        <p:attrNameLst>
                                          <p:attrName>style.visibility</p:attrName>
                                        </p:attrNameLst>
                                      </p:cBhvr>
                                      <p:to>
                                        <p:strVal val="visible"/>
                                      </p:to>
                                    </p:set>
                                    <p:animEffect transition="in" filter="wipe(left)">
                                      <p:cBhvr>
                                        <p:cTn id="12" dur="500"/>
                                        <p:tgtEl>
                                          <p:spTgt spid="859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9139">
                                            <p:txEl>
                                              <p:pRg st="2" end="2"/>
                                            </p:txEl>
                                          </p:spTgt>
                                        </p:tgtEl>
                                        <p:attrNameLst>
                                          <p:attrName>style.visibility</p:attrName>
                                        </p:attrNameLst>
                                      </p:cBhvr>
                                      <p:to>
                                        <p:strVal val="visible"/>
                                      </p:to>
                                    </p:set>
                                    <p:animEffect transition="in" filter="wipe(left)">
                                      <p:cBhvr>
                                        <p:cTn id="17" dur="500"/>
                                        <p:tgtEl>
                                          <p:spTgt spid="859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9139">
                                            <p:txEl>
                                              <p:pRg st="3" end="3"/>
                                            </p:txEl>
                                          </p:spTgt>
                                        </p:tgtEl>
                                        <p:attrNameLst>
                                          <p:attrName>style.visibility</p:attrName>
                                        </p:attrNameLst>
                                      </p:cBhvr>
                                      <p:to>
                                        <p:strVal val="visible"/>
                                      </p:to>
                                    </p:set>
                                    <p:animEffect transition="in" filter="wipe(left)">
                                      <p:cBhvr>
                                        <p:cTn id="22" dur="500"/>
                                        <p:tgtEl>
                                          <p:spTgt spid="8591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59139">
                                            <p:txEl>
                                              <p:pRg st="4" end="4"/>
                                            </p:txEl>
                                          </p:spTgt>
                                        </p:tgtEl>
                                        <p:attrNameLst>
                                          <p:attrName>style.visibility</p:attrName>
                                        </p:attrNameLst>
                                      </p:cBhvr>
                                      <p:to>
                                        <p:strVal val="visible"/>
                                      </p:to>
                                    </p:set>
                                    <p:animEffect transition="in" filter="wipe(left)">
                                      <p:cBhvr>
                                        <p:cTn id="27" dur="500"/>
                                        <p:tgtEl>
                                          <p:spTgt spid="8591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59139">
                                            <p:txEl>
                                              <p:pRg st="5" end="5"/>
                                            </p:txEl>
                                          </p:spTgt>
                                        </p:tgtEl>
                                        <p:attrNameLst>
                                          <p:attrName>style.visibility</p:attrName>
                                        </p:attrNameLst>
                                      </p:cBhvr>
                                      <p:to>
                                        <p:strVal val="visible"/>
                                      </p:to>
                                    </p:set>
                                    <p:animEffect transition="in" filter="wipe(left)">
                                      <p:cBhvr>
                                        <p:cTn id="32" dur="500"/>
                                        <p:tgtEl>
                                          <p:spTgt spid="85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April 10, 2013</a:t>
            </a:r>
            <a:endParaRPr lang="en-US"/>
          </a:p>
        </p:txBody>
      </p:sp>
      <p:sp>
        <p:nvSpPr>
          <p:cNvPr id="12" name="Footer Placeholder 4"/>
          <p:cNvSpPr>
            <a:spLocks noGrp="1"/>
          </p:cNvSpPr>
          <p:nvPr>
            <p:ph type="ftr" sz="quarter" idx="11"/>
          </p:nvPr>
        </p:nvSpPr>
        <p:spPr/>
        <p:txBody>
          <a:bodyPr/>
          <a:lstStyle/>
          <a:p>
            <a:r>
              <a:rPr lang="nl-NL" smtClean="0"/>
              <a:t>PHYS 1441-002, Spring 2013                   Dr. Jaehoon Yu</a:t>
            </a:r>
            <a:endParaRPr lang="en-US"/>
          </a:p>
        </p:txBody>
      </p:sp>
      <p:sp>
        <p:nvSpPr>
          <p:cNvPr id="13" name="Slide Number Placeholder 5"/>
          <p:cNvSpPr>
            <a:spLocks noGrp="1"/>
          </p:cNvSpPr>
          <p:nvPr>
            <p:ph type="sldNum" sz="quarter" idx="12"/>
          </p:nvPr>
        </p:nvSpPr>
        <p:spPr/>
        <p:txBody>
          <a:bodyPr/>
          <a:lstStyle/>
          <a:p>
            <a:fld id="{A4E69F01-CB46-B545-930E-CF6768DAAA6A}" type="slidenum">
              <a:rPr lang="en-US"/>
              <a:pPr/>
              <a:t>5</a:t>
            </a:fld>
            <a:endParaRPr lang="en-US"/>
          </a:p>
        </p:txBody>
      </p:sp>
      <p:sp>
        <p:nvSpPr>
          <p:cNvPr id="309250" name="Rectangle 2"/>
          <p:cNvSpPr>
            <a:spLocks noGrp="1" noChangeArrowheads="1"/>
          </p:cNvSpPr>
          <p:nvPr>
            <p:ph type="title"/>
          </p:nvPr>
        </p:nvSpPr>
        <p:spPr>
          <a:xfrm>
            <a:off x="685800" y="152400"/>
            <a:ext cx="7772400" cy="609600"/>
          </a:xfrm>
        </p:spPr>
        <p:txBody>
          <a:bodyPr/>
          <a:lstStyle/>
          <a:p>
            <a:r>
              <a:rPr lang="en-US" sz="4000"/>
              <a:t>Example for Rotational Kinematics</a:t>
            </a:r>
            <a:endParaRPr lang="en-US"/>
          </a:p>
        </p:txBody>
      </p:sp>
      <p:sp>
        <p:nvSpPr>
          <p:cNvPr id="309251"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 wheel rotates with a constant angular acceleration of 3.50 rad/s</a:t>
            </a:r>
            <a:r>
              <a:rPr lang="en-US" baseline="30000">
                <a:solidFill>
                  <a:srgbClr val="800000"/>
                </a:solidFill>
                <a:latin typeface="Arial Narrow" charset="0"/>
              </a:rPr>
              <a:t>2</a:t>
            </a:r>
            <a:r>
              <a:rPr lang="en-US">
                <a:solidFill>
                  <a:srgbClr val="800000"/>
                </a:solidFill>
                <a:latin typeface="Arial Narrow" charset="0"/>
              </a:rPr>
              <a:t>.  If the angular speed of the wheel is 2.00 rad/s at </a:t>
            </a:r>
            <a:r>
              <a:rPr lang="en-US">
                <a:solidFill>
                  <a:srgbClr val="800000"/>
                </a:solidFill>
                <a:latin typeface="Monotype Corsiva" charset="0"/>
              </a:rPr>
              <a:t>t</a:t>
            </a:r>
            <a:r>
              <a:rPr lang="en-US" baseline="-25000">
                <a:solidFill>
                  <a:srgbClr val="800000"/>
                </a:solidFill>
                <a:latin typeface="Monotype Corsiva" charset="0"/>
              </a:rPr>
              <a:t>i</a:t>
            </a:r>
            <a:r>
              <a:rPr lang="en-US">
                <a:solidFill>
                  <a:srgbClr val="800000"/>
                </a:solidFill>
                <a:latin typeface="Arial Narrow" charset="0"/>
              </a:rPr>
              <a:t>=0, a) through what angle does the wheel rotate in 2.00s?</a:t>
            </a:r>
          </a:p>
        </p:txBody>
      </p:sp>
      <p:graphicFrame>
        <p:nvGraphicFramePr>
          <p:cNvPr id="309252" name="Object 4"/>
          <p:cNvGraphicFramePr>
            <a:graphicFrameLocks noChangeAspect="1"/>
          </p:cNvGraphicFramePr>
          <p:nvPr>
            <p:extLst>
              <p:ext uri="{D42A27DB-BD31-4B8C-83A1-F6EECF244321}">
                <p14:modId xmlns:p14="http://schemas.microsoft.com/office/powerpoint/2010/main" val="3954673032"/>
              </p:ext>
            </p:extLst>
          </p:nvPr>
        </p:nvGraphicFramePr>
        <p:xfrm>
          <a:off x="1295400" y="2841625"/>
          <a:ext cx="1295400" cy="774700"/>
        </p:xfrm>
        <a:graphic>
          <a:graphicData uri="http://schemas.openxmlformats.org/presentationml/2006/ole">
            <mc:AlternateContent xmlns:mc="http://schemas.openxmlformats.org/markup-compatibility/2006">
              <mc:Choice xmlns:v="urn:schemas-microsoft-com:vml" Requires="v">
                <p:oleObj spid="_x0000_s677305" name="Equation" r:id="rId3" imgW="431800" imgH="228600" progId="Equation.DSMT4">
                  <p:embed/>
                </p:oleObj>
              </mc:Choice>
              <mc:Fallback>
                <p:oleObj name="Equation" r:id="rId3" imgW="431800" imgH="228600" progId="Equation.DSMT4">
                  <p:embed/>
                  <p:pic>
                    <p:nvPicPr>
                      <p:cNvPr id="0" name=""/>
                      <p:cNvPicPr>
                        <a:picLocks noChangeAspect="1" noChangeArrowheads="1"/>
                      </p:cNvPicPr>
                      <p:nvPr/>
                    </p:nvPicPr>
                    <p:blipFill>
                      <a:blip r:embed="rId4"/>
                      <a:srcRect/>
                      <a:stretch>
                        <a:fillRect/>
                      </a:stretch>
                    </p:blipFill>
                    <p:spPr bwMode="auto">
                      <a:xfrm>
                        <a:off x="1295400" y="2841625"/>
                        <a:ext cx="1295400" cy="774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9253" name="Text Box 5"/>
          <p:cNvSpPr txBox="1">
            <a:spLocks noChangeArrowheads="1"/>
          </p:cNvSpPr>
          <p:nvPr/>
        </p:nvSpPr>
        <p:spPr bwMode="auto">
          <a:xfrm>
            <a:off x="533400" y="2133600"/>
            <a:ext cx="81534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09259" name="Object 11"/>
          <p:cNvGraphicFramePr>
            <a:graphicFrameLocks noChangeAspect="1"/>
          </p:cNvGraphicFramePr>
          <p:nvPr>
            <p:extLst>
              <p:ext uri="{D42A27DB-BD31-4B8C-83A1-F6EECF244321}">
                <p14:modId xmlns:p14="http://schemas.microsoft.com/office/powerpoint/2010/main" val="3137093796"/>
              </p:ext>
            </p:extLst>
          </p:nvPr>
        </p:nvGraphicFramePr>
        <p:xfrm>
          <a:off x="2735263" y="2944813"/>
          <a:ext cx="1174750" cy="446087"/>
        </p:xfrm>
        <a:graphic>
          <a:graphicData uri="http://schemas.openxmlformats.org/presentationml/2006/ole">
            <mc:AlternateContent xmlns:mc="http://schemas.openxmlformats.org/markup-compatibility/2006">
              <mc:Choice xmlns:v="urn:schemas-microsoft-com:vml" Requires="v">
                <p:oleObj spid="_x0000_s677306" name="Equation" r:id="rId5" imgW="330200" imgH="152400" progId="Equation.3">
                  <p:embed/>
                </p:oleObj>
              </mc:Choice>
              <mc:Fallback>
                <p:oleObj name="Equation" r:id="rId5" imgW="330200" imgH="152400" progId="Equation.3">
                  <p:embed/>
                  <p:pic>
                    <p:nvPicPr>
                      <p:cNvPr id="0" name=""/>
                      <p:cNvPicPr>
                        <a:picLocks noChangeAspect="1" noChangeArrowheads="1"/>
                      </p:cNvPicPr>
                      <p:nvPr/>
                    </p:nvPicPr>
                    <p:blipFill>
                      <a:blip r:embed="rId6"/>
                      <a:srcRect/>
                      <a:stretch>
                        <a:fillRect/>
                      </a:stretch>
                    </p:blipFill>
                    <p:spPr bwMode="auto">
                      <a:xfrm>
                        <a:off x="2735263" y="2944813"/>
                        <a:ext cx="1174750"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0" name="Object 12"/>
          <p:cNvGraphicFramePr>
            <a:graphicFrameLocks noChangeAspect="1"/>
          </p:cNvGraphicFramePr>
          <p:nvPr>
            <p:extLst>
              <p:ext uri="{D42A27DB-BD31-4B8C-83A1-F6EECF244321}">
                <p14:modId xmlns:p14="http://schemas.microsoft.com/office/powerpoint/2010/main" val="3894996651"/>
              </p:ext>
            </p:extLst>
          </p:nvPr>
        </p:nvGraphicFramePr>
        <p:xfrm>
          <a:off x="676275" y="3511550"/>
          <a:ext cx="5200650" cy="1212850"/>
        </p:xfrm>
        <a:graphic>
          <a:graphicData uri="http://schemas.openxmlformats.org/presentationml/2006/ole">
            <mc:AlternateContent xmlns:mc="http://schemas.openxmlformats.org/markup-compatibility/2006">
              <mc:Choice xmlns:v="urn:schemas-microsoft-com:vml" Requires="v">
                <p:oleObj spid="_x0000_s677307" name="Equation" r:id="rId7" imgW="1930400" imgH="393700" progId="Equation.DSMT4">
                  <p:embed/>
                </p:oleObj>
              </mc:Choice>
              <mc:Fallback>
                <p:oleObj name="Equation" r:id="rId7" imgW="1930400" imgH="393700" progId="Equation.DSMT4">
                  <p:embed/>
                  <p:pic>
                    <p:nvPicPr>
                      <p:cNvPr id="0" name=""/>
                      <p:cNvPicPr>
                        <a:picLocks noChangeAspect="1" noChangeArrowheads="1"/>
                      </p:cNvPicPr>
                      <p:nvPr/>
                    </p:nvPicPr>
                    <p:blipFill>
                      <a:blip r:embed="rId8"/>
                      <a:srcRect/>
                      <a:stretch>
                        <a:fillRect/>
                      </a:stretch>
                    </p:blipFill>
                    <p:spPr bwMode="auto">
                      <a:xfrm>
                        <a:off x="676275" y="3511550"/>
                        <a:ext cx="5200650" cy="1212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1" name="Object 13"/>
          <p:cNvGraphicFramePr>
            <a:graphicFrameLocks noChangeAspect="1"/>
          </p:cNvGraphicFramePr>
          <p:nvPr>
            <p:extLst>
              <p:ext uri="{D42A27DB-BD31-4B8C-83A1-F6EECF244321}">
                <p14:modId xmlns:p14="http://schemas.microsoft.com/office/powerpoint/2010/main" val="2359032569"/>
              </p:ext>
            </p:extLst>
          </p:nvPr>
        </p:nvGraphicFramePr>
        <p:xfrm>
          <a:off x="6096000" y="3832225"/>
          <a:ext cx="2509838" cy="581025"/>
        </p:xfrm>
        <a:graphic>
          <a:graphicData uri="http://schemas.openxmlformats.org/presentationml/2006/ole">
            <mc:AlternateContent xmlns:mc="http://schemas.openxmlformats.org/markup-compatibility/2006">
              <mc:Choice xmlns:v="urn:schemas-microsoft-com:vml" Requires="v">
                <p:oleObj spid="_x0000_s677308"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srcRect/>
                      <a:stretch>
                        <a:fillRect/>
                      </a:stretch>
                    </p:blipFill>
                    <p:spPr bwMode="auto">
                      <a:xfrm>
                        <a:off x="6096000" y="3832225"/>
                        <a:ext cx="2509838"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2" name="Object 14"/>
          <p:cNvGraphicFramePr>
            <a:graphicFrameLocks noChangeAspect="1"/>
          </p:cNvGraphicFramePr>
          <p:nvPr>
            <p:extLst>
              <p:ext uri="{D42A27DB-BD31-4B8C-83A1-F6EECF244321}">
                <p14:modId xmlns:p14="http://schemas.microsoft.com/office/powerpoint/2010/main" val="500955542"/>
              </p:ext>
            </p:extLst>
          </p:nvPr>
        </p:nvGraphicFramePr>
        <p:xfrm>
          <a:off x="838200" y="4656138"/>
          <a:ext cx="4264025" cy="1211262"/>
        </p:xfrm>
        <a:graphic>
          <a:graphicData uri="http://schemas.openxmlformats.org/presentationml/2006/ole">
            <mc:AlternateContent xmlns:mc="http://schemas.openxmlformats.org/markup-compatibility/2006">
              <mc:Choice xmlns:v="urn:schemas-microsoft-com:vml" Requires="v">
                <p:oleObj spid="_x0000_s677309" name="Equation" r:id="rId11" imgW="1308100" imgH="393700" progId="Equation.DSMT4">
                  <p:embed/>
                </p:oleObj>
              </mc:Choice>
              <mc:Fallback>
                <p:oleObj name="Equation" r:id="rId11" imgW="1308100" imgH="393700" progId="Equation.DSMT4">
                  <p:embed/>
                  <p:pic>
                    <p:nvPicPr>
                      <p:cNvPr id="0" name=""/>
                      <p:cNvPicPr>
                        <a:picLocks noChangeAspect="1" noChangeArrowheads="1"/>
                      </p:cNvPicPr>
                      <p:nvPr/>
                    </p:nvPicPr>
                    <p:blipFill>
                      <a:blip r:embed="rId12"/>
                      <a:srcRect/>
                      <a:stretch>
                        <a:fillRect/>
                      </a:stretch>
                    </p:blipFill>
                    <p:spPr bwMode="auto">
                      <a:xfrm>
                        <a:off x="838200" y="4656138"/>
                        <a:ext cx="4264025" cy="1211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9" name="Object 21"/>
          <p:cNvGraphicFramePr>
            <a:graphicFrameLocks noChangeAspect="1"/>
          </p:cNvGraphicFramePr>
          <p:nvPr>
            <p:extLst>
              <p:ext uri="{D42A27DB-BD31-4B8C-83A1-F6EECF244321}">
                <p14:modId xmlns:p14="http://schemas.microsoft.com/office/powerpoint/2010/main" val="3116677682"/>
              </p:ext>
            </p:extLst>
          </p:nvPr>
        </p:nvGraphicFramePr>
        <p:xfrm>
          <a:off x="3740150" y="2554288"/>
          <a:ext cx="1670050" cy="1228725"/>
        </p:xfrm>
        <a:graphic>
          <a:graphicData uri="http://schemas.openxmlformats.org/presentationml/2006/ole">
            <mc:AlternateContent xmlns:mc="http://schemas.openxmlformats.org/markup-compatibility/2006">
              <mc:Choice xmlns:v="urn:schemas-microsoft-com:vml" Requires="v">
                <p:oleObj spid="_x0000_s677310" name="Equation" r:id="rId13" imgW="469900" imgH="419100" progId="Equation.3">
                  <p:embed/>
                </p:oleObj>
              </mc:Choice>
              <mc:Fallback>
                <p:oleObj name="Equation" r:id="rId13" imgW="469900" imgH="419100" progId="Equation.3">
                  <p:embed/>
                  <p:pic>
                    <p:nvPicPr>
                      <p:cNvPr id="0" name=""/>
                      <p:cNvPicPr>
                        <a:picLocks noChangeAspect="1" noChangeArrowheads="1"/>
                      </p:cNvPicPr>
                      <p:nvPr/>
                    </p:nvPicPr>
                    <p:blipFill>
                      <a:blip r:embed="rId14"/>
                      <a:srcRect/>
                      <a:stretch>
                        <a:fillRect/>
                      </a:stretch>
                    </p:blipFill>
                    <p:spPr bwMode="auto">
                      <a:xfrm>
                        <a:off x="3740150" y="2554288"/>
                        <a:ext cx="1670050" cy="1228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73370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09251"/>
                                        </p:tgtEl>
                                        <p:attrNameLst>
                                          <p:attrName>style.visibility</p:attrName>
                                        </p:attrNameLst>
                                      </p:cBhvr>
                                      <p:to>
                                        <p:strVal val="visible"/>
                                      </p:to>
                                    </p:set>
                                    <p:animEffect transition="in" filter="wipe(left)">
                                      <p:cBhvr>
                                        <p:cTn id="7" dur="300"/>
                                        <p:tgtEl>
                                          <p:spTgt spid="309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9253"/>
                                        </p:tgtEl>
                                        <p:attrNameLst>
                                          <p:attrName>style.visibility</p:attrName>
                                        </p:attrNameLst>
                                      </p:cBhvr>
                                      <p:to>
                                        <p:strVal val="visible"/>
                                      </p:to>
                                    </p:set>
                                    <p:animEffect transition="in" filter="wipe(left)">
                                      <p:cBhvr>
                                        <p:cTn id="12" dur="500"/>
                                        <p:tgtEl>
                                          <p:spTgt spid="309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9252"/>
                                        </p:tgtEl>
                                        <p:attrNameLst>
                                          <p:attrName>style.visibility</p:attrName>
                                        </p:attrNameLst>
                                      </p:cBhvr>
                                      <p:to>
                                        <p:strVal val="visible"/>
                                      </p:to>
                                    </p:set>
                                    <p:animEffect transition="in" filter="wipe(left)">
                                      <p:cBhvr>
                                        <p:cTn id="17" dur="500"/>
                                        <p:tgtEl>
                                          <p:spTgt spid="3092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09259"/>
                                        </p:tgtEl>
                                        <p:attrNameLst>
                                          <p:attrName>style.visibility</p:attrName>
                                        </p:attrNameLst>
                                      </p:cBhvr>
                                      <p:to>
                                        <p:strVal val="visible"/>
                                      </p:to>
                                    </p:set>
                                    <p:animEffect transition="in" filter="wipe(left)">
                                      <p:cBhvr>
                                        <p:cTn id="22" dur="500"/>
                                        <p:tgtEl>
                                          <p:spTgt spid="3092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09269"/>
                                        </p:tgtEl>
                                        <p:attrNameLst>
                                          <p:attrName>style.visibility</p:attrName>
                                        </p:attrNameLst>
                                      </p:cBhvr>
                                      <p:to>
                                        <p:strVal val="visible"/>
                                      </p:to>
                                    </p:set>
                                    <p:animEffect transition="in" filter="wipe(left)">
                                      <p:cBhvr>
                                        <p:cTn id="27" dur="500"/>
                                        <p:tgtEl>
                                          <p:spTgt spid="3092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09260"/>
                                        </p:tgtEl>
                                        <p:attrNameLst>
                                          <p:attrName>style.visibility</p:attrName>
                                        </p:attrNameLst>
                                      </p:cBhvr>
                                      <p:to>
                                        <p:strVal val="visible"/>
                                      </p:to>
                                    </p:set>
                                    <p:animEffect transition="in" filter="wipe(left)">
                                      <p:cBhvr>
                                        <p:cTn id="32" dur="500"/>
                                        <p:tgtEl>
                                          <p:spTgt spid="3092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09261"/>
                                        </p:tgtEl>
                                        <p:attrNameLst>
                                          <p:attrName>style.visibility</p:attrName>
                                        </p:attrNameLst>
                                      </p:cBhvr>
                                      <p:to>
                                        <p:strVal val="visible"/>
                                      </p:to>
                                    </p:set>
                                    <p:animEffect transition="in" filter="wipe(left)">
                                      <p:cBhvr>
                                        <p:cTn id="37" dur="500"/>
                                        <p:tgtEl>
                                          <p:spTgt spid="3092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09262"/>
                                        </p:tgtEl>
                                        <p:attrNameLst>
                                          <p:attrName>style.visibility</p:attrName>
                                        </p:attrNameLst>
                                      </p:cBhvr>
                                      <p:to>
                                        <p:strVal val="visible"/>
                                      </p:to>
                                    </p:set>
                                    <p:animEffect transition="in" filter="wipe(left)">
                                      <p:cBhvr>
                                        <p:cTn id="42" dur="500"/>
                                        <p:tgtEl>
                                          <p:spTgt spid="309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animBg="1" autoUpdateAnimBg="0"/>
      <p:bldP spid="30925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Wednesday, April 10, 2013</a:t>
            </a:r>
            <a:endParaRPr lang="en-US"/>
          </a:p>
        </p:txBody>
      </p:sp>
      <p:sp>
        <p:nvSpPr>
          <p:cNvPr id="27" name="Footer Placeholder 4"/>
          <p:cNvSpPr>
            <a:spLocks noGrp="1"/>
          </p:cNvSpPr>
          <p:nvPr>
            <p:ph type="ftr" sz="quarter" idx="11"/>
          </p:nvPr>
        </p:nvSpPr>
        <p:spPr/>
        <p:txBody>
          <a:bodyPr/>
          <a:lstStyle/>
          <a:p>
            <a:r>
              <a:rPr lang="nl-NL" smtClean="0"/>
              <a:t>PHYS 1441-002, Spring 2013                   Dr. Jaehoon Yu</a:t>
            </a:r>
            <a:endParaRPr lang="en-US"/>
          </a:p>
        </p:txBody>
      </p:sp>
      <p:sp>
        <p:nvSpPr>
          <p:cNvPr id="28" name="Slide Number Placeholder 5"/>
          <p:cNvSpPr>
            <a:spLocks noGrp="1"/>
          </p:cNvSpPr>
          <p:nvPr>
            <p:ph type="sldNum" sz="quarter" idx="12"/>
          </p:nvPr>
        </p:nvSpPr>
        <p:spPr/>
        <p:txBody>
          <a:bodyPr/>
          <a:lstStyle/>
          <a:p>
            <a:fld id="{433344E2-DEBE-DF44-B65A-11DCC52E4D90}" type="slidenum">
              <a:rPr lang="en-US"/>
              <a:pPr/>
              <a:t>6</a:t>
            </a:fld>
            <a:endParaRPr lang="en-US"/>
          </a:p>
        </p:txBody>
      </p:sp>
      <p:sp>
        <p:nvSpPr>
          <p:cNvPr id="336898" name="Rectangle 2"/>
          <p:cNvSpPr>
            <a:spLocks noGrp="1" noChangeArrowheads="1"/>
          </p:cNvSpPr>
          <p:nvPr>
            <p:ph type="title"/>
          </p:nvPr>
        </p:nvSpPr>
        <p:spPr>
          <a:xfrm>
            <a:off x="685800" y="152400"/>
            <a:ext cx="7772400" cy="609600"/>
          </a:xfrm>
        </p:spPr>
        <p:txBody>
          <a:bodyPr/>
          <a:lstStyle/>
          <a:p>
            <a:r>
              <a:rPr lang="en-US" sz="4000" dirty="0"/>
              <a:t>Example for Rotational Kinematics </a:t>
            </a:r>
            <a:r>
              <a:rPr lang="en-US" sz="4000" dirty="0" err="1" smtClean="0"/>
              <a:t>cnt</a:t>
            </a:r>
            <a:r>
              <a:rPr lang="en-US" sz="4000" dirty="0" err="1" smtClean="0">
                <a:latin typeface="Arial"/>
              </a:rPr>
              <a:t>’</a:t>
            </a:r>
            <a:r>
              <a:rPr lang="en-US" sz="4000" dirty="0" err="1" smtClean="0"/>
              <a:t>d</a:t>
            </a:r>
            <a:endParaRPr lang="en-US" dirty="0"/>
          </a:p>
        </p:txBody>
      </p:sp>
      <p:sp>
        <p:nvSpPr>
          <p:cNvPr id="336902" name="Text Box 6"/>
          <p:cNvSpPr txBox="1">
            <a:spLocks noChangeArrowheads="1"/>
          </p:cNvSpPr>
          <p:nvPr/>
        </p:nvSpPr>
        <p:spPr bwMode="auto">
          <a:xfrm>
            <a:off x="457200" y="914400"/>
            <a:ext cx="4572000" cy="48577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What is the angular speed at t=2.00s?</a:t>
            </a:r>
          </a:p>
        </p:txBody>
      </p:sp>
      <p:graphicFrame>
        <p:nvGraphicFramePr>
          <p:cNvPr id="336903" name="Object 7"/>
          <p:cNvGraphicFramePr>
            <a:graphicFrameLocks noChangeAspect="1"/>
          </p:cNvGraphicFramePr>
          <p:nvPr>
            <p:extLst>
              <p:ext uri="{D42A27DB-BD31-4B8C-83A1-F6EECF244321}">
                <p14:modId xmlns:p14="http://schemas.microsoft.com/office/powerpoint/2010/main" val="2084904633"/>
              </p:ext>
            </p:extLst>
          </p:nvPr>
        </p:nvGraphicFramePr>
        <p:xfrm>
          <a:off x="422275" y="2074863"/>
          <a:ext cx="2203450" cy="627062"/>
        </p:xfrm>
        <a:graphic>
          <a:graphicData uri="http://schemas.openxmlformats.org/presentationml/2006/ole">
            <mc:AlternateContent xmlns:mc="http://schemas.openxmlformats.org/markup-compatibility/2006">
              <mc:Choice xmlns:v="urn:schemas-microsoft-com:vml" Requires="v">
                <p:oleObj spid="_x0000_s699539" name="Equation" r:id="rId3" imgW="812800" imgH="228600" progId="Equation.DSMT4">
                  <p:embed/>
                </p:oleObj>
              </mc:Choice>
              <mc:Fallback>
                <p:oleObj name="Equation" r:id="rId3" imgW="812800" imgH="228600" progId="Equation.DSMT4">
                  <p:embed/>
                  <p:pic>
                    <p:nvPicPr>
                      <p:cNvPr id="0" name=""/>
                      <p:cNvPicPr>
                        <a:picLocks noChangeAspect="1" noChangeArrowheads="1"/>
                      </p:cNvPicPr>
                      <p:nvPr/>
                    </p:nvPicPr>
                    <p:blipFill>
                      <a:blip r:embed="rId4"/>
                      <a:srcRect/>
                      <a:stretch>
                        <a:fillRect/>
                      </a:stretch>
                    </p:blipFill>
                    <p:spPr bwMode="auto">
                      <a:xfrm>
                        <a:off x="422275" y="2074863"/>
                        <a:ext cx="2203450" cy="627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04" name="Text Box 8"/>
          <p:cNvSpPr txBox="1">
            <a:spLocks noChangeArrowheads="1"/>
          </p:cNvSpPr>
          <p:nvPr/>
        </p:nvSpPr>
        <p:spPr bwMode="auto">
          <a:xfrm>
            <a:off x="457200" y="1600200"/>
            <a:ext cx="6324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speed and acceleration relationship</a:t>
            </a:r>
          </a:p>
        </p:txBody>
      </p:sp>
      <p:sp>
        <p:nvSpPr>
          <p:cNvPr id="336905" name="Text Box 9"/>
          <p:cNvSpPr txBox="1">
            <a:spLocks noChangeArrowheads="1"/>
          </p:cNvSpPr>
          <p:nvPr/>
        </p:nvSpPr>
        <p:spPr bwMode="auto">
          <a:xfrm>
            <a:off x="457200" y="2882900"/>
            <a:ext cx="7848600" cy="85090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pPr>
            <a:r>
              <a:rPr lang="en-US">
                <a:solidFill>
                  <a:srgbClr val="800000"/>
                </a:solidFill>
                <a:latin typeface="Arial Narrow" charset="0"/>
              </a:rPr>
              <a:t>Find the angle through which the wheel rotates between t=2.00 s and t=3.00 s.</a:t>
            </a:r>
          </a:p>
        </p:txBody>
      </p:sp>
      <p:graphicFrame>
        <p:nvGraphicFramePr>
          <p:cNvPr id="336906" name="Object 10"/>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699540"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1" name="Object 15"/>
          <p:cNvGraphicFramePr>
            <a:graphicFrameLocks noChangeAspect="1"/>
          </p:cNvGraphicFramePr>
          <p:nvPr/>
        </p:nvGraphicFramePr>
        <p:xfrm>
          <a:off x="2743200" y="2205038"/>
          <a:ext cx="3659188" cy="385762"/>
        </p:xfrm>
        <a:graphic>
          <a:graphicData uri="http://schemas.openxmlformats.org/presentationml/2006/ole">
            <mc:AlternateContent xmlns:mc="http://schemas.openxmlformats.org/markup-compatibility/2006">
              <mc:Choice xmlns:v="urn:schemas-microsoft-com:vml" Requires="v">
                <p:oleObj spid="_x0000_s699541" name="Equation" r:id="rId7" imgW="2019240" imgH="177480" progId="Equation.3">
                  <p:embed/>
                </p:oleObj>
              </mc:Choice>
              <mc:Fallback>
                <p:oleObj name="Equation" r:id="rId7" imgW="20192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205038"/>
                        <a:ext cx="3659188" cy="385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2" name="Object 16"/>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699542"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3" name="Object 17"/>
          <p:cNvGraphicFramePr>
            <a:graphicFrameLocks noChangeAspect="1"/>
          </p:cNvGraphicFramePr>
          <p:nvPr>
            <p:extLst>
              <p:ext uri="{D42A27DB-BD31-4B8C-83A1-F6EECF244321}">
                <p14:modId xmlns:p14="http://schemas.microsoft.com/office/powerpoint/2010/main" val="2849110626"/>
              </p:ext>
            </p:extLst>
          </p:nvPr>
        </p:nvGraphicFramePr>
        <p:xfrm>
          <a:off x="2463800" y="5689600"/>
          <a:ext cx="736600" cy="434975"/>
        </p:xfrm>
        <a:graphic>
          <a:graphicData uri="http://schemas.openxmlformats.org/presentationml/2006/ole">
            <mc:AlternateContent xmlns:mc="http://schemas.openxmlformats.org/markup-compatibility/2006">
              <mc:Choice xmlns:v="urn:schemas-microsoft-com:vml" Requires="v">
                <p:oleObj spid="_x0000_s699543" name="Equation" r:id="rId11" imgW="241300" imgH="177800" progId="Equation.DSMT4">
                  <p:embed/>
                </p:oleObj>
              </mc:Choice>
              <mc:Fallback>
                <p:oleObj name="Equation" r:id="rId11" imgW="241300" imgH="177800" progId="Equation.DSMT4">
                  <p:embed/>
                  <p:pic>
                    <p:nvPicPr>
                      <p:cNvPr id="0" name=""/>
                      <p:cNvPicPr>
                        <a:picLocks noChangeAspect="1" noChangeArrowheads="1"/>
                      </p:cNvPicPr>
                      <p:nvPr/>
                    </p:nvPicPr>
                    <p:blipFill>
                      <a:blip r:embed="rId12"/>
                      <a:srcRect/>
                      <a:stretch>
                        <a:fillRect/>
                      </a:stretch>
                    </p:blipFill>
                    <p:spPr bwMode="auto">
                      <a:xfrm>
                        <a:off x="2463800" y="5689600"/>
                        <a:ext cx="736600"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4" name="Object 18"/>
          <p:cNvGraphicFramePr>
            <a:graphicFrameLocks noChangeAspect="1"/>
          </p:cNvGraphicFramePr>
          <p:nvPr>
            <p:extLst>
              <p:ext uri="{D42A27DB-BD31-4B8C-83A1-F6EECF244321}">
                <p14:modId xmlns:p14="http://schemas.microsoft.com/office/powerpoint/2010/main" val="1632172765"/>
              </p:ext>
            </p:extLst>
          </p:nvPr>
        </p:nvGraphicFramePr>
        <p:xfrm>
          <a:off x="3195638" y="5575300"/>
          <a:ext cx="1238250" cy="579438"/>
        </p:xfrm>
        <a:graphic>
          <a:graphicData uri="http://schemas.openxmlformats.org/presentationml/2006/ole">
            <mc:AlternateContent xmlns:mc="http://schemas.openxmlformats.org/markup-compatibility/2006">
              <mc:Choice xmlns:v="urn:schemas-microsoft-com:vml" Requires="v">
                <p:oleObj spid="_x0000_s699544" name="Equation" r:id="rId13" imgW="558800" imgH="215900" progId="Equation.DSMT4">
                  <p:embed/>
                </p:oleObj>
              </mc:Choice>
              <mc:Fallback>
                <p:oleObj name="Equation" r:id="rId13" imgW="558800" imgH="215900" progId="Equation.DSMT4">
                  <p:embed/>
                  <p:pic>
                    <p:nvPicPr>
                      <p:cNvPr id="0" name=""/>
                      <p:cNvPicPr>
                        <a:picLocks noChangeAspect="1" noChangeArrowheads="1"/>
                      </p:cNvPicPr>
                      <p:nvPr/>
                    </p:nvPicPr>
                    <p:blipFill>
                      <a:blip r:embed="rId14"/>
                      <a:srcRect/>
                      <a:stretch>
                        <a:fillRect/>
                      </a:stretch>
                    </p:blipFill>
                    <p:spPr bwMode="auto">
                      <a:xfrm>
                        <a:off x="3195638" y="5575300"/>
                        <a:ext cx="1238250" cy="5794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5" name="Object 19"/>
          <p:cNvGraphicFramePr>
            <a:graphicFrameLocks noChangeAspect="1"/>
          </p:cNvGraphicFramePr>
          <p:nvPr>
            <p:extLst>
              <p:ext uri="{D42A27DB-BD31-4B8C-83A1-F6EECF244321}">
                <p14:modId xmlns:p14="http://schemas.microsoft.com/office/powerpoint/2010/main" val="2236230642"/>
              </p:ext>
            </p:extLst>
          </p:nvPr>
        </p:nvGraphicFramePr>
        <p:xfrm>
          <a:off x="4432300" y="5627688"/>
          <a:ext cx="1435100" cy="404812"/>
        </p:xfrm>
        <a:graphic>
          <a:graphicData uri="http://schemas.openxmlformats.org/presentationml/2006/ole">
            <mc:AlternateContent xmlns:mc="http://schemas.openxmlformats.org/markup-compatibility/2006">
              <mc:Choice xmlns:v="urn:schemas-microsoft-com:vml" Requires="v">
                <p:oleObj spid="_x0000_s699545" name="Equation" r:id="rId15" imgW="647700" imgH="165100" progId="Equation.DSMT4">
                  <p:embed/>
                </p:oleObj>
              </mc:Choice>
              <mc:Fallback>
                <p:oleObj name="Equation" r:id="rId15" imgW="647700" imgH="165100" progId="Equation.DSMT4">
                  <p:embed/>
                  <p:pic>
                    <p:nvPicPr>
                      <p:cNvPr id="0" name=""/>
                      <p:cNvPicPr>
                        <a:picLocks noChangeAspect="1" noChangeArrowheads="1"/>
                      </p:cNvPicPr>
                      <p:nvPr/>
                    </p:nvPicPr>
                    <p:blipFill>
                      <a:blip r:embed="rId16"/>
                      <a:srcRect/>
                      <a:stretch>
                        <a:fillRect/>
                      </a:stretch>
                    </p:blipFill>
                    <p:spPr bwMode="auto">
                      <a:xfrm>
                        <a:off x="4432300" y="5627688"/>
                        <a:ext cx="1435100" cy="404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6" name="Object 20"/>
          <p:cNvGraphicFramePr>
            <a:graphicFrameLocks noChangeAspect="1"/>
          </p:cNvGraphicFramePr>
          <p:nvPr/>
        </p:nvGraphicFramePr>
        <p:xfrm>
          <a:off x="6019800" y="5389563"/>
          <a:ext cx="2895600" cy="858837"/>
        </p:xfrm>
        <a:graphic>
          <a:graphicData uri="http://schemas.openxmlformats.org/presentationml/2006/ole">
            <mc:AlternateContent xmlns:mc="http://schemas.openxmlformats.org/markup-compatibility/2006">
              <mc:Choice xmlns:v="urn:schemas-microsoft-com:vml" Requires="v">
                <p:oleObj spid="_x0000_s699546" name="Equation" r:id="rId17" imgW="1307880" imgH="393480" progId="Equation.3">
                  <p:embed/>
                </p:oleObj>
              </mc:Choice>
              <mc:Fallback>
                <p:oleObj name="Equation" r:id="rId17" imgW="13078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5389563"/>
                        <a:ext cx="2895600" cy="858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7" name="Object 21"/>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699547" name="Equation" r:id="rId19" imgW="431640" imgH="241200" progId="Equation.3">
                  <p:embed/>
                </p:oleObj>
              </mc:Choice>
              <mc:Fallback>
                <p:oleObj name="Equation" r:id="rId19" imgW="431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8" name="Object 22"/>
          <p:cNvGraphicFramePr>
            <a:graphicFrameLocks noChangeAspect="1"/>
          </p:cNvGraphicFramePr>
          <p:nvPr>
            <p:extLst>
              <p:ext uri="{D42A27DB-BD31-4B8C-83A1-F6EECF244321}">
                <p14:modId xmlns:p14="http://schemas.microsoft.com/office/powerpoint/2010/main" val="107449492"/>
              </p:ext>
            </p:extLst>
          </p:nvPr>
        </p:nvGraphicFramePr>
        <p:xfrm>
          <a:off x="6196013" y="3657600"/>
          <a:ext cx="2162175" cy="892175"/>
        </p:xfrm>
        <a:graphic>
          <a:graphicData uri="http://schemas.openxmlformats.org/presentationml/2006/ole">
            <mc:AlternateContent xmlns:mc="http://schemas.openxmlformats.org/markup-compatibility/2006">
              <mc:Choice xmlns:v="urn:schemas-microsoft-com:vml" Requires="v">
                <p:oleObj spid="_x0000_s699548" name="Equation" r:id="rId21" imgW="787400" imgH="393700" progId="Equation.DSMT4">
                  <p:embed/>
                </p:oleObj>
              </mc:Choice>
              <mc:Fallback>
                <p:oleObj name="Equation" r:id="rId21" imgW="787400" imgH="393700" progId="Equation.DSMT4">
                  <p:embed/>
                  <p:pic>
                    <p:nvPicPr>
                      <p:cNvPr id="0" name=""/>
                      <p:cNvPicPr>
                        <a:picLocks noChangeAspect="1" noChangeArrowheads="1"/>
                      </p:cNvPicPr>
                      <p:nvPr/>
                    </p:nvPicPr>
                    <p:blipFill>
                      <a:blip r:embed="rId22"/>
                      <a:srcRect/>
                      <a:stretch>
                        <a:fillRect/>
                      </a:stretch>
                    </p:blipFill>
                    <p:spPr bwMode="auto">
                      <a:xfrm>
                        <a:off x="6196013" y="3657600"/>
                        <a:ext cx="2162175" cy="89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19" name="Text Box 23"/>
          <p:cNvSpPr txBox="1">
            <a:spLocks noChangeArrowheads="1"/>
          </p:cNvSpPr>
          <p:nvPr/>
        </p:nvSpPr>
        <p:spPr bwMode="auto">
          <a:xfrm>
            <a:off x="457200" y="3810000"/>
            <a:ext cx="42672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kinematic formula</a:t>
            </a:r>
          </a:p>
        </p:txBody>
      </p:sp>
      <p:sp>
        <p:nvSpPr>
          <p:cNvPr id="336920" name="Text Box 24"/>
          <p:cNvSpPr txBox="1">
            <a:spLocks noChangeArrowheads="1"/>
          </p:cNvSpPr>
          <p:nvPr/>
        </p:nvSpPr>
        <p:spPr bwMode="auto">
          <a:xfrm>
            <a:off x="533400" y="44196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t=2.00s</a:t>
            </a:r>
          </a:p>
        </p:txBody>
      </p:sp>
      <p:sp>
        <p:nvSpPr>
          <p:cNvPr id="336921" name="Text Box 25"/>
          <p:cNvSpPr txBox="1">
            <a:spLocks noChangeArrowheads="1"/>
          </p:cNvSpPr>
          <p:nvPr/>
        </p:nvSpPr>
        <p:spPr bwMode="auto">
          <a:xfrm>
            <a:off x="609600" y="50292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t=3.00s</a:t>
            </a:r>
          </a:p>
        </p:txBody>
      </p:sp>
      <p:sp>
        <p:nvSpPr>
          <p:cNvPr id="336922" name="Text Box 26"/>
          <p:cNvSpPr txBox="1">
            <a:spLocks noChangeArrowheads="1"/>
          </p:cNvSpPr>
          <p:nvPr/>
        </p:nvSpPr>
        <p:spPr bwMode="auto">
          <a:xfrm>
            <a:off x="609600" y="5562600"/>
            <a:ext cx="1752600" cy="82232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Angular displacement</a:t>
            </a:r>
          </a:p>
        </p:txBody>
      </p:sp>
      <p:graphicFrame>
        <p:nvGraphicFramePr>
          <p:cNvPr id="336923" name="Object 27"/>
          <p:cNvGraphicFramePr>
            <a:graphicFrameLocks noChangeAspect="1"/>
          </p:cNvGraphicFramePr>
          <p:nvPr>
            <p:extLst>
              <p:ext uri="{D42A27DB-BD31-4B8C-83A1-F6EECF244321}">
                <p14:modId xmlns:p14="http://schemas.microsoft.com/office/powerpoint/2010/main" val="1783278547"/>
              </p:ext>
            </p:extLst>
          </p:nvPr>
        </p:nvGraphicFramePr>
        <p:xfrm>
          <a:off x="2889250" y="4394200"/>
          <a:ext cx="1331913" cy="336550"/>
        </p:xfrm>
        <a:graphic>
          <a:graphicData uri="http://schemas.openxmlformats.org/presentationml/2006/ole">
            <mc:AlternateContent xmlns:mc="http://schemas.openxmlformats.org/markup-compatibility/2006">
              <mc:Choice xmlns:v="urn:schemas-microsoft-com:vml" Requires="v">
                <p:oleObj spid="_x0000_s699549" name="Equation" r:id="rId23" imgW="711200" imgH="177800" progId="Equation.3">
                  <p:embed/>
                </p:oleObj>
              </mc:Choice>
              <mc:Fallback>
                <p:oleObj name="Equation" r:id="rId23" imgW="711200" imgH="177800" progId="Equation.3">
                  <p:embed/>
                  <p:pic>
                    <p:nvPicPr>
                      <p:cNvPr id="0" name=""/>
                      <p:cNvPicPr>
                        <a:picLocks noChangeAspect="1" noChangeArrowheads="1"/>
                      </p:cNvPicPr>
                      <p:nvPr/>
                    </p:nvPicPr>
                    <p:blipFill>
                      <a:blip r:embed="rId24"/>
                      <a:srcRect/>
                      <a:stretch>
                        <a:fillRect/>
                      </a:stretch>
                    </p:blipFill>
                    <p:spPr bwMode="auto">
                      <a:xfrm>
                        <a:off x="2889250" y="4394200"/>
                        <a:ext cx="1331913"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4" name="Object 28"/>
          <p:cNvGraphicFramePr>
            <a:graphicFrameLocks noChangeAspect="1"/>
          </p:cNvGraphicFramePr>
          <p:nvPr>
            <p:extLst>
              <p:ext uri="{D42A27DB-BD31-4B8C-83A1-F6EECF244321}">
                <p14:modId xmlns:p14="http://schemas.microsoft.com/office/powerpoint/2010/main" val="1420682918"/>
              </p:ext>
            </p:extLst>
          </p:nvPr>
        </p:nvGraphicFramePr>
        <p:xfrm>
          <a:off x="4213225" y="4167188"/>
          <a:ext cx="1760538" cy="792162"/>
        </p:xfrm>
        <a:graphic>
          <a:graphicData uri="http://schemas.openxmlformats.org/presentationml/2006/ole">
            <mc:AlternateContent xmlns:mc="http://schemas.openxmlformats.org/markup-compatibility/2006">
              <mc:Choice xmlns:v="urn:schemas-microsoft-com:vml" Requires="v">
                <p:oleObj spid="_x0000_s699550" name="Equation" r:id="rId25" imgW="939800" imgH="419100" progId="Equation.3">
                  <p:embed/>
                </p:oleObj>
              </mc:Choice>
              <mc:Fallback>
                <p:oleObj name="Equation" r:id="rId25" imgW="939800" imgH="419100" progId="Equation.3">
                  <p:embed/>
                  <p:pic>
                    <p:nvPicPr>
                      <p:cNvPr id="0" name=""/>
                      <p:cNvPicPr>
                        <a:picLocks noChangeAspect="1" noChangeArrowheads="1"/>
                      </p:cNvPicPr>
                      <p:nvPr/>
                    </p:nvPicPr>
                    <p:blipFill>
                      <a:blip r:embed="rId26"/>
                      <a:srcRect/>
                      <a:stretch>
                        <a:fillRect/>
                      </a:stretch>
                    </p:blipFill>
                    <p:spPr bwMode="auto">
                      <a:xfrm>
                        <a:off x="4213225" y="4167188"/>
                        <a:ext cx="1760538"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5" name="Object 29"/>
          <p:cNvGraphicFramePr>
            <a:graphicFrameLocks noChangeAspect="1"/>
          </p:cNvGraphicFramePr>
          <p:nvPr>
            <p:extLst>
              <p:ext uri="{D42A27DB-BD31-4B8C-83A1-F6EECF244321}">
                <p14:modId xmlns:p14="http://schemas.microsoft.com/office/powerpoint/2010/main" val="1308278285"/>
              </p:ext>
            </p:extLst>
          </p:nvPr>
        </p:nvGraphicFramePr>
        <p:xfrm>
          <a:off x="6027738" y="4343400"/>
          <a:ext cx="1211262" cy="334963"/>
        </p:xfrm>
        <a:graphic>
          <a:graphicData uri="http://schemas.openxmlformats.org/presentationml/2006/ole">
            <mc:AlternateContent xmlns:mc="http://schemas.openxmlformats.org/markup-compatibility/2006">
              <mc:Choice xmlns:v="urn:schemas-microsoft-com:vml" Requires="v">
                <p:oleObj spid="_x0000_s699551" name="Equation" r:id="rId27" imgW="647700" imgH="177800" progId="Equation.3">
                  <p:embed/>
                </p:oleObj>
              </mc:Choice>
              <mc:Fallback>
                <p:oleObj name="Equation" r:id="rId27" imgW="647700" imgH="177800" progId="Equation.3">
                  <p:embed/>
                  <p:pic>
                    <p:nvPicPr>
                      <p:cNvPr id="0" name=""/>
                      <p:cNvPicPr>
                        <a:picLocks noChangeAspect="1" noChangeArrowheads="1"/>
                      </p:cNvPicPr>
                      <p:nvPr/>
                    </p:nvPicPr>
                    <p:blipFill>
                      <a:blip r:embed="rId28"/>
                      <a:srcRect/>
                      <a:stretch>
                        <a:fillRect/>
                      </a:stretch>
                    </p:blipFill>
                    <p:spPr bwMode="auto">
                      <a:xfrm>
                        <a:off x="6027738" y="4343400"/>
                        <a:ext cx="1211262"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7" name="Object 31"/>
          <p:cNvGraphicFramePr>
            <a:graphicFrameLocks noChangeAspect="1"/>
          </p:cNvGraphicFramePr>
          <p:nvPr>
            <p:extLst>
              <p:ext uri="{D42A27DB-BD31-4B8C-83A1-F6EECF244321}">
                <p14:modId xmlns:p14="http://schemas.microsoft.com/office/powerpoint/2010/main" val="3440095123"/>
              </p:ext>
            </p:extLst>
          </p:nvPr>
        </p:nvGraphicFramePr>
        <p:xfrm>
          <a:off x="2865438" y="5051425"/>
          <a:ext cx="1260475" cy="317500"/>
        </p:xfrm>
        <a:graphic>
          <a:graphicData uri="http://schemas.openxmlformats.org/presentationml/2006/ole">
            <mc:AlternateContent xmlns:mc="http://schemas.openxmlformats.org/markup-compatibility/2006">
              <mc:Choice xmlns:v="urn:schemas-microsoft-com:vml" Requires="v">
                <p:oleObj spid="_x0000_s699552" name="Equation" r:id="rId29" imgW="711200" imgH="177800" progId="Equation.3">
                  <p:embed/>
                </p:oleObj>
              </mc:Choice>
              <mc:Fallback>
                <p:oleObj name="Equation" r:id="rId29" imgW="711200" imgH="177800" progId="Equation.3">
                  <p:embed/>
                  <p:pic>
                    <p:nvPicPr>
                      <p:cNvPr id="0" name=""/>
                      <p:cNvPicPr>
                        <a:picLocks noChangeAspect="1" noChangeArrowheads="1"/>
                      </p:cNvPicPr>
                      <p:nvPr/>
                    </p:nvPicPr>
                    <p:blipFill>
                      <a:blip r:embed="rId30"/>
                      <a:srcRect/>
                      <a:stretch>
                        <a:fillRect/>
                      </a:stretch>
                    </p:blipFill>
                    <p:spPr bwMode="auto">
                      <a:xfrm>
                        <a:off x="2865438" y="5051425"/>
                        <a:ext cx="126047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8" name="Object 32"/>
          <p:cNvGraphicFramePr>
            <a:graphicFrameLocks noChangeAspect="1"/>
          </p:cNvGraphicFramePr>
          <p:nvPr>
            <p:extLst>
              <p:ext uri="{D42A27DB-BD31-4B8C-83A1-F6EECF244321}">
                <p14:modId xmlns:p14="http://schemas.microsoft.com/office/powerpoint/2010/main" val="2920143063"/>
              </p:ext>
            </p:extLst>
          </p:nvPr>
        </p:nvGraphicFramePr>
        <p:xfrm>
          <a:off x="4105275" y="4838700"/>
          <a:ext cx="1914525" cy="746125"/>
        </p:xfrm>
        <a:graphic>
          <a:graphicData uri="http://schemas.openxmlformats.org/presentationml/2006/ole">
            <mc:AlternateContent xmlns:mc="http://schemas.openxmlformats.org/markup-compatibility/2006">
              <mc:Choice xmlns:v="urn:schemas-microsoft-com:vml" Requires="v">
                <p:oleObj spid="_x0000_s699553" name="Equation" r:id="rId31" imgW="1079500" imgH="419100" progId="Equation.3">
                  <p:embed/>
                </p:oleObj>
              </mc:Choice>
              <mc:Fallback>
                <p:oleObj name="Equation" r:id="rId31" imgW="1079500" imgH="419100" progId="Equation.3">
                  <p:embed/>
                  <p:pic>
                    <p:nvPicPr>
                      <p:cNvPr id="0" name=""/>
                      <p:cNvPicPr>
                        <a:picLocks noChangeAspect="1" noChangeArrowheads="1"/>
                      </p:cNvPicPr>
                      <p:nvPr/>
                    </p:nvPicPr>
                    <p:blipFill>
                      <a:blip r:embed="rId32"/>
                      <a:srcRect/>
                      <a:stretch>
                        <a:fillRect/>
                      </a:stretch>
                    </p:blipFill>
                    <p:spPr bwMode="auto">
                      <a:xfrm>
                        <a:off x="4105275" y="4838700"/>
                        <a:ext cx="1914525"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9" name="Object 33"/>
          <p:cNvGraphicFramePr>
            <a:graphicFrameLocks noChangeAspect="1"/>
          </p:cNvGraphicFramePr>
          <p:nvPr>
            <p:extLst>
              <p:ext uri="{D42A27DB-BD31-4B8C-83A1-F6EECF244321}">
                <p14:modId xmlns:p14="http://schemas.microsoft.com/office/powerpoint/2010/main" val="2350413065"/>
              </p:ext>
            </p:extLst>
          </p:nvPr>
        </p:nvGraphicFramePr>
        <p:xfrm>
          <a:off x="6145213" y="5051425"/>
          <a:ext cx="1169987" cy="317500"/>
        </p:xfrm>
        <a:graphic>
          <a:graphicData uri="http://schemas.openxmlformats.org/presentationml/2006/ole">
            <mc:AlternateContent xmlns:mc="http://schemas.openxmlformats.org/markup-compatibility/2006">
              <mc:Choice xmlns:v="urn:schemas-microsoft-com:vml" Requires="v">
                <p:oleObj spid="_x0000_s699554" name="Equation" r:id="rId33" imgW="660400" imgH="177800" progId="Equation.3">
                  <p:embed/>
                </p:oleObj>
              </mc:Choice>
              <mc:Fallback>
                <p:oleObj name="Equation" r:id="rId33" imgW="660400" imgH="177800" progId="Equation.3">
                  <p:embed/>
                  <p:pic>
                    <p:nvPicPr>
                      <p:cNvPr id="0" name=""/>
                      <p:cNvPicPr>
                        <a:picLocks noChangeAspect="1" noChangeArrowheads="1"/>
                      </p:cNvPicPr>
                      <p:nvPr/>
                    </p:nvPicPr>
                    <p:blipFill>
                      <a:blip r:embed="rId34"/>
                      <a:srcRect/>
                      <a:stretch>
                        <a:fillRect/>
                      </a:stretch>
                    </p:blipFill>
                    <p:spPr bwMode="auto">
                      <a:xfrm>
                        <a:off x="6145213" y="5051425"/>
                        <a:ext cx="1169987"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24166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36902"/>
                                        </p:tgtEl>
                                        <p:attrNameLst>
                                          <p:attrName>style.visibility</p:attrName>
                                        </p:attrNameLst>
                                      </p:cBhvr>
                                      <p:to>
                                        <p:strVal val="visible"/>
                                      </p:to>
                                    </p:set>
                                    <p:animEffect transition="in" filter="wipe(left)">
                                      <p:cBhvr>
                                        <p:cTn id="7" dur="300"/>
                                        <p:tgtEl>
                                          <p:spTgt spid="336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04"/>
                                        </p:tgtEl>
                                        <p:attrNameLst>
                                          <p:attrName>style.visibility</p:attrName>
                                        </p:attrNameLst>
                                      </p:cBhvr>
                                      <p:to>
                                        <p:strVal val="visible"/>
                                      </p:to>
                                    </p:set>
                                    <p:animEffect transition="in" filter="wipe(left)">
                                      <p:cBhvr>
                                        <p:cTn id="12" dur="500"/>
                                        <p:tgtEl>
                                          <p:spTgt spid="3369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6903"/>
                                        </p:tgtEl>
                                        <p:attrNameLst>
                                          <p:attrName>style.visibility</p:attrName>
                                        </p:attrNameLst>
                                      </p:cBhvr>
                                      <p:to>
                                        <p:strVal val="visible"/>
                                      </p:to>
                                    </p:set>
                                    <p:animEffect transition="in" filter="wipe(left)">
                                      <p:cBhvr>
                                        <p:cTn id="17" dur="500"/>
                                        <p:tgtEl>
                                          <p:spTgt spid="3369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6911"/>
                                        </p:tgtEl>
                                        <p:attrNameLst>
                                          <p:attrName>style.visibility</p:attrName>
                                        </p:attrNameLst>
                                      </p:cBhvr>
                                      <p:to>
                                        <p:strVal val="visible"/>
                                      </p:to>
                                    </p:set>
                                    <p:animEffect transition="in" filter="wipe(left)">
                                      <p:cBhvr>
                                        <p:cTn id="22" dur="500"/>
                                        <p:tgtEl>
                                          <p:spTgt spid="3369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336905"/>
                                        </p:tgtEl>
                                        <p:attrNameLst>
                                          <p:attrName>style.visibility</p:attrName>
                                        </p:attrNameLst>
                                      </p:cBhvr>
                                      <p:to>
                                        <p:strVal val="visible"/>
                                      </p:to>
                                    </p:set>
                                    <p:animEffect transition="in" filter="wipe(left)">
                                      <p:cBhvr>
                                        <p:cTn id="27" dur="300"/>
                                        <p:tgtEl>
                                          <p:spTgt spid="3369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6919"/>
                                        </p:tgtEl>
                                        <p:attrNameLst>
                                          <p:attrName>style.visibility</p:attrName>
                                        </p:attrNameLst>
                                      </p:cBhvr>
                                      <p:to>
                                        <p:strVal val="visible"/>
                                      </p:to>
                                    </p:set>
                                    <p:animEffect transition="in" filter="wipe(left)">
                                      <p:cBhvr>
                                        <p:cTn id="32" dur="500"/>
                                        <p:tgtEl>
                                          <p:spTgt spid="3369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36917"/>
                                        </p:tgtEl>
                                        <p:attrNameLst>
                                          <p:attrName>style.visibility</p:attrName>
                                        </p:attrNameLst>
                                      </p:cBhvr>
                                      <p:to>
                                        <p:strVal val="visible"/>
                                      </p:to>
                                    </p:set>
                                    <p:animEffect transition="in" filter="wipe(left)">
                                      <p:cBhvr>
                                        <p:cTn id="37" dur="500"/>
                                        <p:tgtEl>
                                          <p:spTgt spid="3369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36918"/>
                                        </p:tgtEl>
                                        <p:attrNameLst>
                                          <p:attrName>style.visibility</p:attrName>
                                        </p:attrNameLst>
                                      </p:cBhvr>
                                      <p:to>
                                        <p:strVal val="visible"/>
                                      </p:to>
                                    </p:set>
                                    <p:animEffect transition="in" filter="wipe(left)">
                                      <p:cBhvr>
                                        <p:cTn id="42" dur="500"/>
                                        <p:tgtEl>
                                          <p:spTgt spid="3369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6920"/>
                                        </p:tgtEl>
                                        <p:attrNameLst>
                                          <p:attrName>style.visibility</p:attrName>
                                        </p:attrNameLst>
                                      </p:cBhvr>
                                      <p:to>
                                        <p:strVal val="visible"/>
                                      </p:to>
                                    </p:set>
                                    <p:animEffect transition="in" filter="wipe(left)">
                                      <p:cBhvr>
                                        <p:cTn id="47" dur="500"/>
                                        <p:tgtEl>
                                          <p:spTgt spid="3369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36906"/>
                                        </p:tgtEl>
                                        <p:attrNameLst>
                                          <p:attrName>style.visibility</p:attrName>
                                        </p:attrNameLst>
                                      </p:cBhvr>
                                      <p:to>
                                        <p:strVal val="visible"/>
                                      </p:to>
                                    </p:set>
                                    <p:animEffect transition="in" filter="wipe(left)">
                                      <p:cBhvr>
                                        <p:cTn id="52" dur="500"/>
                                        <p:tgtEl>
                                          <p:spTgt spid="33690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36923"/>
                                        </p:tgtEl>
                                        <p:attrNameLst>
                                          <p:attrName>style.visibility</p:attrName>
                                        </p:attrNameLst>
                                      </p:cBhvr>
                                      <p:to>
                                        <p:strVal val="visible"/>
                                      </p:to>
                                    </p:set>
                                    <p:animEffect transition="in" filter="wipe(left)">
                                      <p:cBhvr>
                                        <p:cTn id="57" dur="500"/>
                                        <p:tgtEl>
                                          <p:spTgt spid="3369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36924"/>
                                        </p:tgtEl>
                                        <p:attrNameLst>
                                          <p:attrName>style.visibility</p:attrName>
                                        </p:attrNameLst>
                                      </p:cBhvr>
                                      <p:to>
                                        <p:strVal val="visible"/>
                                      </p:to>
                                    </p:set>
                                    <p:animEffect transition="in" filter="wipe(left)">
                                      <p:cBhvr>
                                        <p:cTn id="62" dur="500"/>
                                        <p:tgtEl>
                                          <p:spTgt spid="33692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36925"/>
                                        </p:tgtEl>
                                        <p:attrNameLst>
                                          <p:attrName>style.visibility</p:attrName>
                                        </p:attrNameLst>
                                      </p:cBhvr>
                                      <p:to>
                                        <p:strVal val="visible"/>
                                      </p:to>
                                    </p:set>
                                    <p:animEffect transition="in" filter="wipe(left)">
                                      <p:cBhvr>
                                        <p:cTn id="67" dur="500"/>
                                        <p:tgtEl>
                                          <p:spTgt spid="3369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36921"/>
                                        </p:tgtEl>
                                        <p:attrNameLst>
                                          <p:attrName>style.visibility</p:attrName>
                                        </p:attrNameLst>
                                      </p:cBhvr>
                                      <p:to>
                                        <p:strVal val="visible"/>
                                      </p:to>
                                    </p:set>
                                    <p:animEffect transition="in" filter="wipe(left)">
                                      <p:cBhvr>
                                        <p:cTn id="72" dur="500"/>
                                        <p:tgtEl>
                                          <p:spTgt spid="3369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336912"/>
                                        </p:tgtEl>
                                        <p:attrNameLst>
                                          <p:attrName>style.visibility</p:attrName>
                                        </p:attrNameLst>
                                      </p:cBhvr>
                                      <p:to>
                                        <p:strVal val="visible"/>
                                      </p:to>
                                    </p:set>
                                    <p:animEffect transition="in" filter="wipe(left)">
                                      <p:cBhvr>
                                        <p:cTn id="77" dur="500"/>
                                        <p:tgtEl>
                                          <p:spTgt spid="33691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36927"/>
                                        </p:tgtEl>
                                        <p:attrNameLst>
                                          <p:attrName>style.visibility</p:attrName>
                                        </p:attrNameLst>
                                      </p:cBhvr>
                                      <p:to>
                                        <p:strVal val="visible"/>
                                      </p:to>
                                    </p:set>
                                    <p:animEffect transition="in" filter="wipe(left)">
                                      <p:cBhvr>
                                        <p:cTn id="82" dur="500"/>
                                        <p:tgtEl>
                                          <p:spTgt spid="3369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336928"/>
                                        </p:tgtEl>
                                        <p:attrNameLst>
                                          <p:attrName>style.visibility</p:attrName>
                                        </p:attrNameLst>
                                      </p:cBhvr>
                                      <p:to>
                                        <p:strVal val="visible"/>
                                      </p:to>
                                    </p:set>
                                    <p:animEffect transition="in" filter="wipe(left)">
                                      <p:cBhvr>
                                        <p:cTn id="87" dur="500"/>
                                        <p:tgtEl>
                                          <p:spTgt spid="33692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336929"/>
                                        </p:tgtEl>
                                        <p:attrNameLst>
                                          <p:attrName>style.visibility</p:attrName>
                                        </p:attrNameLst>
                                      </p:cBhvr>
                                      <p:to>
                                        <p:strVal val="visible"/>
                                      </p:to>
                                    </p:set>
                                    <p:animEffect transition="in" filter="wipe(left)">
                                      <p:cBhvr>
                                        <p:cTn id="92" dur="500"/>
                                        <p:tgtEl>
                                          <p:spTgt spid="33692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6922"/>
                                        </p:tgtEl>
                                        <p:attrNameLst>
                                          <p:attrName>style.visibility</p:attrName>
                                        </p:attrNameLst>
                                      </p:cBhvr>
                                      <p:to>
                                        <p:strVal val="visible"/>
                                      </p:to>
                                    </p:set>
                                    <p:animEffect transition="in" filter="wipe(left)">
                                      <p:cBhvr>
                                        <p:cTn id="97" dur="500"/>
                                        <p:tgtEl>
                                          <p:spTgt spid="33692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336913"/>
                                        </p:tgtEl>
                                        <p:attrNameLst>
                                          <p:attrName>style.visibility</p:attrName>
                                        </p:attrNameLst>
                                      </p:cBhvr>
                                      <p:to>
                                        <p:strVal val="visible"/>
                                      </p:to>
                                    </p:set>
                                    <p:animEffect transition="in" filter="wipe(left)">
                                      <p:cBhvr>
                                        <p:cTn id="102" dur="500"/>
                                        <p:tgtEl>
                                          <p:spTgt spid="33691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336914"/>
                                        </p:tgtEl>
                                        <p:attrNameLst>
                                          <p:attrName>style.visibility</p:attrName>
                                        </p:attrNameLst>
                                      </p:cBhvr>
                                      <p:to>
                                        <p:strVal val="visible"/>
                                      </p:to>
                                    </p:set>
                                    <p:animEffect transition="in" filter="wipe(left)">
                                      <p:cBhvr>
                                        <p:cTn id="107" dur="500"/>
                                        <p:tgtEl>
                                          <p:spTgt spid="33691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336915"/>
                                        </p:tgtEl>
                                        <p:attrNameLst>
                                          <p:attrName>style.visibility</p:attrName>
                                        </p:attrNameLst>
                                      </p:cBhvr>
                                      <p:to>
                                        <p:strVal val="visible"/>
                                      </p:to>
                                    </p:set>
                                    <p:animEffect transition="in" filter="wipe(left)">
                                      <p:cBhvr>
                                        <p:cTn id="112" dur="500"/>
                                        <p:tgtEl>
                                          <p:spTgt spid="33691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336916"/>
                                        </p:tgtEl>
                                        <p:attrNameLst>
                                          <p:attrName>style.visibility</p:attrName>
                                        </p:attrNameLst>
                                      </p:cBhvr>
                                      <p:to>
                                        <p:strVal val="visible"/>
                                      </p:to>
                                    </p:set>
                                    <p:animEffect transition="in" filter="wipe(left)">
                                      <p:cBhvr>
                                        <p:cTn id="117" dur="500"/>
                                        <p:tgtEl>
                                          <p:spTgt spid="33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animBg="1" autoUpdateAnimBg="0"/>
      <p:bldP spid="336904" grpId="0" animBg="1" autoUpdateAnimBg="0"/>
      <p:bldP spid="336905" grpId="0" animBg="1" autoUpdateAnimBg="0"/>
      <p:bldP spid="336919" grpId="0" animBg="1" autoUpdateAnimBg="0"/>
      <p:bldP spid="336920" grpId="0" animBg="1" autoUpdateAnimBg="0"/>
      <p:bldP spid="336921" grpId="0" animBg="1" autoUpdateAnimBg="0"/>
      <p:bldP spid="33692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76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76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D40D27-1362-5741-88C1-581C83FE5A80}"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855043" name="Text Box 3"/>
          <p:cNvSpPr txBox="1">
            <a:spLocks noChangeArrowheads="1"/>
          </p:cNvSpPr>
          <p:nvPr/>
        </p:nvSpPr>
        <p:spPr bwMode="auto">
          <a:xfrm>
            <a:off x="304800" y="801688"/>
            <a:ext cx="5334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blade is whirling with an angular velocity of +375 rad/s when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puree</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 in.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When 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blend</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blade accelerates and reaches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greater angular velocity after the blade has rotated through an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angular displacement of +44.0 rad.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angular acceleration has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constant value of +1740 rad/s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final angular velocity of the blade.</a:t>
            </a:r>
          </a:p>
        </p:txBody>
      </p:sp>
      <p:pic>
        <p:nvPicPr>
          <p:cNvPr id="855044" name="Picture 4" descr="F0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14400"/>
            <a:ext cx="33099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5"/>
          <p:cNvSpPr>
            <a:spLocks noGrp="1" noChangeArrowheads="1"/>
          </p:cNvSpPr>
          <p:nvPr>
            <p:ph type="title"/>
          </p:nvPr>
        </p:nvSpPr>
        <p:spPr>
          <a:xfrm>
            <a:off x="685800" y="0"/>
            <a:ext cx="7772400" cy="838200"/>
          </a:xfrm>
        </p:spPr>
        <p:txBody>
          <a:bodyPr/>
          <a:lstStyle/>
          <a:p>
            <a:r>
              <a:rPr lang="en-US" altLang="ko-KR">
                <a:latin typeface="Arial Narrow" charset="0"/>
                <a:ea typeface="굴림" charset="0"/>
                <a:cs typeface="굴림" charset="0"/>
              </a:rPr>
              <a:t>Ex. Blending with a Blender</a:t>
            </a:r>
            <a:endParaRPr lang="en-US">
              <a:latin typeface="Arial Narrow" charset="0"/>
              <a:ea typeface="ＭＳ Ｐゴシック" charset="0"/>
              <a:cs typeface="ＭＳ Ｐゴシック" charset="0"/>
            </a:endParaRPr>
          </a:p>
        </p:txBody>
      </p:sp>
      <p:graphicFrame>
        <p:nvGraphicFramePr>
          <p:cNvPr id="855066" name="Group 26"/>
          <p:cNvGraphicFramePr>
            <a:graphicFrameLocks noGrp="1"/>
          </p:cNvGraphicFramePr>
          <p:nvPr/>
        </p:nvGraphicFramePr>
        <p:xfrm>
          <a:off x="304800" y="3276600"/>
          <a:ext cx="5105400" cy="990601"/>
        </p:xfrm>
        <a:graphic>
          <a:graphicData uri="http://schemas.openxmlformats.org/drawingml/2006/table">
            <a:tbl>
              <a:tblPr/>
              <a:tblGrid>
                <a:gridCol w="1417638"/>
                <a:gridCol w="1419225"/>
                <a:gridCol w="614362"/>
                <a:gridCol w="1181100"/>
                <a:gridCol w="473075"/>
              </a:tblGrid>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5067" name="Object 2"/>
          <p:cNvGraphicFramePr>
            <a:graphicFrameLocks noChangeAspect="1"/>
          </p:cNvGraphicFramePr>
          <p:nvPr/>
        </p:nvGraphicFramePr>
        <p:xfrm>
          <a:off x="2286000" y="4343400"/>
          <a:ext cx="1965325" cy="504825"/>
        </p:xfrm>
        <a:graphic>
          <a:graphicData uri="http://schemas.openxmlformats.org/presentationml/2006/ole">
            <mc:AlternateContent xmlns:mc="http://schemas.openxmlformats.org/markup-compatibility/2006">
              <mc:Choice xmlns:v="urn:schemas-microsoft-com:vml" Requires="v">
                <p:oleObj spid="_x0000_s592482" name="Equation" r:id="rId5" imgW="939600" imgH="241200" progId="Equation.DSMT4">
                  <p:embed/>
                </p:oleObj>
              </mc:Choice>
              <mc:Fallback>
                <p:oleObj name="Equation" r:id="rId5" imgW="93960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9653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68" name="Object 3"/>
          <p:cNvGraphicFramePr>
            <a:graphicFrameLocks noChangeAspect="1"/>
          </p:cNvGraphicFramePr>
          <p:nvPr/>
        </p:nvGraphicFramePr>
        <p:xfrm>
          <a:off x="381000" y="4953000"/>
          <a:ext cx="476250" cy="250825"/>
        </p:xfrm>
        <a:graphic>
          <a:graphicData uri="http://schemas.openxmlformats.org/presentationml/2006/ole">
            <mc:AlternateContent xmlns:mc="http://schemas.openxmlformats.org/markup-compatibility/2006">
              <mc:Choice xmlns:v="urn:schemas-microsoft-com:vml" Requires="v">
                <p:oleObj spid="_x0000_s592483" name="Equation" r:id="rId7" imgW="266400" imgH="139680" progId="Equation.DSMT4">
                  <p:embed/>
                </p:oleObj>
              </mc:Choice>
              <mc:Fallback>
                <p:oleObj name="Equation" r:id="rId7"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0" name="Text Box 30"/>
          <p:cNvSpPr txBox="1">
            <a:spLocks noChangeArrowheads="1"/>
          </p:cNvSpPr>
          <p:nvPr/>
        </p:nvSpPr>
        <p:spPr bwMode="auto">
          <a:xfrm>
            <a:off x="304800" y="441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kinematic eq?</a:t>
            </a:r>
            <a:endParaRPr lang="en-US" sz="1800">
              <a:solidFill>
                <a:schemeClr val="accent2"/>
              </a:solidFill>
              <a:latin typeface="Monotype Corsiva" charset="0"/>
              <a:ea typeface="굴림" charset="0"/>
              <a:cs typeface="굴림" charset="0"/>
            </a:endParaRPr>
          </a:p>
        </p:txBody>
      </p:sp>
      <p:graphicFrame>
        <p:nvGraphicFramePr>
          <p:cNvPr id="855071" name="Object 4"/>
          <p:cNvGraphicFramePr>
            <a:graphicFrameLocks noChangeAspect="1"/>
          </p:cNvGraphicFramePr>
          <p:nvPr>
            <p:extLst>
              <p:ext uri="{D42A27DB-BD31-4B8C-83A1-F6EECF244321}">
                <p14:modId xmlns:p14="http://schemas.microsoft.com/office/powerpoint/2010/main" val="2663798885"/>
              </p:ext>
            </p:extLst>
          </p:nvPr>
        </p:nvGraphicFramePr>
        <p:xfrm>
          <a:off x="887413" y="4800600"/>
          <a:ext cx="1474787" cy="544513"/>
        </p:xfrm>
        <a:graphic>
          <a:graphicData uri="http://schemas.openxmlformats.org/presentationml/2006/ole">
            <mc:AlternateContent xmlns:mc="http://schemas.openxmlformats.org/markup-compatibility/2006">
              <mc:Choice xmlns:v="urn:schemas-microsoft-com:vml" Requires="v">
                <p:oleObj spid="_x0000_s592484" name="Equation" r:id="rId9" imgW="825500" imgH="304800" progId="Equation.3">
                  <p:embed/>
                </p:oleObj>
              </mc:Choice>
              <mc:Fallback>
                <p:oleObj name="Equation" r:id="rId9" imgW="825500" imgH="304800" progId="Equation.3">
                  <p:embed/>
                  <p:pic>
                    <p:nvPicPr>
                      <p:cNvPr id="0" name=""/>
                      <p:cNvPicPr>
                        <a:picLocks noChangeAspect="1" noChangeArrowheads="1"/>
                      </p:cNvPicPr>
                      <p:nvPr/>
                    </p:nvPicPr>
                    <p:blipFill>
                      <a:blip r:embed="rId10"/>
                      <a:srcRect/>
                      <a:stretch>
                        <a:fillRect/>
                      </a:stretch>
                    </p:blipFill>
                    <p:spPr bwMode="auto">
                      <a:xfrm>
                        <a:off x="887413" y="4800600"/>
                        <a:ext cx="147478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2" name="Object 5"/>
          <p:cNvGraphicFramePr>
            <a:graphicFrameLocks noChangeAspect="1"/>
          </p:cNvGraphicFramePr>
          <p:nvPr>
            <p:extLst>
              <p:ext uri="{D42A27DB-BD31-4B8C-83A1-F6EECF244321}">
                <p14:modId xmlns:p14="http://schemas.microsoft.com/office/powerpoint/2010/main" val="3578230736"/>
              </p:ext>
            </p:extLst>
          </p:nvPr>
        </p:nvGraphicFramePr>
        <p:xfrm>
          <a:off x="473075" y="5297488"/>
          <a:ext cx="6284913" cy="681037"/>
        </p:xfrm>
        <a:graphic>
          <a:graphicData uri="http://schemas.openxmlformats.org/presentationml/2006/ole">
            <mc:AlternateContent xmlns:mc="http://schemas.openxmlformats.org/markup-compatibility/2006">
              <mc:Choice xmlns:v="urn:schemas-microsoft-com:vml" Requires="v">
                <p:oleObj spid="_x0000_s592485" name="Equation" r:id="rId11" imgW="3517900" imgH="381000" progId="Equation.3">
                  <p:embed/>
                </p:oleObj>
              </mc:Choice>
              <mc:Fallback>
                <p:oleObj name="Equation" r:id="rId11" imgW="3517900" imgH="381000" progId="Equation.3">
                  <p:embed/>
                  <p:pic>
                    <p:nvPicPr>
                      <p:cNvPr id="0" name=""/>
                      <p:cNvPicPr>
                        <a:picLocks noChangeAspect="1" noChangeArrowheads="1"/>
                      </p:cNvPicPr>
                      <p:nvPr/>
                    </p:nvPicPr>
                    <p:blipFill>
                      <a:blip r:embed="rId12"/>
                      <a:srcRect/>
                      <a:stretch>
                        <a:fillRect/>
                      </a:stretch>
                    </p:blipFill>
                    <p:spPr bwMode="auto">
                      <a:xfrm>
                        <a:off x="473075" y="5297488"/>
                        <a:ext cx="6284913"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3" name="Text Box 33"/>
          <p:cNvSpPr txBox="1">
            <a:spLocks noChangeArrowheads="1"/>
          </p:cNvSpPr>
          <p:nvPr/>
        </p:nvSpPr>
        <p:spPr bwMode="auto">
          <a:xfrm>
            <a:off x="304800" y="5943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sign?</a:t>
            </a:r>
            <a:endParaRPr lang="en-US" sz="1800">
              <a:solidFill>
                <a:schemeClr val="accent2"/>
              </a:solidFill>
              <a:latin typeface="Monotype Corsiva" charset="0"/>
              <a:ea typeface="굴림" charset="0"/>
              <a:cs typeface="굴림" charset="0"/>
            </a:endParaRPr>
          </a:p>
        </p:txBody>
      </p:sp>
      <p:graphicFrame>
        <p:nvGraphicFramePr>
          <p:cNvPr id="855074" name="Object 6"/>
          <p:cNvGraphicFramePr>
            <a:graphicFrameLocks noChangeAspect="1"/>
          </p:cNvGraphicFramePr>
          <p:nvPr/>
        </p:nvGraphicFramePr>
        <p:xfrm>
          <a:off x="1600200" y="6019800"/>
          <a:ext cx="476250" cy="250825"/>
        </p:xfrm>
        <a:graphic>
          <a:graphicData uri="http://schemas.openxmlformats.org/presentationml/2006/ole">
            <mc:AlternateContent xmlns:mc="http://schemas.openxmlformats.org/markup-compatibility/2006">
              <mc:Choice xmlns:v="urn:schemas-microsoft-com:vml" Requires="v">
                <p:oleObj spid="_x0000_s592486" name="Equation" r:id="rId13" imgW="266400" imgH="139680" progId="Equation.DSMT4">
                  <p:embed/>
                </p:oleObj>
              </mc:Choice>
              <mc:Fallback>
                <p:oleObj name="Equation" r:id="rId13"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60198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5" name="Object 7"/>
          <p:cNvGraphicFramePr>
            <a:graphicFrameLocks noChangeAspect="1"/>
          </p:cNvGraphicFramePr>
          <p:nvPr/>
        </p:nvGraphicFramePr>
        <p:xfrm>
          <a:off x="2133600" y="5938838"/>
          <a:ext cx="1247775" cy="385762"/>
        </p:xfrm>
        <a:graphic>
          <a:graphicData uri="http://schemas.openxmlformats.org/presentationml/2006/ole">
            <mc:AlternateContent xmlns:mc="http://schemas.openxmlformats.org/markup-compatibility/2006">
              <mc:Choice xmlns:v="urn:schemas-microsoft-com:vml" Requires="v">
                <p:oleObj spid="_x0000_s592487" name="Equation" r:id="rId14" imgW="698400" imgH="215640" progId="Equation.3">
                  <p:embed/>
                </p:oleObj>
              </mc:Choice>
              <mc:Fallback>
                <p:oleObj name="Equation" r:id="rId14" imgW="69840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5938838"/>
                        <a:ext cx="1247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6" name="Text Box 36"/>
          <p:cNvSpPr txBox="1">
            <a:spLocks noChangeArrowheads="1"/>
          </p:cNvSpPr>
          <p:nvPr/>
        </p:nvSpPr>
        <p:spPr bwMode="auto">
          <a:xfrm>
            <a:off x="3505200" y="59578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Why?</a:t>
            </a:r>
            <a:endParaRPr lang="en-US" sz="1800">
              <a:solidFill>
                <a:schemeClr val="accent2"/>
              </a:solidFill>
              <a:latin typeface="Monotype Corsiva" charset="0"/>
              <a:ea typeface="굴림" charset="0"/>
              <a:cs typeface="굴림" charset="0"/>
            </a:endParaRPr>
          </a:p>
        </p:txBody>
      </p:sp>
      <p:sp>
        <p:nvSpPr>
          <p:cNvPr id="855077" name="Text Box 37"/>
          <p:cNvSpPr txBox="1">
            <a:spLocks noChangeArrowheads="1"/>
          </p:cNvSpPr>
          <p:nvPr/>
        </p:nvSpPr>
        <p:spPr bwMode="auto">
          <a:xfrm>
            <a:off x="4191000" y="59436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Because the blade is accelerating in counter-clockwise!</a:t>
            </a:r>
            <a:endParaRPr lang="en-US" sz="1800">
              <a:solidFill>
                <a:schemeClr val="accent2"/>
              </a:solidFill>
              <a:latin typeface="Monotype Corsiva" charset="0"/>
              <a:ea typeface="굴림" charset="0"/>
              <a:cs typeface="굴림" charset="0"/>
            </a:endParaRPr>
          </a:p>
        </p:txBody>
      </p:sp>
      <p:sp>
        <p:nvSpPr>
          <p:cNvPr id="855078" name="Text Box 38"/>
          <p:cNvSpPr txBox="1">
            <a:spLocks noChangeArrowheads="1"/>
          </p:cNvSpPr>
          <p:nvPr/>
        </p:nvSpPr>
        <p:spPr bwMode="auto">
          <a:xfrm>
            <a:off x="5334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+44.0rad</a:t>
            </a:r>
            <a:endParaRPr lang="en-US" sz="2000">
              <a:solidFill>
                <a:schemeClr val="accent2"/>
              </a:solidFill>
              <a:latin typeface="Arial Narrow" charset="0"/>
              <a:ea typeface="굴림" charset="0"/>
              <a:cs typeface="굴림" charset="0"/>
            </a:endParaRPr>
          </a:p>
        </p:txBody>
      </p:sp>
      <p:sp>
        <p:nvSpPr>
          <p:cNvPr id="855080" name="Text Box 40"/>
          <p:cNvSpPr txBox="1">
            <a:spLocks noChangeArrowheads="1"/>
          </p:cNvSpPr>
          <p:nvPr/>
        </p:nvSpPr>
        <p:spPr bwMode="auto">
          <a:xfrm>
            <a:off x="38100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+375rad/s</a:t>
            </a:r>
            <a:endParaRPr lang="en-US" sz="2000" baseline="30000">
              <a:solidFill>
                <a:schemeClr val="accent2"/>
              </a:solidFill>
              <a:latin typeface="Arial Narrow" charset="0"/>
              <a:ea typeface="굴림" charset="0"/>
              <a:cs typeface="굴림" charset="0"/>
            </a:endParaRPr>
          </a:p>
        </p:txBody>
      </p:sp>
      <p:sp>
        <p:nvSpPr>
          <p:cNvPr id="855081" name="Text Box 41"/>
          <p:cNvSpPr txBox="1">
            <a:spLocks noChangeArrowheads="1"/>
          </p:cNvSpPr>
          <p:nvPr/>
        </p:nvSpPr>
        <p:spPr bwMode="auto">
          <a:xfrm>
            <a:off x="3276600" y="3810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a:t>
            </a:r>
            <a:endParaRPr lang="en-US" sz="2000" baseline="30000">
              <a:solidFill>
                <a:schemeClr val="accent2"/>
              </a:solidFill>
              <a:latin typeface="Arial Narrow" charset="0"/>
              <a:ea typeface="굴림" charset="0"/>
              <a:cs typeface="굴림" charset="0"/>
            </a:endParaRPr>
          </a:p>
        </p:txBody>
      </p:sp>
      <p:sp>
        <p:nvSpPr>
          <p:cNvPr id="855082" name="Text Box 42"/>
          <p:cNvSpPr txBox="1">
            <a:spLocks noChangeArrowheads="1"/>
          </p:cNvSpPr>
          <p:nvPr/>
        </p:nvSpPr>
        <p:spPr bwMode="auto">
          <a:xfrm>
            <a:off x="1752600" y="38100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+1740rad/s</a:t>
            </a:r>
            <a:r>
              <a:rPr lang="en-US" altLang="ko-KR" sz="2000" baseline="30000">
                <a:solidFill>
                  <a:schemeClr val="accent2"/>
                </a:solidFill>
                <a:latin typeface="Arial Narrow" charset="0"/>
                <a:ea typeface="굴림" charset="0"/>
                <a:cs typeface="굴림" charset="0"/>
              </a:rPr>
              <a:t>2</a:t>
            </a:r>
            <a:endParaRPr lang="en-US" sz="2000" baseline="300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1393690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55044"/>
                                        </p:tgtEl>
                                        <p:attrNameLst>
                                          <p:attrName>style.visibility</p:attrName>
                                        </p:attrNameLst>
                                      </p:cBhvr>
                                      <p:to>
                                        <p:strVal val="visible"/>
                                      </p:to>
                                    </p:set>
                                    <p:anim calcmode="lin" valueType="num">
                                      <p:cBhvr>
                                        <p:cTn id="7" dur="500" fill="hold"/>
                                        <p:tgtEl>
                                          <p:spTgt spid="855044"/>
                                        </p:tgtEl>
                                        <p:attrNameLst>
                                          <p:attrName>ppt_w</p:attrName>
                                        </p:attrNameLst>
                                      </p:cBhvr>
                                      <p:tavLst>
                                        <p:tav tm="0">
                                          <p:val>
                                            <p:fltVal val="0"/>
                                          </p:val>
                                        </p:tav>
                                        <p:tav tm="100000">
                                          <p:val>
                                            <p:strVal val="#ppt_w"/>
                                          </p:val>
                                        </p:tav>
                                      </p:tavLst>
                                    </p:anim>
                                    <p:anim calcmode="lin" valueType="num">
                                      <p:cBhvr>
                                        <p:cTn id="8" dur="500" fill="hold"/>
                                        <p:tgtEl>
                                          <p:spTgt spid="855044"/>
                                        </p:tgtEl>
                                        <p:attrNameLst>
                                          <p:attrName>ppt_h</p:attrName>
                                        </p:attrNameLst>
                                      </p:cBhvr>
                                      <p:tavLst>
                                        <p:tav tm="0">
                                          <p:val>
                                            <p:fltVal val="0"/>
                                          </p:val>
                                        </p:tav>
                                        <p:tav tm="100000">
                                          <p:val>
                                            <p:strVal val="#ppt_h"/>
                                          </p:val>
                                        </p:tav>
                                      </p:tavLst>
                                    </p:anim>
                                    <p:animEffect transition="in" filter="fade">
                                      <p:cBhvr>
                                        <p:cTn id="9" dur="500"/>
                                        <p:tgtEl>
                                          <p:spTgt spid="8550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55043"/>
                                        </p:tgtEl>
                                        <p:attrNameLst>
                                          <p:attrName>style.visibility</p:attrName>
                                        </p:attrNameLst>
                                      </p:cBhvr>
                                      <p:to>
                                        <p:strVal val="visible"/>
                                      </p:to>
                                    </p:set>
                                    <p:animEffect transition="in" filter="wipe(left)">
                                      <p:cBhvr>
                                        <p:cTn id="14" dur="500"/>
                                        <p:tgtEl>
                                          <p:spTgt spid="8550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855066"/>
                                        </p:tgtEl>
                                        <p:attrNameLst>
                                          <p:attrName>style.visibility</p:attrName>
                                        </p:attrNameLst>
                                      </p:cBhvr>
                                      <p:to>
                                        <p:strVal val="visible"/>
                                      </p:to>
                                    </p:set>
                                    <p:anim calcmode="lin" valueType="num">
                                      <p:cBhvr>
                                        <p:cTn id="19" dur="500" fill="hold"/>
                                        <p:tgtEl>
                                          <p:spTgt spid="855066"/>
                                        </p:tgtEl>
                                        <p:attrNameLst>
                                          <p:attrName>ppt_w</p:attrName>
                                        </p:attrNameLst>
                                      </p:cBhvr>
                                      <p:tavLst>
                                        <p:tav tm="0">
                                          <p:val>
                                            <p:fltVal val="0"/>
                                          </p:val>
                                        </p:tav>
                                        <p:tav tm="100000">
                                          <p:val>
                                            <p:strVal val="#ppt_w"/>
                                          </p:val>
                                        </p:tav>
                                      </p:tavLst>
                                    </p:anim>
                                    <p:anim calcmode="lin" valueType="num">
                                      <p:cBhvr>
                                        <p:cTn id="20" dur="500" fill="hold"/>
                                        <p:tgtEl>
                                          <p:spTgt spid="855066"/>
                                        </p:tgtEl>
                                        <p:attrNameLst>
                                          <p:attrName>ppt_h</p:attrName>
                                        </p:attrNameLst>
                                      </p:cBhvr>
                                      <p:tavLst>
                                        <p:tav tm="0">
                                          <p:val>
                                            <p:fltVal val="0"/>
                                          </p:val>
                                        </p:tav>
                                        <p:tav tm="100000">
                                          <p:val>
                                            <p:strVal val="#ppt_h"/>
                                          </p:val>
                                        </p:tav>
                                      </p:tavLst>
                                    </p:anim>
                                    <p:animEffect transition="in" filter="fade">
                                      <p:cBhvr>
                                        <p:cTn id="21" dur="500"/>
                                        <p:tgtEl>
                                          <p:spTgt spid="8550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855078">
                                            <p:txEl>
                                              <p:pRg st="0" end="0"/>
                                            </p:txEl>
                                          </p:spTgt>
                                        </p:tgtEl>
                                        <p:attrNameLst>
                                          <p:attrName>style.visibility</p:attrName>
                                        </p:attrNameLst>
                                      </p:cBhvr>
                                      <p:to>
                                        <p:strVal val="visible"/>
                                      </p:to>
                                    </p:set>
                                    <p:animEffect transition="in" filter="wipe(left)">
                                      <p:cBhvr>
                                        <p:cTn id="26" dur="500"/>
                                        <p:tgtEl>
                                          <p:spTgt spid="85507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55082">
                                            <p:txEl>
                                              <p:pRg st="0" end="0"/>
                                            </p:txEl>
                                          </p:spTgt>
                                        </p:tgtEl>
                                        <p:attrNameLst>
                                          <p:attrName>style.visibility</p:attrName>
                                        </p:attrNameLst>
                                      </p:cBhvr>
                                      <p:to>
                                        <p:strVal val="visible"/>
                                      </p:to>
                                    </p:set>
                                    <p:animEffect transition="in" filter="wipe(left)">
                                      <p:cBhvr>
                                        <p:cTn id="31" dur="500"/>
                                        <p:tgtEl>
                                          <p:spTgt spid="85508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855080">
                                            <p:txEl>
                                              <p:pRg st="0" end="0"/>
                                            </p:txEl>
                                          </p:spTgt>
                                        </p:tgtEl>
                                        <p:attrNameLst>
                                          <p:attrName>style.visibility</p:attrName>
                                        </p:attrNameLst>
                                      </p:cBhvr>
                                      <p:to>
                                        <p:strVal val="visible"/>
                                      </p:to>
                                    </p:set>
                                    <p:animEffect transition="in" filter="wipe(left)">
                                      <p:cBhvr>
                                        <p:cTn id="36" dur="500"/>
                                        <p:tgtEl>
                                          <p:spTgt spid="855080">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855081">
                                            <p:txEl>
                                              <p:pRg st="0" end="0"/>
                                            </p:txEl>
                                          </p:spTgt>
                                        </p:tgtEl>
                                        <p:attrNameLst>
                                          <p:attrName>style.visibility</p:attrName>
                                        </p:attrNameLst>
                                      </p:cBhvr>
                                      <p:to>
                                        <p:strVal val="visible"/>
                                      </p:to>
                                    </p:set>
                                    <p:animEffect transition="in" filter="wipe(left)">
                                      <p:cBhvr>
                                        <p:cTn id="41" dur="500"/>
                                        <p:tgtEl>
                                          <p:spTgt spid="85508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855070">
                                            <p:txEl>
                                              <p:pRg st="0" end="0"/>
                                            </p:txEl>
                                          </p:spTgt>
                                        </p:tgtEl>
                                        <p:attrNameLst>
                                          <p:attrName>style.visibility</p:attrName>
                                        </p:attrNameLst>
                                      </p:cBhvr>
                                      <p:to>
                                        <p:strVal val="visible"/>
                                      </p:to>
                                    </p:set>
                                    <p:animEffect transition="in" filter="wipe(left)">
                                      <p:cBhvr>
                                        <p:cTn id="46" dur="500"/>
                                        <p:tgtEl>
                                          <p:spTgt spid="855070">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855067"/>
                                        </p:tgtEl>
                                        <p:attrNameLst>
                                          <p:attrName>style.visibility</p:attrName>
                                        </p:attrNameLst>
                                      </p:cBhvr>
                                      <p:to>
                                        <p:strVal val="visible"/>
                                      </p:to>
                                    </p:set>
                                    <p:animEffect transition="in" filter="wipe(left)">
                                      <p:cBhvr>
                                        <p:cTn id="51" dur="500"/>
                                        <p:tgtEl>
                                          <p:spTgt spid="85506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855068"/>
                                        </p:tgtEl>
                                        <p:attrNameLst>
                                          <p:attrName>style.visibility</p:attrName>
                                        </p:attrNameLst>
                                      </p:cBhvr>
                                      <p:to>
                                        <p:strVal val="visible"/>
                                      </p:to>
                                    </p:set>
                                    <p:animEffect transition="in" filter="wipe(left)">
                                      <p:cBhvr>
                                        <p:cTn id="56" dur="500"/>
                                        <p:tgtEl>
                                          <p:spTgt spid="8550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855071"/>
                                        </p:tgtEl>
                                        <p:attrNameLst>
                                          <p:attrName>style.visibility</p:attrName>
                                        </p:attrNameLst>
                                      </p:cBhvr>
                                      <p:to>
                                        <p:strVal val="visible"/>
                                      </p:to>
                                    </p:set>
                                    <p:animEffect transition="in" filter="wipe(left)">
                                      <p:cBhvr>
                                        <p:cTn id="61" dur="500"/>
                                        <p:tgtEl>
                                          <p:spTgt spid="85507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855072"/>
                                        </p:tgtEl>
                                        <p:attrNameLst>
                                          <p:attrName>style.visibility</p:attrName>
                                        </p:attrNameLst>
                                      </p:cBhvr>
                                      <p:to>
                                        <p:strVal val="visible"/>
                                      </p:to>
                                    </p:set>
                                    <p:animEffect transition="in" filter="wipe(left)">
                                      <p:cBhvr>
                                        <p:cTn id="66" dur="500"/>
                                        <p:tgtEl>
                                          <p:spTgt spid="85507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855073">
                                            <p:txEl>
                                              <p:pRg st="0" end="0"/>
                                            </p:txEl>
                                          </p:spTgt>
                                        </p:tgtEl>
                                        <p:attrNameLst>
                                          <p:attrName>style.visibility</p:attrName>
                                        </p:attrNameLst>
                                      </p:cBhvr>
                                      <p:to>
                                        <p:strVal val="visible"/>
                                      </p:to>
                                    </p:set>
                                    <p:animEffect transition="in" filter="wipe(left)">
                                      <p:cBhvr>
                                        <p:cTn id="71" dur="500"/>
                                        <p:tgtEl>
                                          <p:spTgt spid="855073">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855074"/>
                                        </p:tgtEl>
                                        <p:attrNameLst>
                                          <p:attrName>style.visibility</p:attrName>
                                        </p:attrNameLst>
                                      </p:cBhvr>
                                      <p:to>
                                        <p:strVal val="visible"/>
                                      </p:to>
                                    </p:set>
                                    <p:animEffect transition="in" filter="wipe(left)">
                                      <p:cBhvr>
                                        <p:cTn id="76" dur="500"/>
                                        <p:tgtEl>
                                          <p:spTgt spid="85507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855075"/>
                                        </p:tgtEl>
                                        <p:attrNameLst>
                                          <p:attrName>style.visibility</p:attrName>
                                        </p:attrNameLst>
                                      </p:cBhvr>
                                      <p:to>
                                        <p:strVal val="visible"/>
                                      </p:to>
                                    </p:set>
                                    <p:animEffect transition="in" filter="wipe(left)">
                                      <p:cBhvr>
                                        <p:cTn id="81" dur="500"/>
                                        <p:tgtEl>
                                          <p:spTgt spid="85507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855076">
                                            <p:txEl>
                                              <p:pRg st="0" end="0"/>
                                            </p:txEl>
                                          </p:spTgt>
                                        </p:tgtEl>
                                        <p:attrNameLst>
                                          <p:attrName>style.visibility</p:attrName>
                                        </p:attrNameLst>
                                      </p:cBhvr>
                                      <p:to>
                                        <p:strVal val="visible"/>
                                      </p:to>
                                    </p:set>
                                    <p:animEffect transition="in" filter="wipe(left)">
                                      <p:cBhvr>
                                        <p:cTn id="86" dur="500"/>
                                        <p:tgtEl>
                                          <p:spTgt spid="855076">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855077">
                                            <p:txEl>
                                              <p:pRg st="0" end="0"/>
                                            </p:txEl>
                                          </p:spTgt>
                                        </p:tgtEl>
                                        <p:attrNameLst>
                                          <p:attrName>style.visibility</p:attrName>
                                        </p:attrNameLst>
                                      </p:cBhvr>
                                      <p:to>
                                        <p:strVal val="visible"/>
                                      </p:to>
                                    </p:set>
                                    <p:animEffect transition="in" filter="wipe(left)">
                                      <p:cBhvr>
                                        <p:cTn id="91" dur="500"/>
                                        <p:tgtEl>
                                          <p:spTgt spid="855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p:bldP spid="855070" grpId="0" build="p" autoUpdateAnimBg="0"/>
      <p:bldP spid="855073" grpId="0" build="p" autoUpdateAnimBg="0"/>
      <p:bldP spid="855076" grpId="0" build="p" autoUpdateAnimBg="0"/>
      <p:bldP spid="855077" grpId="0" build="p" autoUpdateAnimBg="0"/>
      <p:bldP spid="855078" grpId="0" build="p" autoUpdateAnimBg="0"/>
      <p:bldP spid="855080" grpId="0" build="p" autoUpdateAnimBg="0"/>
      <p:bldP spid="855081" grpId="0" build="p" autoUpdateAnimBg="0"/>
      <p:bldP spid="85508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297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9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0586E9-A3D0-D348-8407-FCC91387FD5E}"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812034" name="Picture 2" descr="FG10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55863"/>
            <a:ext cx="27432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3"/>
          <p:cNvSpPr>
            <a:spLocks noGrp="1" noChangeArrowheads="1"/>
          </p:cNvSpPr>
          <p:nvPr>
            <p:ph type="title"/>
          </p:nvPr>
        </p:nvSpPr>
        <p:spPr>
          <a:xfrm>
            <a:off x="685800" y="76200"/>
            <a:ext cx="8153400" cy="609600"/>
          </a:xfrm>
        </p:spPr>
        <p:txBody>
          <a:bodyPr/>
          <a:lstStyle/>
          <a:p>
            <a:r>
              <a:rPr lang="en-US" sz="3200">
                <a:latin typeface="Arial Narrow" charset="0"/>
                <a:ea typeface="ＭＳ Ｐゴシック" charset="0"/>
                <a:cs typeface="ＭＳ Ｐゴシック" charset="0"/>
              </a:rPr>
              <a:t>Relationship Between Angular and Linear Quantities</a:t>
            </a:r>
          </a:p>
        </p:txBody>
      </p:sp>
      <p:sp>
        <p:nvSpPr>
          <p:cNvPr id="812036" name="Text Box 4"/>
          <p:cNvSpPr txBox="1">
            <a:spLocks noChangeArrowheads="1"/>
          </p:cNvSpPr>
          <p:nvPr/>
        </p:nvSpPr>
        <p:spPr bwMode="auto">
          <a:xfrm>
            <a:off x="1447800" y="685800"/>
            <a:ext cx="5867400" cy="8223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pPr>
            <a:r>
              <a:rPr lang="en-US">
                <a:solidFill>
                  <a:srgbClr val="800000"/>
                </a:solidFill>
                <a:latin typeface="Arial Narrow" charset="0"/>
              </a:rPr>
              <a:t>What do we know about a rigid object that rotates about a fixed axis of rotation?</a:t>
            </a:r>
          </a:p>
        </p:txBody>
      </p:sp>
      <p:sp>
        <p:nvSpPr>
          <p:cNvPr id="812037" name="Text Box 5"/>
          <p:cNvSpPr txBox="1">
            <a:spLocks noChangeArrowheads="1"/>
          </p:cNvSpPr>
          <p:nvPr/>
        </p:nvSpPr>
        <p:spPr bwMode="auto">
          <a:xfrm>
            <a:off x="2438400" y="23622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When a point rotates, it has both the linear and angular  components in its motion.  </a:t>
            </a:r>
          </a:p>
          <a:p>
            <a:pPr eaLnBrk="1" hangingPunct="1">
              <a:spcBef>
                <a:spcPct val="20000"/>
              </a:spcBef>
            </a:pPr>
            <a:r>
              <a:rPr lang="en-US" sz="2000">
                <a:solidFill>
                  <a:schemeClr val="accent2"/>
                </a:solidFill>
                <a:latin typeface="Arial Narrow" charset="0"/>
              </a:rPr>
              <a:t>What is the linear component of the motion you see?</a:t>
            </a:r>
          </a:p>
        </p:txBody>
      </p:sp>
      <p:graphicFrame>
        <p:nvGraphicFramePr>
          <p:cNvPr id="812038" name="Object 2"/>
          <p:cNvGraphicFramePr>
            <a:graphicFrameLocks noChangeAspect="1"/>
          </p:cNvGraphicFramePr>
          <p:nvPr/>
        </p:nvGraphicFramePr>
        <p:xfrm>
          <a:off x="5892800" y="4645025"/>
          <a:ext cx="239713" cy="254000"/>
        </p:xfrm>
        <a:graphic>
          <a:graphicData uri="http://schemas.openxmlformats.org/presentationml/2006/ole">
            <mc:AlternateContent xmlns:mc="http://schemas.openxmlformats.org/markup-compatibility/2006">
              <mc:Choice xmlns:v="urn:schemas-microsoft-com:vml" Requires="v">
                <p:oleObj spid="_x0000_s594530" name="Equation" r:id="rId4" imgW="114300" imgH="127000" progId="Equation.DSMT4">
                  <p:embed/>
                </p:oleObj>
              </mc:Choice>
              <mc:Fallback>
                <p:oleObj name="Equation" r:id="rId4" imgW="114300" imgH="127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4645025"/>
                        <a:ext cx="239713"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39" name="Text Box 7"/>
          <p:cNvSpPr txBox="1">
            <a:spLocks noChangeArrowheads="1"/>
          </p:cNvSpPr>
          <p:nvPr/>
        </p:nvSpPr>
        <p:spPr bwMode="auto">
          <a:xfrm>
            <a:off x="838200" y="1600200"/>
            <a:ext cx="76962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a:t>
            </a:r>
            <a:r>
              <a:rPr lang="en-US" dirty="0" smtClean="0">
                <a:solidFill>
                  <a:srgbClr val="FF0000"/>
                </a:solidFill>
                <a:latin typeface="Arial Narrow" charset="0"/>
              </a:rPr>
              <a:t>an object </a:t>
            </a:r>
            <a:r>
              <a:rPr lang="en-US" dirty="0">
                <a:solidFill>
                  <a:srgbClr val="FF0000"/>
                </a:solidFill>
                <a:latin typeface="Arial Narrow" charset="0"/>
              </a:rPr>
              <a:t>moves in a circle centered at the same axis of rotation with the same angular velocity.</a:t>
            </a:r>
            <a:endParaRPr lang="en-US" dirty="0">
              <a:solidFill>
                <a:srgbClr val="FF0000"/>
              </a:solidFill>
              <a:latin typeface="Monotype Corsiva" charset="0"/>
            </a:endParaRPr>
          </a:p>
        </p:txBody>
      </p:sp>
      <p:sp>
        <p:nvSpPr>
          <p:cNvPr id="812040" name="Text Box 8"/>
          <p:cNvSpPr txBox="1">
            <a:spLocks noChangeArrowheads="1"/>
          </p:cNvSpPr>
          <p:nvPr/>
        </p:nvSpPr>
        <p:spPr bwMode="auto">
          <a:xfrm>
            <a:off x="2438400" y="3429000"/>
            <a:ext cx="5257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rgbClr val="FF0000"/>
                </a:solidFill>
                <a:latin typeface="Arial Narrow" charset="0"/>
                <a:ea typeface="굴림" charset="0"/>
                <a:cs typeface="굴림" charset="0"/>
              </a:rPr>
              <a:t>Linear</a:t>
            </a:r>
            <a:r>
              <a:rPr lang="en-US">
                <a:solidFill>
                  <a:srgbClr val="FF0000"/>
                </a:solidFill>
                <a:latin typeface="Arial Narrow" charset="0"/>
                <a:ea typeface="굴림" charset="0"/>
                <a:cs typeface="굴림" charset="0"/>
              </a:rPr>
              <a:t> velocity along the tangential direction.</a:t>
            </a:r>
          </a:p>
        </p:txBody>
      </p:sp>
      <p:sp>
        <p:nvSpPr>
          <p:cNvPr id="812041" name="Text Box 9"/>
          <p:cNvSpPr txBox="1">
            <a:spLocks noChangeArrowheads="1"/>
          </p:cNvSpPr>
          <p:nvPr/>
        </p:nvSpPr>
        <p:spPr bwMode="auto">
          <a:xfrm>
            <a:off x="2438400" y="3886200"/>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How do we related this linear component of the motion with angular component?</a:t>
            </a:r>
          </a:p>
        </p:txBody>
      </p:sp>
      <p:graphicFrame>
        <p:nvGraphicFramePr>
          <p:cNvPr id="812042" name="Object 3"/>
          <p:cNvGraphicFramePr>
            <a:graphicFrameLocks noChangeAspect="1"/>
          </p:cNvGraphicFramePr>
          <p:nvPr/>
        </p:nvGraphicFramePr>
        <p:xfrm>
          <a:off x="2157413" y="4605338"/>
          <a:ext cx="790575" cy="331787"/>
        </p:xfrm>
        <a:graphic>
          <a:graphicData uri="http://schemas.openxmlformats.org/presentationml/2006/ole">
            <mc:AlternateContent xmlns:mc="http://schemas.openxmlformats.org/markup-compatibility/2006">
              <mc:Choice xmlns:v="urn:schemas-microsoft-com:vml" Requires="v">
                <p:oleObj spid="_x0000_s594531" name="Equation" r:id="rId6" imgW="406400" imgH="177800" progId="Equation.DSMT4">
                  <p:embed/>
                </p:oleObj>
              </mc:Choice>
              <mc:Fallback>
                <p:oleObj name="Equation" r:id="rId6" imgW="406400" imgH="177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7413" y="4605338"/>
                        <a:ext cx="790575" cy="33178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43" name="Text Box 11"/>
          <p:cNvSpPr txBox="1">
            <a:spLocks noChangeArrowheads="1"/>
          </p:cNvSpPr>
          <p:nvPr/>
        </p:nvSpPr>
        <p:spPr bwMode="auto">
          <a:xfrm>
            <a:off x="381000" y="457358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arc-length is </a:t>
            </a:r>
          </a:p>
        </p:txBody>
      </p:sp>
      <p:sp>
        <p:nvSpPr>
          <p:cNvPr id="812044" name="Text Box 12"/>
          <p:cNvSpPr txBox="1">
            <a:spLocks noChangeArrowheads="1"/>
          </p:cNvSpPr>
          <p:nvPr/>
        </p:nvSpPr>
        <p:spPr bwMode="auto">
          <a:xfrm>
            <a:off x="2971800" y="4573588"/>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b="1" baseline="-25000" dirty="0" smtClean="0">
                <a:solidFill>
                  <a:srgbClr val="FF0000"/>
                </a:solidFill>
                <a:latin typeface="Monotype Corsiva" charset="0"/>
              </a:rPr>
              <a:t> </a:t>
            </a:r>
            <a:r>
              <a:rPr lang="en-US" sz="2000" dirty="0" smtClean="0">
                <a:solidFill>
                  <a:srgbClr val="FF0000"/>
                </a:solidFill>
                <a:latin typeface="Arial Narrow" charset="0"/>
              </a:rPr>
              <a:t>is</a:t>
            </a:r>
            <a:endParaRPr lang="en-US" sz="2000" dirty="0">
              <a:solidFill>
                <a:srgbClr val="FF0000"/>
              </a:solidFill>
              <a:latin typeface="Arial Narrow" charset="0"/>
            </a:endParaRPr>
          </a:p>
        </p:txBody>
      </p:sp>
      <p:sp>
        <p:nvSpPr>
          <p:cNvPr id="812045" name="Text Box 13"/>
          <p:cNvSpPr txBox="1">
            <a:spLocks noChangeArrowheads="1"/>
          </p:cNvSpPr>
          <p:nvPr/>
        </p:nvSpPr>
        <p:spPr bwMode="auto">
          <a:xfrm>
            <a:off x="152400" y="5135563"/>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812046" name="Text Box 14"/>
          <p:cNvSpPr txBox="1">
            <a:spLocks noChangeArrowheads="1"/>
          </p:cNvSpPr>
          <p:nvPr/>
        </p:nvSpPr>
        <p:spPr bwMode="auto">
          <a:xfrm>
            <a:off x="4114800" y="5135563"/>
            <a:ext cx="4953000" cy="10064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812047" name="Text Box 15"/>
          <p:cNvSpPr txBox="1">
            <a:spLocks noChangeArrowheads="1"/>
          </p:cNvSpPr>
          <p:nvPr/>
        </p:nvSpPr>
        <p:spPr bwMode="auto">
          <a:xfrm>
            <a:off x="4191000" y="6200775"/>
            <a:ext cx="3810000" cy="58102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rgbClr val="FF0000"/>
                </a:solidFill>
                <a:latin typeface="Arial Narrow" charset="0"/>
              </a:rPr>
              <a:t>The farther away the particle is from the center of rotation, the higher the tangential speed.</a:t>
            </a:r>
          </a:p>
        </p:txBody>
      </p:sp>
      <p:sp>
        <p:nvSpPr>
          <p:cNvPr id="812048" name="Text Box 16"/>
          <p:cNvSpPr txBox="1">
            <a:spLocks noChangeArrowheads="1"/>
          </p:cNvSpPr>
          <p:nvPr/>
        </p:nvSpPr>
        <p:spPr bwMode="auto">
          <a:xfrm>
            <a:off x="8001000" y="2784475"/>
            <a:ext cx="990600" cy="155892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a:solidFill>
                  <a:schemeClr val="accent2"/>
                </a:solidFill>
                <a:latin typeface="Arial Narrow" charset="0"/>
              </a:rPr>
              <a:t>The direction of </a:t>
            </a:r>
            <a:r>
              <a:rPr lang="en-US" sz="1600">
                <a:solidFill>
                  <a:schemeClr val="accent2"/>
                </a:solidFill>
                <a:latin typeface="Symbol" charset="0"/>
              </a:rPr>
              <a:t>ω</a:t>
            </a:r>
            <a:r>
              <a:rPr lang="en-US" sz="1600">
                <a:solidFill>
                  <a:schemeClr val="accent2"/>
                </a:solidFill>
                <a:latin typeface="Arial Narrow" charset="0"/>
              </a:rPr>
              <a:t> follows the right-hand rule.</a:t>
            </a:r>
          </a:p>
        </p:txBody>
      </p:sp>
      <p:graphicFrame>
        <p:nvGraphicFramePr>
          <p:cNvPr id="812049" name="Object 4"/>
          <p:cNvGraphicFramePr>
            <a:graphicFrameLocks noChangeAspect="1"/>
          </p:cNvGraphicFramePr>
          <p:nvPr/>
        </p:nvGraphicFramePr>
        <p:xfrm>
          <a:off x="6164263" y="4486275"/>
          <a:ext cx="498475" cy="571500"/>
        </p:xfrm>
        <a:graphic>
          <a:graphicData uri="http://schemas.openxmlformats.org/presentationml/2006/ole">
            <mc:AlternateContent xmlns:mc="http://schemas.openxmlformats.org/markup-compatibility/2006">
              <mc:Choice xmlns:v="urn:schemas-microsoft-com:vml" Requires="v">
                <p:oleObj spid="_x0000_s594532" name="Equation" r:id="rId8" imgW="342900" imgH="406400" progId="Equation.DSMT4">
                  <p:embed/>
                </p:oleObj>
              </mc:Choice>
              <mc:Fallback>
                <p:oleObj name="Equation" r:id="rId8" imgW="3429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4263" y="4486275"/>
                        <a:ext cx="498475"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0" name="Object 5"/>
          <p:cNvGraphicFramePr>
            <a:graphicFrameLocks noChangeAspect="1"/>
          </p:cNvGraphicFramePr>
          <p:nvPr/>
        </p:nvGraphicFramePr>
        <p:xfrm>
          <a:off x="6691313" y="4460875"/>
          <a:ext cx="833437" cy="622300"/>
        </p:xfrm>
        <a:graphic>
          <a:graphicData uri="http://schemas.openxmlformats.org/presentationml/2006/ole">
            <mc:AlternateContent xmlns:mc="http://schemas.openxmlformats.org/markup-compatibility/2006">
              <mc:Choice xmlns:v="urn:schemas-microsoft-com:vml" Requires="v">
                <p:oleObj spid="_x0000_s594533" name="Equation" r:id="rId10" imgW="571500" imgH="444500" progId="Equation.DSMT4">
                  <p:embed/>
                </p:oleObj>
              </mc:Choice>
              <mc:Fallback>
                <p:oleObj name="Equation" r:id="rId10" imgW="5715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1313" y="4460875"/>
                        <a:ext cx="833437" cy="622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1" name="Object 6"/>
          <p:cNvGraphicFramePr>
            <a:graphicFrameLocks noChangeAspect="1"/>
          </p:cNvGraphicFramePr>
          <p:nvPr/>
        </p:nvGraphicFramePr>
        <p:xfrm>
          <a:off x="7543800" y="4486275"/>
          <a:ext cx="685800" cy="571500"/>
        </p:xfrm>
        <a:graphic>
          <a:graphicData uri="http://schemas.openxmlformats.org/presentationml/2006/ole">
            <mc:AlternateContent xmlns:mc="http://schemas.openxmlformats.org/markup-compatibility/2006">
              <mc:Choice xmlns:v="urn:schemas-microsoft-com:vml" Requires="v">
                <p:oleObj spid="_x0000_s594534" name="Equation" r:id="rId12" imgW="469900" imgH="406400" progId="Equation.DSMT4">
                  <p:embed/>
                </p:oleObj>
              </mc:Choice>
              <mc:Fallback>
                <p:oleObj name="Equation" r:id="rId12" imgW="469900" imgH="406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486275"/>
                        <a:ext cx="685800"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2052" name="Object 7"/>
          <p:cNvGraphicFramePr>
            <a:graphicFrameLocks noChangeAspect="1"/>
          </p:cNvGraphicFramePr>
          <p:nvPr/>
        </p:nvGraphicFramePr>
        <p:xfrm>
          <a:off x="8305800" y="4605338"/>
          <a:ext cx="609600" cy="331787"/>
        </p:xfrm>
        <a:graphic>
          <a:graphicData uri="http://schemas.openxmlformats.org/presentationml/2006/ole">
            <mc:AlternateContent xmlns:mc="http://schemas.openxmlformats.org/markup-compatibility/2006">
              <mc:Choice xmlns:v="urn:schemas-microsoft-com:vml" Requires="v">
                <p:oleObj spid="_x0000_s594535" name="Equation" r:id="rId14" imgW="342900" imgH="139700" progId="Equation.3">
                  <p:embed/>
                </p:oleObj>
              </mc:Choice>
              <mc:Fallback>
                <p:oleObj name="Equation" r:id="rId14" imgW="342900" imgH="139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5800" y="4605338"/>
                        <a:ext cx="609600" cy="331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12053" name="Oval 21"/>
          <p:cNvSpPr>
            <a:spLocks noChangeArrowheads="1"/>
          </p:cNvSpPr>
          <p:nvPr/>
        </p:nvSpPr>
        <p:spPr bwMode="auto">
          <a:xfrm>
            <a:off x="7848600" y="4419600"/>
            <a:ext cx="381000" cy="685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262614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2036"/>
                                        </p:tgtEl>
                                        <p:attrNameLst>
                                          <p:attrName>style.visibility</p:attrName>
                                        </p:attrNameLst>
                                      </p:cBhvr>
                                      <p:to>
                                        <p:strVal val="visible"/>
                                      </p:to>
                                    </p:set>
                                    <p:animEffect transition="in" filter="wipe(left)">
                                      <p:cBhvr>
                                        <p:cTn id="7" dur="500"/>
                                        <p:tgtEl>
                                          <p:spTgt spid="81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12039"/>
                                        </p:tgtEl>
                                        <p:attrNameLst>
                                          <p:attrName>style.visibility</p:attrName>
                                        </p:attrNameLst>
                                      </p:cBhvr>
                                      <p:to>
                                        <p:strVal val="visible"/>
                                      </p:to>
                                    </p:set>
                                    <p:animEffect transition="in" filter="wipe(left)">
                                      <p:cBhvr>
                                        <p:cTn id="12" dur="500"/>
                                        <p:tgtEl>
                                          <p:spTgt spid="8120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812034"/>
                                        </p:tgtEl>
                                        <p:attrNameLst>
                                          <p:attrName>style.visibility</p:attrName>
                                        </p:attrNameLst>
                                      </p:cBhvr>
                                      <p:to>
                                        <p:strVal val="visible"/>
                                      </p:to>
                                    </p:set>
                                    <p:anim calcmode="lin" valueType="num">
                                      <p:cBhvr>
                                        <p:cTn id="17" dur="500" fill="hold"/>
                                        <p:tgtEl>
                                          <p:spTgt spid="812034"/>
                                        </p:tgtEl>
                                        <p:attrNameLst>
                                          <p:attrName>ppt_w</p:attrName>
                                        </p:attrNameLst>
                                      </p:cBhvr>
                                      <p:tavLst>
                                        <p:tav tm="0">
                                          <p:val>
                                            <p:fltVal val="0"/>
                                          </p:val>
                                        </p:tav>
                                        <p:tav tm="100000">
                                          <p:val>
                                            <p:strVal val="#ppt_w"/>
                                          </p:val>
                                        </p:tav>
                                      </p:tavLst>
                                    </p:anim>
                                    <p:anim calcmode="lin" valueType="num">
                                      <p:cBhvr>
                                        <p:cTn id="18" dur="500" fill="hold"/>
                                        <p:tgtEl>
                                          <p:spTgt spid="812034"/>
                                        </p:tgtEl>
                                        <p:attrNameLst>
                                          <p:attrName>ppt_h</p:attrName>
                                        </p:attrNameLst>
                                      </p:cBhvr>
                                      <p:tavLst>
                                        <p:tav tm="0">
                                          <p:val>
                                            <p:fltVal val="0"/>
                                          </p:val>
                                        </p:tav>
                                        <p:tav tm="100000">
                                          <p:val>
                                            <p:strVal val="#ppt_h"/>
                                          </p:val>
                                        </p:tav>
                                      </p:tavLst>
                                    </p:anim>
                                    <p:animEffect transition="in" filter="fade">
                                      <p:cBhvr>
                                        <p:cTn id="19" dur="500"/>
                                        <p:tgtEl>
                                          <p:spTgt spid="8120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2037">
                                            <p:txEl>
                                              <p:pRg st="0" end="0"/>
                                            </p:txEl>
                                          </p:spTgt>
                                        </p:tgtEl>
                                        <p:attrNameLst>
                                          <p:attrName>style.visibility</p:attrName>
                                        </p:attrNameLst>
                                      </p:cBhvr>
                                      <p:to>
                                        <p:strVal val="visible"/>
                                      </p:to>
                                    </p:set>
                                    <p:animEffect transition="in" filter="wipe(left)">
                                      <p:cBhvr>
                                        <p:cTn id="24" dur="500"/>
                                        <p:tgtEl>
                                          <p:spTgt spid="81203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12037">
                                            <p:txEl>
                                              <p:pRg st="1" end="1"/>
                                            </p:txEl>
                                          </p:spTgt>
                                        </p:tgtEl>
                                        <p:attrNameLst>
                                          <p:attrName>style.visibility</p:attrName>
                                        </p:attrNameLst>
                                      </p:cBhvr>
                                      <p:to>
                                        <p:strVal val="visible"/>
                                      </p:to>
                                    </p:set>
                                    <p:animEffect transition="in" filter="wipe(left)">
                                      <p:cBhvr>
                                        <p:cTn id="29" dur="500"/>
                                        <p:tgtEl>
                                          <p:spTgt spid="81203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12040"/>
                                        </p:tgtEl>
                                        <p:attrNameLst>
                                          <p:attrName>style.visibility</p:attrName>
                                        </p:attrNameLst>
                                      </p:cBhvr>
                                      <p:to>
                                        <p:strVal val="visible"/>
                                      </p:to>
                                    </p:set>
                                    <p:animEffect transition="in" filter="wipe(left)">
                                      <p:cBhvr>
                                        <p:cTn id="34" dur="500"/>
                                        <p:tgtEl>
                                          <p:spTgt spid="8120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12041">
                                            <p:txEl>
                                              <p:pRg st="0" end="0"/>
                                            </p:txEl>
                                          </p:spTgt>
                                        </p:tgtEl>
                                        <p:attrNameLst>
                                          <p:attrName>style.visibility</p:attrName>
                                        </p:attrNameLst>
                                      </p:cBhvr>
                                      <p:to>
                                        <p:strVal val="visible"/>
                                      </p:to>
                                    </p:set>
                                    <p:animEffect transition="in" filter="wipe(left)">
                                      <p:cBhvr>
                                        <p:cTn id="39" dur="500"/>
                                        <p:tgtEl>
                                          <p:spTgt spid="812041">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12043">
                                            <p:txEl>
                                              <p:pRg st="0" end="0"/>
                                            </p:txEl>
                                          </p:spTgt>
                                        </p:tgtEl>
                                        <p:attrNameLst>
                                          <p:attrName>style.visibility</p:attrName>
                                        </p:attrNameLst>
                                      </p:cBhvr>
                                      <p:to>
                                        <p:strVal val="visible"/>
                                      </p:to>
                                    </p:set>
                                    <p:animEffect transition="in" filter="wipe(left)">
                                      <p:cBhvr>
                                        <p:cTn id="44" dur="500"/>
                                        <p:tgtEl>
                                          <p:spTgt spid="812043">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812042"/>
                                        </p:tgtEl>
                                        <p:attrNameLst>
                                          <p:attrName>style.visibility</p:attrName>
                                        </p:attrNameLst>
                                      </p:cBhvr>
                                      <p:to>
                                        <p:strVal val="visible"/>
                                      </p:to>
                                    </p:set>
                                    <p:animEffect transition="in" filter="wipe(left)">
                                      <p:cBhvr>
                                        <p:cTn id="49" dur="500"/>
                                        <p:tgtEl>
                                          <p:spTgt spid="81204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812044">
                                            <p:txEl>
                                              <p:pRg st="0" end="0"/>
                                            </p:txEl>
                                          </p:spTgt>
                                        </p:tgtEl>
                                        <p:attrNameLst>
                                          <p:attrName>style.visibility</p:attrName>
                                        </p:attrNameLst>
                                      </p:cBhvr>
                                      <p:to>
                                        <p:strVal val="visible"/>
                                      </p:to>
                                    </p:set>
                                    <p:animEffect transition="in" filter="wipe(left)">
                                      <p:cBhvr>
                                        <p:cTn id="54" dur="500"/>
                                        <p:tgtEl>
                                          <p:spTgt spid="812044">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812038"/>
                                        </p:tgtEl>
                                        <p:attrNameLst>
                                          <p:attrName>style.visibility</p:attrName>
                                        </p:attrNameLst>
                                      </p:cBhvr>
                                      <p:to>
                                        <p:strVal val="visible"/>
                                      </p:to>
                                    </p:set>
                                    <p:animEffect transition="in" filter="wipe(left)">
                                      <p:cBhvr>
                                        <p:cTn id="59" dur="500"/>
                                        <p:tgtEl>
                                          <p:spTgt spid="81203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12049"/>
                                        </p:tgtEl>
                                        <p:attrNameLst>
                                          <p:attrName>style.visibility</p:attrName>
                                        </p:attrNameLst>
                                      </p:cBhvr>
                                      <p:to>
                                        <p:strVal val="visible"/>
                                      </p:to>
                                    </p:set>
                                    <p:animEffect transition="in" filter="wipe(left)">
                                      <p:cBhvr>
                                        <p:cTn id="64" dur="500"/>
                                        <p:tgtEl>
                                          <p:spTgt spid="81204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812050"/>
                                        </p:tgtEl>
                                        <p:attrNameLst>
                                          <p:attrName>style.visibility</p:attrName>
                                        </p:attrNameLst>
                                      </p:cBhvr>
                                      <p:to>
                                        <p:strVal val="visible"/>
                                      </p:to>
                                    </p:set>
                                    <p:animEffect transition="in" filter="wipe(left)">
                                      <p:cBhvr>
                                        <p:cTn id="69" dur="500"/>
                                        <p:tgtEl>
                                          <p:spTgt spid="81205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812051"/>
                                        </p:tgtEl>
                                        <p:attrNameLst>
                                          <p:attrName>style.visibility</p:attrName>
                                        </p:attrNameLst>
                                      </p:cBhvr>
                                      <p:to>
                                        <p:strVal val="visible"/>
                                      </p:to>
                                    </p:set>
                                    <p:animEffect transition="in" filter="wipe(left)">
                                      <p:cBhvr>
                                        <p:cTn id="74" dur="500"/>
                                        <p:tgtEl>
                                          <p:spTgt spid="81205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812053"/>
                                        </p:tgtEl>
                                        <p:attrNameLst>
                                          <p:attrName>style.visibility</p:attrName>
                                        </p:attrNameLst>
                                      </p:cBhvr>
                                      <p:to>
                                        <p:strVal val="visible"/>
                                      </p:to>
                                    </p:set>
                                    <p:anim calcmode="lin" valueType="num">
                                      <p:cBhvr>
                                        <p:cTn id="79" dur="500" fill="hold"/>
                                        <p:tgtEl>
                                          <p:spTgt spid="812053"/>
                                        </p:tgtEl>
                                        <p:attrNameLst>
                                          <p:attrName>ppt_w</p:attrName>
                                        </p:attrNameLst>
                                      </p:cBhvr>
                                      <p:tavLst>
                                        <p:tav tm="0">
                                          <p:val>
                                            <p:fltVal val="0"/>
                                          </p:val>
                                        </p:tav>
                                        <p:tav tm="100000">
                                          <p:val>
                                            <p:strVal val="#ppt_w"/>
                                          </p:val>
                                        </p:tav>
                                      </p:tavLst>
                                    </p:anim>
                                    <p:anim calcmode="lin" valueType="num">
                                      <p:cBhvr>
                                        <p:cTn id="80" dur="500" fill="hold"/>
                                        <p:tgtEl>
                                          <p:spTgt spid="812053"/>
                                        </p:tgtEl>
                                        <p:attrNameLst>
                                          <p:attrName>ppt_h</p:attrName>
                                        </p:attrNameLst>
                                      </p:cBhvr>
                                      <p:tavLst>
                                        <p:tav tm="0">
                                          <p:val>
                                            <p:fltVal val="0"/>
                                          </p:val>
                                        </p:tav>
                                        <p:tav tm="100000">
                                          <p:val>
                                            <p:strVal val="#ppt_h"/>
                                          </p:val>
                                        </p:tav>
                                      </p:tavLst>
                                    </p:anim>
                                    <p:animEffect transition="in" filter="fade">
                                      <p:cBhvr>
                                        <p:cTn id="81" dur="500"/>
                                        <p:tgtEl>
                                          <p:spTgt spid="81205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812052"/>
                                        </p:tgtEl>
                                        <p:attrNameLst>
                                          <p:attrName>style.visibility</p:attrName>
                                        </p:attrNameLst>
                                      </p:cBhvr>
                                      <p:to>
                                        <p:strVal val="visible"/>
                                      </p:to>
                                    </p:set>
                                    <p:animEffect transition="in" filter="wipe(left)">
                                      <p:cBhvr>
                                        <p:cTn id="86" dur="500"/>
                                        <p:tgtEl>
                                          <p:spTgt spid="81205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812048"/>
                                        </p:tgtEl>
                                        <p:attrNameLst>
                                          <p:attrName>style.visibility</p:attrName>
                                        </p:attrNameLst>
                                      </p:cBhvr>
                                      <p:to>
                                        <p:strVal val="visible"/>
                                      </p:to>
                                    </p:set>
                                    <p:animEffect transition="in" filter="wipe(left)">
                                      <p:cBhvr>
                                        <p:cTn id="91" dur="500"/>
                                        <p:tgtEl>
                                          <p:spTgt spid="81204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812045">
                                            <p:txEl>
                                              <p:pRg st="0" end="0"/>
                                            </p:txEl>
                                          </p:spTgt>
                                        </p:tgtEl>
                                        <p:attrNameLst>
                                          <p:attrName>style.visibility</p:attrName>
                                        </p:attrNameLst>
                                      </p:cBhvr>
                                      <p:to>
                                        <p:strVal val="visible"/>
                                      </p:to>
                                    </p:set>
                                    <p:animEffect transition="in" filter="wipe(left)">
                                      <p:cBhvr>
                                        <p:cTn id="96" dur="500"/>
                                        <p:tgtEl>
                                          <p:spTgt spid="812045">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812046"/>
                                        </p:tgtEl>
                                        <p:attrNameLst>
                                          <p:attrName>style.visibility</p:attrName>
                                        </p:attrNameLst>
                                      </p:cBhvr>
                                      <p:to>
                                        <p:strVal val="visible"/>
                                      </p:to>
                                    </p:set>
                                    <p:animEffect transition="in" filter="wipe(left)">
                                      <p:cBhvr>
                                        <p:cTn id="101" dur="300"/>
                                        <p:tgtEl>
                                          <p:spTgt spid="81204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812047"/>
                                        </p:tgtEl>
                                        <p:attrNameLst>
                                          <p:attrName>style.visibility</p:attrName>
                                        </p:attrNameLst>
                                      </p:cBhvr>
                                      <p:to>
                                        <p:strVal val="visible"/>
                                      </p:to>
                                    </p:set>
                                    <p:animEffect transition="in" filter="wipe(left)">
                                      <p:cBhvr>
                                        <p:cTn id="106" dur="300"/>
                                        <p:tgtEl>
                                          <p:spTgt spid="812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6" grpId="0" animBg="1" autoUpdateAnimBg="0"/>
      <p:bldP spid="812037" grpId="0" build="p" autoUpdateAnimBg="0"/>
      <p:bldP spid="812039" grpId="0" animBg="1" autoUpdateAnimBg="0"/>
      <p:bldP spid="812040" grpId="0" animBg="1" autoUpdateAnimBg="0"/>
      <p:bldP spid="812041" grpId="0" build="p" autoUpdateAnimBg="0"/>
      <p:bldP spid="812043" grpId="0" build="p" autoUpdateAnimBg="0"/>
      <p:bldP spid="812044" grpId="0" build="p" autoUpdateAnimBg="0"/>
      <p:bldP spid="812045" grpId="0" build="p" autoUpdateAnimBg="0"/>
      <p:bldP spid="812046" grpId="0" animBg="1" autoUpdateAnimBg="0"/>
      <p:bldP spid="812047" grpId="0" animBg="1" autoUpdateAnimBg="0"/>
      <p:bldP spid="812048" grpId="0" animBg="1" autoUpdateAnimBg="0"/>
      <p:bldP spid="81205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April 10, 2013</a:t>
            </a:r>
            <a:endParaRPr lang="en-US" altLang="ko-KR" sz="1400">
              <a:solidFill>
                <a:srgbClr val="FF0066"/>
              </a:solidFill>
              <a:latin typeface="Arial Narrow" charset="0"/>
              <a:ea typeface="굴림" charset="0"/>
              <a:cs typeface="굴림"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0075B2-E8FF-9B47-896A-AA10915B288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813058" name="Picture 2" descr="FG10_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
          <p:cNvSpPr>
            <a:spLocks noGrp="1" noChangeArrowheads="1"/>
          </p:cNvSpPr>
          <p:nvPr>
            <p:ph type="title"/>
          </p:nvPr>
        </p:nvSpPr>
        <p:spPr>
          <a:xfrm>
            <a:off x="685800" y="152400"/>
            <a:ext cx="8153400" cy="609600"/>
          </a:xfrm>
        </p:spPr>
        <p:txBody>
          <a:bodyPr/>
          <a:lstStyle/>
          <a:p>
            <a:r>
              <a:rPr lang="en-US" sz="3600" dirty="0">
                <a:latin typeface="Arial Narrow" charset="0"/>
                <a:ea typeface="ＭＳ Ｐゴシック" charset="0"/>
                <a:cs typeface="ＭＳ Ｐゴシック" charset="0"/>
              </a:rPr>
              <a:t>Is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lion faster than </a:t>
            </a:r>
            <a:r>
              <a:rPr lang="en-US" sz="3600" dirty="0" smtClean="0">
                <a:latin typeface="Arial Narrow" charset="0"/>
                <a:ea typeface="ＭＳ Ｐゴシック" charset="0"/>
                <a:cs typeface="ＭＳ Ｐゴシック" charset="0"/>
              </a:rPr>
              <a:t>the </a:t>
            </a:r>
            <a:r>
              <a:rPr lang="en-US" sz="3600" dirty="0">
                <a:latin typeface="Arial Narrow" charset="0"/>
                <a:ea typeface="ＭＳ Ｐゴシック" charset="0"/>
                <a:cs typeface="ＭＳ Ｐゴシック" charset="0"/>
              </a:rPr>
              <a:t>horse?</a:t>
            </a:r>
          </a:p>
        </p:txBody>
      </p:sp>
      <p:sp>
        <p:nvSpPr>
          <p:cNvPr id="813060" name="Text Box 4"/>
          <p:cNvSpPr txBox="1">
            <a:spLocks noChangeArrowheads="1"/>
          </p:cNvSpPr>
          <p:nvPr/>
        </p:nvSpPr>
        <p:spPr bwMode="auto">
          <a:xfrm>
            <a:off x="304800" y="869950"/>
            <a:ext cx="8686800" cy="1200328"/>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A rotating carousel has one child sitting on </a:t>
            </a:r>
            <a:r>
              <a:rPr lang="en-US" dirty="0" smtClean="0">
                <a:solidFill>
                  <a:srgbClr val="800000"/>
                </a:solidFill>
                <a:latin typeface="Arial Narrow" charset="0"/>
              </a:rPr>
              <a:t>the </a:t>
            </a:r>
            <a:r>
              <a:rPr lang="en-US" dirty="0">
                <a:solidFill>
                  <a:srgbClr val="800000"/>
                </a:solidFill>
                <a:latin typeface="Arial Narrow" charset="0"/>
              </a:rPr>
              <a:t>horse near the outer edge and another child on </a:t>
            </a:r>
            <a:r>
              <a:rPr lang="en-US" dirty="0" smtClean="0">
                <a:solidFill>
                  <a:srgbClr val="800000"/>
                </a:solidFill>
                <a:latin typeface="Arial Narrow" charset="0"/>
              </a:rPr>
              <a:t>the </a:t>
            </a:r>
            <a:r>
              <a:rPr lang="en-US" dirty="0">
                <a:solidFill>
                  <a:srgbClr val="800000"/>
                </a:solidFill>
                <a:latin typeface="Arial Narrow" charset="0"/>
              </a:rPr>
              <a:t>lion halfway out from the center. (a) Which child has the greater linear speed? (b) Which child has the greater angular speed?</a:t>
            </a:r>
          </a:p>
        </p:txBody>
      </p:sp>
      <p:sp>
        <p:nvSpPr>
          <p:cNvPr id="813061" name="Text Box 5"/>
          <p:cNvSpPr txBox="1">
            <a:spLocks noChangeArrowheads="1"/>
          </p:cNvSpPr>
          <p:nvPr/>
        </p:nvSpPr>
        <p:spPr bwMode="auto">
          <a:xfrm>
            <a:off x="3276600" y="2362200"/>
            <a:ext cx="5486400" cy="2282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lphaLcParenBoth"/>
            </a:pPr>
            <a:r>
              <a:rPr lang="en-US">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a:solidFill>
                <a:srgbClr val="FF0000"/>
              </a:solidFill>
              <a:latin typeface="Monotype Corsiva" charset="0"/>
            </a:endParaRPr>
          </a:p>
        </p:txBody>
      </p:sp>
      <p:sp>
        <p:nvSpPr>
          <p:cNvPr id="813062" name="Text Box 6"/>
          <p:cNvSpPr txBox="1">
            <a:spLocks noChangeArrowheads="1"/>
          </p:cNvSpPr>
          <p:nvPr/>
        </p:nvSpPr>
        <p:spPr bwMode="auto">
          <a:xfrm>
            <a:off x="381000" y="4953000"/>
            <a:ext cx="8534400" cy="11874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(b) Angular speed is the angle traveled divided by the time interval.  The angle both the children travel in the given time interval is the same.  Thus, both the horse and the lion have the same angular speed.</a:t>
            </a:r>
            <a:endParaRPr lang="en-US">
              <a:solidFill>
                <a:srgbClr val="FF0000"/>
              </a:solidFill>
              <a:latin typeface="Monotype Corsiva" charset="0"/>
            </a:endParaRPr>
          </a:p>
        </p:txBody>
      </p:sp>
    </p:spTree>
    <p:extLst>
      <p:ext uri="{BB962C8B-B14F-4D97-AF65-F5344CB8AC3E}">
        <p14:creationId xmlns:p14="http://schemas.microsoft.com/office/powerpoint/2010/main" val="4211046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3060"/>
                                        </p:tgtEl>
                                        <p:attrNameLst>
                                          <p:attrName>style.visibility</p:attrName>
                                        </p:attrNameLst>
                                      </p:cBhvr>
                                      <p:to>
                                        <p:strVal val="visible"/>
                                      </p:to>
                                    </p:set>
                                    <p:animEffect transition="in" filter="wipe(left)">
                                      <p:cBhvr>
                                        <p:cTn id="7" dur="500"/>
                                        <p:tgtEl>
                                          <p:spTgt spid="813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813058"/>
                                        </p:tgtEl>
                                        <p:attrNameLst>
                                          <p:attrName>style.visibility</p:attrName>
                                        </p:attrNameLst>
                                      </p:cBhvr>
                                      <p:to>
                                        <p:strVal val="visible"/>
                                      </p:to>
                                    </p:set>
                                    <p:anim calcmode="lin" valueType="num">
                                      <p:cBhvr>
                                        <p:cTn id="12" dur="500" fill="hold"/>
                                        <p:tgtEl>
                                          <p:spTgt spid="813058"/>
                                        </p:tgtEl>
                                        <p:attrNameLst>
                                          <p:attrName>ppt_w</p:attrName>
                                        </p:attrNameLst>
                                      </p:cBhvr>
                                      <p:tavLst>
                                        <p:tav tm="0">
                                          <p:val>
                                            <p:fltVal val="0"/>
                                          </p:val>
                                        </p:tav>
                                        <p:tav tm="100000">
                                          <p:val>
                                            <p:strVal val="#ppt_w"/>
                                          </p:val>
                                        </p:tav>
                                      </p:tavLst>
                                    </p:anim>
                                    <p:anim calcmode="lin" valueType="num">
                                      <p:cBhvr>
                                        <p:cTn id="13" dur="500" fill="hold"/>
                                        <p:tgtEl>
                                          <p:spTgt spid="813058"/>
                                        </p:tgtEl>
                                        <p:attrNameLst>
                                          <p:attrName>ppt_h</p:attrName>
                                        </p:attrNameLst>
                                      </p:cBhvr>
                                      <p:tavLst>
                                        <p:tav tm="0">
                                          <p:val>
                                            <p:fltVal val="0"/>
                                          </p:val>
                                        </p:tav>
                                        <p:tav tm="100000">
                                          <p:val>
                                            <p:strVal val="#ppt_h"/>
                                          </p:val>
                                        </p:tav>
                                      </p:tavLst>
                                    </p:anim>
                                    <p:animEffect transition="in" filter="fade">
                                      <p:cBhvr>
                                        <p:cTn id="14" dur="500"/>
                                        <p:tgtEl>
                                          <p:spTgt spid="8130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3061"/>
                                        </p:tgtEl>
                                        <p:attrNameLst>
                                          <p:attrName>style.visibility</p:attrName>
                                        </p:attrNameLst>
                                      </p:cBhvr>
                                      <p:to>
                                        <p:strVal val="visible"/>
                                      </p:to>
                                    </p:set>
                                    <p:animEffect transition="in" filter="wipe(left)">
                                      <p:cBhvr>
                                        <p:cTn id="19" dur="500"/>
                                        <p:tgtEl>
                                          <p:spTgt spid="8130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3062"/>
                                        </p:tgtEl>
                                        <p:attrNameLst>
                                          <p:attrName>style.visibility</p:attrName>
                                        </p:attrNameLst>
                                      </p:cBhvr>
                                      <p:to>
                                        <p:strVal val="visible"/>
                                      </p:to>
                                    </p:set>
                                    <p:animEffect transition="in" filter="wipe(left)">
                                      <p:cBhvr>
                                        <p:cTn id="24" dur="500"/>
                                        <p:tgtEl>
                                          <p:spTgt spid="81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0" grpId="0" animBg="1" autoUpdateAnimBg="0"/>
      <p:bldP spid="813061" grpId="0" animBg="1" autoUpdateAnimBg="0"/>
      <p:bldP spid="813062"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38639</TotalTime>
  <Words>1897</Words>
  <Application>Microsoft Macintosh PowerPoint</Application>
  <PresentationFormat>On-screen Show (4:3)</PresentationFormat>
  <Paragraphs>223</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1441 – Section 002 Lecture #20</vt:lpstr>
      <vt:lpstr>Announcements</vt:lpstr>
      <vt:lpstr>Rotational Kinematics</vt:lpstr>
      <vt:lpstr>Rotational Kinematics Problem Solving Strategy</vt:lpstr>
      <vt:lpstr>Example for Rotational Kinematics</vt:lpstr>
      <vt:lpstr>Example for Rotational Kinematics cnt’d</vt:lpstr>
      <vt:lpstr>Ex. Blending with a Blender</vt:lpstr>
      <vt:lpstr>Relationship Between Angular and Linear Quantities</vt:lpstr>
      <vt:lpstr>Is the lion faster than the horse?</vt:lpstr>
      <vt:lpstr>How about the acceleration?</vt:lpstr>
      <vt:lpstr>Ex. A Helicopter Blade</vt:lpstr>
      <vt:lpstr>Rolling Motion of a Rigid Body</vt:lpstr>
      <vt:lpstr>More Rolling Motion of a Rigid Body</vt:lpstr>
      <vt:lpstr>Ex. An Accelerating Car</vt:lpstr>
      <vt:lpstr>Torque</vt:lpstr>
      <vt:lpstr>Ex. The Achilles Tendon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1254</cp:revision>
  <cp:lastPrinted>2013-04-08T23:48:48Z</cp:lastPrinted>
  <dcterms:created xsi:type="dcterms:W3CDTF">2012-08-27T21:13:02Z</dcterms:created>
  <dcterms:modified xsi:type="dcterms:W3CDTF">2013-04-10T22:35:37Z</dcterms:modified>
</cp:coreProperties>
</file>