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2.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3.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537" r:id="rId3"/>
    <p:sldId id="751" r:id="rId4"/>
    <p:sldId id="752" r:id="rId5"/>
    <p:sldId id="753" r:id="rId6"/>
    <p:sldId id="754" r:id="rId7"/>
    <p:sldId id="755" r:id="rId8"/>
    <p:sldId id="756" r:id="rId9"/>
    <p:sldId id="759" r:id="rId10"/>
    <p:sldId id="760" r:id="rId11"/>
    <p:sldId id="761" r:id="rId12"/>
    <p:sldId id="762" r:id="rId1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4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w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w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image" Target="../media/image19.emf"/><Relationship Id="rId13" Type="http://schemas.openxmlformats.org/officeDocument/2006/relationships/image" Target="../media/image20.emf"/><Relationship Id="rId14" Type="http://schemas.openxmlformats.org/officeDocument/2006/relationships/image" Target="../media/image21.emf"/><Relationship Id="rId15" Type="http://schemas.openxmlformats.org/officeDocument/2006/relationships/image" Target="../media/image22.emf"/><Relationship Id="rId16" Type="http://schemas.openxmlformats.org/officeDocument/2006/relationships/image" Target="../media/image23.wmf"/><Relationship Id="rId17" Type="http://schemas.openxmlformats.org/officeDocument/2006/relationships/image" Target="../media/image24.emf"/><Relationship Id="rId18" Type="http://schemas.openxmlformats.org/officeDocument/2006/relationships/image" Target="../media/image25.emf"/><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1" Type="http://schemas.openxmlformats.org/officeDocument/2006/relationships/image" Target="../media/image27.wmf"/><Relationship Id="rId2"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5.wmf"/><Relationship Id="rId12" Type="http://schemas.openxmlformats.org/officeDocument/2006/relationships/image" Target="../media/image46.emf"/><Relationship Id="rId13" Type="http://schemas.openxmlformats.org/officeDocument/2006/relationships/image" Target="../media/image47.wmf"/><Relationship Id="rId14" Type="http://schemas.openxmlformats.org/officeDocument/2006/relationships/image" Target="../media/image48.emf"/><Relationship Id="rId15" Type="http://schemas.openxmlformats.org/officeDocument/2006/relationships/image" Target="../media/image49.emf"/><Relationship Id="rId16" Type="http://schemas.openxmlformats.org/officeDocument/2006/relationships/image" Target="../media/image50.wmf"/><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43.emf"/><Relationship Id="rId10"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1" Type="http://schemas.openxmlformats.org/officeDocument/2006/relationships/image" Target="../media/image51.wmf"/><Relationship Id="rId2"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wmf"/><Relationship Id="rId8" Type="http://schemas.openxmlformats.org/officeDocument/2006/relationships/image" Target="../media/image66.wmf"/><Relationship Id="rId9" Type="http://schemas.openxmlformats.org/officeDocument/2006/relationships/image" Target="../media/image67.wmf"/><Relationship Id="rId10" Type="http://schemas.openxmlformats.org/officeDocument/2006/relationships/image" Target="../media/image68.wmf"/><Relationship Id="rId1" Type="http://schemas.openxmlformats.org/officeDocument/2006/relationships/image" Target="../media/image59.wmf"/><Relationship Id="rId2"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75.emf"/><Relationship Id="rId20" Type="http://schemas.openxmlformats.org/officeDocument/2006/relationships/image" Target="../media/image86.emf"/><Relationship Id="rId10" Type="http://schemas.openxmlformats.org/officeDocument/2006/relationships/image" Target="../media/image76.emf"/><Relationship Id="rId11" Type="http://schemas.openxmlformats.org/officeDocument/2006/relationships/image" Target="../media/image77.emf"/><Relationship Id="rId12" Type="http://schemas.openxmlformats.org/officeDocument/2006/relationships/image" Target="../media/image78.emf"/><Relationship Id="rId13" Type="http://schemas.openxmlformats.org/officeDocument/2006/relationships/image" Target="../media/image79.emf"/><Relationship Id="rId14" Type="http://schemas.openxmlformats.org/officeDocument/2006/relationships/image" Target="../media/image80.emf"/><Relationship Id="rId15" Type="http://schemas.openxmlformats.org/officeDocument/2006/relationships/image" Target="../media/image81.emf"/><Relationship Id="rId16" Type="http://schemas.openxmlformats.org/officeDocument/2006/relationships/image" Target="../media/image82.emf"/><Relationship Id="rId17" Type="http://schemas.openxmlformats.org/officeDocument/2006/relationships/image" Target="../media/image83.emf"/><Relationship Id="rId18" Type="http://schemas.openxmlformats.org/officeDocument/2006/relationships/image" Target="../media/image84.emf"/><Relationship Id="rId19" Type="http://schemas.openxmlformats.org/officeDocument/2006/relationships/image" Target="../media/image85.emf"/><Relationship Id="rId1" Type="http://schemas.openxmlformats.org/officeDocument/2006/relationships/image" Target="../media/image27.wmf"/><Relationship Id="rId2" Type="http://schemas.openxmlformats.org/officeDocument/2006/relationships/image" Target="../media/image60.wmf"/><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6" Type="http://schemas.openxmlformats.org/officeDocument/2006/relationships/image" Target="../media/image72.emf"/><Relationship Id="rId7" Type="http://schemas.openxmlformats.org/officeDocument/2006/relationships/image" Target="../media/image73.emf"/><Relationship Id="rId8"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image" Target="../media/image90.emf"/><Relationship Id="rId5" Type="http://schemas.openxmlformats.org/officeDocument/2006/relationships/image" Target="../media/image91.emf"/><Relationship Id="rId6" Type="http://schemas.openxmlformats.org/officeDocument/2006/relationships/image" Target="../media/image92.emf"/><Relationship Id="rId7" Type="http://schemas.openxmlformats.org/officeDocument/2006/relationships/image" Target="../media/image93.emf"/><Relationship Id="rId8" Type="http://schemas.openxmlformats.org/officeDocument/2006/relationships/image" Target="../media/image94.wmf"/><Relationship Id="rId9" Type="http://schemas.openxmlformats.org/officeDocument/2006/relationships/image" Target="../media/image95.wmf"/><Relationship Id="rId10" Type="http://schemas.openxmlformats.org/officeDocument/2006/relationships/image" Target="../media/image96.wmf"/><Relationship Id="rId1" Type="http://schemas.openxmlformats.org/officeDocument/2006/relationships/image" Target="../media/image87.wmf"/><Relationship Id="rId2" Type="http://schemas.openxmlformats.org/officeDocument/2006/relationships/image" Target="../media/image88.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07.wmf"/><Relationship Id="rId12" Type="http://schemas.openxmlformats.org/officeDocument/2006/relationships/image" Target="../media/image108.emf"/><Relationship Id="rId13" Type="http://schemas.openxmlformats.org/officeDocument/2006/relationships/image" Target="../media/image109.wmf"/><Relationship Id="rId14" Type="http://schemas.openxmlformats.org/officeDocument/2006/relationships/image" Target="../media/image110.wmf"/><Relationship Id="rId15" Type="http://schemas.openxmlformats.org/officeDocument/2006/relationships/image" Target="../media/image111.wmf"/><Relationship Id="rId16" Type="http://schemas.openxmlformats.org/officeDocument/2006/relationships/image" Target="../media/image112.wmf"/><Relationship Id="rId17" Type="http://schemas.openxmlformats.org/officeDocument/2006/relationships/image" Target="../media/image113.wmf"/><Relationship Id="rId1" Type="http://schemas.openxmlformats.org/officeDocument/2006/relationships/image" Target="../media/image97.wmf"/><Relationship Id="rId2" Type="http://schemas.openxmlformats.org/officeDocument/2006/relationships/image" Target="../media/image98.emf"/><Relationship Id="rId3" Type="http://schemas.openxmlformats.org/officeDocument/2006/relationships/image" Target="../media/image99.wmf"/><Relationship Id="rId4" Type="http://schemas.openxmlformats.org/officeDocument/2006/relationships/image" Target="../media/image100.emf"/><Relationship Id="rId5" Type="http://schemas.openxmlformats.org/officeDocument/2006/relationships/image" Target="../media/image101.wmf"/><Relationship Id="rId6" Type="http://schemas.openxmlformats.org/officeDocument/2006/relationships/image" Target="../media/image102.wmf"/><Relationship Id="rId7" Type="http://schemas.openxmlformats.org/officeDocument/2006/relationships/image" Target="../media/image103.wmf"/><Relationship Id="rId8" Type="http://schemas.openxmlformats.org/officeDocument/2006/relationships/image" Target="../media/image104.wmf"/><Relationship Id="rId9" Type="http://schemas.openxmlformats.org/officeDocument/2006/relationships/image" Target="../media/image105.wmf"/><Relationship Id="rId10" Type="http://schemas.openxmlformats.org/officeDocument/2006/relationships/image" Target="../media/image10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4</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C58A6F-CB14-2145-B906-25071F09409A}" type="slidenum">
              <a:rPr lang="en-US" sz="1200"/>
              <a:pPr eaLnBrk="1" hangingPunct="1"/>
              <a:t>6</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E153B5-BC1C-E743-8DD3-3ECDF207ED8E}" type="slidenum">
              <a:rPr lang="en-US" sz="1200"/>
              <a:pPr eaLnBrk="1" hangingPunct="1"/>
              <a:t>8</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April 15,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74.emf"/><Relationship Id="rId21" Type="http://schemas.openxmlformats.org/officeDocument/2006/relationships/oleObject" Target="../embeddings/oleObject75.bin"/><Relationship Id="rId22" Type="http://schemas.openxmlformats.org/officeDocument/2006/relationships/image" Target="../media/image75.emf"/><Relationship Id="rId23" Type="http://schemas.openxmlformats.org/officeDocument/2006/relationships/oleObject" Target="../embeddings/oleObject76.bin"/><Relationship Id="rId24" Type="http://schemas.openxmlformats.org/officeDocument/2006/relationships/image" Target="../media/image76.emf"/><Relationship Id="rId25" Type="http://schemas.openxmlformats.org/officeDocument/2006/relationships/oleObject" Target="../embeddings/oleObject77.bin"/><Relationship Id="rId26" Type="http://schemas.openxmlformats.org/officeDocument/2006/relationships/image" Target="../media/image77.emf"/><Relationship Id="rId27" Type="http://schemas.openxmlformats.org/officeDocument/2006/relationships/oleObject" Target="../embeddings/oleObject78.bin"/><Relationship Id="rId28" Type="http://schemas.openxmlformats.org/officeDocument/2006/relationships/image" Target="../media/image78.emf"/><Relationship Id="rId29" Type="http://schemas.openxmlformats.org/officeDocument/2006/relationships/oleObject" Target="../embeddings/oleObject7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65.bin"/><Relationship Id="rId4" Type="http://schemas.openxmlformats.org/officeDocument/2006/relationships/image" Target="../media/image27.wmf"/><Relationship Id="rId5" Type="http://schemas.openxmlformats.org/officeDocument/2006/relationships/oleObject" Target="../embeddings/oleObject66.bin"/><Relationship Id="rId30" Type="http://schemas.openxmlformats.org/officeDocument/2006/relationships/image" Target="../media/image79.emf"/><Relationship Id="rId31" Type="http://schemas.openxmlformats.org/officeDocument/2006/relationships/oleObject" Target="../embeddings/oleObject80.bin"/><Relationship Id="rId32" Type="http://schemas.openxmlformats.org/officeDocument/2006/relationships/image" Target="../media/image80.emf"/><Relationship Id="rId9" Type="http://schemas.openxmlformats.org/officeDocument/2006/relationships/oleObject" Target="../embeddings/oleObject69.bin"/><Relationship Id="rId6" Type="http://schemas.openxmlformats.org/officeDocument/2006/relationships/image" Target="../media/image60.wmf"/><Relationship Id="rId7" Type="http://schemas.openxmlformats.org/officeDocument/2006/relationships/oleObject" Target="../embeddings/oleObject67.bin"/><Relationship Id="rId8" Type="http://schemas.openxmlformats.org/officeDocument/2006/relationships/oleObject" Target="../embeddings/oleObject68.bin"/><Relationship Id="rId33" Type="http://schemas.openxmlformats.org/officeDocument/2006/relationships/oleObject" Target="../embeddings/oleObject81.bin"/><Relationship Id="rId34" Type="http://schemas.openxmlformats.org/officeDocument/2006/relationships/image" Target="../media/image81.emf"/><Relationship Id="rId35" Type="http://schemas.openxmlformats.org/officeDocument/2006/relationships/oleObject" Target="../embeddings/oleObject82.bin"/><Relationship Id="rId36" Type="http://schemas.openxmlformats.org/officeDocument/2006/relationships/image" Target="../media/image82.emf"/><Relationship Id="rId10" Type="http://schemas.openxmlformats.org/officeDocument/2006/relationships/image" Target="../media/image69.emf"/><Relationship Id="rId11" Type="http://schemas.openxmlformats.org/officeDocument/2006/relationships/oleObject" Target="../embeddings/oleObject70.bin"/><Relationship Id="rId12" Type="http://schemas.openxmlformats.org/officeDocument/2006/relationships/image" Target="../media/image70.emf"/><Relationship Id="rId13" Type="http://schemas.openxmlformats.org/officeDocument/2006/relationships/oleObject" Target="../embeddings/oleObject71.bin"/><Relationship Id="rId14" Type="http://schemas.openxmlformats.org/officeDocument/2006/relationships/image" Target="../media/image71.emf"/><Relationship Id="rId15" Type="http://schemas.openxmlformats.org/officeDocument/2006/relationships/oleObject" Target="../embeddings/oleObject72.bin"/><Relationship Id="rId16" Type="http://schemas.openxmlformats.org/officeDocument/2006/relationships/image" Target="../media/image72.emf"/><Relationship Id="rId17" Type="http://schemas.openxmlformats.org/officeDocument/2006/relationships/oleObject" Target="../embeddings/oleObject73.bin"/><Relationship Id="rId18" Type="http://schemas.openxmlformats.org/officeDocument/2006/relationships/image" Target="../media/image73.emf"/><Relationship Id="rId19" Type="http://schemas.openxmlformats.org/officeDocument/2006/relationships/oleObject" Target="../embeddings/oleObject74.bin"/><Relationship Id="rId37" Type="http://schemas.openxmlformats.org/officeDocument/2006/relationships/oleObject" Target="../embeddings/oleObject83.bin"/><Relationship Id="rId38" Type="http://schemas.openxmlformats.org/officeDocument/2006/relationships/image" Target="../media/image83.emf"/><Relationship Id="rId39" Type="http://schemas.openxmlformats.org/officeDocument/2006/relationships/oleObject" Target="../embeddings/oleObject84.bin"/><Relationship Id="rId40" Type="http://schemas.openxmlformats.org/officeDocument/2006/relationships/image" Target="../media/image84.emf"/><Relationship Id="rId41" Type="http://schemas.openxmlformats.org/officeDocument/2006/relationships/oleObject" Target="../embeddings/oleObject85.bin"/><Relationship Id="rId42" Type="http://schemas.openxmlformats.org/officeDocument/2006/relationships/image" Target="../media/image85.emf"/><Relationship Id="rId43" Type="http://schemas.openxmlformats.org/officeDocument/2006/relationships/oleObject" Target="../embeddings/oleObject86.bin"/><Relationship Id="rId44" Type="http://schemas.openxmlformats.org/officeDocument/2006/relationships/image" Target="../media/image86.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90.bin"/><Relationship Id="rId20" Type="http://schemas.openxmlformats.org/officeDocument/2006/relationships/image" Target="../media/image95.wmf"/><Relationship Id="rId21" Type="http://schemas.openxmlformats.org/officeDocument/2006/relationships/oleObject" Target="../embeddings/oleObject96.bin"/><Relationship Id="rId22" Type="http://schemas.openxmlformats.org/officeDocument/2006/relationships/image" Target="../media/image96.wmf"/><Relationship Id="rId10" Type="http://schemas.openxmlformats.org/officeDocument/2006/relationships/image" Target="../media/image90.emf"/><Relationship Id="rId11" Type="http://schemas.openxmlformats.org/officeDocument/2006/relationships/oleObject" Target="../embeddings/oleObject91.bin"/><Relationship Id="rId12" Type="http://schemas.openxmlformats.org/officeDocument/2006/relationships/image" Target="../media/image91.emf"/><Relationship Id="rId13" Type="http://schemas.openxmlformats.org/officeDocument/2006/relationships/oleObject" Target="../embeddings/oleObject92.bin"/><Relationship Id="rId14" Type="http://schemas.openxmlformats.org/officeDocument/2006/relationships/image" Target="../media/image92.emf"/><Relationship Id="rId15" Type="http://schemas.openxmlformats.org/officeDocument/2006/relationships/oleObject" Target="../embeddings/oleObject93.bin"/><Relationship Id="rId16" Type="http://schemas.openxmlformats.org/officeDocument/2006/relationships/image" Target="../media/image93.emf"/><Relationship Id="rId17" Type="http://schemas.openxmlformats.org/officeDocument/2006/relationships/oleObject" Target="../embeddings/oleObject94.bin"/><Relationship Id="rId18" Type="http://schemas.openxmlformats.org/officeDocument/2006/relationships/image" Target="../media/image94.wmf"/><Relationship Id="rId19" Type="http://schemas.openxmlformats.org/officeDocument/2006/relationships/oleObject" Target="../embeddings/oleObject95.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7.bin"/><Relationship Id="rId4" Type="http://schemas.openxmlformats.org/officeDocument/2006/relationships/image" Target="../media/image87.wmf"/><Relationship Id="rId5" Type="http://schemas.openxmlformats.org/officeDocument/2006/relationships/oleObject" Target="../embeddings/oleObject88.bin"/><Relationship Id="rId6" Type="http://schemas.openxmlformats.org/officeDocument/2006/relationships/image" Target="../media/image88.emf"/><Relationship Id="rId7" Type="http://schemas.openxmlformats.org/officeDocument/2006/relationships/oleObject" Target="../embeddings/oleObject89.bin"/><Relationship Id="rId8" Type="http://schemas.openxmlformats.org/officeDocument/2006/relationships/image" Target="../media/image89.wmf"/></Relationships>
</file>

<file path=ppt/slides/_rels/slide12.xml.rels><?xml version="1.0" encoding="UTF-8" standalone="yes"?>
<Relationships xmlns="http://schemas.openxmlformats.org/package/2006/relationships"><Relationship Id="rId20" Type="http://schemas.openxmlformats.org/officeDocument/2006/relationships/image" Target="../media/image105.wmf"/><Relationship Id="rId21" Type="http://schemas.openxmlformats.org/officeDocument/2006/relationships/oleObject" Target="../embeddings/oleObject106.bin"/><Relationship Id="rId22" Type="http://schemas.openxmlformats.org/officeDocument/2006/relationships/image" Target="../media/image106.wmf"/><Relationship Id="rId23" Type="http://schemas.openxmlformats.org/officeDocument/2006/relationships/oleObject" Target="../embeddings/oleObject107.bin"/><Relationship Id="rId24" Type="http://schemas.openxmlformats.org/officeDocument/2006/relationships/image" Target="../media/image107.wmf"/><Relationship Id="rId25" Type="http://schemas.openxmlformats.org/officeDocument/2006/relationships/oleObject" Target="../embeddings/oleObject108.bin"/><Relationship Id="rId26" Type="http://schemas.openxmlformats.org/officeDocument/2006/relationships/image" Target="../media/image108.emf"/><Relationship Id="rId27" Type="http://schemas.openxmlformats.org/officeDocument/2006/relationships/oleObject" Target="../embeddings/oleObject109.bin"/><Relationship Id="rId28" Type="http://schemas.openxmlformats.org/officeDocument/2006/relationships/image" Target="../media/image109.wmf"/><Relationship Id="rId29" Type="http://schemas.openxmlformats.org/officeDocument/2006/relationships/oleObject" Target="../embeddings/oleObject110.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97.bin"/><Relationship Id="rId4" Type="http://schemas.openxmlformats.org/officeDocument/2006/relationships/image" Target="../media/image97.wmf"/><Relationship Id="rId5" Type="http://schemas.openxmlformats.org/officeDocument/2006/relationships/oleObject" Target="../embeddings/oleObject98.bin"/><Relationship Id="rId30" Type="http://schemas.openxmlformats.org/officeDocument/2006/relationships/image" Target="../media/image110.wmf"/><Relationship Id="rId31" Type="http://schemas.openxmlformats.org/officeDocument/2006/relationships/oleObject" Target="../embeddings/oleObject111.bin"/><Relationship Id="rId32" Type="http://schemas.openxmlformats.org/officeDocument/2006/relationships/image" Target="../media/image111.wmf"/><Relationship Id="rId9" Type="http://schemas.openxmlformats.org/officeDocument/2006/relationships/oleObject" Target="../embeddings/oleObject100.bin"/><Relationship Id="rId6" Type="http://schemas.openxmlformats.org/officeDocument/2006/relationships/image" Target="../media/image98.emf"/><Relationship Id="rId7" Type="http://schemas.openxmlformats.org/officeDocument/2006/relationships/oleObject" Target="../embeddings/oleObject99.bin"/><Relationship Id="rId8" Type="http://schemas.openxmlformats.org/officeDocument/2006/relationships/image" Target="../media/image99.wmf"/><Relationship Id="rId33" Type="http://schemas.openxmlformats.org/officeDocument/2006/relationships/oleObject" Target="../embeddings/oleObject112.bin"/><Relationship Id="rId34" Type="http://schemas.openxmlformats.org/officeDocument/2006/relationships/image" Target="../media/image112.wmf"/><Relationship Id="rId35" Type="http://schemas.openxmlformats.org/officeDocument/2006/relationships/oleObject" Target="../embeddings/oleObject113.bin"/><Relationship Id="rId36" Type="http://schemas.openxmlformats.org/officeDocument/2006/relationships/image" Target="../media/image113.wmf"/><Relationship Id="rId10" Type="http://schemas.openxmlformats.org/officeDocument/2006/relationships/image" Target="../media/image100.emf"/><Relationship Id="rId11" Type="http://schemas.openxmlformats.org/officeDocument/2006/relationships/oleObject" Target="../embeddings/oleObject101.bin"/><Relationship Id="rId12" Type="http://schemas.openxmlformats.org/officeDocument/2006/relationships/image" Target="../media/image101.wmf"/><Relationship Id="rId13" Type="http://schemas.openxmlformats.org/officeDocument/2006/relationships/oleObject" Target="../embeddings/oleObject102.bin"/><Relationship Id="rId14" Type="http://schemas.openxmlformats.org/officeDocument/2006/relationships/image" Target="../media/image102.wmf"/><Relationship Id="rId15" Type="http://schemas.openxmlformats.org/officeDocument/2006/relationships/oleObject" Target="../embeddings/oleObject103.bin"/><Relationship Id="rId16" Type="http://schemas.openxmlformats.org/officeDocument/2006/relationships/image" Target="../media/image103.wmf"/><Relationship Id="rId17" Type="http://schemas.openxmlformats.org/officeDocument/2006/relationships/oleObject" Target="../embeddings/oleObject104.bin"/><Relationship Id="rId18" Type="http://schemas.openxmlformats.org/officeDocument/2006/relationships/image" Target="../media/image104.wmf"/><Relationship Id="rId19" Type="http://schemas.openxmlformats.org/officeDocument/2006/relationships/oleObject" Target="../embeddings/oleObject10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4.xml.rels><?xml version="1.0" encoding="UTF-8" standalone="yes"?>
<Relationships xmlns="http://schemas.openxmlformats.org/package/2006/relationships"><Relationship Id="rId20" Type="http://schemas.openxmlformats.org/officeDocument/2006/relationships/image" Target="../media/image15.wmf"/><Relationship Id="rId21" Type="http://schemas.openxmlformats.org/officeDocument/2006/relationships/oleObject" Target="../embeddings/oleObject15.bin"/><Relationship Id="rId22" Type="http://schemas.openxmlformats.org/officeDocument/2006/relationships/image" Target="../media/image16.wmf"/><Relationship Id="rId23" Type="http://schemas.openxmlformats.org/officeDocument/2006/relationships/oleObject" Target="../embeddings/oleObject16.bin"/><Relationship Id="rId24" Type="http://schemas.openxmlformats.org/officeDocument/2006/relationships/image" Target="../media/image17.emf"/><Relationship Id="rId25" Type="http://schemas.openxmlformats.org/officeDocument/2006/relationships/oleObject" Target="../embeddings/oleObject17.bin"/><Relationship Id="rId26" Type="http://schemas.openxmlformats.org/officeDocument/2006/relationships/image" Target="../media/image18.emf"/><Relationship Id="rId27" Type="http://schemas.openxmlformats.org/officeDocument/2006/relationships/oleObject" Target="../embeddings/oleObject18.bin"/><Relationship Id="rId28" Type="http://schemas.openxmlformats.org/officeDocument/2006/relationships/image" Target="../media/image19.emf"/><Relationship Id="rId29" Type="http://schemas.openxmlformats.org/officeDocument/2006/relationships/oleObject" Target="../embeddings/oleObject19.bin"/><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26.jpeg"/><Relationship Id="rId5" Type="http://schemas.openxmlformats.org/officeDocument/2006/relationships/oleObject" Target="../embeddings/oleObject7.bin"/><Relationship Id="rId30" Type="http://schemas.openxmlformats.org/officeDocument/2006/relationships/image" Target="../media/image20.emf"/><Relationship Id="rId31" Type="http://schemas.openxmlformats.org/officeDocument/2006/relationships/oleObject" Target="../embeddings/oleObject20.bin"/><Relationship Id="rId32" Type="http://schemas.openxmlformats.org/officeDocument/2006/relationships/image" Target="../media/image21.emf"/><Relationship Id="rId9" Type="http://schemas.openxmlformats.org/officeDocument/2006/relationships/oleObject" Target="../embeddings/oleObject9.bin"/><Relationship Id="rId6" Type="http://schemas.openxmlformats.org/officeDocument/2006/relationships/image" Target="../media/image8.wmf"/><Relationship Id="rId7" Type="http://schemas.openxmlformats.org/officeDocument/2006/relationships/oleObject" Target="../embeddings/oleObject8.bin"/><Relationship Id="rId8" Type="http://schemas.openxmlformats.org/officeDocument/2006/relationships/image" Target="../media/image9.wmf"/><Relationship Id="rId33" Type="http://schemas.openxmlformats.org/officeDocument/2006/relationships/oleObject" Target="../embeddings/oleObject21.bin"/><Relationship Id="rId34" Type="http://schemas.openxmlformats.org/officeDocument/2006/relationships/image" Target="../media/image22.emf"/><Relationship Id="rId35" Type="http://schemas.openxmlformats.org/officeDocument/2006/relationships/oleObject" Target="../embeddings/oleObject22.bin"/><Relationship Id="rId36" Type="http://schemas.openxmlformats.org/officeDocument/2006/relationships/image" Target="../media/image23.wmf"/><Relationship Id="rId10" Type="http://schemas.openxmlformats.org/officeDocument/2006/relationships/image" Target="../media/image10.wmf"/><Relationship Id="rId11" Type="http://schemas.openxmlformats.org/officeDocument/2006/relationships/oleObject" Target="../embeddings/oleObject10.bin"/><Relationship Id="rId12" Type="http://schemas.openxmlformats.org/officeDocument/2006/relationships/image" Target="../media/image11.wmf"/><Relationship Id="rId13" Type="http://schemas.openxmlformats.org/officeDocument/2006/relationships/oleObject" Target="../embeddings/oleObject11.bin"/><Relationship Id="rId14" Type="http://schemas.openxmlformats.org/officeDocument/2006/relationships/image" Target="../media/image12.wmf"/><Relationship Id="rId15" Type="http://schemas.openxmlformats.org/officeDocument/2006/relationships/oleObject" Target="../embeddings/oleObject12.bin"/><Relationship Id="rId16" Type="http://schemas.openxmlformats.org/officeDocument/2006/relationships/image" Target="../media/image13.wmf"/><Relationship Id="rId17" Type="http://schemas.openxmlformats.org/officeDocument/2006/relationships/oleObject" Target="../embeddings/oleObject13.bin"/><Relationship Id="rId18" Type="http://schemas.openxmlformats.org/officeDocument/2006/relationships/image" Target="../media/image14.wmf"/><Relationship Id="rId19" Type="http://schemas.openxmlformats.org/officeDocument/2006/relationships/oleObject" Target="../embeddings/oleObject14.bin"/><Relationship Id="rId37" Type="http://schemas.openxmlformats.org/officeDocument/2006/relationships/oleObject" Target="../embeddings/oleObject23.bin"/><Relationship Id="rId38" Type="http://schemas.openxmlformats.org/officeDocument/2006/relationships/image" Target="../media/image24.emf"/><Relationship Id="rId39" Type="http://schemas.openxmlformats.org/officeDocument/2006/relationships/oleObject" Target="../embeddings/oleObject24.bin"/><Relationship Id="rId40" Type="http://schemas.openxmlformats.org/officeDocument/2006/relationships/image" Target="../media/image25.e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image" Target="../media/image31.emf"/><Relationship Id="rId13" Type="http://schemas.openxmlformats.org/officeDocument/2006/relationships/oleObject" Target="../embeddings/oleObject30.bin"/><Relationship Id="rId14" Type="http://schemas.openxmlformats.org/officeDocument/2006/relationships/image" Target="../media/image32.emf"/><Relationship Id="rId15" Type="http://schemas.openxmlformats.org/officeDocument/2006/relationships/oleObject" Target="../embeddings/oleObject31.bin"/><Relationship Id="rId16" Type="http://schemas.openxmlformats.org/officeDocument/2006/relationships/image" Target="../media/image33.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7.wmf"/><Relationship Id="rId5" Type="http://schemas.openxmlformats.org/officeDocument/2006/relationships/oleObject" Target="../embeddings/oleObject26.bin"/><Relationship Id="rId6" Type="http://schemas.openxmlformats.org/officeDocument/2006/relationships/image" Target="../media/image28.emf"/><Relationship Id="rId7" Type="http://schemas.openxmlformats.org/officeDocument/2006/relationships/oleObject" Target="../embeddings/oleObject27.bin"/><Relationship Id="rId8" Type="http://schemas.openxmlformats.org/officeDocument/2006/relationships/image" Target="../media/image29.emf"/><Relationship Id="rId9" Type="http://schemas.openxmlformats.org/officeDocument/2006/relationships/oleObject" Target="../embeddings/oleObject28.bin"/><Relationship Id="rId10" Type="http://schemas.openxmlformats.org/officeDocument/2006/relationships/image" Target="../media/image3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4.jpeg"/></Relationships>
</file>

<file path=ppt/slides/_rels/slide7.xml.rels><?xml version="1.0" encoding="UTF-8" standalone="yes"?>
<Relationships xmlns="http://schemas.openxmlformats.org/package/2006/relationships"><Relationship Id="rId20" Type="http://schemas.openxmlformats.org/officeDocument/2006/relationships/image" Target="../media/image43.emf"/><Relationship Id="rId21" Type="http://schemas.openxmlformats.org/officeDocument/2006/relationships/oleObject" Target="../embeddings/oleObject41.bin"/><Relationship Id="rId22" Type="http://schemas.openxmlformats.org/officeDocument/2006/relationships/image" Target="../media/image44.wmf"/><Relationship Id="rId23" Type="http://schemas.openxmlformats.org/officeDocument/2006/relationships/oleObject" Target="../embeddings/oleObject42.bin"/><Relationship Id="rId24" Type="http://schemas.openxmlformats.org/officeDocument/2006/relationships/image" Target="../media/image45.wmf"/><Relationship Id="rId25" Type="http://schemas.openxmlformats.org/officeDocument/2006/relationships/oleObject" Target="../embeddings/oleObject43.bin"/><Relationship Id="rId26" Type="http://schemas.openxmlformats.org/officeDocument/2006/relationships/image" Target="../media/image46.emf"/><Relationship Id="rId27" Type="http://schemas.openxmlformats.org/officeDocument/2006/relationships/oleObject" Target="../embeddings/oleObject44.bin"/><Relationship Id="rId28" Type="http://schemas.openxmlformats.org/officeDocument/2006/relationships/image" Target="../media/image47.wmf"/><Relationship Id="rId29" Type="http://schemas.openxmlformats.org/officeDocument/2006/relationships/oleObject" Target="../embeddings/oleObject4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5.wmf"/><Relationship Id="rId5" Type="http://schemas.openxmlformats.org/officeDocument/2006/relationships/oleObject" Target="../embeddings/oleObject33.bin"/><Relationship Id="rId30" Type="http://schemas.openxmlformats.org/officeDocument/2006/relationships/image" Target="../media/image48.emf"/><Relationship Id="rId31" Type="http://schemas.openxmlformats.org/officeDocument/2006/relationships/oleObject" Target="../embeddings/oleObject46.bin"/><Relationship Id="rId32" Type="http://schemas.openxmlformats.org/officeDocument/2006/relationships/image" Target="../media/image49.emf"/><Relationship Id="rId9" Type="http://schemas.openxmlformats.org/officeDocument/2006/relationships/oleObject" Target="../embeddings/oleObject35.bin"/><Relationship Id="rId6" Type="http://schemas.openxmlformats.org/officeDocument/2006/relationships/image" Target="../media/image36.wmf"/><Relationship Id="rId7" Type="http://schemas.openxmlformats.org/officeDocument/2006/relationships/oleObject" Target="../embeddings/oleObject34.bin"/><Relationship Id="rId8" Type="http://schemas.openxmlformats.org/officeDocument/2006/relationships/image" Target="../media/image37.wmf"/><Relationship Id="rId33" Type="http://schemas.openxmlformats.org/officeDocument/2006/relationships/oleObject" Target="../embeddings/oleObject47.bin"/><Relationship Id="rId34" Type="http://schemas.openxmlformats.org/officeDocument/2006/relationships/image" Target="../media/image50.wmf"/><Relationship Id="rId10" Type="http://schemas.openxmlformats.org/officeDocument/2006/relationships/image" Target="../media/image38.wmf"/><Relationship Id="rId11" Type="http://schemas.openxmlformats.org/officeDocument/2006/relationships/oleObject" Target="../embeddings/oleObject36.bin"/><Relationship Id="rId12" Type="http://schemas.openxmlformats.org/officeDocument/2006/relationships/image" Target="../media/image39.wmf"/><Relationship Id="rId13" Type="http://schemas.openxmlformats.org/officeDocument/2006/relationships/oleObject" Target="../embeddings/oleObject37.bin"/><Relationship Id="rId14" Type="http://schemas.openxmlformats.org/officeDocument/2006/relationships/image" Target="../media/image40.wmf"/><Relationship Id="rId15" Type="http://schemas.openxmlformats.org/officeDocument/2006/relationships/oleObject" Target="../embeddings/oleObject38.bin"/><Relationship Id="rId16" Type="http://schemas.openxmlformats.org/officeDocument/2006/relationships/image" Target="../media/image41.wmf"/><Relationship Id="rId17" Type="http://schemas.openxmlformats.org/officeDocument/2006/relationships/oleObject" Target="../embeddings/oleObject39.bin"/><Relationship Id="rId18" Type="http://schemas.openxmlformats.org/officeDocument/2006/relationships/image" Target="../media/image42.wmf"/><Relationship Id="rId19"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51.bin"/><Relationship Id="rId12" Type="http://schemas.openxmlformats.org/officeDocument/2006/relationships/image" Target="../media/image54.wmf"/><Relationship Id="rId13" Type="http://schemas.openxmlformats.org/officeDocument/2006/relationships/oleObject" Target="../embeddings/oleObject52.bin"/><Relationship Id="rId14" Type="http://schemas.openxmlformats.org/officeDocument/2006/relationships/image" Target="../media/image55.wmf"/><Relationship Id="rId15" Type="http://schemas.openxmlformats.org/officeDocument/2006/relationships/oleObject" Target="../embeddings/oleObject53.bin"/><Relationship Id="rId16" Type="http://schemas.openxmlformats.org/officeDocument/2006/relationships/image" Target="../media/image56.wmf"/><Relationship Id="rId17" Type="http://schemas.openxmlformats.org/officeDocument/2006/relationships/oleObject" Target="../embeddings/oleObject54.bin"/><Relationship Id="rId18" Type="http://schemas.openxmlformats.org/officeDocument/2006/relationships/image" Target="../media/image57.w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58.jpeg"/><Relationship Id="rId5" Type="http://schemas.openxmlformats.org/officeDocument/2006/relationships/oleObject" Target="../embeddings/oleObject48.bin"/><Relationship Id="rId6" Type="http://schemas.openxmlformats.org/officeDocument/2006/relationships/image" Target="../media/image51.wmf"/><Relationship Id="rId7" Type="http://schemas.openxmlformats.org/officeDocument/2006/relationships/oleObject" Target="../embeddings/oleObject49.bin"/><Relationship Id="rId8" Type="http://schemas.openxmlformats.org/officeDocument/2006/relationships/image" Target="../media/image52.wmf"/><Relationship Id="rId9" Type="http://schemas.openxmlformats.org/officeDocument/2006/relationships/oleObject" Target="../embeddings/oleObject50.bin"/><Relationship Id="rId10" Type="http://schemas.openxmlformats.org/officeDocument/2006/relationships/image" Target="../media/image53.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58.bin"/><Relationship Id="rId20" Type="http://schemas.openxmlformats.org/officeDocument/2006/relationships/image" Target="../media/image67.wmf"/><Relationship Id="rId21" Type="http://schemas.openxmlformats.org/officeDocument/2006/relationships/oleObject" Target="../embeddings/oleObject64.bin"/><Relationship Id="rId22" Type="http://schemas.openxmlformats.org/officeDocument/2006/relationships/image" Target="../media/image68.wmf"/><Relationship Id="rId10" Type="http://schemas.openxmlformats.org/officeDocument/2006/relationships/image" Target="../media/image62.wmf"/><Relationship Id="rId11" Type="http://schemas.openxmlformats.org/officeDocument/2006/relationships/oleObject" Target="../embeddings/oleObject59.bin"/><Relationship Id="rId12" Type="http://schemas.openxmlformats.org/officeDocument/2006/relationships/image" Target="../media/image63.wmf"/><Relationship Id="rId13" Type="http://schemas.openxmlformats.org/officeDocument/2006/relationships/oleObject" Target="../embeddings/oleObject60.bin"/><Relationship Id="rId14" Type="http://schemas.openxmlformats.org/officeDocument/2006/relationships/image" Target="../media/image64.wmf"/><Relationship Id="rId15" Type="http://schemas.openxmlformats.org/officeDocument/2006/relationships/oleObject" Target="../embeddings/oleObject61.bin"/><Relationship Id="rId16" Type="http://schemas.openxmlformats.org/officeDocument/2006/relationships/image" Target="../media/image65.wmf"/><Relationship Id="rId17" Type="http://schemas.openxmlformats.org/officeDocument/2006/relationships/oleObject" Target="../embeddings/oleObject62.bin"/><Relationship Id="rId18" Type="http://schemas.openxmlformats.org/officeDocument/2006/relationships/image" Target="../media/image66.wmf"/><Relationship Id="rId19" Type="http://schemas.openxmlformats.org/officeDocument/2006/relationships/oleObject" Target="../embeddings/oleObject63.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9.wmf"/><Relationship Id="rId5" Type="http://schemas.openxmlformats.org/officeDocument/2006/relationships/oleObject" Target="../embeddings/oleObject56.bin"/><Relationship Id="rId6" Type="http://schemas.openxmlformats.org/officeDocument/2006/relationships/image" Target="../media/image60.wmf"/><Relationship Id="rId7" Type="http://schemas.openxmlformats.org/officeDocument/2006/relationships/oleObject" Target="../embeddings/oleObject57.bin"/><Relationship Id="rId8" Type="http://schemas.openxmlformats.org/officeDocument/2006/relationships/image" Target="../media/image6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10970" y="1600200"/>
            <a:ext cx="289948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15,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524000" y="2362200"/>
            <a:ext cx="6629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altLang="ko-KR" sz="3600" dirty="0" smtClean="0">
                <a:latin typeface="Arial Narrow" charset="0"/>
                <a:ea typeface="굴림" charset="0"/>
                <a:cs typeface="굴림" charset="0"/>
              </a:rPr>
              <a:t>Moment of Inertia</a:t>
            </a:r>
          </a:p>
          <a:p>
            <a:pPr marL="609600" indent="-609600" algn="l"/>
            <a:r>
              <a:rPr lang="en-US" sz="3600" dirty="0" smtClean="0">
                <a:latin typeface="Arial Narrow" charset="0"/>
                <a:ea typeface="굴림" charset="0"/>
                <a:cs typeface="굴림" charset="0"/>
              </a:rPr>
              <a:t>Torque and Angular Acceleration</a:t>
            </a:r>
          </a:p>
          <a:p>
            <a:pPr marL="609600" indent="-609600" algn="l"/>
            <a:r>
              <a:rPr lang="en-US" sz="3600" dirty="0" smtClean="0">
                <a:latin typeface="Arial Narrow" charset="0"/>
                <a:ea typeface="굴림" charset="0"/>
                <a:cs typeface="굴림" charset="0"/>
              </a:rPr>
              <a:t>Rotational </a:t>
            </a:r>
            <a:r>
              <a:rPr lang="en-US" sz="3600" dirty="0">
                <a:latin typeface="Arial Narrow" charset="0"/>
                <a:ea typeface="굴림" charset="0"/>
                <a:cs typeface="굴림" charset="0"/>
              </a:rPr>
              <a:t>Kinetic Energy </a:t>
            </a:r>
            <a:endParaRPr lang="en-US" sz="3600" dirty="0" smtClean="0">
              <a:latin typeface="Arial Narrow" charset="0"/>
              <a:ea typeface="굴림" charset="0"/>
              <a:cs typeface="굴림" charset="0"/>
            </a:endParaRPr>
          </a:p>
          <a:p>
            <a:pPr marL="609600" indent="-609600" algn="l"/>
            <a:endParaRPr lang="en-US" altLang="ko-KR" sz="3600" dirty="0">
              <a:latin typeface="Arial Narrow" charset="0"/>
              <a:ea typeface="굴림" charset="0"/>
              <a:cs typeface="굴림" charset="0"/>
            </a:endParaRPr>
          </a:p>
          <a:p>
            <a:pPr marL="609600" indent="-609600" algn="l"/>
            <a:endParaRPr lang="en-US" sz="3600" dirty="0">
              <a:latin typeface="Arial Narrow" charset="0"/>
              <a:ea typeface="Gulim" charset="0"/>
              <a:cs typeface="Gulim" charset="0"/>
            </a:endParaRPr>
          </a:p>
        </p:txBody>
      </p:sp>
      <p:sp>
        <p:nvSpPr>
          <p:cNvPr id="5" name="Text Box 9"/>
          <p:cNvSpPr txBox="1">
            <a:spLocks noChangeArrowheads="1"/>
          </p:cNvSpPr>
          <p:nvPr/>
        </p:nvSpPr>
        <p:spPr bwMode="auto">
          <a:xfrm>
            <a:off x="838200" y="5939135"/>
            <a:ext cx="7687922"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#11,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 </a:t>
            </a:r>
            <a:r>
              <a:rPr lang="en-US" dirty="0" smtClean="0">
                <a:solidFill>
                  <a:srgbClr val="003300"/>
                </a:solidFill>
                <a:latin typeface="Arial Narrow" charset="0"/>
              </a:rPr>
              <a:t>Tuesday</a:t>
            </a:r>
            <a:r>
              <a:rPr lang="en-US" dirty="0">
                <a:solidFill>
                  <a:srgbClr val="003300"/>
                </a:solidFill>
                <a:latin typeface="Arial Narrow" charset="0"/>
              </a:rPr>
              <a:t>,  </a:t>
            </a:r>
            <a:r>
              <a:rPr lang="en-US" dirty="0" smtClean="0">
                <a:solidFill>
                  <a:srgbClr val="003300"/>
                </a:solidFill>
                <a:latin typeface="Arial Narrow" charset="0"/>
              </a:rPr>
              <a:t>Apr. 23!</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9AC4E-6779-2641-A042-FC7AEFECBFA7}"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7892"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a:solidFill>
                  <a:srgbClr val="800000"/>
                </a:solidFill>
                <a:latin typeface="Symbol" charset="0"/>
              </a:rPr>
              <a:t>w</a:t>
            </a:r>
            <a:r>
              <a:rPr lang="en-US" sz="2000">
                <a:solidFill>
                  <a:srgbClr val="800000"/>
                </a:solidFill>
                <a:latin typeface="Arial Narrow" charset="0"/>
              </a:rPr>
              <a:t>.</a:t>
            </a:r>
          </a:p>
        </p:txBody>
      </p:sp>
      <p:graphicFrame>
        <p:nvGraphicFramePr>
          <p:cNvPr id="1001476" name="Object 2"/>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713112"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1905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1001478" name="Object 3"/>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713113"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9" name="Text Box 7"/>
          <p:cNvSpPr txBox="1">
            <a:spLocks noChangeArrowheads="1"/>
          </p:cNvSpPr>
          <p:nvPr/>
        </p:nvSpPr>
        <p:spPr bwMode="auto">
          <a:xfrm>
            <a:off x="457200" y="4267200"/>
            <a:ext cx="3581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Thus, the rotational kinetic energy is </a:t>
            </a:r>
          </a:p>
        </p:txBody>
      </p:sp>
      <p:sp>
        <p:nvSpPr>
          <p:cNvPr id="1001480"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7936"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7939"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4419600" y="34131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1001487" name="Text Box 15"/>
          <p:cNvSpPr txBox="1">
            <a:spLocks noChangeArrowheads="1"/>
          </p:cNvSpPr>
          <p:nvPr/>
        </p:nvSpPr>
        <p:spPr bwMode="auto">
          <a:xfrm>
            <a:off x="2362200" y="35814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37923" name="Group 17"/>
            <p:cNvGrpSpPr>
              <a:grpSpLocks/>
            </p:cNvGrpSpPr>
            <p:nvPr/>
          </p:nvGrpSpPr>
          <p:grpSpPr bwMode="auto">
            <a:xfrm>
              <a:off x="144" y="1680"/>
              <a:ext cx="1968" cy="339"/>
              <a:chOff x="144" y="1680"/>
              <a:chExt cx="1968" cy="339"/>
            </a:xfrm>
          </p:grpSpPr>
          <p:sp>
            <p:nvSpPr>
              <p:cNvPr id="37931"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32"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33" name="AutoShape 20"/>
              <p:cNvCxnSpPr>
                <a:cxnSpLocks noChangeShapeType="1"/>
                <a:stCxn id="37931" idx="6"/>
                <a:endCxn id="37932"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37934"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37935"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37924" name="Group 23"/>
            <p:cNvGrpSpPr>
              <a:grpSpLocks/>
            </p:cNvGrpSpPr>
            <p:nvPr/>
          </p:nvGrpSpPr>
          <p:grpSpPr bwMode="auto">
            <a:xfrm>
              <a:off x="1080" y="1248"/>
              <a:ext cx="255" cy="1296"/>
              <a:chOff x="1080" y="1248"/>
              <a:chExt cx="255" cy="1296"/>
            </a:xfrm>
          </p:grpSpPr>
          <p:sp>
            <p:nvSpPr>
              <p:cNvPr id="37926"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27"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28" name="AutoShape 26"/>
              <p:cNvCxnSpPr>
                <a:cxnSpLocks noChangeShapeType="1"/>
                <a:stCxn id="37926" idx="0"/>
                <a:endCxn id="37927"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37929"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37930"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37925"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2" name="Object 4"/>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713114" name="Equation" r:id="rId7" imgW="126780" imgH="164814" progId="Equation.3">
                  <p:embed/>
                </p:oleObj>
              </mc:Choice>
              <mc:Fallback>
                <p:oleObj name="Equation" r:id="rId7"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3" name="Object 5"/>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713115" name="Equation" r:id="rId8" imgW="228501" imgH="215806" progId="Equation.3">
                  <p:embed/>
                </p:oleObj>
              </mc:Choice>
              <mc:Fallback>
                <p:oleObj name="Equation" r:id="rId8"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4" name="Object 6"/>
          <p:cNvGraphicFramePr>
            <a:graphicFrameLocks noChangeAspect="1"/>
          </p:cNvGraphicFramePr>
          <p:nvPr/>
        </p:nvGraphicFramePr>
        <p:xfrm>
          <a:off x="4322763" y="2806700"/>
          <a:ext cx="946150" cy="711200"/>
        </p:xfrm>
        <a:graphic>
          <a:graphicData uri="http://schemas.openxmlformats.org/presentationml/2006/ole">
            <mc:AlternateContent xmlns:mc="http://schemas.openxmlformats.org/markup-compatibility/2006">
              <mc:Choice xmlns:v="urn:schemas-microsoft-com:vml" Requires="v">
                <p:oleObj spid="_x0000_s713116" name="Equation" r:id="rId9" imgW="609600" imgH="355600" progId="Equation.DSMT4">
                  <p:embed/>
                </p:oleObj>
              </mc:Choice>
              <mc:Fallback>
                <p:oleObj name="Equation" r:id="rId9" imgW="609600" imgH="355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2763" y="28067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nvGraphicFramePr>
        <p:xfrm>
          <a:off x="5267325" y="2819400"/>
          <a:ext cx="865188" cy="406400"/>
        </p:xfrm>
        <a:graphic>
          <a:graphicData uri="http://schemas.openxmlformats.org/presentationml/2006/ole">
            <mc:AlternateContent xmlns:mc="http://schemas.openxmlformats.org/markup-compatibility/2006">
              <mc:Choice xmlns:v="urn:schemas-microsoft-com:vml" Requires="v">
                <p:oleObj spid="_x0000_s713117"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7325" y="28194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nvGraphicFramePr>
        <p:xfrm>
          <a:off x="8305800" y="2819400"/>
          <a:ext cx="838200" cy="381000"/>
        </p:xfrm>
        <a:graphic>
          <a:graphicData uri="http://schemas.openxmlformats.org/presentationml/2006/ole">
            <mc:AlternateContent xmlns:mc="http://schemas.openxmlformats.org/markup-compatibility/2006">
              <mc:Choice xmlns:v="urn:schemas-microsoft-com:vml" Requires="v">
                <p:oleObj spid="_x0000_s713118"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28194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7" name="Object 9"/>
          <p:cNvGraphicFramePr>
            <a:graphicFrameLocks noChangeAspect="1"/>
          </p:cNvGraphicFramePr>
          <p:nvPr/>
        </p:nvGraphicFramePr>
        <p:xfrm>
          <a:off x="4865688" y="4114800"/>
          <a:ext cx="942975" cy="685800"/>
        </p:xfrm>
        <a:graphic>
          <a:graphicData uri="http://schemas.openxmlformats.org/presentationml/2006/ole">
            <mc:AlternateContent xmlns:mc="http://schemas.openxmlformats.org/markup-compatibility/2006">
              <mc:Choice xmlns:v="urn:schemas-microsoft-com:vml" Requires="v">
                <p:oleObj spid="_x0000_s713119" name="Equation" r:id="rId15" imgW="520700" imgH="393700" progId="Equation.DSMT4">
                  <p:embed/>
                </p:oleObj>
              </mc:Choice>
              <mc:Fallback>
                <p:oleObj name="Equation" r:id="rId15" imgW="5207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688" y="4114800"/>
                        <a:ext cx="9429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8" name="Object 10"/>
          <p:cNvGraphicFramePr>
            <a:graphicFrameLocks noChangeAspect="1"/>
          </p:cNvGraphicFramePr>
          <p:nvPr/>
        </p:nvGraphicFramePr>
        <p:xfrm>
          <a:off x="5741988" y="4114800"/>
          <a:ext cx="1776412" cy="685800"/>
        </p:xfrm>
        <a:graphic>
          <a:graphicData uri="http://schemas.openxmlformats.org/presentationml/2006/ole">
            <mc:AlternateContent xmlns:mc="http://schemas.openxmlformats.org/markup-compatibility/2006">
              <mc:Choice xmlns:v="urn:schemas-microsoft-com:vml" Requires="v">
                <p:oleObj spid="_x0000_s713120"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1988" y="4114800"/>
                        <a:ext cx="177641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9" name="Object 11"/>
          <p:cNvGraphicFramePr>
            <a:graphicFrameLocks noChangeAspect="1"/>
          </p:cNvGraphicFramePr>
          <p:nvPr/>
        </p:nvGraphicFramePr>
        <p:xfrm>
          <a:off x="7543800" y="4249738"/>
          <a:ext cx="1219200" cy="417512"/>
        </p:xfrm>
        <a:graphic>
          <a:graphicData uri="http://schemas.openxmlformats.org/presentationml/2006/ole">
            <mc:AlternateContent xmlns:mc="http://schemas.openxmlformats.org/markup-compatibility/2006">
              <mc:Choice xmlns:v="urn:schemas-microsoft-com:vml" Requires="v">
                <p:oleObj spid="_x0000_s713121" name="Equation" r:id="rId19" imgW="571500" imgH="203200" progId="Equation.DSMT4">
                  <p:embed/>
                </p:oleObj>
              </mc:Choice>
              <mc:Fallback>
                <p:oleObj name="Equation" r:id="rId19" imgW="5715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4249738"/>
                        <a:ext cx="1219200" cy="417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0" name="Object 12"/>
          <p:cNvGraphicFramePr>
            <a:graphicFrameLocks noChangeAspect="1"/>
          </p:cNvGraphicFramePr>
          <p:nvPr/>
        </p:nvGraphicFramePr>
        <p:xfrm>
          <a:off x="622300" y="5783263"/>
          <a:ext cx="842963" cy="474662"/>
        </p:xfrm>
        <a:graphic>
          <a:graphicData uri="http://schemas.openxmlformats.org/presentationml/2006/ole">
            <mc:AlternateContent xmlns:mc="http://schemas.openxmlformats.org/markup-compatibility/2006">
              <mc:Choice xmlns:v="urn:schemas-microsoft-com:vml" Requires="v">
                <p:oleObj spid="_x0000_s713122" name="Equation" r:id="rId21" imgW="609600" imgH="355600" progId="Equation.DSMT4">
                  <p:embed/>
                </p:oleObj>
              </mc:Choice>
              <mc:Fallback>
                <p:oleObj name="Equation" r:id="rId21" imgW="609600" imgH="355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83263"/>
                        <a:ext cx="842963"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1" name="Object 13"/>
          <p:cNvGraphicFramePr>
            <a:graphicFrameLocks noChangeAspect="1"/>
          </p:cNvGraphicFramePr>
          <p:nvPr/>
        </p:nvGraphicFramePr>
        <p:xfrm>
          <a:off x="1435100" y="5791200"/>
          <a:ext cx="633413" cy="304800"/>
        </p:xfrm>
        <a:graphic>
          <a:graphicData uri="http://schemas.openxmlformats.org/presentationml/2006/ole">
            <mc:AlternateContent xmlns:mc="http://schemas.openxmlformats.org/markup-compatibility/2006">
              <mc:Choice xmlns:v="urn:schemas-microsoft-com:vml" Requires="v">
                <p:oleObj spid="_x0000_s713123" name="Equation" r:id="rId23" imgW="406400" imgH="203200" progId="Equation.DSMT4">
                  <p:embed/>
                </p:oleObj>
              </mc:Choice>
              <mc:Fallback>
                <p:oleObj name="Equation" r:id="rId23" imgW="406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35100" y="5791200"/>
                        <a:ext cx="633413"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2" name="Object 14"/>
          <p:cNvGraphicFramePr>
            <a:graphicFrameLocks noChangeAspect="1"/>
          </p:cNvGraphicFramePr>
          <p:nvPr/>
        </p:nvGraphicFramePr>
        <p:xfrm>
          <a:off x="3444875" y="5816600"/>
          <a:ext cx="1203325" cy="355600"/>
        </p:xfrm>
        <a:graphic>
          <a:graphicData uri="http://schemas.openxmlformats.org/presentationml/2006/ole">
            <mc:AlternateContent xmlns:mc="http://schemas.openxmlformats.org/markup-compatibility/2006">
              <mc:Choice xmlns:v="urn:schemas-microsoft-com:vml" Requires="v">
                <p:oleObj spid="_x0000_s713124" name="Equation" r:id="rId25" imgW="1016000" imgH="266700" progId="Equation.DSMT4">
                  <p:embed/>
                </p:oleObj>
              </mc:Choice>
              <mc:Fallback>
                <p:oleObj name="Equation" r:id="rId25" imgW="1016000" imgH="266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4875" y="5816600"/>
                        <a:ext cx="1203325"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3" name="Object 15"/>
          <p:cNvGraphicFramePr>
            <a:graphicFrameLocks noChangeAspect="1"/>
          </p:cNvGraphicFramePr>
          <p:nvPr/>
        </p:nvGraphicFramePr>
        <p:xfrm>
          <a:off x="5097463" y="5691188"/>
          <a:ext cx="676275" cy="557212"/>
        </p:xfrm>
        <a:graphic>
          <a:graphicData uri="http://schemas.openxmlformats.org/presentationml/2006/ole">
            <mc:AlternateContent xmlns:mc="http://schemas.openxmlformats.org/markup-compatibility/2006">
              <mc:Choice xmlns:v="urn:schemas-microsoft-com:vml" Requires="v">
                <p:oleObj spid="_x0000_s713125" name="Equation" r:id="rId27" imgW="520700" imgH="393700" progId="Equation.DSMT4">
                  <p:embed/>
                </p:oleObj>
              </mc:Choice>
              <mc:Fallback>
                <p:oleObj name="Equation" r:id="rId27" imgW="520700" imgH="3937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97463" y="5691188"/>
                        <a:ext cx="676275"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4" name="Object 16"/>
          <p:cNvGraphicFramePr>
            <a:graphicFrameLocks noChangeAspect="1"/>
          </p:cNvGraphicFramePr>
          <p:nvPr/>
        </p:nvGraphicFramePr>
        <p:xfrm>
          <a:off x="5711825" y="5691188"/>
          <a:ext cx="1797050" cy="557212"/>
        </p:xfrm>
        <a:graphic>
          <a:graphicData uri="http://schemas.openxmlformats.org/presentationml/2006/ole">
            <mc:AlternateContent xmlns:mc="http://schemas.openxmlformats.org/markup-compatibility/2006">
              <mc:Choice xmlns:v="urn:schemas-microsoft-com:vml" Requires="v">
                <p:oleObj spid="_x0000_s713126" name="Equation" r:id="rId29" imgW="1384300" imgH="393700" progId="Equation.DSMT4">
                  <p:embed/>
                </p:oleObj>
              </mc:Choice>
              <mc:Fallback>
                <p:oleObj name="Equation" r:id="rId29" imgW="1384300" imgH="3937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1825" y="5691188"/>
                        <a:ext cx="1797050"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5" name="Object 17"/>
          <p:cNvGraphicFramePr>
            <a:graphicFrameLocks noChangeAspect="1"/>
          </p:cNvGraphicFramePr>
          <p:nvPr/>
        </p:nvGraphicFramePr>
        <p:xfrm>
          <a:off x="7426325" y="5781675"/>
          <a:ext cx="1435100" cy="376238"/>
        </p:xfrm>
        <a:graphic>
          <a:graphicData uri="http://schemas.openxmlformats.org/presentationml/2006/ole">
            <mc:AlternateContent xmlns:mc="http://schemas.openxmlformats.org/markup-compatibility/2006">
              <mc:Choice xmlns:v="urn:schemas-microsoft-com:vml" Requires="v">
                <p:oleObj spid="_x0000_s713127" name="Equation" r:id="rId31" imgW="1104900" imgH="266700" progId="Equation.DSMT4">
                  <p:embed/>
                </p:oleObj>
              </mc:Choice>
              <mc:Fallback>
                <p:oleObj name="Equation" r:id="rId31" imgW="11049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26325" y="5781675"/>
                        <a:ext cx="1435100"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nvGraphicFramePr>
        <p:xfrm>
          <a:off x="6116638" y="2819400"/>
          <a:ext cx="788987" cy="406400"/>
        </p:xfrm>
        <a:graphic>
          <a:graphicData uri="http://schemas.openxmlformats.org/presentationml/2006/ole">
            <mc:AlternateContent xmlns:mc="http://schemas.openxmlformats.org/markup-compatibility/2006">
              <mc:Choice xmlns:v="urn:schemas-microsoft-com:vml" Requires="v">
                <p:oleObj spid="_x0000_s713128"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16638" y="28194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nvGraphicFramePr>
        <p:xfrm>
          <a:off x="6892925" y="2794000"/>
          <a:ext cx="711200" cy="406400"/>
        </p:xfrm>
        <a:graphic>
          <a:graphicData uri="http://schemas.openxmlformats.org/presentationml/2006/ole">
            <mc:AlternateContent xmlns:mc="http://schemas.openxmlformats.org/markup-compatibility/2006">
              <mc:Choice xmlns:v="urn:schemas-microsoft-com:vml" Requires="v">
                <p:oleObj spid="_x0000_s713129" name="Equation" r:id="rId35" imgW="457200" imgH="203200" progId="Equation.DSMT4">
                  <p:embed/>
                </p:oleObj>
              </mc:Choice>
              <mc:Fallback>
                <p:oleObj name="Equation" r:id="rId35" imgW="457200" imgH="203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2925" y="27940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nvGraphicFramePr>
        <p:xfrm>
          <a:off x="7594600" y="2794000"/>
          <a:ext cx="709613" cy="406400"/>
        </p:xfrm>
        <a:graphic>
          <a:graphicData uri="http://schemas.openxmlformats.org/presentationml/2006/ole">
            <mc:AlternateContent xmlns:mc="http://schemas.openxmlformats.org/markup-compatibility/2006">
              <mc:Choice xmlns:v="urn:schemas-microsoft-com:vml" Requires="v">
                <p:oleObj spid="_x0000_s713130" name="Equation" r:id="rId37" imgW="457200" imgH="203200" progId="Equation.DSMT4">
                  <p:embed/>
                </p:oleObj>
              </mc:Choice>
              <mc:Fallback>
                <p:oleObj name="Equation" r:id="rId37" imgW="457200" imgH="203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94600" y="27940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9" name="Object 21"/>
          <p:cNvGraphicFramePr>
            <a:graphicFrameLocks noChangeAspect="1"/>
          </p:cNvGraphicFramePr>
          <p:nvPr/>
        </p:nvGraphicFramePr>
        <p:xfrm>
          <a:off x="1893888" y="5791200"/>
          <a:ext cx="709612" cy="304800"/>
        </p:xfrm>
        <a:graphic>
          <a:graphicData uri="http://schemas.openxmlformats.org/presentationml/2006/ole">
            <mc:AlternateContent xmlns:mc="http://schemas.openxmlformats.org/markup-compatibility/2006">
              <mc:Choice xmlns:v="urn:schemas-microsoft-com:vml" Requires="v">
                <p:oleObj spid="_x0000_s713131" name="Equation" r:id="rId39" imgW="381000" imgH="203200" progId="Equation.DSMT4">
                  <p:embed/>
                </p:oleObj>
              </mc:Choice>
              <mc:Fallback>
                <p:oleObj name="Equation" r:id="rId39" imgW="381000" imgH="2032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93888" y="5791200"/>
                        <a:ext cx="70961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0" name="Object 22"/>
          <p:cNvGraphicFramePr>
            <a:graphicFrameLocks noChangeAspect="1"/>
          </p:cNvGraphicFramePr>
          <p:nvPr/>
        </p:nvGraphicFramePr>
        <p:xfrm>
          <a:off x="2590800" y="5791200"/>
          <a:ext cx="515938" cy="304800"/>
        </p:xfrm>
        <a:graphic>
          <a:graphicData uri="http://schemas.openxmlformats.org/presentationml/2006/ole">
            <mc:AlternateContent xmlns:mc="http://schemas.openxmlformats.org/markup-compatibility/2006">
              <mc:Choice xmlns:v="urn:schemas-microsoft-com:vml" Requires="v">
                <p:oleObj spid="_x0000_s713132" name="Equation" r:id="rId41" imgW="368300" imgH="203200" progId="Equation.DSMT4">
                  <p:embed/>
                </p:oleObj>
              </mc:Choice>
              <mc:Fallback>
                <p:oleObj name="Equation" r:id="rId41" imgW="368300" imgH="2032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90800" y="5791200"/>
                        <a:ext cx="51593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1" name="Object 23"/>
          <p:cNvGraphicFramePr>
            <a:graphicFrameLocks noChangeAspect="1"/>
          </p:cNvGraphicFramePr>
          <p:nvPr/>
        </p:nvGraphicFramePr>
        <p:xfrm>
          <a:off x="3048000" y="5791200"/>
          <a:ext cx="431800" cy="304800"/>
        </p:xfrm>
        <a:graphic>
          <a:graphicData uri="http://schemas.openxmlformats.org/presentationml/2006/ole">
            <mc:AlternateContent xmlns:mc="http://schemas.openxmlformats.org/markup-compatibility/2006">
              <mc:Choice xmlns:v="urn:schemas-microsoft-com:vml" Requires="v">
                <p:oleObj spid="_x0000_s713133" name="Equation" r:id="rId43" imgW="368300" imgH="203200" progId="Equation.3">
                  <p:embed/>
                </p:oleObj>
              </mc:Choice>
              <mc:Fallback>
                <p:oleObj name="Equation" r:id="rId43" imgW="368300" imgH="20320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48000" y="5791200"/>
                        <a:ext cx="4318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029398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sz="1400">
              <a:solidFill>
                <a:srgbClr val="FF0066"/>
              </a:solidFill>
              <a:latin typeface="Arial Narrow" charset="0"/>
            </a:endParaRP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chemeClr val="accent2"/>
                </a:solidFill>
                <a:latin typeface="Arial Narrow" charset="0"/>
              </a:rPr>
              <a:t>Let’</a:t>
            </a:r>
            <a:r>
              <a:rPr lang="en-US" altLang="ja-JP" dirty="0" smtClean="0">
                <a:solidFill>
                  <a:schemeClr val="accent2"/>
                </a:solidFill>
                <a:latin typeface="Arial Narrow" charset="0"/>
              </a:rPr>
              <a:t>s </a:t>
            </a:r>
            <a:r>
              <a:rPr lang="en-US" altLang="ja-JP" dirty="0">
                <a:solidFill>
                  <a:schemeClr val="accent2"/>
                </a:solidFill>
                <a:latin typeface="Arial Narrow" charset="0"/>
              </a:rPr>
              <a:t>consider a sphere with radius R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nvGraphicFramePr>
        <p:xfrm>
          <a:off x="4662488" y="1955800"/>
          <a:ext cx="595312" cy="330200"/>
        </p:xfrm>
        <a:graphic>
          <a:graphicData uri="http://schemas.openxmlformats.org/presentationml/2006/ole">
            <mc:AlternateContent xmlns:mc="http://schemas.openxmlformats.org/markup-compatibility/2006">
              <mc:Choice xmlns:v="urn:schemas-microsoft-com:vml" Requires="v">
                <p:oleObj spid="_x0000_s705082" name="Equation" r:id="rId3" imgW="291847" imgH="164957" progId="Equation.3">
                  <p:embed/>
                </p:oleObj>
              </mc:Choice>
              <mc:Fallback>
                <p:oleObj name="Equation" r:id="rId3" imgW="291847"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55800"/>
                        <a:ext cx="59531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q</a:t>
                </a:r>
                <a:endParaRPr lang="en-US">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4270990874"/>
              </p:ext>
            </p:extLst>
          </p:nvPr>
        </p:nvGraphicFramePr>
        <p:xfrm>
          <a:off x="4965700" y="2392363"/>
          <a:ext cx="2017713" cy="1103312"/>
        </p:xfrm>
        <a:graphic>
          <a:graphicData uri="http://schemas.openxmlformats.org/presentationml/2006/ole">
            <mc:AlternateContent xmlns:mc="http://schemas.openxmlformats.org/markup-compatibility/2006">
              <mc:Choice xmlns:v="urn:schemas-microsoft-com:vml" Requires="v">
                <p:oleObj spid="_x0000_s705083" name="Equation" r:id="rId5" imgW="977900" imgH="533400" progId="Equation.3">
                  <p:embed/>
                </p:oleObj>
              </mc:Choice>
              <mc:Fallback>
                <p:oleObj name="Equation" r:id="rId5" imgW="977900" imgH="533400" progId="Equation.3">
                  <p:embed/>
                  <p:pic>
                    <p:nvPicPr>
                      <p:cNvPr id="0" name=""/>
                      <p:cNvPicPr>
                        <a:picLocks noChangeAspect="1" noChangeArrowheads="1"/>
                      </p:cNvPicPr>
                      <p:nvPr/>
                    </p:nvPicPr>
                    <p:blipFill>
                      <a:blip r:embed="rId6"/>
                      <a:srcRect/>
                      <a:stretch>
                        <a:fillRect/>
                      </a:stretch>
                    </p:blipFill>
                    <p:spPr bwMode="auto">
                      <a:xfrm>
                        <a:off x="4965700" y="2392363"/>
                        <a:ext cx="2017713" cy="1103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267200"/>
            <a:ext cx="51054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267200"/>
            <a:ext cx="3124200" cy="15525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nvGraphicFramePr>
        <p:xfrm>
          <a:off x="4419600" y="5172075"/>
          <a:ext cx="300038" cy="273050"/>
        </p:xfrm>
        <a:graphic>
          <a:graphicData uri="http://schemas.openxmlformats.org/presentationml/2006/ole">
            <mc:AlternateContent xmlns:mc="http://schemas.openxmlformats.org/markup-compatibility/2006">
              <mc:Choice xmlns:v="urn:schemas-microsoft-com:vml" Requires="v">
                <p:oleObj spid="_x0000_s705084" name="Equation" r:id="rId7" imgW="164885" imgH="164885" progId="Equation.3">
                  <p:embed/>
                </p:oleObj>
              </mc:Choice>
              <mc:Fallback>
                <p:oleObj name="Equation"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172075"/>
                        <a:ext cx="300038"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4294598549"/>
              </p:ext>
            </p:extLst>
          </p:nvPr>
        </p:nvGraphicFramePr>
        <p:xfrm>
          <a:off x="4937125" y="3409950"/>
          <a:ext cx="2390775" cy="857250"/>
        </p:xfrm>
        <a:graphic>
          <a:graphicData uri="http://schemas.openxmlformats.org/presentationml/2006/ole">
            <mc:AlternateContent xmlns:mc="http://schemas.openxmlformats.org/markup-compatibility/2006">
              <mc:Choice xmlns:v="urn:schemas-microsoft-com:vml" Requires="v">
                <p:oleObj spid="_x0000_s705085" name="Equation" r:id="rId9" imgW="1206500" imgH="431800" progId="Equation.DSMT4">
                  <p:embed/>
                </p:oleObj>
              </mc:Choice>
              <mc:Fallback>
                <p:oleObj name="Equation" r:id="rId9" imgW="1206500" imgH="431800" progId="Equation.DSMT4">
                  <p:embed/>
                  <p:pic>
                    <p:nvPicPr>
                      <p:cNvPr id="0" name=""/>
                      <p:cNvPicPr>
                        <a:picLocks noChangeAspect="1" noChangeArrowheads="1"/>
                      </p:cNvPicPr>
                      <p:nvPr/>
                    </p:nvPicPr>
                    <p:blipFill>
                      <a:blip r:embed="rId10"/>
                      <a:srcRect/>
                      <a:stretch>
                        <a:fillRect/>
                      </a:stretch>
                    </p:blipFill>
                    <p:spPr bwMode="auto">
                      <a:xfrm>
                        <a:off x="4937125" y="3409950"/>
                        <a:ext cx="2390775" cy="857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extLst>
              <p:ext uri="{D42A27DB-BD31-4B8C-83A1-F6EECF244321}">
                <p14:modId xmlns:p14="http://schemas.microsoft.com/office/powerpoint/2010/main" val="3311161728"/>
              </p:ext>
            </p:extLst>
          </p:nvPr>
        </p:nvGraphicFramePr>
        <p:xfrm>
          <a:off x="4697413" y="4953000"/>
          <a:ext cx="2182812" cy="712788"/>
        </p:xfrm>
        <a:graphic>
          <a:graphicData uri="http://schemas.openxmlformats.org/presentationml/2006/ole">
            <mc:AlternateContent xmlns:mc="http://schemas.openxmlformats.org/markup-compatibility/2006">
              <mc:Choice xmlns:v="urn:schemas-microsoft-com:vml" Requires="v">
                <p:oleObj spid="_x0000_s705086" name="Equation" r:id="rId11" imgW="1206500" imgH="431800" progId="Equation.DSMT4">
                  <p:embed/>
                </p:oleObj>
              </mc:Choice>
              <mc:Fallback>
                <p:oleObj name="Equation" r:id="rId11" imgW="1206500" imgH="431800" progId="Equation.DSMT4">
                  <p:embed/>
                  <p:pic>
                    <p:nvPicPr>
                      <p:cNvPr id="0" name=""/>
                      <p:cNvPicPr>
                        <a:picLocks noChangeAspect="1" noChangeArrowheads="1"/>
                      </p:cNvPicPr>
                      <p:nvPr/>
                    </p:nvPicPr>
                    <p:blipFill>
                      <a:blip r:embed="rId12"/>
                      <a:srcRect/>
                      <a:stretch>
                        <a:fillRect/>
                      </a:stretch>
                    </p:blipFill>
                    <p:spPr bwMode="auto">
                      <a:xfrm>
                        <a:off x="4697413" y="4953000"/>
                        <a:ext cx="2182812" cy="71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extLst>
              <p:ext uri="{D42A27DB-BD31-4B8C-83A1-F6EECF244321}">
                <p14:modId xmlns:p14="http://schemas.microsoft.com/office/powerpoint/2010/main" val="3336686300"/>
              </p:ext>
            </p:extLst>
          </p:nvPr>
        </p:nvGraphicFramePr>
        <p:xfrm>
          <a:off x="6846888" y="5141913"/>
          <a:ext cx="828675" cy="334962"/>
        </p:xfrm>
        <a:graphic>
          <a:graphicData uri="http://schemas.openxmlformats.org/presentationml/2006/ole">
            <mc:AlternateContent xmlns:mc="http://schemas.openxmlformats.org/markup-compatibility/2006">
              <mc:Choice xmlns:v="urn:schemas-microsoft-com:vml" Requires="v">
                <p:oleObj spid="_x0000_s705087"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srcRect/>
                      <a:stretch>
                        <a:fillRect/>
                      </a:stretch>
                    </p:blipFill>
                    <p:spPr bwMode="auto">
                      <a:xfrm>
                        <a:off x="6846888" y="5141913"/>
                        <a:ext cx="828675"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extLst>
              <p:ext uri="{D42A27DB-BD31-4B8C-83A1-F6EECF244321}">
                <p14:modId xmlns:p14="http://schemas.microsoft.com/office/powerpoint/2010/main" val="2642962165"/>
              </p:ext>
            </p:extLst>
          </p:nvPr>
        </p:nvGraphicFramePr>
        <p:xfrm>
          <a:off x="5648325" y="5724525"/>
          <a:ext cx="2114550" cy="776288"/>
        </p:xfrm>
        <a:graphic>
          <a:graphicData uri="http://schemas.openxmlformats.org/presentationml/2006/ole">
            <mc:AlternateContent xmlns:mc="http://schemas.openxmlformats.org/markup-compatibility/2006">
              <mc:Choice xmlns:v="urn:schemas-microsoft-com:vml" Requires="v">
                <p:oleObj spid="_x0000_s705088" name="Equation" r:id="rId15" imgW="1358900" imgH="469900" progId="Equation.DSMT4">
                  <p:embed/>
                </p:oleObj>
              </mc:Choice>
              <mc:Fallback>
                <p:oleObj name="Equation" r:id="rId15" imgW="1358900" imgH="469900" progId="Equation.DSMT4">
                  <p:embed/>
                  <p:pic>
                    <p:nvPicPr>
                      <p:cNvPr id="0" name=""/>
                      <p:cNvPicPr>
                        <a:picLocks noChangeAspect="1" noChangeArrowheads="1"/>
                      </p:cNvPicPr>
                      <p:nvPr/>
                    </p:nvPicPr>
                    <p:blipFill>
                      <a:blip r:embed="rId16"/>
                      <a:srcRect/>
                      <a:stretch>
                        <a:fillRect/>
                      </a:stretch>
                    </p:blipFill>
                    <p:spPr bwMode="auto">
                      <a:xfrm>
                        <a:off x="5648325" y="5724525"/>
                        <a:ext cx="2114550" cy="776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7" name="Object 9"/>
          <p:cNvGraphicFramePr>
            <a:graphicFrameLocks noChangeAspect="1"/>
          </p:cNvGraphicFramePr>
          <p:nvPr/>
        </p:nvGraphicFramePr>
        <p:xfrm>
          <a:off x="5289550" y="1727200"/>
          <a:ext cx="1111250" cy="787400"/>
        </p:xfrm>
        <a:graphic>
          <a:graphicData uri="http://schemas.openxmlformats.org/presentationml/2006/ole">
            <mc:AlternateContent xmlns:mc="http://schemas.openxmlformats.org/markup-compatibility/2006">
              <mc:Choice xmlns:v="urn:schemas-microsoft-com:vml" Requires="v">
                <p:oleObj spid="_x0000_s705089"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727200"/>
                        <a:ext cx="11112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nvGraphicFramePr>
        <p:xfrm>
          <a:off x="6324600" y="1727200"/>
          <a:ext cx="1447800" cy="787400"/>
        </p:xfrm>
        <a:graphic>
          <a:graphicData uri="http://schemas.openxmlformats.org/presentationml/2006/ole">
            <mc:AlternateContent xmlns:mc="http://schemas.openxmlformats.org/markup-compatibility/2006">
              <mc:Choice xmlns:v="urn:schemas-microsoft-com:vml" Requires="v">
                <p:oleObj spid="_x0000_s705090" name="Equation" r:id="rId19" imgW="710891" imgH="393529" progId="Equation.DSMT4">
                  <p:embed/>
                </p:oleObj>
              </mc:Choice>
              <mc:Fallback>
                <p:oleObj name="Equation" r:id="rId19" imgW="710891"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727200"/>
                        <a:ext cx="144780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nvGraphicFramePr>
        <p:xfrm>
          <a:off x="6945313" y="2538413"/>
          <a:ext cx="1284287" cy="814387"/>
        </p:xfrm>
        <a:graphic>
          <a:graphicData uri="http://schemas.openxmlformats.org/presentationml/2006/ole">
            <mc:AlternateContent xmlns:mc="http://schemas.openxmlformats.org/markup-compatibility/2006">
              <mc:Choice xmlns:v="urn:schemas-microsoft-com:vml" Requires="v">
                <p:oleObj spid="_x0000_s705091" name="Equation" r:id="rId21" imgW="622030" imgH="393529" progId="Equation.3">
                  <p:embed/>
                </p:oleObj>
              </mc:Choice>
              <mc:Fallback>
                <p:oleObj name="Equation" r:id="rId21" imgW="622030" imgH="393529"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538413"/>
                        <a:ext cx="1284287" cy="814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6820739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sz="1400">
              <a:solidFill>
                <a:srgbClr val="FF0066"/>
              </a:solidFill>
              <a:latin typeface="Arial Narrow" charset="0"/>
            </a:endParaRPr>
          </a:p>
        </p:txBody>
      </p:sp>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7C5A25-8055-F84A-B30A-4BF0F8623B4D}"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9940"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Rolling Kinetic Energy</a:t>
            </a:r>
            <a:endParaRPr lang="en-US">
              <a:latin typeface="Arial Narrow" charset="0"/>
              <a:ea typeface="ＭＳ Ｐゴシック" charset="0"/>
              <a:cs typeface="ＭＳ Ｐゴシック" charset="0"/>
            </a:endParaRPr>
          </a:p>
        </p:txBody>
      </p:sp>
      <p:sp>
        <p:nvSpPr>
          <p:cNvPr id="445443" name="Text Box 3"/>
          <p:cNvSpPr txBox="1">
            <a:spLocks noChangeArrowheads="1"/>
          </p:cNvSpPr>
          <p:nvPr/>
        </p:nvSpPr>
        <p:spPr bwMode="auto">
          <a:xfrm>
            <a:off x="381000" y="762000"/>
            <a:ext cx="84582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For solid sphere as shown in the figure, calculate the linear speed of the CM at the bottom of the hill and the magnitude of linear acceleration of the CM.  Solve this problem using </a:t>
            </a:r>
            <a:r>
              <a:rPr lang="en-US" sz="2000" dirty="0" smtClean="0">
                <a:solidFill>
                  <a:srgbClr val="800000"/>
                </a:solidFill>
                <a:latin typeface="Arial Narrow" charset="0"/>
              </a:rPr>
              <a:t>Newton’</a:t>
            </a:r>
            <a:r>
              <a:rPr lang="en-US" altLang="ja-JP" sz="2000" dirty="0" smtClean="0">
                <a:solidFill>
                  <a:srgbClr val="800000"/>
                </a:solidFill>
                <a:latin typeface="Arial Narrow" charset="0"/>
              </a:rPr>
              <a:t>s </a:t>
            </a:r>
            <a:r>
              <a:rPr lang="en-US" altLang="ja-JP" sz="2000" dirty="0">
                <a:solidFill>
                  <a:srgbClr val="800000"/>
                </a:solidFill>
                <a:latin typeface="Arial Narrow" charset="0"/>
              </a:rPr>
              <a:t>second law, the dynamic method.</a:t>
            </a:r>
            <a:endParaRPr lang="en-US" sz="2000" dirty="0">
              <a:solidFill>
                <a:srgbClr val="800000"/>
              </a:solidFill>
              <a:latin typeface="Arial Narrow" charset="0"/>
            </a:endParaRPr>
          </a:p>
        </p:txBody>
      </p:sp>
      <p:graphicFrame>
        <p:nvGraphicFramePr>
          <p:cNvPr id="445444" name="Object 2"/>
          <p:cNvGraphicFramePr>
            <a:graphicFrameLocks noChangeAspect="1"/>
          </p:cNvGraphicFramePr>
          <p:nvPr/>
        </p:nvGraphicFramePr>
        <p:xfrm>
          <a:off x="4492625" y="3062288"/>
          <a:ext cx="692150" cy="479425"/>
        </p:xfrm>
        <a:graphic>
          <a:graphicData uri="http://schemas.openxmlformats.org/presentationml/2006/ole">
            <mc:AlternateContent xmlns:mc="http://schemas.openxmlformats.org/markup-compatibility/2006">
              <mc:Choice xmlns:v="urn:schemas-microsoft-com:vml" Requires="v">
                <p:oleObj spid="_x0000_s709267" name="Equation" r:id="rId3" imgW="380835" imgH="253890" progId="Equation.3">
                  <p:embed/>
                </p:oleObj>
              </mc:Choice>
              <mc:Fallback>
                <p:oleObj name="Equation" r:id="rId3" imgW="380835"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3062288"/>
                        <a:ext cx="692150"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45" name="Text Box 5"/>
          <p:cNvSpPr txBox="1">
            <a:spLocks noChangeArrowheads="1"/>
          </p:cNvSpPr>
          <p:nvPr/>
        </p:nvSpPr>
        <p:spPr bwMode="auto">
          <a:xfrm>
            <a:off x="3429000" y="2286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Gravitational Force,</a:t>
            </a:r>
          </a:p>
        </p:txBody>
      </p:sp>
      <p:sp>
        <p:nvSpPr>
          <p:cNvPr id="445446" name="Text Box 6"/>
          <p:cNvSpPr txBox="1">
            <a:spLocks noChangeArrowheads="1"/>
          </p:cNvSpPr>
          <p:nvPr/>
        </p:nvSpPr>
        <p:spPr bwMode="auto">
          <a:xfrm>
            <a:off x="304800" y="39624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Since the forces </a:t>
            </a:r>
            <a:r>
              <a:rPr lang="en-US" sz="2000" b="1">
                <a:solidFill>
                  <a:srgbClr val="800000"/>
                </a:solidFill>
                <a:latin typeface="Monotype Corsiva" charset="0"/>
              </a:rPr>
              <a:t>Mg</a:t>
            </a:r>
            <a:r>
              <a:rPr lang="en-US" sz="2000">
                <a:solidFill>
                  <a:srgbClr val="800000"/>
                </a:solidFill>
                <a:latin typeface="Arial Narrow" charset="0"/>
              </a:rPr>
              <a:t> and </a:t>
            </a:r>
            <a:r>
              <a:rPr lang="en-US" sz="2000" b="1">
                <a:solidFill>
                  <a:srgbClr val="800000"/>
                </a:solidFill>
                <a:latin typeface="Arial Narrow" charset="0"/>
              </a:rPr>
              <a:t>n</a:t>
            </a:r>
            <a:r>
              <a:rPr lang="en-US" sz="2000">
                <a:solidFill>
                  <a:srgbClr val="800000"/>
                </a:solidFill>
                <a:latin typeface="Arial Narrow" charset="0"/>
              </a:rPr>
              <a:t> go through the CM, their moment arm is 0 and do not contribute to torque, while the static friction</a:t>
            </a:r>
            <a:r>
              <a:rPr lang="en-US" sz="2000" b="1">
                <a:solidFill>
                  <a:srgbClr val="800000"/>
                </a:solidFill>
                <a:latin typeface="Monotype Corsiva" charset="0"/>
              </a:rPr>
              <a:t> f</a:t>
            </a:r>
            <a:r>
              <a:rPr lang="en-US" sz="2000">
                <a:solidFill>
                  <a:srgbClr val="800000"/>
                </a:solidFill>
                <a:latin typeface="Arial Narrow" charset="0"/>
              </a:rPr>
              <a:t> causes torque</a:t>
            </a:r>
          </a:p>
        </p:txBody>
      </p:sp>
      <p:grpSp>
        <p:nvGrpSpPr>
          <p:cNvPr id="2" name="Group 7"/>
          <p:cNvGrpSpPr>
            <a:grpSpLocks/>
          </p:cNvGrpSpPr>
          <p:nvPr/>
        </p:nvGrpSpPr>
        <p:grpSpPr bwMode="auto">
          <a:xfrm>
            <a:off x="303213" y="2346325"/>
            <a:ext cx="3216275" cy="1298575"/>
            <a:chOff x="191" y="1478"/>
            <a:chExt cx="2026" cy="818"/>
          </a:xfrm>
        </p:grpSpPr>
        <p:sp>
          <p:nvSpPr>
            <p:cNvPr id="39983" name="AutoShape 8"/>
            <p:cNvSpPr>
              <a:spLocks noChangeArrowheads="1"/>
            </p:cNvSpPr>
            <p:nvPr/>
          </p:nvSpPr>
          <p:spPr bwMode="auto">
            <a:xfrm>
              <a:off x="489" y="1478"/>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4" name="Oval 9"/>
            <p:cNvSpPr>
              <a:spLocks noChangeArrowheads="1"/>
            </p:cNvSpPr>
            <p:nvPr/>
          </p:nvSpPr>
          <p:spPr bwMode="auto">
            <a:xfrm>
              <a:off x="1008" y="148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9985" name="Text Box 10"/>
            <p:cNvSpPr txBox="1">
              <a:spLocks noChangeArrowheads="1"/>
            </p:cNvSpPr>
            <p:nvPr/>
          </p:nvSpPr>
          <p:spPr bwMode="auto">
            <a:xfrm rot="1523640">
              <a:off x="1247" y="164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9986" name="Line 11"/>
            <p:cNvSpPr>
              <a:spLocks noChangeShapeType="1"/>
            </p:cNvSpPr>
            <p:nvPr/>
          </p:nvSpPr>
          <p:spPr bwMode="auto">
            <a:xfrm flipH="1">
              <a:off x="249" y="2294"/>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7" name="Line 12"/>
            <p:cNvSpPr>
              <a:spLocks noChangeShapeType="1"/>
            </p:cNvSpPr>
            <p:nvPr/>
          </p:nvSpPr>
          <p:spPr bwMode="auto">
            <a:xfrm flipH="1">
              <a:off x="249" y="1478"/>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8" name="Line 13"/>
            <p:cNvSpPr>
              <a:spLocks noChangeShapeType="1"/>
            </p:cNvSpPr>
            <p:nvPr/>
          </p:nvSpPr>
          <p:spPr bwMode="auto">
            <a:xfrm>
              <a:off x="345" y="1478"/>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89" name="Text Box 14"/>
            <p:cNvSpPr txBox="1">
              <a:spLocks noChangeArrowheads="1"/>
            </p:cNvSpPr>
            <p:nvPr/>
          </p:nvSpPr>
          <p:spPr bwMode="auto">
            <a:xfrm>
              <a:off x="191" y="1693"/>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9990" name="Arc 15"/>
            <p:cNvSpPr>
              <a:spLocks/>
            </p:cNvSpPr>
            <p:nvPr/>
          </p:nvSpPr>
          <p:spPr bwMode="auto">
            <a:xfrm flipH="1">
              <a:off x="1689" y="2054"/>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1" name="Text Box 16"/>
            <p:cNvSpPr txBox="1">
              <a:spLocks noChangeArrowheads="1"/>
            </p:cNvSpPr>
            <p:nvPr/>
          </p:nvSpPr>
          <p:spPr bwMode="auto">
            <a:xfrm>
              <a:off x="1437" y="2005"/>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θ</a:t>
              </a:r>
            </a:p>
          </p:txBody>
        </p:sp>
      </p:grpSp>
      <p:graphicFrame>
        <p:nvGraphicFramePr>
          <p:cNvPr id="445457" name="Object 3"/>
          <p:cNvGraphicFramePr>
            <a:graphicFrameLocks noChangeAspect="1"/>
          </p:cNvGraphicFramePr>
          <p:nvPr>
            <p:extLst>
              <p:ext uri="{D42A27DB-BD31-4B8C-83A1-F6EECF244321}">
                <p14:modId xmlns:p14="http://schemas.microsoft.com/office/powerpoint/2010/main" val="2990350395"/>
              </p:ext>
            </p:extLst>
          </p:nvPr>
        </p:nvGraphicFramePr>
        <p:xfrm>
          <a:off x="392113" y="5892800"/>
          <a:ext cx="1120775" cy="406400"/>
        </p:xfrm>
        <a:graphic>
          <a:graphicData uri="http://schemas.openxmlformats.org/presentationml/2006/ole">
            <mc:AlternateContent xmlns:mc="http://schemas.openxmlformats.org/markup-compatibility/2006">
              <mc:Choice xmlns:v="urn:schemas-microsoft-com:vml" Requires="v">
                <p:oleObj spid="_x0000_s709268" name="Equation" r:id="rId5" imgW="635000" imgH="203200" progId="Equation.DSMT4">
                  <p:embed/>
                </p:oleObj>
              </mc:Choice>
              <mc:Fallback>
                <p:oleObj name="Equation" r:id="rId5" imgW="635000" imgH="203200" progId="Equation.DSMT4">
                  <p:embed/>
                  <p:pic>
                    <p:nvPicPr>
                      <p:cNvPr id="0" name=""/>
                      <p:cNvPicPr>
                        <a:picLocks noChangeAspect="1" noChangeArrowheads="1"/>
                      </p:cNvPicPr>
                      <p:nvPr/>
                    </p:nvPicPr>
                    <p:blipFill>
                      <a:blip r:embed="rId6"/>
                      <a:srcRect/>
                      <a:stretch>
                        <a:fillRect/>
                      </a:stretch>
                    </p:blipFill>
                    <p:spPr bwMode="auto">
                      <a:xfrm>
                        <a:off x="392113" y="5892800"/>
                        <a:ext cx="1120775"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58" name="Object 4"/>
          <p:cNvGraphicFramePr>
            <a:graphicFrameLocks noChangeAspect="1"/>
          </p:cNvGraphicFramePr>
          <p:nvPr/>
        </p:nvGraphicFramePr>
        <p:xfrm>
          <a:off x="6934200" y="4051300"/>
          <a:ext cx="490538" cy="506413"/>
        </p:xfrm>
        <a:graphic>
          <a:graphicData uri="http://schemas.openxmlformats.org/presentationml/2006/ole">
            <mc:AlternateContent xmlns:mc="http://schemas.openxmlformats.org/markup-compatibility/2006">
              <mc:Choice xmlns:v="urn:schemas-microsoft-com:vml" Requires="v">
                <p:oleObj spid="_x0000_s709269" name="Equation" r:id="rId7" imgW="266584" imgH="228501" progId="Equation.3">
                  <p:embed/>
                </p:oleObj>
              </mc:Choice>
              <mc:Fallback>
                <p:oleObj name="Equation" r:id="rId7" imgW="266584"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051300"/>
                        <a:ext cx="490538" cy="506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59" name="Text Box 19"/>
          <p:cNvSpPr txBox="1">
            <a:spLocks noChangeArrowheads="1"/>
          </p:cNvSpPr>
          <p:nvPr/>
        </p:nvSpPr>
        <p:spPr bwMode="auto">
          <a:xfrm>
            <a:off x="304800" y="4724400"/>
            <a:ext cx="1676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We know that  </a:t>
            </a:r>
          </a:p>
        </p:txBody>
      </p:sp>
      <p:sp>
        <p:nvSpPr>
          <p:cNvPr id="445460" name="Text Box 20"/>
          <p:cNvSpPr txBox="1">
            <a:spLocks noChangeArrowheads="1"/>
          </p:cNvSpPr>
          <p:nvPr/>
        </p:nvSpPr>
        <p:spPr bwMode="auto">
          <a:xfrm>
            <a:off x="4114800" y="1905000"/>
            <a:ext cx="4267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involved in this motion?</a:t>
            </a:r>
          </a:p>
        </p:txBody>
      </p:sp>
      <p:grpSp>
        <p:nvGrpSpPr>
          <p:cNvPr id="3" name="Group 21"/>
          <p:cNvGrpSpPr>
            <a:grpSpLocks/>
          </p:cNvGrpSpPr>
          <p:nvPr/>
        </p:nvGrpSpPr>
        <p:grpSpPr bwMode="auto">
          <a:xfrm>
            <a:off x="1504950" y="2590800"/>
            <a:ext cx="498475" cy="1074738"/>
            <a:chOff x="948" y="1632"/>
            <a:chExt cx="314" cy="677"/>
          </a:xfrm>
        </p:grpSpPr>
        <p:sp>
          <p:nvSpPr>
            <p:cNvPr id="39981" name="Line 22"/>
            <p:cNvSpPr>
              <a:spLocks noChangeShapeType="1"/>
            </p:cNvSpPr>
            <p:nvPr/>
          </p:nvSpPr>
          <p:spPr bwMode="auto">
            <a:xfrm>
              <a:off x="1152" y="1632"/>
              <a:ext cx="0" cy="48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82" name="Text Box 23"/>
            <p:cNvSpPr txBox="1">
              <a:spLocks noChangeArrowheads="1"/>
            </p:cNvSpPr>
            <p:nvPr/>
          </p:nvSpPr>
          <p:spPr bwMode="auto">
            <a:xfrm>
              <a:off x="948" y="2059"/>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Mg</a:t>
              </a:r>
              <a:endParaRPr lang="en-US" sz="2000">
                <a:solidFill>
                  <a:schemeClr val="accent2"/>
                </a:solidFill>
                <a:latin typeface="Arial Narrow" charset="0"/>
              </a:endParaRPr>
            </a:p>
          </p:txBody>
        </p:sp>
      </p:grpSp>
      <p:grpSp>
        <p:nvGrpSpPr>
          <p:cNvPr id="4" name="Group 24"/>
          <p:cNvGrpSpPr>
            <a:grpSpLocks/>
          </p:cNvGrpSpPr>
          <p:nvPr/>
        </p:nvGrpSpPr>
        <p:grpSpPr bwMode="auto">
          <a:xfrm>
            <a:off x="1279525" y="2171700"/>
            <a:ext cx="396875" cy="571500"/>
            <a:chOff x="806" y="1368"/>
            <a:chExt cx="250" cy="360"/>
          </a:xfrm>
        </p:grpSpPr>
        <p:sp>
          <p:nvSpPr>
            <p:cNvPr id="39979" name="Line 25"/>
            <p:cNvSpPr>
              <a:spLocks noChangeShapeType="1"/>
            </p:cNvSpPr>
            <p:nvPr/>
          </p:nvSpPr>
          <p:spPr bwMode="auto">
            <a:xfrm flipH="1" flipV="1">
              <a:off x="864" y="1632"/>
              <a:ext cx="192" cy="9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80" name="Text Box 26"/>
            <p:cNvSpPr txBox="1">
              <a:spLocks noChangeArrowheads="1"/>
            </p:cNvSpPr>
            <p:nvPr/>
          </p:nvSpPr>
          <p:spPr bwMode="auto">
            <a:xfrm>
              <a:off x="806" y="1368"/>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Monotype Corsiva" charset="0"/>
                </a:rPr>
                <a:t>f</a:t>
              </a:r>
            </a:p>
          </p:txBody>
        </p:sp>
      </p:grpSp>
      <p:sp>
        <p:nvSpPr>
          <p:cNvPr id="445467" name="Text Box 27"/>
          <p:cNvSpPr txBox="1">
            <a:spLocks noChangeArrowheads="1"/>
          </p:cNvSpPr>
          <p:nvPr/>
        </p:nvSpPr>
        <p:spPr bwMode="auto">
          <a:xfrm>
            <a:off x="3886200" y="26670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rgbClr val="FF0000"/>
                </a:solidFill>
                <a:latin typeface="Arial Narrow" charset="0"/>
              </a:rPr>
              <a:t>Newton’</a:t>
            </a:r>
            <a:r>
              <a:rPr lang="en-US" altLang="ja-JP" sz="2000" dirty="0" smtClean="0">
                <a:solidFill>
                  <a:srgbClr val="FF0000"/>
                </a:solidFill>
                <a:latin typeface="Arial Narrow" charset="0"/>
              </a:rPr>
              <a:t>s </a:t>
            </a:r>
            <a:r>
              <a:rPr lang="en-US" altLang="ja-JP" sz="2000" dirty="0">
                <a:solidFill>
                  <a:srgbClr val="FF0000"/>
                </a:solidFill>
                <a:latin typeface="Arial Narrow" charset="0"/>
              </a:rPr>
              <a:t>second law applied to the CM gives</a:t>
            </a:r>
            <a:endParaRPr lang="en-US" sz="2000" dirty="0">
              <a:solidFill>
                <a:srgbClr val="FF0000"/>
              </a:solidFill>
              <a:latin typeface="Arial Narrow" charset="0"/>
            </a:endParaRPr>
          </a:p>
        </p:txBody>
      </p:sp>
      <p:sp>
        <p:nvSpPr>
          <p:cNvPr id="445468" name="Text Box 28"/>
          <p:cNvSpPr txBox="1">
            <a:spLocks noChangeArrowheads="1"/>
          </p:cNvSpPr>
          <p:nvPr/>
        </p:nvSpPr>
        <p:spPr bwMode="auto">
          <a:xfrm>
            <a:off x="5334000" y="22860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Frictional Force,</a:t>
            </a:r>
          </a:p>
        </p:txBody>
      </p:sp>
      <p:sp>
        <p:nvSpPr>
          <p:cNvPr id="445469" name="Text Box 29"/>
          <p:cNvSpPr txBox="1">
            <a:spLocks noChangeArrowheads="1"/>
          </p:cNvSpPr>
          <p:nvPr/>
        </p:nvSpPr>
        <p:spPr bwMode="auto">
          <a:xfrm>
            <a:off x="6934200" y="22860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Normal Force</a:t>
            </a:r>
          </a:p>
        </p:txBody>
      </p:sp>
      <p:grpSp>
        <p:nvGrpSpPr>
          <p:cNvPr id="5" name="Group 30"/>
          <p:cNvGrpSpPr>
            <a:grpSpLocks/>
          </p:cNvGrpSpPr>
          <p:nvPr/>
        </p:nvGrpSpPr>
        <p:grpSpPr bwMode="auto">
          <a:xfrm>
            <a:off x="1695450" y="1981200"/>
            <a:ext cx="438150" cy="800100"/>
            <a:chOff x="1584" y="1272"/>
            <a:chExt cx="276" cy="504"/>
          </a:xfrm>
        </p:grpSpPr>
        <p:sp>
          <p:nvSpPr>
            <p:cNvPr id="39977" name="Line 31"/>
            <p:cNvSpPr>
              <a:spLocks noChangeShapeType="1"/>
            </p:cNvSpPr>
            <p:nvPr/>
          </p:nvSpPr>
          <p:spPr bwMode="auto">
            <a:xfrm flipV="1">
              <a:off x="1584" y="1488"/>
              <a:ext cx="144" cy="288"/>
            </a:xfrm>
            <a:prstGeom prst="line">
              <a:avLst/>
            </a:prstGeom>
            <a:noFill/>
            <a:ln w="28575">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8" name="Text Box 32"/>
            <p:cNvSpPr txBox="1">
              <a:spLocks noChangeArrowheads="1"/>
            </p:cNvSpPr>
            <p:nvPr/>
          </p:nvSpPr>
          <p:spPr bwMode="auto">
            <a:xfrm>
              <a:off x="1670" y="1272"/>
              <a:ext cx="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n</a:t>
              </a:r>
            </a:p>
          </p:txBody>
        </p:sp>
      </p:grpSp>
      <p:grpSp>
        <p:nvGrpSpPr>
          <p:cNvPr id="6" name="Group 33"/>
          <p:cNvGrpSpPr>
            <a:grpSpLocks/>
          </p:cNvGrpSpPr>
          <p:nvPr/>
        </p:nvGrpSpPr>
        <p:grpSpPr bwMode="auto">
          <a:xfrm>
            <a:off x="2667000" y="2166938"/>
            <a:ext cx="533400" cy="1262062"/>
            <a:chOff x="1680" y="1238"/>
            <a:chExt cx="336" cy="795"/>
          </a:xfrm>
        </p:grpSpPr>
        <p:sp>
          <p:nvSpPr>
            <p:cNvPr id="39973" name="Line 34"/>
            <p:cNvSpPr>
              <a:spLocks noChangeShapeType="1"/>
            </p:cNvSpPr>
            <p:nvPr/>
          </p:nvSpPr>
          <p:spPr bwMode="auto">
            <a:xfrm>
              <a:off x="1680" y="1680"/>
              <a:ext cx="336"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4" name="Text Box 35"/>
            <p:cNvSpPr txBox="1">
              <a:spLocks noChangeArrowheads="1"/>
            </p:cNvSpPr>
            <p:nvPr/>
          </p:nvSpPr>
          <p:spPr bwMode="auto">
            <a:xfrm rot="1474049">
              <a:off x="182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hlink"/>
                  </a:solidFill>
                  <a:latin typeface="Arial Narrow" charset="0"/>
                </a:rPr>
                <a:t>x</a:t>
              </a:r>
            </a:p>
          </p:txBody>
        </p:sp>
        <p:sp>
          <p:nvSpPr>
            <p:cNvPr id="39975" name="Line 36"/>
            <p:cNvSpPr>
              <a:spLocks noChangeShapeType="1"/>
            </p:cNvSpPr>
            <p:nvPr/>
          </p:nvSpPr>
          <p:spPr bwMode="auto">
            <a:xfrm rot="-5400000">
              <a:off x="1608" y="1416"/>
              <a:ext cx="336"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6" name="Text Box 37"/>
            <p:cNvSpPr txBox="1">
              <a:spLocks noChangeArrowheads="1"/>
            </p:cNvSpPr>
            <p:nvPr/>
          </p:nvSpPr>
          <p:spPr bwMode="auto">
            <a:xfrm rot="1474049">
              <a:off x="1680" y="12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hlink"/>
                  </a:solidFill>
                  <a:latin typeface="Arial Narrow" charset="0"/>
                </a:rPr>
                <a:t>y</a:t>
              </a:r>
            </a:p>
          </p:txBody>
        </p:sp>
      </p:grpSp>
      <p:graphicFrame>
        <p:nvGraphicFramePr>
          <p:cNvPr id="445478" name="Object 5"/>
          <p:cNvGraphicFramePr>
            <a:graphicFrameLocks noChangeAspect="1"/>
          </p:cNvGraphicFramePr>
          <p:nvPr>
            <p:extLst>
              <p:ext uri="{D42A27DB-BD31-4B8C-83A1-F6EECF244321}">
                <p14:modId xmlns:p14="http://schemas.microsoft.com/office/powerpoint/2010/main" val="310831918"/>
              </p:ext>
            </p:extLst>
          </p:nvPr>
        </p:nvGraphicFramePr>
        <p:xfrm>
          <a:off x="314325" y="5181600"/>
          <a:ext cx="1350963" cy="650875"/>
        </p:xfrm>
        <a:graphic>
          <a:graphicData uri="http://schemas.openxmlformats.org/presentationml/2006/ole">
            <mc:AlternateContent xmlns:mc="http://schemas.openxmlformats.org/markup-compatibility/2006">
              <mc:Choice xmlns:v="urn:schemas-microsoft-com:vml" Requires="v">
                <p:oleObj spid="_x0000_s709270" name="Equation" r:id="rId9" imgW="812800" imgH="393700" progId="Equation.DSMT4">
                  <p:embed/>
                </p:oleObj>
              </mc:Choice>
              <mc:Fallback>
                <p:oleObj name="Equation" r:id="rId9" imgW="812800" imgH="393700" progId="Equation.DSMT4">
                  <p:embed/>
                  <p:pic>
                    <p:nvPicPr>
                      <p:cNvPr id="0" name=""/>
                      <p:cNvPicPr>
                        <a:picLocks noChangeAspect="1" noChangeArrowheads="1"/>
                      </p:cNvPicPr>
                      <p:nvPr/>
                    </p:nvPicPr>
                    <p:blipFill>
                      <a:blip r:embed="rId10"/>
                      <a:srcRect/>
                      <a:stretch>
                        <a:fillRect/>
                      </a:stretch>
                    </p:blipFill>
                    <p:spPr bwMode="auto">
                      <a:xfrm>
                        <a:off x="314325" y="5181600"/>
                        <a:ext cx="1350963"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79" name="Text Box 39"/>
          <p:cNvSpPr txBox="1">
            <a:spLocks noChangeArrowheads="1"/>
          </p:cNvSpPr>
          <p:nvPr/>
        </p:nvSpPr>
        <p:spPr bwMode="auto">
          <a:xfrm>
            <a:off x="2286000" y="4724400"/>
            <a:ext cx="9144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We obtain </a:t>
            </a:r>
          </a:p>
        </p:txBody>
      </p:sp>
      <p:graphicFrame>
        <p:nvGraphicFramePr>
          <p:cNvPr id="445480" name="Object 6"/>
          <p:cNvGraphicFramePr>
            <a:graphicFrameLocks noChangeAspect="1"/>
          </p:cNvGraphicFramePr>
          <p:nvPr/>
        </p:nvGraphicFramePr>
        <p:xfrm>
          <a:off x="3581400" y="5029200"/>
          <a:ext cx="217488" cy="271463"/>
        </p:xfrm>
        <a:graphic>
          <a:graphicData uri="http://schemas.openxmlformats.org/presentationml/2006/ole">
            <mc:AlternateContent xmlns:mc="http://schemas.openxmlformats.org/markup-compatibility/2006">
              <mc:Choice xmlns:v="urn:schemas-microsoft-com:vml" Requires="v">
                <p:oleObj spid="_x0000_s709271" name="Equation" r:id="rId11" imgW="152268" imgH="203024" progId="Equation.3">
                  <p:embed/>
                </p:oleObj>
              </mc:Choice>
              <mc:Fallback>
                <p:oleObj name="Equation" r:id="rId11" imgW="152268" imgH="20302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5029200"/>
                        <a:ext cx="217488" cy="271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81" name="Text Box 41"/>
          <p:cNvSpPr txBox="1">
            <a:spLocks noChangeArrowheads="1"/>
          </p:cNvSpPr>
          <p:nvPr/>
        </p:nvSpPr>
        <p:spPr bwMode="auto">
          <a:xfrm>
            <a:off x="2209800" y="5546725"/>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 Substituting </a:t>
            </a:r>
            <a:r>
              <a:rPr lang="en-US" sz="2000" b="1">
                <a:solidFill>
                  <a:srgbClr val="800000"/>
                </a:solidFill>
                <a:latin typeface="Monotype Corsiva" charset="0"/>
              </a:rPr>
              <a:t>f</a:t>
            </a:r>
            <a:r>
              <a:rPr lang="en-US" sz="2000">
                <a:solidFill>
                  <a:srgbClr val="800000"/>
                </a:solidFill>
                <a:latin typeface="Arial Narrow" charset="0"/>
              </a:rPr>
              <a:t> in dynamic equations</a:t>
            </a:r>
          </a:p>
        </p:txBody>
      </p:sp>
      <p:graphicFrame>
        <p:nvGraphicFramePr>
          <p:cNvPr id="445482" name="Object 7"/>
          <p:cNvGraphicFramePr>
            <a:graphicFrameLocks noChangeAspect="1"/>
          </p:cNvGraphicFramePr>
          <p:nvPr/>
        </p:nvGraphicFramePr>
        <p:xfrm>
          <a:off x="4419600" y="5562600"/>
          <a:ext cx="1890713" cy="647700"/>
        </p:xfrm>
        <a:graphic>
          <a:graphicData uri="http://schemas.openxmlformats.org/presentationml/2006/ole">
            <mc:AlternateContent xmlns:mc="http://schemas.openxmlformats.org/markup-compatibility/2006">
              <mc:Choice xmlns:v="urn:schemas-microsoft-com:vml" Requires="v">
                <p:oleObj spid="_x0000_s709272" name="Equation" r:id="rId13" imgW="1193800" imgH="393700" progId="Equation.3">
                  <p:embed/>
                </p:oleObj>
              </mc:Choice>
              <mc:Fallback>
                <p:oleObj name="Equation" r:id="rId13" imgW="11938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5562600"/>
                        <a:ext cx="1890713"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3" name="Object 8"/>
          <p:cNvGraphicFramePr>
            <a:graphicFrameLocks noChangeAspect="1"/>
          </p:cNvGraphicFramePr>
          <p:nvPr/>
        </p:nvGraphicFramePr>
        <p:xfrm>
          <a:off x="5180013" y="3109913"/>
          <a:ext cx="1684337" cy="384175"/>
        </p:xfrm>
        <a:graphic>
          <a:graphicData uri="http://schemas.openxmlformats.org/presentationml/2006/ole">
            <mc:AlternateContent xmlns:mc="http://schemas.openxmlformats.org/markup-compatibility/2006">
              <mc:Choice xmlns:v="urn:schemas-microsoft-com:vml" Requires="v">
                <p:oleObj spid="_x0000_s709273" name="Equation" r:id="rId15" imgW="926698" imgH="203112" progId="Equation.3">
                  <p:embed/>
                </p:oleObj>
              </mc:Choice>
              <mc:Fallback>
                <p:oleObj name="Equation" r:id="rId15" imgW="926698"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0013" y="3109913"/>
                        <a:ext cx="1684337"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4" name="Object 9"/>
          <p:cNvGraphicFramePr>
            <a:graphicFrameLocks noChangeAspect="1"/>
          </p:cNvGraphicFramePr>
          <p:nvPr/>
        </p:nvGraphicFramePr>
        <p:xfrm>
          <a:off x="6858000" y="3086100"/>
          <a:ext cx="946150" cy="431800"/>
        </p:xfrm>
        <a:graphic>
          <a:graphicData uri="http://schemas.openxmlformats.org/presentationml/2006/ole">
            <mc:AlternateContent xmlns:mc="http://schemas.openxmlformats.org/markup-compatibility/2006">
              <mc:Choice xmlns:v="urn:schemas-microsoft-com:vml" Requires="v">
                <p:oleObj spid="_x0000_s709274" name="Equation" r:id="rId17" imgW="520700" imgH="228600" progId="Equation.3">
                  <p:embed/>
                </p:oleObj>
              </mc:Choice>
              <mc:Fallback>
                <p:oleObj name="Equation" r:id="rId17" imgW="5207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0" y="3086100"/>
                        <a:ext cx="9461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5" name="Object 10"/>
          <p:cNvGraphicFramePr>
            <a:graphicFrameLocks noChangeAspect="1"/>
          </p:cNvGraphicFramePr>
          <p:nvPr/>
        </p:nvGraphicFramePr>
        <p:xfrm>
          <a:off x="4492625" y="3505200"/>
          <a:ext cx="692150" cy="479425"/>
        </p:xfrm>
        <a:graphic>
          <a:graphicData uri="http://schemas.openxmlformats.org/presentationml/2006/ole">
            <mc:AlternateContent xmlns:mc="http://schemas.openxmlformats.org/markup-compatibility/2006">
              <mc:Choice xmlns:v="urn:schemas-microsoft-com:vml" Requires="v">
                <p:oleObj spid="_x0000_s709275" name="Equation" r:id="rId19" imgW="380835" imgH="253890" progId="Equation.3">
                  <p:embed/>
                </p:oleObj>
              </mc:Choice>
              <mc:Fallback>
                <p:oleObj name="Equation" r:id="rId19" imgW="380835" imgH="25389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2625" y="3505200"/>
                        <a:ext cx="692150"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6" name="Object 11"/>
          <p:cNvGraphicFramePr>
            <a:graphicFrameLocks noChangeAspect="1"/>
          </p:cNvGraphicFramePr>
          <p:nvPr/>
        </p:nvGraphicFramePr>
        <p:xfrm>
          <a:off x="5180013" y="3554413"/>
          <a:ext cx="1684337" cy="382587"/>
        </p:xfrm>
        <a:graphic>
          <a:graphicData uri="http://schemas.openxmlformats.org/presentationml/2006/ole">
            <mc:AlternateContent xmlns:mc="http://schemas.openxmlformats.org/markup-compatibility/2006">
              <mc:Choice xmlns:v="urn:schemas-microsoft-com:vml" Requires="v">
                <p:oleObj spid="_x0000_s709276" name="Equation" r:id="rId21" imgW="926698" imgH="203112" progId="Equation.3">
                  <p:embed/>
                </p:oleObj>
              </mc:Choice>
              <mc:Fallback>
                <p:oleObj name="Equation" r:id="rId21" imgW="926698"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80013" y="3554413"/>
                        <a:ext cx="1684337"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7" name="Object 12"/>
          <p:cNvGraphicFramePr>
            <a:graphicFrameLocks noChangeAspect="1"/>
          </p:cNvGraphicFramePr>
          <p:nvPr/>
        </p:nvGraphicFramePr>
        <p:xfrm>
          <a:off x="6858000" y="3578225"/>
          <a:ext cx="438150" cy="334963"/>
        </p:xfrm>
        <a:graphic>
          <a:graphicData uri="http://schemas.openxmlformats.org/presentationml/2006/ole">
            <mc:AlternateContent xmlns:mc="http://schemas.openxmlformats.org/markup-compatibility/2006">
              <mc:Choice xmlns:v="urn:schemas-microsoft-com:vml" Requires="v">
                <p:oleObj spid="_x0000_s709277" name="Equation" r:id="rId23" imgW="241091" imgH="177646" progId="Equation.3">
                  <p:embed/>
                </p:oleObj>
              </mc:Choice>
              <mc:Fallback>
                <p:oleObj name="Equation" r:id="rId23" imgW="241091" imgH="177646"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0" y="3578225"/>
                        <a:ext cx="438150"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8" name="Object 13"/>
          <p:cNvGraphicFramePr>
            <a:graphicFrameLocks noChangeAspect="1"/>
          </p:cNvGraphicFramePr>
          <p:nvPr/>
        </p:nvGraphicFramePr>
        <p:xfrm>
          <a:off x="7410450" y="4081463"/>
          <a:ext cx="606425" cy="449262"/>
        </p:xfrm>
        <a:graphic>
          <a:graphicData uri="http://schemas.openxmlformats.org/presentationml/2006/ole">
            <mc:AlternateContent xmlns:mc="http://schemas.openxmlformats.org/markup-compatibility/2006">
              <mc:Choice xmlns:v="urn:schemas-microsoft-com:vml" Requires="v">
                <p:oleObj spid="_x0000_s709278" name="Equation" r:id="rId25" imgW="330200" imgH="203200" progId="Equation.DSMT4">
                  <p:embed/>
                </p:oleObj>
              </mc:Choice>
              <mc:Fallback>
                <p:oleObj name="Equation" r:id="rId25" imgW="330200" imgH="203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10450" y="4081463"/>
                        <a:ext cx="606425" cy="449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9" name="Object 14"/>
          <p:cNvGraphicFramePr>
            <a:graphicFrameLocks noChangeAspect="1"/>
          </p:cNvGraphicFramePr>
          <p:nvPr/>
        </p:nvGraphicFramePr>
        <p:xfrm>
          <a:off x="8077200" y="4052888"/>
          <a:ext cx="887413" cy="506412"/>
        </p:xfrm>
        <a:graphic>
          <a:graphicData uri="http://schemas.openxmlformats.org/presentationml/2006/ole">
            <mc:AlternateContent xmlns:mc="http://schemas.openxmlformats.org/markup-compatibility/2006">
              <mc:Choice xmlns:v="urn:schemas-microsoft-com:vml" Requires="v">
                <p:oleObj spid="_x0000_s709279" name="Equation" r:id="rId27" imgW="482391" imgH="228501" progId="Equation.3">
                  <p:embed/>
                </p:oleObj>
              </mc:Choice>
              <mc:Fallback>
                <p:oleObj name="Equation" r:id="rId27" imgW="482391" imgH="228501"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77200" y="4052888"/>
                        <a:ext cx="887413" cy="506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0" name="Object 15"/>
          <p:cNvGraphicFramePr>
            <a:graphicFrameLocks noChangeAspect="1"/>
          </p:cNvGraphicFramePr>
          <p:nvPr/>
        </p:nvGraphicFramePr>
        <p:xfrm>
          <a:off x="3810000" y="4876800"/>
          <a:ext cx="723900" cy="525463"/>
        </p:xfrm>
        <a:graphic>
          <a:graphicData uri="http://schemas.openxmlformats.org/presentationml/2006/ole">
            <mc:AlternateContent xmlns:mc="http://schemas.openxmlformats.org/markup-compatibility/2006">
              <mc:Choice xmlns:v="urn:schemas-microsoft-com:vml" Requires="v">
                <p:oleObj spid="_x0000_s709280" name="Equation" r:id="rId29" imgW="507780" imgH="393529" progId="Equation.3">
                  <p:embed/>
                </p:oleObj>
              </mc:Choice>
              <mc:Fallback>
                <p:oleObj name="Equation" r:id="rId29" imgW="507780" imgH="393529"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10000" y="4876800"/>
                        <a:ext cx="723900"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1" name="Object 16"/>
          <p:cNvGraphicFramePr>
            <a:graphicFrameLocks noChangeAspect="1"/>
          </p:cNvGraphicFramePr>
          <p:nvPr/>
        </p:nvGraphicFramePr>
        <p:xfrm>
          <a:off x="4495800" y="4648200"/>
          <a:ext cx="1466850" cy="796925"/>
        </p:xfrm>
        <a:graphic>
          <a:graphicData uri="http://schemas.openxmlformats.org/presentationml/2006/ole">
            <mc:AlternateContent xmlns:mc="http://schemas.openxmlformats.org/markup-compatibility/2006">
              <mc:Choice xmlns:v="urn:schemas-microsoft-com:vml" Requires="v">
                <p:oleObj spid="_x0000_s709281" name="Equation" r:id="rId31" imgW="1028700" imgH="596900" progId="Equation.3">
                  <p:embed/>
                </p:oleObj>
              </mc:Choice>
              <mc:Fallback>
                <p:oleObj name="Equation" r:id="rId31" imgW="1028700" imgH="5969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95800" y="4648200"/>
                        <a:ext cx="1466850" cy="796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2" name="Object 17"/>
          <p:cNvGraphicFramePr>
            <a:graphicFrameLocks noChangeAspect="1"/>
          </p:cNvGraphicFramePr>
          <p:nvPr/>
        </p:nvGraphicFramePr>
        <p:xfrm>
          <a:off x="6010275" y="4876800"/>
          <a:ext cx="923925" cy="525463"/>
        </p:xfrm>
        <a:graphic>
          <a:graphicData uri="http://schemas.openxmlformats.org/presentationml/2006/ole">
            <mc:AlternateContent xmlns:mc="http://schemas.openxmlformats.org/markup-compatibility/2006">
              <mc:Choice xmlns:v="urn:schemas-microsoft-com:vml" Requires="v">
                <p:oleObj spid="_x0000_s709282" name="Equation" r:id="rId33" imgW="647419" imgH="393529" progId="Equation.3">
                  <p:embed/>
                </p:oleObj>
              </mc:Choice>
              <mc:Fallback>
                <p:oleObj name="Equation" r:id="rId33" imgW="647419" imgH="393529"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10275" y="4876800"/>
                        <a:ext cx="923925"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3" name="Object 18"/>
          <p:cNvGraphicFramePr>
            <a:graphicFrameLocks noChangeAspect="1"/>
          </p:cNvGraphicFramePr>
          <p:nvPr/>
        </p:nvGraphicFramePr>
        <p:xfrm>
          <a:off x="6553200" y="5524500"/>
          <a:ext cx="1528763" cy="647700"/>
        </p:xfrm>
        <a:graphic>
          <a:graphicData uri="http://schemas.openxmlformats.org/presentationml/2006/ole">
            <mc:AlternateContent xmlns:mc="http://schemas.openxmlformats.org/markup-compatibility/2006">
              <mc:Choice xmlns:v="urn:schemas-microsoft-com:vml" Requires="v">
                <p:oleObj spid="_x0000_s709283" name="Equation" r:id="rId35" imgW="965200" imgH="393700" progId="Equation.3">
                  <p:embed/>
                </p:oleObj>
              </mc:Choice>
              <mc:Fallback>
                <p:oleObj name="Equation" r:id="rId35" imgW="965200" imgH="3937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553200" y="5524500"/>
                        <a:ext cx="1528763"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9901524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dirty="0">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533400" y="762000"/>
            <a:ext cx="8153400" cy="5334000"/>
          </a:xfrm>
        </p:spPr>
        <p:txBody>
          <a:bodyPr/>
          <a:lstStyle/>
          <a:p>
            <a:r>
              <a:rPr lang="en-US" sz="2800" dirty="0" smtClean="0">
                <a:latin typeface="Arial Narrow" charset="0"/>
                <a:ea typeface="ＭＳ Ｐゴシック" charset="0"/>
                <a:cs typeface="ＭＳ Ｐゴシック" charset="0"/>
                <a:sym typeface="Wingdings"/>
              </a:rPr>
              <a:t>Quiz #4 results</a:t>
            </a:r>
          </a:p>
          <a:p>
            <a:pPr lvl="1"/>
            <a:r>
              <a:rPr lang="en-US" sz="2400" dirty="0" smtClean="0">
                <a:latin typeface="Arial Narrow" charset="0"/>
                <a:ea typeface="ＭＳ Ｐゴシック" charset="0"/>
                <a:cs typeface="ＭＳ Ｐゴシック" charset="0"/>
                <a:sym typeface="Wingdings"/>
              </a:rPr>
              <a:t>Class average: 30.1/70</a:t>
            </a:r>
          </a:p>
          <a:p>
            <a:pPr lvl="2"/>
            <a:r>
              <a:rPr lang="en-US" sz="2000" dirty="0" smtClean="0">
                <a:latin typeface="Arial Narrow" charset="0"/>
                <a:ea typeface="ＭＳ Ｐゴシック" charset="0"/>
                <a:cs typeface="ＭＳ Ｐゴシック" charset="0"/>
                <a:sym typeface="Wingdings"/>
              </a:rPr>
              <a:t>Equivalent to 43/100</a:t>
            </a:r>
          </a:p>
          <a:p>
            <a:pPr lvl="2"/>
            <a:r>
              <a:rPr lang="en-US" sz="2000" dirty="0" smtClean="0">
                <a:latin typeface="Arial Narrow" charset="0"/>
                <a:ea typeface="ＭＳ Ｐゴシック" charset="0"/>
                <a:cs typeface="ＭＳ Ｐゴシック" charset="0"/>
                <a:sym typeface="Wingdings"/>
              </a:rPr>
              <a:t>Previous quizzes: 65/100, 60/100 and 52.5/100</a:t>
            </a:r>
          </a:p>
          <a:p>
            <a:pPr lvl="1"/>
            <a:r>
              <a:rPr lang="en-US" sz="2400" dirty="0" smtClean="0">
                <a:latin typeface="Arial Narrow" charset="0"/>
                <a:ea typeface="ＭＳ Ｐゴシック" charset="0"/>
                <a:cs typeface="ＭＳ Ｐゴシック" charset="0"/>
                <a:sym typeface="Wingdings"/>
              </a:rPr>
              <a:t>Top score: 70/70</a:t>
            </a:r>
          </a:p>
          <a:p>
            <a:r>
              <a:rPr lang="en-US" sz="2400" dirty="0" smtClean="0">
                <a:latin typeface="Arial Narrow" charset="0"/>
                <a:ea typeface="ＭＳ Ｐゴシック" charset="0"/>
                <a:cs typeface="ＭＳ Ｐゴシック" charset="0"/>
                <a:sym typeface="Wingdings"/>
              </a:rPr>
              <a:t>Second non-comp term exam</a:t>
            </a:r>
          </a:p>
          <a:p>
            <a:pPr lvl="1"/>
            <a:r>
              <a:rPr lang="en-US" sz="2000" dirty="0" smtClean="0">
                <a:latin typeface="Arial Narrow" charset="0"/>
                <a:ea typeface="ＭＳ Ｐゴシック" charset="0"/>
                <a:cs typeface="ＭＳ Ｐゴシック" charset="0"/>
                <a:sym typeface="Wingdings"/>
              </a:rPr>
              <a:t>Date and time: 4:00pm, this Wednesday, April 17 in class</a:t>
            </a:r>
          </a:p>
          <a:p>
            <a:pPr lvl="1"/>
            <a:r>
              <a:rPr lang="en-US" sz="2000" dirty="0" smtClean="0">
                <a:latin typeface="Arial Narrow" charset="0"/>
                <a:ea typeface="ＭＳ Ｐゴシック" charset="0"/>
                <a:cs typeface="ＭＳ Ｐゴシック" charset="0"/>
                <a:sym typeface="Wingdings"/>
              </a:rPr>
              <a:t>Coverage: CH6.1 through what we finish today (CH8.9)</a:t>
            </a:r>
          </a:p>
          <a:p>
            <a:pPr lvl="1"/>
            <a:r>
              <a:rPr lang="en-US" sz="2000" dirty="0" smtClean="0">
                <a:latin typeface="Arial Narrow" charset="0"/>
                <a:ea typeface="ＭＳ Ｐゴシック" charset="0"/>
                <a:cs typeface="ＭＳ Ｐゴシック" charset="0"/>
                <a:sym typeface="Wingdings"/>
              </a:rPr>
              <a:t>This exam could replace the first term exam if better</a:t>
            </a:r>
          </a:p>
          <a:p>
            <a:r>
              <a:rPr lang="en-US" sz="2400" dirty="0" smtClean="0">
                <a:latin typeface="Arial Narrow" charset="0"/>
                <a:ea typeface="ＭＳ Ｐゴシック" charset="0"/>
                <a:cs typeface="ＭＳ Ｐゴシック" charset="0"/>
                <a:sym typeface="Wingdings"/>
              </a:rPr>
              <a:t>Remember that the lab final exams are this week!!</a:t>
            </a:r>
          </a:p>
          <a:p>
            <a:r>
              <a:rPr lang="en-US" sz="2400" dirty="0" smtClean="0">
                <a:latin typeface="Arial Narrow" charset="0"/>
                <a:ea typeface="ＭＳ Ｐゴシック" charset="0"/>
                <a:cs typeface="ＭＳ Ｐゴシック" charset="0"/>
                <a:sym typeface="Wingdings"/>
              </a:rPr>
              <a:t>Special colloquium for 15 point extra credit!!</a:t>
            </a:r>
          </a:p>
          <a:p>
            <a:pPr lvl="1"/>
            <a:r>
              <a:rPr lang="en-US" sz="2000" dirty="0">
                <a:latin typeface="Arial Narrow" charset="0"/>
                <a:ea typeface="ＭＳ Ｐゴシック" charset="0"/>
                <a:cs typeface="ＭＳ Ｐゴシック" charset="0"/>
                <a:sym typeface="Wingdings"/>
              </a:rPr>
              <a:t>Wednesday, April 24, University Hall RM116</a:t>
            </a:r>
          </a:p>
          <a:p>
            <a:pPr lvl="1"/>
            <a:r>
              <a:rPr lang="en-US" sz="2000" dirty="0">
                <a:latin typeface="Arial Narrow" charset="0"/>
                <a:ea typeface="ＭＳ Ｐゴシック" charset="0"/>
                <a:cs typeface="ＭＳ Ｐゴシック" charset="0"/>
                <a:sym typeface="Wingdings"/>
              </a:rPr>
              <a:t>Class will be substituted by this </a:t>
            </a:r>
            <a:r>
              <a:rPr lang="en-US" sz="2000" dirty="0" smtClean="0">
                <a:latin typeface="Arial Narrow" charset="0"/>
                <a:ea typeface="ＭＳ Ｐゴシック" charset="0"/>
                <a:cs typeface="ＭＳ Ｐゴシック" charset="0"/>
                <a:sym typeface="Wingdings"/>
              </a:rPr>
              <a:t>colloquium</a:t>
            </a:r>
            <a:endParaRPr lang="en-US" sz="2000" dirty="0">
              <a:latin typeface="Arial Narrow" charset="0"/>
              <a:ea typeface="ＭＳ Ｐゴシック" charset="0"/>
              <a:cs typeface="ＭＳ Ｐゴシック" charset="0"/>
              <a:sym typeface="Wingdings"/>
            </a:endParaRPr>
          </a:p>
        </p:txBody>
      </p:sp>
      <p:sp>
        <p:nvSpPr>
          <p:cNvPr id="4" name="Date Placeholder 3"/>
          <p:cNvSpPr>
            <a:spLocks noGrp="1"/>
          </p:cNvSpPr>
          <p:nvPr>
            <p:ph type="dt" sz="quarter" idx="10"/>
          </p:nvPr>
        </p:nvSpPr>
        <p:spPr/>
        <p:txBody>
          <a:bodyPr/>
          <a:lstStyle/>
          <a:p>
            <a:pPr>
              <a:defRPr/>
            </a:pPr>
            <a:r>
              <a:rPr lang="en-US" smtClean="0"/>
              <a:t>Monday, April 15,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CBAF3A-B265-3942-A432-CEC94130BCC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998402"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998403"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06"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Moment of Inertia </a:t>
            </a:r>
          </a:p>
        </p:txBody>
      </p:sp>
      <p:sp>
        <p:nvSpPr>
          <p:cNvPr id="998405" name="Text Box 5"/>
          <p:cNvSpPr txBox="1">
            <a:spLocks noChangeArrowheads="1"/>
          </p:cNvSpPr>
          <p:nvPr/>
        </p:nvSpPr>
        <p:spPr bwMode="auto">
          <a:xfrm>
            <a:off x="457200" y="990600"/>
            <a:ext cx="2514600" cy="519113"/>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Rotational Inertia:</a:t>
            </a:r>
          </a:p>
        </p:txBody>
      </p:sp>
      <p:sp>
        <p:nvSpPr>
          <p:cNvPr id="998406" name="Text Box 6"/>
          <p:cNvSpPr txBox="1">
            <a:spLocks noChangeArrowheads="1"/>
          </p:cNvSpPr>
          <p:nvPr/>
        </p:nvSpPr>
        <p:spPr bwMode="auto">
          <a:xfrm>
            <a:off x="533400" y="362585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What are the dimension and unit of Moment of Inertia?</a:t>
            </a:r>
          </a:p>
        </p:txBody>
      </p:sp>
      <p:graphicFrame>
        <p:nvGraphicFramePr>
          <p:cNvPr id="998407" name="Object 2"/>
          <p:cNvGraphicFramePr>
            <a:graphicFrameLocks noChangeAspect="1"/>
          </p:cNvGraphicFramePr>
          <p:nvPr/>
        </p:nvGraphicFramePr>
        <p:xfrm>
          <a:off x="2590800" y="2514600"/>
          <a:ext cx="549275" cy="468313"/>
        </p:xfrm>
        <a:graphic>
          <a:graphicData uri="http://schemas.openxmlformats.org/presentationml/2006/ole">
            <mc:AlternateContent xmlns:mc="http://schemas.openxmlformats.org/markup-compatibility/2006">
              <mc:Choice xmlns:v="urn:schemas-microsoft-com:vml" Requires="v">
                <p:oleObj spid="_x0000_s622520" name="Equation" r:id="rId3" imgW="241091" imgH="164957" progId="Equation.DSMT4">
                  <p:embed/>
                </p:oleObj>
              </mc:Choice>
              <mc:Fallback>
                <p:oleObj name="Equation" r:id="rId3" imgW="241091" imgH="16495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549275" cy="468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8" name="Object 3"/>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622521"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13163"/>
                        <a:ext cx="1219200" cy="782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9" name="Object 4"/>
          <p:cNvGraphicFramePr>
            <a:graphicFrameLocks noChangeAspect="1"/>
          </p:cNvGraphicFramePr>
          <p:nvPr>
            <p:extLst>
              <p:ext uri="{D42A27DB-BD31-4B8C-83A1-F6EECF244321}">
                <p14:modId xmlns:p14="http://schemas.microsoft.com/office/powerpoint/2010/main" val="552092778"/>
              </p:ext>
            </p:extLst>
          </p:nvPr>
        </p:nvGraphicFramePr>
        <p:xfrm>
          <a:off x="5016500" y="3706813"/>
          <a:ext cx="1778000" cy="950912"/>
        </p:xfrm>
        <a:graphic>
          <a:graphicData uri="http://schemas.openxmlformats.org/presentationml/2006/ole">
            <mc:AlternateContent xmlns:mc="http://schemas.openxmlformats.org/markup-compatibility/2006">
              <mc:Choice xmlns:v="urn:schemas-microsoft-com:vml" Requires="v">
                <p:oleObj spid="_x0000_s622522" name="Equation" r:id="rId7" imgW="444500" imgH="279400" progId="Equation.3">
                  <p:embed/>
                </p:oleObj>
              </mc:Choice>
              <mc:Fallback>
                <p:oleObj name="Equation" r:id="rId7" imgW="444500" imgH="279400" progId="Equation.3">
                  <p:embed/>
                  <p:pic>
                    <p:nvPicPr>
                      <p:cNvPr id="0" name=""/>
                      <p:cNvPicPr>
                        <a:picLocks noChangeAspect="1" noChangeArrowheads="1"/>
                      </p:cNvPicPr>
                      <p:nvPr/>
                    </p:nvPicPr>
                    <p:blipFill>
                      <a:blip r:embed="rId8"/>
                      <a:srcRect/>
                      <a:stretch>
                        <a:fillRect/>
                      </a:stretch>
                    </p:blipFill>
                    <p:spPr bwMode="auto">
                      <a:xfrm>
                        <a:off x="5016500" y="3706813"/>
                        <a:ext cx="1778000" cy="950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0" name="Text Box 10"/>
          <p:cNvSpPr txBox="1">
            <a:spLocks noChangeArrowheads="1"/>
          </p:cNvSpPr>
          <p:nvPr/>
        </p:nvSpPr>
        <p:spPr bwMode="auto">
          <a:xfrm>
            <a:off x="3276600" y="914400"/>
            <a:ext cx="5105400" cy="1373188"/>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998411" name="Text Box 11"/>
          <p:cNvSpPr txBox="1">
            <a:spLocks noChangeArrowheads="1"/>
          </p:cNvSpPr>
          <p:nvPr/>
        </p:nvSpPr>
        <p:spPr bwMode="auto">
          <a:xfrm>
            <a:off x="609600" y="4648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998412" name="Object 5"/>
          <p:cNvGraphicFramePr>
            <a:graphicFrameLocks noChangeAspect="1"/>
          </p:cNvGraphicFramePr>
          <p:nvPr/>
        </p:nvGraphicFramePr>
        <p:xfrm>
          <a:off x="6629400" y="2590800"/>
          <a:ext cx="655638" cy="447675"/>
        </p:xfrm>
        <a:graphic>
          <a:graphicData uri="http://schemas.openxmlformats.org/presentationml/2006/ole">
            <mc:AlternateContent xmlns:mc="http://schemas.openxmlformats.org/markup-compatibility/2006">
              <mc:Choice xmlns:v="urn:schemas-microsoft-com:vml" Requires="v">
                <p:oleObj spid="_x0000_s622523" name="Equation" r:id="rId9" imgW="241091" imgH="164957" progId="Equation.DSMT4">
                  <p:embed/>
                </p:oleObj>
              </mc:Choice>
              <mc:Fallback>
                <p:oleObj name="Equation" r:id="rId9" imgW="241091" imgH="16495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590800"/>
                        <a:ext cx="655638"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3" name="Text Box 13"/>
          <p:cNvSpPr txBox="1">
            <a:spLocks noChangeArrowheads="1"/>
          </p:cNvSpPr>
          <p:nvPr/>
        </p:nvSpPr>
        <p:spPr bwMode="auto">
          <a:xfrm>
            <a:off x="533400" y="24384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group of </a:t>
            </a:r>
            <a:r>
              <a:rPr lang="en-US" altLang="ko-KR" sz="2800">
                <a:solidFill>
                  <a:schemeClr val="accent2"/>
                </a:solidFill>
                <a:latin typeface="Arial Narrow" charset="0"/>
                <a:ea typeface="굴림" charset="0"/>
                <a:cs typeface="굴림" charset="0"/>
              </a:rPr>
              <a:t>object</a:t>
            </a:r>
            <a:r>
              <a:rPr lang="en-US" sz="2800">
                <a:solidFill>
                  <a:schemeClr val="accent2"/>
                </a:solidFill>
                <a:latin typeface="Arial Narrow" charset="0"/>
                <a:ea typeface="굴림" charset="0"/>
                <a:cs typeface="굴림" charset="0"/>
              </a:rPr>
              <a:t>s</a:t>
            </a:r>
          </a:p>
        </p:txBody>
      </p:sp>
      <p:sp>
        <p:nvSpPr>
          <p:cNvPr id="998414" name="Text Box 14"/>
          <p:cNvSpPr txBox="1">
            <a:spLocks noChangeArrowheads="1"/>
          </p:cNvSpPr>
          <p:nvPr/>
        </p:nvSpPr>
        <p:spPr bwMode="auto">
          <a:xfrm>
            <a:off x="4572000" y="24384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rigid body</a:t>
            </a:r>
          </a:p>
        </p:txBody>
      </p:sp>
      <p:graphicFrame>
        <p:nvGraphicFramePr>
          <p:cNvPr id="998415" name="Object 6"/>
          <p:cNvGraphicFramePr>
            <a:graphicFrameLocks noChangeAspect="1"/>
          </p:cNvGraphicFramePr>
          <p:nvPr>
            <p:extLst>
              <p:ext uri="{D42A27DB-BD31-4B8C-83A1-F6EECF244321}">
                <p14:modId xmlns:p14="http://schemas.microsoft.com/office/powerpoint/2010/main" val="1029780996"/>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622524" name="Equation" r:id="rId11" imgW="495300" imgH="355600" progId="Equation.3">
                  <p:embed/>
                </p:oleObj>
              </mc:Choice>
              <mc:Fallback>
                <p:oleObj name="Equation" r:id="rId11" imgW="495300" imgH="355600" progId="Equation.3">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16" name="Object 7"/>
          <p:cNvGraphicFramePr>
            <a:graphicFrameLocks noChangeAspect="1"/>
          </p:cNvGraphicFramePr>
          <p:nvPr>
            <p:extLst>
              <p:ext uri="{D42A27DB-BD31-4B8C-83A1-F6EECF244321}">
                <p14:modId xmlns:p14="http://schemas.microsoft.com/office/powerpoint/2010/main" val="2819821542"/>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622525"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7" name="Text Box 17"/>
          <p:cNvSpPr txBox="1">
            <a:spLocks noChangeArrowheads="1"/>
          </p:cNvSpPr>
          <p:nvPr/>
        </p:nvSpPr>
        <p:spPr bwMode="auto">
          <a:xfrm>
            <a:off x="685800" y="5562600"/>
            <a:ext cx="4876800" cy="5476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Dependent on the axis of rotation!!!</a:t>
            </a:r>
          </a:p>
        </p:txBody>
      </p:sp>
    </p:spTree>
    <p:extLst>
      <p:ext uri="{BB962C8B-B14F-4D97-AF65-F5344CB8AC3E}">
        <p14:creationId xmlns:p14="http://schemas.microsoft.com/office/powerpoint/2010/main" val="7474754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706336"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706337"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706338"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706339"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706340"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706341"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706342"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706343"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706344"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706345"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706346"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706347"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706348"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706349"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706350"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706351"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706352"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706353"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0848301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66A433-585F-4A43-97E4-3F6E28DDE61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a:solidFill>
                  <a:srgbClr val="800000"/>
                </a:solidFill>
                <a:latin typeface="Symbol" charset="0"/>
              </a:rPr>
              <a:t>w</a:t>
            </a:r>
            <a:r>
              <a:rPr lang="en-US" sz="2000">
                <a:solidFill>
                  <a:srgbClr val="800000"/>
                </a:solidFill>
                <a:latin typeface="Arial Narrow" charset="0"/>
              </a:rPr>
              <a:t>.</a:t>
            </a:r>
          </a:p>
        </p:txBody>
      </p:sp>
      <p:graphicFrame>
        <p:nvGraphicFramePr>
          <p:cNvPr id="1001476" name="Object 2"/>
          <p:cNvGraphicFramePr>
            <a:graphicFrameLocks noChangeAspect="1"/>
          </p:cNvGraphicFramePr>
          <p:nvPr>
            <p:extLst>
              <p:ext uri="{D42A27DB-BD31-4B8C-83A1-F6EECF244321}">
                <p14:modId xmlns:p14="http://schemas.microsoft.com/office/powerpoint/2010/main" val="1229726642"/>
              </p:ext>
            </p:extLst>
          </p:nvPr>
        </p:nvGraphicFramePr>
        <p:xfrm>
          <a:off x="3733800" y="3517900"/>
          <a:ext cx="196850" cy="330200"/>
        </p:xfrm>
        <a:graphic>
          <a:graphicData uri="http://schemas.openxmlformats.org/presentationml/2006/ole">
            <mc:AlternateContent xmlns:mc="http://schemas.openxmlformats.org/markup-compatibility/2006">
              <mc:Choice xmlns:v="urn:schemas-microsoft-com:vml" Requires="v">
                <p:oleObj spid="_x0000_s702459"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179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2286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Since the rotation is about y axis, the moment of inertia about y axis,</a:t>
            </a:r>
            <a:r>
              <a:rPr lang="en-US" sz="2000" dirty="0">
                <a:solidFill>
                  <a:schemeClr val="accent2"/>
                </a:solidFill>
                <a:latin typeface="Monotype Corsiva" charset="0"/>
              </a:rPr>
              <a:t> </a:t>
            </a:r>
            <a:r>
              <a:rPr lang="en-US" sz="2000" dirty="0" err="1">
                <a:solidFill>
                  <a:schemeClr val="accent2"/>
                </a:solidFill>
                <a:latin typeface="Monotype Corsiva" charset="0"/>
              </a:rPr>
              <a:t>I</a:t>
            </a:r>
            <a:r>
              <a:rPr lang="en-US" sz="2000" baseline="-25000" dirty="0" err="1">
                <a:solidFill>
                  <a:schemeClr val="accent2"/>
                </a:solidFill>
                <a:latin typeface="Monotype Corsiva" charset="0"/>
              </a:rPr>
              <a:t>y</a:t>
            </a:r>
            <a:r>
              <a:rPr lang="en-US" sz="2000" dirty="0">
                <a:solidFill>
                  <a:schemeClr val="accent2"/>
                </a:solidFill>
                <a:latin typeface="Arial Narrow" charset="0"/>
              </a:rPr>
              <a:t>, is</a:t>
            </a:r>
          </a:p>
        </p:txBody>
      </p:sp>
      <p:grpSp>
        <p:nvGrpSpPr>
          <p:cNvPr id="2" name="Group 9"/>
          <p:cNvGrpSpPr>
            <a:grpSpLocks/>
          </p:cNvGrpSpPr>
          <p:nvPr/>
        </p:nvGrpSpPr>
        <p:grpSpPr bwMode="auto">
          <a:xfrm>
            <a:off x="381000" y="1676400"/>
            <a:ext cx="3581400" cy="2590800"/>
            <a:chOff x="240" y="912"/>
            <a:chExt cx="2256" cy="1632"/>
          </a:xfrm>
        </p:grpSpPr>
        <p:sp>
          <p:nvSpPr>
            <p:cNvPr id="28720"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28723"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3352800" y="47244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This is because the rotation is done about </a:t>
            </a:r>
            <a:r>
              <a:rPr lang="en-US" sz="2000" dirty="0" smtClean="0">
                <a:solidFill>
                  <a:schemeClr val="accent2"/>
                </a:solidFill>
                <a:latin typeface="Arial Narrow" charset="0"/>
              </a:rPr>
              <a:t>the y </a:t>
            </a:r>
            <a:r>
              <a:rPr lang="en-US" sz="2000" dirty="0">
                <a:solidFill>
                  <a:schemeClr val="accent2"/>
                </a:solidFill>
                <a:latin typeface="Arial Narrow" charset="0"/>
              </a:rPr>
              <a:t>axis, and the radii of the spheres are negligible.</a:t>
            </a:r>
          </a:p>
        </p:txBody>
      </p:sp>
      <p:sp>
        <p:nvSpPr>
          <p:cNvPr id="1001487" name="Text Box 15"/>
          <p:cNvSpPr txBox="1">
            <a:spLocks noChangeArrowheads="1"/>
          </p:cNvSpPr>
          <p:nvPr/>
        </p:nvSpPr>
        <p:spPr bwMode="auto">
          <a:xfrm>
            <a:off x="2438400" y="42672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28707" name="Group 17"/>
            <p:cNvGrpSpPr>
              <a:grpSpLocks/>
            </p:cNvGrpSpPr>
            <p:nvPr/>
          </p:nvGrpSpPr>
          <p:grpSpPr bwMode="auto">
            <a:xfrm>
              <a:off x="144" y="1680"/>
              <a:ext cx="1968" cy="339"/>
              <a:chOff x="144" y="1680"/>
              <a:chExt cx="1968" cy="339"/>
            </a:xfrm>
          </p:grpSpPr>
          <p:sp>
            <p:nvSpPr>
              <p:cNvPr id="28715"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6"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7" name="AutoShape 20"/>
              <p:cNvCxnSpPr>
                <a:cxnSpLocks noChangeShapeType="1"/>
                <a:stCxn id="28715" idx="6"/>
                <a:endCxn id="28716"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28718"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28719"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28708" name="Group 23"/>
            <p:cNvGrpSpPr>
              <a:grpSpLocks/>
            </p:cNvGrpSpPr>
            <p:nvPr/>
          </p:nvGrpSpPr>
          <p:grpSpPr bwMode="auto">
            <a:xfrm>
              <a:off x="1080" y="1248"/>
              <a:ext cx="255" cy="1296"/>
              <a:chOff x="1080" y="1248"/>
              <a:chExt cx="255" cy="1296"/>
            </a:xfrm>
          </p:grpSpPr>
          <p:sp>
            <p:nvSpPr>
              <p:cNvPr id="28710"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1"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2" name="AutoShape 26"/>
              <p:cNvCxnSpPr>
                <a:cxnSpLocks noChangeShapeType="1"/>
                <a:stCxn id="28710" idx="0"/>
                <a:endCxn id="28711"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28713"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28714"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28709"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4" name="Object 6"/>
          <p:cNvGraphicFramePr>
            <a:graphicFrameLocks noChangeAspect="1"/>
          </p:cNvGraphicFramePr>
          <p:nvPr>
            <p:extLst>
              <p:ext uri="{D42A27DB-BD31-4B8C-83A1-F6EECF244321}">
                <p14:modId xmlns:p14="http://schemas.microsoft.com/office/powerpoint/2010/main" val="2993385449"/>
              </p:ext>
            </p:extLst>
          </p:nvPr>
        </p:nvGraphicFramePr>
        <p:xfrm>
          <a:off x="3941763" y="3479800"/>
          <a:ext cx="946150" cy="711200"/>
        </p:xfrm>
        <a:graphic>
          <a:graphicData uri="http://schemas.openxmlformats.org/presentationml/2006/ole">
            <mc:AlternateContent xmlns:mc="http://schemas.openxmlformats.org/markup-compatibility/2006">
              <mc:Choice xmlns:v="urn:schemas-microsoft-com:vml" Requires="v">
                <p:oleObj spid="_x0000_s702460" name="Equation" r:id="rId5" imgW="609600" imgH="355600" progId="Equation.DSMT4">
                  <p:embed/>
                </p:oleObj>
              </mc:Choice>
              <mc:Fallback>
                <p:oleObj name="Equation" r:id="rId5" imgW="6096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763" y="34798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extLst>
              <p:ext uri="{D42A27DB-BD31-4B8C-83A1-F6EECF244321}">
                <p14:modId xmlns:p14="http://schemas.microsoft.com/office/powerpoint/2010/main" val="1501817446"/>
              </p:ext>
            </p:extLst>
          </p:nvPr>
        </p:nvGraphicFramePr>
        <p:xfrm>
          <a:off x="4886325" y="3492500"/>
          <a:ext cx="865188" cy="406400"/>
        </p:xfrm>
        <a:graphic>
          <a:graphicData uri="http://schemas.openxmlformats.org/presentationml/2006/ole">
            <mc:AlternateContent xmlns:mc="http://schemas.openxmlformats.org/markup-compatibility/2006">
              <mc:Choice xmlns:v="urn:schemas-microsoft-com:vml" Requires="v">
                <p:oleObj spid="_x0000_s702461"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325" y="34925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extLst>
              <p:ext uri="{D42A27DB-BD31-4B8C-83A1-F6EECF244321}">
                <p14:modId xmlns:p14="http://schemas.microsoft.com/office/powerpoint/2010/main" val="2855873056"/>
              </p:ext>
            </p:extLst>
          </p:nvPr>
        </p:nvGraphicFramePr>
        <p:xfrm>
          <a:off x="7924800" y="3492500"/>
          <a:ext cx="838200" cy="381000"/>
        </p:xfrm>
        <a:graphic>
          <a:graphicData uri="http://schemas.openxmlformats.org/presentationml/2006/ole">
            <mc:AlternateContent xmlns:mc="http://schemas.openxmlformats.org/markup-compatibility/2006">
              <mc:Choice xmlns:v="urn:schemas-microsoft-com:vml" Requires="v">
                <p:oleObj spid="_x0000_s702462" name="Equation" r:id="rId9" imgW="482600" imgH="190500" progId="Equation.DSMT4">
                  <p:embed/>
                </p:oleObj>
              </mc:Choice>
              <mc:Fallback>
                <p:oleObj name="Equation" r:id="rId9" imgW="4826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34925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extLst>
              <p:ext uri="{D42A27DB-BD31-4B8C-83A1-F6EECF244321}">
                <p14:modId xmlns:p14="http://schemas.microsoft.com/office/powerpoint/2010/main" val="170333190"/>
              </p:ext>
            </p:extLst>
          </p:nvPr>
        </p:nvGraphicFramePr>
        <p:xfrm>
          <a:off x="5735638" y="3492500"/>
          <a:ext cx="788987" cy="406400"/>
        </p:xfrm>
        <a:graphic>
          <a:graphicData uri="http://schemas.openxmlformats.org/presentationml/2006/ole">
            <mc:AlternateContent xmlns:mc="http://schemas.openxmlformats.org/markup-compatibility/2006">
              <mc:Choice xmlns:v="urn:schemas-microsoft-com:vml" Requires="v">
                <p:oleObj spid="_x0000_s702463" name="Equation" r:id="rId11" imgW="381000" imgH="203200" progId="Equation.DSMT4">
                  <p:embed/>
                </p:oleObj>
              </mc:Choice>
              <mc:Fallback>
                <p:oleObj name="Equation" r:id="rId11" imgW="3810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5638" y="34925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extLst>
              <p:ext uri="{D42A27DB-BD31-4B8C-83A1-F6EECF244321}">
                <p14:modId xmlns:p14="http://schemas.microsoft.com/office/powerpoint/2010/main" val="3458094415"/>
              </p:ext>
            </p:extLst>
          </p:nvPr>
        </p:nvGraphicFramePr>
        <p:xfrm>
          <a:off x="6511925" y="3467100"/>
          <a:ext cx="711200" cy="406400"/>
        </p:xfrm>
        <a:graphic>
          <a:graphicData uri="http://schemas.openxmlformats.org/presentationml/2006/ole">
            <mc:AlternateContent xmlns:mc="http://schemas.openxmlformats.org/markup-compatibility/2006">
              <mc:Choice xmlns:v="urn:schemas-microsoft-com:vml" Requires="v">
                <p:oleObj spid="_x0000_s721920"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1925" y="34671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extLst>
              <p:ext uri="{D42A27DB-BD31-4B8C-83A1-F6EECF244321}">
                <p14:modId xmlns:p14="http://schemas.microsoft.com/office/powerpoint/2010/main" val="2576148337"/>
              </p:ext>
            </p:extLst>
          </p:nvPr>
        </p:nvGraphicFramePr>
        <p:xfrm>
          <a:off x="7213600" y="3467100"/>
          <a:ext cx="709613" cy="406400"/>
        </p:xfrm>
        <a:graphic>
          <a:graphicData uri="http://schemas.openxmlformats.org/presentationml/2006/ole">
            <mc:AlternateContent xmlns:mc="http://schemas.openxmlformats.org/markup-compatibility/2006">
              <mc:Choice xmlns:v="urn:schemas-microsoft-com:vml" Requires="v">
                <p:oleObj spid="_x0000_s721921"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3600" y="34671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08530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9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9A3DB3-3C54-B246-A69A-4D2769A625A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1002498" name="Picture 2" descr="agr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
            <a:ext cx="2286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title"/>
          </p:nvPr>
        </p:nvSpPr>
        <p:spPr>
          <a:xfrm>
            <a:off x="304800" y="304800"/>
            <a:ext cx="3657600" cy="4495800"/>
          </a:xfrm>
        </p:spPr>
        <p:txBody>
          <a:bodyPr/>
          <a:lstStyle/>
          <a:p>
            <a:r>
              <a:rPr lang="en-US" altLang="ko-KR">
                <a:latin typeface="Arial Narrow" charset="0"/>
                <a:ea typeface="굴림" charset="0"/>
                <a:cs typeface="굴림" charset="0"/>
              </a:rPr>
              <a:t>Check out Figure 8 – 21  for moment of inertia for various shaped objects</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8756313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526931-A8C9-4E48-8668-02730A307DD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3174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Torque &amp; Angular Acceleration</a:t>
            </a:r>
          </a:p>
        </p:txBody>
      </p:sp>
      <p:sp>
        <p:nvSpPr>
          <p:cNvPr id="1004547" name="Text Box 3"/>
          <p:cNvSpPr txBox="1">
            <a:spLocks noChangeArrowheads="1"/>
          </p:cNvSpPr>
          <p:nvPr/>
        </p:nvSpPr>
        <p:spPr bwMode="auto">
          <a:xfrm>
            <a:off x="2590800" y="838200"/>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 object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rotating on a circle.</a:t>
            </a:r>
            <a:endParaRPr lang="en-US" sz="2000" dirty="0">
              <a:solidFill>
                <a:schemeClr val="accent2"/>
              </a:solidFill>
              <a:latin typeface="Arial Narrow" charset="0"/>
            </a:endParaRPr>
          </a:p>
        </p:txBody>
      </p:sp>
      <p:sp>
        <p:nvSpPr>
          <p:cNvPr id="1004548" name="Text Box 4"/>
          <p:cNvSpPr txBox="1">
            <a:spLocks noChangeArrowheads="1"/>
          </p:cNvSpPr>
          <p:nvPr/>
        </p:nvSpPr>
        <p:spPr bwMode="auto">
          <a:xfrm>
            <a:off x="152400" y="3429000"/>
            <a:ext cx="2286000"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What does this mean?</a:t>
            </a:r>
          </a:p>
        </p:txBody>
      </p:sp>
      <p:sp>
        <p:nvSpPr>
          <p:cNvPr id="1004549" name="Text Box 5"/>
          <p:cNvSpPr txBox="1">
            <a:spLocks noChangeArrowheads="1"/>
          </p:cNvSpPr>
          <p:nvPr/>
        </p:nvSpPr>
        <p:spPr bwMode="auto">
          <a:xfrm>
            <a:off x="2590800" y="16764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and the radial force </a:t>
            </a:r>
            <a:r>
              <a:rPr lang="en-US" sz="2000" b="1">
                <a:solidFill>
                  <a:schemeClr val="accent2"/>
                </a:solidFill>
                <a:latin typeface="Monotype Corsiva" charset="0"/>
              </a:rPr>
              <a:t>F</a:t>
            </a:r>
            <a:r>
              <a:rPr lang="en-US" sz="2000" b="1" baseline="-25000">
                <a:solidFill>
                  <a:schemeClr val="accent2"/>
                </a:solidFill>
                <a:latin typeface="Monotype Corsiva" charset="0"/>
              </a:rPr>
              <a:t>r</a:t>
            </a:r>
          </a:p>
        </p:txBody>
      </p:sp>
      <p:sp>
        <p:nvSpPr>
          <p:cNvPr id="1004550" name="Text Box 6"/>
          <p:cNvSpPr txBox="1">
            <a:spLocks noChangeArrowheads="1"/>
          </p:cNvSpPr>
          <p:nvPr/>
        </p:nvSpPr>
        <p:spPr bwMode="auto">
          <a:xfrm>
            <a:off x="2590800" y="2062163"/>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51" name="Text Box 7"/>
          <p:cNvSpPr txBox="1">
            <a:spLocks noChangeArrowheads="1"/>
          </p:cNvSpPr>
          <p:nvPr/>
        </p:nvSpPr>
        <p:spPr bwMode="auto">
          <a:xfrm>
            <a:off x="1371600" y="2971800"/>
            <a:ext cx="4505325"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do you see from the above relationship?</a:t>
            </a:r>
          </a:p>
        </p:txBody>
      </p:sp>
      <p:sp>
        <p:nvSpPr>
          <p:cNvPr id="1004552" name="Oval 8"/>
          <p:cNvSpPr>
            <a:spLocks noChangeArrowheads="1"/>
          </p:cNvSpPr>
          <p:nvPr/>
        </p:nvSpPr>
        <p:spPr bwMode="auto">
          <a:xfrm>
            <a:off x="685800" y="1328738"/>
            <a:ext cx="1371600" cy="129540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9"/>
          <p:cNvGrpSpPr>
            <a:grpSpLocks/>
          </p:cNvGrpSpPr>
          <p:nvPr/>
        </p:nvGrpSpPr>
        <p:grpSpPr bwMode="auto">
          <a:xfrm>
            <a:off x="1355725" y="1214438"/>
            <a:ext cx="798513" cy="723900"/>
            <a:chOff x="854" y="840"/>
            <a:chExt cx="503" cy="456"/>
          </a:xfrm>
        </p:grpSpPr>
        <p:sp>
          <p:nvSpPr>
            <p:cNvPr id="31801" name="Line 10"/>
            <p:cNvSpPr>
              <a:spLocks noChangeShapeType="1"/>
            </p:cNvSpPr>
            <p:nvPr/>
          </p:nvSpPr>
          <p:spPr bwMode="auto">
            <a:xfrm flipV="1">
              <a:off x="864" y="1008"/>
              <a:ext cx="288" cy="288"/>
            </a:xfrm>
            <a:prstGeom prst="line">
              <a:avLst/>
            </a:prstGeom>
            <a:noFill/>
            <a:ln w="28575">
              <a:solidFill>
                <a:schemeClr val="accent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802" name="Text Box 11"/>
            <p:cNvSpPr txBox="1">
              <a:spLocks noChangeArrowheads="1"/>
            </p:cNvSpPr>
            <p:nvPr/>
          </p:nvSpPr>
          <p:spPr bwMode="auto">
            <a:xfrm>
              <a:off x="1142" y="840"/>
              <a:ext cx="2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p>
          </p:txBody>
        </p:sp>
        <p:sp>
          <p:nvSpPr>
            <p:cNvPr id="31803" name="Text Box 12"/>
            <p:cNvSpPr txBox="1">
              <a:spLocks noChangeArrowheads="1"/>
            </p:cNvSpPr>
            <p:nvPr/>
          </p:nvSpPr>
          <p:spPr bwMode="auto">
            <a:xfrm>
              <a:off x="854" y="967"/>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r</a:t>
              </a:r>
            </a:p>
          </p:txBody>
        </p:sp>
      </p:grpSp>
      <p:grpSp>
        <p:nvGrpSpPr>
          <p:cNvPr id="3" name="Group 13"/>
          <p:cNvGrpSpPr>
            <a:grpSpLocks/>
          </p:cNvGrpSpPr>
          <p:nvPr/>
        </p:nvGrpSpPr>
        <p:grpSpPr bwMode="auto">
          <a:xfrm>
            <a:off x="1295400" y="914400"/>
            <a:ext cx="612775" cy="566738"/>
            <a:chOff x="816" y="843"/>
            <a:chExt cx="386" cy="357"/>
          </a:xfrm>
        </p:grpSpPr>
        <p:sp>
          <p:nvSpPr>
            <p:cNvPr id="31799" name="Line 14"/>
            <p:cNvSpPr>
              <a:spLocks noChangeShapeType="1"/>
            </p:cNvSpPr>
            <p:nvPr/>
          </p:nvSpPr>
          <p:spPr bwMode="auto">
            <a:xfrm flipH="1" flipV="1">
              <a:off x="816" y="912"/>
              <a:ext cx="336" cy="28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0" name="Rectangle 15"/>
            <p:cNvSpPr>
              <a:spLocks noChangeArrowheads="1"/>
            </p:cNvSpPr>
            <p:nvPr/>
          </p:nvSpPr>
          <p:spPr bwMode="auto">
            <a:xfrm>
              <a:off x="960" y="843"/>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t</a:t>
              </a:r>
              <a:endParaRPr lang="en-US" sz="2000" b="1">
                <a:solidFill>
                  <a:schemeClr val="accent2"/>
                </a:solidFill>
                <a:latin typeface="Monotype Corsiva" charset="0"/>
              </a:endParaRPr>
            </a:p>
          </p:txBody>
        </p:sp>
      </p:grpSp>
      <p:grpSp>
        <p:nvGrpSpPr>
          <p:cNvPr id="4" name="Group 16"/>
          <p:cNvGrpSpPr>
            <a:grpSpLocks/>
          </p:cNvGrpSpPr>
          <p:nvPr/>
        </p:nvGrpSpPr>
        <p:grpSpPr bwMode="auto">
          <a:xfrm>
            <a:off x="1524000" y="1481138"/>
            <a:ext cx="457200" cy="473075"/>
            <a:chOff x="960" y="1200"/>
            <a:chExt cx="288" cy="298"/>
          </a:xfrm>
        </p:grpSpPr>
        <p:sp>
          <p:nvSpPr>
            <p:cNvPr id="31797" name="Rectangle 17"/>
            <p:cNvSpPr>
              <a:spLocks noChangeArrowheads="1"/>
            </p:cNvSpPr>
            <p:nvPr/>
          </p:nvSpPr>
          <p:spPr bwMode="auto">
            <a:xfrm>
              <a:off x="1008" y="124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r</a:t>
              </a:r>
              <a:endParaRPr lang="en-US" sz="2000" b="1">
                <a:solidFill>
                  <a:srgbClr val="FF0000"/>
                </a:solidFill>
                <a:latin typeface="Monotype Corsiva" charset="0"/>
              </a:endParaRPr>
            </a:p>
          </p:txBody>
        </p:sp>
        <p:sp>
          <p:nvSpPr>
            <p:cNvPr id="31798" name="Line 18"/>
            <p:cNvSpPr>
              <a:spLocks noChangeShapeType="1"/>
            </p:cNvSpPr>
            <p:nvPr/>
          </p:nvSpPr>
          <p:spPr bwMode="auto">
            <a:xfrm flipH="1">
              <a:off x="960" y="1200"/>
              <a:ext cx="192" cy="1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04563" name="Text Box 19"/>
          <p:cNvSpPr txBox="1">
            <a:spLocks noChangeArrowheads="1"/>
          </p:cNvSpPr>
          <p:nvPr/>
        </p:nvSpPr>
        <p:spPr bwMode="auto">
          <a:xfrm>
            <a:off x="2590800" y="1219200"/>
            <a:ext cx="3886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forces do you see in this motion?</a:t>
            </a:r>
          </a:p>
        </p:txBody>
      </p:sp>
      <p:graphicFrame>
        <p:nvGraphicFramePr>
          <p:cNvPr id="1004564" name="Object 2"/>
          <p:cNvGraphicFramePr>
            <a:graphicFrameLocks noChangeAspect="1"/>
          </p:cNvGraphicFramePr>
          <p:nvPr/>
        </p:nvGraphicFramePr>
        <p:xfrm>
          <a:off x="5867400" y="2057400"/>
          <a:ext cx="1009650" cy="473075"/>
        </p:xfrm>
        <a:graphic>
          <a:graphicData uri="http://schemas.openxmlformats.org/presentationml/2006/ole">
            <mc:AlternateContent xmlns:mc="http://schemas.openxmlformats.org/markup-compatibility/2006">
              <mc:Choice xmlns:v="urn:schemas-microsoft-com:vml" Requires="v">
                <p:oleObj spid="_x0000_s710132" name="Equation" r:id="rId3" imgW="545863" imgH="228501" progId="Equation.DSMT4">
                  <p:embed/>
                </p:oleObj>
              </mc:Choice>
              <mc:Fallback>
                <p:oleObj name="Equation" r:id="rId3" imgW="545863"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057400"/>
                        <a:ext cx="1009650"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65" name="Text Box 21"/>
          <p:cNvSpPr txBox="1">
            <a:spLocks noChangeArrowheads="1"/>
          </p:cNvSpPr>
          <p:nvPr/>
        </p:nvSpPr>
        <p:spPr bwMode="auto">
          <a:xfrm>
            <a:off x="1981200" y="25146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66" name="Object 3"/>
          <p:cNvGraphicFramePr>
            <a:graphicFrameLocks noChangeAspect="1"/>
          </p:cNvGraphicFramePr>
          <p:nvPr/>
        </p:nvGraphicFramePr>
        <p:xfrm>
          <a:off x="5878513" y="2489200"/>
          <a:ext cx="847725" cy="476250"/>
        </p:xfrm>
        <a:graphic>
          <a:graphicData uri="http://schemas.openxmlformats.org/presentationml/2006/ole">
            <mc:AlternateContent xmlns:mc="http://schemas.openxmlformats.org/markup-compatibility/2006">
              <mc:Choice xmlns:v="urn:schemas-microsoft-com:vml" Requires="v">
                <p:oleObj spid="_x0000_s710133" name="Equation" r:id="rId5" imgW="457200" imgH="228600" progId="Equation.DSMT4">
                  <p:embed/>
                </p:oleObj>
              </mc:Choice>
              <mc:Fallback>
                <p:oleObj name="Equation" r:id="rId5" imgW="457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513" y="2489200"/>
                        <a:ext cx="847725"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67" name="Object 4"/>
          <p:cNvGraphicFramePr>
            <a:graphicFrameLocks noChangeAspect="1"/>
          </p:cNvGraphicFramePr>
          <p:nvPr/>
        </p:nvGraphicFramePr>
        <p:xfrm>
          <a:off x="6324600" y="2895600"/>
          <a:ext cx="914400" cy="457200"/>
        </p:xfrm>
        <a:graphic>
          <a:graphicData uri="http://schemas.openxmlformats.org/presentationml/2006/ole">
            <mc:AlternateContent xmlns:mc="http://schemas.openxmlformats.org/markup-compatibility/2006">
              <mc:Choice xmlns:v="urn:schemas-microsoft-com:vml" Requires="v">
                <p:oleObj spid="_x0000_s710134" name="Equation" r:id="rId7" imgW="444114" imgH="177646" progId="Equation.DSMT4">
                  <p:embed/>
                </p:oleObj>
              </mc:Choice>
              <mc:Fallback>
                <p:oleObj name="Equation" r:id="rId7" imgW="444114" imgH="1776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895600"/>
                        <a:ext cx="914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68" name="Text Box 24"/>
          <p:cNvSpPr txBox="1">
            <a:spLocks noChangeArrowheads="1"/>
          </p:cNvSpPr>
          <p:nvPr/>
        </p:nvSpPr>
        <p:spPr bwMode="auto">
          <a:xfrm>
            <a:off x="2514600" y="3429000"/>
            <a:ext cx="60960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Torque acting on a particle is proportional to the angular acceleration.</a:t>
            </a:r>
          </a:p>
        </p:txBody>
      </p:sp>
      <p:sp>
        <p:nvSpPr>
          <p:cNvPr id="1004569" name="Text Box 25"/>
          <p:cNvSpPr txBox="1">
            <a:spLocks noChangeArrowheads="1"/>
          </p:cNvSpPr>
          <p:nvPr/>
        </p:nvSpPr>
        <p:spPr bwMode="auto">
          <a:xfrm>
            <a:off x="152400" y="3886200"/>
            <a:ext cx="4343400"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law do you see from this relationship?</a:t>
            </a:r>
          </a:p>
        </p:txBody>
      </p:sp>
      <p:sp>
        <p:nvSpPr>
          <p:cNvPr id="1004570" name="Text Box 26"/>
          <p:cNvSpPr txBox="1">
            <a:spLocks noChangeArrowheads="1"/>
          </p:cNvSpPr>
          <p:nvPr/>
        </p:nvSpPr>
        <p:spPr bwMode="auto">
          <a:xfrm>
            <a:off x="4572000" y="3900488"/>
            <a:ext cx="434340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0000"/>
                </a:solidFill>
                <a:latin typeface="Arial Narrow" charset="0"/>
              </a:rPr>
              <a:t>Analogs to </a:t>
            </a:r>
            <a:r>
              <a:rPr lang="en-US" sz="1800" dirty="0" smtClean="0">
                <a:solidFill>
                  <a:srgbClr val="FF0000"/>
                </a:solidFill>
                <a:latin typeface="Arial Narrow" charset="0"/>
              </a:rPr>
              <a:t>Newton’</a:t>
            </a:r>
            <a:r>
              <a:rPr lang="en-US" altLang="ja-JP" sz="1800" dirty="0" smtClean="0">
                <a:solidFill>
                  <a:srgbClr val="FF0000"/>
                </a:solidFill>
                <a:latin typeface="Arial Narrow" charset="0"/>
              </a:rPr>
              <a:t>s </a:t>
            </a:r>
            <a:r>
              <a:rPr lang="en-US" altLang="ja-JP" sz="1800" dirty="0">
                <a:solidFill>
                  <a:srgbClr val="FF0000"/>
                </a:solidFill>
                <a:latin typeface="Arial Narrow" charset="0"/>
              </a:rPr>
              <a:t>2</a:t>
            </a:r>
            <a:r>
              <a:rPr lang="en-US" altLang="ja-JP" sz="1800" baseline="30000" dirty="0">
                <a:solidFill>
                  <a:srgbClr val="FF0000"/>
                </a:solidFill>
                <a:latin typeface="Arial Narrow" charset="0"/>
              </a:rPr>
              <a:t>nd</a:t>
            </a:r>
            <a:r>
              <a:rPr lang="en-US" altLang="ja-JP" sz="1800" dirty="0">
                <a:solidFill>
                  <a:srgbClr val="FF0000"/>
                </a:solidFill>
                <a:latin typeface="Arial Narrow" charset="0"/>
              </a:rPr>
              <a:t> law of motion in rotation.</a:t>
            </a:r>
            <a:endParaRPr lang="en-US" sz="1800" dirty="0">
              <a:solidFill>
                <a:srgbClr val="FF0000"/>
              </a:solidFill>
              <a:latin typeface="Arial Narrow" charset="0"/>
            </a:endParaRPr>
          </a:p>
        </p:txBody>
      </p:sp>
      <p:sp>
        <p:nvSpPr>
          <p:cNvPr id="1004571" name="Text Box 27"/>
          <p:cNvSpPr txBox="1">
            <a:spLocks noChangeArrowheads="1"/>
          </p:cNvSpPr>
          <p:nvPr/>
        </p:nvSpPr>
        <p:spPr bwMode="auto">
          <a:xfrm>
            <a:off x="152400" y="4327525"/>
            <a:ext cx="2667000"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How about a rigid object?</a:t>
            </a:r>
          </a:p>
        </p:txBody>
      </p:sp>
      <p:grpSp>
        <p:nvGrpSpPr>
          <p:cNvPr id="5" name="Group 28"/>
          <p:cNvGrpSpPr>
            <a:grpSpLocks/>
          </p:cNvGrpSpPr>
          <p:nvPr/>
        </p:nvGrpSpPr>
        <p:grpSpPr bwMode="auto">
          <a:xfrm>
            <a:off x="457200" y="4633913"/>
            <a:ext cx="1752600" cy="1706562"/>
            <a:chOff x="288" y="2919"/>
            <a:chExt cx="1104" cy="1075"/>
          </a:xfrm>
        </p:grpSpPr>
        <p:sp>
          <p:nvSpPr>
            <p:cNvPr id="31786" name="Freeform 29"/>
            <p:cNvSpPr>
              <a:spLocks/>
            </p:cNvSpPr>
            <p:nvPr/>
          </p:nvSpPr>
          <p:spPr bwMode="auto">
            <a:xfrm>
              <a:off x="288" y="3134"/>
              <a:ext cx="1104" cy="802"/>
            </a:xfrm>
            <a:custGeom>
              <a:avLst/>
              <a:gdLst>
                <a:gd name="T0" fmla="*/ 20 w 1152"/>
                <a:gd name="T1" fmla="*/ 64 h 1038"/>
                <a:gd name="T2" fmla="*/ 54 w 1152"/>
                <a:gd name="T3" fmla="*/ 56 h 1038"/>
                <a:gd name="T4" fmla="*/ 78 w 1152"/>
                <a:gd name="T5" fmla="*/ 48 h 1038"/>
                <a:gd name="T6" fmla="*/ 93 w 1152"/>
                <a:gd name="T7" fmla="*/ 41 h 1038"/>
                <a:gd name="T8" fmla="*/ 166 w 1152"/>
                <a:gd name="T9" fmla="*/ 22 h 1038"/>
                <a:gd name="T10" fmla="*/ 302 w 1152"/>
                <a:gd name="T11" fmla="*/ 15 h 1038"/>
                <a:gd name="T12" fmla="*/ 342 w 1152"/>
                <a:gd name="T13" fmla="*/ 13 h 1038"/>
                <a:gd name="T14" fmla="*/ 391 w 1152"/>
                <a:gd name="T15" fmla="*/ 10 h 1038"/>
                <a:gd name="T16" fmla="*/ 483 w 1152"/>
                <a:gd name="T17" fmla="*/ 4 h 1038"/>
                <a:gd name="T18" fmla="*/ 553 w 1152"/>
                <a:gd name="T19" fmla="*/ 2 h 1038"/>
                <a:gd name="T20" fmla="*/ 651 w 1152"/>
                <a:gd name="T21" fmla="*/ 4 h 1038"/>
                <a:gd name="T22" fmla="*/ 655 w 1152"/>
                <a:gd name="T23" fmla="*/ 5 h 1038"/>
                <a:gd name="T24" fmla="*/ 684 w 1152"/>
                <a:gd name="T25" fmla="*/ 9 h 1038"/>
                <a:gd name="T26" fmla="*/ 704 w 1152"/>
                <a:gd name="T27" fmla="*/ 12 h 1038"/>
                <a:gd name="T28" fmla="*/ 714 w 1152"/>
                <a:gd name="T29" fmla="*/ 14 h 1038"/>
                <a:gd name="T30" fmla="*/ 739 w 1152"/>
                <a:gd name="T31" fmla="*/ 22 h 1038"/>
                <a:gd name="T32" fmla="*/ 753 w 1152"/>
                <a:gd name="T33" fmla="*/ 31 h 1038"/>
                <a:gd name="T34" fmla="*/ 748 w 1152"/>
                <a:gd name="T35" fmla="*/ 45 h 1038"/>
                <a:gd name="T36" fmla="*/ 669 w 1152"/>
                <a:gd name="T37" fmla="*/ 62 h 1038"/>
                <a:gd name="T38" fmla="*/ 539 w 1152"/>
                <a:gd name="T39" fmla="*/ 72 h 1038"/>
                <a:gd name="T40" fmla="*/ 490 w 1152"/>
                <a:gd name="T41" fmla="*/ 73 h 1038"/>
                <a:gd name="T42" fmla="*/ 278 w 1152"/>
                <a:gd name="T43" fmla="*/ 76 h 1038"/>
                <a:gd name="T44" fmla="*/ 30 w 1152"/>
                <a:gd name="T45" fmla="*/ 77 h 1038"/>
                <a:gd name="T46" fmla="*/ 0 w 1152"/>
                <a:gd name="T47" fmla="*/ 73 h 1038"/>
                <a:gd name="T48" fmla="*/ 34 w 1152"/>
                <a:gd name="T49" fmla="*/ 65 h 1038"/>
                <a:gd name="T50" fmla="*/ 39 w 1152"/>
                <a:gd name="T51" fmla="*/ 60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7" name="Line 30"/>
            <p:cNvSpPr>
              <a:spLocks noChangeShapeType="1"/>
            </p:cNvSpPr>
            <p:nvPr/>
          </p:nvSpPr>
          <p:spPr bwMode="auto">
            <a:xfrm>
              <a:off x="384" y="3792"/>
              <a:ext cx="10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8" name="Line 31"/>
            <p:cNvSpPr>
              <a:spLocks noChangeShapeType="1"/>
            </p:cNvSpPr>
            <p:nvPr/>
          </p:nvSpPr>
          <p:spPr bwMode="auto">
            <a:xfrm rot="-5400000">
              <a:off x="192" y="3552"/>
              <a:ext cx="86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Arc 32"/>
            <p:cNvSpPr>
              <a:spLocks/>
            </p:cNvSpPr>
            <p:nvPr/>
          </p:nvSpPr>
          <p:spPr bwMode="auto">
            <a:xfrm>
              <a:off x="624" y="3216"/>
              <a:ext cx="62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90" name="Rectangle 33"/>
            <p:cNvSpPr>
              <a:spLocks noChangeArrowheads="1"/>
            </p:cNvSpPr>
            <p:nvPr/>
          </p:nvSpPr>
          <p:spPr bwMode="auto">
            <a:xfrm rot="-2778631">
              <a:off x="960" y="3312"/>
              <a:ext cx="96"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91" name="Line 34"/>
            <p:cNvSpPr>
              <a:spLocks noChangeShapeType="1"/>
            </p:cNvSpPr>
            <p:nvPr/>
          </p:nvSpPr>
          <p:spPr bwMode="auto">
            <a:xfrm flipV="1">
              <a:off x="624" y="3360"/>
              <a:ext cx="384" cy="43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2" name="Text Box 35"/>
            <p:cNvSpPr txBox="1">
              <a:spLocks noChangeArrowheads="1"/>
            </p:cNvSpPr>
            <p:nvPr/>
          </p:nvSpPr>
          <p:spPr bwMode="auto">
            <a:xfrm>
              <a:off x="662" y="3408"/>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r</a:t>
              </a:r>
            </a:p>
          </p:txBody>
        </p:sp>
        <p:sp>
          <p:nvSpPr>
            <p:cNvPr id="31793" name="Line 36"/>
            <p:cNvSpPr>
              <a:spLocks noChangeShapeType="1"/>
            </p:cNvSpPr>
            <p:nvPr/>
          </p:nvSpPr>
          <p:spPr bwMode="auto">
            <a:xfrm flipH="1" flipV="1">
              <a:off x="672" y="3120"/>
              <a:ext cx="336"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4" name="Text Box 37"/>
            <p:cNvSpPr txBox="1">
              <a:spLocks noChangeArrowheads="1"/>
            </p:cNvSpPr>
            <p:nvPr/>
          </p:nvSpPr>
          <p:spPr bwMode="auto">
            <a:xfrm>
              <a:off x="504" y="2919"/>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d</a:t>
              </a:r>
              <a:r>
                <a:rPr lang="en-US" sz="2000" b="1">
                  <a:solidFill>
                    <a:schemeClr val="accent2"/>
                  </a:solidFill>
                  <a:latin typeface="Monotype Corsiva" charset="0"/>
                </a:rPr>
                <a:t>F</a:t>
              </a:r>
              <a:r>
                <a:rPr lang="en-US" sz="2000" b="1" baseline="-25000">
                  <a:solidFill>
                    <a:schemeClr val="accent2"/>
                  </a:solidFill>
                  <a:latin typeface="Monotype Corsiva" charset="0"/>
                </a:rPr>
                <a:t>t</a:t>
              </a:r>
            </a:p>
          </p:txBody>
        </p:sp>
        <p:sp>
          <p:nvSpPr>
            <p:cNvPr id="31795" name="Text Box 38"/>
            <p:cNvSpPr txBox="1">
              <a:spLocks noChangeArrowheads="1"/>
            </p:cNvSpPr>
            <p:nvPr/>
          </p:nvSpPr>
          <p:spPr bwMode="auto">
            <a:xfrm>
              <a:off x="1008" y="3149"/>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d</a:t>
              </a:r>
              <a:r>
                <a:rPr lang="en-US" sz="2000">
                  <a:solidFill>
                    <a:schemeClr val="accent2"/>
                  </a:solidFill>
                  <a:latin typeface="Monotype Corsiva" charset="0"/>
                </a:rPr>
                <a:t>m</a:t>
              </a:r>
              <a:endParaRPr lang="en-US" sz="2000" baseline="-25000">
                <a:solidFill>
                  <a:schemeClr val="accent2"/>
                </a:solidFill>
                <a:latin typeface="Monotype Corsiva" charset="0"/>
              </a:endParaRPr>
            </a:p>
          </p:txBody>
        </p:sp>
        <p:sp>
          <p:nvSpPr>
            <p:cNvPr id="31796" name="Text Box 39"/>
            <p:cNvSpPr txBox="1">
              <a:spLocks noChangeArrowheads="1"/>
            </p:cNvSpPr>
            <p:nvPr/>
          </p:nvSpPr>
          <p:spPr bwMode="auto">
            <a:xfrm>
              <a:off x="432" y="3744"/>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sp>
        <p:nvSpPr>
          <p:cNvPr id="1004584" name="Text Box 40"/>
          <p:cNvSpPr txBox="1">
            <a:spLocks noChangeArrowheads="1"/>
          </p:cNvSpPr>
          <p:nvPr/>
        </p:nvSpPr>
        <p:spPr bwMode="auto">
          <a:xfrm>
            <a:off x="2895600" y="44196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external tangential force δ</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85" name="Object 5"/>
          <p:cNvGraphicFramePr>
            <a:graphicFrameLocks noChangeAspect="1"/>
          </p:cNvGraphicFramePr>
          <p:nvPr/>
        </p:nvGraphicFramePr>
        <p:xfrm>
          <a:off x="6313488" y="4419600"/>
          <a:ext cx="642937" cy="385763"/>
        </p:xfrm>
        <a:graphic>
          <a:graphicData uri="http://schemas.openxmlformats.org/presentationml/2006/ole">
            <mc:AlternateContent xmlns:mc="http://schemas.openxmlformats.org/markup-compatibility/2006">
              <mc:Choice xmlns:v="urn:schemas-microsoft-com:vml" Requires="v">
                <p:oleObj spid="_x0000_s710135" name="Equation" r:id="rId9" imgW="381000" imgH="228600" progId="Equation.DSMT4">
                  <p:embed/>
                </p:oleObj>
              </mc:Choice>
              <mc:Fallback>
                <p:oleObj name="Equation" r:id="rId9" imgW="3810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3488" y="4419600"/>
                        <a:ext cx="642937"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86" name="Object 6"/>
          <p:cNvGraphicFramePr>
            <a:graphicFrameLocks noChangeAspect="1"/>
          </p:cNvGraphicFramePr>
          <p:nvPr/>
        </p:nvGraphicFramePr>
        <p:xfrm>
          <a:off x="4381500" y="5276850"/>
          <a:ext cx="709613" cy="398463"/>
        </p:xfrm>
        <a:graphic>
          <a:graphicData uri="http://schemas.openxmlformats.org/presentationml/2006/ole">
            <mc:AlternateContent xmlns:mc="http://schemas.openxmlformats.org/markup-compatibility/2006">
              <mc:Choice xmlns:v="urn:schemas-microsoft-com:vml" Requires="v">
                <p:oleObj spid="_x0000_s710136" name="Equation" r:id="rId11" imgW="507780" imgH="253890" progId="Equation.DSMT4">
                  <p:embed/>
                </p:oleObj>
              </mc:Choice>
              <mc:Fallback>
                <p:oleObj name="Equation" r:id="rId11" imgW="507780" imgH="2538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1500" y="5276850"/>
                        <a:ext cx="709613"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87" name="Text Box 43"/>
          <p:cNvSpPr txBox="1">
            <a:spLocks noChangeArrowheads="1"/>
          </p:cNvSpPr>
          <p:nvPr/>
        </p:nvSpPr>
        <p:spPr bwMode="auto">
          <a:xfrm>
            <a:off x="2362200" y="48768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88" name="Text Box 44"/>
          <p:cNvSpPr txBox="1">
            <a:spLocks noChangeArrowheads="1"/>
          </p:cNvSpPr>
          <p:nvPr/>
        </p:nvSpPr>
        <p:spPr bwMode="auto">
          <a:xfrm>
            <a:off x="2362200" y="52419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total torque is</a:t>
            </a:r>
          </a:p>
        </p:txBody>
      </p:sp>
      <p:graphicFrame>
        <p:nvGraphicFramePr>
          <p:cNvPr id="1004589" name="Object 7"/>
          <p:cNvGraphicFramePr>
            <a:graphicFrameLocks noChangeAspect="1"/>
          </p:cNvGraphicFramePr>
          <p:nvPr/>
        </p:nvGraphicFramePr>
        <p:xfrm>
          <a:off x="6410325" y="4926013"/>
          <a:ext cx="498475" cy="277812"/>
        </p:xfrm>
        <a:graphic>
          <a:graphicData uri="http://schemas.openxmlformats.org/presentationml/2006/ole">
            <mc:AlternateContent xmlns:mc="http://schemas.openxmlformats.org/markup-compatibility/2006">
              <mc:Choice xmlns:v="urn:schemas-microsoft-com:vml" Requires="v">
                <p:oleObj spid="_x0000_s710137" name="Equation" r:id="rId13" imgW="317087" imgH="177569" progId="Equation.DSMT4">
                  <p:embed/>
                </p:oleObj>
              </mc:Choice>
              <mc:Fallback>
                <p:oleObj name="Equation" r:id="rId13" imgW="317087" imgH="17756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0325" y="4926013"/>
                        <a:ext cx="498475" cy="277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90" name="Text Box 46"/>
          <p:cNvSpPr txBox="1">
            <a:spLocks noChangeArrowheads="1"/>
          </p:cNvSpPr>
          <p:nvPr/>
        </p:nvSpPr>
        <p:spPr bwMode="auto">
          <a:xfrm>
            <a:off x="2286000" y="5775325"/>
            <a:ext cx="2895600" cy="7016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contribution due to radial force and why?</a:t>
            </a:r>
          </a:p>
        </p:txBody>
      </p:sp>
      <p:sp>
        <p:nvSpPr>
          <p:cNvPr id="1004591" name="Text Box 47"/>
          <p:cNvSpPr txBox="1">
            <a:spLocks noChangeArrowheads="1"/>
          </p:cNvSpPr>
          <p:nvPr/>
        </p:nvSpPr>
        <p:spPr bwMode="auto">
          <a:xfrm>
            <a:off x="5410200" y="5791200"/>
            <a:ext cx="3200400" cy="730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00"/>
                </a:solidFill>
                <a:latin typeface="Arial Narrow" charset="0"/>
              </a:rPr>
              <a:t>Contribution from radial force is 0, because its line of action passes through the pivoting point, making the moment arm 0.</a:t>
            </a:r>
          </a:p>
        </p:txBody>
      </p:sp>
      <p:graphicFrame>
        <p:nvGraphicFramePr>
          <p:cNvPr id="1004592" name="Object 8"/>
          <p:cNvGraphicFramePr>
            <a:graphicFrameLocks noChangeAspect="1"/>
          </p:cNvGraphicFramePr>
          <p:nvPr/>
        </p:nvGraphicFramePr>
        <p:xfrm>
          <a:off x="6918325" y="2166938"/>
          <a:ext cx="820738" cy="288925"/>
        </p:xfrm>
        <a:graphic>
          <a:graphicData uri="http://schemas.openxmlformats.org/presentationml/2006/ole">
            <mc:AlternateContent xmlns:mc="http://schemas.openxmlformats.org/markup-compatibility/2006">
              <mc:Choice xmlns:v="urn:schemas-microsoft-com:vml" Requires="v">
                <p:oleObj spid="_x0000_s710138" name="Equation" r:id="rId15" imgW="444307" imgH="139639" progId="Equation.DSMT4">
                  <p:embed/>
                </p:oleObj>
              </mc:Choice>
              <mc:Fallback>
                <p:oleObj name="Equation" r:id="rId15" imgW="444307" imgH="13963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8325" y="2166938"/>
                        <a:ext cx="820738" cy="288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3" name="Object 9"/>
          <p:cNvGraphicFramePr>
            <a:graphicFrameLocks noChangeAspect="1"/>
          </p:cNvGraphicFramePr>
          <p:nvPr/>
        </p:nvGraphicFramePr>
        <p:xfrm>
          <a:off x="6705600" y="2489200"/>
          <a:ext cx="850900" cy="476250"/>
        </p:xfrm>
        <a:graphic>
          <a:graphicData uri="http://schemas.openxmlformats.org/presentationml/2006/ole">
            <mc:AlternateContent xmlns:mc="http://schemas.openxmlformats.org/markup-compatibility/2006">
              <mc:Choice xmlns:v="urn:schemas-microsoft-com:vml" Requires="v">
                <p:oleObj spid="_x0000_s710139" name="Equation" r:id="rId17" imgW="457200" imgH="228600" progId="Equation.DSMT4">
                  <p:embed/>
                </p:oleObj>
              </mc:Choice>
              <mc:Fallback>
                <p:oleObj name="Equation" r:id="rId17" imgW="4572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2489200"/>
                        <a:ext cx="850900"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4" name="Object 10"/>
          <p:cNvGraphicFramePr>
            <a:graphicFrameLocks noChangeAspect="1"/>
          </p:cNvGraphicFramePr>
          <p:nvPr/>
        </p:nvGraphicFramePr>
        <p:xfrm>
          <a:off x="7543800" y="2471738"/>
          <a:ext cx="944563" cy="447675"/>
        </p:xfrm>
        <a:graphic>
          <a:graphicData uri="http://schemas.openxmlformats.org/presentationml/2006/ole">
            <mc:AlternateContent xmlns:mc="http://schemas.openxmlformats.org/markup-compatibility/2006">
              <mc:Choice xmlns:v="urn:schemas-microsoft-com:vml" Requires="v">
                <p:oleObj spid="_x0000_s710140" name="Equation" r:id="rId19" imgW="508000" imgH="215900" progId="Equation.DSMT4">
                  <p:embed/>
                </p:oleObj>
              </mc:Choice>
              <mc:Fallback>
                <p:oleObj name="Equation" r:id="rId19" imgW="508000" imgH="2159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2471738"/>
                        <a:ext cx="944563"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5" name="Object 11"/>
          <p:cNvGraphicFramePr>
            <a:graphicFrameLocks noChangeAspect="1"/>
          </p:cNvGraphicFramePr>
          <p:nvPr/>
        </p:nvGraphicFramePr>
        <p:xfrm>
          <a:off x="8442325" y="2555875"/>
          <a:ext cx="638175" cy="369888"/>
        </p:xfrm>
        <a:graphic>
          <a:graphicData uri="http://schemas.openxmlformats.org/presentationml/2006/ole">
            <mc:AlternateContent xmlns:mc="http://schemas.openxmlformats.org/markup-compatibility/2006">
              <mc:Choice xmlns:v="urn:schemas-microsoft-com:vml" Requires="v">
                <p:oleObj spid="_x0000_s710141" name="Equation" r:id="rId21" imgW="342603" imgH="177646" progId="Equation.DSMT4">
                  <p:embed/>
                </p:oleObj>
              </mc:Choice>
              <mc:Fallback>
                <p:oleObj name="Equation" r:id="rId21" imgW="342603" imgH="177646"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42325" y="2555875"/>
                        <a:ext cx="6381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6" name="Object 12"/>
          <p:cNvGraphicFramePr>
            <a:graphicFrameLocks noChangeAspect="1"/>
          </p:cNvGraphicFramePr>
          <p:nvPr/>
        </p:nvGraphicFramePr>
        <p:xfrm>
          <a:off x="6970713" y="4419600"/>
          <a:ext cx="812800" cy="385763"/>
        </p:xfrm>
        <a:graphic>
          <a:graphicData uri="http://schemas.openxmlformats.org/presentationml/2006/ole">
            <mc:AlternateContent xmlns:mc="http://schemas.openxmlformats.org/markup-compatibility/2006">
              <mc:Choice xmlns:v="urn:schemas-microsoft-com:vml" Requires="v">
                <p:oleObj spid="_x0000_s710142" name="Equation" r:id="rId23" imgW="482391" imgH="228501" progId="Equation.DSMT4">
                  <p:embed/>
                </p:oleObj>
              </mc:Choice>
              <mc:Fallback>
                <p:oleObj name="Equation" r:id="rId23" imgW="482391" imgH="228501"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70713" y="4419600"/>
                        <a:ext cx="8128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7" name="Object 13"/>
          <p:cNvGraphicFramePr>
            <a:graphicFrameLocks noChangeAspect="1"/>
          </p:cNvGraphicFramePr>
          <p:nvPr>
            <p:extLst>
              <p:ext uri="{D42A27DB-BD31-4B8C-83A1-F6EECF244321}">
                <p14:modId xmlns:p14="http://schemas.microsoft.com/office/powerpoint/2010/main" val="3790465365"/>
              </p:ext>
            </p:extLst>
          </p:nvPr>
        </p:nvGraphicFramePr>
        <p:xfrm>
          <a:off x="7772400" y="4419600"/>
          <a:ext cx="685800" cy="300038"/>
        </p:xfrm>
        <a:graphic>
          <a:graphicData uri="http://schemas.openxmlformats.org/presentationml/2006/ole">
            <mc:AlternateContent xmlns:mc="http://schemas.openxmlformats.org/markup-compatibility/2006">
              <mc:Choice xmlns:v="urn:schemas-microsoft-com:vml" Requires="v">
                <p:oleObj spid="_x0000_s710143" name="Equation" r:id="rId25" imgW="406400" imgH="177800" progId="Equation.3">
                  <p:embed/>
                </p:oleObj>
              </mc:Choice>
              <mc:Fallback>
                <p:oleObj name="Equation" r:id="rId25" imgW="406400" imgH="177800" progId="Equation.3">
                  <p:embed/>
                  <p:pic>
                    <p:nvPicPr>
                      <p:cNvPr id="0" name=""/>
                      <p:cNvPicPr>
                        <a:picLocks noChangeAspect="1" noChangeArrowheads="1"/>
                      </p:cNvPicPr>
                      <p:nvPr/>
                    </p:nvPicPr>
                    <p:blipFill>
                      <a:blip r:embed="rId26"/>
                      <a:srcRect/>
                      <a:stretch>
                        <a:fillRect/>
                      </a:stretch>
                    </p:blipFill>
                    <p:spPr bwMode="auto">
                      <a:xfrm>
                        <a:off x="7772400" y="4419600"/>
                        <a:ext cx="685800"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8" name="Object 14"/>
          <p:cNvGraphicFramePr>
            <a:graphicFrameLocks noChangeAspect="1"/>
          </p:cNvGraphicFramePr>
          <p:nvPr/>
        </p:nvGraphicFramePr>
        <p:xfrm>
          <a:off x="6853238" y="4899025"/>
          <a:ext cx="701675" cy="358775"/>
        </p:xfrm>
        <a:graphic>
          <a:graphicData uri="http://schemas.openxmlformats.org/presentationml/2006/ole">
            <mc:AlternateContent xmlns:mc="http://schemas.openxmlformats.org/markup-compatibility/2006">
              <mc:Choice xmlns:v="urn:schemas-microsoft-com:vml" Requires="v">
                <p:oleObj spid="_x0000_s710144" name="Equation" r:id="rId27" imgW="444307" imgH="228501" progId="Equation.DSMT4">
                  <p:embed/>
                </p:oleObj>
              </mc:Choice>
              <mc:Fallback>
                <p:oleObj name="Equation" r:id="rId27" imgW="444307" imgH="228501"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53238" y="4899025"/>
                        <a:ext cx="701675" cy="358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9" name="Object 15"/>
          <p:cNvGraphicFramePr>
            <a:graphicFrameLocks noChangeAspect="1"/>
          </p:cNvGraphicFramePr>
          <p:nvPr/>
        </p:nvGraphicFramePr>
        <p:xfrm>
          <a:off x="7513638" y="4827588"/>
          <a:ext cx="919162" cy="458787"/>
        </p:xfrm>
        <a:graphic>
          <a:graphicData uri="http://schemas.openxmlformats.org/presentationml/2006/ole">
            <mc:AlternateContent xmlns:mc="http://schemas.openxmlformats.org/markup-compatibility/2006">
              <mc:Choice xmlns:v="urn:schemas-microsoft-com:vml" Requires="v">
                <p:oleObj spid="_x0000_s710145" name="Equation" r:id="rId29" imgW="584200" imgH="292100" progId="Equation.DSMT4">
                  <p:embed/>
                </p:oleObj>
              </mc:Choice>
              <mc:Fallback>
                <p:oleObj name="Equation" r:id="rId29" imgW="584200" imgH="2921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13638" y="4827588"/>
                        <a:ext cx="919162"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600" name="Object 16"/>
          <p:cNvGraphicFramePr>
            <a:graphicFrameLocks noChangeAspect="1"/>
          </p:cNvGraphicFramePr>
          <p:nvPr/>
        </p:nvGraphicFramePr>
        <p:xfrm>
          <a:off x="5018088" y="5267325"/>
          <a:ext cx="1063625" cy="419100"/>
        </p:xfrm>
        <a:graphic>
          <a:graphicData uri="http://schemas.openxmlformats.org/presentationml/2006/ole">
            <mc:AlternateContent xmlns:mc="http://schemas.openxmlformats.org/markup-compatibility/2006">
              <mc:Choice xmlns:v="urn:schemas-microsoft-com:vml" Requires="v">
                <p:oleObj spid="_x0000_s710146" name="Equation" r:id="rId31" imgW="762000" imgH="266700" progId="Equation.DSMT4">
                  <p:embed/>
                </p:oleObj>
              </mc:Choice>
              <mc:Fallback>
                <p:oleObj name="Equation" r:id="rId31" imgW="7620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18088" y="5267325"/>
                        <a:ext cx="1063625" cy="41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601" name="Object 17"/>
          <p:cNvGraphicFramePr>
            <a:graphicFrameLocks noChangeAspect="1"/>
          </p:cNvGraphicFramePr>
          <p:nvPr/>
        </p:nvGraphicFramePr>
        <p:xfrm>
          <a:off x="6099175" y="5334000"/>
          <a:ext cx="301625" cy="277813"/>
        </p:xfrm>
        <a:graphic>
          <a:graphicData uri="http://schemas.openxmlformats.org/presentationml/2006/ole">
            <mc:AlternateContent xmlns:mc="http://schemas.openxmlformats.org/markup-compatibility/2006">
              <mc:Choice xmlns:v="urn:schemas-microsoft-com:vml" Requires="v">
                <p:oleObj spid="_x0000_s710147" name="Equation" r:id="rId33" imgW="215619" imgH="177569" progId="Equation.DSMT4">
                  <p:embed/>
                </p:oleObj>
              </mc:Choice>
              <mc:Fallback>
                <p:oleObj name="Equation" r:id="rId33" imgW="215619" imgH="177569"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99175" y="5334000"/>
                        <a:ext cx="301625" cy="277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222429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32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27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2C071A-7EE6-484D-8741-92E2F4854A5F}"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1005570" name="Text Box 2"/>
          <p:cNvSpPr txBox="1">
            <a:spLocks noChangeArrowheads="1"/>
          </p:cNvSpPr>
          <p:nvPr/>
        </p:nvSpPr>
        <p:spPr bwMode="auto">
          <a:xfrm>
            <a:off x="152400" y="762000"/>
            <a:ext cx="3352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combined moment of inertia of the dual pulley is 50.0 kg</a:t>
            </a:r>
            <a:r>
              <a:rPr lang="en-US" sz="2000">
                <a:solidFill>
                  <a:schemeClr val="accent2"/>
                </a:solidFill>
                <a:latin typeface="Arial Narrow" charset="0"/>
                <a:cs typeface="Arial" charset="0"/>
              </a:rPr>
              <a:t>·m</a:t>
            </a:r>
            <a:r>
              <a:rPr lang="en-US" sz="2000" baseline="30000">
                <a:solidFill>
                  <a:schemeClr val="accent2"/>
                </a:solidFill>
                <a:latin typeface="Arial Narrow" charset="0"/>
                <a:cs typeface="Arial" charset="0"/>
              </a:rPr>
              <a:t>2</a:t>
            </a:r>
            <a:r>
              <a:rPr lang="en-US" sz="2000">
                <a:solidFill>
                  <a:schemeClr val="accent2"/>
                </a:solidFill>
                <a:latin typeface="Arial Narrow" charset="0"/>
                <a:cs typeface="Arial" charset="0"/>
              </a:rPr>
              <a:t>.  The crate weighs 4420 N.  A tension of 2150 N is maintained in the cable</a:t>
            </a:r>
            <a:r>
              <a:rPr lang="en-US" altLang="ko-KR" sz="2000">
                <a:solidFill>
                  <a:schemeClr val="accent2"/>
                </a:solidFill>
                <a:latin typeface="Arial Narrow" charset="0"/>
                <a:cs typeface="Arial" charset="0"/>
              </a:rPr>
              <a:t> </a:t>
            </a:r>
            <a:r>
              <a:rPr lang="en-US" sz="2000">
                <a:solidFill>
                  <a:schemeClr val="accent2"/>
                </a:solidFill>
                <a:latin typeface="Arial Narrow" charset="0"/>
                <a:cs typeface="Arial" charset="0"/>
              </a:rPr>
              <a:t>attached to the motor.  Find the angular acceleration of the dual</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cs typeface="Arial" charset="0"/>
              </a:rPr>
              <a:t>pulley.</a:t>
            </a:r>
          </a:p>
        </p:txBody>
      </p:sp>
      <p:pic>
        <p:nvPicPr>
          <p:cNvPr id="1005571" name="Picture 3" descr="afg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762000"/>
            <a:ext cx="5715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4"/>
          <p:cNvSpPr>
            <a:spLocks noGrp="1" noChangeArrowheads="1"/>
          </p:cNvSpPr>
          <p:nvPr>
            <p:ph type="title"/>
          </p:nvPr>
        </p:nvSpPr>
        <p:spPr>
          <a:xfrm>
            <a:off x="685800" y="0"/>
            <a:ext cx="7772400" cy="914400"/>
          </a:xfrm>
        </p:spPr>
        <p:txBody>
          <a:bodyPr/>
          <a:lstStyle/>
          <a:p>
            <a:r>
              <a:rPr lang="en-US" altLang="ko-KR">
                <a:latin typeface="Arial Narrow" charset="0"/>
                <a:ea typeface="굴림" charset="0"/>
                <a:cs typeface="굴림" charset="0"/>
              </a:rPr>
              <a:t>Ex. Hoisting a Crate</a:t>
            </a:r>
            <a:endParaRPr lang="en-US">
              <a:latin typeface="Arial Narrow" charset="0"/>
              <a:ea typeface="ＭＳ Ｐゴシック" charset="0"/>
              <a:cs typeface="ＭＳ Ｐゴシック" charset="0"/>
            </a:endParaRPr>
          </a:p>
        </p:txBody>
      </p:sp>
      <p:graphicFrame>
        <p:nvGraphicFramePr>
          <p:cNvPr id="1005573" name="Object 2"/>
          <p:cNvGraphicFramePr>
            <a:graphicFrameLocks noChangeAspect="1"/>
          </p:cNvGraphicFramePr>
          <p:nvPr/>
        </p:nvGraphicFramePr>
        <p:xfrm>
          <a:off x="238125" y="3810000"/>
          <a:ext cx="2976563" cy="536575"/>
        </p:xfrm>
        <a:graphic>
          <a:graphicData uri="http://schemas.openxmlformats.org/presentationml/2006/ole">
            <mc:AlternateContent xmlns:mc="http://schemas.openxmlformats.org/markup-compatibility/2006">
              <mc:Choice xmlns:v="urn:schemas-microsoft-com:vml" Requires="v">
                <p:oleObj spid="_x0000_s713814" name="Equation" r:id="rId5" imgW="1409088" imgH="253890" progId="Equation.DSMT4">
                  <p:embed/>
                </p:oleObj>
              </mc:Choice>
              <mc:Fallback>
                <p:oleObj name="Equation" r:id="rId5" imgW="1409088"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 y="3810000"/>
                        <a:ext cx="2976563"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4" name="Object 3"/>
          <p:cNvGraphicFramePr>
            <a:graphicFrameLocks noChangeAspect="1"/>
          </p:cNvGraphicFramePr>
          <p:nvPr/>
        </p:nvGraphicFramePr>
        <p:xfrm>
          <a:off x="304800" y="2895600"/>
          <a:ext cx="3003550" cy="617538"/>
        </p:xfrm>
        <a:graphic>
          <a:graphicData uri="http://schemas.openxmlformats.org/presentationml/2006/ole">
            <mc:AlternateContent xmlns:mc="http://schemas.openxmlformats.org/markup-compatibility/2006">
              <mc:Choice xmlns:v="urn:schemas-microsoft-com:vml" Requires="v">
                <p:oleObj spid="_x0000_s713815" name="Equation" r:id="rId7" imgW="1422400" imgH="292100" progId="Equation.DSMT4">
                  <p:embed/>
                </p:oleObj>
              </mc:Choice>
              <mc:Fallback>
                <p:oleObj name="Equation" r:id="rId7" imgW="14224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895600"/>
                        <a:ext cx="300355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5" name="Object 4"/>
          <p:cNvGraphicFramePr>
            <a:graphicFrameLocks noChangeAspect="1"/>
          </p:cNvGraphicFramePr>
          <p:nvPr/>
        </p:nvGraphicFramePr>
        <p:xfrm>
          <a:off x="914400" y="3429000"/>
          <a:ext cx="1522413" cy="428625"/>
        </p:xfrm>
        <a:graphic>
          <a:graphicData uri="http://schemas.openxmlformats.org/presentationml/2006/ole">
            <mc:AlternateContent xmlns:mc="http://schemas.openxmlformats.org/markup-compatibility/2006">
              <mc:Choice xmlns:v="urn:schemas-microsoft-com:vml" Requires="v">
                <p:oleObj spid="_x0000_s713816" name="Equation" r:id="rId9" imgW="901309" imgH="253890" progId="Equation.DSMT4">
                  <p:embed/>
                </p:oleObj>
              </mc:Choice>
              <mc:Fallback>
                <p:oleObj name="Equation" r:id="rId9" imgW="90130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429000"/>
                        <a:ext cx="152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6" name="Object 5"/>
          <p:cNvGraphicFramePr>
            <a:graphicFrameLocks noChangeAspect="1"/>
          </p:cNvGraphicFramePr>
          <p:nvPr/>
        </p:nvGraphicFramePr>
        <p:xfrm>
          <a:off x="457200" y="5029200"/>
          <a:ext cx="966788" cy="407988"/>
        </p:xfrm>
        <a:graphic>
          <a:graphicData uri="http://schemas.openxmlformats.org/presentationml/2006/ole">
            <mc:AlternateContent xmlns:mc="http://schemas.openxmlformats.org/markup-compatibility/2006">
              <mc:Choice xmlns:v="urn:schemas-microsoft-com:vml" Requires="v">
                <p:oleObj spid="_x0000_s713817" name="Equation" r:id="rId11" imgW="571252" imgH="241195" progId="Equation.DSMT4">
                  <p:embed/>
                </p:oleObj>
              </mc:Choice>
              <mc:Fallback>
                <p:oleObj name="Equation" r:id="rId11" imgW="571252" imgH="24119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29200"/>
                        <a:ext cx="9667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7" name="Object 6"/>
          <p:cNvGraphicFramePr>
            <a:graphicFrameLocks noChangeAspect="1"/>
          </p:cNvGraphicFramePr>
          <p:nvPr/>
        </p:nvGraphicFramePr>
        <p:xfrm>
          <a:off x="265113" y="4379913"/>
          <a:ext cx="3349625" cy="588962"/>
        </p:xfrm>
        <a:graphic>
          <a:graphicData uri="http://schemas.openxmlformats.org/presentationml/2006/ole">
            <mc:AlternateContent xmlns:mc="http://schemas.openxmlformats.org/markup-compatibility/2006">
              <mc:Choice xmlns:v="urn:schemas-microsoft-com:vml" Requires="v">
                <p:oleObj spid="_x0000_s713818" name="Equation" r:id="rId13" imgW="1587500" imgH="279400" progId="Equation.DSMT4">
                  <p:embed/>
                </p:oleObj>
              </mc:Choice>
              <mc:Fallback>
                <p:oleObj name="Equation" r:id="rId13" imgW="1587500" imgH="279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113" y="4379913"/>
                        <a:ext cx="3349625"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9" name="Object 7"/>
          <p:cNvGraphicFramePr>
            <a:graphicFrameLocks noChangeAspect="1"/>
          </p:cNvGraphicFramePr>
          <p:nvPr/>
        </p:nvGraphicFramePr>
        <p:xfrm>
          <a:off x="1725613" y="4913313"/>
          <a:ext cx="3540125" cy="534987"/>
        </p:xfrm>
        <a:graphic>
          <a:graphicData uri="http://schemas.openxmlformats.org/presentationml/2006/ole">
            <mc:AlternateContent xmlns:mc="http://schemas.openxmlformats.org/markup-compatibility/2006">
              <mc:Choice xmlns:v="urn:schemas-microsoft-com:vml" Requires="v">
                <p:oleObj spid="_x0000_s713819" name="Equation" r:id="rId15" imgW="1675673" imgH="253890" progId="Equation.DSMT4">
                  <p:embed/>
                </p:oleObj>
              </mc:Choice>
              <mc:Fallback>
                <p:oleObj name="Equation" r:id="rId15" imgW="1675673" imgH="25389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5613" y="4913313"/>
                        <a:ext cx="354012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80" name="Object 8"/>
          <p:cNvGraphicFramePr>
            <a:graphicFrameLocks noChangeAspect="1"/>
          </p:cNvGraphicFramePr>
          <p:nvPr/>
        </p:nvGraphicFramePr>
        <p:xfrm>
          <a:off x="384175" y="5475288"/>
          <a:ext cx="7540625" cy="773112"/>
        </p:xfrm>
        <a:graphic>
          <a:graphicData uri="http://schemas.openxmlformats.org/presentationml/2006/ole">
            <mc:AlternateContent xmlns:mc="http://schemas.openxmlformats.org/markup-compatibility/2006">
              <mc:Choice xmlns:v="urn:schemas-microsoft-com:vml" Requires="v">
                <p:oleObj spid="_x0000_s713820" name="Equation" r:id="rId17" imgW="5194300" imgH="533400" progId="Equation.DSMT4">
                  <p:embed/>
                </p:oleObj>
              </mc:Choice>
              <mc:Fallback>
                <p:oleObj name="Equation" r:id="rId17" imgW="5194300" imgH="533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4175" y="5475288"/>
                        <a:ext cx="7540625" cy="77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 name="Rectangle 11"/>
          <p:cNvSpPr>
            <a:spLocks noChangeArrowheads="1"/>
          </p:cNvSpPr>
          <p:nvPr/>
        </p:nvSpPr>
        <p:spPr bwMode="auto">
          <a:xfrm>
            <a:off x="5562600" y="1981200"/>
            <a:ext cx="21336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6" name="Rectangle 11"/>
          <p:cNvSpPr>
            <a:spLocks noChangeArrowheads="1"/>
          </p:cNvSpPr>
          <p:nvPr/>
        </p:nvSpPr>
        <p:spPr bwMode="auto">
          <a:xfrm>
            <a:off x="7696200" y="1981200"/>
            <a:ext cx="14478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3068376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704048"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704049"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704050"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704051"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704052"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704053"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704054"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704055"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704056"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704057" name="Equation" r:id="rId21" imgW="393529" imgH="393529" progId="Equation.3">
                  <p:embed/>
                </p:oleObj>
              </mc:Choice>
              <mc:Fallback>
                <p:oleObj name="Equation" r:id="rId21" imgW="393529" imgH="393529"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38797616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45839</TotalTime>
  <Words>1291</Words>
  <Application>Microsoft Macintosh PowerPoint</Application>
  <PresentationFormat>On-screen Show (4:3)</PresentationFormat>
  <Paragraphs>179</Paragraphs>
  <Slides>12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phys1443-spring02</vt:lpstr>
      <vt:lpstr>Equation</vt:lpstr>
      <vt:lpstr>PHYS 1441 – Section 002 Lecture #21</vt:lpstr>
      <vt:lpstr>Announcements</vt:lpstr>
      <vt:lpstr>Moment of Inertia </vt:lpstr>
      <vt:lpstr>Ex.  The Moment of Inertia Depends on Where the Axis Is.</vt:lpstr>
      <vt:lpstr>Example for Moment of Inertia</vt:lpstr>
      <vt:lpstr>Check out Figure 8 – 21  for moment of inertia for various shaped objects</vt:lpstr>
      <vt:lpstr>Torque &amp; Angular Acceleration</vt:lpstr>
      <vt:lpstr>Ex. Hoisting a Crate</vt:lpstr>
      <vt:lpstr>Rotational Kinetic Energy</vt:lpstr>
      <vt:lpstr>Example for Moment of Inertia</vt:lpstr>
      <vt:lpstr>Kinetic Energy of a Rolling Sphere</vt:lpstr>
      <vt:lpstr>Example for Rolling Kinetic Energy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1293</cp:revision>
  <cp:lastPrinted>2013-04-08T23:48:48Z</cp:lastPrinted>
  <dcterms:created xsi:type="dcterms:W3CDTF">2012-08-27T21:13:02Z</dcterms:created>
  <dcterms:modified xsi:type="dcterms:W3CDTF">2013-04-15T23:18:03Z</dcterms:modified>
</cp:coreProperties>
</file>