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1.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notesSlides/notesSlide2.xml" ContentType="application/vnd.openxmlformats-officedocument.presentationml.notesSlide+xml"/>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notesSlides/notesSlide3.xml" ContentType="application/vnd.openxmlformats-officedocument.presentationml.notesSlide+xml"/>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256" r:id="rId2"/>
    <p:sldId id="537" r:id="rId3"/>
    <p:sldId id="751" r:id="rId4"/>
    <p:sldId id="752" r:id="rId5"/>
    <p:sldId id="753" r:id="rId6"/>
    <p:sldId id="754" r:id="rId7"/>
    <p:sldId id="755" r:id="rId8"/>
    <p:sldId id="756" r:id="rId9"/>
    <p:sldId id="759" r:id="rId10"/>
    <p:sldId id="760" r:id="rId11"/>
    <p:sldId id="761" r:id="rId12"/>
    <p:sldId id="762" r:id="rId13"/>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86" d="100"/>
          <a:sy n="86" d="100"/>
        </p:scale>
        <p:origin x="-41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wmf"/><Relationship Id="rId5" Type="http://schemas.openxmlformats.org/officeDocument/2006/relationships/image" Target="../media/image6.emf"/><Relationship Id="rId6" Type="http://schemas.openxmlformats.org/officeDocument/2006/relationships/image" Target="../media/image7.emf"/><Relationship Id="rId1" Type="http://schemas.openxmlformats.org/officeDocument/2006/relationships/image" Target="../media/image2.wmf"/><Relationship Id="rId2"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1" Type="http://schemas.openxmlformats.org/officeDocument/2006/relationships/image" Target="../media/image18.emf"/><Relationship Id="rId12" Type="http://schemas.openxmlformats.org/officeDocument/2006/relationships/image" Target="../media/image19.emf"/><Relationship Id="rId13" Type="http://schemas.openxmlformats.org/officeDocument/2006/relationships/image" Target="../media/image20.emf"/><Relationship Id="rId14" Type="http://schemas.openxmlformats.org/officeDocument/2006/relationships/image" Target="../media/image21.emf"/><Relationship Id="rId15" Type="http://schemas.openxmlformats.org/officeDocument/2006/relationships/image" Target="../media/image22.emf"/><Relationship Id="rId16" Type="http://schemas.openxmlformats.org/officeDocument/2006/relationships/image" Target="../media/image23.wmf"/><Relationship Id="rId17" Type="http://schemas.openxmlformats.org/officeDocument/2006/relationships/image" Target="../media/image24.emf"/><Relationship Id="rId18" Type="http://schemas.openxmlformats.org/officeDocument/2006/relationships/image" Target="../media/image25.emf"/><Relationship Id="rId1" Type="http://schemas.openxmlformats.org/officeDocument/2006/relationships/image" Target="../media/image8.wmf"/><Relationship Id="rId2" Type="http://schemas.openxmlformats.org/officeDocument/2006/relationships/image" Target="../media/image9.wmf"/><Relationship Id="rId3" Type="http://schemas.openxmlformats.org/officeDocument/2006/relationships/image" Target="../media/image10.wmf"/><Relationship Id="rId4" Type="http://schemas.openxmlformats.org/officeDocument/2006/relationships/image" Target="../media/image11.wmf"/><Relationship Id="rId5" Type="http://schemas.openxmlformats.org/officeDocument/2006/relationships/image" Target="../media/image12.wmf"/><Relationship Id="rId6" Type="http://schemas.openxmlformats.org/officeDocument/2006/relationships/image" Target="../media/image13.wmf"/><Relationship Id="rId7" Type="http://schemas.openxmlformats.org/officeDocument/2006/relationships/image" Target="../media/image14.wmf"/><Relationship Id="rId8" Type="http://schemas.openxmlformats.org/officeDocument/2006/relationships/image" Target="../media/image15.wmf"/><Relationship Id="rId9" Type="http://schemas.openxmlformats.org/officeDocument/2006/relationships/image" Target="../media/image16.wmf"/><Relationship Id="rId10"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0.emf"/><Relationship Id="rId5" Type="http://schemas.openxmlformats.org/officeDocument/2006/relationships/image" Target="../media/image31.emf"/><Relationship Id="rId6" Type="http://schemas.openxmlformats.org/officeDocument/2006/relationships/image" Target="../media/image32.emf"/><Relationship Id="rId7" Type="http://schemas.openxmlformats.org/officeDocument/2006/relationships/image" Target="../media/image33.emf"/><Relationship Id="rId1" Type="http://schemas.openxmlformats.org/officeDocument/2006/relationships/image" Target="../media/image27.wmf"/><Relationship Id="rId2"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11" Type="http://schemas.openxmlformats.org/officeDocument/2006/relationships/image" Target="../media/image45.wmf"/><Relationship Id="rId12" Type="http://schemas.openxmlformats.org/officeDocument/2006/relationships/image" Target="../media/image46.emf"/><Relationship Id="rId13" Type="http://schemas.openxmlformats.org/officeDocument/2006/relationships/image" Target="../media/image47.wmf"/><Relationship Id="rId14" Type="http://schemas.openxmlformats.org/officeDocument/2006/relationships/image" Target="../media/image48.emf"/><Relationship Id="rId15" Type="http://schemas.openxmlformats.org/officeDocument/2006/relationships/image" Target="../media/image49.emf"/><Relationship Id="rId16" Type="http://schemas.openxmlformats.org/officeDocument/2006/relationships/image" Target="../media/image50.wmf"/><Relationship Id="rId1" Type="http://schemas.openxmlformats.org/officeDocument/2006/relationships/image" Target="../media/image35.wmf"/><Relationship Id="rId2" Type="http://schemas.openxmlformats.org/officeDocument/2006/relationships/image" Target="../media/image36.wmf"/><Relationship Id="rId3" Type="http://schemas.openxmlformats.org/officeDocument/2006/relationships/image" Target="../media/image37.wmf"/><Relationship Id="rId4" Type="http://schemas.openxmlformats.org/officeDocument/2006/relationships/image" Target="../media/image38.wmf"/><Relationship Id="rId5" Type="http://schemas.openxmlformats.org/officeDocument/2006/relationships/image" Target="../media/image39.wmf"/><Relationship Id="rId6" Type="http://schemas.openxmlformats.org/officeDocument/2006/relationships/image" Target="../media/image40.wmf"/><Relationship Id="rId7" Type="http://schemas.openxmlformats.org/officeDocument/2006/relationships/image" Target="../media/image41.wmf"/><Relationship Id="rId8" Type="http://schemas.openxmlformats.org/officeDocument/2006/relationships/image" Target="../media/image42.wmf"/><Relationship Id="rId9" Type="http://schemas.openxmlformats.org/officeDocument/2006/relationships/image" Target="../media/image43.emf"/><Relationship Id="rId10" Type="http://schemas.openxmlformats.org/officeDocument/2006/relationships/image" Target="../media/image4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3.wmf"/><Relationship Id="rId4" Type="http://schemas.openxmlformats.org/officeDocument/2006/relationships/image" Target="../media/image54.wmf"/><Relationship Id="rId5" Type="http://schemas.openxmlformats.org/officeDocument/2006/relationships/image" Target="../media/image55.wmf"/><Relationship Id="rId6" Type="http://schemas.openxmlformats.org/officeDocument/2006/relationships/image" Target="../media/image56.wmf"/><Relationship Id="rId7" Type="http://schemas.openxmlformats.org/officeDocument/2006/relationships/image" Target="../media/image57.wmf"/><Relationship Id="rId1" Type="http://schemas.openxmlformats.org/officeDocument/2006/relationships/image" Target="../media/image51.wmf"/><Relationship Id="rId2" Type="http://schemas.openxmlformats.org/officeDocument/2006/relationships/image" Target="../media/image5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1.wmf"/><Relationship Id="rId4" Type="http://schemas.openxmlformats.org/officeDocument/2006/relationships/image" Target="../media/image62.wmf"/><Relationship Id="rId5" Type="http://schemas.openxmlformats.org/officeDocument/2006/relationships/image" Target="../media/image63.wmf"/><Relationship Id="rId6" Type="http://schemas.openxmlformats.org/officeDocument/2006/relationships/image" Target="../media/image64.wmf"/><Relationship Id="rId7" Type="http://schemas.openxmlformats.org/officeDocument/2006/relationships/image" Target="../media/image65.wmf"/><Relationship Id="rId8" Type="http://schemas.openxmlformats.org/officeDocument/2006/relationships/image" Target="../media/image66.wmf"/><Relationship Id="rId9" Type="http://schemas.openxmlformats.org/officeDocument/2006/relationships/image" Target="../media/image67.wmf"/><Relationship Id="rId10" Type="http://schemas.openxmlformats.org/officeDocument/2006/relationships/image" Target="../media/image68.wmf"/><Relationship Id="rId1" Type="http://schemas.openxmlformats.org/officeDocument/2006/relationships/image" Target="../media/image59.wmf"/><Relationship Id="rId2" Type="http://schemas.openxmlformats.org/officeDocument/2006/relationships/image" Target="../media/image60.wmf"/></Relationships>
</file>

<file path=ppt/drawings/_rels/vmlDrawing7.vml.rels><?xml version="1.0" encoding="UTF-8" standalone="yes"?>
<Relationships xmlns="http://schemas.openxmlformats.org/package/2006/relationships"><Relationship Id="rId9" Type="http://schemas.openxmlformats.org/officeDocument/2006/relationships/image" Target="../media/image75.emf"/><Relationship Id="rId20" Type="http://schemas.openxmlformats.org/officeDocument/2006/relationships/image" Target="../media/image86.emf"/><Relationship Id="rId10" Type="http://schemas.openxmlformats.org/officeDocument/2006/relationships/image" Target="../media/image76.emf"/><Relationship Id="rId11" Type="http://schemas.openxmlformats.org/officeDocument/2006/relationships/image" Target="../media/image77.emf"/><Relationship Id="rId12" Type="http://schemas.openxmlformats.org/officeDocument/2006/relationships/image" Target="../media/image78.emf"/><Relationship Id="rId13" Type="http://schemas.openxmlformats.org/officeDocument/2006/relationships/image" Target="../media/image79.emf"/><Relationship Id="rId14" Type="http://schemas.openxmlformats.org/officeDocument/2006/relationships/image" Target="../media/image80.emf"/><Relationship Id="rId15" Type="http://schemas.openxmlformats.org/officeDocument/2006/relationships/image" Target="../media/image81.emf"/><Relationship Id="rId16" Type="http://schemas.openxmlformats.org/officeDocument/2006/relationships/image" Target="../media/image82.emf"/><Relationship Id="rId17" Type="http://schemas.openxmlformats.org/officeDocument/2006/relationships/image" Target="../media/image83.emf"/><Relationship Id="rId18" Type="http://schemas.openxmlformats.org/officeDocument/2006/relationships/image" Target="../media/image84.emf"/><Relationship Id="rId19" Type="http://schemas.openxmlformats.org/officeDocument/2006/relationships/image" Target="../media/image85.emf"/><Relationship Id="rId1" Type="http://schemas.openxmlformats.org/officeDocument/2006/relationships/image" Target="../media/image27.wmf"/><Relationship Id="rId2" Type="http://schemas.openxmlformats.org/officeDocument/2006/relationships/image" Target="../media/image60.wmf"/><Relationship Id="rId3" Type="http://schemas.openxmlformats.org/officeDocument/2006/relationships/image" Target="../media/image69.emf"/><Relationship Id="rId4" Type="http://schemas.openxmlformats.org/officeDocument/2006/relationships/image" Target="../media/image70.emf"/><Relationship Id="rId5" Type="http://schemas.openxmlformats.org/officeDocument/2006/relationships/image" Target="../media/image71.emf"/><Relationship Id="rId6" Type="http://schemas.openxmlformats.org/officeDocument/2006/relationships/image" Target="../media/image72.emf"/><Relationship Id="rId7" Type="http://schemas.openxmlformats.org/officeDocument/2006/relationships/image" Target="../media/image73.emf"/><Relationship Id="rId8" Type="http://schemas.openxmlformats.org/officeDocument/2006/relationships/image" Target="../media/image74.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9.wmf"/><Relationship Id="rId4" Type="http://schemas.openxmlformats.org/officeDocument/2006/relationships/image" Target="../media/image90.emf"/><Relationship Id="rId5" Type="http://schemas.openxmlformats.org/officeDocument/2006/relationships/image" Target="../media/image91.emf"/><Relationship Id="rId6" Type="http://schemas.openxmlformats.org/officeDocument/2006/relationships/image" Target="../media/image92.emf"/><Relationship Id="rId7" Type="http://schemas.openxmlformats.org/officeDocument/2006/relationships/image" Target="../media/image93.emf"/><Relationship Id="rId8" Type="http://schemas.openxmlformats.org/officeDocument/2006/relationships/image" Target="../media/image94.wmf"/><Relationship Id="rId9" Type="http://schemas.openxmlformats.org/officeDocument/2006/relationships/image" Target="../media/image95.wmf"/><Relationship Id="rId10" Type="http://schemas.openxmlformats.org/officeDocument/2006/relationships/image" Target="../media/image96.wmf"/><Relationship Id="rId1" Type="http://schemas.openxmlformats.org/officeDocument/2006/relationships/image" Target="../media/image87.wmf"/><Relationship Id="rId2" Type="http://schemas.openxmlformats.org/officeDocument/2006/relationships/image" Target="../media/image88.emf"/></Relationships>
</file>

<file path=ppt/drawings/_rels/vmlDrawing9.vml.rels><?xml version="1.0" encoding="UTF-8" standalone="yes"?>
<Relationships xmlns="http://schemas.openxmlformats.org/package/2006/relationships"><Relationship Id="rId11" Type="http://schemas.openxmlformats.org/officeDocument/2006/relationships/image" Target="../media/image107.wmf"/><Relationship Id="rId12" Type="http://schemas.openxmlformats.org/officeDocument/2006/relationships/image" Target="../media/image108.emf"/><Relationship Id="rId13" Type="http://schemas.openxmlformats.org/officeDocument/2006/relationships/image" Target="../media/image109.wmf"/><Relationship Id="rId14" Type="http://schemas.openxmlformats.org/officeDocument/2006/relationships/image" Target="../media/image110.wmf"/><Relationship Id="rId15" Type="http://schemas.openxmlformats.org/officeDocument/2006/relationships/image" Target="../media/image111.wmf"/><Relationship Id="rId16" Type="http://schemas.openxmlformats.org/officeDocument/2006/relationships/image" Target="../media/image112.wmf"/><Relationship Id="rId17" Type="http://schemas.openxmlformats.org/officeDocument/2006/relationships/image" Target="../media/image113.wmf"/><Relationship Id="rId1" Type="http://schemas.openxmlformats.org/officeDocument/2006/relationships/image" Target="../media/image97.wmf"/><Relationship Id="rId2" Type="http://schemas.openxmlformats.org/officeDocument/2006/relationships/image" Target="../media/image98.emf"/><Relationship Id="rId3" Type="http://schemas.openxmlformats.org/officeDocument/2006/relationships/image" Target="../media/image99.wmf"/><Relationship Id="rId4" Type="http://schemas.openxmlformats.org/officeDocument/2006/relationships/image" Target="../media/image100.emf"/><Relationship Id="rId5" Type="http://schemas.openxmlformats.org/officeDocument/2006/relationships/image" Target="../media/image101.wmf"/><Relationship Id="rId6" Type="http://schemas.openxmlformats.org/officeDocument/2006/relationships/image" Target="../media/image102.wmf"/><Relationship Id="rId7" Type="http://schemas.openxmlformats.org/officeDocument/2006/relationships/image" Target="../media/image103.wmf"/><Relationship Id="rId8" Type="http://schemas.openxmlformats.org/officeDocument/2006/relationships/image" Target="../media/image104.wmf"/><Relationship Id="rId9" Type="http://schemas.openxmlformats.org/officeDocument/2006/relationships/image" Target="../media/image105.wmf"/><Relationship Id="rId10" Type="http://schemas.openxmlformats.org/officeDocument/2006/relationships/image" Target="../media/image10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23451370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328547963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742950" indent="-285750" defTabSz="915988" eaLnBrk="0" hangingPunct="0">
              <a:defRPr sz="2400">
                <a:solidFill>
                  <a:schemeClr val="tx1"/>
                </a:solidFill>
                <a:latin typeface="Times New Roman" charset="0"/>
                <a:ea typeface="ＭＳ Ｐゴシック" charset="0"/>
              </a:defRPr>
            </a:lvl2pPr>
            <a:lvl3pPr marL="1143000" indent="-228600" defTabSz="915988" eaLnBrk="0" hangingPunct="0">
              <a:defRPr sz="2400">
                <a:solidFill>
                  <a:schemeClr val="tx1"/>
                </a:solidFill>
                <a:latin typeface="Times New Roman" charset="0"/>
                <a:ea typeface="ＭＳ Ｐゴシック" charset="0"/>
              </a:defRPr>
            </a:lvl3pPr>
            <a:lvl4pPr marL="1600200" indent="-228600" defTabSz="915988" eaLnBrk="0" hangingPunct="0">
              <a:defRPr sz="2400">
                <a:solidFill>
                  <a:schemeClr val="tx1"/>
                </a:solidFill>
                <a:latin typeface="Times New Roman" charset="0"/>
                <a:ea typeface="ＭＳ Ｐゴシック" charset="0"/>
              </a:defRPr>
            </a:lvl4pPr>
            <a:lvl5pPr marL="2057400" indent="-228600" defTabSz="915988" eaLnBrk="0" hangingPunct="0">
              <a:defRPr sz="2400">
                <a:solidFill>
                  <a:schemeClr val="tx1"/>
                </a:solidFill>
                <a:latin typeface="Times New Roman" charset="0"/>
                <a:ea typeface="ＭＳ Ｐゴシック" charset="0"/>
              </a:defRPr>
            </a:lvl5pPr>
            <a:lvl6pPr marL="2514600" indent="-228600" defTabSz="9159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159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159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1598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D33CA6D-B8F1-7C41-A41D-56829C3C98D1}" type="slidenum">
              <a:rPr lang="en-US" sz="1200"/>
              <a:pPr eaLnBrk="1" hangingPunct="1"/>
              <a:t>4</a:t>
            </a:fld>
            <a:endParaRPr lang="en-US" sz="120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742950" indent="-285750" defTabSz="915988" eaLnBrk="0" hangingPunct="0">
              <a:defRPr sz="2400">
                <a:solidFill>
                  <a:schemeClr val="tx1"/>
                </a:solidFill>
                <a:latin typeface="Times New Roman" charset="0"/>
                <a:ea typeface="ＭＳ Ｐゴシック" charset="0"/>
              </a:defRPr>
            </a:lvl2pPr>
            <a:lvl3pPr marL="1143000" indent="-228600" defTabSz="915988" eaLnBrk="0" hangingPunct="0">
              <a:defRPr sz="2400">
                <a:solidFill>
                  <a:schemeClr val="tx1"/>
                </a:solidFill>
                <a:latin typeface="Times New Roman" charset="0"/>
                <a:ea typeface="ＭＳ Ｐゴシック" charset="0"/>
              </a:defRPr>
            </a:lvl3pPr>
            <a:lvl4pPr marL="1600200" indent="-228600" defTabSz="915988" eaLnBrk="0" hangingPunct="0">
              <a:defRPr sz="2400">
                <a:solidFill>
                  <a:schemeClr val="tx1"/>
                </a:solidFill>
                <a:latin typeface="Times New Roman" charset="0"/>
                <a:ea typeface="ＭＳ Ｐゴシック" charset="0"/>
              </a:defRPr>
            </a:lvl4pPr>
            <a:lvl5pPr marL="2057400" indent="-228600" defTabSz="915988" eaLnBrk="0" hangingPunct="0">
              <a:defRPr sz="2400">
                <a:solidFill>
                  <a:schemeClr val="tx1"/>
                </a:solidFill>
                <a:latin typeface="Times New Roman" charset="0"/>
                <a:ea typeface="ＭＳ Ｐゴシック" charset="0"/>
              </a:defRPr>
            </a:lvl5pPr>
            <a:lvl6pPr marL="2514600" indent="-228600" defTabSz="9159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159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159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1598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AC58A6F-CB14-2145-B906-25071F09409A}" type="slidenum">
              <a:rPr lang="en-US" sz="1200"/>
              <a:pPr eaLnBrk="1" hangingPunct="1"/>
              <a:t>6</a:t>
            </a:fld>
            <a:endParaRPr lang="en-US" sz="12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742950" indent="-285750" defTabSz="915988" eaLnBrk="0" hangingPunct="0">
              <a:defRPr sz="2400">
                <a:solidFill>
                  <a:schemeClr val="tx1"/>
                </a:solidFill>
                <a:latin typeface="Times New Roman" charset="0"/>
                <a:ea typeface="ＭＳ Ｐゴシック" charset="0"/>
              </a:defRPr>
            </a:lvl2pPr>
            <a:lvl3pPr marL="1143000" indent="-228600" defTabSz="915988" eaLnBrk="0" hangingPunct="0">
              <a:defRPr sz="2400">
                <a:solidFill>
                  <a:schemeClr val="tx1"/>
                </a:solidFill>
                <a:latin typeface="Times New Roman" charset="0"/>
                <a:ea typeface="ＭＳ Ｐゴシック" charset="0"/>
              </a:defRPr>
            </a:lvl3pPr>
            <a:lvl4pPr marL="1600200" indent="-228600" defTabSz="915988" eaLnBrk="0" hangingPunct="0">
              <a:defRPr sz="2400">
                <a:solidFill>
                  <a:schemeClr val="tx1"/>
                </a:solidFill>
                <a:latin typeface="Times New Roman" charset="0"/>
                <a:ea typeface="ＭＳ Ｐゴシック" charset="0"/>
              </a:defRPr>
            </a:lvl4pPr>
            <a:lvl5pPr marL="2057400" indent="-228600" defTabSz="915988" eaLnBrk="0" hangingPunct="0">
              <a:defRPr sz="2400">
                <a:solidFill>
                  <a:schemeClr val="tx1"/>
                </a:solidFill>
                <a:latin typeface="Times New Roman" charset="0"/>
                <a:ea typeface="ＭＳ Ｐゴシック" charset="0"/>
              </a:defRPr>
            </a:lvl5pPr>
            <a:lvl6pPr marL="2514600" indent="-228600" defTabSz="9159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159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159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1598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6E153B5-BC1C-E743-8DD3-3ECDF207ED8E}" type="slidenum">
              <a:rPr lang="en-US" sz="1200"/>
              <a:pPr eaLnBrk="1" hangingPunct="1"/>
              <a:t>8</a:t>
            </a:fld>
            <a:endParaRPr lang="en-US" sz="120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Monday, April 15, 2013</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1441-002, Spring 2013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April 15,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April 15,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April 15, 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April 15,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April 15,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April 15,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April 15, 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Monday, April 15, 2013</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Monday, April 15, 2013</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April 15,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April 15,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Monday, April 15, 2013</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1441-002, Spring 2013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0" Type="http://schemas.openxmlformats.org/officeDocument/2006/relationships/image" Target="../media/image74.emf"/><Relationship Id="rId21" Type="http://schemas.openxmlformats.org/officeDocument/2006/relationships/oleObject" Target="../embeddings/oleObject75.bin"/><Relationship Id="rId22" Type="http://schemas.openxmlformats.org/officeDocument/2006/relationships/image" Target="../media/image75.emf"/><Relationship Id="rId23" Type="http://schemas.openxmlformats.org/officeDocument/2006/relationships/oleObject" Target="../embeddings/oleObject76.bin"/><Relationship Id="rId24" Type="http://schemas.openxmlformats.org/officeDocument/2006/relationships/image" Target="../media/image76.emf"/><Relationship Id="rId25" Type="http://schemas.openxmlformats.org/officeDocument/2006/relationships/oleObject" Target="../embeddings/oleObject77.bin"/><Relationship Id="rId26" Type="http://schemas.openxmlformats.org/officeDocument/2006/relationships/image" Target="../media/image77.emf"/><Relationship Id="rId27" Type="http://schemas.openxmlformats.org/officeDocument/2006/relationships/oleObject" Target="../embeddings/oleObject78.bin"/><Relationship Id="rId28" Type="http://schemas.openxmlformats.org/officeDocument/2006/relationships/image" Target="../media/image78.emf"/><Relationship Id="rId29" Type="http://schemas.openxmlformats.org/officeDocument/2006/relationships/oleObject" Target="../embeddings/oleObject79.bin"/><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65.bin"/><Relationship Id="rId4" Type="http://schemas.openxmlformats.org/officeDocument/2006/relationships/image" Target="../media/image27.wmf"/><Relationship Id="rId5" Type="http://schemas.openxmlformats.org/officeDocument/2006/relationships/oleObject" Target="../embeddings/oleObject66.bin"/><Relationship Id="rId30" Type="http://schemas.openxmlformats.org/officeDocument/2006/relationships/image" Target="../media/image79.emf"/><Relationship Id="rId31" Type="http://schemas.openxmlformats.org/officeDocument/2006/relationships/oleObject" Target="../embeddings/oleObject80.bin"/><Relationship Id="rId32" Type="http://schemas.openxmlformats.org/officeDocument/2006/relationships/image" Target="../media/image80.emf"/><Relationship Id="rId9" Type="http://schemas.openxmlformats.org/officeDocument/2006/relationships/oleObject" Target="../embeddings/oleObject69.bin"/><Relationship Id="rId6" Type="http://schemas.openxmlformats.org/officeDocument/2006/relationships/image" Target="../media/image60.wmf"/><Relationship Id="rId7" Type="http://schemas.openxmlformats.org/officeDocument/2006/relationships/oleObject" Target="../embeddings/oleObject67.bin"/><Relationship Id="rId8" Type="http://schemas.openxmlformats.org/officeDocument/2006/relationships/oleObject" Target="../embeddings/oleObject68.bin"/><Relationship Id="rId33" Type="http://schemas.openxmlformats.org/officeDocument/2006/relationships/oleObject" Target="../embeddings/oleObject81.bin"/><Relationship Id="rId34" Type="http://schemas.openxmlformats.org/officeDocument/2006/relationships/image" Target="../media/image81.emf"/><Relationship Id="rId35" Type="http://schemas.openxmlformats.org/officeDocument/2006/relationships/oleObject" Target="../embeddings/oleObject82.bin"/><Relationship Id="rId36" Type="http://schemas.openxmlformats.org/officeDocument/2006/relationships/image" Target="../media/image82.emf"/><Relationship Id="rId10" Type="http://schemas.openxmlformats.org/officeDocument/2006/relationships/image" Target="../media/image69.emf"/><Relationship Id="rId11" Type="http://schemas.openxmlformats.org/officeDocument/2006/relationships/oleObject" Target="../embeddings/oleObject70.bin"/><Relationship Id="rId12" Type="http://schemas.openxmlformats.org/officeDocument/2006/relationships/image" Target="../media/image70.emf"/><Relationship Id="rId13" Type="http://schemas.openxmlformats.org/officeDocument/2006/relationships/oleObject" Target="../embeddings/oleObject71.bin"/><Relationship Id="rId14" Type="http://schemas.openxmlformats.org/officeDocument/2006/relationships/image" Target="../media/image71.emf"/><Relationship Id="rId15" Type="http://schemas.openxmlformats.org/officeDocument/2006/relationships/oleObject" Target="../embeddings/oleObject72.bin"/><Relationship Id="rId16" Type="http://schemas.openxmlformats.org/officeDocument/2006/relationships/image" Target="../media/image72.emf"/><Relationship Id="rId17" Type="http://schemas.openxmlformats.org/officeDocument/2006/relationships/oleObject" Target="../embeddings/oleObject73.bin"/><Relationship Id="rId18" Type="http://schemas.openxmlformats.org/officeDocument/2006/relationships/image" Target="../media/image73.emf"/><Relationship Id="rId19" Type="http://schemas.openxmlformats.org/officeDocument/2006/relationships/oleObject" Target="../embeddings/oleObject74.bin"/><Relationship Id="rId37" Type="http://schemas.openxmlformats.org/officeDocument/2006/relationships/oleObject" Target="../embeddings/oleObject83.bin"/><Relationship Id="rId38" Type="http://schemas.openxmlformats.org/officeDocument/2006/relationships/image" Target="../media/image83.emf"/><Relationship Id="rId39" Type="http://schemas.openxmlformats.org/officeDocument/2006/relationships/oleObject" Target="../embeddings/oleObject84.bin"/><Relationship Id="rId40" Type="http://schemas.openxmlformats.org/officeDocument/2006/relationships/image" Target="../media/image84.emf"/><Relationship Id="rId41" Type="http://schemas.openxmlformats.org/officeDocument/2006/relationships/oleObject" Target="../embeddings/oleObject85.bin"/><Relationship Id="rId42" Type="http://schemas.openxmlformats.org/officeDocument/2006/relationships/image" Target="../media/image85.emf"/><Relationship Id="rId43" Type="http://schemas.openxmlformats.org/officeDocument/2006/relationships/oleObject" Target="../embeddings/oleObject86.bin"/><Relationship Id="rId44" Type="http://schemas.openxmlformats.org/officeDocument/2006/relationships/image" Target="../media/image86.emf"/></Relationships>
</file>

<file path=ppt/slides/_rels/slide11.xml.rels><?xml version="1.0" encoding="UTF-8" standalone="yes"?>
<Relationships xmlns="http://schemas.openxmlformats.org/package/2006/relationships"><Relationship Id="rId9" Type="http://schemas.openxmlformats.org/officeDocument/2006/relationships/oleObject" Target="../embeddings/oleObject90.bin"/><Relationship Id="rId20" Type="http://schemas.openxmlformats.org/officeDocument/2006/relationships/image" Target="../media/image95.wmf"/><Relationship Id="rId21" Type="http://schemas.openxmlformats.org/officeDocument/2006/relationships/oleObject" Target="../embeddings/oleObject96.bin"/><Relationship Id="rId22" Type="http://schemas.openxmlformats.org/officeDocument/2006/relationships/image" Target="../media/image96.wmf"/><Relationship Id="rId10" Type="http://schemas.openxmlformats.org/officeDocument/2006/relationships/image" Target="../media/image90.emf"/><Relationship Id="rId11" Type="http://schemas.openxmlformats.org/officeDocument/2006/relationships/oleObject" Target="../embeddings/oleObject91.bin"/><Relationship Id="rId12" Type="http://schemas.openxmlformats.org/officeDocument/2006/relationships/image" Target="../media/image91.emf"/><Relationship Id="rId13" Type="http://schemas.openxmlformats.org/officeDocument/2006/relationships/oleObject" Target="../embeddings/oleObject92.bin"/><Relationship Id="rId14" Type="http://schemas.openxmlformats.org/officeDocument/2006/relationships/image" Target="../media/image92.emf"/><Relationship Id="rId15" Type="http://schemas.openxmlformats.org/officeDocument/2006/relationships/oleObject" Target="../embeddings/oleObject93.bin"/><Relationship Id="rId16" Type="http://schemas.openxmlformats.org/officeDocument/2006/relationships/image" Target="../media/image93.emf"/><Relationship Id="rId17" Type="http://schemas.openxmlformats.org/officeDocument/2006/relationships/oleObject" Target="../embeddings/oleObject94.bin"/><Relationship Id="rId18" Type="http://schemas.openxmlformats.org/officeDocument/2006/relationships/image" Target="../media/image94.wmf"/><Relationship Id="rId19" Type="http://schemas.openxmlformats.org/officeDocument/2006/relationships/oleObject" Target="../embeddings/oleObject95.bin"/><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oleObject87.bin"/><Relationship Id="rId4" Type="http://schemas.openxmlformats.org/officeDocument/2006/relationships/image" Target="../media/image87.wmf"/><Relationship Id="rId5" Type="http://schemas.openxmlformats.org/officeDocument/2006/relationships/oleObject" Target="../embeddings/oleObject88.bin"/><Relationship Id="rId6" Type="http://schemas.openxmlformats.org/officeDocument/2006/relationships/image" Target="../media/image88.emf"/><Relationship Id="rId7" Type="http://schemas.openxmlformats.org/officeDocument/2006/relationships/oleObject" Target="../embeddings/oleObject89.bin"/><Relationship Id="rId8" Type="http://schemas.openxmlformats.org/officeDocument/2006/relationships/image" Target="../media/image89.wmf"/></Relationships>
</file>

<file path=ppt/slides/_rels/slide12.xml.rels><?xml version="1.0" encoding="UTF-8" standalone="yes"?>
<Relationships xmlns="http://schemas.openxmlformats.org/package/2006/relationships"><Relationship Id="rId20" Type="http://schemas.openxmlformats.org/officeDocument/2006/relationships/image" Target="../media/image105.wmf"/><Relationship Id="rId21" Type="http://schemas.openxmlformats.org/officeDocument/2006/relationships/oleObject" Target="../embeddings/oleObject106.bin"/><Relationship Id="rId22" Type="http://schemas.openxmlformats.org/officeDocument/2006/relationships/image" Target="../media/image106.wmf"/><Relationship Id="rId23" Type="http://schemas.openxmlformats.org/officeDocument/2006/relationships/oleObject" Target="../embeddings/oleObject107.bin"/><Relationship Id="rId24" Type="http://schemas.openxmlformats.org/officeDocument/2006/relationships/image" Target="../media/image107.wmf"/><Relationship Id="rId25" Type="http://schemas.openxmlformats.org/officeDocument/2006/relationships/oleObject" Target="../embeddings/oleObject108.bin"/><Relationship Id="rId26" Type="http://schemas.openxmlformats.org/officeDocument/2006/relationships/image" Target="../media/image108.emf"/><Relationship Id="rId27" Type="http://schemas.openxmlformats.org/officeDocument/2006/relationships/oleObject" Target="../embeddings/oleObject109.bin"/><Relationship Id="rId28" Type="http://schemas.openxmlformats.org/officeDocument/2006/relationships/image" Target="../media/image109.wmf"/><Relationship Id="rId29" Type="http://schemas.openxmlformats.org/officeDocument/2006/relationships/oleObject" Target="../embeddings/oleObject110.bin"/><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oleObject" Target="../embeddings/oleObject97.bin"/><Relationship Id="rId4" Type="http://schemas.openxmlformats.org/officeDocument/2006/relationships/image" Target="../media/image97.wmf"/><Relationship Id="rId5" Type="http://schemas.openxmlformats.org/officeDocument/2006/relationships/oleObject" Target="../embeddings/oleObject98.bin"/><Relationship Id="rId30" Type="http://schemas.openxmlformats.org/officeDocument/2006/relationships/image" Target="../media/image110.wmf"/><Relationship Id="rId31" Type="http://schemas.openxmlformats.org/officeDocument/2006/relationships/oleObject" Target="../embeddings/oleObject111.bin"/><Relationship Id="rId32" Type="http://schemas.openxmlformats.org/officeDocument/2006/relationships/image" Target="../media/image111.wmf"/><Relationship Id="rId9" Type="http://schemas.openxmlformats.org/officeDocument/2006/relationships/oleObject" Target="../embeddings/oleObject100.bin"/><Relationship Id="rId6" Type="http://schemas.openxmlformats.org/officeDocument/2006/relationships/image" Target="../media/image98.emf"/><Relationship Id="rId7" Type="http://schemas.openxmlformats.org/officeDocument/2006/relationships/oleObject" Target="../embeddings/oleObject99.bin"/><Relationship Id="rId8" Type="http://schemas.openxmlformats.org/officeDocument/2006/relationships/image" Target="../media/image99.wmf"/><Relationship Id="rId33" Type="http://schemas.openxmlformats.org/officeDocument/2006/relationships/oleObject" Target="../embeddings/oleObject112.bin"/><Relationship Id="rId34" Type="http://schemas.openxmlformats.org/officeDocument/2006/relationships/image" Target="../media/image112.wmf"/><Relationship Id="rId35" Type="http://schemas.openxmlformats.org/officeDocument/2006/relationships/oleObject" Target="../embeddings/oleObject113.bin"/><Relationship Id="rId36" Type="http://schemas.openxmlformats.org/officeDocument/2006/relationships/image" Target="../media/image113.wmf"/><Relationship Id="rId10" Type="http://schemas.openxmlformats.org/officeDocument/2006/relationships/image" Target="../media/image100.emf"/><Relationship Id="rId11" Type="http://schemas.openxmlformats.org/officeDocument/2006/relationships/oleObject" Target="../embeddings/oleObject101.bin"/><Relationship Id="rId12" Type="http://schemas.openxmlformats.org/officeDocument/2006/relationships/image" Target="../media/image101.wmf"/><Relationship Id="rId13" Type="http://schemas.openxmlformats.org/officeDocument/2006/relationships/oleObject" Target="../embeddings/oleObject102.bin"/><Relationship Id="rId14" Type="http://schemas.openxmlformats.org/officeDocument/2006/relationships/image" Target="../media/image102.wmf"/><Relationship Id="rId15" Type="http://schemas.openxmlformats.org/officeDocument/2006/relationships/oleObject" Target="../embeddings/oleObject103.bin"/><Relationship Id="rId16" Type="http://schemas.openxmlformats.org/officeDocument/2006/relationships/image" Target="../media/image103.wmf"/><Relationship Id="rId17" Type="http://schemas.openxmlformats.org/officeDocument/2006/relationships/oleObject" Target="../embeddings/oleObject104.bin"/><Relationship Id="rId18" Type="http://schemas.openxmlformats.org/officeDocument/2006/relationships/image" Target="../media/image104.wmf"/><Relationship Id="rId19" Type="http://schemas.openxmlformats.org/officeDocument/2006/relationships/oleObject" Target="../embeddings/oleObject105.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6.emf"/><Relationship Id="rId13" Type="http://schemas.openxmlformats.org/officeDocument/2006/relationships/oleObject" Target="../embeddings/oleObject6.bin"/><Relationship Id="rId14"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2.wmf"/><Relationship Id="rId5" Type="http://schemas.openxmlformats.org/officeDocument/2006/relationships/oleObject" Target="../embeddings/oleObject2.bin"/><Relationship Id="rId6" Type="http://schemas.openxmlformats.org/officeDocument/2006/relationships/image" Target="../media/image3.emf"/><Relationship Id="rId7" Type="http://schemas.openxmlformats.org/officeDocument/2006/relationships/oleObject" Target="../embeddings/oleObject3.bin"/><Relationship Id="rId8" Type="http://schemas.openxmlformats.org/officeDocument/2006/relationships/image" Target="../media/image4.emf"/><Relationship Id="rId9" Type="http://schemas.openxmlformats.org/officeDocument/2006/relationships/oleObject" Target="../embeddings/oleObject4.bin"/><Relationship Id="rId10" Type="http://schemas.openxmlformats.org/officeDocument/2006/relationships/image" Target="../media/image5.wmf"/></Relationships>
</file>

<file path=ppt/slides/_rels/slide4.xml.rels><?xml version="1.0" encoding="UTF-8" standalone="yes"?>
<Relationships xmlns="http://schemas.openxmlformats.org/package/2006/relationships"><Relationship Id="rId20" Type="http://schemas.openxmlformats.org/officeDocument/2006/relationships/image" Target="../media/image15.wmf"/><Relationship Id="rId21" Type="http://schemas.openxmlformats.org/officeDocument/2006/relationships/oleObject" Target="../embeddings/oleObject15.bin"/><Relationship Id="rId22" Type="http://schemas.openxmlformats.org/officeDocument/2006/relationships/image" Target="../media/image16.wmf"/><Relationship Id="rId23" Type="http://schemas.openxmlformats.org/officeDocument/2006/relationships/oleObject" Target="../embeddings/oleObject16.bin"/><Relationship Id="rId24" Type="http://schemas.openxmlformats.org/officeDocument/2006/relationships/image" Target="../media/image17.emf"/><Relationship Id="rId25" Type="http://schemas.openxmlformats.org/officeDocument/2006/relationships/oleObject" Target="../embeddings/oleObject17.bin"/><Relationship Id="rId26" Type="http://schemas.openxmlformats.org/officeDocument/2006/relationships/image" Target="../media/image18.emf"/><Relationship Id="rId27" Type="http://schemas.openxmlformats.org/officeDocument/2006/relationships/oleObject" Target="../embeddings/oleObject18.bin"/><Relationship Id="rId28" Type="http://schemas.openxmlformats.org/officeDocument/2006/relationships/image" Target="../media/image19.emf"/><Relationship Id="rId29" Type="http://schemas.openxmlformats.org/officeDocument/2006/relationships/oleObject" Target="../embeddings/oleObject19.bin"/><Relationship Id="rId1" Type="http://schemas.openxmlformats.org/officeDocument/2006/relationships/vmlDrawing" Target="../drawings/vmlDrawing2.vml"/><Relationship Id="rId2" Type="http://schemas.openxmlformats.org/officeDocument/2006/relationships/slideLayout" Target="../slideLayouts/slideLayout6.xml"/><Relationship Id="rId3" Type="http://schemas.openxmlformats.org/officeDocument/2006/relationships/notesSlide" Target="../notesSlides/notesSlide1.xml"/><Relationship Id="rId4" Type="http://schemas.openxmlformats.org/officeDocument/2006/relationships/image" Target="../media/image26.jpeg"/><Relationship Id="rId5" Type="http://schemas.openxmlformats.org/officeDocument/2006/relationships/oleObject" Target="../embeddings/oleObject7.bin"/><Relationship Id="rId30" Type="http://schemas.openxmlformats.org/officeDocument/2006/relationships/image" Target="../media/image20.emf"/><Relationship Id="rId31" Type="http://schemas.openxmlformats.org/officeDocument/2006/relationships/oleObject" Target="../embeddings/oleObject20.bin"/><Relationship Id="rId32" Type="http://schemas.openxmlformats.org/officeDocument/2006/relationships/image" Target="../media/image21.emf"/><Relationship Id="rId9" Type="http://schemas.openxmlformats.org/officeDocument/2006/relationships/oleObject" Target="../embeddings/oleObject9.bin"/><Relationship Id="rId6" Type="http://schemas.openxmlformats.org/officeDocument/2006/relationships/image" Target="../media/image8.wmf"/><Relationship Id="rId7" Type="http://schemas.openxmlformats.org/officeDocument/2006/relationships/oleObject" Target="../embeddings/oleObject8.bin"/><Relationship Id="rId8" Type="http://schemas.openxmlformats.org/officeDocument/2006/relationships/image" Target="../media/image9.wmf"/><Relationship Id="rId33" Type="http://schemas.openxmlformats.org/officeDocument/2006/relationships/oleObject" Target="../embeddings/oleObject21.bin"/><Relationship Id="rId34" Type="http://schemas.openxmlformats.org/officeDocument/2006/relationships/image" Target="../media/image22.emf"/><Relationship Id="rId35" Type="http://schemas.openxmlformats.org/officeDocument/2006/relationships/oleObject" Target="../embeddings/oleObject22.bin"/><Relationship Id="rId36" Type="http://schemas.openxmlformats.org/officeDocument/2006/relationships/image" Target="../media/image23.wmf"/><Relationship Id="rId10" Type="http://schemas.openxmlformats.org/officeDocument/2006/relationships/image" Target="../media/image10.wmf"/><Relationship Id="rId11" Type="http://schemas.openxmlformats.org/officeDocument/2006/relationships/oleObject" Target="../embeddings/oleObject10.bin"/><Relationship Id="rId12" Type="http://schemas.openxmlformats.org/officeDocument/2006/relationships/image" Target="../media/image11.wmf"/><Relationship Id="rId13" Type="http://schemas.openxmlformats.org/officeDocument/2006/relationships/oleObject" Target="../embeddings/oleObject11.bin"/><Relationship Id="rId14" Type="http://schemas.openxmlformats.org/officeDocument/2006/relationships/image" Target="../media/image12.wmf"/><Relationship Id="rId15" Type="http://schemas.openxmlformats.org/officeDocument/2006/relationships/oleObject" Target="../embeddings/oleObject12.bin"/><Relationship Id="rId16" Type="http://schemas.openxmlformats.org/officeDocument/2006/relationships/image" Target="../media/image13.wmf"/><Relationship Id="rId17" Type="http://schemas.openxmlformats.org/officeDocument/2006/relationships/oleObject" Target="../embeddings/oleObject13.bin"/><Relationship Id="rId18" Type="http://schemas.openxmlformats.org/officeDocument/2006/relationships/image" Target="../media/image14.wmf"/><Relationship Id="rId19" Type="http://schemas.openxmlformats.org/officeDocument/2006/relationships/oleObject" Target="../embeddings/oleObject14.bin"/><Relationship Id="rId37" Type="http://schemas.openxmlformats.org/officeDocument/2006/relationships/oleObject" Target="../embeddings/oleObject23.bin"/><Relationship Id="rId38" Type="http://schemas.openxmlformats.org/officeDocument/2006/relationships/image" Target="../media/image24.emf"/><Relationship Id="rId39" Type="http://schemas.openxmlformats.org/officeDocument/2006/relationships/oleObject" Target="../embeddings/oleObject24.bin"/><Relationship Id="rId40" Type="http://schemas.openxmlformats.org/officeDocument/2006/relationships/image" Target="../media/image25.emf"/></Relationships>
</file>

<file path=ppt/slides/_rels/slide5.xml.rels><?xml version="1.0" encoding="UTF-8" standalone="yes"?>
<Relationships xmlns="http://schemas.openxmlformats.org/package/2006/relationships"><Relationship Id="rId11" Type="http://schemas.openxmlformats.org/officeDocument/2006/relationships/oleObject" Target="../embeddings/oleObject29.bin"/><Relationship Id="rId12" Type="http://schemas.openxmlformats.org/officeDocument/2006/relationships/image" Target="../media/image31.emf"/><Relationship Id="rId13" Type="http://schemas.openxmlformats.org/officeDocument/2006/relationships/oleObject" Target="../embeddings/oleObject30.bin"/><Relationship Id="rId14" Type="http://schemas.openxmlformats.org/officeDocument/2006/relationships/image" Target="../media/image32.emf"/><Relationship Id="rId15" Type="http://schemas.openxmlformats.org/officeDocument/2006/relationships/oleObject" Target="../embeddings/oleObject31.bin"/><Relationship Id="rId16" Type="http://schemas.openxmlformats.org/officeDocument/2006/relationships/image" Target="../media/image33.e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25.bin"/><Relationship Id="rId4" Type="http://schemas.openxmlformats.org/officeDocument/2006/relationships/image" Target="../media/image27.wmf"/><Relationship Id="rId5" Type="http://schemas.openxmlformats.org/officeDocument/2006/relationships/oleObject" Target="../embeddings/oleObject26.bin"/><Relationship Id="rId6" Type="http://schemas.openxmlformats.org/officeDocument/2006/relationships/image" Target="../media/image28.emf"/><Relationship Id="rId7" Type="http://schemas.openxmlformats.org/officeDocument/2006/relationships/oleObject" Target="../embeddings/oleObject27.bin"/><Relationship Id="rId8" Type="http://schemas.openxmlformats.org/officeDocument/2006/relationships/image" Target="../media/image29.emf"/><Relationship Id="rId9" Type="http://schemas.openxmlformats.org/officeDocument/2006/relationships/oleObject" Target="../embeddings/oleObject28.bin"/><Relationship Id="rId10" Type="http://schemas.openxmlformats.org/officeDocument/2006/relationships/image" Target="../media/image30.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4.jpeg"/></Relationships>
</file>

<file path=ppt/slides/_rels/slide7.xml.rels><?xml version="1.0" encoding="UTF-8" standalone="yes"?>
<Relationships xmlns="http://schemas.openxmlformats.org/package/2006/relationships"><Relationship Id="rId20" Type="http://schemas.openxmlformats.org/officeDocument/2006/relationships/image" Target="../media/image43.emf"/><Relationship Id="rId21" Type="http://schemas.openxmlformats.org/officeDocument/2006/relationships/oleObject" Target="../embeddings/oleObject41.bin"/><Relationship Id="rId22" Type="http://schemas.openxmlformats.org/officeDocument/2006/relationships/image" Target="../media/image44.wmf"/><Relationship Id="rId23" Type="http://schemas.openxmlformats.org/officeDocument/2006/relationships/oleObject" Target="../embeddings/oleObject42.bin"/><Relationship Id="rId24" Type="http://schemas.openxmlformats.org/officeDocument/2006/relationships/image" Target="../media/image45.wmf"/><Relationship Id="rId25" Type="http://schemas.openxmlformats.org/officeDocument/2006/relationships/oleObject" Target="../embeddings/oleObject43.bin"/><Relationship Id="rId26" Type="http://schemas.openxmlformats.org/officeDocument/2006/relationships/image" Target="../media/image46.emf"/><Relationship Id="rId27" Type="http://schemas.openxmlformats.org/officeDocument/2006/relationships/oleObject" Target="../embeddings/oleObject44.bin"/><Relationship Id="rId28" Type="http://schemas.openxmlformats.org/officeDocument/2006/relationships/image" Target="../media/image47.wmf"/><Relationship Id="rId29" Type="http://schemas.openxmlformats.org/officeDocument/2006/relationships/oleObject" Target="../embeddings/oleObject45.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32.bin"/><Relationship Id="rId4" Type="http://schemas.openxmlformats.org/officeDocument/2006/relationships/image" Target="../media/image35.wmf"/><Relationship Id="rId5" Type="http://schemas.openxmlformats.org/officeDocument/2006/relationships/oleObject" Target="../embeddings/oleObject33.bin"/><Relationship Id="rId30" Type="http://schemas.openxmlformats.org/officeDocument/2006/relationships/image" Target="../media/image48.emf"/><Relationship Id="rId31" Type="http://schemas.openxmlformats.org/officeDocument/2006/relationships/oleObject" Target="../embeddings/oleObject46.bin"/><Relationship Id="rId32" Type="http://schemas.openxmlformats.org/officeDocument/2006/relationships/image" Target="../media/image49.emf"/><Relationship Id="rId9" Type="http://schemas.openxmlformats.org/officeDocument/2006/relationships/oleObject" Target="../embeddings/oleObject35.bin"/><Relationship Id="rId6" Type="http://schemas.openxmlformats.org/officeDocument/2006/relationships/image" Target="../media/image36.wmf"/><Relationship Id="rId7" Type="http://schemas.openxmlformats.org/officeDocument/2006/relationships/oleObject" Target="../embeddings/oleObject34.bin"/><Relationship Id="rId8" Type="http://schemas.openxmlformats.org/officeDocument/2006/relationships/image" Target="../media/image37.wmf"/><Relationship Id="rId33" Type="http://schemas.openxmlformats.org/officeDocument/2006/relationships/oleObject" Target="../embeddings/oleObject47.bin"/><Relationship Id="rId34" Type="http://schemas.openxmlformats.org/officeDocument/2006/relationships/image" Target="../media/image50.wmf"/><Relationship Id="rId10" Type="http://schemas.openxmlformats.org/officeDocument/2006/relationships/image" Target="../media/image38.wmf"/><Relationship Id="rId11" Type="http://schemas.openxmlformats.org/officeDocument/2006/relationships/oleObject" Target="../embeddings/oleObject36.bin"/><Relationship Id="rId12" Type="http://schemas.openxmlformats.org/officeDocument/2006/relationships/image" Target="../media/image39.wmf"/><Relationship Id="rId13" Type="http://schemas.openxmlformats.org/officeDocument/2006/relationships/oleObject" Target="../embeddings/oleObject37.bin"/><Relationship Id="rId14" Type="http://schemas.openxmlformats.org/officeDocument/2006/relationships/image" Target="../media/image40.wmf"/><Relationship Id="rId15" Type="http://schemas.openxmlformats.org/officeDocument/2006/relationships/oleObject" Target="../embeddings/oleObject38.bin"/><Relationship Id="rId16" Type="http://schemas.openxmlformats.org/officeDocument/2006/relationships/image" Target="../media/image41.wmf"/><Relationship Id="rId17" Type="http://schemas.openxmlformats.org/officeDocument/2006/relationships/oleObject" Target="../embeddings/oleObject39.bin"/><Relationship Id="rId18" Type="http://schemas.openxmlformats.org/officeDocument/2006/relationships/image" Target="../media/image42.wmf"/><Relationship Id="rId19" Type="http://schemas.openxmlformats.org/officeDocument/2006/relationships/oleObject" Target="../embeddings/oleObject40.bin"/></Relationships>
</file>

<file path=ppt/slides/_rels/slide8.xml.rels><?xml version="1.0" encoding="UTF-8" standalone="yes"?>
<Relationships xmlns="http://schemas.openxmlformats.org/package/2006/relationships"><Relationship Id="rId11" Type="http://schemas.openxmlformats.org/officeDocument/2006/relationships/oleObject" Target="../embeddings/oleObject51.bin"/><Relationship Id="rId12" Type="http://schemas.openxmlformats.org/officeDocument/2006/relationships/image" Target="../media/image54.wmf"/><Relationship Id="rId13" Type="http://schemas.openxmlformats.org/officeDocument/2006/relationships/oleObject" Target="../embeddings/oleObject52.bin"/><Relationship Id="rId14" Type="http://schemas.openxmlformats.org/officeDocument/2006/relationships/image" Target="../media/image55.wmf"/><Relationship Id="rId15" Type="http://schemas.openxmlformats.org/officeDocument/2006/relationships/oleObject" Target="../embeddings/oleObject53.bin"/><Relationship Id="rId16" Type="http://schemas.openxmlformats.org/officeDocument/2006/relationships/image" Target="../media/image56.wmf"/><Relationship Id="rId17" Type="http://schemas.openxmlformats.org/officeDocument/2006/relationships/oleObject" Target="../embeddings/oleObject54.bin"/><Relationship Id="rId18" Type="http://schemas.openxmlformats.org/officeDocument/2006/relationships/image" Target="../media/image57.wmf"/><Relationship Id="rId1" Type="http://schemas.openxmlformats.org/officeDocument/2006/relationships/vmlDrawing" Target="../drawings/vmlDrawing5.vml"/><Relationship Id="rId2" Type="http://schemas.openxmlformats.org/officeDocument/2006/relationships/slideLayout" Target="../slideLayouts/slideLayout6.xml"/><Relationship Id="rId3" Type="http://schemas.openxmlformats.org/officeDocument/2006/relationships/notesSlide" Target="../notesSlides/notesSlide3.xml"/><Relationship Id="rId4" Type="http://schemas.openxmlformats.org/officeDocument/2006/relationships/image" Target="../media/image58.jpeg"/><Relationship Id="rId5" Type="http://schemas.openxmlformats.org/officeDocument/2006/relationships/oleObject" Target="../embeddings/oleObject48.bin"/><Relationship Id="rId6" Type="http://schemas.openxmlformats.org/officeDocument/2006/relationships/image" Target="../media/image51.wmf"/><Relationship Id="rId7" Type="http://schemas.openxmlformats.org/officeDocument/2006/relationships/oleObject" Target="../embeddings/oleObject49.bin"/><Relationship Id="rId8" Type="http://schemas.openxmlformats.org/officeDocument/2006/relationships/image" Target="../media/image52.wmf"/><Relationship Id="rId9" Type="http://schemas.openxmlformats.org/officeDocument/2006/relationships/oleObject" Target="../embeddings/oleObject50.bin"/><Relationship Id="rId10" Type="http://schemas.openxmlformats.org/officeDocument/2006/relationships/image" Target="../media/image53.wmf"/></Relationships>
</file>

<file path=ppt/slides/_rels/slide9.xml.rels><?xml version="1.0" encoding="UTF-8" standalone="yes"?>
<Relationships xmlns="http://schemas.openxmlformats.org/package/2006/relationships"><Relationship Id="rId9" Type="http://schemas.openxmlformats.org/officeDocument/2006/relationships/oleObject" Target="../embeddings/oleObject58.bin"/><Relationship Id="rId20" Type="http://schemas.openxmlformats.org/officeDocument/2006/relationships/image" Target="../media/image67.wmf"/><Relationship Id="rId21" Type="http://schemas.openxmlformats.org/officeDocument/2006/relationships/oleObject" Target="../embeddings/oleObject64.bin"/><Relationship Id="rId22" Type="http://schemas.openxmlformats.org/officeDocument/2006/relationships/image" Target="../media/image68.wmf"/><Relationship Id="rId10" Type="http://schemas.openxmlformats.org/officeDocument/2006/relationships/image" Target="../media/image62.wmf"/><Relationship Id="rId11" Type="http://schemas.openxmlformats.org/officeDocument/2006/relationships/oleObject" Target="../embeddings/oleObject59.bin"/><Relationship Id="rId12" Type="http://schemas.openxmlformats.org/officeDocument/2006/relationships/image" Target="../media/image63.wmf"/><Relationship Id="rId13" Type="http://schemas.openxmlformats.org/officeDocument/2006/relationships/oleObject" Target="../embeddings/oleObject60.bin"/><Relationship Id="rId14" Type="http://schemas.openxmlformats.org/officeDocument/2006/relationships/image" Target="../media/image64.wmf"/><Relationship Id="rId15" Type="http://schemas.openxmlformats.org/officeDocument/2006/relationships/oleObject" Target="../embeddings/oleObject61.bin"/><Relationship Id="rId16" Type="http://schemas.openxmlformats.org/officeDocument/2006/relationships/image" Target="../media/image65.wmf"/><Relationship Id="rId17" Type="http://schemas.openxmlformats.org/officeDocument/2006/relationships/oleObject" Target="../embeddings/oleObject62.bin"/><Relationship Id="rId18" Type="http://schemas.openxmlformats.org/officeDocument/2006/relationships/image" Target="../media/image66.wmf"/><Relationship Id="rId19" Type="http://schemas.openxmlformats.org/officeDocument/2006/relationships/oleObject" Target="../embeddings/oleObject63.bin"/><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55.bin"/><Relationship Id="rId4" Type="http://schemas.openxmlformats.org/officeDocument/2006/relationships/image" Target="../media/image59.wmf"/><Relationship Id="rId5" Type="http://schemas.openxmlformats.org/officeDocument/2006/relationships/oleObject" Target="../embeddings/oleObject56.bin"/><Relationship Id="rId6" Type="http://schemas.openxmlformats.org/officeDocument/2006/relationships/image" Target="../media/image60.wmf"/><Relationship Id="rId7" Type="http://schemas.openxmlformats.org/officeDocument/2006/relationships/oleObject" Target="../embeddings/oleObject57.bin"/><Relationship Id="rId8" Type="http://schemas.openxmlformats.org/officeDocument/2006/relationships/image" Target="../media/image61.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1441 </a:t>
            </a:r>
            <a:r>
              <a:rPr lang="en-US" dirty="0">
                <a:ea typeface="ＭＳ Ｐゴシック" pitchFamily="-84" charset="-128"/>
                <a:cs typeface="ＭＳ Ｐゴシック" pitchFamily="-84" charset="-128"/>
              </a:rPr>
              <a:t>– Section </a:t>
            </a:r>
            <a:r>
              <a:rPr lang="en-US" dirty="0" smtClean="0">
                <a:ea typeface="ＭＳ Ｐゴシック" pitchFamily="-84" charset="-128"/>
                <a:cs typeface="ＭＳ Ｐゴシック" pitchFamily="-84" charset="-128"/>
              </a:rPr>
              <a:t>002</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#21</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10970" y="1600200"/>
            <a:ext cx="2899486"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a:t>
            </a:r>
            <a:r>
              <a:rPr lang="en-US" dirty="0">
                <a:solidFill>
                  <a:schemeClr val="accent2"/>
                </a:solidFill>
                <a:latin typeface="Monotype Corsiva" pitchFamily="-84" charset="0"/>
              </a:rPr>
              <a:t>,</a:t>
            </a:r>
            <a:r>
              <a:rPr lang="en-US" dirty="0" smtClean="0">
                <a:solidFill>
                  <a:schemeClr val="accent2"/>
                </a:solidFill>
                <a:latin typeface="Monotype Corsiva" pitchFamily="-84" charset="0"/>
              </a:rPr>
              <a:t> April 15, 2013</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6" name="Content Placeholder 2"/>
          <p:cNvSpPr txBox="1">
            <a:spLocks/>
          </p:cNvSpPr>
          <p:nvPr/>
        </p:nvSpPr>
        <p:spPr bwMode="auto">
          <a:xfrm>
            <a:off x="1524000" y="2362200"/>
            <a:ext cx="66294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a:lstStyle>
          <a:p>
            <a:pPr marL="609600" indent="-609600" algn="l"/>
            <a:r>
              <a:rPr lang="en-US" altLang="ko-KR" sz="3600" dirty="0" smtClean="0">
                <a:latin typeface="Arial Narrow" charset="0"/>
                <a:ea typeface="굴림" charset="0"/>
                <a:cs typeface="굴림" charset="0"/>
              </a:rPr>
              <a:t>Moment of Inertia</a:t>
            </a:r>
          </a:p>
          <a:p>
            <a:pPr marL="609600" indent="-609600" algn="l"/>
            <a:r>
              <a:rPr lang="en-US" sz="3600" dirty="0" smtClean="0">
                <a:latin typeface="Arial Narrow" charset="0"/>
                <a:ea typeface="굴림" charset="0"/>
                <a:cs typeface="굴림" charset="0"/>
              </a:rPr>
              <a:t>Torque and Angular Acceleration</a:t>
            </a:r>
          </a:p>
          <a:p>
            <a:pPr marL="609600" indent="-609600" algn="l"/>
            <a:r>
              <a:rPr lang="en-US" sz="3600" dirty="0" smtClean="0">
                <a:latin typeface="Arial Narrow" charset="0"/>
                <a:ea typeface="굴림" charset="0"/>
                <a:cs typeface="굴림" charset="0"/>
              </a:rPr>
              <a:t>Rotational </a:t>
            </a:r>
            <a:r>
              <a:rPr lang="en-US" sz="3600" dirty="0">
                <a:latin typeface="Arial Narrow" charset="0"/>
                <a:ea typeface="굴림" charset="0"/>
                <a:cs typeface="굴림" charset="0"/>
              </a:rPr>
              <a:t>Kinetic Energy </a:t>
            </a:r>
            <a:endParaRPr lang="en-US" sz="3600" dirty="0" smtClean="0">
              <a:latin typeface="Arial Narrow" charset="0"/>
              <a:ea typeface="굴림" charset="0"/>
              <a:cs typeface="굴림" charset="0"/>
            </a:endParaRPr>
          </a:p>
          <a:p>
            <a:pPr marL="609600" indent="-609600" algn="l"/>
            <a:endParaRPr lang="en-US" altLang="ko-KR" sz="3600" dirty="0">
              <a:latin typeface="Arial Narrow" charset="0"/>
              <a:ea typeface="굴림" charset="0"/>
              <a:cs typeface="굴림" charset="0"/>
            </a:endParaRPr>
          </a:p>
          <a:p>
            <a:pPr marL="609600" indent="-609600" algn="l"/>
            <a:endParaRPr lang="en-US" sz="3600" dirty="0">
              <a:latin typeface="Arial Narrow" charset="0"/>
              <a:ea typeface="Gulim" charset="0"/>
              <a:cs typeface="Gulim" charset="0"/>
            </a:endParaRPr>
          </a:p>
        </p:txBody>
      </p:sp>
      <p:sp>
        <p:nvSpPr>
          <p:cNvPr id="5" name="Text Box 9"/>
          <p:cNvSpPr txBox="1">
            <a:spLocks noChangeArrowheads="1"/>
          </p:cNvSpPr>
          <p:nvPr/>
        </p:nvSpPr>
        <p:spPr bwMode="auto">
          <a:xfrm>
            <a:off x="838200" y="5939135"/>
            <a:ext cx="7687922" cy="46166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smtClean="0">
                <a:solidFill>
                  <a:srgbClr val="003300"/>
                </a:solidFill>
                <a:latin typeface="Arial Narrow" charset="0"/>
              </a:rPr>
              <a:t>Today’s </a:t>
            </a:r>
            <a:r>
              <a:rPr lang="en-US" dirty="0">
                <a:solidFill>
                  <a:srgbClr val="003300"/>
                </a:solidFill>
                <a:latin typeface="Arial Narrow" charset="0"/>
              </a:rPr>
              <a:t>homework is homework </a:t>
            </a:r>
            <a:r>
              <a:rPr lang="en-US" dirty="0" smtClean="0">
                <a:solidFill>
                  <a:srgbClr val="003300"/>
                </a:solidFill>
                <a:latin typeface="Arial Narrow" charset="0"/>
              </a:rPr>
              <a:t>#11, </a:t>
            </a:r>
            <a:r>
              <a:rPr lang="en-US" dirty="0">
                <a:solidFill>
                  <a:srgbClr val="003300"/>
                </a:solidFill>
                <a:latin typeface="Arial Narrow" charset="0"/>
              </a:rPr>
              <a:t>due </a:t>
            </a:r>
            <a:r>
              <a:rPr lang="en-US" dirty="0" smtClean="0">
                <a:solidFill>
                  <a:srgbClr val="003300"/>
                </a:solidFill>
                <a:latin typeface="Arial Narrow" charset="0"/>
              </a:rPr>
              <a:t>11pm</a:t>
            </a:r>
            <a:r>
              <a:rPr lang="en-US" dirty="0">
                <a:solidFill>
                  <a:srgbClr val="003300"/>
                </a:solidFill>
                <a:latin typeface="Arial Narrow" charset="0"/>
              </a:rPr>
              <a:t>, </a:t>
            </a:r>
            <a:r>
              <a:rPr lang="en-US" dirty="0" smtClean="0">
                <a:solidFill>
                  <a:srgbClr val="003300"/>
                </a:solidFill>
                <a:latin typeface="Arial Narrow" charset="0"/>
              </a:rPr>
              <a:t>Tuesday</a:t>
            </a:r>
            <a:r>
              <a:rPr lang="en-US" dirty="0">
                <a:solidFill>
                  <a:srgbClr val="003300"/>
                </a:solidFill>
                <a:latin typeface="Arial Narrow" charset="0"/>
              </a:rPr>
              <a:t>,  </a:t>
            </a:r>
            <a:r>
              <a:rPr lang="en-US" dirty="0" smtClean="0">
                <a:solidFill>
                  <a:srgbClr val="003300"/>
                </a:solidFill>
                <a:latin typeface="Arial Narrow" charset="0"/>
              </a:rPr>
              <a:t>Apr. 23!</a:t>
            </a:r>
            <a:r>
              <a:rPr lang="en-US" dirty="0">
                <a:solidFill>
                  <a:srgbClr val="003300"/>
                </a:solidFill>
                <a:latin typeface="Arial Narrow" charset="0"/>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April 15, 2013</a:t>
            </a:r>
            <a:endParaRPr lang="en-US" altLang="ko-KR" sz="1400">
              <a:solidFill>
                <a:srgbClr val="FF0066"/>
              </a:solidFill>
              <a:latin typeface="Arial Narrow" charset="0"/>
              <a:ea typeface="굴림" charset="0"/>
              <a:cs typeface="굴림" charset="0"/>
            </a:endParaRPr>
          </a:p>
        </p:txBody>
      </p:sp>
      <p:sp>
        <p:nvSpPr>
          <p:cNvPr id="3789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378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2D9AC4E-6779-2641-A042-FC7AEFECBFA7}"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sp>
        <p:nvSpPr>
          <p:cNvPr id="37892" name="Rectangle 2"/>
          <p:cNvSpPr>
            <a:spLocks noGrp="1" noChangeArrowheads="1"/>
          </p:cNvSpPr>
          <p:nvPr>
            <p:ph type="title"/>
          </p:nvPr>
        </p:nvSpPr>
        <p:spPr>
          <a:xfrm>
            <a:off x="685800" y="152400"/>
            <a:ext cx="7772400" cy="609600"/>
          </a:xfrm>
        </p:spPr>
        <p:txBody>
          <a:bodyPr/>
          <a:lstStyle/>
          <a:p>
            <a:r>
              <a:rPr lang="en-US" sz="4000">
                <a:latin typeface="Arial Narrow" charset="0"/>
                <a:ea typeface="ＭＳ Ｐゴシック" charset="0"/>
                <a:cs typeface="ＭＳ Ｐゴシック" charset="0"/>
              </a:rPr>
              <a:t>Example for Moment of Inertia</a:t>
            </a:r>
            <a:endParaRPr lang="en-US">
              <a:latin typeface="Arial Narrow" charset="0"/>
              <a:ea typeface="ＭＳ Ｐゴシック" charset="0"/>
              <a:cs typeface="ＭＳ Ｐゴシック" charset="0"/>
            </a:endParaRPr>
          </a:p>
        </p:txBody>
      </p:sp>
      <p:sp>
        <p:nvSpPr>
          <p:cNvPr id="1001475" name="Text Box 3"/>
          <p:cNvSpPr txBox="1">
            <a:spLocks noChangeArrowheads="1"/>
          </p:cNvSpPr>
          <p:nvPr/>
        </p:nvSpPr>
        <p:spPr bwMode="auto">
          <a:xfrm>
            <a:off x="457200" y="762000"/>
            <a:ext cx="8534400" cy="10350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800000"/>
                </a:solidFill>
                <a:latin typeface="Arial Narrow" charset="0"/>
              </a:rPr>
              <a:t>In a system of four small spheres as shown in the figure, assuming the radii are negligible and the rods connecting the particles are massless, compute the moment of inertia and the rotational kinetic energy when the system rotates about the y-axis at angular speed </a:t>
            </a:r>
            <a:r>
              <a:rPr lang="en-US" sz="2000">
                <a:solidFill>
                  <a:srgbClr val="800000"/>
                </a:solidFill>
                <a:latin typeface="Symbol" charset="0"/>
              </a:rPr>
              <a:t>w</a:t>
            </a:r>
            <a:r>
              <a:rPr lang="en-US" sz="2000">
                <a:solidFill>
                  <a:srgbClr val="800000"/>
                </a:solidFill>
                <a:latin typeface="Arial Narrow" charset="0"/>
              </a:rPr>
              <a:t>.</a:t>
            </a:r>
          </a:p>
        </p:txBody>
      </p:sp>
      <p:graphicFrame>
        <p:nvGraphicFramePr>
          <p:cNvPr id="1001476" name="Object 2"/>
          <p:cNvGraphicFramePr>
            <a:graphicFrameLocks noChangeAspect="1"/>
          </p:cNvGraphicFramePr>
          <p:nvPr/>
        </p:nvGraphicFramePr>
        <p:xfrm>
          <a:off x="4114800" y="2844800"/>
          <a:ext cx="196850" cy="330200"/>
        </p:xfrm>
        <a:graphic>
          <a:graphicData uri="http://schemas.openxmlformats.org/presentationml/2006/ole">
            <mc:AlternateContent xmlns:mc="http://schemas.openxmlformats.org/markup-compatibility/2006">
              <mc:Choice xmlns:v="urn:schemas-microsoft-com:vml" Requires="v">
                <p:oleObj spid="_x0000_s713068" name="Equation" r:id="rId3" imgW="126780" imgH="164814" progId="Equation.3">
                  <p:embed/>
                </p:oleObj>
              </mc:Choice>
              <mc:Fallback>
                <p:oleObj name="Equation" r:id="rId3" imgW="126780" imgH="16481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844800"/>
                        <a:ext cx="196850" cy="330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01477" name="Text Box 5"/>
          <p:cNvSpPr txBox="1">
            <a:spLocks noChangeArrowheads="1"/>
          </p:cNvSpPr>
          <p:nvPr/>
        </p:nvSpPr>
        <p:spPr bwMode="auto">
          <a:xfrm>
            <a:off x="3962400" y="1905000"/>
            <a:ext cx="502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Since the rotation is about y axis, the moment of inertia about y axis,</a:t>
            </a:r>
            <a:r>
              <a:rPr lang="en-US" sz="2000">
                <a:solidFill>
                  <a:schemeClr val="accent2"/>
                </a:solidFill>
                <a:latin typeface="Monotype Corsiva" charset="0"/>
              </a:rPr>
              <a:t> I</a:t>
            </a:r>
            <a:r>
              <a:rPr lang="en-US" sz="2000" baseline="-25000">
                <a:solidFill>
                  <a:schemeClr val="accent2"/>
                </a:solidFill>
                <a:latin typeface="Monotype Corsiva" charset="0"/>
              </a:rPr>
              <a:t>y</a:t>
            </a:r>
            <a:r>
              <a:rPr lang="en-US" sz="2000">
                <a:solidFill>
                  <a:schemeClr val="accent2"/>
                </a:solidFill>
                <a:latin typeface="Arial Narrow" charset="0"/>
              </a:rPr>
              <a:t>, is</a:t>
            </a:r>
          </a:p>
        </p:txBody>
      </p:sp>
      <p:graphicFrame>
        <p:nvGraphicFramePr>
          <p:cNvPr id="1001478" name="Object 3"/>
          <p:cNvGraphicFramePr>
            <a:graphicFrameLocks noChangeAspect="1"/>
          </p:cNvGraphicFramePr>
          <p:nvPr/>
        </p:nvGraphicFramePr>
        <p:xfrm>
          <a:off x="4495800" y="4268788"/>
          <a:ext cx="414338" cy="376237"/>
        </p:xfrm>
        <a:graphic>
          <a:graphicData uri="http://schemas.openxmlformats.org/presentationml/2006/ole">
            <mc:AlternateContent xmlns:mc="http://schemas.openxmlformats.org/markup-compatibility/2006">
              <mc:Choice xmlns:v="urn:schemas-microsoft-com:vml" Requires="v">
                <p:oleObj spid="_x0000_s713069" name="Equation" r:id="rId5" imgW="228501" imgH="215806" progId="Equation.3">
                  <p:embed/>
                </p:oleObj>
              </mc:Choice>
              <mc:Fallback>
                <p:oleObj name="Equation" r:id="rId5" imgW="228501" imgH="21580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4268788"/>
                        <a:ext cx="414338" cy="3762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01479" name="Text Box 7"/>
          <p:cNvSpPr txBox="1">
            <a:spLocks noChangeArrowheads="1"/>
          </p:cNvSpPr>
          <p:nvPr/>
        </p:nvSpPr>
        <p:spPr bwMode="auto">
          <a:xfrm>
            <a:off x="457200" y="4267200"/>
            <a:ext cx="3581400" cy="3968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800000"/>
                </a:solidFill>
                <a:latin typeface="Arial Narrow" charset="0"/>
              </a:rPr>
              <a:t>Thus, the rotational kinetic energy is </a:t>
            </a:r>
          </a:p>
        </p:txBody>
      </p:sp>
      <p:sp>
        <p:nvSpPr>
          <p:cNvPr id="1001480" name="Text Box 8"/>
          <p:cNvSpPr txBox="1">
            <a:spLocks noChangeArrowheads="1"/>
          </p:cNvSpPr>
          <p:nvPr/>
        </p:nvSpPr>
        <p:spPr bwMode="auto">
          <a:xfrm>
            <a:off x="685800" y="4876800"/>
            <a:ext cx="7924800" cy="7302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800000"/>
                </a:solidFill>
                <a:latin typeface="Arial Narrow" charset="0"/>
              </a:rPr>
              <a:t>Find the moment of inertia and rotational kinetic energy when the system rotates on the x-y plane about the z-axis that goes through the origin O.</a:t>
            </a:r>
          </a:p>
        </p:txBody>
      </p:sp>
      <p:grpSp>
        <p:nvGrpSpPr>
          <p:cNvPr id="2" name="Group 9"/>
          <p:cNvGrpSpPr>
            <a:grpSpLocks/>
          </p:cNvGrpSpPr>
          <p:nvPr/>
        </p:nvGrpSpPr>
        <p:grpSpPr bwMode="auto">
          <a:xfrm>
            <a:off x="381000" y="1676400"/>
            <a:ext cx="3581400" cy="2590800"/>
            <a:chOff x="240" y="912"/>
            <a:chExt cx="2256" cy="1632"/>
          </a:xfrm>
        </p:grpSpPr>
        <p:sp>
          <p:nvSpPr>
            <p:cNvPr id="37936" name="Line 10"/>
            <p:cNvSpPr>
              <a:spLocks noChangeShapeType="1"/>
            </p:cNvSpPr>
            <p:nvPr/>
          </p:nvSpPr>
          <p:spPr bwMode="auto">
            <a:xfrm>
              <a:off x="240" y="1776"/>
              <a:ext cx="2208"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7" name="Line 11"/>
            <p:cNvSpPr>
              <a:spLocks noChangeShapeType="1"/>
            </p:cNvSpPr>
            <p:nvPr/>
          </p:nvSpPr>
          <p:spPr bwMode="auto">
            <a:xfrm rot="-5400000">
              <a:off x="384" y="1776"/>
              <a:ext cx="153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8" name="Text Box 12"/>
            <p:cNvSpPr txBox="1">
              <a:spLocks noChangeArrowheads="1"/>
            </p:cNvSpPr>
            <p:nvPr/>
          </p:nvSpPr>
          <p:spPr bwMode="auto">
            <a:xfrm>
              <a:off x="2314" y="1718"/>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x</a:t>
              </a:r>
            </a:p>
          </p:txBody>
        </p:sp>
        <p:sp>
          <p:nvSpPr>
            <p:cNvPr id="37939" name="Text Box 13"/>
            <p:cNvSpPr txBox="1">
              <a:spLocks noChangeArrowheads="1"/>
            </p:cNvSpPr>
            <p:nvPr/>
          </p:nvSpPr>
          <p:spPr bwMode="auto">
            <a:xfrm>
              <a:off x="912" y="912"/>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y</a:t>
              </a:r>
            </a:p>
          </p:txBody>
        </p:sp>
      </p:grpSp>
      <p:sp>
        <p:nvSpPr>
          <p:cNvPr id="1001486" name="Text Box 14"/>
          <p:cNvSpPr txBox="1">
            <a:spLocks noChangeArrowheads="1"/>
          </p:cNvSpPr>
          <p:nvPr/>
        </p:nvSpPr>
        <p:spPr bwMode="auto">
          <a:xfrm>
            <a:off x="4419600" y="3413125"/>
            <a:ext cx="4724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This is because the rotation is done about y axis, and the radii of the spheres are negligible.</a:t>
            </a:r>
          </a:p>
        </p:txBody>
      </p:sp>
      <p:sp>
        <p:nvSpPr>
          <p:cNvPr id="1001487" name="Text Box 15"/>
          <p:cNvSpPr txBox="1">
            <a:spLocks noChangeArrowheads="1"/>
          </p:cNvSpPr>
          <p:nvPr/>
        </p:nvSpPr>
        <p:spPr bwMode="auto">
          <a:xfrm>
            <a:off x="2362200" y="3581400"/>
            <a:ext cx="20574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Why are some 0s?</a:t>
            </a:r>
          </a:p>
        </p:txBody>
      </p:sp>
      <p:grpSp>
        <p:nvGrpSpPr>
          <p:cNvPr id="3" name="Group 16"/>
          <p:cNvGrpSpPr>
            <a:grpSpLocks/>
          </p:cNvGrpSpPr>
          <p:nvPr/>
        </p:nvGrpSpPr>
        <p:grpSpPr bwMode="auto">
          <a:xfrm>
            <a:off x="228600" y="1981200"/>
            <a:ext cx="3124200" cy="2057400"/>
            <a:chOff x="144" y="1248"/>
            <a:chExt cx="1968" cy="1296"/>
          </a:xfrm>
        </p:grpSpPr>
        <p:grpSp>
          <p:nvGrpSpPr>
            <p:cNvPr id="37923" name="Group 17"/>
            <p:cNvGrpSpPr>
              <a:grpSpLocks/>
            </p:cNvGrpSpPr>
            <p:nvPr/>
          </p:nvGrpSpPr>
          <p:grpSpPr bwMode="auto">
            <a:xfrm>
              <a:off x="144" y="1680"/>
              <a:ext cx="1968" cy="339"/>
              <a:chOff x="144" y="1680"/>
              <a:chExt cx="1968" cy="339"/>
            </a:xfrm>
          </p:grpSpPr>
          <p:sp>
            <p:nvSpPr>
              <p:cNvPr id="37931" name="Oval 18"/>
              <p:cNvSpPr>
                <a:spLocks noChangeArrowheads="1"/>
              </p:cNvSpPr>
              <p:nvPr/>
            </p:nvSpPr>
            <p:spPr bwMode="auto">
              <a:xfrm>
                <a:off x="144" y="1827"/>
                <a:ext cx="192" cy="192"/>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M</a:t>
                </a:r>
              </a:p>
            </p:txBody>
          </p:sp>
          <p:sp>
            <p:nvSpPr>
              <p:cNvPr id="37932" name="Oval 19"/>
              <p:cNvSpPr>
                <a:spLocks noChangeArrowheads="1"/>
              </p:cNvSpPr>
              <p:nvPr/>
            </p:nvSpPr>
            <p:spPr bwMode="auto">
              <a:xfrm>
                <a:off x="1920" y="1827"/>
                <a:ext cx="192" cy="192"/>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M</a:t>
                </a:r>
              </a:p>
            </p:txBody>
          </p:sp>
          <p:cxnSp>
            <p:nvCxnSpPr>
              <p:cNvPr id="37933" name="AutoShape 20"/>
              <p:cNvCxnSpPr>
                <a:cxnSpLocks noChangeShapeType="1"/>
                <a:stCxn id="37931" idx="6"/>
                <a:endCxn id="37932" idx="2"/>
              </p:cNvCxnSpPr>
              <p:nvPr/>
            </p:nvCxnSpPr>
            <p:spPr bwMode="auto">
              <a:xfrm>
                <a:off x="336" y="1923"/>
                <a:ext cx="1584" cy="0"/>
              </a:xfrm>
              <a:prstGeom prst="straightConnector1">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cxnSp>
          <p:sp>
            <p:nvSpPr>
              <p:cNvPr id="37934" name="Text Box 21"/>
              <p:cNvSpPr txBox="1">
                <a:spLocks noChangeArrowheads="1"/>
              </p:cNvSpPr>
              <p:nvPr/>
            </p:nvSpPr>
            <p:spPr bwMode="auto">
              <a:xfrm>
                <a:off x="614" y="1680"/>
                <a:ext cx="1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0000"/>
                    </a:solidFill>
                    <a:latin typeface="Monotype Corsiva" charset="0"/>
                  </a:rPr>
                  <a:t>l</a:t>
                </a:r>
              </a:p>
            </p:txBody>
          </p:sp>
          <p:sp>
            <p:nvSpPr>
              <p:cNvPr id="37935" name="Text Box 22"/>
              <p:cNvSpPr txBox="1">
                <a:spLocks noChangeArrowheads="1"/>
              </p:cNvSpPr>
              <p:nvPr/>
            </p:nvSpPr>
            <p:spPr bwMode="auto">
              <a:xfrm>
                <a:off x="1483" y="1683"/>
                <a:ext cx="1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0000"/>
                    </a:solidFill>
                    <a:latin typeface="Monotype Corsiva" charset="0"/>
                  </a:rPr>
                  <a:t>l</a:t>
                </a:r>
              </a:p>
            </p:txBody>
          </p:sp>
        </p:grpSp>
        <p:grpSp>
          <p:nvGrpSpPr>
            <p:cNvPr id="37924" name="Group 23"/>
            <p:cNvGrpSpPr>
              <a:grpSpLocks/>
            </p:cNvGrpSpPr>
            <p:nvPr/>
          </p:nvGrpSpPr>
          <p:grpSpPr bwMode="auto">
            <a:xfrm>
              <a:off x="1080" y="1248"/>
              <a:ext cx="255" cy="1296"/>
              <a:chOff x="1080" y="1248"/>
              <a:chExt cx="255" cy="1296"/>
            </a:xfrm>
          </p:grpSpPr>
          <p:sp>
            <p:nvSpPr>
              <p:cNvPr id="37926" name="Oval 24"/>
              <p:cNvSpPr>
                <a:spLocks noChangeArrowheads="1"/>
              </p:cNvSpPr>
              <p:nvPr/>
            </p:nvSpPr>
            <p:spPr bwMode="auto">
              <a:xfrm>
                <a:off x="1080" y="2400"/>
                <a:ext cx="144" cy="144"/>
              </a:xfrm>
              <a:prstGeom prst="ellipse">
                <a:avLst/>
              </a:prstGeom>
              <a:gradFill rotWithShape="0">
                <a:gsLst>
                  <a:gs pos="0">
                    <a:srgbClr val="33CC33"/>
                  </a:gs>
                  <a:gs pos="100000">
                    <a:srgbClr val="185E1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m</a:t>
                </a:r>
              </a:p>
            </p:txBody>
          </p:sp>
          <p:sp>
            <p:nvSpPr>
              <p:cNvPr id="37927" name="Oval 25"/>
              <p:cNvSpPr>
                <a:spLocks noChangeArrowheads="1"/>
              </p:cNvSpPr>
              <p:nvPr/>
            </p:nvSpPr>
            <p:spPr bwMode="auto">
              <a:xfrm>
                <a:off x="1080" y="1248"/>
                <a:ext cx="144" cy="144"/>
              </a:xfrm>
              <a:prstGeom prst="ellipse">
                <a:avLst/>
              </a:prstGeom>
              <a:gradFill rotWithShape="0">
                <a:gsLst>
                  <a:gs pos="0">
                    <a:srgbClr val="33CC33"/>
                  </a:gs>
                  <a:gs pos="100000">
                    <a:srgbClr val="185E1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m</a:t>
                </a:r>
              </a:p>
            </p:txBody>
          </p:sp>
          <p:cxnSp>
            <p:nvCxnSpPr>
              <p:cNvPr id="37928" name="AutoShape 26"/>
              <p:cNvCxnSpPr>
                <a:cxnSpLocks noChangeShapeType="1"/>
                <a:stCxn id="37926" idx="0"/>
                <a:endCxn id="37927" idx="4"/>
              </p:cNvCxnSpPr>
              <p:nvPr/>
            </p:nvCxnSpPr>
            <p:spPr bwMode="auto">
              <a:xfrm flipV="1">
                <a:off x="1152" y="1392"/>
                <a:ext cx="0" cy="1008"/>
              </a:xfrm>
              <a:prstGeom prst="straightConnector1">
                <a:avLst/>
              </a:prstGeom>
              <a:noFill/>
              <a:ln w="28575">
                <a:solidFill>
                  <a:srgbClr val="33CC33"/>
                </a:solidFill>
                <a:prstDash val="sysDot"/>
                <a:round/>
                <a:headEnd/>
                <a:tailEnd/>
              </a:ln>
              <a:extLst>
                <a:ext uri="{909E8E84-426E-40dd-AFC4-6F175D3DCCD1}">
                  <a14:hiddenFill xmlns:a14="http://schemas.microsoft.com/office/drawing/2010/main">
                    <a:noFill/>
                  </a14:hiddenFill>
                </a:ext>
              </a:extLst>
            </p:spPr>
          </p:cxnSp>
          <p:sp>
            <p:nvSpPr>
              <p:cNvPr id="37929" name="Text Box 27"/>
              <p:cNvSpPr txBox="1">
                <a:spLocks noChangeArrowheads="1"/>
              </p:cNvSpPr>
              <p:nvPr/>
            </p:nvSpPr>
            <p:spPr bwMode="auto">
              <a:xfrm>
                <a:off x="1142" y="1512"/>
                <a:ext cx="1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b</a:t>
                </a:r>
                <a:endParaRPr lang="en-US" sz="2000">
                  <a:latin typeface="Monotype Corsiva" charset="0"/>
                </a:endParaRPr>
              </a:p>
            </p:txBody>
          </p:sp>
          <p:sp>
            <p:nvSpPr>
              <p:cNvPr id="37930" name="Text Box 28"/>
              <p:cNvSpPr txBox="1">
                <a:spLocks noChangeArrowheads="1"/>
              </p:cNvSpPr>
              <p:nvPr/>
            </p:nvSpPr>
            <p:spPr bwMode="auto">
              <a:xfrm>
                <a:off x="1152" y="2006"/>
                <a:ext cx="1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b</a:t>
                </a:r>
                <a:endParaRPr lang="en-US" sz="2000">
                  <a:latin typeface="Monotype Corsiva" charset="0"/>
                </a:endParaRPr>
              </a:p>
            </p:txBody>
          </p:sp>
        </p:grpSp>
        <p:sp>
          <p:nvSpPr>
            <p:cNvPr id="37925" name="Text Box 29"/>
            <p:cNvSpPr txBox="1">
              <a:spLocks noChangeArrowheads="1"/>
            </p:cNvSpPr>
            <p:nvPr/>
          </p:nvSpPr>
          <p:spPr bwMode="auto">
            <a:xfrm>
              <a:off x="960" y="1879"/>
              <a:ext cx="2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O</a:t>
              </a:r>
            </a:p>
          </p:txBody>
        </p:sp>
      </p:grpSp>
      <p:graphicFrame>
        <p:nvGraphicFramePr>
          <p:cNvPr id="1001502" name="Object 4"/>
          <p:cNvGraphicFramePr>
            <a:graphicFrameLocks noChangeAspect="1"/>
          </p:cNvGraphicFramePr>
          <p:nvPr/>
        </p:nvGraphicFramePr>
        <p:xfrm>
          <a:off x="434975" y="5834063"/>
          <a:ext cx="174625" cy="220662"/>
        </p:xfrm>
        <a:graphic>
          <a:graphicData uri="http://schemas.openxmlformats.org/presentationml/2006/ole">
            <mc:AlternateContent xmlns:mc="http://schemas.openxmlformats.org/markup-compatibility/2006">
              <mc:Choice xmlns:v="urn:schemas-microsoft-com:vml" Requires="v">
                <p:oleObj spid="_x0000_s713070" name="Equation" r:id="rId7" imgW="126780" imgH="164814" progId="Equation.3">
                  <p:embed/>
                </p:oleObj>
              </mc:Choice>
              <mc:Fallback>
                <p:oleObj name="Equation" r:id="rId7" imgW="126780" imgH="16481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975" y="5834063"/>
                        <a:ext cx="174625" cy="2206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3" name="Object 5"/>
          <p:cNvGraphicFramePr>
            <a:graphicFrameLocks noChangeAspect="1"/>
          </p:cNvGraphicFramePr>
          <p:nvPr/>
        </p:nvGraphicFramePr>
        <p:xfrm>
          <a:off x="4808538" y="5816600"/>
          <a:ext cx="296862" cy="306388"/>
        </p:xfrm>
        <a:graphic>
          <a:graphicData uri="http://schemas.openxmlformats.org/presentationml/2006/ole">
            <mc:AlternateContent xmlns:mc="http://schemas.openxmlformats.org/markup-compatibility/2006">
              <mc:Choice xmlns:v="urn:schemas-microsoft-com:vml" Requires="v">
                <p:oleObj spid="_x0000_s713071" name="Equation" r:id="rId8" imgW="228501" imgH="215806" progId="Equation.3">
                  <p:embed/>
                </p:oleObj>
              </mc:Choice>
              <mc:Fallback>
                <p:oleObj name="Equation" r:id="rId8" imgW="228501" imgH="21580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8538" y="5816600"/>
                        <a:ext cx="296862" cy="3063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4" name="Object 6"/>
          <p:cNvGraphicFramePr>
            <a:graphicFrameLocks noChangeAspect="1"/>
          </p:cNvGraphicFramePr>
          <p:nvPr/>
        </p:nvGraphicFramePr>
        <p:xfrm>
          <a:off x="4322763" y="2806700"/>
          <a:ext cx="946150" cy="711200"/>
        </p:xfrm>
        <a:graphic>
          <a:graphicData uri="http://schemas.openxmlformats.org/presentationml/2006/ole">
            <mc:AlternateContent xmlns:mc="http://schemas.openxmlformats.org/markup-compatibility/2006">
              <mc:Choice xmlns:v="urn:schemas-microsoft-com:vml" Requires="v">
                <p:oleObj spid="_x0000_s713072" name="Equation" r:id="rId9" imgW="609600" imgH="355600" progId="Equation.DSMT4">
                  <p:embed/>
                </p:oleObj>
              </mc:Choice>
              <mc:Fallback>
                <p:oleObj name="Equation" r:id="rId9" imgW="609600" imgH="355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22763" y="2806700"/>
                        <a:ext cx="946150" cy="711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5" name="Object 7"/>
          <p:cNvGraphicFramePr>
            <a:graphicFrameLocks noChangeAspect="1"/>
          </p:cNvGraphicFramePr>
          <p:nvPr/>
        </p:nvGraphicFramePr>
        <p:xfrm>
          <a:off x="5267325" y="2819400"/>
          <a:ext cx="865188" cy="406400"/>
        </p:xfrm>
        <a:graphic>
          <a:graphicData uri="http://schemas.openxmlformats.org/presentationml/2006/ole">
            <mc:AlternateContent xmlns:mc="http://schemas.openxmlformats.org/markup-compatibility/2006">
              <mc:Choice xmlns:v="urn:schemas-microsoft-com:vml" Requires="v">
                <p:oleObj spid="_x0000_s713073" name="Equation" r:id="rId11" imgW="406400" imgH="203200" progId="Equation.DSMT4">
                  <p:embed/>
                </p:oleObj>
              </mc:Choice>
              <mc:Fallback>
                <p:oleObj name="Equation" r:id="rId11" imgW="406400" imgH="203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67325" y="2819400"/>
                        <a:ext cx="865188" cy="406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6" name="Object 8"/>
          <p:cNvGraphicFramePr>
            <a:graphicFrameLocks noChangeAspect="1"/>
          </p:cNvGraphicFramePr>
          <p:nvPr/>
        </p:nvGraphicFramePr>
        <p:xfrm>
          <a:off x="8305800" y="2819400"/>
          <a:ext cx="838200" cy="381000"/>
        </p:xfrm>
        <a:graphic>
          <a:graphicData uri="http://schemas.openxmlformats.org/presentationml/2006/ole">
            <mc:AlternateContent xmlns:mc="http://schemas.openxmlformats.org/markup-compatibility/2006">
              <mc:Choice xmlns:v="urn:schemas-microsoft-com:vml" Requires="v">
                <p:oleObj spid="_x0000_s713074" name="Equation" r:id="rId13" imgW="482600" imgH="190500" progId="Equation.DSMT4">
                  <p:embed/>
                </p:oleObj>
              </mc:Choice>
              <mc:Fallback>
                <p:oleObj name="Equation" r:id="rId13" imgW="482600" imgH="1905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05800" y="2819400"/>
                        <a:ext cx="838200"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7" name="Object 9"/>
          <p:cNvGraphicFramePr>
            <a:graphicFrameLocks noChangeAspect="1"/>
          </p:cNvGraphicFramePr>
          <p:nvPr/>
        </p:nvGraphicFramePr>
        <p:xfrm>
          <a:off x="4865688" y="4114800"/>
          <a:ext cx="942975" cy="685800"/>
        </p:xfrm>
        <a:graphic>
          <a:graphicData uri="http://schemas.openxmlformats.org/presentationml/2006/ole">
            <mc:AlternateContent xmlns:mc="http://schemas.openxmlformats.org/markup-compatibility/2006">
              <mc:Choice xmlns:v="urn:schemas-microsoft-com:vml" Requires="v">
                <p:oleObj spid="_x0000_s713075" name="Equation" r:id="rId15" imgW="520700" imgH="393700" progId="Equation.DSMT4">
                  <p:embed/>
                </p:oleObj>
              </mc:Choice>
              <mc:Fallback>
                <p:oleObj name="Equation" r:id="rId15" imgW="520700" imgH="3937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65688" y="4114800"/>
                        <a:ext cx="942975" cy="685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8" name="Object 10"/>
          <p:cNvGraphicFramePr>
            <a:graphicFrameLocks noChangeAspect="1"/>
          </p:cNvGraphicFramePr>
          <p:nvPr/>
        </p:nvGraphicFramePr>
        <p:xfrm>
          <a:off x="5741988" y="4114800"/>
          <a:ext cx="1776412" cy="685800"/>
        </p:xfrm>
        <a:graphic>
          <a:graphicData uri="http://schemas.openxmlformats.org/presentationml/2006/ole">
            <mc:AlternateContent xmlns:mc="http://schemas.openxmlformats.org/markup-compatibility/2006">
              <mc:Choice xmlns:v="urn:schemas-microsoft-com:vml" Requires="v">
                <p:oleObj spid="_x0000_s713076" name="Equation" r:id="rId17" imgW="901700" imgH="393700" progId="Equation.DSMT4">
                  <p:embed/>
                </p:oleObj>
              </mc:Choice>
              <mc:Fallback>
                <p:oleObj name="Equation" r:id="rId17" imgW="901700" imgH="3937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41988" y="4114800"/>
                        <a:ext cx="1776412" cy="685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9" name="Object 11"/>
          <p:cNvGraphicFramePr>
            <a:graphicFrameLocks noChangeAspect="1"/>
          </p:cNvGraphicFramePr>
          <p:nvPr/>
        </p:nvGraphicFramePr>
        <p:xfrm>
          <a:off x="7543800" y="4249738"/>
          <a:ext cx="1219200" cy="417512"/>
        </p:xfrm>
        <a:graphic>
          <a:graphicData uri="http://schemas.openxmlformats.org/presentationml/2006/ole">
            <mc:AlternateContent xmlns:mc="http://schemas.openxmlformats.org/markup-compatibility/2006">
              <mc:Choice xmlns:v="urn:schemas-microsoft-com:vml" Requires="v">
                <p:oleObj spid="_x0000_s713077" name="Equation" r:id="rId19" imgW="571500" imgH="203200" progId="Equation.DSMT4">
                  <p:embed/>
                </p:oleObj>
              </mc:Choice>
              <mc:Fallback>
                <p:oleObj name="Equation" r:id="rId19" imgW="571500" imgH="2032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543800" y="4249738"/>
                        <a:ext cx="1219200" cy="417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0" name="Object 12"/>
          <p:cNvGraphicFramePr>
            <a:graphicFrameLocks noChangeAspect="1"/>
          </p:cNvGraphicFramePr>
          <p:nvPr/>
        </p:nvGraphicFramePr>
        <p:xfrm>
          <a:off x="622300" y="5783263"/>
          <a:ext cx="842963" cy="474662"/>
        </p:xfrm>
        <a:graphic>
          <a:graphicData uri="http://schemas.openxmlformats.org/presentationml/2006/ole">
            <mc:AlternateContent xmlns:mc="http://schemas.openxmlformats.org/markup-compatibility/2006">
              <mc:Choice xmlns:v="urn:schemas-microsoft-com:vml" Requires="v">
                <p:oleObj spid="_x0000_s713078" name="Equation" r:id="rId21" imgW="609600" imgH="355600" progId="Equation.DSMT4">
                  <p:embed/>
                </p:oleObj>
              </mc:Choice>
              <mc:Fallback>
                <p:oleObj name="Equation" r:id="rId21" imgW="609600" imgH="3556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22300" y="5783263"/>
                        <a:ext cx="842963" cy="4746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1" name="Object 13"/>
          <p:cNvGraphicFramePr>
            <a:graphicFrameLocks noChangeAspect="1"/>
          </p:cNvGraphicFramePr>
          <p:nvPr/>
        </p:nvGraphicFramePr>
        <p:xfrm>
          <a:off x="1435100" y="5791200"/>
          <a:ext cx="633413" cy="304800"/>
        </p:xfrm>
        <a:graphic>
          <a:graphicData uri="http://schemas.openxmlformats.org/presentationml/2006/ole">
            <mc:AlternateContent xmlns:mc="http://schemas.openxmlformats.org/markup-compatibility/2006">
              <mc:Choice xmlns:v="urn:schemas-microsoft-com:vml" Requires="v">
                <p:oleObj spid="_x0000_s713079" name="Equation" r:id="rId23" imgW="406400" imgH="203200" progId="Equation.DSMT4">
                  <p:embed/>
                </p:oleObj>
              </mc:Choice>
              <mc:Fallback>
                <p:oleObj name="Equation" r:id="rId23" imgW="406400" imgH="2032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435100" y="5791200"/>
                        <a:ext cx="633413"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2" name="Object 14"/>
          <p:cNvGraphicFramePr>
            <a:graphicFrameLocks noChangeAspect="1"/>
          </p:cNvGraphicFramePr>
          <p:nvPr/>
        </p:nvGraphicFramePr>
        <p:xfrm>
          <a:off x="3444875" y="5816600"/>
          <a:ext cx="1203325" cy="355600"/>
        </p:xfrm>
        <a:graphic>
          <a:graphicData uri="http://schemas.openxmlformats.org/presentationml/2006/ole">
            <mc:AlternateContent xmlns:mc="http://schemas.openxmlformats.org/markup-compatibility/2006">
              <mc:Choice xmlns:v="urn:schemas-microsoft-com:vml" Requires="v">
                <p:oleObj spid="_x0000_s713080" name="Equation" r:id="rId25" imgW="1016000" imgH="266700" progId="Equation.DSMT4">
                  <p:embed/>
                </p:oleObj>
              </mc:Choice>
              <mc:Fallback>
                <p:oleObj name="Equation" r:id="rId25" imgW="1016000" imgH="2667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444875" y="5816600"/>
                        <a:ext cx="1203325" cy="355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3" name="Object 15"/>
          <p:cNvGraphicFramePr>
            <a:graphicFrameLocks noChangeAspect="1"/>
          </p:cNvGraphicFramePr>
          <p:nvPr/>
        </p:nvGraphicFramePr>
        <p:xfrm>
          <a:off x="5097463" y="5691188"/>
          <a:ext cx="676275" cy="557212"/>
        </p:xfrm>
        <a:graphic>
          <a:graphicData uri="http://schemas.openxmlformats.org/presentationml/2006/ole">
            <mc:AlternateContent xmlns:mc="http://schemas.openxmlformats.org/markup-compatibility/2006">
              <mc:Choice xmlns:v="urn:schemas-microsoft-com:vml" Requires="v">
                <p:oleObj spid="_x0000_s713081" name="Equation" r:id="rId27" imgW="520700" imgH="393700" progId="Equation.DSMT4">
                  <p:embed/>
                </p:oleObj>
              </mc:Choice>
              <mc:Fallback>
                <p:oleObj name="Equation" r:id="rId27" imgW="520700" imgH="3937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097463" y="5691188"/>
                        <a:ext cx="676275" cy="5572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4" name="Object 16"/>
          <p:cNvGraphicFramePr>
            <a:graphicFrameLocks noChangeAspect="1"/>
          </p:cNvGraphicFramePr>
          <p:nvPr/>
        </p:nvGraphicFramePr>
        <p:xfrm>
          <a:off x="5711825" y="5691188"/>
          <a:ext cx="1797050" cy="557212"/>
        </p:xfrm>
        <a:graphic>
          <a:graphicData uri="http://schemas.openxmlformats.org/presentationml/2006/ole">
            <mc:AlternateContent xmlns:mc="http://schemas.openxmlformats.org/markup-compatibility/2006">
              <mc:Choice xmlns:v="urn:schemas-microsoft-com:vml" Requires="v">
                <p:oleObj spid="_x0000_s713082" name="Equation" r:id="rId29" imgW="1384300" imgH="393700" progId="Equation.DSMT4">
                  <p:embed/>
                </p:oleObj>
              </mc:Choice>
              <mc:Fallback>
                <p:oleObj name="Equation" r:id="rId29" imgW="1384300" imgH="3937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711825" y="5691188"/>
                        <a:ext cx="1797050" cy="5572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5" name="Object 17"/>
          <p:cNvGraphicFramePr>
            <a:graphicFrameLocks noChangeAspect="1"/>
          </p:cNvGraphicFramePr>
          <p:nvPr/>
        </p:nvGraphicFramePr>
        <p:xfrm>
          <a:off x="7426325" y="5781675"/>
          <a:ext cx="1435100" cy="376238"/>
        </p:xfrm>
        <a:graphic>
          <a:graphicData uri="http://schemas.openxmlformats.org/presentationml/2006/ole">
            <mc:AlternateContent xmlns:mc="http://schemas.openxmlformats.org/markup-compatibility/2006">
              <mc:Choice xmlns:v="urn:schemas-microsoft-com:vml" Requires="v">
                <p:oleObj spid="_x0000_s713083" name="Equation" r:id="rId31" imgW="1104900" imgH="266700" progId="Equation.DSMT4">
                  <p:embed/>
                </p:oleObj>
              </mc:Choice>
              <mc:Fallback>
                <p:oleObj name="Equation" r:id="rId31" imgW="1104900" imgH="26670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426325" y="5781675"/>
                        <a:ext cx="1435100" cy="3762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6" name="Object 18"/>
          <p:cNvGraphicFramePr>
            <a:graphicFrameLocks noChangeAspect="1"/>
          </p:cNvGraphicFramePr>
          <p:nvPr/>
        </p:nvGraphicFramePr>
        <p:xfrm>
          <a:off x="6116638" y="2819400"/>
          <a:ext cx="788987" cy="406400"/>
        </p:xfrm>
        <a:graphic>
          <a:graphicData uri="http://schemas.openxmlformats.org/presentationml/2006/ole">
            <mc:AlternateContent xmlns:mc="http://schemas.openxmlformats.org/markup-compatibility/2006">
              <mc:Choice xmlns:v="urn:schemas-microsoft-com:vml" Requires="v">
                <p:oleObj spid="_x0000_s713084" name="Equation" r:id="rId33" imgW="381000" imgH="203200" progId="Equation.DSMT4">
                  <p:embed/>
                </p:oleObj>
              </mc:Choice>
              <mc:Fallback>
                <p:oleObj name="Equation" r:id="rId33" imgW="381000" imgH="20320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116638" y="2819400"/>
                        <a:ext cx="788987" cy="406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7" name="Object 19"/>
          <p:cNvGraphicFramePr>
            <a:graphicFrameLocks noChangeAspect="1"/>
          </p:cNvGraphicFramePr>
          <p:nvPr/>
        </p:nvGraphicFramePr>
        <p:xfrm>
          <a:off x="6892925" y="2794000"/>
          <a:ext cx="711200" cy="406400"/>
        </p:xfrm>
        <a:graphic>
          <a:graphicData uri="http://schemas.openxmlformats.org/presentationml/2006/ole">
            <mc:AlternateContent xmlns:mc="http://schemas.openxmlformats.org/markup-compatibility/2006">
              <mc:Choice xmlns:v="urn:schemas-microsoft-com:vml" Requires="v">
                <p:oleObj spid="_x0000_s713085" name="Equation" r:id="rId35" imgW="457200" imgH="203200" progId="Equation.DSMT4">
                  <p:embed/>
                </p:oleObj>
              </mc:Choice>
              <mc:Fallback>
                <p:oleObj name="Equation" r:id="rId35" imgW="457200" imgH="20320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892925" y="2794000"/>
                        <a:ext cx="711200" cy="406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8" name="Object 20"/>
          <p:cNvGraphicFramePr>
            <a:graphicFrameLocks noChangeAspect="1"/>
          </p:cNvGraphicFramePr>
          <p:nvPr/>
        </p:nvGraphicFramePr>
        <p:xfrm>
          <a:off x="7594600" y="2794000"/>
          <a:ext cx="709613" cy="406400"/>
        </p:xfrm>
        <a:graphic>
          <a:graphicData uri="http://schemas.openxmlformats.org/presentationml/2006/ole">
            <mc:AlternateContent xmlns:mc="http://schemas.openxmlformats.org/markup-compatibility/2006">
              <mc:Choice xmlns:v="urn:schemas-microsoft-com:vml" Requires="v">
                <p:oleObj spid="_x0000_s713086" name="Equation" r:id="rId37" imgW="457200" imgH="203200" progId="Equation.DSMT4">
                  <p:embed/>
                </p:oleObj>
              </mc:Choice>
              <mc:Fallback>
                <p:oleObj name="Equation" r:id="rId37" imgW="457200" imgH="20320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594600" y="2794000"/>
                        <a:ext cx="709613" cy="406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9" name="Object 21"/>
          <p:cNvGraphicFramePr>
            <a:graphicFrameLocks noChangeAspect="1"/>
          </p:cNvGraphicFramePr>
          <p:nvPr/>
        </p:nvGraphicFramePr>
        <p:xfrm>
          <a:off x="1893888" y="5791200"/>
          <a:ext cx="709612" cy="304800"/>
        </p:xfrm>
        <a:graphic>
          <a:graphicData uri="http://schemas.openxmlformats.org/presentationml/2006/ole">
            <mc:AlternateContent xmlns:mc="http://schemas.openxmlformats.org/markup-compatibility/2006">
              <mc:Choice xmlns:v="urn:schemas-microsoft-com:vml" Requires="v">
                <p:oleObj spid="_x0000_s713087" name="Equation" r:id="rId39" imgW="381000" imgH="203200" progId="Equation.DSMT4">
                  <p:embed/>
                </p:oleObj>
              </mc:Choice>
              <mc:Fallback>
                <p:oleObj name="Equation" r:id="rId39" imgW="381000" imgH="203200"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893888" y="5791200"/>
                        <a:ext cx="709612"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20" name="Object 22"/>
          <p:cNvGraphicFramePr>
            <a:graphicFrameLocks noChangeAspect="1"/>
          </p:cNvGraphicFramePr>
          <p:nvPr/>
        </p:nvGraphicFramePr>
        <p:xfrm>
          <a:off x="2590800" y="5791200"/>
          <a:ext cx="515938" cy="304800"/>
        </p:xfrm>
        <a:graphic>
          <a:graphicData uri="http://schemas.openxmlformats.org/presentationml/2006/ole">
            <mc:AlternateContent xmlns:mc="http://schemas.openxmlformats.org/markup-compatibility/2006">
              <mc:Choice xmlns:v="urn:schemas-microsoft-com:vml" Requires="v">
                <p:oleObj spid="_x0000_s713088" name="Equation" r:id="rId41" imgW="368300" imgH="203200" progId="Equation.DSMT4">
                  <p:embed/>
                </p:oleObj>
              </mc:Choice>
              <mc:Fallback>
                <p:oleObj name="Equation" r:id="rId41" imgW="368300" imgH="203200" progId="Equation.DSMT4">
                  <p:embed/>
                  <p:pic>
                    <p:nvPicPr>
                      <p:cNvPr id="0" nam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590800" y="5791200"/>
                        <a:ext cx="515938"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21" name="Object 23"/>
          <p:cNvGraphicFramePr>
            <a:graphicFrameLocks noChangeAspect="1"/>
          </p:cNvGraphicFramePr>
          <p:nvPr/>
        </p:nvGraphicFramePr>
        <p:xfrm>
          <a:off x="3048000" y="5791200"/>
          <a:ext cx="431800" cy="304800"/>
        </p:xfrm>
        <a:graphic>
          <a:graphicData uri="http://schemas.openxmlformats.org/presentationml/2006/ole">
            <mc:AlternateContent xmlns:mc="http://schemas.openxmlformats.org/markup-compatibility/2006">
              <mc:Choice xmlns:v="urn:schemas-microsoft-com:vml" Requires="v">
                <p:oleObj spid="_x0000_s713089" name="Equation" r:id="rId43" imgW="368300" imgH="203200" progId="Equation.3">
                  <p:embed/>
                </p:oleObj>
              </mc:Choice>
              <mc:Fallback>
                <p:oleObj name="Equation" r:id="rId43" imgW="368300" imgH="203200" progId="Equation.3">
                  <p:embed/>
                  <p:pic>
                    <p:nvPicPr>
                      <p:cNvPr id="0" name=""/>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3048000" y="5791200"/>
                        <a:ext cx="43180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7029398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001475"/>
                                        </p:tgtEl>
                                        <p:attrNameLst>
                                          <p:attrName>style.visibility</p:attrName>
                                        </p:attrNameLst>
                                      </p:cBhvr>
                                      <p:to>
                                        <p:strVal val="visible"/>
                                      </p:to>
                                    </p:set>
                                    <p:animEffect transition="in" filter="wipe(left)">
                                      <p:cBhvr>
                                        <p:cTn id="7" dur="500"/>
                                        <p:tgtEl>
                                          <p:spTgt spid="10014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001477">
                                            <p:txEl>
                                              <p:pRg st="0" end="0"/>
                                            </p:txEl>
                                          </p:spTgt>
                                        </p:tgtEl>
                                        <p:attrNameLst>
                                          <p:attrName>style.visibility</p:attrName>
                                        </p:attrNameLst>
                                      </p:cBhvr>
                                      <p:to>
                                        <p:strVal val="visible"/>
                                      </p:to>
                                    </p:set>
                                    <p:animEffect transition="in" filter="wipe(left)">
                                      <p:cBhvr>
                                        <p:cTn id="22" dur="500"/>
                                        <p:tgtEl>
                                          <p:spTgt spid="1001477">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1001476"/>
                                        </p:tgtEl>
                                        <p:attrNameLst>
                                          <p:attrName>style.visibility</p:attrName>
                                        </p:attrNameLst>
                                      </p:cBhvr>
                                      <p:to>
                                        <p:strVal val="visible"/>
                                      </p:to>
                                    </p:set>
                                    <p:animEffect transition="in" filter="wipe(left)">
                                      <p:cBhvr>
                                        <p:cTn id="27" dur="500"/>
                                        <p:tgtEl>
                                          <p:spTgt spid="100147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1001504"/>
                                        </p:tgtEl>
                                        <p:attrNameLst>
                                          <p:attrName>style.visibility</p:attrName>
                                        </p:attrNameLst>
                                      </p:cBhvr>
                                      <p:to>
                                        <p:strVal val="visible"/>
                                      </p:to>
                                    </p:set>
                                    <p:animEffect transition="in" filter="wipe(left)">
                                      <p:cBhvr>
                                        <p:cTn id="32" dur="500"/>
                                        <p:tgtEl>
                                          <p:spTgt spid="100150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1001505"/>
                                        </p:tgtEl>
                                        <p:attrNameLst>
                                          <p:attrName>style.visibility</p:attrName>
                                        </p:attrNameLst>
                                      </p:cBhvr>
                                      <p:to>
                                        <p:strVal val="visible"/>
                                      </p:to>
                                    </p:set>
                                    <p:animEffect transition="in" filter="wipe(left)">
                                      <p:cBhvr>
                                        <p:cTn id="37" dur="500"/>
                                        <p:tgtEl>
                                          <p:spTgt spid="100150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1001516"/>
                                        </p:tgtEl>
                                        <p:attrNameLst>
                                          <p:attrName>style.visibility</p:attrName>
                                        </p:attrNameLst>
                                      </p:cBhvr>
                                      <p:to>
                                        <p:strVal val="visible"/>
                                      </p:to>
                                    </p:set>
                                    <p:animEffect transition="in" filter="wipe(left)">
                                      <p:cBhvr>
                                        <p:cTn id="42" dur="500"/>
                                        <p:tgtEl>
                                          <p:spTgt spid="100151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1001517"/>
                                        </p:tgtEl>
                                        <p:attrNameLst>
                                          <p:attrName>style.visibility</p:attrName>
                                        </p:attrNameLst>
                                      </p:cBhvr>
                                      <p:to>
                                        <p:strVal val="visible"/>
                                      </p:to>
                                    </p:set>
                                    <p:animEffect transition="in" filter="wipe(left)">
                                      <p:cBhvr>
                                        <p:cTn id="47" dur="500"/>
                                        <p:tgtEl>
                                          <p:spTgt spid="100151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1001518"/>
                                        </p:tgtEl>
                                        <p:attrNameLst>
                                          <p:attrName>style.visibility</p:attrName>
                                        </p:attrNameLst>
                                      </p:cBhvr>
                                      <p:to>
                                        <p:strVal val="visible"/>
                                      </p:to>
                                    </p:set>
                                    <p:animEffect transition="in" filter="wipe(left)">
                                      <p:cBhvr>
                                        <p:cTn id="52" dur="500"/>
                                        <p:tgtEl>
                                          <p:spTgt spid="100151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1001506"/>
                                        </p:tgtEl>
                                        <p:attrNameLst>
                                          <p:attrName>style.visibility</p:attrName>
                                        </p:attrNameLst>
                                      </p:cBhvr>
                                      <p:to>
                                        <p:strVal val="visible"/>
                                      </p:to>
                                    </p:set>
                                    <p:animEffect transition="in" filter="wipe(left)">
                                      <p:cBhvr>
                                        <p:cTn id="57" dur="500"/>
                                        <p:tgtEl>
                                          <p:spTgt spid="100150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1001487"/>
                                        </p:tgtEl>
                                        <p:attrNameLst>
                                          <p:attrName>style.visibility</p:attrName>
                                        </p:attrNameLst>
                                      </p:cBhvr>
                                      <p:to>
                                        <p:strVal val="visible"/>
                                      </p:to>
                                    </p:set>
                                    <p:animEffect transition="in" filter="wipe(left)">
                                      <p:cBhvr>
                                        <p:cTn id="62" dur="500"/>
                                        <p:tgtEl>
                                          <p:spTgt spid="100148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1001486">
                                            <p:txEl>
                                              <p:pRg st="0" end="0"/>
                                            </p:txEl>
                                          </p:spTgt>
                                        </p:tgtEl>
                                        <p:attrNameLst>
                                          <p:attrName>style.visibility</p:attrName>
                                        </p:attrNameLst>
                                      </p:cBhvr>
                                      <p:to>
                                        <p:strVal val="visible"/>
                                      </p:to>
                                    </p:set>
                                    <p:animEffect transition="in" filter="wipe(left)">
                                      <p:cBhvr>
                                        <p:cTn id="67" dur="500"/>
                                        <p:tgtEl>
                                          <p:spTgt spid="1001486">
                                            <p:txEl>
                                              <p:pRg st="0" end="0"/>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1001479"/>
                                        </p:tgtEl>
                                        <p:attrNameLst>
                                          <p:attrName>style.visibility</p:attrName>
                                        </p:attrNameLst>
                                      </p:cBhvr>
                                      <p:to>
                                        <p:strVal val="visible"/>
                                      </p:to>
                                    </p:set>
                                    <p:animEffect transition="in" filter="wipe(left)">
                                      <p:cBhvr>
                                        <p:cTn id="72" dur="500"/>
                                        <p:tgtEl>
                                          <p:spTgt spid="100147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1001478"/>
                                        </p:tgtEl>
                                        <p:attrNameLst>
                                          <p:attrName>style.visibility</p:attrName>
                                        </p:attrNameLst>
                                      </p:cBhvr>
                                      <p:to>
                                        <p:strVal val="visible"/>
                                      </p:to>
                                    </p:set>
                                    <p:animEffect transition="in" filter="wipe(left)">
                                      <p:cBhvr>
                                        <p:cTn id="77" dur="500"/>
                                        <p:tgtEl>
                                          <p:spTgt spid="1001478"/>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1001507"/>
                                        </p:tgtEl>
                                        <p:attrNameLst>
                                          <p:attrName>style.visibility</p:attrName>
                                        </p:attrNameLst>
                                      </p:cBhvr>
                                      <p:to>
                                        <p:strVal val="visible"/>
                                      </p:to>
                                    </p:set>
                                    <p:animEffect transition="in" filter="wipe(left)">
                                      <p:cBhvr>
                                        <p:cTn id="82" dur="500"/>
                                        <p:tgtEl>
                                          <p:spTgt spid="100150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1001508"/>
                                        </p:tgtEl>
                                        <p:attrNameLst>
                                          <p:attrName>style.visibility</p:attrName>
                                        </p:attrNameLst>
                                      </p:cBhvr>
                                      <p:to>
                                        <p:strVal val="visible"/>
                                      </p:to>
                                    </p:set>
                                    <p:animEffect transition="in" filter="wipe(left)">
                                      <p:cBhvr>
                                        <p:cTn id="87" dur="500"/>
                                        <p:tgtEl>
                                          <p:spTgt spid="1001508"/>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1001509"/>
                                        </p:tgtEl>
                                        <p:attrNameLst>
                                          <p:attrName>style.visibility</p:attrName>
                                        </p:attrNameLst>
                                      </p:cBhvr>
                                      <p:to>
                                        <p:strVal val="visible"/>
                                      </p:to>
                                    </p:set>
                                    <p:animEffect transition="in" filter="wipe(left)">
                                      <p:cBhvr>
                                        <p:cTn id="92" dur="500"/>
                                        <p:tgtEl>
                                          <p:spTgt spid="1001509"/>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1001480"/>
                                        </p:tgtEl>
                                        <p:attrNameLst>
                                          <p:attrName>style.visibility</p:attrName>
                                        </p:attrNameLst>
                                      </p:cBhvr>
                                      <p:to>
                                        <p:strVal val="visible"/>
                                      </p:to>
                                    </p:set>
                                    <p:animEffect transition="in" filter="wipe(left)">
                                      <p:cBhvr>
                                        <p:cTn id="97" dur="500"/>
                                        <p:tgtEl>
                                          <p:spTgt spid="1001480"/>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1001502"/>
                                        </p:tgtEl>
                                        <p:attrNameLst>
                                          <p:attrName>style.visibility</p:attrName>
                                        </p:attrNameLst>
                                      </p:cBhvr>
                                      <p:to>
                                        <p:strVal val="visible"/>
                                      </p:to>
                                    </p:set>
                                    <p:animEffect transition="in" filter="wipe(left)">
                                      <p:cBhvr>
                                        <p:cTn id="102" dur="500"/>
                                        <p:tgtEl>
                                          <p:spTgt spid="1001502"/>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1001510"/>
                                        </p:tgtEl>
                                        <p:attrNameLst>
                                          <p:attrName>style.visibility</p:attrName>
                                        </p:attrNameLst>
                                      </p:cBhvr>
                                      <p:to>
                                        <p:strVal val="visible"/>
                                      </p:to>
                                    </p:set>
                                    <p:animEffect transition="in" filter="wipe(left)">
                                      <p:cBhvr>
                                        <p:cTn id="107" dur="500"/>
                                        <p:tgtEl>
                                          <p:spTgt spid="1001510"/>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1001511"/>
                                        </p:tgtEl>
                                        <p:attrNameLst>
                                          <p:attrName>style.visibility</p:attrName>
                                        </p:attrNameLst>
                                      </p:cBhvr>
                                      <p:to>
                                        <p:strVal val="visible"/>
                                      </p:to>
                                    </p:set>
                                    <p:animEffect transition="in" filter="wipe(left)">
                                      <p:cBhvr>
                                        <p:cTn id="112" dur="500"/>
                                        <p:tgtEl>
                                          <p:spTgt spid="1001511"/>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childTnLst>
                                    <p:set>
                                      <p:cBhvr>
                                        <p:cTn id="116" dur="1" fill="hold">
                                          <p:stCondLst>
                                            <p:cond delay="0"/>
                                          </p:stCondLst>
                                        </p:cTn>
                                        <p:tgtEl>
                                          <p:spTgt spid="1001519"/>
                                        </p:tgtEl>
                                        <p:attrNameLst>
                                          <p:attrName>style.visibility</p:attrName>
                                        </p:attrNameLst>
                                      </p:cBhvr>
                                      <p:to>
                                        <p:strVal val="visible"/>
                                      </p:to>
                                    </p:set>
                                    <p:animEffect transition="in" filter="wipe(left)">
                                      <p:cBhvr>
                                        <p:cTn id="117" dur="500"/>
                                        <p:tgtEl>
                                          <p:spTgt spid="1001519"/>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nodeType="clickEffect">
                                  <p:stCondLst>
                                    <p:cond delay="0"/>
                                  </p:stCondLst>
                                  <p:childTnLst>
                                    <p:set>
                                      <p:cBhvr>
                                        <p:cTn id="121" dur="1" fill="hold">
                                          <p:stCondLst>
                                            <p:cond delay="0"/>
                                          </p:stCondLst>
                                        </p:cTn>
                                        <p:tgtEl>
                                          <p:spTgt spid="1001520"/>
                                        </p:tgtEl>
                                        <p:attrNameLst>
                                          <p:attrName>style.visibility</p:attrName>
                                        </p:attrNameLst>
                                      </p:cBhvr>
                                      <p:to>
                                        <p:strVal val="visible"/>
                                      </p:to>
                                    </p:set>
                                    <p:animEffect transition="in" filter="wipe(left)">
                                      <p:cBhvr>
                                        <p:cTn id="122" dur="500"/>
                                        <p:tgtEl>
                                          <p:spTgt spid="1001520"/>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childTnLst>
                                    <p:set>
                                      <p:cBhvr>
                                        <p:cTn id="126" dur="1" fill="hold">
                                          <p:stCondLst>
                                            <p:cond delay="0"/>
                                          </p:stCondLst>
                                        </p:cTn>
                                        <p:tgtEl>
                                          <p:spTgt spid="1001521"/>
                                        </p:tgtEl>
                                        <p:attrNameLst>
                                          <p:attrName>style.visibility</p:attrName>
                                        </p:attrNameLst>
                                      </p:cBhvr>
                                      <p:to>
                                        <p:strVal val="visible"/>
                                      </p:to>
                                    </p:set>
                                    <p:animEffect transition="in" filter="wipe(left)">
                                      <p:cBhvr>
                                        <p:cTn id="127" dur="500"/>
                                        <p:tgtEl>
                                          <p:spTgt spid="1001521"/>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nodeType="clickEffect">
                                  <p:stCondLst>
                                    <p:cond delay="0"/>
                                  </p:stCondLst>
                                  <p:childTnLst>
                                    <p:set>
                                      <p:cBhvr>
                                        <p:cTn id="131" dur="1" fill="hold">
                                          <p:stCondLst>
                                            <p:cond delay="0"/>
                                          </p:stCondLst>
                                        </p:cTn>
                                        <p:tgtEl>
                                          <p:spTgt spid="1001512"/>
                                        </p:tgtEl>
                                        <p:attrNameLst>
                                          <p:attrName>style.visibility</p:attrName>
                                        </p:attrNameLst>
                                      </p:cBhvr>
                                      <p:to>
                                        <p:strVal val="visible"/>
                                      </p:to>
                                    </p:set>
                                    <p:animEffect transition="in" filter="wipe(left)">
                                      <p:cBhvr>
                                        <p:cTn id="132" dur="500"/>
                                        <p:tgtEl>
                                          <p:spTgt spid="1001512"/>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8" fill="hold" nodeType="clickEffect">
                                  <p:stCondLst>
                                    <p:cond delay="0"/>
                                  </p:stCondLst>
                                  <p:childTnLst>
                                    <p:set>
                                      <p:cBhvr>
                                        <p:cTn id="136" dur="1" fill="hold">
                                          <p:stCondLst>
                                            <p:cond delay="0"/>
                                          </p:stCondLst>
                                        </p:cTn>
                                        <p:tgtEl>
                                          <p:spTgt spid="1001503"/>
                                        </p:tgtEl>
                                        <p:attrNameLst>
                                          <p:attrName>style.visibility</p:attrName>
                                        </p:attrNameLst>
                                      </p:cBhvr>
                                      <p:to>
                                        <p:strVal val="visible"/>
                                      </p:to>
                                    </p:set>
                                    <p:animEffect transition="in" filter="wipe(left)">
                                      <p:cBhvr>
                                        <p:cTn id="137" dur="500"/>
                                        <p:tgtEl>
                                          <p:spTgt spid="1001503"/>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8" fill="hold" nodeType="clickEffect">
                                  <p:stCondLst>
                                    <p:cond delay="0"/>
                                  </p:stCondLst>
                                  <p:childTnLst>
                                    <p:set>
                                      <p:cBhvr>
                                        <p:cTn id="141" dur="1" fill="hold">
                                          <p:stCondLst>
                                            <p:cond delay="0"/>
                                          </p:stCondLst>
                                        </p:cTn>
                                        <p:tgtEl>
                                          <p:spTgt spid="1001513"/>
                                        </p:tgtEl>
                                        <p:attrNameLst>
                                          <p:attrName>style.visibility</p:attrName>
                                        </p:attrNameLst>
                                      </p:cBhvr>
                                      <p:to>
                                        <p:strVal val="visible"/>
                                      </p:to>
                                    </p:set>
                                    <p:animEffect transition="in" filter="wipe(left)">
                                      <p:cBhvr>
                                        <p:cTn id="142" dur="500"/>
                                        <p:tgtEl>
                                          <p:spTgt spid="1001513"/>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2" presetClass="entr" presetSubtype="8" fill="hold" nodeType="clickEffect">
                                  <p:stCondLst>
                                    <p:cond delay="0"/>
                                  </p:stCondLst>
                                  <p:childTnLst>
                                    <p:set>
                                      <p:cBhvr>
                                        <p:cTn id="146" dur="1" fill="hold">
                                          <p:stCondLst>
                                            <p:cond delay="0"/>
                                          </p:stCondLst>
                                        </p:cTn>
                                        <p:tgtEl>
                                          <p:spTgt spid="1001514"/>
                                        </p:tgtEl>
                                        <p:attrNameLst>
                                          <p:attrName>style.visibility</p:attrName>
                                        </p:attrNameLst>
                                      </p:cBhvr>
                                      <p:to>
                                        <p:strVal val="visible"/>
                                      </p:to>
                                    </p:set>
                                    <p:animEffect transition="in" filter="wipe(left)">
                                      <p:cBhvr>
                                        <p:cTn id="147" dur="500"/>
                                        <p:tgtEl>
                                          <p:spTgt spid="1001514"/>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22" presetClass="entr" presetSubtype="8" fill="hold" nodeType="clickEffect">
                                  <p:stCondLst>
                                    <p:cond delay="0"/>
                                  </p:stCondLst>
                                  <p:childTnLst>
                                    <p:set>
                                      <p:cBhvr>
                                        <p:cTn id="151" dur="1" fill="hold">
                                          <p:stCondLst>
                                            <p:cond delay="0"/>
                                          </p:stCondLst>
                                        </p:cTn>
                                        <p:tgtEl>
                                          <p:spTgt spid="1001515"/>
                                        </p:tgtEl>
                                        <p:attrNameLst>
                                          <p:attrName>style.visibility</p:attrName>
                                        </p:attrNameLst>
                                      </p:cBhvr>
                                      <p:to>
                                        <p:strVal val="visible"/>
                                      </p:to>
                                    </p:set>
                                    <p:animEffect transition="in" filter="wipe(left)">
                                      <p:cBhvr>
                                        <p:cTn id="152" dur="500"/>
                                        <p:tgtEl>
                                          <p:spTgt spid="1001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1475" grpId="0" animBg="1" autoUpdateAnimBg="0"/>
      <p:bldP spid="1001477" grpId="0" build="p" autoUpdateAnimBg="0"/>
      <p:bldP spid="1001479" grpId="0" animBg="1" autoUpdateAnimBg="0"/>
      <p:bldP spid="1001480" grpId="0" animBg="1" autoUpdateAnimBg="0"/>
      <p:bldP spid="1001486" grpId="0" build="p" autoUpdateAnimBg="0"/>
      <p:bldP spid="1001487"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April 15, 2013</a:t>
            </a:r>
            <a:endParaRPr lang="en-US" sz="1400">
              <a:solidFill>
                <a:srgbClr val="FF0066"/>
              </a:solidFill>
              <a:latin typeface="Arial Narrow" charset="0"/>
            </a:endParaRPr>
          </a:p>
        </p:txBody>
      </p:sp>
      <p:sp>
        <p:nvSpPr>
          <p:cNvPr id="3891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389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6281113-0305-4F43-BAC6-82252A5E2C9D}"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sp>
        <p:nvSpPr>
          <p:cNvPr id="38916" name="Rectangle 2"/>
          <p:cNvSpPr>
            <a:spLocks noGrp="1" noChangeArrowheads="1"/>
          </p:cNvSpPr>
          <p:nvPr>
            <p:ph type="title"/>
          </p:nvPr>
        </p:nvSpPr>
        <p:spPr>
          <a:xfrm>
            <a:off x="685800" y="152400"/>
            <a:ext cx="8153400" cy="609600"/>
          </a:xfrm>
        </p:spPr>
        <p:txBody>
          <a:bodyPr/>
          <a:lstStyle/>
          <a:p>
            <a:r>
              <a:rPr lang="en-US">
                <a:latin typeface="Arial Narrow" charset="0"/>
                <a:ea typeface="ＭＳ Ｐゴシック" charset="0"/>
                <a:cs typeface="ＭＳ Ｐゴシック" charset="0"/>
              </a:rPr>
              <a:t>Kinetic Energy of a Rolling Sphere</a:t>
            </a:r>
          </a:p>
        </p:txBody>
      </p:sp>
      <p:sp>
        <p:nvSpPr>
          <p:cNvPr id="444419" name="Text Box 3"/>
          <p:cNvSpPr txBox="1">
            <a:spLocks noChangeArrowheads="1"/>
          </p:cNvSpPr>
          <p:nvPr/>
        </p:nvSpPr>
        <p:spPr bwMode="auto">
          <a:xfrm>
            <a:off x="1581150" y="3048000"/>
            <a:ext cx="2000250" cy="461963"/>
          </a:xfrm>
          <a:prstGeom prst="rect">
            <a:avLst/>
          </a:prstGeom>
          <a:solidFill>
            <a:srgbClr val="FFFFCC"/>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Since </a:t>
            </a:r>
            <a:r>
              <a:rPr lang="en-US">
                <a:solidFill>
                  <a:srgbClr val="FF0000"/>
                </a:solidFill>
                <a:latin typeface="Monotype Corsiva" charset="0"/>
              </a:rPr>
              <a:t>v</a:t>
            </a:r>
            <a:r>
              <a:rPr lang="en-US" baseline="-25000">
                <a:solidFill>
                  <a:srgbClr val="FF0000"/>
                </a:solidFill>
                <a:latin typeface="Monotype Corsiva" charset="0"/>
              </a:rPr>
              <a:t>CM</a:t>
            </a:r>
            <a:r>
              <a:rPr lang="en-US">
                <a:solidFill>
                  <a:srgbClr val="FF0000"/>
                </a:solidFill>
                <a:latin typeface="Monotype Corsiva" charset="0"/>
              </a:rPr>
              <a:t>=Rω</a:t>
            </a:r>
            <a:endParaRPr lang="en-US">
              <a:solidFill>
                <a:srgbClr val="FF0000"/>
              </a:solidFill>
              <a:latin typeface="Arial Narrow" charset="0"/>
            </a:endParaRPr>
          </a:p>
        </p:txBody>
      </p:sp>
      <p:sp>
        <p:nvSpPr>
          <p:cNvPr id="444420" name="Text Box 4"/>
          <p:cNvSpPr txBox="1">
            <a:spLocks noChangeArrowheads="1"/>
          </p:cNvSpPr>
          <p:nvPr/>
        </p:nvSpPr>
        <p:spPr bwMode="auto">
          <a:xfrm>
            <a:off x="3733800" y="838200"/>
            <a:ext cx="4572000" cy="830263"/>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smtClean="0">
                <a:solidFill>
                  <a:schemeClr val="accent2"/>
                </a:solidFill>
                <a:latin typeface="Arial Narrow" charset="0"/>
              </a:rPr>
              <a:t>Let’</a:t>
            </a:r>
            <a:r>
              <a:rPr lang="en-US" altLang="ja-JP" dirty="0" smtClean="0">
                <a:solidFill>
                  <a:schemeClr val="accent2"/>
                </a:solidFill>
                <a:latin typeface="Arial Narrow" charset="0"/>
              </a:rPr>
              <a:t>s </a:t>
            </a:r>
            <a:r>
              <a:rPr lang="en-US" altLang="ja-JP" dirty="0">
                <a:solidFill>
                  <a:schemeClr val="accent2"/>
                </a:solidFill>
                <a:latin typeface="Arial Narrow" charset="0"/>
              </a:rPr>
              <a:t>consider a sphere with radius R rolling down the hill without slipping.</a:t>
            </a:r>
            <a:endParaRPr lang="en-US" dirty="0">
              <a:solidFill>
                <a:schemeClr val="accent2"/>
              </a:solidFill>
              <a:latin typeface="Arial Narrow" charset="0"/>
            </a:endParaRPr>
          </a:p>
        </p:txBody>
      </p:sp>
      <p:graphicFrame>
        <p:nvGraphicFramePr>
          <p:cNvPr id="444421" name="Object 2"/>
          <p:cNvGraphicFramePr>
            <a:graphicFrameLocks noChangeAspect="1"/>
          </p:cNvGraphicFramePr>
          <p:nvPr/>
        </p:nvGraphicFramePr>
        <p:xfrm>
          <a:off x="4662488" y="1955800"/>
          <a:ext cx="595312" cy="330200"/>
        </p:xfrm>
        <a:graphic>
          <a:graphicData uri="http://schemas.openxmlformats.org/presentationml/2006/ole">
            <mc:AlternateContent xmlns:mc="http://schemas.openxmlformats.org/markup-compatibility/2006">
              <mc:Choice xmlns:v="urn:schemas-microsoft-com:vml" Requires="v">
                <p:oleObj spid="_x0000_s705062" name="Equation" r:id="rId3" imgW="291847" imgH="164957" progId="Equation.3">
                  <p:embed/>
                </p:oleObj>
              </mc:Choice>
              <mc:Fallback>
                <p:oleObj name="Equation" r:id="rId3" imgW="291847" imgH="16495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2488" y="1955800"/>
                        <a:ext cx="595312" cy="330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2" name="Group 6"/>
          <p:cNvGrpSpPr>
            <a:grpSpLocks/>
          </p:cNvGrpSpPr>
          <p:nvPr/>
        </p:nvGrpSpPr>
        <p:grpSpPr bwMode="auto">
          <a:xfrm>
            <a:off x="136525" y="838200"/>
            <a:ext cx="3659188" cy="2073275"/>
            <a:chOff x="86" y="528"/>
            <a:chExt cx="2305" cy="1306"/>
          </a:xfrm>
        </p:grpSpPr>
        <p:grpSp>
          <p:nvGrpSpPr>
            <p:cNvPr id="38932" name="Group 7"/>
            <p:cNvGrpSpPr>
              <a:grpSpLocks/>
            </p:cNvGrpSpPr>
            <p:nvPr/>
          </p:nvGrpSpPr>
          <p:grpSpPr bwMode="auto">
            <a:xfrm>
              <a:off x="86" y="528"/>
              <a:ext cx="2266" cy="1104"/>
              <a:chOff x="86" y="528"/>
              <a:chExt cx="2266" cy="1104"/>
            </a:xfrm>
          </p:grpSpPr>
          <p:sp>
            <p:nvSpPr>
              <p:cNvPr id="38935" name="AutoShape 8"/>
              <p:cNvSpPr>
                <a:spLocks noChangeArrowheads="1"/>
              </p:cNvSpPr>
              <p:nvPr/>
            </p:nvSpPr>
            <p:spPr bwMode="auto">
              <a:xfrm>
                <a:off x="384" y="816"/>
                <a:ext cx="1728" cy="816"/>
              </a:xfrm>
              <a:prstGeom prst="rtTriangle">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36" name="Oval 9"/>
              <p:cNvSpPr>
                <a:spLocks noChangeArrowheads="1"/>
              </p:cNvSpPr>
              <p:nvPr/>
            </p:nvSpPr>
            <p:spPr bwMode="auto">
              <a:xfrm>
                <a:off x="288" y="528"/>
                <a:ext cx="288" cy="288"/>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R</a:t>
                </a:r>
              </a:p>
            </p:txBody>
          </p:sp>
          <p:sp>
            <p:nvSpPr>
              <p:cNvPr id="38937" name="Oval 10"/>
              <p:cNvSpPr>
                <a:spLocks noChangeArrowheads="1"/>
              </p:cNvSpPr>
              <p:nvPr/>
            </p:nvSpPr>
            <p:spPr bwMode="auto">
              <a:xfrm>
                <a:off x="2016" y="1344"/>
                <a:ext cx="288" cy="288"/>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938" name="Line 11"/>
              <p:cNvSpPr>
                <a:spLocks noChangeShapeType="1"/>
              </p:cNvSpPr>
              <p:nvPr/>
            </p:nvSpPr>
            <p:spPr bwMode="auto">
              <a:xfrm>
                <a:off x="432" y="672"/>
                <a:ext cx="144" cy="0"/>
              </a:xfrm>
              <a:prstGeom prst="line">
                <a:avLst/>
              </a:prstGeom>
              <a:noFill/>
              <a:ln w="28575">
                <a:solidFill>
                  <a:srgbClr val="FFFF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9" name="Text Box 12"/>
              <p:cNvSpPr txBox="1">
                <a:spLocks noChangeArrowheads="1"/>
              </p:cNvSpPr>
              <p:nvPr/>
            </p:nvSpPr>
            <p:spPr bwMode="auto">
              <a:xfrm rot="1523640">
                <a:off x="1142" y="984"/>
                <a:ext cx="1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x</a:t>
                </a:r>
              </a:p>
            </p:txBody>
          </p:sp>
          <p:sp>
            <p:nvSpPr>
              <p:cNvPr id="38940" name="Line 13"/>
              <p:cNvSpPr>
                <a:spLocks noChangeShapeType="1"/>
              </p:cNvSpPr>
              <p:nvPr/>
            </p:nvSpPr>
            <p:spPr bwMode="auto">
              <a:xfrm flipH="1">
                <a:off x="144" y="1632"/>
                <a:ext cx="24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1" name="Line 14"/>
              <p:cNvSpPr>
                <a:spLocks noChangeShapeType="1"/>
              </p:cNvSpPr>
              <p:nvPr/>
            </p:nvSpPr>
            <p:spPr bwMode="auto">
              <a:xfrm flipH="1">
                <a:off x="144" y="816"/>
                <a:ext cx="24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2" name="Line 15"/>
              <p:cNvSpPr>
                <a:spLocks noChangeShapeType="1"/>
              </p:cNvSpPr>
              <p:nvPr/>
            </p:nvSpPr>
            <p:spPr bwMode="auto">
              <a:xfrm>
                <a:off x="240" y="816"/>
                <a:ext cx="0" cy="816"/>
              </a:xfrm>
              <a:prstGeom prst="line">
                <a:avLst/>
              </a:prstGeom>
              <a:noFill/>
              <a:ln w="28575">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43" name="Text Box 16"/>
              <p:cNvSpPr txBox="1">
                <a:spLocks noChangeArrowheads="1"/>
              </p:cNvSpPr>
              <p:nvPr/>
            </p:nvSpPr>
            <p:spPr bwMode="auto">
              <a:xfrm>
                <a:off x="86" y="1031"/>
                <a:ext cx="2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h</a:t>
                </a:r>
              </a:p>
            </p:txBody>
          </p:sp>
          <p:sp>
            <p:nvSpPr>
              <p:cNvPr id="38944" name="Arc 17"/>
              <p:cNvSpPr>
                <a:spLocks/>
              </p:cNvSpPr>
              <p:nvPr/>
            </p:nvSpPr>
            <p:spPr bwMode="auto">
              <a:xfrm flipH="1">
                <a:off x="1584" y="1392"/>
                <a:ext cx="48"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45" name="Text Box 18"/>
              <p:cNvSpPr txBox="1">
                <a:spLocks noChangeArrowheads="1"/>
              </p:cNvSpPr>
              <p:nvPr/>
            </p:nvSpPr>
            <p:spPr bwMode="auto">
              <a:xfrm>
                <a:off x="1332" y="1343"/>
                <a:ext cx="2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Symbol" charset="0"/>
                  </a:rPr>
                  <a:t>q</a:t>
                </a:r>
                <a:endParaRPr lang="en-US">
                  <a:solidFill>
                    <a:schemeClr val="accent2"/>
                  </a:solidFill>
                  <a:latin typeface="Arial Narrow" charset="0"/>
                </a:endParaRPr>
              </a:p>
            </p:txBody>
          </p:sp>
          <p:sp>
            <p:nvSpPr>
              <p:cNvPr id="38946" name="Line 19"/>
              <p:cNvSpPr>
                <a:spLocks noChangeShapeType="1"/>
              </p:cNvSpPr>
              <p:nvPr/>
            </p:nvSpPr>
            <p:spPr bwMode="auto">
              <a:xfrm>
                <a:off x="2160" y="1488"/>
                <a:ext cx="192" cy="144"/>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47" name="AutoShape 20"/>
              <p:cNvSpPr>
                <a:spLocks noChangeArrowheads="1"/>
              </p:cNvSpPr>
              <p:nvPr/>
            </p:nvSpPr>
            <p:spPr bwMode="auto">
              <a:xfrm rot="-5400000">
                <a:off x="2136" y="1128"/>
                <a:ext cx="96" cy="336"/>
              </a:xfrm>
              <a:prstGeom prst="curvedLeftArrow">
                <a:avLst>
                  <a:gd name="adj1" fmla="val 70000"/>
                  <a:gd name="adj2" fmla="val 140000"/>
                  <a:gd name="adj3" fmla="val 33333"/>
                </a:avLst>
              </a:prstGeom>
              <a:solidFill>
                <a:schemeClr val="accent1"/>
              </a:solidFill>
              <a:ln w="9525">
                <a:solidFill>
                  <a:schemeClr val="tx1"/>
                </a:solidFill>
                <a:miter lim="800000"/>
                <a:headEnd/>
                <a:tailEnd/>
              </a:ln>
            </p:spPr>
            <p:txBody>
              <a:bodyPr wrap="none" anchor="ctr"/>
              <a:lstStyle/>
              <a:p>
                <a:endParaRPr lang="en-US"/>
              </a:p>
            </p:txBody>
          </p:sp>
        </p:grpSp>
        <p:sp>
          <p:nvSpPr>
            <p:cNvPr id="38933" name="Text Box 21"/>
            <p:cNvSpPr txBox="1">
              <a:spLocks noChangeArrowheads="1"/>
            </p:cNvSpPr>
            <p:nvPr/>
          </p:nvSpPr>
          <p:spPr bwMode="auto">
            <a:xfrm>
              <a:off x="2064" y="1584"/>
              <a:ext cx="3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Monotype Corsiva" charset="0"/>
                </a:rPr>
                <a:t>v</a:t>
              </a:r>
              <a:r>
                <a:rPr lang="en-US" sz="2000" b="1" baseline="-25000">
                  <a:solidFill>
                    <a:srgbClr val="FF0000"/>
                  </a:solidFill>
                  <a:latin typeface="Monotype Corsiva" charset="0"/>
                </a:rPr>
                <a:t>CM</a:t>
              </a:r>
            </a:p>
          </p:txBody>
        </p:sp>
        <p:sp>
          <p:nvSpPr>
            <p:cNvPr id="38934" name="Text Box 22"/>
            <p:cNvSpPr txBox="1">
              <a:spLocks noChangeArrowheads="1"/>
            </p:cNvSpPr>
            <p:nvPr/>
          </p:nvSpPr>
          <p:spPr bwMode="auto">
            <a:xfrm>
              <a:off x="2016" y="989"/>
              <a:ext cx="23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Symbol" charset="0"/>
                </a:rPr>
                <a:t>ω</a:t>
              </a:r>
            </a:p>
          </p:txBody>
        </p:sp>
      </p:grpSp>
      <p:graphicFrame>
        <p:nvGraphicFramePr>
          <p:cNvPr id="444439" name="Object 3"/>
          <p:cNvGraphicFramePr>
            <a:graphicFrameLocks noChangeAspect="1"/>
          </p:cNvGraphicFramePr>
          <p:nvPr>
            <p:extLst>
              <p:ext uri="{D42A27DB-BD31-4B8C-83A1-F6EECF244321}">
                <p14:modId xmlns:p14="http://schemas.microsoft.com/office/powerpoint/2010/main" val="4270990874"/>
              </p:ext>
            </p:extLst>
          </p:nvPr>
        </p:nvGraphicFramePr>
        <p:xfrm>
          <a:off x="4965700" y="2392363"/>
          <a:ext cx="2017713" cy="1103312"/>
        </p:xfrm>
        <a:graphic>
          <a:graphicData uri="http://schemas.openxmlformats.org/presentationml/2006/ole">
            <mc:AlternateContent xmlns:mc="http://schemas.openxmlformats.org/markup-compatibility/2006">
              <mc:Choice xmlns:v="urn:schemas-microsoft-com:vml" Requires="v">
                <p:oleObj spid="_x0000_s705063" name="Equation" r:id="rId5" imgW="977900" imgH="533400" progId="Equation.3">
                  <p:embed/>
                </p:oleObj>
              </mc:Choice>
              <mc:Fallback>
                <p:oleObj name="Equation" r:id="rId5" imgW="977900" imgH="533400" progId="Equation.3">
                  <p:embed/>
                  <p:pic>
                    <p:nvPicPr>
                      <p:cNvPr id="0" name=""/>
                      <p:cNvPicPr>
                        <a:picLocks noChangeAspect="1" noChangeArrowheads="1"/>
                      </p:cNvPicPr>
                      <p:nvPr/>
                    </p:nvPicPr>
                    <p:blipFill>
                      <a:blip r:embed="rId6"/>
                      <a:srcRect/>
                      <a:stretch>
                        <a:fillRect/>
                      </a:stretch>
                    </p:blipFill>
                    <p:spPr bwMode="auto">
                      <a:xfrm>
                        <a:off x="4965700" y="2392363"/>
                        <a:ext cx="2017713" cy="11033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44440" name="Text Box 24"/>
          <p:cNvSpPr txBox="1">
            <a:spLocks noChangeArrowheads="1"/>
          </p:cNvSpPr>
          <p:nvPr/>
        </p:nvSpPr>
        <p:spPr bwMode="auto">
          <a:xfrm>
            <a:off x="3733800" y="4267200"/>
            <a:ext cx="5105400" cy="701675"/>
          </a:xfrm>
          <a:prstGeom prst="rect">
            <a:avLst/>
          </a:prstGeom>
          <a:solidFill>
            <a:srgbClr val="FFFFCC"/>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Since the kinetic energy at the bottom of the hill must be equal to the potential energy at the top of the hill</a:t>
            </a:r>
          </a:p>
        </p:txBody>
      </p:sp>
      <p:sp>
        <p:nvSpPr>
          <p:cNvPr id="444441" name="Text Box 25"/>
          <p:cNvSpPr txBox="1">
            <a:spLocks noChangeArrowheads="1"/>
          </p:cNvSpPr>
          <p:nvPr/>
        </p:nvSpPr>
        <p:spPr bwMode="auto">
          <a:xfrm>
            <a:off x="457200" y="4267200"/>
            <a:ext cx="3124200" cy="15525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What is the speed of the CM in terms of known quantities and how do you find this out?</a:t>
            </a:r>
          </a:p>
        </p:txBody>
      </p:sp>
      <p:graphicFrame>
        <p:nvGraphicFramePr>
          <p:cNvPr id="444442" name="Object 4"/>
          <p:cNvGraphicFramePr>
            <a:graphicFrameLocks noChangeAspect="1"/>
          </p:cNvGraphicFramePr>
          <p:nvPr/>
        </p:nvGraphicFramePr>
        <p:xfrm>
          <a:off x="4419600" y="5172075"/>
          <a:ext cx="300038" cy="273050"/>
        </p:xfrm>
        <a:graphic>
          <a:graphicData uri="http://schemas.openxmlformats.org/presentationml/2006/ole">
            <mc:AlternateContent xmlns:mc="http://schemas.openxmlformats.org/markup-compatibility/2006">
              <mc:Choice xmlns:v="urn:schemas-microsoft-com:vml" Requires="v">
                <p:oleObj spid="_x0000_s705064" name="Equation" r:id="rId7" imgW="164885" imgH="164885" progId="Equation.3">
                  <p:embed/>
                </p:oleObj>
              </mc:Choice>
              <mc:Fallback>
                <p:oleObj name="Equation" r:id="rId7" imgW="164885" imgH="16488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5172075"/>
                        <a:ext cx="300038" cy="2730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3" name="Object 5"/>
          <p:cNvGraphicFramePr>
            <a:graphicFrameLocks noChangeAspect="1"/>
          </p:cNvGraphicFramePr>
          <p:nvPr>
            <p:extLst>
              <p:ext uri="{D42A27DB-BD31-4B8C-83A1-F6EECF244321}">
                <p14:modId xmlns:p14="http://schemas.microsoft.com/office/powerpoint/2010/main" val="4294598549"/>
              </p:ext>
            </p:extLst>
          </p:nvPr>
        </p:nvGraphicFramePr>
        <p:xfrm>
          <a:off x="4937125" y="3409950"/>
          <a:ext cx="2390775" cy="857250"/>
        </p:xfrm>
        <a:graphic>
          <a:graphicData uri="http://schemas.openxmlformats.org/presentationml/2006/ole">
            <mc:AlternateContent xmlns:mc="http://schemas.openxmlformats.org/markup-compatibility/2006">
              <mc:Choice xmlns:v="urn:schemas-microsoft-com:vml" Requires="v">
                <p:oleObj spid="_x0000_s705065" name="Equation" r:id="rId9" imgW="1206500" imgH="431800" progId="Equation.DSMT4">
                  <p:embed/>
                </p:oleObj>
              </mc:Choice>
              <mc:Fallback>
                <p:oleObj name="Equation" r:id="rId9" imgW="1206500" imgH="431800" progId="Equation.DSMT4">
                  <p:embed/>
                  <p:pic>
                    <p:nvPicPr>
                      <p:cNvPr id="0" name=""/>
                      <p:cNvPicPr>
                        <a:picLocks noChangeAspect="1" noChangeArrowheads="1"/>
                      </p:cNvPicPr>
                      <p:nvPr/>
                    </p:nvPicPr>
                    <p:blipFill>
                      <a:blip r:embed="rId10"/>
                      <a:srcRect/>
                      <a:stretch>
                        <a:fillRect/>
                      </a:stretch>
                    </p:blipFill>
                    <p:spPr bwMode="auto">
                      <a:xfrm>
                        <a:off x="4937125" y="3409950"/>
                        <a:ext cx="2390775" cy="8572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4" name="Object 6"/>
          <p:cNvGraphicFramePr>
            <a:graphicFrameLocks noChangeAspect="1"/>
          </p:cNvGraphicFramePr>
          <p:nvPr>
            <p:extLst>
              <p:ext uri="{D42A27DB-BD31-4B8C-83A1-F6EECF244321}">
                <p14:modId xmlns:p14="http://schemas.microsoft.com/office/powerpoint/2010/main" val="3311161728"/>
              </p:ext>
            </p:extLst>
          </p:nvPr>
        </p:nvGraphicFramePr>
        <p:xfrm>
          <a:off x="4697413" y="4953000"/>
          <a:ext cx="2182812" cy="712788"/>
        </p:xfrm>
        <a:graphic>
          <a:graphicData uri="http://schemas.openxmlformats.org/presentationml/2006/ole">
            <mc:AlternateContent xmlns:mc="http://schemas.openxmlformats.org/markup-compatibility/2006">
              <mc:Choice xmlns:v="urn:schemas-microsoft-com:vml" Requires="v">
                <p:oleObj spid="_x0000_s705066" name="Equation" r:id="rId11" imgW="1206500" imgH="431800" progId="Equation.DSMT4">
                  <p:embed/>
                </p:oleObj>
              </mc:Choice>
              <mc:Fallback>
                <p:oleObj name="Equation" r:id="rId11" imgW="1206500" imgH="431800" progId="Equation.DSMT4">
                  <p:embed/>
                  <p:pic>
                    <p:nvPicPr>
                      <p:cNvPr id="0" name=""/>
                      <p:cNvPicPr>
                        <a:picLocks noChangeAspect="1" noChangeArrowheads="1"/>
                      </p:cNvPicPr>
                      <p:nvPr/>
                    </p:nvPicPr>
                    <p:blipFill>
                      <a:blip r:embed="rId12"/>
                      <a:srcRect/>
                      <a:stretch>
                        <a:fillRect/>
                      </a:stretch>
                    </p:blipFill>
                    <p:spPr bwMode="auto">
                      <a:xfrm>
                        <a:off x="4697413" y="4953000"/>
                        <a:ext cx="2182812" cy="7127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5" name="Object 7"/>
          <p:cNvGraphicFramePr>
            <a:graphicFrameLocks noChangeAspect="1"/>
          </p:cNvGraphicFramePr>
          <p:nvPr>
            <p:extLst>
              <p:ext uri="{D42A27DB-BD31-4B8C-83A1-F6EECF244321}">
                <p14:modId xmlns:p14="http://schemas.microsoft.com/office/powerpoint/2010/main" val="3336686300"/>
              </p:ext>
            </p:extLst>
          </p:nvPr>
        </p:nvGraphicFramePr>
        <p:xfrm>
          <a:off x="6846888" y="5141913"/>
          <a:ext cx="828675" cy="334962"/>
        </p:xfrm>
        <a:graphic>
          <a:graphicData uri="http://schemas.openxmlformats.org/presentationml/2006/ole">
            <mc:AlternateContent xmlns:mc="http://schemas.openxmlformats.org/markup-compatibility/2006">
              <mc:Choice xmlns:v="urn:schemas-microsoft-com:vml" Requires="v">
                <p:oleObj spid="_x0000_s705067" name="Equation" r:id="rId13" imgW="457200" imgH="203200" progId="Equation.DSMT4">
                  <p:embed/>
                </p:oleObj>
              </mc:Choice>
              <mc:Fallback>
                <p:oleObj name="Equation" r:id="rId13" imgW="457200" imgH="203200" progId="Equation.DSMT4">
                  <p:embed/>
                  <p:pic>
                    <p:nvPicPr>
                      <p:cNvPr id="0" name=""/>
                      <p:cNvPicPr>
                        <a:picLocks noChangeAspect="1" noChangeArrowheads="1"/>
                      </p:cNvPicPr>
                      <p:nvPr/>
                    </p:nvPicPr>
                    <p:blipFill>
                      <a:blip r:embed="rId14"/>
                      <a:srcRect/>
                      <a:stretch>
                        <a:fillRect/>
                      </a:stretch>
                    </p:blipFill>
                    <p:spPr bwMode="auto">
                      <a:xfrm>
                        <a:off x="6846888" y="5141913"/>
                        <a:ext cx="828675" cy="3349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6" name="Object 8"/>
          <p:cNvGraphicFramePr>
            <a:graphicFrameLocks noChangeAspect="1"/>
          </p:cNvGraphicFramePr>
          <p:nvPr>
            <p:extLst>
              <p:ext uri="{D42A27DB-BD31-4B8C-83A1-F6EECF244321}">
                <p14:modId xmlns:p14="http://schemas.microsoft.com/office/powerpoint/2010/main" val="2642962165"/>
              </p:ext>
            </p:extLst>
          </p:nvPr>
        </p:nvGraphicFramePr>
        <p:xfrm>
          <a:off x="5648325" y="5724525"/>
          <a:ext cx="2114550" cy="776288"/>
        </p:xfrm>
        <a:graphic>
          <a:graphicData uri="http://schemas.openxmlformats.org/presentationml/2006/ole">
            <mc:AlternateContent xmlns:mc="http://schemas.openxmlformats.org/markup-compatibility/2006">
              <mc:Choice xmlns:v="urn:schemas-microsoft-com:vml" Requires="v">
                <p:oleObj spid="_x0000_s705068" name="Equation" r:id="rId15" imgW="1358900" imgH="469900" progId="Equation.DSMT4">
                  <p:embed/>
                </p:oleObj>
              </mc:Choice>
              <mc:Fallback>
                <p:oleObj name="Equation" r:id="rId15" imgW="1358900" imgH="469900" progId="Equation.DSMT4">
                  <p:embed/>
                  <p:pic>
                    <p:nvPicPr>
                      <p:cNvPr id="0" name=""/>
                      <p:cNvPicPr>
                        <a:picLocks noChangeAspect="1" noChangeArrowheads="1"/>
                      </p:cNvPicPr>
                      <p:nvPr/>
                    </p:nvPicPr>
                    <p:blipFill>
                      <a:blip r:embed="rId16"/>
                      <a:srcRect/>
                      <a:stretch>
                        <a:fillRect/>
                      </a:stretch>
                    </p:blipFill>
                    <p:spPr bwMode="auto">
                      <a:xfrm>
                        <a:off x="5648325" y="5724525"/>
                        <a:ext cx="2114550" cy="7762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7" name="Object 9"/>
          <p:cNvGraphicFramePr>
            <a:graphicFrameLocks noChangeAspect="1"/>
          </p:cNvGraphicFramePr>
          <p:nvPr/>
        </p:nvGraphicFramePr>
        <p:xfrm>
          <a:off x="5289550" y="1727200"/>
          <a:ext cx="1111250" cy="787400"/>
        </p:xfrm>
        <a:graphic>
          <a:graphicData uri="http://schemas.openxmlformats.org/presentationml/2006/ole">
            <mc:AlternateContent xmlns:mc="http://schemas.openxmlformats.org/markup-compatibility/2006">
              <mc:Choice xmlns:v="urn:schemas-microsoft-com:vml" Requires="v">
                <p:oleObj spid="_x0000_s705069" name="Equation" r:id="rId17" imgW="545863" imgH="393529" progId="Equation.DSMT4">
                  <p:embed/>
                </p:oleObj>
              </mc:Choice>
              <mc:Fallback>
                <p:oleObj name="Equation" r:id="rId17" imgW="545863" imgH="393529"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89550" y="1727200"/>
                        <a:ext cx="1111250" cy="787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8" name="Object 10"/>
          <p:cNvGraphicFramePr>
            <a:graphicFrameLocks noChangeAspect="1"/>
          </p:cNvGraphicFramePr>
          <p:nvPr/>
        </p:nvGraphicFramePr>
        <p:xfrm>
          <a:off x="6324600" y="1727200"/>
          <a:ext cx="1447800" cy="787400"/>
        </p:xfrm>
        <a:graphic>
          <a:graphicData uri="http://schemas.openxmlformats.org/presentationml/2006/ole">
            <mc:AlternateContent xmlns:mc="http://schemas.openxmlformats.org/markup-compatibility/2006">
              <mc:Choice xmlns:v="urn:schemas-microsoft-com:vml" Requires="v">
                <p:oleObj spid="_x0000_s705070" name="Equation" r:id="rId19" imgW="710891" imgH="393529" progId="Equation.DSMT4">
                  <p:embed/>
                </p:oleObj>
              </mc:Choice>
              <mc:Fallback>
                <p:oleObj name="Equation" r:id="rId19" imgW="710891" imgH="393529"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324600" y="1727200"/>
                        <a:ext cx="1447800" cy="787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9" name="Object 11"/>
          <p:cNvGraphicFramePr>
            <a:graphicFrameLocks noChangeAspect="1"/>
          </p:cNvGraphicFramePr>
          <p:nvPr/>
        </p:nvGraphicFramePr>
        <p:xfrm>
          <a:off x="6945313" y="2538413"/>
          <a:ext cx="1284287" cy="814387"/>
        </p:xfrm>
        <a:graphic>
          <a:graphicData uri="http://schemas.openxmlformats.org/presentationml/2006/ole">
            <mc:AlternateContent xmlns:mc="http://schemas.openxmlformats.org/markup-compatibility/2006">
              <mc:Choice xmlns:v="urn:schemas-microsoft-com:vml" Requires="v">
                <p:oleObj spid="_x0000_s705071" name="Equation" r:id="rId21" imgW="622030" imgH="393529" progId="Equation.3">
                  <p:embed/>
                </p:oleObj>
              </mc:Choice>
              <mc:Fallback>
                <p:oleObj name="Equation" r:id="rId21" imgW="622030" imgH="393529"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945313" y="2538413"/>
                        <a:ext cx="1284287" cy="8143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368207394"/>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44420"/>
                                        </p:tgtEl>
                                        <p:attrNameLst>
                                          <p:attrName>style.visibility</p:attrName>
                                        </p:attrNameLst>
                                      </p:cBhvr>
                                      <p:to>
                                        <p:strVal val="visible"/>
                                      </p:to>
                                    </p:set>
                                    <p:animEffect transition="in" filter="wipe(left)">
                                      <p:cBhvr>
                                        <p:cTn id="7" dur="500"/>
                                        <p:tgtEl>
                                          <p:spTgt spid="4444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iterate type="wd">
                                    <p:tmPct val="10000"/>
                                  </p:iterate>
                                  <p:childTnLst>
                                    <p:set>
                                      <p:cBhvr>
                                        <p:cTn id="18" dur="1" fill="hold">
                                          <p:stCondLst>
                                            <p:cond delay="0"/>
                                          </p:stCondLst>
                                        </p:cTn>
                                        <p:tgtEl>
                                          <p:spTgt spid="444421"/>
                                        </p:tgtEl>
                                        <p:attrNameLst>
                                          <p:attrName>style.visibility</p:attrName>
                                        </p:attrNameLst>
                                      </p:cBhvr>
                                      <p:to>
                                        <p:strVal val="visible"/>
                                      </p:to>
                                    </p:set>
                                    <p:animEffect transition="in" filter="wipe(left)">
                                      <p:cBhvr>
                                        <p:cTn id="19" dur="500"/>
                                        <p:tgtEl>
                                          <p:spTgt spid="44442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iterate type="wd">
                                    <p:tmPct val="10000"/>
                                  </p:iterate>
                                  <p:childTnLst>
                                    <p:set>
                                      <p:cBhvr>
                                        <p:cTn id="23" dur="1" fill="hold">
                                          <p:stCondLst>
                                            <p:cond delay="0"/>
                                          </p:stCondLst>
                                        </p:cTn>
                                        <p:tgtEl>
                                          <p:spTgt spid="444447"/>
                                        </p:tgtEl>
                                        <p:attrNameLst>
                                          <p:attrName>style.visibility</p:attrName>
                                        </p:attrNameLst>
                                      </p:cBhvr>
                                      <p:to>
                                        <p:strVal val="visible"/>
                                      </p:to>
                                    </p:set>
                                    <p:animEffect transition="in" filter="wipe(left)">
                                      <p:cBhvr>
                                        <p:cTn id="24" dur="500"/>
                                        <p:tgtEl>
                                          <p:spTgt spid="44444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iterate type="wd">
                                    <p:tmPct val="10000"/>
                                  </p:iterate>
                                  <p:childTnLst>
                                    <p:set>
                                      <p:cBhvr>
                                        <p:cTn id="28" dur="1" fill="hold">
                                          <p:stCondLst>
                                            <p:cond delay="0"/>
                                          </p:stCondLst>
                                        </p:cTn>
                                        <p:tgtEl>
                                          <p:spTgt spid="444448"/>
                                        </p:tgtEl>
                                        <p:attrNameLst>
                                          <p:attrName>style.visibility</p:attrName>
                                        </p:attrNameLst>
                                      </p:cBhvr>
                                      <p:to>
                                        <p:strVal val="visible"/>
                                      </p:to>
                                    </p:set>
                                    <p:animEffect transition="in" filter="wipe(left)">
                                      <p:cBhvr>
                                        <p:cTn id="29" dur="500"/>
                                        <p:tgtEl>
                                          <p:spTgt spid="44444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444419"/>
                                        </p:tgtEl>
                                        <p:attrNameLst>
                                          <p:attrName>style.visibility</p:attrName>
                                        </p:attrNameLst>
                                      </p:cBhvr>
                                      <p:to>
                                        <p:strVal val="visible"/>
                                      </p:to>
                                    </p:set>
                                    <p:animEffect transition="in" filter="wipe(left)">
                                      <p:cBhvr>
                                        <p:cTn id="34" dur="500"/>
                                        <p:tgtEl>
                                          <p:spTgt spid="44441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iterate type="wd">
                                    <p:tmPct val="10000"/>
                                  </p:iterate>
                                  <p:childTnLst>
                                    <p:set>
                                      <p:cBhvr>
                                        <p:cTn id="38" dur="1" fill="hold">
                                          <p:stCondLst>
                                            <p:cond delay="0"/>
                                          </p:stCondLst>
                                        </p:cTn>
                                        <p:tgtEl>
                                          <p:spTgt spid="444439"/>
                                        </p:tgtEl>
                                        <p:attrNameLst>
                                          <p:attrName>style.visibility</p:attrName>
                                        </p:attrNameLst>
                                      </p:cBhvr>
                                      <p:to>
                                        <p:strVal val="visible"/>
                                      </p:to>
                                    </p:set>
                                    <p:animEffect transition="in" filter="wipe(left)">
                                      <p:cBhvr>
                                        <p:cTn id="39" dur="500"/>
                                        <p:tgtEl>
                                          <p:spTgt spid="44443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444449"/>
                                        </p:tgtEl>
                                        <p:attrNameLst>
                                          <p:attrName>style.visibility</p:attrName>
                                        </p:attrNameLst>
                                      </p:cBhvr>
                                      <p:to>
                                        <p:strVal val="visible"/>
                                      </p:to>
                                    </p:set>
                                    <p:animEffect transition="in" filter="wipe(left)">
                                      <p:cBhvr>
                                        <p:cTn id="44" dur="500"/>
                                        <p:tgtEl>
                                          <p:spTgt spid="44444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444443"/>
                                        </p:tgtEl>
                                        <p:attrNameLst>
                                          <p:attrName>style.visibility</p:attrName>
                                        </p:attrNameLst>
                                      </p:cBhvr>
                                      <p:to>
                                        <p:strVal val="visible"/>
                                      </p:to>
                                    </p:set>
                                    <p:animEffect transition="in" filter="wipe(left)">
                                      <p:cBhvr>
                                        <p:cTn id="49" dur="500"/>
                                        <p:tgtEl>
                                          <p:spTgt spid="44444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444441"/>
                                        </p:tgtEl>
                                        <p:attrNameLst>
                                          <p:attrName>style.visibility</p:attrName>
                                        </p:attrNameLst>
                                      </p:cBhvr>
                                      <p:to>
                                        <p:strVal val="visible"/>
                                      </p:to>
                                    </p:set>
                                    <p:animEffect transition="in" filter="wipe(left)">
                                      <p:cBhvr>
                                        <p:cTn id="54" dur="500"/>
                                        <p:tgtEl>
                                          <p:spTgt spid="44444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444440"/>
                                        </p:tgtEl>
                                        <p:attrNameLst>
                                          <p:attrName>style.visibility</p:attrName>
                                        </p:attrNameLst>
                                      </p:cBhvr>
                                      <p:to>
                                        <p:strVal val="visible"/>
                                      </p:to>
                                    </p:set>
                                    <p:animEffect transition="in" filter="wipe(left)">
                                      <p:cBhvr>
                                        <p:cTn id="59" dur="500"/>
                                        <p:tgtEl>
                                          <p:spTgt spid="44444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444442"/>
                                        </p:tgtEl>
                                        <p:attrNameLst>
                                          <p:attrName>style.visibility</p:attrName>
                                        </p:attrNameLst>
                                      </p:cBhvr>
                                      <p:to>
                                        <p:strVal val="visible"/>
                                      </p:to>
                                    </p:set>
                                    <p:animEffect transition="in" filter="wipe(left)">
                                      <p:cBhvr>
                                        <p:cTn id="64" dur="500"/>
                                        <p:tgtEl>
                                          <p:spTgt spid="44444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444444"/>
                                        </p:tgtEl>
                                        <p:attrNameLst>
                                          <p:attrName>style.visibility</p:attrName>
                                        </p:attrNameLst>
                                      </p:cBhvr>
                                      <p:to>
                                        <p:strVal val="visible"/>
                                      </p:to>
                                    </p:set>
                                    <p:animEffect transition="in" filter="wipe(left)">
                                      <p:cBhvr>
                                        <p:cTn id="69" dur="500"/>
                                        <p:tgtEl>
                                          <p:spTgt spid="444444"/>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nodeType="clickEffect">
                                  <p:stCondLst>
                                    <p:cond delay="0"/>
                                  </p:stCondLst>
                                  <p:iterate type="wd">
                                    <p:tmPct val="10000"/>
                                  </p:iterate>
                                  <p:childTnLst>
                                    <p:set>
                                      <p:cBhvr>
                                        <p:cTn id="73" dur="1" fill="hold">
                                          <p:stCondLst>
                                            <p:cond delay="0"/>
                                          </p:stCondLst>
                                        </p:cTn>
                                        <p:tgtEl>
                                          <p:spTgt spid="444445"/>
                                        </p:tgtEl>
                                        <p:attrNameLst>
                                          <p:attrName>style.visibility</p:attrName>
                                        </p:attrNameLst>
                                      </p:cBhvr>
                                      <p:to>
                                        <p:strVal val="visible"/>
                                      </p:to>
                                    </p:set>
                                    <p:animEffect transition="in" filter="wipe(left)">
                                      <p:cBhvr>
                                        <p:cTn id="74" dur="500"/>
                                        <p:tgtEl>
                                          <p:spTgt spid="444445"/>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iterate type="wd">
                                    <p:tmPct val="10000"/>
                                  </p:iterate>
                                  <p:childTnLst>
                                    <p:set>
                                      <p:cBhvr>
                                        <p:cTn id="78" dur="1" fill="hold">
                                          <p:stCondLst>
                                            <p:cond delay="0"/>
                                          </p:stCondLst>
                                        </p:cTn>
                                        <p:tgtEl>
                                          <p:spTgt spid="444446"/>
                                        </p:tgtEl>
                                        <p:attrNameLst>
                                          <p:attrName>style.visibility</p:attrName>
                                        </p:attrNameLst>
                                      </p:cBhvr>
                                      <p:to>
                                        <p:strVal val="visible"/>
                                      </p:to>
                                    </p:set>
                                    <p:animEffect transition="in" filter="wipe(left)">
                                      <p:cBhvr>
                                        <p:cTn id="79" dur="500"/>
                                        <p:tgtEl>
                                          <p:spTgt spid="444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19" grpId="0" animBg="1" autoUpdateAnimBg="0"/>
      <p:bldP spid="444420" grpId="0" animBg="1" autoUpdateAnimBg="0"/>
      <p:bldP spid="444440" grpId="0" animBg="1" autoUpdateAnimBg="0"/>
      <p:bldP spid="444441"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April 15, 2013</a:t>
            </a:r>
            <a:endParaRPr lang="en-US" sz="1400">
              <a:solidFill>
                <a:srgbClr val="FF0066"/>
              </a:solidFill>
              <a:latin typeface="Arial Narrow" charset="0"/>
            </a:endParaRPr>
          </a:p>
        </p:txBody>
      </p:sp>
      <p:sp>
        <p:nvSpPr>
          <p:cNvPr id="3993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399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07C5A25-8055-F84A-B30A-4BF0F8623B4D}"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
        <p:nvSpPr>
          <p:cNvPr id="39940" name="Rectangle 2"/>
          <p:cNvSpPr>
            <a:spLocks noGrp="1" noChangeArrowheads="1"/>
          </p:cNvSpPr>
          <p:nvPr>
            <p:ph type="title"/>
          </p:nvPr>
        </p:nvSpPr>
        <p:spPr>
          <a:xfrm>
            <a:off x="685800" y="152400"/>
            <a:ext cx="7772400" cy="609600"/>
          </a:xfrm>
        </p:spPr>
        <p:txBody>
          <a:bodyPr/>
          <a:lstStyle/>
          <a:p>
            <a:r>
              <a:rPr lang="en-US" sz="4000">
                <a:latin typeface="Arial Narrow" charset="0"/>
                <a:ea typeface="ＭＳ Ｐゴシック" charset="0"/>
                <a:cs typeface="ＭＳ Ｐゴシック" charset="0"/>
              </a:rPr>
              <a:t>Example for Rolling Kinetic Energy</a:t>
            </a:r>
            <a:endParaRPr lang="en-US">
              <a:latin typeface="Arial Narrow" charset="0"/>
              <a:ea typeface="ＭＳ Ｐゴシック" charset="0"/>
              <a:cs typeface="ＭＳ Ｐゴシック" charset="0"/>
            </a:endParaRPr>
          </a:p>
        </p:txBody>
      </p:sp>
      <p:sp>
        <p:nvSpPr>
          <p:cNvPr id="445443" name="Text Box 3"/>
          <p:cNvSpPr txBox="1">
            <a:spLocks noChangeArrowheads="1"/>
          </p:cNvSpPr>
          <p:nvPr/>
        </p:nvSpPr>
        <p:spPr bwMode="auto">
          <a:xfrm>
            <a:off x="381000" y="762000"/>
            <a:ext cx="8458200" cy="10350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800000"/>
                </a:solidFill>
                <a:latin typeface="Arial Narrow" charset="0"/>
              </a:rPr>
              <a:t>For solid sphere as shown in the figure, calculate the linear speed of the CM at the bottom of the hill and the magnitude of linear acceleration of the CM.  Solve this problem using </a:t>
            </a:r>
            <a:r>
              <a:rPr lang="en-US" sz="2000" dirty="0" smtClean="0">
                <a:solidFill>
                  <a:srgbClr val="800000"/>
                </a:solidFill>
                <a:latin typeface="Arial Narrow" charset="0"/>
              </a:rPr>
              <a:t>Newton’</a:t>
            </a:r>
            <a:r>
              <a:rPr lang="en-US" altLang="ja-JP" sz="2000" dirty="0" smtClean="0">
                <a:solidFill>
                  <a:srgbClr val="800000"/>
                </a:solidFill>
                <a:latin typeface="Arial Narrow" charset="0"/>
              </a:rPr>
              <a:t>s </a:t>
            </a:r>
            <a:r>
              <a:rPr lang="en-US" altLang="ja-JP" sz="2000" dirty="0">
                <a:solidFill>
                  <a:srgbClr val="800000"/>
                </a:solidFill>
                <a:latin typeface="Arial Narrow" charset="0"/>
              </a:rPr>
              <a:t>second law, the dynamic method.</a:t>
            </a:r>
            <a:endParaRPr lang="en-US" sz="2000" dirty="0">
              <a:solidFill>
                <a:srgbClr val="800000"/>
              </a:solidFill>
              <a:latin typeface="Arial Narrow" charset="0"/>
            </a:endParaRPr>
          </a:p>
        </p:txBody>
      </p:sp>
      <p:graphicFrame>
        <p:nvGraphicFramePr>
          <p:cNvPr id="445444" name="Object 2"/>
          <p:cNvGraphicFramePr>
            <a:graphicFrameLocks noChangeAspect="1"/>
          </p:cNvGraphicFramePr>
          <p:nvPr/>
        </p:nvGraphicFramePr>
        <p:xfrm>
          <a:off x="4492625" y="3062288"/>
          <a:ext cx="692150" cy="479425"/>
        </p:xfrm>
        <a:graphic>
          <a:graphicData uri="http://schemas.openxmlformats.org/presentationml/2006/ole">
            <mc:AlternateContent xmlns:mc="http://schemas.openxmlformats.org/markup-compatibility/2006">
              <mc:Choice xmlns:v="urn:schemas-microsoft-com:vml" Requires="v">
                <p:oleObj spid="_x0000_s709233" name="Equation" r:id="rId3" imgW="380835" imgH="253890" progId="Equation.3">
                  <p:embed/>
                </p:oleObj>
              </mc:Choice>
              <mc:Fallback>
                <p:oleObj name="Equation" r:id="rId3" imgW="380835" imgH="25389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2625" y="3062288"/>
                        <a:ext cx="692150" cy="479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45445" name="Text Box 5"/>
          <p:cNvSpPr txBox="1">
            <a:spLocks noChangeArrowheads="1"/>
          </p:cNvSpPr>
          <p:nvPr/>
        </p:nvSpPr>
        <p:spPr bwMode="auto">
          <a:xfrm>
            <a:off x="3429000" y="2286000"/>
            <a:ext cx="236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Gravitational Force,</a:t>
            </a:r>
          </a:p>
        </p:txBody>
      </p:sp>
      <p:sp>
        <p:nvSpPr>
          <p:cNvPr id="445446" name="Text Box 6"/>
          <p:cNvSpPr txBox="1">
            <a:spLocks noChangeArrowheads="1"/>
          </p:cNvSpPr>
          <p:nvPr/>
        </p:nvSpPr>
        <p:spPr bwMode="auto">
          <a:xfrm>
            <a:off x="304800" y="3962400"/>
            <a:ext cx="6705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800000"/>
                </a:solidFill>
                <a:latin typeface="Arial Narrow" charset="0"/>
              </a:rPr>
              <a:t>Since the forces </a:t>
            </a:r>
            <a:r>
              <a:rPr lang="en-US" sz="2000" b="1">
                <a:solidFill>
                  <a:srgbClr val="800000"/>
                </a:solidFill>
                <a:latin typeface="Monotype Corsiva" charset="0"/>
              </a:rPr>
              <a:t>Mg</a:t>
            </a:r>
            <a:r>
              <a:rPr lang="en-US" sz="2000">
                <a:solidFill>
                  <a:srgbClr val="800000"/>
                </a:solidFill>
                <a:latin typeface="Arial Narrow" charset="0"/>
              </a:rPr>
              <a:t> and </a:t>
            </a:r>
            <a:r>
              <a:rPr lang="en-US" sz="2000" b="1">
                <a:solidFill>
                  <a:srgbClr val="800000"/>
                </a:solidFill>
                <a:latin typeface="Arial Narrow" charset="0"/>
              </a:rPr>
              <a:t>n</a:t>
            </a:r>
            <a:r>
              <a:rPr lang="en-US" sz="2000">
                <a:solidFill>
                  <a:srgbClr val="800000"/>
                </a:solidFill>
                <a:latin typeface="Arial Narrow" charset="0"/>
              </a:rPr>
              <a:t> go through the CM, their moment arm is 0 and do not contribute to torque, while the static friction</a:t>
            </a:r>
            <a:r>
              <a:rPr lang="en-US" sz="2000" b="1">
                <a:solidFill>
                  <a:srgbClr val="800000"/>
                </a:solidFill>
                <a:latin typeface="Monotype Corsiva" charset="0"/>
              </a:rPr>
              <a:t> f</a:t>
            </a:r>
            <a:r>
              <a:rPr lang="en-US" sz="2000">
                <a:solidFill>
                  <a:srgbClr val="800000"/>
                </a:solidFill>
                <a:latin typeface="Arial Narrow" charset="0"/>
              </a:rPr>
              <a:t> causes torque</a:t>
            </a:r>
          </a:p>
        </p:txBody>
      </p:sp>
      <p:grpSp>
        <p:nvGrpSpPr>
          <p:cNvPr id="2" name="Group 7"/>
          <p:cNvGrpSpPr>
            <a:grpSpLocks/>
          </p:cNvGrpSpPr>
          <p:nvPr/>
        </p:nvGrpSpPr>
        <p:grpSpPr bwMode="auto">
          <a:xfrm>
            <a:off x="303213" y="2346325"/>
            <a:ext cx="3216275" cy="1298575"/>
            <a:chOff x="191" y="1478"/>
            <a:chExt cx="2026" cy="818"/>
          </a:xfrm>
        </p:grpSpPr>
        <p:sp>
          <p:nvSpPr>
            <p:cNvPr id="39983" name="AutoShape 8"/>
            <p:cNvSpPr>
              <a:spLocks noChangeArrowheads="1"/>
            </p:cNvSpPr>
            <p:nvPr/>
          </p:nvSpPr>
          <p:spPr bwMode="auto">
            <a:xfrm>
              <a:off x="489" y="1478"/>
              <a:ext cx="1728" cy="816"/>
            </a:xfrm>
            <a:prstGeom prst="rtTriangle">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84" name="Oval 9"/>
            <p:cNvSpPr>
              <a:spLocks noChangeArrowheads="1"/>
            </p:cNvSpPr>
            <p:nvPr/>
          </p:nvSpPr>
          <p:spPr bwMode="auto">
            <a:xfrm>
              <a:off x="1008" y="1488"/>
              <a:ext cx="288" cy="288"/>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M</a:t>
              </a:r>
            </a:p>
          </p:txBody>
        </p:sp>
        <p:sp>
          <p:nvSpPr>
            <p:cNvPr id="39985" name="Text Box 10"/>
            <p:cNvSpPr txBox="1">
              <a:spLocks noChangeArrowheads="1"/>
            </p:cNvSpPr>
            <p:nvPr/>
          </p:nvSpPr>
          <p:spPr bwMode="auto">
            <a:xfrm rot="1523640">
              <a:off x="1247" y="1646"/>
              <a:ext cx="1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x</a:t>
              </a:r>
            </a:p>
          </p:txBody>
        </p:sp>
        <p:sp>
          <p:nvSpPr>
            <p:cNvPr id="39986" name="Line 11"/>
            <p:cNvSpPr>
              <a:spLocks noChangeShapeType="1"/>
            </p:cNvSpPr>
            <p:nvPr/>
          </p:nvSpPr>
          <p:spPr bwMode="auto">
            <a:xfrm flipH="1">
              <a:off x="249" y="2294"/>
              <a:ext cx="24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87" name="Line 12"/>
            <p:cNvSpPr>
              <a:spLocks noChangeShapeType="1"/>
            </p:cNvSpPr>
            <p:nvPr/>
          </p:nvSpPr>
          <p:spPr bwMode="auto">
            <a:xfrm flipH="1">
              <a:off x="249" y="1478"/>
              <a:ext cx="24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88" name="Line 13"/>
            <p:cNvSpPr>
              <a:spLocks noChangeShapeType="1"/>
            </p:cNvSpPr>
            <p:nvPr/>
          </p:nvSpPr>
          <p:spPr bwMode="auto">
            <a:xfrm>
              <a:off x="345" y="1478"/>
              <a:ext cx="0" cy="816"/>
            </a:xfrm>
            <a:prstGeom prst="line">
              <a:avLst/>
            </a:prstGeom>
            <a:noFill/>
            <a:ln w="28575">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89" name="Text Box 14"/>
            <p:cNvSpPr txBox="1">
              <a:spLocks noChangeArrowheads="1"/>
            </p:cNvSpPr>
            <p:nvPr/>
          </p:nvSpPr>
          <p:spPr bwMode="auto">
            <a:xfrm>
              <a:off x="191" y="1693"/>
              <a:ext cx="2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h</a:t>
              </a:r>
            </a:p>
          </p:txBody>
        </p:sp>
        <p:sp>
          <p:nvSpPr>
            <p:cNvPr id="39990" name="Arc 15"/>
            <p:cNvSpPr>
              <a:spLocks/>
            </p:cNvSpPr>
            <p:nvPr/>
          </p:nvSpPr>
          <p:spPr bwMode="auto">
            <a:xfrm flipH="1">
              <a:off x="1689" y="2054"/>
              <a:ext cx="48"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91" name="Text Box 16"/>
            <p:cNvSpPr txBox="1">
              <a:spLocks noChangeArrowheads="1"/>
            </p:cNvSpPr>
            <p:nvPr/>
          </p:nvSpPr>
          <p:spPr bwMode="auto">
            <a:xfrm>
              <a:off x="1437" y="2005"/>
              <a:ext cx="20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θ</a:t>
              </a:r>
            </a:p>
          </p:txBody>
        </p:sp>
      </p:grpSp>
      <p:graphicFrame>
        <p:nvGraphicFramePr>
          <p:cNvPr id="445457" name="Object 3"/>
          <p:cNvGraphicFramePr>
            <a:graphicFrameLocks noChangeAspect="1"/>
          </p:cNvGraphicFramePr>
          <p:nvPr>
            <p:extLst>
              <p:ext uri="{D42A27DB-BD31-4B8C-83A1-F6EECF244321}">
                <p14:modId xmlns:p14="http://schemas.microsoft.com/office/powerpoint/2010/main" val="2990350395"/>
              </p:ext>
            </p:extLst>
          </p:nvPr>
        </p:nvGraphicFramePr>
        <p:xfrm>
          <a:off x="392113" y="5892800"/>
          <a:ext cx="1120775" cy="406400"/>
        </p:xfrm>
        <a:graphic>
          <a:graphicData uri="http://schemas.openxmlformats.org/presentationml/2006/ole">
            <mc:AlternateContent xmlns:mc="http://schemas.openxmlformats.org/markup-compatibility/2006">
              <mc:Choice xmlns:v="urn:schemas-microsoft-com:vml" Requires="v">
                <p:oleObj spid="_x0000_s709234" name="Equation" r:id="rId5" imgW="635000" imgH="203200" progId="Equation.DSMT4">
                  <p:embed/>
                </p:oleObj>
              </mc:Choice>
              <mc:Fallback>
                <p:oleObj name="Equation" r:id="rId5" imgW="635000" imgH="203200" progId="Equation.DSMT4">
                  <p:embed/>
                  <p:pic>
                    <p:nvPicPr>
                      <p:cNvPr id="0" name=""/>
                      <p:cNvPicPr>
                        <a:picLocks noChangeAspect="1" noChangeArrowheads="1"/>
                      </p:cNvPicPr>
                      <p:nvPr/>
                    </p:nvPicPr>
                    <p:blipFill>
                      <a:blip r:embed="rId6"/>
                      <a:srcRect/>
                      <a:stretch>
                        <a:fillRect/>
                      </a:stretch>
                    </p:blipFill>
                    <p:spPr bwMode="auto">
                      <a:xfrm>
                        <a:off x="392113" y="5892800"/>
                        <a:ext cx="1120775" cy="406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5458" name="Object 4"/>
          <p:cNvGraphicFramePr>
            <a:graphicFrameLocks noChangeAspect="1"/>
          </p:cNvGraphicFramePr>
          <p:nvPr/>
        </p:nvGraphicFramePr>
        <p:xfrm>
          <a:off x="6934200" y="4051300"/>
          <a:ext cx="490538" cy="506413"/>
        </p:xfrm>
        <a:graphic>
          <a:graphicData uri="http://schemas.openxmlformats.org/presentationml/2006/ole">
            <mc:AlternateContent xmlns:mc="http://schemas.openxmlformats.org/markup-compatibility/2006">
              <mc:Choice xmlns:v="urn:schemas-microsoft-com:vml" Requires="v">
                <p:oleObj spid="_x0000_s709235" name="Equation" r:id="rId7" imgW="266584" imgH="228501" progId="Equation.3">
                  <p:embed/>
                </p:oleObj>
              </mc:Choice>
              <mc:Fallback>
                <p:oleObj name="Equation" r:id="rId7" imgW="266584" imgH="22850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4051300"/>
                        <a:ext cx="490538" cy="5064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45459" name="Text Box 19"/>
          <p:cNvSpPr txBox="1">
            <a:spLocks noChangeArrowheads="1"/>
          </p:cNvSpPr>
          <p:nvPr/>
        </p:nvSpPr>
        <p:spPr bwMode="auto">
          <a:xfrm>
            <a:off x="304800" y="4724400"/>
            <a:ext cx="1676400" cy="3968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800000"/>
                </a:solidFill>
                <a:latin typeface="Arial Narrow" charset="0"/>
              </a:rPr>
              <a:t>We know that  </a:t>
            </a:r>
          </a:p>
        </p:txBody>
      </p:sp>
      <p:sp>
        <p:nvSpPr>
          <p:cNvPr id="445460" name="Text Box 20"/>
          <p:cNvSpPr txBox="1">
            <a:spLocks noChangeArrowheads="1"/>
          </p:cNvSpPr>
          <p:nvPr/>
        </p:nvSpPr>
        <p:spPr bwMode="auto">
          <a:xfrm>
            <a:off x="4114800" y="1905000"/>
            <a:ext cx="42672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What are the forces involved in this motion?</a:t>
            </a:r>
          </a:p>
        </p:txBody>
      </p:sp>
      <p:grpSp>
        <p:nvGrpSpPr>
          <p:cNvPr id="3" name="Group 21"/>
          <p:cNvGrpSpPr>
            <a:grpSpLocks/>
          </p:cNvGrpSpPr>
          <p:nvPr/>
        </p:nvGrpSpPr>
        <p:grpSpPr bwMode="auto">
          <a:xfrm>
            <a:off x="1504950" y="2590800"/>
            <a:ext cx="498475" cy="1074738"/>
            <a:chOff x="948" y="1632"/>
            <a:chExt cx="314" cy="677"/>
          </a:xfrm>
        </p:grpSpPr>
        <p:sp>
          <p:nvSpPr>
            <p:cNvPr id="39981" name="Line 22"/>
            <p:cNvSpPr>
              <a:spLocks noChangeShapeType="1"/>
            </p:cNvSpPr>
            <p:nvPr/>
          </p:nvSpPr>
          <p:spPr bwMode="auto">
            <a:xfrm>
              <a:off x="1152" y="1632"/>
              <a:ext cx="0" cy="48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82" name="Text Box 23"/>
            <p:cNvSpPr txBox="1">
              <a:spLocks noChangeArrowheads="1"/>
            </p:cNvSpPr>
            <p:nvPr/>
          </p:nvSpPr>
          <p:spPr bwMode="auto">
            <a:xfrm>
              <a:off x="948" y="2059"/>
              <a:ext cx="3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Mg</a:t>
              </a:r>
              <a:endParaRPr lang="en-US" sz="2000">
                <a:solidFill>
                  <a:schemeClr val="accent2"/>
                </a:solidFill>
                <a:latin typeface="Arial Narrow" charset="0"/>
              </a:endParaRPr>
            </a:p>
          </p:txBody>
        </p:sp>
      </p:grpSp>
      <p:grpSp>
        <p:nvGrpSpPr>
          <p:cNvPr id="4" name="Group 24"/>
          <p:cNvGrpSpPr>
            <a:grpSpLocks/>
          </p:cNvGrpSpPr>
          <p:nvPr/>
        </p:nvGrpSpPr>
        <p:grpSpPr bwMode="auto">
          <a:xfrm>
            <a:off x="1279525" y="2171700"/>
            <a:ext cx="396875" cy="571500"/>
            <a:chOff x="806" y="1368"/>
            <a:chExt cx="250" cy="360"/>
          </a:xfrm>
        </p:grpSpPr>
        <p:sp>
          <p:nvSpPr>
            <p:cNvPr id="39979" name="Line 25"/>
            <p:cNvSpPr>
              <a:spLocks noChangeShapeType="1"/>
            </p:cNvSpPr>
            <p:nvPr/>
          </p:nvSpPr>
          <p:spPr bwMode="auto">
            <a:xfrm flipH="1" flipV="1">
              <a:off x="864" y="1632"/>
              <a:ext cx="192" cy="96"/>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80" name="Text Box 26"/>
            <p:cNvSpPr txBox="1">
              <a:spLocks noChangeArrowheads="1"/>
            </p:cNvSpPr>
            <p:nvPr/>
          </p:nvSpPr>
          <p:spPr bwMode="auto">
            <a:xfrm>
              <a:off x="806" y="1368"/>
              <a:ext cx="16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latin typeface="Monotype Corsiva" charset="0"/>
                </a:rPr>
                <a:t>f</a:t>
              </a:r>
            </a:p>
          </p:txBody>
        </p:sp>
      </p:grpSp>
      <p:sp>
        <p:nvSpPr>
          <p:cNvPr id="445467" name="Text Box 27"/>
          <p:cNvSpPr txBox="1">
            <a:spLocks noChangeArrowheads="1"/>
          </p:cNvSpPr>
          <p:nvPr/>
        </p:nvSpPr>
        <p:spPr bwMode="auto">
          <a:xfrm>
            <a:off x="3886200" y="26670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smtClean="0">
                <a:solidFill>
                  <a:srgbClr val="FF0000"/>
                </a:solidFill>
                <a:latin typeface="Arial Narrow" charset="0"/>
              </a:rPr>
              <a:t>Newton’</a:t>
            </a:r>
            <a:r>
              <a:rPr lang="en-US" altLang="ja-JP" sz="2000" dirty="0" smtClean="0">
                <a:solidFill>
                  <a:srgbClr val="FF0000"/>
                </a:solidFill>
                <a:latin typeface="Arial Narrow" charset="0"/>
              </a:rPr>
              <a:t>s </a:t>
            </a:r>
            <a:r>
              <a:rPr lang="en-US" altLang="ja-JP" sz="2000" dirty="0">
                <a:solidFill>
                  <a:srgbClr val="FF0000"/>
                </a:solidFill>
                <a:latin typeface="Arial Narrow" charset="0"/>
              </a:rPr>
              <a:t>second law applied to the CM gives</a:t>
            </a:r>
            <a:endParaRPr lang="en-US" sz="2000" dirty="0">
              <a:solidFill>
                <a:srgbClr val="FF0000"/>
              </a:solidFill>
              <a:latin typeface="Arial Narrow" charset="0"/>
            </a:endParaRPr>
          </a:p>
        </p:txBody>
      </p:sp>
      <p:sp>
        <p:nvSpPr>
          <p:cNvPr id="445468" name="Text Box 28"/>
          <p:cNvSpPr txBox="1">
            <a:spLocks noChangeArrowheads="1"/>
          </p:cNvSpPr>
          <p:nvPr/>
        </p:nvSpPr>
        <p:spPr bwMode="auto">
          <a:xfrm>
            <a:off x="5334000" y="2286000"/>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Frictional Force,</a:t>
            </a:r>
          </a:p>
        </p:txBody>
      </p:sp>
      <p:sp>
        <p:nvSpPr>
          <p:cNvPr id="445469" name="Text Box 29"/>
          <p:cNvSpPr txBox="1">
            <a:spLocks noChangeArrowheads="1"/>
          </p:cNvSpPr>
          <p:nvPr/>
        </p:nvSpPr>
        <p:spPr bwMode="auto">
          <a:xfrm>
            <a:off x="6934200" y="2286000"/>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Normal Force</a:t>
            </a:r>
          </a:p>
        </p:txBody>
      </p:sp>
      <p:grpSp>
        <p:nvGrpSpPr>
          <p:cNvPr id="5" name="Group 30"/>
          <p:cNvGrpSpPr>
            <a:grpSpLocks/>
          </p:cNvGrpSpPr>
          <p:nvPr/>
        </p:nvGrpSpPr>
        <p:grpSpPr bwMode="auto">
          <a:xfrm>
            <a:off x="1695450" y="1981200"/>
            <a:ext cx="438150" cy="800100"/>
            <a:chOff x="1584" y="1272"/>
            <a:chExt cx="276" cy="504"/>
          </a:xfrm>
        </p:grpSpPr>
        <p:sp>
          <p:nvSpPr>
            <p:cNvPr id="39977" name="Line 31"/>
            <p:cNvSpPr>
              <a:spLocks noChangeShapeType="1"/>
            </p:cNvSpPr>
            <p:nvPr/>
          </p:nvSpPr>
          <p:spPr bwMode="auto">
            <a:xfrm flipV="1">
              <a:off x="1584" y="1488"/>
              <a:ext cx="144" cy="288"/>
            </a:xfrm>
            <a:prstGeom prst="line">
              <a:avLst/>
            </a:prstGeom>
            <a:noFill/>
            <a:ln w="28575">
              <a:solidFill>
                <a:srgbClr val="FFFF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78" name="Text Box 32"/>
            <p:cNvSpPr txBox="1">
              <a:spLocks noChangeArrowheads="1"/>
            </p:cNvSpPr>
            <p:nvPr/>
          </p:nvSpPr>
          <p:spPr bwMode="auto">
            <a:xfrm>
              <a:off x="1670" y="1272"/>
              <a:ext cx="19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n</a:t>
              </a:r>
            </a:p>
          </p:txBody>
        </p:sp>
      </p:grpSp>
      <p:grpSp>
        <p:nvGrpSpPr>
          <p:cNvPr id="6" name="Group 33"/>
          <p:cNvGrpSpPr>
            <a:grpSpLocks/>
          </p:cNvGrpSpPr>
          <p:nvPr/>
        </p:nvGrpSpPr>
        <p:grpSpPr bwMode="auto">
          <a:xfrm>
            <a:off x="2667000" y="2166938"/>
            <a:ext cx="533400" cy="1262062"/>
            <a:chOff x="1680" y="1238"/>
            <a:chExt cx="336" cy="795"/>
          </a:xfrm>
        </p:grpSpPr>
        <p:sp>
          <p:nvSpPr>
            <p:cNvPr id="39973" name="Line 34"/>
            <p:cNvSpPr>
              <a:spLocks noChangeShapeType="1"/>
            </p:cNvSpPr>
            <p:nvPr/>
          </p:nvSpPr>
          <p:spPr bwMode="auto">
            <a:xfrm>
              <a:off x="1680" y="1680"/>
              <a:ext cx="336" cy="192"/>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74" name="Text Box 35"/>
            <p:cNvSpPr txBox="1">
              <a:spLocks noChangeArrowheads="1"/>
            </p:cNvSpPr>
            <p:nvPr/>
          </p:nvSpPr>
          <p:spPr bwMode="auto">
            <a:xfrm rot="1474049">
              <a:off x="1824" y="1783"/>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hlink"/>
                  </a:solidFill>
                  <a:latin typeface="Arial Narrow" charset="0"/>
                </a:rPr>
                <a:t>x</a:t>
              </a:r>
            </a:p>
          </p:txBody>
        </p:sp>
        <p:sp>
          <p:nvSpPr>
            <p:cNvPr id="39975" name="Line 36"/>
            <p:cNvSpPr>
              <a:spLocks noChangeShapeType="1"/>
            </p:cNvSpPr>
            <p:nvPr/>
          </p:nvSpPr>
          <p:spPr bwMode="auto">
            <a:xfrm rot="-5400000">
              <a:off x="1608" y="1416"/>
              <a:ext cx="336" cy="192"/>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76" name="Text Box 37"/>
            <p:cNvSpPr txBox="1">
              <a:spLocks noChangeArrowheads="1"/>
            </p:cNvSpPr>
            <p:nvPr/>
          </p:nvSpPr>
          <p:spPr bwMode="auto">
            <a:xfrm rot="1474049">
              <a:off x="1680" y="1238"/>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hlink"/>
                  </a:solidFill>
                  <a:latin typeface="Arial Narrow" charset="0"/>
                </a:rPr>
                <a:t>y</a:t>
              </a:r>
            </a:p>
          </p:txBody>
        </p:sp>
      </p:grpSp>
      <p:graphicFrame>
        <p:nvGraphicFramePr>
          <p:cNvPr id="445478" name="Object 5"/>
          <p:cNvGraphicFramePr>
            <a:graphicFrameLocks noChangeAspect="1"/>
          </p:cNvGraphicFramePr>
          <p:nvPr>
            <p:extLst>
              <p:ext uri="{D42A27DB-BD31-4B8C-83A1-F6EECF244321}">
                <p14:modId xmlns:p14="http://schemas.microsoft.com/office/powerpoint/2010/main" val="310831918"/>
              </p:ext>
            </p:extLst>
          </p:nvPr>
        </p:nvGraphicFramePr>
        <p:xfrm>
          <a:off x="314325" y="5181600"/>
          <a:ext cx="1350963" cy="650875"/>
        </p:xfrm>
        <a:graphic>
          <a:graphicData uri="http://schemas.openxmlformats.org/presentationml/2006/ole">
            <mc:AlternateContent xmlns:mc="http://schemas.openxmlformats.org/markup-compatibility/2006">
              <mc:Choice xmlns:v="urn:schemas-microsoft-com:vml" Requires="v">
                <p:oleObj spid="_x0000_s709236" name="Equation" r:id="rId9" imgW="812800" imgH="393700" progId="Equation.DSMT4">
                  <p:embed/>
                </p:oleObj>
              </mc:Choice>
              <mc:Fallback>
                <p:oleObj name="Equation" r:id="rId9" imgW="812800" imgH="393700" progId="Equation.DSMT4">
                  <p:embed/>
                  <p:pic>
                    <p:nvPicPr>
                      <p:cNvPr id="0" name=""/>
                      <p:cNvPicPr>
                        <a:picLocks noChangeAspect="1" noChangeArrowheads="1"/>
                      </p:cNvPicPr>
                      <p:nvPr/>
                    </p:nvPicPr>
                    <p:blipFill>
                      <a:blip r:embed="rId10"/>
                      <a:srcRect/>
                      <a:stretch>
                        <a:fillRect/>
                      </a:stretch>
                    </p:blipFill>
                    <p:spPr bwMode="auto">
                      <a:xfrm>
                        <a:off x="314325" y="5181600"/>
                        <a:ext cx="1350963" cy="650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45479" name="Text Box 39"/>
          <p:cNvSpPr txBox="1">
            <a:spLocks noChangeArrowheads="1"/>
          </p:cNvSpPr>
          <p:nvPr/>
        </p:nvSpPr>
        <p:spPr bwMode="auto">
          <a:xfrm>
            <a:off x="2286000" y="4724400"/>
            <a:ext cx="914400" cy="7016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800000"/>
                </a:solidFill>
                <a:latin typeface="Arial Narrow" charset="0"/>
              </a:rPr>
              <a:t>We obtain </a:t>
            </a:r>
          </a:p>
        </p:txBody>
      </p:sp>
      <p:graphicFrame>
        <p:nvGraphicFramePr>
          <p:cNvPr id="445480" name="Object 6"/>
          <p:cNvGraphicFramePr>
            <a:graphicFrameLocks noChangeAspect="1"/>
          </p:cNvGraphicFramePr>
          <p:nvPr/>
        </p:nvGraphicFramePr>
        <p:xfrm>
          <a:off x="3581400" y="5029200"/>
          <a:ext cx="217488" cy="271463"/>
        </p:xfrm>
        <a:graphic>
          <a:graphicData uri="http://schemas.openxmlformats.org/presentationml/2006/ole">
            <mc:AlternateContent xmlns:mc="http://schemas.openxmlformats.org/markup-compatibility/2006">
              <mc:Choice xmlns:v="urn:schemas-microsoft-com:vml" Requires="v">
                <p:oleObj spid="_x0000_s709237" name="Equation" r:id="rId11" imgW="152268" imgH="203024" progId="Equation.3">
                  <p:embed/>
                </p:oleObj>
              </mc:Choice>
              <mc:Fallback>
                <p:oleObj name="Equation" r:id="rId11" imgW="152268" imgH="203024"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81400" y="5029200"/>
                        <a:ext cx="217488" cy="2714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45481" name="Text Box 41"/>
          <p:cNvSpPr txBox="1">
            <a:spLocks noChangeArrowheads="1"/>
          </p:cNvSpPr>
          <p:nvPr/>
        </p:nvSpPr>
        <p:spPr bwMode="auto">
          <a:xfrm>
            <a:off x="2209800" y="5546725"/>
            <a:ext cx="1981200" cy="7016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800000"/>
                </a:solidFill>
                <a:latin typeface="Arial Narrow" charset="0"/>
              </a:rPr>
              <a:t> Substituting </a:t>
            </a:r>
            <a:r>
              <a:rPr lang="en-US" sz="2000" b="1">
                <a:solidFill>
                  <a:srgbClr val="800000"/>
                </a:solidFill>
                <a:latin typeface="Monotype Corsiva" charset="0"/>
              </a:rPr>
              <a:t>f</a:t>
            </a:r>
            <a:r>
              <a:rPr lang="en-US" sz="2000">
                <a:solidFill>
                  <a:srgbClr val="800000"/>
                </a:solidFill>
                <a:latin typeface="Arial Narrow" charset="0"/>
              </a:rPr>
              <a:t> in dynamic equations</a:t>
            </a:r>
          </a:p>
        </p:txBody>
      </p:sp>
      <p:graphicFrame>
        <p:nvGraphicFramePr>
          <p:cNvPr id="445482" name="Object 7"/>
          <p:cNvGraphicFramePr>
            <a:graphicFrameLocks noChangeAspect="1"/>
          </p:cNvGraphicFramePr>
          <p:nvPr/>
        </p:nvGraphicFramePr>
        <p:xfrm>
          <a:off x="4419600" y="5562600"/>
          <a:ext cx="1890713" cy="647700"/>
        </p:xfrm>
        <a:graphic>
          <a:graphicData uri="http://schemas.openxmlformats.org/presentationml/2006/ole">
            <mc:AlternateContent xmlns:mc="http://schemas.openxmlformats.org/markup-compatibility/2006">
              <mc:Choice xmlns:v="urn:schemas-microsoft-com:vml" Requires="v">
                <p:oleObj spid="_x0000_s709238" name="Equation" r:id="rId13" imgW="1193800" imgH="393700" progId="Equation.3">
                  <p:embed/>
                </p:oleObj>
              </mc:Choice>
              <mc:Fallback>
                <p:oleObj name="Equation" r:id="rId13" imgW="1193800" imgH="3937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19600" y="5562600"/>
                        <a:ext cx="1890713" cy="647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5483" name="Object 8"/>
          <p:cNvGraphicFramePr>
            <a:graphicFrameLocks noChangeAspect="1"/>
          </p:cNvGraphicFramePr>
          <p:nvPr/>
        </p:nvGraphicFramePr>
        <p:xfrm>
          <a:off x="5180013" y="3109913"/>
          <a:ext cx="1684337" cy="384175"/>
        </p:xfrm>
        <a:graphic>
          <a:graphicData uri="http://schemas.openxmlformats.org/presentationml/2006/ole">
            <mc:AlternateContent xmlns:mc="http://schemas.openxmlformats.org/markup-compatibility/2006">
              <mc:Choice xmlns:v="urn:schemas-microsoft-com:vml" Requires="v">
                <p:oleObj spid="_x0000_s709239" name="Equation" r:id="rId15" imgW="926698" imgH="203112" progId="Equation.3">
                  <p:embed/>
                </p:oleObj>
              </mc:Choice>
              <mc:Fallback>
                <p:oleObj name="Equation" r:id="rId15" imgW="926698" imgH="203112"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80013" y="3109913"/>
                        <a:ext cx="1684337" cy="384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5484" name="Object 9"/>
          <p:cNvGraphicFramePr>
            <a:graphicFrameLocks noChangeAspect="1"/>
          </p:cNvGraphicFramePr>
          <p:nvPr/>
        </p:nvGraphicFramePr>
        <p:xfrm>
          <a:off x="6858000" y="3086100"/>
          <a:ext cx="946150" cy="431800"/>
        </p:xfrm>
        <a:graphic>
          <a:graphicData uri="http://schemas.openxmlformats.org/presentationml/2006/ole">
            <mc:AlternateContent xmlns:mc="http://schemas.openxmlformats.org/markup-compatibility/2006">
              <mc:Choice xmlns:v="urn:schemas-microsoft-com:vml" Requires="v">
                <p:oleObj spid="_x0000_s709240" name="Equation" r:id="rId17" imgW="520700" imgH="228600" progId="Equation.3">
                  <p:embed/>
                </p:oleObj>
              </mc:Choice>
              <mc:Fallback>
                <p:oleObj name="Equation" r:id="rId17" imgW="520700" imgH="2286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58000" y="3086100"/>
                        <a:ext cx="946150" cy="431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5485" name="Object 10"/>
          <p:cNvGraphicFramePr>
            <a:graphicFrameLocks noChangeAspect="1"/>
          </p:cNvGraphicFramePr>
          <p:nvPr/>
        </p:nvGraphicFramePr>
        <p:xfrm>
          <a:off x="4492625" y="3505200"/>
          <a:ext cx="692150" cy="479425"/>
        </p:xfrm>
        <a:graphic>
          <a:graphicData uri="http://schemas.openxmlformats.org/presentationml/2006/ole">
            <mc:AlternateContent xmlns:mc="http://schemas.openxmlformats.org/markup-compatibility/2006">
              <mc:Choice xmlns:v="urn:schemas-microsoft-com:vml" Requires="v">
                <p:oleObj spid="_x0000_s709241" name="Equation" r:id="rId19" imgW="380835" imgH="253890" progId="Equation.3">
                  <p:embed/>
                </p:oleObj>
              </mc:Choice>
              <mc:Fallback>
                <p:oleObj name="Equation" r:id="rId19" imgW="380835" imgH="25389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492625" y="3505200"/>
                        <a:ext cx="692150" cy="479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5486" name="Object 11"/>
          <p:cNvGraphicFramePr>
            <a:graphicFrameLocks noChangeAspect="1"/>
          </p:cNvGraphicFramePr>
          <p:nvPr/>
        </p:nvGraphicFramePr>
        <p:xfrm>
          <a:off x="5180013" y="3554413"/>
          <a:ext cx="1684337" cy="382587"/>
        </p:xfrm>
        <a:graphic>
          <a:graphicData uri="http://schemas.openxmlformats.org/presentationml/2006/ole">
            <mc:AlternateContent xmlns:mc="http://schemas.openxmlformats.org/markup-compatibility/2006">
              <mc:Choice xmlns:v="urn:schemas-microsoft-com:vml" Requires="v">
                <p:oleObj spid="_x0000_s709242" name="Equation" r:id="rId21" imgW="926698" imgH="203112" progId="Equation.3">
                  <p:embed/>
                </p:oleObj>
              </mc:Choice>
              <mc:Fallback>
                <p:oleObj name="Equation" r:id="rId21" imgW="926698" imgH="203112"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180013" y="3554413"/>
                        <a:ext cx="1684337" cy="3825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5487" name="Object 12"/>
          <p:cNvGraphicFramePr>
            <a:graphicFrameLocks noChangeAspect="1"/>
          </p:cNvGraphicFramePr>
          <p:nvPr/>
        </p:nvGraphicFramePr>
        <p:xfrm>
          <a:off x="6858000" y="3578225"/>
          <a:ext cx="438150" cy="334963"/>
        </p:xfrm>
        <a:graphic>
          <a:graphicData uri="http://schemas.openxmlformats.org/presentationml/2006/ole">
            <mc:AlternateContent xmlns:mc="http://schemas.openxmlformats.org/markup-compatibility/2006">
              <mc:Choice xmlns:v="urn:schemas-microsoft-com:vml" Requires="v">
                <p:oleObj spid="_x0000_s709243" name="Equation" r:id="rId23" imgW="241091" imgH="177646" progId="Equation.3">
                  <p:embed/>
                </p:oleObj>
              </mc:Choice>
              <mc:Fallback>
                <p:oleObj name="Equation" r:id="rId23" imgW="241091" imgH="177646"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858000" y="3578225"/>
                        <a:ext cx="438150" cy="3349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5488" name="Object 13"/>
          <p:cNvGraphicFramePr>
            <a:graphicFrameLocks noChangeAspect="1"/>
          </p:cNvGraphicFramePr>
          <p:nvPr/>
        </p:nvGraphicFramePr>
        <p:xfrm>
          <a:off x="7410450" y="4081463"/>
          <a:ext cx="606425" cy="449262"/>
        </p:xfrm>
        <a:graphic>
          <a:graphicData uri="http://schemas.openxmlformats.org/presentationml/2006/ole">
            <mc:AlternateContent xmlns:mc="http://schemas.openxmlformats.org/markup-compatibility/2006">
              <mc:Choice xmlns:v="urn:schemas-microsoft-com:vml" Requires="v">
                <p:oleObj spid="_x0000_s709244" name="Equation" r:id="rId25" imgW="330200" imgH="203200" progId="Equation.DSMT4">
                  <p:embed/>
                </p:oleObj>
              </mc:Choice>
              <mc:Fallback>
                <p:oleObj name="Equation" r:id="rId25" imgW="330200" imgH="2032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410450" y="4081463"/>
                        <a:ext cx="606425" cy="4492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5489" name="Object 14"/>
          <p:cNvGraphicFramePr>
            <a:graphicFrameLocks noChangeAspect="1"/>
          </p:cNvGraphicFramePr>
          <p:nvPr/>
        </p:nvGraphicFramePr>
        <p:xfrm>
          <a:off x="8077200" y="4052888"/>
          <a:ext cx="887413" cy="506412"/>
        </p:xfrm>
        <a:graphic>
          <a:graphicData uri="http://schemas.openxmlformats.org/presentationml/2006/ole">
            <mc:AlternateContent xmlns:mc="http://schemas.openxmlformats.org/markup-compatibility/2006">
              <mc:Choice xmlns:v="urn:schemas-microsoft-com:vml" Requires="v">
                <p:oleObj spid="_x0000_s709245" name="Equation" r:id="rId27" imgW="482391" imgH="228501" progId="Equation.3">
                  <p:embed/>
                </p:oleObj>
              </mc:Choice>
              <mc:Fallback>
                <p:oleObj name="Equation" r:id="rId27" imgW="482391" imgH="228501"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077200" y="4052888"/>
                        <a:ext cx="887413" cy="5064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5490" name="Object 15"/>
          <p:cNvGraphicFramePr>
            <a:graphicFrameLocks noChangeAspect="1"/>
          </p:cNvGraphicFramePr>
          <p:nvPr/>
        </p:nvGraphicFramePr>
        <p:xfrm>
          <a:off x="3810000" y="4876800"/>
          <a:ext cx="723900" cy="525463"/>
        </p:xfrm>
        <a:graphic>
          <a:graphicData uri="http://schemas.openxmlformats.org/presentationml/2006/ole">
            <mc:AlternateContent xmlns:mc="http://schemas.openxmlformats.org/markup-compatibility/2006">
              <mc:Choice xmlns:v="urn:schemas-microsoft-com:vml" Requires="v">
                <p:oleObj spid="_x0000_s709246" name="Equation" r:id="rId29" imgW="507780" imgH="393529" progId="Equation.3">
                  <p:embed/>
                </p:oleObj>
              </mc:Choice>
              <mc:Fallback>
                <p:oleObj name="Equation" r:id="rId29" imgW="507780" imgH="393529"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810000" y="4876800"/>
                        <a:ext cx="723900" cy="5254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5491" name="Object 16"/>
          <p:cNvGraphicFramePr>
            <a:graphicFrameLocks noChangeAspect="1"/>
          </p:cNvGraphicFramePr>
          <p:nvPr/>
        </p:nvGraphicFramePr>
        <p:xfrm>
          <a:off x="4495800" y="4648200"/>
          <a:ext cx="1466850" cy="796925"/>
        </p:xfrm>
        <a:graphic>
          <a:graphicData uri="http://schemas.openxmlformats.org/presentationml/2006/ole">
            <mc:AlternateContent xmlns:mc="http://schemas.openxmlformats.org/markup-compatibility/2006">
              <mc:Choice xmlns:v="urn:schemas-microsoft-com:vml" Requires="v">
                <p:oleObj spid="_x0000_s709247" name="Equation" r:id="rId31" imgW="1028700" imgH="596900" progId="Equation.3">
                  <p:embed/>
                </p:oleObj>
              </mc:Choice>
              <mc:Fallback>
                <p:oleObj name="Equation" r:id="rId31" imgW="1028700" imgH="59690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495800" y="4648200"/>
                        <a:ext cx="1466850" cy="7969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5492" name="Object 17"/>
          <p:cNvGraphicFramePr>
            <a:graphicFrameLocks noChangeAspect="1"/>
          </p:cNvGraphicFramePr>
          <p:nvPr/>
        </p:nvGraphicFramePr>
        <p:xfrm>
          <a:off x="6010275" y="4876800"/>
          <a:ext cx="923925" cy="525463"/>
        </p:xfrm>
        <a:graphic>
          <a:graphicData uri="http://schemas.openxmlformats.org/presentationml/2006/ole">
            <mc:AlternateContent xmlns:mc="http://schemas.openxmlformats.org/markup-compatibility/2006">
              <mc:Choice xmlns:v="urn:schemas-microsoft-com:vml" Requires="v">
                <p:oleObj spid="_x0000_s709248" name="Equation" r:id="rId33" imgW="647419" imgH="393529" progId="Equation.3">
                  <p:embed/>
                </p:oleObj>
              </mc:Choice>
              <mc:Fallback>
                <p:oleObj name="Equation" r:id="rId33" imgW="647419" imgH="393529"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010275" y="4876800"/>
                        <a:ext cx="923925" cy="5254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5493" name="Object 18"/>
          <p:cNvGraphicFramePr>
            <a:graphicFrameLocks noChangeAspect="1"/>
          </p:cNvGraphicFramePr>
          <p:nvPr/>
        </p:nvGraphicFramePr>
        <p:xfrm>
          <a:off x="6553200" y="5524500"/>
          <a:ext cx="1528763" cy="647700"/>
        </p:xfrm>
        <a:graphic>
          <a:graphicData uri="http://schemas.openxmlformats.org/presentationml/2006/ole">
            <mc:AlternateContent xmlns:mc="http://schemas.openxmlformats.org/markup-compatibility/2006">
              <mc:Choice xmlns:v="urn:schemas-microsoft-com:vml" Requires="v">
                <p:oleObj spid="_x0000_s709249" name="Equation" r:id="rId35" imgW="965200" imgH="393700" progId="Equation.3">
                  <p:embed/>
                </p:oleObj>
              </mc:Choice>
              <mc:Fallback>
                <p:oleObj name="Equation" r:id="rId35" imgW="965200" imgH="393700" progId="Equation.3">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553200" y="5524500"/>
                        <a:ext cx="1528763" cy="647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699015244"/>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45443"/>
                                        </p:tgtEl>
                                        <p:attrNameLst>
                                          <p:attrName>style.visibility</p:attrName>
                                        </p:attrNameLst>
                                      </p:cBhvr>
                                      <p:to>
                                        <p:strVal val="visible"/>
                                      </p:to>
                                    </p:set>
                                    <p:animEffect transition="in" filter="wipe(left)">
                                      <p:cBhvr>
                                        <p:cTn id="7" dur="500"/>
                                        <p:tgtEl>
                                          <p:spTgt spid="4454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445460"/>
                                        </p:tgtEl>
                                        <p:attrNameLst>
                                          <p:attrName>style.visibility</p:attrName>
                                        </p:attrNameLst>
                                      </p:cBhvr>
                                      <p:to>
                                        <p:strVal val="visible"/>
                                      </p:to>
                                    </p:set>
                                    <p:animEffect transition="in" filter="wipe(left)">
                                      <p:cBhvr>
                                        <p:cTn id="19" dur="500"/>
                                        <p:tgtEl>
                                          <p:spTgt spid="44546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445445">
                                            <p:txEl>
                                              <p:pRg st="0" end="0"/>
                                            </p:txEl>
                                          </p:spTgt>
                                        </p:tgtEl>
                                        <p:attrNameLst>
                                          <p:attrName>style.visibility</p:attrName>
                                        </p:attrNameLst>
                                      </p:cBhvr>
                                      <p:to>
                                        <p:strVal val="visible"/>
                                      </p:to>
                                    </p:set>
                                    <p:animEffect transition="in" filter="wipe(left)">
                                      <p:cBhvr>
                                        <p:cTn id="24" dur="500"/>
                                        <p:tgtEl>
                                          <p:spTgt spid="445445">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iterate type="wd">
                                    <p:tmPct val="10000"/>
                                  </p:iterate>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445468">
                                            <p:txEl>
                                              <p:pRg st="0" end="0"/>
                                            </p:txEl>
                                          </p:spTgt>
                                        </p:tgtEl>
                                        <p:attrNameLst>
                                          <p:attrName>style.visibility</p:attrName>
                                        </p:attrNameLst>
                                      </p:cBhvr>
                                      <p:to>
                                        <p:strVal val="visible"/>
                                      </p:to>
                                    </p:set>
                                    <p:animEffect transition="in" filter="wipe(left)">
                                      <p:cBhvr>
                                        <p:cTn id="34" dur="500"/>
                                        <p:tgtEl>
                                          <p:spTgt spid="445468">
                                            <p:txEl>
                                              <p:pRg st="0" end="0"/>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iterate type="wd">
                                    <p:tmPct val="10000"/>
                                  </p:iterate>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445469">
                                            <p:txEl>
                                              <p:pRg st="0" end="0"/>
                                            </p:txEl>
                                          </p:spTgt>
                                        </p:tgtEl>
                                        <p:attrNameLst>
                                          <p:attrName>style.visibility</p:attrName>
                                        </p:attrNameLst>
                                      </p:cBhvr>
                                      <p:to>
                                        <p:strVal val="visible"/>
                                      </p:to>
                                    </p:set>
                                    <p:animEffect transition="in" filter="wipe(left)">
                                      <p:cBhvr>
                                        <p:cTn id="44" dur="500"/>
                                        <p:tgtEl>
                                          <p:spTgt spid="445469">
                                            <p:txEl>
                                              <p:pRg st="0" end="0"/>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5"/>
                                        </p:tgtEl>
                                        <p:attrNameLst>
                                          <p:attrName>style.visibility</p:attrName>
                                        </p:attrNameLst>
                                      </p:cBhvr>
                                      <p:to>
                                        <p:strVal val="visible"/>
                                      </p:to>
                                    </p:set>
                                    <p:animEffect transition="in" filter="wipe(left)">
                                      <p:cBhvr>
                                        <p:cTn id="49" dur="500"/>
                                        <p:tgtEl>
                                          <p:spTgt spid="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445467">
                                            <p:txEl>
                                              <p:pRg st="0" end="0"/>
                                            </p:txEl>
                                          </p:spTgt>
                                        </p:tgtEl>
                                        <p:attrNameLst>
                                          <p:attrName>style.visibility</p:attrName>
                                        </p:attrNameLst>
                                      </p:cBhvr>
                                      <p:to>
                                        <p:strVal val="visible"/>
                                      </p:to>
                                    </p:set>
                                    <p:animEffect transition="in" filter="wipe(left)">
                                      <p:cBhvr>
                                        <p:cTn id="54" dur="500"/>
                                        <p:tgtEl>
                                          <p:spTgt spid="445467">
                                            <p:txEl>
                                              <p:pRg st="0" end="0"/>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6"/>
                                        </p:tgtEl>
                                        <p:attrNameLst>
                                          <p:attrName>style.visibility</p:attrName>
                                        </p:attrNameLst>
                                      </p:cBhvr>
                                      <p:to>
                                        <p:strVal val="visible"/>
                                      </p:to>
                                    </p:set>
                                    <p:animEffect transition="in" filter="wipe(left)">
                                      <p:cBhvr>
                                        <p:cTn id="59" dur="500"/>
                                        <p:tgtEl>
                                          <p:spTgt spid="6"/>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445444"/>
                                        </p:tgtEl>
                                        <p:attrNameLst>
                                          <p:attrName>style.visibility</p:attrName>
                                        </p:attrNameLst>
                                      </p:cBhvr>
                                      <p:to>
                                        <p:strVal val="visible"/>
                                      </p:to>
                                    </p:set>
                                    <p:animEffect transition="in" filter="wipe(left)">
                                      <p:cBhvr>
                                        <p:cTn id="64" dur="500"/>
                                        <p:tgtEl>
                                          <p:spTgt spid="445444"/>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445483"/>
                                        </p:tgtEl>
                                        <p:attrNameLst>
                                          <p:attrName>style.visibility</p:attrName>
                                        </p:attrNameLst>
                                      </p:cBhvr>
                                      <p:to>
                                        <p:strVal val="visible"/>
                                      </p:to>
                                    </p:set>
                                    <p:animEffect transition="in" filter="wipe(left)">
                                      <p:cBhvr>
                                        <p:cTn id="69" dur="500"/>
                                        <p:tgtEl>
                                          <p:spTgt spid="445483"/>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nodeType="clickEffect">
                                  <p:stCondLst>
                                    <p:cond delay="0"/>
                                  </p:stCondLst>
                                  <p:iterate type="wd">
                                    <p:tmPct val="10000"/>
                                  </p:iterate>
                                  <p:childTnLst>
                                    <p:set>
                                      <p:cBhvr>
                                        <p:cTn id="73" dur="1" fill="hold">
                                          <p:stCondLst>
                                            <p:cond delay="0"/>
                                          </p:stCondLst>
                                        </p:cTn>
                                        <p:tgtEl>
                                          <p:spTgt spid="445484"/>
                                        </p:tgtEl>
                                        <p:attrNameLst>
                                          <p:attrName>style.visibility</p:attrName>
                                        </p:attrNameLst>
                                      </p:cBhvr>
                                      <p:to>
                                        <p:strVal val="visible"/>
                                      </p:to>
                                    </p:set>
                                    <p:animEffect transition="in" filter="wipe(left)">
                                      <p:cBhvr>
                                        <p:cTn id="74" dur="500"/>
                                        <p:tgtEl>
                                          <p:spTgt spid="445484"/>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iterate type="wd">
                                    <p:tmPct val="10000"/>
                                  </p:iterate>
                                  <p:childTnLst>
                                    <p:set>
                                      <p:cBhvr>
                                        <p:cTn id="78" dur="1" fill="hold">
                                          <p:stCondLst>
                                            <p:cond delay="0"/>
                                          </p:stCondLst>
                                        </p:cTn>
                                        <p:tgtEl>
                                          <p:spTgt spid="445485"/>
                                        </p:tgtEl>
                                        <p:attrNameLst>
                                          <p:attrName>style.visibility</p:attrName>
                                        </p:attrNameLst>
                                      </p:cBhvr>
                                      <p:to>
                                        <p:strVal val="visible"/>
                                      </p:to>
                                    </p:set>
                                    <p:animEffect transition="in" filter="wipe(left)">
                                      <p:cBhvr>
                                        <p:cTn id="79" dur="500"/>
                                        <p:tgtEl>
                                          <p:spTgt spid="44548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nodeType="clickEffect">
                                  <p:stCondLst>
                                    <p:cond delay="0"/>
                                  </p:stCondLst>
                                  <p:iterate type="wd">
                                    <p:tmPct val="10000"/>
                                  </p:iterate>
                                  <p:childTnLst>
                                    <p:set>
                                      <p:cBhvr>
                                        <p:cTn id="83" dur="1" fill="hold">
                                          <p:stCondLst>
                                            <p:cond delay="0"/>
                                          </p:stCondLst>
                                        </p:cTn>
                                        <p:tgtEl>
                                          <p:spTgt spid="445486"/>
                                        </p:tgtEl>
                                        <p:attrNameLst>
                                          <p:attrName>style.visibility</p:attrName>
                                        </p:attrNameLst>
                                      </p:cBhvr>
                                      <p:to>
                                        <p:strVal val="visible"/>
                                      </p:to>
                                    </p:set>
                                    <p:animEffect transition="in" filter="wipe(left)">
                                      <p:cBhvr>
                                        <p:cTn id="84" dur="500"/>
                                        <p:tgtEl>
                                          <p:spTgt spid="445486"/>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nodeType="clickEffect">
                                  <p:stCondLst>
                                    <p:cond delay="0"/>
                                  </p:stCondLst>
                                  <p:iterate type="wd">
                                    <p:tmPct val="10000"/>
                                  </p:iterate>
                                  <p:childTnLst>
                                    <p:set>
                                      <p:cBhvr>
                                        <p:cTn id="88" dur="1" fill="hold">
                                          <p:stCondLst>
                                            <p:cond delay="0"/>
                                          </p:stCondLst>
                                        </p:cTn>
                                        <p:tgtEl>
                                          <p:spTgt spid="445487"/>
                                        </p:tgtEl>
                                        <p:attrNameLst>
                                          <p:attrName>style.visibility</p:attrName>
                                        </p:attrNameLst>
                                      </p:cBhvr>
                                      <p:to>
                                        <p:strVal val="visible"/>
                                      </p:to>
                                    </p:set>
                                    <p:animEffect transition="in" filter="wipe(left)">
                                      <p:cBhvr>
                                        <p:cTn id="89" dur="500"/>
                                        <p:tgtEl>
                                          <p:spTgt spid="445487"/>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8" fill="hold" grpId="0" nodeType="clickEffect">
                                  <p:stCondLst>
                                    <p:cond delay="0"/>
                                  </p:stCondLst>
                                  <p:iterate type="wd">
                                    <p:tmPct val="10000"/>
                                  </p:iterate>
                                  <p:childTnLst>
                                    <p:set>
                                      <p:cBhvr>
                                        <p:cTn id="93" dur="1" fill="hold">
                                          <p:stCondLst>
                                            <p:cond delay="0"/>
                                          </p:stCondLst>
                                        </p:cTn>
                                        <p:tgtEl>
                                          <p:spTgt spid="445446">
                                            <p:txEl>
                                              <p:pRg st="0" end="0"/>
                                            </p:txEl>
                                          </p:spTgt>
                                        </p:tgtEl>
                                        <p:attrNameLst>
                                          <p:attrName>style.visibility</p:attrName>
                                        </p:attrNameLst>
                                      </p:cBhvr>
                                      <p:to>
                                        <p:strVal val="visible"/>
                                      </p:to>
                                    </p:set>
                                    <p:animEffect transition="in" filter="wipe(left)">
                                      <p:cBhvr>
                                        <p:cTn id="94" dur="500"/>
                                        <p:tgtEl>
                                          <p:spTgt spid="445446">
                                            <p:txEl>
                                              <p:pRg st="0" end="0"/>
                                            </p:txEl>
                                          </p:spTgt>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8" fill="hold" nodeType="clickEffect">
                                  <p:stCondLst>
                                    <p:cond delay="0"/>
                                  </p:stCondLst>
                                  <p:iterate type="wd">
                                    <p:tmPct val="10000"/>
                                  </p:iterate>
                                  <p:childTnLst>
                                    <p:set>
                                      <p:cBhvr>
                                        <p:cTn id="98" dur="1" fill="hold">
                                          <p:stCondLst>
                                            <p:cond delay="0"/>
                                          </p:stCondLst>
                                        </p:cTn>
                                        <p:tgtEl>
                                          <p:spTgt spid="445458"/>
                                        </p:tgtEl>
                                        <p:attrNameLst>
                                          <p:attrName>style.visibility</p:attrName>
                                        </p:attrNameLst>
                                      </p:cBhvr>
                                      <p:to>
                                        <p:strVal val="visible"/>
                                      </p:to>
                                    </p:set>
                                    <p:animEffect transition="in" filter="wipe(left)">
                                      <p:cBhvr>
                                        <p:cTn id="99" dur="500"/>
                                        <p:tgtEl>
                                          <p:spTgt spid="445458"/>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8" fill="hold" nodeType="clickEffect">
                                  <p:stCondLst>
                                    <p:cond delay="0"/>
                                  </p:stCondLst>
                                  <p:iterate type="wd">
                                    <p:tmPct val="10000"/>
                                  </p:iterate>
                                  <p:childTnLst>
                                    <p:set>
                                      <p:cBhvr>
                                        <p:cTn id="103" dur="1" fill="hold">
                                          <p:stCondLst>
                                            <p:cond delay="0"/>
                                          </p:stCondLst>
                                        </p:cTn>
                                        <p:tgtEl>
                                          <p:spTgt spid="445488"/>
                                        </p:tgtEl>
                                        <p:attrNameLst>
                                          <p:attrName>style.visibility</p:attrName>
                                        </p:attrNameLst>
                                      </p:cBhvr>
                                      <p:to>
                                        <p:strVal val="visible"/>
                                      </p:to>
                                    </p:set>
                                    <p:animEffect transition="in" filter="wipe(left)">
                                      <p:cBhvr>
                                        <p:cTn id="104" dur="500"/>
                                        <p:tgtEl>
                                          <p:spTgt spid="445488"/>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8" fill="hold" nodeType="clickEffect">
                                  <p:stCondLst>
                                    <p:cond delay="0"/>
                                  </p:stCondLst>
                                  <p:iterate type="wd">
                                    <p:tmPct val="10000"/>
                                  </p:iterate>
                                  <p:childTnLst>
                                    <p:set>
                                      <p:cBhvr>
                                        <p:cTn id="108" dur="1" fill="hold">
                                          <p:stCondLst>
                                            <p:cond delay="0"/>
                                          </p:stCondLst>
                                        </p:cTn>
                                        <p:tgtEl>
                                          <p:spTgt spid="445489"/>
                                        </p:tgtEl>
                                        <p:attrNameLst>
                                          <p:attrName>style.visibility</p:attrName>
                                        </p:attrNameLst>
                                      </p:cBhvr>
                                      <p:to>
                                        <p:strVal val="visible"/>
                                      </p:to>
                                    </p:set>
                                    <p:animEffect transition="in" filter="wipe(left)">
                                      <p:cBhvr>
                                        <p:cTn id="109" dur="500"/>
                                        <p:tgtEl>
                                          <p:spTgt spid="445489"/>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2" presetClass="entr" presetSubtype="8" fill="hold" grpId="0" nodeType="clickEffect">
                                  <p:stCondLst>
                                    <p:cond delay="0"/>
                                  </p:stCondLst>
                                  <p:iterate type="wd">
                                    <p:tmPct val="10000"/>
                                  </p:iterate>
                                  <p:childTnLst>
                                    <p:set>
                                      <p:cBhvr>
                                        <p:cTn id="113" dur="1" fill="hold">
                                          <p:stCondLst>
                                            <p:cond delay="0"/>
                                          </p:stCondLst>
                                        </p:cTn>
                                        <p:tgtEl>
                                          <p:spTgt spid="445459"/>
                                        </p:tgtEl>
                                        <p:attrNameLst>
                                          <p:attrName>style.visibility</p:attrName>
                                        </p:attrNameLst>
                                      </p:cBhvr>
                                      <p:to>
                                        <p:strVal val="visible"/>
                                      </p:to>
                                    </p:set>
                                    <p:animEffect transition="in" filter="wipe(left)">
                                      <p:cBhvr>
                                        <p:cTn id="114" dur="500"/>
                                        <p:tgtEl>
                                          <p:spTgt spid="445459"/>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2" presetClass="entr" presetSubtype="8" fill="hold" nodeType="clickEffect">
                                  <p:stCondLst>
                                    <p:cond delay="0"/>
                                  </p:stCondLst>
                                  <p:iterate type="wd">
                                    <p:tmPct val="10000"/>
                                  </p:iterate>
                                  <p:childTnLst>
                                    <p:set>
                                      <p:cBhvr>
                                        <p:cTn id="118" dur="1" fill="hold">
                                          <p:stCondLst>
                                            <p:cond delay="0"/>
                                          </p:stCondLst>
                                        </p:cTn>
                                        <p:tgtEl>
                                          <p:spTgt spid="445478"/>
                                        </p:tgtEl>
                                        <p:attrNameLst>
                                          <p:attrName>style.visibility</p:attrName>
                                        </p:attrNameLst>
                                      </p:cBhvr>
                                      <p:to>
                                        <p:strVal val="visible"/>
                                      </p:to>
                                    </p:set>
                                    <p:animEffect transition="in" filter="wipe(left)">
                                      <p:cBhvr>
                                        <p:cTn id="119" dur="500"/>
                                        <p:tgtEl>
                                          <p:spTgt spid="445478"/>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8" fill="hold" nodeType="clickEffect">
                                  <p:stCondLst>
                                    <p:cond delay="0"/>
                                  </p:stCondLst>
                                  <p:iterate type="wd">
                                    <p:tmPct val="10000"/>
                                  </p:iterate>
                                  <p:childTnLst>
                                    <p:set>
                                      <p:cBhvr>
                                        <p:cTn id="123" dur="1" fill="hold">
                                          <p:stCondLst>
                                            <p:cond delay="0"/>
                                          </p:stCondLst>
                                        </p:cTn>
                                        <p:tgtEl>
                                          <p:spTgt spid="445457"/>
                                        </p:tgtEl>
                                        <p:attrNameLst>
                                          <p:attrName>style.visibility</p:attrName>
                                        </p:attrNameLst>
                                      </p:cBhvr>
                                      <p:to>
                                        <p:strVal val="visible"/>
                                      </p:to>
                                    </p:set>
                                    <p:animEffect transition="in" filter="wipe(left)">
                                      <p:cBhvr>
                                        <p:cTn id="124" dur="500"/>
                                        <p:tgtEl>
                                          <p:spTgt spid="445457"/>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2" presetClass="entr" presetSubtype="8" fill="hold" grpId="0" nodeType="clickEffect">
                                  <p:stCondLst>
                                    <p:cond delay="0"/>
                                  </p:stCondLst>
                                  <p:iterate type="wd">
                                    <p:tmPct val="10000"/>
                                  </p:iterate>
                                  <p:childTnLst>
                                    <p:set>
                                      <p:cBhvr>
                                        <p:cTn id="128" dur="1" fill="hold">
                                          <p:stCondLst>
                                            <p:cond delay="0"/>
                                          </p:stCondLst>
                                        </p:cTn>
                                        <p:tgtEl>
                                          <p:spTgt spid="445479"/>
                                        </p:tgtEl>
                                        <p:attrNameLst>
                                          <p:attrName>style.visibility</p:attrName>
                                        </p:attrNameLst>
                                      </p:cBhvr>
                                      <p:to>
                                        <p:strVal val="visible"/>
                                      </p:to>
                                    </p:set>
                                    <p:animEffect transition="in" filter="wipe(left)">
                                      <p:cBhvr>
                                        <p:cTn id="129" dur="500"/>
                                        <p:tgtEl>
                                          <p:spTgt spid="445479"/>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22" presetClass="entr" presetSubtype="8" fill="hold" nodeType="clickEffect">
                                  <p:stCondLst>
                                    <p:cond delay="0"/>
                                  </p:stCondLst>
                                  <p:iterate type="wd">
                                    <p:tmPct val="10000"/>
                                  </p:iterate>
                                  <p:childTnLst>
                                    <p:set>
                                      <p:cBhvr>
                                        <p:cTn id="133" dur="1" fill="hold">
                                          <p:stCondLst>
                                            <p:cond delay="0"/>
                                          </p:stCondLst>
                                        </p:cTn>
                                        <p:tgtEl>
                                          <p:spTgt spid="445480"/>
                                        </p:tgtEl>
                                        <p:attrNameLst>
                                          <p:attrName>style.visibility</p:attrName>
                                        </p:attrNameLst>
                                      </p:cBhvr>
                                      <p:to>
                                        <p:strVal val="visible"/>
                                      </p:to>
                                    </p:set>
                                    <p:animEffect transition="in" filter="wipe(left)">
                                      <p:cBhvr>
                                        <p:cTn id="134" dur="500"/>
                                        <p:tgtEl>
                                          <p:spTgt spid="445480"/>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2" presetClass="entr" presetSubtype="8" fill="hold" nodeType="clickEffect">
                                  <p:stCondLst>
                                    <p:cond delay="0"/>
                                  </p:stCondLst>
                                  <p:iterate type="wd">
                                    <p:tmPct val="10000"/>
                                  </p:iterate>
                                  <p:childTnLst>
                                    <p:set>
                                      <p:cBhvr>
                                        <p:cTn id="138" dur="1" fill="hold">
                                          <p:stCondLst>
                                            <p:cond delay="0"/>
                                          </p:stCondLst>
                                        </p:cTn>
                                        <p:tgtEl>
                                          <p:spTgt spid="445490"/>
                                        </p:tgtEl>
                                        <p:attrNameLst>
                                          <p:attrName>style.visibility</p:attrName>
                                        </p:attrNameLst>
                                      </p:cBhvr>
                                      <p:to>
                                        <p:strVal val="visible"/>
                                      </p:to>
                                    </p:set>
                                    <p:animEffect transition="in" filter="wipe(left)">
                                      <p:cBhvr>
                                        <p:cTn id="139" dur="500"/>
                                        <p:tgtEl>
                                          <p:spTgt spid="445490"/>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22" presetClass="entr" presetSubtype="8" fill="hold" nodeType="clickEffect">
                                  <p:stCondLst>
                                    <p:cond delay="0"/>
                                  </p:stCondLst>
                                  <p:iterate type="wd">
                                    <p:tmPct val="10000"/>
                                  </p:iterate>
                                  <p:childTnLst>
                                    <p:set>
                                      <p:cBhvr>
                                        <p:cTn id="143" dur="1" fill="hold">
                                          <p:stCondLst>
                                            <p:cond delay="0"/>
                                          </p:stCondLst>
                                        </p:cTn>
                                        <p:tgtEl>
                                          <p:spTgt spid="445491"/>
                                        </p:tgtEl>
                                        <p:attrNameLst>
                                          <p:attrName>style.visibility</p:attrName>
                                        </p:attrNameLst>
                                      </p:cBhvr>
                                      <p:to>
                                        <p:strVal val="visible"/>
                                      </p:to>
                                    </p:set>
                                    <p:animEffect transition="in" filter="wipe(left)">
                                      <p:cBhvr>
                                        <p:cTn id="144" dur="500"/>
                                        <p:tgtEl>
                                          <p:spTgt spid="445491"/>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22" presetClass="entr" presetSubtype="8" fill="hold" nodeType="clickEffect">
                                  <p:stCondLst>
                                    <p:cond delay="0"/>
                                  </p:stCondLst>
                                  <p:iterate type="wd">
                                    <p:tmPct val="10000"/>
                                  </p:iterate>
                                  <p:childTnLst>
                                    <p:set>
                                      <p:cBhvr>
                                        <p:cTn id="148" dur="1" fill="hold">
                                          <p:stCondLst>
                                            <p:cond delay="0"/>
                                          </p:stCondLst>
                                        </p:cTn>
                                        <p:tgtEl>
                                          <p:spTgt spid="445492"/>
                                        </p:tgtEl>
                                        <p:attrNameLst>
                                          <p:attrName>style.visibility</p:attrName>
                                        </p:attrNameLst>
                                      </p:cBhvr>
                                      <p:to>
                                        <p:strVal val="visible"/>
                                      </p:to>
                                    </p:set>
                                    <p:animEffect transition="in" filter="wipe(left)">
                                      <p:cBhvr>
                                        <p:cTn id="149" dur="500"/>
                                        <p:tgtEl>
                                          <p:spTgt spid="445492"/>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22" presetClass="entr" presetSubtype="8" fill="hold" grpId="0" nodeType="clickEffect">
                                  <p:stCondLst>
                                    <p:cond delay="0"/>
                                  </p:stCondLst>
                                  <p:iterate type="wd">
                                    <p:tmPct val="10000"/>
                                  </p:iterate>
                                  <p:childTnLst>
                                    <p:set>
                                      <p:cBhvr>
                                        <p:cTn id="153" dur="1" fill="hold">
                                          <p:stCondLst>
                                            <p:cond delay="0"/>
                                          </p:stCondLst>
                                        </p:cTn>
                                        <p:tgtEl>
                                          <p:spTgt spid="445481"/>
                                        </p:tgtEl>
                                        <p:attrNameLst>
                                          <p:attrName>style.visibility</p:attrName>
                                        </p:attrNameLst>
                                      </p:cBhvr>
                                      <p:to>
                                        <p:strVal val="visible"/>
                                      </p:to>
                                    </p:set>
                                    <p:animEffect transition="in" filter="wipe(left)">
                                      <p:cBhvr>
                                        <p:cTn id="154" dur="500"/>
                                        <p:tgtEl>
                                          <p:spTgt spid="445481"/>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2" presetClass="entr" presetSubtype="8" fill="hold" nodeType="clickEffect">
                                  <p:stCondLst>
                                    <p:cond delay="0"/>
                                  </p:stCondLst>
                                  <p:iterate type="wd">
                                    <p:tmPct val="10000"/>
                                  </p:iterate>
                                  <p:childTnLst>
                                    <p:set>
                                      <p:cBhvr>
                                        <p:cTn id="158" dur="1" fill="hold">
                                          <p:stCondLst>
                                            <p:cond delay="0"/>
                                          </p:stCondLst>
                                        </p:cTn>
                                        <p:tgtEl>
                                          <p:spTgt spid="445482"/>
                                        </p:tgtEl>
                                        <p:attrNameLst>
                                          <p:attrName>style.visibility</p:attrName>
                                        </p:attrNameLst>
                                      </p:cBhvr>
                                      <p:to>
                                        <p:strVal val="visible"/>
                                      </p:to>
                                    </p:set>
                                    <p:animEffect transition="in" filter="wipe(left)">
                                      <p:cBhvr>
                                        <p:cTn id="159" dur="500"/>
                                        <p:tgtEl>
                                          <p:spTgt spid="445482"/>
                                        </p:tgtEl>
                                      </p:cBhvr>
                                    </p:animEffec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22" presetClass="entr" presetSubtype="8" fill="hold" nodeType="clickEffect">
                                  <p:stCondLst>
                                    <p:cond delay="0"/>
                                  </p:stCondLst>
                                  <p:iterate type="wd">
                                    <p:tmPct val="10000"/>
                                  </p:iterate>
                                  <p:childTnLst>
                                    <p:set>
                                      <p:cBhvr>
                                        <p:cTn id="163" dur="1" fill="hold">
                                          <p:stCondLst>
                                            <p:cond delay="0"/>
                                          </p:stCondLst>
                                        </p:cTn>
                                        <p:tgtEl>
                                          <p:spTgt spid="445493"/>
                                        </p:tgtEl>
                                        <p:attrNameLst>
                                          <p:attrName>style.visibility</p:attrName>
                                        </p:attrNameLst>
                                      </p:cBhvr>
                                      <p:to>
                                        <p:strVal val="visible"/>
                                      </p:to>
                                    </p:set>
                                    <p:animEffect transition="in" filter="wipe(left)">
                                      <p:cBhvr>
                                        <p:cTn id="164" dur="500"/>
                                        <p:tgtEl>
                                          <p:spTgt spid="445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3" grpId="0" animBg="1" autoUpdateAnimBg="0"/>
      <p:bldP spid="445445" grpId="0" build="p" autoUpdateAnimBg="0"/>
      <p:bldP spid="445446" grpId="0" build="p" autoUpdateAnimBg="0"/>
      <p:bldP spid="445459" grpId="0" animBg="1" autoUpdateAnimBg="0"/>
      <p:bldP spid="445460" grpId="0" animBg="1" autoUpdateAnimBg="0"/>
      <p:bldP spid="445467" grpId="0" build="p" autoUpdateAnimBg="0"/>
      <p:bldP spid="445468" grpId="0" build="p" autoUpdateAnimBg="0"/>
      <p:bldP spid="445469" grpId="0" build="p" autoUpdateAnimBg="0"/>
      <p:bldP spid="445479" grpId="0" animBg="1" autoUpdateAnimBg="0"/>
      <p:bldP spid="445481"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5800" y="0"/>
            <a:ext cx="7772400" cy="609600"/>
          </a:xfrm>
        </p:spPr>
        <p:txBody>
          <a:bodyPr/>
          <a:lstStyle/>
          <a:p>
            <a:r>
              <a:rPr lang="en-US" dirty="0">
                <a:latin typeface="Arial Narrow" charset="0"/>
                <a:ea typeface="ＭＳ Ｐゴシック" charset="0"/>
                <a:cs typeface="ＭＳ Ｐゴシック" charset="0"/>
              </a:rPr>
              <a:t>Announcements</a:t>
            </a:r>
          </a:p>
        </p:txBody>
      </p:sp>
      <p:sp>
        <p:nvSpPr>
          <p:cNvPr id="3" name="Content Placeholder 2"/>
          <p:cNvSpPr>
            <a:spLocks noGrp="1"/>
          </p:cNvSpPr>
          <p:nvPr>
            <p:ph idx="1"/>
          </p:nvPr>
        </p:nvSpPr>
        <p:spPr>
          <a:xfrm>
            <a:off x="533400" y="762000"/>
            <a:ext cx="8153400" cy="5334000"/>
          </a:xfrm>
        </p:spPr>
        <p:txBody>
          <a:bodyPr/>
          <a:lstStyle/>
          <a:p>
            <a:r>
              <a:rPr lang="en-US" sz="2800" dirty="0" smtClean="0">
                <a:latin typeface="Arial Narrow" charset="0"/>
                <a:ea typeface="ＭＳ Ｐゴシック" charset="0"/>
                <a:cs typeface="ＭＳ Ｐゴシック" charset="0"/>
                <a:sym typeface="Wingdings"/>
              </a:rPr>
              <a:t>Quiz #4 results</a:t>
            </a:r>
          </a:p>
          <a:p>
            <a:pPr lvl="1"/>
            <a:r>
              <a:rPr lang="en-US" sz="2400" dirty="0" smtClean="0">
                <a:latin typeface="Arial Narrow" charset="0"/>
                <a:ea typeface="ＭＳ Ｐゴシック" charset="0"/>
                <a:cs typeface="ＭＳ Ｐゴシック" charset="0"/>
                <a:sym typeface="Wingdings"/>
              </a:rPr>
              <a:t>Class average: 30.1/70</a:t>
            </a:r>
          </a:p>
          <a:p>
            <a:pPr lvl="2"/>
            <a:r>
              <a:rPr lang="en-US" sz="2000" dirty="0" smtClean="0">
                <a:latin typeface="Arial Narrow" charset="0"/>
                <a:ea typeface="ＭＳ Ｐゴシック" charset="0"/>
                <a:cs typeface="ＭＳ Ｐゴシック" charset="0"/>
                <a:sym typeface="Wingdings"/>
              </a:rPr>
              <a:t>Equivalent to 43/100</a:t>
            </a:r>
          </a:p>
          <a:p>
            <a:pPr lvl="2"/>
            <a:r>
              <a:rPr lang="en-US" sz="2000" dirty="0" smtClean="0">
                <a:latin typeface="Arial Narrow" charset="0"/>
                <a:ea typeface="ＭＳ Ｐゴシック" charset="0"/>
                <a:cs typeface="ＭＳ Ｐゴシック" charset="0"/>
                <a:sym typeface="Wingdings"/>
              </a:rPr>
              <a:t>Previous quizzes: 65/100, 60/100 and 52.5/100</a:t>
            </a:r>
          </a:p>
          <a:p>
            <a:pPr lvl="1"/>
            <a:r>
              <a:rPr lang="en-US" sz="2400" dirty="0" smtClean="0">
                <a:latin typeface="Arial Narrow" charset="0"/>
                <a:ea typeface="ＭＳ Ｐゴシック" charset="0"/>
                <a:cs typeface="ＭＳ Ｐゴシック" charset="0"/>
                <a:sym typeface="Wingdings"/>
              </a:rPr>
              <a:t>Top score: 70/70</a:t>
            </a:r>
          </a:p>
          <a:p>
            <a:r>
              <a:rPr lang="en-US" sz="2400" dirty="0" smtClean="0">
                <a:latin typeface="Arial Narrow" charset="0"/>
                <a:ea typeface="ＭＳ Ｐゴシック" charset="0"/>
                <a:cs typeface="ＭＳ Ｐゴシック" charset="0"/>
                <a:sym typeface="Wingdings"/>
              </a:rPr>
              <a:t>Second non-comp term exam</a:t>
            </a:r>
          </a:p>
          <a:p>
            <a:pPr lvl="1"/>
            <a:r>
              <a:rPr lang="en-US" sz="2000" dirty="0" smtClean="0">
                <a:latin typeface="Arial Narrow" charset="0"/>
                <a:ea typeface="ＭＳ Ｐゴシック" charset="0"/>
                <a:cs typeface="ＭＳ Ｐゴシック" charset="0"/>
                <a:sym typeface="Wingdings"/>
              </a:rPr>
              <a:t>Date and time: 4:00pm, this Wednesday, April 17 in class</a:t>
            </a:r>
          </a:p>
          <a:p>
            <a:pPr lvl="1"/>
            <a:r>
              <a:rPr lang="en-US" sz="2000" dirty="0" smtClean="0">
                <a:latin typeface="Arial Narrow" charset="0"/>
                <a:ea typeface="ＭＳ Ｐゴシック" charset="0"/>
                <a:cs typeface="ＭＳ Ｐゴシック" charset="0"/>
                <a:sym typeface="Wingdings"/>
              </a:rPr>
              <a:t>Coverage: CH6.1 through what we finish today (CH8.9)</a:t>
            </a:r>
          </a:p>
          <a:p>
            <a:pPr lvl="1"/>
            <a:r>
              <a:rPr lang="en-US" sz="2000" dirty="0" smtClean="0">
                <a:latin typeface="Arial Narrow" charset="0"/>
                <a:ea typeface="ＭＳ Ｐゴシック" charset="0"/>
                <a:cs typeface="ＭＳ Ｐゴシック" charset="0"/>
                <a:sym typeface="Wingdings"/>
              </a:rPr>
              <a:t>This exam could replace the first term exam if better</a:t>
            </a:r>
          </a:p>
          <a:p>
            <a:r>
              <a:rPr lang="en-US" sz="2400" dirty="0" smtClean="0">
                <a:latin typeface="Arial Narrow" charset="0"/>
                <a:ea typeface="ＭＳ Ｐゴシック" charset="0"/>
                <a:cs typeface="ＭＳ Ｐゴシック" charset="0"/>
                <a:sym typeface="Wingdings"/>
              </a:rPr>
              <a:t>Remember that the lab final exams are this week!!</a:t>
            </a:r>
          </a:p>
          <a:p>
            <a:r>
              <a:rPr lang="en-US" sz="2400" dirty="0" smtClean="0">
                <a:latin typeface="Arial Narrow" charset="0"/>
                <a:ea typeface="ＭＳ Ｐゴシック" charset="0"/>
                <a:cs typeface="ＭＳ Ｐゴシック" charset="0"/>
                <a:sym typeface="Wingdings"/>
              </a:rPr>
              <a:t>Special colloquium for 15 point extra credit!!</a:t>
            </a:r>
          </a:p>
          <a:p>
            <a:pPr lvl="1"/>
            <a:r>
              <a:rPr lang="en-US" sz="2000" dirty="0">
                <a:latin typeface="Arial Narrow" charset="0"/>
                <a:ea typeface="ＭＳ Ｐゴシック" charset="0"/>
                <a:cs typeface="ＭＳ Ｐゴシック" charset="0"/>
                <a:sym typeface="Wingdings"/>
              </a:rPr>
              <a:t>Wednesday, April 24, University Hall RM116</a:t>
            </a:r>
          </a:p>
          <a:p>
            <a:pPr lvl="1"/>
            <a:r>
              <a:rPr lang="en-US" sz="2000" dirty="0">
                <a:latin typeface="Arial Narrow" charset="0"/>
                <a:ea typeface="ＭＳ Ｐゴシック" charset="0"/>
                <a:cs typeface="ＭＳ Ｐゴシック" charset="0"/>
                <a:sym typeface="Wingdings"/>
              </a:rPr>
              <a:t>Class will be substituted by this </a:t>
            </a:r>
            <a:r>
              <a:rPr lang="en-US" sz="2000" dirty="0" smtClean="0">
                <a:latin typeface="Arial Narrow" charset="0"/>
                <a:ea typeface="ＭＳ Ｐゴシック" charset="0"/>
                <a:cs typeface="ＭＳ Ｐゴシック" charset="0"/>
                <a:sym typeface="Wingdings"/>
              </a:rPr>
              <a:t>colloquium</a:t>
            </a:r>
            <a:endParaRPr lang="en-US" sz="2000" dirty="0">
              <a:latin typeface="Arial Narrow" charset="0"/>
              <a:ea typeface="ＭＳ Ｐゴシック" charset="0"/>
              <a:cs typeface="ＭＳ Ｐゴシック" charset="0"/>
              <a:sym typeface="Wingdings"/>
            </a:endParaRPr>
          </a:p>
        </p:txBody>
      </p:sp>
      <p:sp>
        <p:nvSpPr>
          <p:cNvPr id="4" name="Date Placeholder 3"/>
          <p:cNvSpPr>
            <a:spLocks noGrp="1"/>
          </p:cNvSpPr>
          <p:nvPr>
            <p:ph type="dt" sz="quarter" idx="10"/>
          </p:nvPr>
        </p:nvSpPr>
        <p:spPr/>
        <p:txBody>
          <a:bodyPr/>
          <a:lstStyle/>
          <a:p>
            <a:pPr>
              <a:defRPr/>
            </a:pPr>
            <a:r>
              <a:rPr lang="en-US" smtClean="0"/>
              <a:t>Monday, April 15, 2013</a:t>
            </a:r>
            <a:endParaRPr lang="en-US"/>
          </a:p>
        </p:txBody>
      </p:sp>
      <p:sp>
        <p:nvSpPr>
          <p:cNvPr id="19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FF23E62-B1EA-7C45-BF1B-2CEE1A2A446F}"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6" name="Footer Placeholder 5"/>
          <p:cNvSpPr>
            <a:spLocks noGrp="1"/>
          </p:cNvSpPr>
          <p:nvPr>
            <p:ph type="ftr" sz="quarter" idx="11"/>
          </p:nvPr>
        </p:nvSpPr>
        <p:spPr/>
        <p:txBody>
          <a:bodyPr/>
          <a:lstStyle/>
          <a:p>
            <a:pPr>
              <a:defRPr/>
            </a:pPr>
            <a:r>
              <a:rPr lang="nl-NL" smtClean="0"/>
              <a:t>PHYS 1441-002, Spring 2013                   Dr. Jaehoon Yu</a:t>
            </a:r>
            <a:endParaRPr lang="en-US"/>
          </a:p>
        </p:txBody>
      </p:sp>
    </p:spTree>
    <p:extLst>
      <p:ext uri="{BB962C8B-B14F-4D97-AF65-F5344CB8AC3E}">
        <p14:creationId xmlns:p14="http://schemas.microsoft.com/office/powerpoint/2010/main" val="42000296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left)">
                                      <p:cBhvr>
                                        <p:cTn id="57" dur="500"/>
                                        <p:tgtEl>
                                          <p:spTgt spid="3">
                                            <p:txEl>
                                              <p:pRg st="10" end="10"/>
                                            </p:txEl>
                                          </p:spTgt>
                                        </p:tgtEl>
                                      </p:cBhvr>
                                    </p:animEffect>
                                  </p:childTnLst>
                                </p:cTn>
                              </p:par>
                            </p:childTnLst>
                          </p:cTn>
                        </p:par>
                        <p:par>
                          <p:cTn id="58" fill="hold">
                            <p:stCondLst>
                              <p:cond delay="900"/>
                            </p:stCondLst>
                            <p:childTnLst>
                              <p:par>
                                <p:cTn id="59" presetID="22" presetClass="entr" presetSubtype="8" fill="hold" grpId="0" nodeType="afterEffect">
                                  <p:stCondLst>
                                    <p:cond delay="0"/>
                                  </p:stCondLst>
                                  <p:iterate type="wd">
                                    <p:tmPct val="10000"/>
                                  </p:iterate>
                                  <p:childTnLst>
                                    <p:set>
                                      <p:cBhvr>
                                        <p:cTn id="60" dur="1" fill="hold">
                                          <p:stCondLst>
                                            <p:cond delay="0"/>
                                          </p:stCondLst>
                                        </p:cTn>
                                        <p:tgtEl>
                                          <p:spTgt spid="3">
                                            <p:txEl>
                                              <p:pRg st="11" end="11"/>
                                            </p:txEl>
                                          </p:spTgt>
                                        </p:tgtEl>
                                        <p:attrNameLst>
                                          <p:attrName>style.visibility</p:attrName>
                                        </p:attrNameLst>
                                      </p:cBhvr>
                                      <p:to>
                                        <p:strVal val="visible"/>
                                      </p:to>
                                    </p:set>
                                    <p:animEffect transition="in" filter="wipe(left)">
                                      <p:cBhvr>
                                        <p:cTn id="61" dur="500"/>
                                        <p:tgtEl>
                                          <p:spTgt spid="3">
                                            <p:txEl>
                                              <p:pRg st="11" end="11"/>
                                            </p:txEl>
                                          </p:spTgt>
                                        </p:tgtEl>
                                      </p:cBhvr>
                                    </p:animEffect>
                                  </p:childTnLst>
                                </p:cTn>
                              </p:par>
                            </p:childTnLst>
                          </p:cTn>
                        </p:par>
                        <p:par>
                          <p:cTn id="62" fill="hold">
                            <p:stCondLst>
                              <p:cond delay="1750"/>
                            </p:stCondLst>
                            <p:childTnLst>
                              <p:par>
                                <p:cTn id="63" presetID="22" presetClass="entr" presetSubtype="8" fill="hold" grpId="0" nodeType="afterEffect">
                                  <p:stCondLst>
                                    <p:cond delay="0"/>
                                  </p:stCondLst>
                                  <p:iterate type="wd">
                                    <p:tmPct val="10000"/>
                                  </p:iterate>
                                  <p:childTnLst>
                                    <p:set>
                                      <p:cBhvr>
                                        <p:cTn id="64" dur="1" fill="hold">
                                          <p:stCondLst>
                                            <p:cond delay="0"/>
                                          </p:stCondLst>
                                        </p:cTn>
                                        <p:tgtEl>
                                          <p:spTgt spid="3">
                                            <p:txEl>
                                              <p:pRg st="12" end="12"/>
                                            </p:txEl>
                                          </p:spTgt>
                                        </p:tgtEl>
                                        <p:attrNameLst>
                                          <p:attrName>style.visibility</p:attrName>
                                        </p:attrNameLst>
                                      </p:cBhvr>
                                      <p:to>
                                        <p:strVal val="visible"/>
                                      </p:to>
                                    </p:set>
                                    <p:animEffect transition="in" filter="wipe(left)">
                                      <p:cBhvr>
                                        <p:cTn id="65"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April 15, 2013</a:t>
            </a:r>
            <a:endParaRPr lang="en-US" altLang="ko-KR" sz="1400">
              <a:solidFill>
                <a:srgbClr val="FF0066"/>
              </a:solidFill>
              <a:latin typeface="Arial Narrow" charset="0"/>
              <a:ea typeface="굴림" charset="0"/>
              <a:cs typeface="굴림" charset="0"/>
            </a:endParaRPr>
          </a:p>
        </p:txBody>
      </p:sp>
      <p:sp>
        <p:nvSpPr>
          <p:cNvPr id="2560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256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ECBAF3A-B265-3942-A432-CEC94130BCCE}"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
        <p:nvSpPr>
          <p:cNvPr id="998402" name="Rectangle 2"/>
          <p:cNvSpPr>
            <a:spLocks noChangeArrowheads="1"/>
          </p:cNvSpPr>
          <p:nvPr/>
        </p:nvSpPr>
        <p:spPr bwMode="auto">
          <a:xfrm>
            <a:off x="6629400" y="2438400"/>
            <a:ext cx="1752600" cy="9144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998403" name="Rectangle 3"/>
          <p:cNvSpPr>
            <a:spLocks noChangeArrowheads="1"/>
          </p:cNvSpPr>
          <p:nvPr/>
        </p:nvSpPr>
        <p:spPr bwMode="auto">
          <a:xfrm>
            <a:off x="2590800" y="2438400"/>
            <a:ext cx="1676400" cy="9144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25606" name="Rectangle 4"/>
          <p:cNvSpPr>
            <a:spLocks noGrp="1" noChangeArrowheads="1"/>
          </p:cNvSpPr>
          <p:nvPr>
            <p:ph type="title"/>
          </p:nvPr>
        </p:nvSpPr>
        <p:spPr>
          <a:xfrm>
            <a:off x="685800" y="152400"/>
            <a:ext cx="8153400" cy="609600"/>
          </a:xfrm>
        </p:spPr>
        <p:txBody>
          <a:bodyPr/>
          <a:lstStyle/>
          <a:p>
            <a:r>
              <a:rPr lang="en-US">
                <a:latin typeface="Arial Narrow" charset="0"/>
                <a:ea typeface="ＭＳ Ｐゴシック" charset="0"/>
                <a:cs typeface="ＭＳ Ｐゴシック" charset="0"/>
              </a:rPr>
              <a:t>Moment of Inertia </a:t>
            </a:r>
          </a:p>
        </p:txBody>
      </p:sp>
      <p:sp>
        <p:nvSpPr>
          <p:cNvPr id="998405" name="Text Box 5"/>
          <p:cNvSpPr txBox="1">
            <a:spLocks noChangeArrowheads="1"/>
          </p:cNvSpPr>
          <p:nvPr/>
        </p:nvSpPr>
        <p:spPr bwMode="auto">
          <a:xfrm>
            <a:off x="457200" y="990600"/>
            <a:ext cx="2514600" cy="519113"/>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chemeClr val="accent2"/>
                </a:solidFill>
                <a:latin typeface="Arial Narrow" charset="0"/>
              </a:rPr>
              <a:t>Rotational Inertia:</a:t>
            </a:r>
          </a:p>
        </p:txBody>
      </p:sp>
      <p:sp>
        <p:nvSpPr>
          <p:cNvPr id="998406" name="Text Box 6"/>
          <p:cNvSpPr txBox="1">
            <a:spLocks noChangeArrowheads="1"/>
          </p:cNvSpPr>
          <p:nvPr/>
        </p:nvSpPr>
        <p:spPr bwMode="auto">
          <a:xfrm>
            <a:off x="533400" y="3625850"/>
            <a:ext cx="4267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chemeClr val="accent2"/>
                </a:solidFill>
                <a:latin typeface="Arial Narrow" charset="0"/>
              </a:rPr>
              <a:t>What are the dimension and unit of Moment of Inertia?</a:t>
            </a:r>
          </a:p>
        </p:txBody>
      </p:sp>
      <p:graphicFrame>
        <p:nvGraphicFramePr>
          <p:cNvPr id="998407" name="Object 2"/>
          <p:cNvGraphicFramePr>
            <a:graphicFrameLocks noChangeAspect="1"/>
          </p:cNvGraphicFramePr>
          <p:nvPr/>
        </p:nvGraphicFramePr>
        <p:xfrm>
          <a:off x="2590800" y="2514600"/>
          <a:ext cx="549275" cy="468313"/>
        </p:xfrm>
        <a:graphic>
          <a:graphicData uri="http://schemas.openxmlformats.org/presentationml/2006/ole">
            <mc:AlternateContent xmlns:mc="http://schemas.openxmlformats.org/markup-compatibility/2006">
              <mc:Choice xmlns:v="urn:schemas-microsoft-com:vml" Requires="v">
                <p:oleObj spid="_x0000_s622508" name="Equation" r:id="rId3" imgW="241091" imgH="164957" progId="Equation.DSMT4">
                  <p:embed/>
                </p:oleObj>
              </mc:Choice>
              <mc:Fallback>
                <p:oleObj name="Equation" r:id="rId3" imgW="241091" imgH="164957"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514600"/>
                        <a:ext cx="549275" cy="4683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8408" name="Object 3"/>
          <p:cNvGraphicFramePr>
            <a:graphicFrameLocks noChangeAspect="1"/>
          </p:cNvGraphicFramePr>
          <p:nvPr/>
        </p:nvGraphicFramePr>
        <p:xfrm>
          <a:off x="6934200" y="3713163"/>
          <a:ext cx="1219200" cy="782637"/>
        </p:xfrm>
        <a:graphic>
          <a:graphicData uri="http://schemas.openxmlformats.org/presentationml/2006/ole">
            <mc:AlternateContent xmlns:mc="http://schemas.openxmlformats.org/markup-compatibility/2006">
              <mc:Choice xmlns:v="urn:schemas-microsoft-com:vml" Requires="v">
                <p:oleObj spid="_x0000_s622509" name="Equation" r:id="rId5" imgW="444500" imgH="228600" progId="Equation.DSMT4">
                  <p:embed/>
                </p:oleObj>
              </mc:Choice>
              <mc:Fallback>
                <p:oleObj name="Equation" r:id="rId5" imgW="4445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3713163"/>
                        <a:ext cx="1219200" cy="7826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8409" name="Object 4"/>
          <p:cNvGraphicFramePr>
            <a:graphicFrameLocks noChangeAspect="1"/>
          </p:cNvGraphicFramePr>
          <p:nvPr>
            <p:extLst>
              <p:ext uri="{D42A27DB-BD31-4B8C-83A1-F6EECF244321}">
                <p14:modId xmlns:p14="http://schemas.microsoft.com/office/powerpoint/2010/main" val="552092778"/>
              </p:ext>
            </p:extLst>
          </p:nvPr>
        </p:nvGraphicFramePr>
        <p:xfrm>
          <a:off x="5016500" y="3706813"/>
          <a:ext cx="1778000" cy="950912"/>
        </p:xfrm>
        <a:graphic>
          <a:graphicData uri="http://schemas.openxmlformats.org/presentationml/2006/ole">
            <mc:AlternateContent xmlns:mc="http://schemas.openxmlformats.org/markup-compatibility/2006">
              <mc:Choice xmlns:v="urn:schemas-microsoft-com:vml" Requires="v">
                <p:oleObj spid="_x0000_s622510" name="Equation" r:id="rId7" imgW="444500" imgH="279400" progId="Equation.3">
                  <p:embed/>
                </p:oleObj>
              </mc:Choice>
              <mc:Fallback>
                <p:oleObj name="Equation" r:id="rId7" imgW="444500" imgH="279400" progId="Equation.3">
                  <p:embed/>
                  <p:pic>
                    <p:nvPicPr>
                      <p:cNvPr id="0" name=""/>
                      <p:cNvPicPr>
                        <a:picLocks noChangeAspect="1" noChangeArrowheads="1"/>
                      </p:cNvPicPr>
                      <p:nvPr/>
                    </p:nvPicPr>
                    <p:blipFill>
                      <a:blip r:embed="rId8"/>
                      <a:srcRect/>
                      <a:stretch>
                        <a:fillRect/>
                      </a:stretch>
                    </p:blipFill>
                    <p:spPr bwMode="auto">
                      <a:xfrm>
                        <a:off x="5016500" y="3706813"/>
                        <a:ext cx="1778000" cy="9509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98410" name="Text Box 10"/>
          <p:cNvSpPr txBox="1">
            <a:spLocks noChangeArrowheads="1"/>
          </p:cNvSpPr>
          <p:nvPr/>
        </p:nvSpPr>
        <p:spPr bwMode="auto">
          <a:xfrm>
            <a:off x="3276600" y="914400"/>
            <a:ext cx="5105400" cy="1373188"/>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rgbClr val="FF0000"/>
                </a:solidFill>
                <a:latin typeface="Arial Narrow" charset="0"/>
              </a:rPr>
              <a:t>Measure of resistance of an object to changes in its rotational motion.  Equivalent to mass in linear motion.</a:t>
            </a:r>
          </a:p>
        </p:txBody>
      </p:sp>
      <p:sp>
        <p:nvSpPr>
          <p:cNvPr id="998411" name="Text Box 11"/>
          <p:cNvSpPr txBox="1">
            <a:spLocks noChangeArrowheads="1"/>
          </p:cNvSpPr>
          <p:nvPr/>
        </p:nvSpPr>
        <p:spPr bwMode="auto">
          <a:xfrm>
            <a:off x="609600" y="4648200"/>
            <a:ext cx="7543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chemeClr val="accent2"/>
                </a:solidFill>
                <a:latin typeface="Arial Narrow" charset="0"/>
              </a:rPr>
              <a:t>Determining Moment of Inertia is extremely important for computing equilibrium of a rigid body, such as a building.</a:t>
            </a:r>
          </a:p>
        </p:txBody>
      </p:sp>
      <p:graphicFrame>
        <p:nvGraphicFramePr>
          <p:cNvPr id="998412" name="Object 5"/>
          <p:cNvGraphicFramePr>
            <a:graphicFrameLocks noChangeAspect="1"/>
          </p:cNvGraphicFramePr>
          <p:nvPr/>
        </p:nvGraphicFramePr>
        <p:xfrm>
          <a:off x="6629400" y="2590800"/>
          <a:ext cx="655638" cy="447675"/>
        </p:xfrm>
        <a:graphic>
          <a:graphicData uri="http://schemas.openxmlformats.org/presentationml/2006/ole">
            <mc:AlternateContent xmlns:mc="http://schemas.openxmlformats.org/markup-compatibility/2006">
              <mc:Choice xmlns:v="urn:schemas-microsoft-com:vml" Requires="v">
                <p:oleObj spid="_x0000_s622511" name="Equation" r:id="rId9" imgW="241091" imgH="164957" progId="Equation.DSMT4">
                  <p:embed/>
                </p:oleObj>
              </mc:Choice>
              <mc:Fallback>
                <p:oleObj name="Equation" r:id="rId9" imgW="241091" imgH="164957"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9400" y="2590800"/>
                        <a:ext cx="655638" cy="447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98413" name="Text Box 13"/>
          <p:cNvSpPr txBox="1">
            <a:spLocks noChangeArrowheads="1"/>
          </p:cNvSpPr>
          <p:nvPr/>
        </p:nvSpPr>
        <p:spPr bwMode="auto">
          <a:xfrm>
            <a:off x="533400" y="2438400"/>
            <a:ext cx="1752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chemeClr val="accent2"/>
                </a:solidFill>
                <a:latin typeface="Arial Narrow" charset="0"/>
              </a:rPr>
              <a:t>For a group of </a:t>
            </a:r>
            <a:r>
              <a:rPr lang="en-US" altLang="ko-KR" sz="2800">
                <a:solidFill>
                  <a:schemeClr val="accent2"/>
                </a:solidFill>
                <a:latin typeface="Arial Narrow" charset="0"/>
                <a:ea typeface="굴림" charset="0"/>
                <a:cs typeface="굴림" charset="0"/>
              </a:rPr>
              <a:t>object</a:t>
            </a:r>
            <a:r>
              <a:rPr lang="en-US" sz="2800">
                <a:solidFill>
                  <a:schemeClr val="accent2"/>
                </a:solidFill>
                <a:latin typeface="Arial Narrow" charset="0"/>
                <a:ea typeface="굴림" charset="0"/>
                <a:cs typeface="굴림" charset="0"/>
              </a:rPr>
              <a:t>s</a:t>
            </a:r>
          </a:p>
        </p:txBody>
      </p:sp>
      <p:sp>
        <p:nvSpPr>
          <p:cNvPr id="998414" name="Text Box 14"/>
          <p:cNvSpPr txBox="1">
            <a:spLocks noChangeArrowheads="1"/>
          </p:cNvSpPr>
          <p:nvPr/>
        </p:nvSpPr>
        <p:spPr bwMode="auto">
          <a:xfrm>
            <a:off x="4572000" y="2438400"/>
            <a:ext cx="1600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chemeClr val="accent2"/>
                </a:solidFill>
                <a:latin typeface="Arial Narrow" charset="0"/>
              </a:rPr>
              <a:t>For a rigid body</a:t>
            </a:r>
          </a:p>
        </p:txBody>
      </p:sp>
      <p:graphicFrame>
        <p:nvGraphicFramePr>
          <p:cNvPr id="998415" name="Object 6"/>
          <p:cNvGraphicFramePr>
            <a:graphicFrameLocks noChangeAspect="1"/>
          </p:cNvGraphicFramePr>
          <p:nvPr>
            <p:extLst>
              <p:ext uri="{D42A27DB-BD31-4B8C-83A1-F6EECF244321}">
                <p14:modId xmlns:p14="http://schemas.microsoft.com/office/powerpoint/2010/main" val="1029780996"/>
              </p:ext>
            </p:extLst>
          </p:nvPr>
        </p:nvGraphicFramePr>
        <p:xfrm>
          <a:off x="3124200" y="2420938"/>
          <a:ext cx="1127125" cy="1011237"/>
        </p:xfrm>
        <a:graphic>
          <a:graphicData uri="http://schemas.openxmlformats.org/presentationml/2006/ole">
            <mc:AlternateContent xmlns:mc="http://schemas.openxmlformats.org/markup-compatibility/2006">
              <mc:Choice xmlns:v="urn:schemas-microsoft-com:vml" Requires="v">
                <p:oleObj spid="_x0000_s622512" name="Equation" r:id="rId11" imgW="495300" imgH="355600" progId="Equation.3">
                  <p:embed/>
                </p:oleObj>
              </mc:Choice>
              <mc:Fallback>
                <p:oleObj name="Equation" r:id="rId11" imgW="495300" imgH="355600" progId="Equation.3">
                  <p:embed/>
                  <p:pic>
                    <p:nvPicPr>
                      <p:cNvPr id="0" name=""/>
                      <p:cNvPicPr>
                        <a:picLocks noChangeAspect="1" noChangeArrowheads="1"/>
                      </p:cNvPicPr>
                      <p:nvPr/>
                    </p:nvPicPr>
                    <p:blipFill>
                      <a:blip r:embed="rId12"/>
                      <a:srcRect/>
                      <a:stretch>
                        <a:fillRect/>
                      </a:stretch>
                    </p:blipFill>
                    <p:spPr bwMode="auto">
                      <a:xfrm>
                        <a:off x="3124200" y="2420938"/>
                        <a:ext cx="1127125" cy="10112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8416" name="Object 7"/>
          <p:cNvGraphicFramePr>
            <a:graphicFrameLocks noChangeAspect="1"/>
          </p:cNvGraphicFramePr>
          <p:nvPr>
            <p:extLst>
              <p:ext uri="{D42A27DB-BD31-4B8C-83A1-F6EECF244321}">
                <p14:modId xmlns:p14="http://schemas.microsoft.com/office/powerpoint/2010/main" val="2819821542"/>
              </p:ext>
            </p:extLst>
          </p:nvPr>
        </p:nvGraphicFramePr>
        <p:xfrm>
          <a:off x="7156450" y="2497138"/>
          <a:ext cx="1243013" cy="792162"/>
        </p:xfrm>
        <a:graphic>
          <a:graphicData uri="http://schemas.openxmlformats.org/presentationml/2006/ole">
            <mc:AlternateContent xmlns:mc="http://schemas.openxmlformats.org/markup-compatibility/2006">
              <mc:Choice xmlns:v="urn:schemas-microsoft-com:vml" Requires="v">
                <p:oleObj spid="_x0000_s622513" name="Equation" r:id="rId13" imgW="457200" imgH="292100" progId="Equation.DSMT4">
                  <p:embed/>
                </p:oleObj>
              </mc:Choice>
              <mc:Fallback>
                <p:oleObj name="Equation" r:id="rId13" imgW="457200" imgH="292100" progId="Equation.DSMT4">
                  <p:embed/>
                  <p:pic>
                    <p:nvPicPr>
                      <p:cNvPr id="0" name=""/>
                      <p:cNvPicPr>
                        <a:picLocks noChangeAspect="1" noChangeArrowheads="1"/>
                      </p:cNvPicPr>
                      <p:nvPr/>
                    </p:nvPicPr>
                    <p:blipFill>
                      <a:blip r:embed="rId14"/>
                      <a:srcRect/>
                      <a:stretch>
                        <a:fillRect/>
                      </a:stretch>
                    </p:blipFill>
                    <p:spPr bwMode="auto">
                      <a:xfrm>
                        <a:off x="7156450" y="2497138"/>
                        <a:ext cx="1243013" cy="7921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98417" name="Text Box 17"/>
          <p:cNvSpPr txBox="1">
            <a:spLocks noChangeArrowheads="1"/>
          </p:cNvSpPr>
          <p:nvPr/>
        </p:nvSpPr>
        <p:spPr bwMode="auto">
          <a:xfrm>
            <a:off x="685800" y="5562600"/>
            <a:ext cx="4876800" cy="547688"/>
          </a:xfrm>
          <a:prstGeom prst="rect">
            <a:avLst/>
          </a:prstGeom>
          <a:solidFill>
            <a:srgbClr val="FFFFCC"/>
          </a:solidFill>
          <a:ln w="28575">
            <a:solidFill>
              <a:srgbClr val="A50021"/>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rgbClr val="A50021"/>
                </a:solidFill>
                <a:latin typeface="Arial Narrow" charset="0"/>
              </a:rPr>
              <a:t>Dependent on the axis of rotation!!!</a:t>
            </a:r>
          </a:p>
        </p:txBody>
      </p:sp>
    </p:spTree>
    <p:extLst>
      <p:ext uri="{BB962C8B-B14F-4D97-AF65-F5344CB8AC3E}">
        <p14:creationId xmlns:p14="http://schemas.microsoft.com/office/powerpoint/2010/main" val="7474754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98405"/>
                                        </p:tgtEl>
                                        <p:attrNameLst>
                                          <p:attrName>style.visibility</p:attrName>
                                        </p:attrNameLst>
                                      </p:cBhvr>
                                      <p:to>
                                        <p:strVal val="visible"/>
                                      </p:to>
                                    </p:set>
                                    <p:animEffect transition="in" filter="wipe(left)">
                                      <p:cBhvr>
                                        <p:cTn id="7" dur="500"/>
                                        <p:tgtEl>
                                          <p:spTgt spid="9984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998410"/>
                                        </p:tgtEl>
                                        <p:attrNameLst>
                                          <p:attrName>style.visibility</p:attrName>
                                        </p:attrNameLst>
                                      </p:cBhvr>
                                      <p:to>
                                        <p:strVal val="visible"/>
                                      </p:to>
                                    </p:set>
                                    <p:animEffect transition="in" filter="wipe(left)">
                                      <p:cBhvr>
                                        <p:cTn id="12" dur="500"/>
                                        <p:tgtEl>
                                          <p:spTgt spid="9984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998413">
                                            <p:txEl>
                                              <p:pRg st="0" end="0"/>
                                            </p:txEl>
                                          </p:spTgt>
                                        </p:tgtEl>
                                        <p:attrNameLst>
                                          <p:attrName>style.visibility</p:attrName>
                                        </p:attrNameLst>
                                      </p:cBhvr>
                                      <p:to>
                                        <p:strVal val="visible"/>
                                      </p:to>
                                    </p:set>
                                    <p:animEffect transition="in" filter="wipe(left)">
                                      <p:cBhvr>
                                        <p:cTn id="17" dur="500"/>
                                        <p:tgtEl>
                                          <p:spTgt spid="99841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998407"/>
                                        </p:tgtEl>
                                        <p:attrNameLst>
                                          <p:attrName>style.visibility</p:attrName>
                                        </p:attrNameLst>
                                      </p:cBhvr>
                                      <p:to>
                                        <p:strVal val="visible"/>
                                      </p:to>
                                    </p:set>
                                    <p:animEffect transition="in" filter="wipe(left)">
                                      <p:cBhvr>
                                        <p:cTn id="22" dur="500"/>
                                        <p:tgtEl>
                                          <p:spTgt spid="99840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998415"/>
                                        </p:tgtEl>
                                        <p:attrNameLst>
                                          <p:attrName>style.visibility</p:attrName>
                                        </p:attrNameLst>
                                      </p:cBhvr>
                                      <p:to>
                                        <p:strVal val="visible"/>
                                      </p:to>
                                    </p:set>
                                    <p:animEffect transition="in" filter="wipe(left)">
                                      <p:cBhvr>
                                        <p:cTn id="27" dur="500"/>
                                        <p:tgtEl>
                                          <p:spTgt spid="998415"/>
                                        </p:tgtEl>
                                      </p:cBhvr>
                                    </p:animEffect>
                                  </p:childTnLst>
                                </p:cTn>
                              </p:par>
                            </p:childTnLst>
                          </p:cTn>
                        </p:par>
                        <p:par>
                          <p:cTn id="28" fill="hold" nodeType="afterGroup">
                            <p:stCondLst>
                              <p:cond delay="500"/>
                            </p:stCondLst>
                            <p:childTnLst>
                              <p:par>
                                <p:cTn id="29" presetID="53" presetClass="entr" presetSubtype="0" fill="hold" grpId="0" nodeType="afterEffect">
                                  <p:stCondLst>
                                    <p:cond delay="0"/>
                                  </p:stCondLst>
                                  <p:iterate type="wd">
                                    <p:tmPct val="10000"/>
                                  </p:iterate>
                                  <p:childTnLst>
                                    <p:set>
                                      <p:cBhvr>
                                        <p:cTn id="30" dur="1" fill="hold">
                                          <p:stCondLst>
                                            <p:cond delay="0"/>
                                          </p:stCondLst>
                                        </p:cTn>
                                        <p:tgtEl>
                                          <p:spTgt spid="998403"/>
                                        </p:tgtEl>
                                        <p:attrNameLst>
                                          <p:attrName>style.visibility</p:attrName>
                                        </p:attrNameLst>
                                      </p:cBhvr>
                                      <p:to>
                                        <p:strVal val="visible"/>
                                      </p:to>
                                    </p:set>
                                    <p:anim calcmode="lin" valueType="num">
                                      <p:cBhvr>
                                        <p:cTn id="31" dur="500" fill="hold"/>
                                        <p:tgtEl>
                                          <p:spTgt spid="998403"/>
                                        </p:tgtEl>
                                        <p:attrNameLst>
                                          <p:attrName>ppt_w</p:attrName>
                                        </p:attrNameLst>
                                      </p:cBhvr>
                                      <p:tavLst>
                                        <p:tav tm="0">
                                          <p:val>
                                            <p:fltVal val="0"/>
                                          </p:val>
                                        </p:tav>
                                        <p:tav tm="100000">
                                          <p:val>
                                            <p:strVal val="#ppt_w"/>
                                          </p:val>
                                        </p:tav>
                                      </p:tavLst>
                                    </p:anim>
                                    <p:anim calcmode="lin" valueType="num">
                                      <p:cBhvr>
                                        <p:cTn id="32" dur="500" fill="hold"/>
                                        <p:tgtEl>
                                          <p:spTgt spid="998403"/>
                                        </p:tgtEl>
                                        <p:attrNameLst>
                                          <p:attrName>ppt_h</p:attrName>
                                        </p:attrNameLst>
                                      </p:cBhvr>
                                      <p:tavLst>
                                        <p:tav tm="0">
                                          <p:val>
                                            <p:fltVal val="0"/>
                                          </p:val>
                                        </p:tav>
                                        <p:tav tm="100000">
                                          <p:val>
                                            <p:strVal val="#ppt_h"/>
                                          </p:val>
                                        </p:tav>
                                      </p:tavLst>
                                    </p:anim>
                                    <p:animEffect transition="in" filter="fade">
                                      <p:cBhvr>
                                        <p:cTn id="33" dur="500"/>
                                        <p:tgtEl>
                                          <p:spTgt spid="99840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998414">
                                            <p:txEl>
                                              <p:pRg st="0" end="0"/>
                                            </p:txEl>
                                          </p:spTgt>
                                        </p:tgtEl>
                                        <p:attrNameLst>
                                          <p:attrName>style.visibility</p:attrName>
                                        </p:attrNameLst>
                                      </p:cBhvr>
                                      <p:to>
                                        <p:strVal val="visible"/>
                                      </p:to>
                                    </p:set>
                                    <p:animEffect transition="in" filter="wipe(left)">
                                      <p:cBhvr>
                                        <p:cTn id="38" dur="500"/>
                                        <p:tgtEl>
                                          <p:spTgt spid="998414">
                                            <p:txEl>
                                              <p:pRg st="0" end="0"/>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iterate type="wd">
                                    <p:tmPct val="10000"/>
                                  </p:iterate>
                                  <p:childTnLst>
                                    <p:set>
                                      <p:cBhvr>
                                        <p:cTn id="42" dur="1" fill="hold">
                                          <p:stCondLst>
                                            <p:cond delay="0"/>
                                          </p:stCondLst>
                                        </p:cTn>
                                        <p:tgtEl>
                                          <p:spTgt spid="998412"/>
                                        </p:tgtEl>
                                        <p:attrNameLst>
                                          <p:attrName>style.visibility</p:attrName>
                                        </p:attrNameLst>
                                      </p:cBhvr>
                                      <p:to>
                                        <p:strVal val="visible"/>
                                      </p:to>
                                    </p:set>
                                    <p:animEffect transition="in" filter="wipe(left)">
                                      <p:cBhvr>
                                        <p:cTn id="43" dur="500"/>
                                        <p:tgtEl>
                                          <p:spTgt spid="99841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iterate type="wd">
                                    <p:tmPct val="10000"/>
                                  </p:iterate>
                                  <p:childTnLst>
                                    <p:set>
                                      <p:cBhvr>
                                        <p:cTn id="47" dur="1" fill="hold">
                                          <p:stCondLst>
                                            <p:cond delay="0"/>
                                          </p:stCondLst>
                                        </p:cTn>
                                        <p:tgtEl>
                                          <p:spTgt spid="998416"/>
                                        </p:tgtEl>
                                        <p:attrNameLst>
                                          <p:attrName>style.visibility</p:attrName>
                                        </p:attrNameLst>
                                      </p:cBhvr>
                                      <p:to>
                                        <p:strVal val="visible"/>
                                      </p:to>
                                    </p:set>
                                    <p:animEffect transition="in" filter="wipe(left)">
                                      <p:cBhvr>
                                        <p:cTn id="48" dur="500"/>
                                        <p:tgtEl>
                                          <p:spTgt spid="998416"/>
                                        </p:tgtEl>
                                      </p:cBhvr>
                                    </p:animEffect>
                                  </p:childTnLst>
                                </p:cTn>
                              </p:par>
                            </p:childTnLst>
                          </p:cTn>
                        </p:par>
                        <p:par>
                          <p:cTn id="49" fill="hold" nodeType="afterGroup">
                            <p:stCondLst>
                              <p:cond delay="500"/>
                            </p:stCondLst>
                            <p:childTnLst>
                              <p:par>
                                <p:cTn id="50" presetID="53" presetClass="entr" presetSubtype="0" fill="hold" grpId="0" nodeType="afterEffect">
                                  <p:stCondLst>
                                    <p:cond delay="0"/>
                                  </p:stCondLst>
                                  <p:iterate type="wd">
                                    <p:tmPct val="10000"/>
                                  </p:iterate>
                                  <p:childTnLst>
                                    <p:set>
                                      <p:cBhvr>
                                        <p:cTn id="51" dur="1" fill="hold">
                                          <p:stCondLst>
                                            <p:cond delay="0"/>
                                          </p:stCondLst>
                                        </p:cTn>
                                        <p:tgtEl>
                                          <p:spTgt spid="998402"/>
                                        </p:tgtEl>
                                        <p:attrNameLst>
                                          <p:attrName>style.visibility</p:attrName>
                                        </p:attrNameLst>
                                      </p:cBhvr>
                                      <p:to>
                                        <p:strVal val="visible"/>
                                      </p:to>
                                    </p:set>
                                    <p:anim calcmode="lin" valueType="num">
                                      <p:cBhvr>
                                        <p:cTn id="52" dur="500" fill="hold"/>
                                        <p:tgtEl>
                                          <p:spTgt spid="998402"/>
                                        </p:tgtEl>
                                        <p:attrNameLst>
                                          <p:attrName>ppt_w</p:attrName>
                                        </p:attrNameLst>
                                      </p:cBhvr>
                                      <p:tavLst>
                                        <p:tav tm="0">
                                          <p:val>
                                            <p:fltVal val="0"/>
                                          </p:val>
                                        </p:tav>
                                        <p:tav tm="100000">
                                          <p:val>
                                            <p:strVal val="#ppt_w"/>
                                          </p:val>
                                        </p:tav>
                                      </p:tavLst>
                                    </p:anim>
                                    <p:anim calcmode="lin" valueType="num">
                                      <p:cBhvr>
                                        <p:cTn id="53" dur="500" fill="hold"/>
                                        <p:tgtEl>
                                          <p:spTgt spid="998402"/>
                                        </p:tgtEl>
                                        <p:attrNameLst>
                                          <p:attrName>ppt_h</p:attrName>
                                        </p:attrNameLst>
                                      </p:cBhvr>
                                      <p:tavLst>
                                        <p:tav tm="0">
                                          <p:val>
                                            <p:fltVal val="0"/>
                                          </p:val>
                                        </p:tav>
                                        <p:tav tm="100000">
                                          <p:val>
                                            <p:strVal val="#ppt_h"/>
                                          </p:val>
                                        </p:tav>
                                      </p:tavLst>
                                    </p:anim>
                                    <p:animEffect transition="in" filter="fade">
                                      <p:cBhvr>
                                        <p:cTn id="54" dur="500"/>
                                        <p:tgtEl>
                                          <p:spTgt spid="99840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998406">
                                            <p:txEl>
                                              <p:pRg st="0" end="0"/>
                                            </p:txEl>
                                          </p:spTgt>
                                        </p:tgtEl>
                                        <p:attrNameLst>
                                          <p:attrName>style.visibility</p:attrName>
                                        </p:attrNameLst>
                                      </p:cBhvr>
                                      <p:to>
                                        <p:strVal val="visible"/>
                                      </p:to>
                                    </p:set>
                                    <p:animEffect transition="in" filter="wipe(left)">
                                      <p:cBhvr>
                                        <p:cTn id="59" dur="500"/>
                                        <p:tgtEl>
                                          <p:spTgt spid="998406">
                                            <p:txEl>
                                              <p:pRg st="0" end="0"/>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998409"/>
                                        </p:tgtEl>
                                        <p:attrNameLst>
                                          <p:attrName>style.visibility</p:attrName>
                                        </p:attrNameLst>
                                      </p:cBhvr>
                                      <p:to>
                                        <p:strVal val="visible"/>
                                      </p:to>
                                    </p:set>
                                    <p:animEffect transition="in" filter="wipe(left)">
                                      <p:cBhvr>
                                        <p:cTn id="64" dur="500"/>
                                        <p:tgtEl>
                                          <p:spTgt spid="998409"/>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998408"/>
                                        </p:tgtEl>
                                        <p:attrNameLst>
                                          <p:attrName>style.visibility</p:attrName>
                                        </p:attrNameLst>
                                      </p:cBhvr>
                                      <p:to>
                                        <p:strVal val="visible"/>
                                      </p:to>
                                    </p:set>
                                    <p:animEffect transition="in" filter="wipe(left)">
                                      <p:cBhvr>
                                        <p:cTn id="69" dur="500"/>
                                        <p:tgtEl>
                                          <p:spTgt spid="998408"/>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998411">
                                            <p:txEl>
                                              <p:pRg st="0" end="0"/>
                                            </p:txEl>
                                          </p:spTgt>
                                        </p:tgtEl>
                                        <p:attrNameLst>
                                          <p:attrName>style.visibility</p:attrName>
                                        </p:attrNameLst>
                                      </p:cBhvr>
                                      <p:to>
                                        <p:strVal val="visible"/>
                                      </p:to>
                                    </p:set>
                                    <p:animEffect transition="in" filter="wipe(left)">
                                      <p:cBhvr>
                                        <p:cTn id="74" dur="500"/>
                                        <p:tgtEl>
                                          <p:spTgt spid="998411">
                                            <p:txEl>
                                              <p:pRg st="0" end="0"/>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998417">
                                            <p:txEl>
                                              <p:pRg st="0" end="0"/>
                                            </p:txEl>
                                          </p:spTgt>
                                        </p:tgtEl>
                                        <p:attrNameLst>
                                          <p:attrName>style.visibility</p:attrName>
                                        </p:attrNameLst>
                                      </p:cBhvr>
                                      <p:to>
                                        <p:strVal val="visible"/>
                                      </p:to>
                                    </p:set>
                                    <p:animEffect transition="in" filter="wipe(left)">
                                      <p:cBhvr>
                                        <p:cTn id="79" dur="500"/>
                                        <p:tgtEl>
                                          <p:spTgt spid="9984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8402" grpId="0" animBg="1"/>
      <p:bldP spid="998403" grpId="0" animBg="1"/>
      <p:bldP spid="998405" grpId="0" animBg="1" autoUpdateAnimBg="0"/>
      <p:bldP spid="998406" grpId="0" build="p" autoUpdateAnimBg="0"/>
      <p:bldP spid="998410" grpId="0" animBg="1" autoUpdateAnimBg="0"/>
      <p:bldP spid="998411" grpId="0" build="p" autoUpdateAnimBg="0"/>
      <p:bldP spid="998413" grpId="0" build="p" autoUpdateAnimBg="0"/>
      <p:bldP spid="998414" grpId="0" build="p" autoUpdateAnimBg="0"/>
      <p:bldP spid="99841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April 15, 2013</a:t>
            </a:r>
            <a:endParaRPr lang="en-US" altLang="ko-KR" sz="1400">
              <a:solidFill>
                <a:srgbClr val="FF0066"/>
              </a:solidFill>
              <a:latin typeface="Arial Narrow" charset="0"/>
              <a:ea typeface="굴림" charset="0"/>
              <a:cs typeface="굴림" charset="0"/>
            </a:endParaRPr>
          </a:p>
        </p:txBody>
      </p:sp>
      <p:sp>
        <p:nvSpPr>
          <p:cNvPr id="2662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2662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7B1B43F-773E-2840-B2AE-91A7D1C62886}"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pic>
        <p:nvPicPr>
          <p:cNvPr id="999426" name="Picture 2" descr="F09.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0"/>
            <a:ext cx="3557588"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9427" name="Text Box 3"/>
          <p:cNvSpPr txBox="1">
            <a:spLocks noChangeArrowheads="1"/>
          </p:cNvSpPr>
          <p:nvPr/>
        </p:nvSpPr>
        <p:spPr bwMode="auto">
          <a:xfrm>
            <a:off x="152400" y="1143000"/>
            <a:ext cx="50450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Two particles each have mass m</a:t>
            </a:r>
            <a:r>
              <a:rPr lang="en-US" sz="2000" baseline="-25000">
                <a:solidFill>
                  <a:schemeClr val="accent2"/>
                </a:solidFill>
                <a:latin typeface="Arial Narrow" charset="0"/>
              </a:rPr>
              <a:t>1</a:t>
            </a:r>
            <a:r>
              <a:rPr lang="en-US" sz="2000">
                <a:solidFill>
                  <a:schemeClr val="accent2"/>
                </a:solidFill>
                <a:latin typeface="Arial Narrow" charset="0"/>
              </a:rPr>
              <a:t> and m</a:t>
            </a:r>
            <a:r>
              <a:rPr lang="en-US" sz="2000" baseline="-25000">
                <a:solidFill>
                  <a:schemeClr val="accent2"/>
                </a:solidFill>
                <a:latin typeface="Arial Narrow" charset="0"/>
              </a:rPr>
              <a:t>2</a:t>
            </a:r>
            <a:r>
              <a:rPr lang="en-US" sz="2000">
                <a:solidFill>
                  <a:schemeClr val="accent2"/>
                </a:solidFill>
                <a:latin typeface="Arial Narrow" charset="0"/>
              </a:rPr>
              <a:t> and are fixed at the</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ends of a thin rigid rod.  The length of the rod is </a:t>
            </a:r>
            <a:r>
              <a:rPr lang="en-US" sz="2000" i="1">
                <a:solidFill>
                  <a:schemeClr val="accent2"/>
                </a:solidFill>
                <a:latin typeface="Arial Narrow" charset="0"/>
                <a:ea typeface="굴림" charset="0"/>
                <a:cs typeface="굴림" charset="0"/>
              </a:rPr>
              <a:t>L</a:t>
            </a:r>
            <a:r>
              <a:rPr lang="en-US" sz="2000">
                <a:solidFill>
                  <a:schemeClr val="accent2"/>
                </a:solidFill>
                <a:latin typeface="Arial Narrow" charset="0"/>
                <a:ea typeface="굴림" charset="0"/>
                <a:cs typeface="굴림" charset="0"/>
              </a:rPr>
              <a:t>.</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Find the moment of inertia when this object rotates relative to an axis that is </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perpendicular to the rod at</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(a) one end and (b) the center.</a:t>
            </a:r>
          </a:p>
        </p:txBody>
      </p:sp>
      <p:sp>
        <p:nvSpPr>
          <p:cNvPr id="26630" name="Rectangle 4"/>
          <p:cNvSpPr>
            <a:spLocks noGrp="1" noChangeArrowheads="1"/>
          </p:cNvSpPr>
          <p:nvPr>
            <p:ph type="title"/>
          </p:nvPr>
        </p:nvSpPr>
        <p:spPr>
          <a:xfrm>
            <a:off x="685800" y="76200"/>
            <a:ext cx="7772400" cy="1066800"/>
          </a:xfrm>
        </p:spPr>
        <p:txBody>
          <a:bodyPr/>
          <a:lstStyle/>
          <a:p>
            <a:r>
              <a:rPr lang="en-US" altLang="ko-KR" sz="4000">
                <a:latin typeface="Arial Narrow" charset="0"/>
                <a:ea typeface="굴림" charset="0"/>
                <a:cs typeface="굴림" charset="0"/>
              </a:rPr>
              <a:t>Ex.  </a:t>
            </a:r>
            <a:r>
              <a:rPr lang="en-US" sz="4000">
                <a:latin typeface="Arial Narrow" charset="0"/>
                <a:ea typeface="ＭＳ Ｐゴシック" charset="0"/>
                <a:cs typeface="ＭＳ Ｐゴシック" charset="0"/>
              </a:rPr>
              <a:t>The Moment of Inertia Depends</a:t>
            </a:r>
            <a:r>
              <a:rPr lang="en-US" altLang="ko-KR" sz="4000">
                <a:latin typeface="Arial Narrow" charset="0"/>
                <a:ea typeface="굴림" charset="0"/>
                <a:cs typeface="굴림" charset="0"/>
              </a:rPr>
              <a:t> </a:t>
            </a:r>
            <a:r>
              <a:rPr lang="en-US" sz="4000">
                <a:latin typeface="Arial Narrow" charset="0"/>
                <a:ea typeface="ＭＳ Ｐゴシック" charset="0"/>
                <a:cs typeface="ＭＳ Ｐゴシック" charset="0"/>
              </a:rPr>
              <a:t>on Where</a:t>
            </a:r>
            <a:r>
              <a:rPr lang="en-US" altLang="ko-KR" sz="4000">
                <a:latin typeface="Arial Narrow" charset="0"/>
                <a:ea typeface="굴림" charset="0"/>
                <a:cs typeface="굴림" charset="0"/>
              </a:rPr>
              <a:t> </a:t>
            </a:r>
            <a:r>
              <a:rPr lang="en-US" sz="4000">
                <a:latin typeface="Arial Narrow" charset="0"/>
                <a:ea typeface="ＭＳ Ｐゴシック" charset="0"/>
                <a:cs typeface="ＭＳ Ｐゴシック" charset="0"/>
              </a:rPr>
              <a:t>the Axis Is.</a:t>
            </a:r>
          </a:p>
        </p:txBody>
      </p:sp>
      <p:sp>
        <p:nvSpPr>
          <p:cNvPr id="999429" name="Text Box 5"/>
          <p:cNvSpPr txBox="1">
            <a:spLocks noChangeArrowheads="1"/>
          </p:cNvSpPr>
          <p:nvPr/>
        </p:nvSpPr>
        <p:spPr bwMode="auto">
          <a:xfrm>
            <a:off x="228600" y="28924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(a)</a:t>
            </a:r>
          </a:p>
        </p:txBody>
      </p:sp>
      <p:graphicFrame>
        <p:nvGraphicFramePr>
          <p:cNvPr id="999430" name="Object 2"/>
          <p:cNvGraphicFramePr>
            <a:graphicFrameLocks noChangeAspect="1"/>
          </p:cNvGraphicFramePr>
          <p:nvPr/>
        </p:nvGraphicFramePr>
        <p:xfrm>
          <a:off x="762000" y="2982913"/>
          <a:ext cx="414338" cy="284162"/>
        </p:xfrm>
        <a:graphic>
          <a:graphicData uri="http://schemas.openxmlformats.org/presentationml/2006/ole">
            <mc:AlternateContent xmlns:mc="http://schemas.openxmlformats.org/markup-compatibility/2006">
              <mc:Choice xmlns:v="urn:schemas-microsoft-com:vml" Requires="v">
                <p:oleObj spid="_x0000_s706300" name="Equation" r:id="rId5" imgW="241091" imgH="164957" progId="Equation.DSMT4">
                  <p:embed/>
                </p:oleObj>
              </mc:Choice>
              <mc:Fallback>
                <p:oleObj name="Equation" r:id="rId5" imgW="241091" imgH="164957"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982913"/>
                        <a:ext cx="414338" cy="284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1" name="Object 3"/>
          <p:cNvGraphicFramePr>
            <a:graphicFrameLocks noChangeAspect="1"/>
          </p:cNvGraphicFramePr>
          <p:nvPr/>
        </p:nvGraphicFramePr>
        <p:xfrm>
          <a:off x="2590800" y="3417888"/>
          <a:ext cx="698500" cy="415925"/>
        </p:xfrm>
        <a:graphic>
          <a:graphicData uri="http://schemas.openxmlformats.org/presentationml/2006/ole">
            <mc:AlternateContent xmlns:mc="http://schemas.openxmlformats.org/markup-compatibility/2006">
              <mc:Choice xmlns:v="urn:schemas-microsoft-com:vml" Requires="v">
                <p:oleObj spid="_x0000_s706301" name="Equation" r:id="rId7" imgW="406224" imgH="241195" progId="Equation.DSMT4">
                  <p:embed/>
                </p:oleObj>
              </mc:Choice>
              <mc:Fallback>
                <p:oleObj name="Equation" r:id="rId7" imgW="406224" imgH="241195"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3417888"/>
                        <a:ext cx="698500"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2" name="Object 4"/>
          <p:cNvGraphicFramePr>
            <a:graphicFrameLocks noChangeAspect="1"/>
          </p:cNvGraphicFramePr>
          <p:nvPr/>
        </p:nvGraphicFramePr>
        <p:xfrm>
          <a:off x="779463" y="3429000"/>
          <a:ext cx="1354137" cy="395288"/>
        </p:xfrm>
        <a:graphic>
          <a:graphicData uri="http://schemas.openxmlformats.org/presentationml/2006/ole">
            <mc:AlternateContent xmlns:mc="http://schemas.openxmlformats.org/markup-compatibility/2006">
              <mc:Choice xmlns:v="urn:schemas-microsoft-com:vml" Requires="v">
                <p:oleObj spid="_x0000_s706302" name="Equation" r:id="rId9" imgW="787400" imgH="228600" progId="Equation.DSMT4">
                  <p:embed/>
                </p:oleObj>
              </mc:Choice>
              <mc:Fallback>
                <p:oleObj name="Equation" r:id="rId9" imgW="7874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9463" y="3429000"/>
                        <a:ext cx="1354137" cy="39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3" name="Object 5"/>
          <p:cNvGraphicFramePr>
            <a:graphicFrameLocks noChangeAspect="1"/>
          </p:cNvGraphicFramePr>
          <p:nvPr/>
        </p:nvGraphicFramePr>
        <p:xfrm>
          <a:off x="752475" y="3938588"/>
          <a:ext cx="542925" cy="373062"/>
        </p:xfrm>
        <a:graphic>
          <a:graphicData uri="http://schemas.openxmlformats.org/presentationml/2006/ole">
            <mc:AlternateContent xmlns:mc="http://schemas.openxmlformats.org/markup-compatibility/2006">
              <mc:Choice xmlns:v="urn:schemas-microsoft-com:vml" Requires="v">
                <p:oleObj spid="_x0000_s706303" name="Equation" r:id="rId11" imgW="241091" imgH="164957" progId="Equation.DSMT4">
                  <p:embed/>
                </p:oleObj>
              </mc:Choice>
              <mc:Fallback>
                <p:oleObj name="Equation" r:id="rId11" imgW="241091" imgH="164957"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2475" y="3938588"/>
                        <a:ext cx="542925" cy="37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99434" name="Text Box 10"/>
          <p:cNvSpPr txBox="1">
            <a:spLocks noChangeArrowheads="1"/>
          </p:cNvSpPr>
          <p:nvPr/>
        </p:nvSpPr>
        <p:spPr bwMode="auto">
          <a:xfrm>
            <a:off x="273050" y="44958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(b)</a:t>
            </a:r>
          </a:p>
        </p:txBody>
      </p:sp>
      <p:graphicFrame>
        <p:nvGraphicFramePr>
          <p:cNvPr id="999435" name="Object 6"/>
          <p:cNvGraphicFramePr>
            <a:graphicFrameLocks noChangeAspect="1"/>
          </p:cNvGraphicFramePr>
          <p:nvPr/>
        </p:nvGraphicFramePr>
        <p:xfrm>
          <a:off x="782638" y="4572000"/>
          <a:ext cx="436562" cy="339725"/>
        </p:xfrm>
        <a:graphic>
          <a:graphicData uri="http://schemas.openxmlformats.org/presentationml/2006/ole">
            <mc:AlternateContent xmlns:mc="http://schemas.openxmlformats.org/markup-compatibility/2006">
              <mc:Choice xmlns:v="urn:schemas-microsoft-com:vml" Requires="v">
                <p:oleObj spid="_x0000_s706304" name="Equation" r:id="rId13" imgW="241091" imgH="164957" progId="Equation.DSMT4">
                  <p:embed/>
                </p:oleObj>
              </mc:Choice>
              <mc:Fallback>
                <p:oleObj name="Equation" r:id="rId13" imgW="241091" imgH="164957"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2638" y="4572000"/>
                        <a:ext cx="436562"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6" name="Object 7"/>
          <p:cNvGraphicFramePr>
            <a:graphicFrameLocks noChangeAspect="1"/>
          </p:cNvGraphicFramePr>
          <p:nvPr/>
        </p:nvGraphicFramePr>
        <p:xfrm>
          <a:off x="2819400" y="5105400"/>
          <a:ext cx="1149350" cy="495300"/>
        </p:xfrm>
        <a:graphic>
          <a:graphicData uri="http://schemas.openxmlformats.org/presentationml/2006/ole">
            <mc:AlternateContent xmlns:mc="http://schemas.openxmlformats.org/markup-compatibility/2006">
              <mc:Choice xmlns:v="urn:schemas-microsoft-com:vml" Requires="v">
                <p:oleObj spid="_x0000_s706305" name="Equation" r:id="rId15" imgW="558558" imgH="241195" progId="Equation.DSMT4">
                  <p:embed/>
                </p:oleObj>
              </mc:Choice>
              <mc:Fallback>
                <p:oleObj name="Equation" r:id="rId15" imgW="558558" imgH="241195"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19400" y="5105400"/>
                        <a:ext cx="114935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7" name="Object 8"/>
          <p:cNvGraphicFramePr>
            <a:graphicFrameLocks noChangeAspect="1"/>
          </p:cNvGraphicFramePr>
          <p:nvPr/>
        </p:nvGraphicFramePr>
        <p:xfrm>
          <a:off x="895350" y="5105400"/>
          <a:ext cx="1619250" cy="471488"/>
        </p:xfrm>
        <a:graphic>
          <a:graphicData uri="http://schemas.openxmlformats.org/presentationml/2006/ole">
            <mc:AlternateContent xmlns:mc="http://schemas.openxmlformats.org/markup-compatibility/2006">
              <mc:Choice xmlns:v="urn:schemas-microsoft-com:vml" Requires="v">
                <p:oleObj spid="_x0000_s706306" name="Equation" r:id="rId17" imgW="787400" imgH="228600" progId="Equation.DSMT4">
                  <p:embed/>
                </p:oleObj>
              </mc:Choice>
              <mc:Fallback>
                <p:oleObj name="Equation" r:id="rId17" imgW="787400" imgH="228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95350" y="5105400"/>
                        <a:ext cx="1619250"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8" name="Object 9"/>
          <p:cNvGraphicFramePr>
            <a:graphicFrameLocks noChangeAspect="1"/>
          </p:cNvGraphicFramePr>
          <p:nvPr/>
        </p:nvGraphicFramePr>
        <p:xfrm>
          <a:off x="762000" y="5680075"/>
          <a:ext cx="492125" cy="338138"/>
        </p:xfrm>
        <a:graphic>
          <a:graphicData uri="http://schemas.openxmlformats.org/presentationml/2006/ole">
            <mc:AlternateContent xmlns:mc="http://schemas.openxmlformats.org/markup-compatibility/2006">
              <mc:Choice xmlns:v="urn:schemas-microsoft-com:vml" Requires="v">
                <p:oleObj spid="_x0000_s706307" name="Equation" r:id="rId19" imgW="241091" imgH="164957" progId="Equation.DSMT4">
                  <p:embed/>
                </p:oleObj>
              </mc:Choice>
              <mc:Fallback>
                <p:oleObj name="Equation" r:id="rId19" imgW="241091" imgH="164957"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62000" y="5680075"/>
                        <a:ext cx="492125" cy="33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9" name="Object 10"/>
          <p:cNvGraphicFramePr>
            <a:graphicFrameLocks noChangeAspect="1"/>
          </p:cNvGraphicFramePr>
          <p:nvPr/>
        </p:nvGraphicFramePr>
        <p:xfrm>
          <a:off x="3436938" y="3416300"/>
          <a:ext cx="677862" cy="393700"/>
        </p:xfrm>
        <a:graphic>
          <a:graphicData uri="http://schemas.openxmlformats.org/presentationml/2006/ole">
            <mc:AlternateContent xmlns:mc="http://schemas.openxmlformats.org/markup-compatibility/2006">
              <mc:Choice xmlns:v="urn:schemas-microsoft-com:vml" Requires="v">
                <p:oleObj spid="_x0000_s706308" name="Equation" r:id="rId21" imgW="393529" imgH="228501" progId="Equation.DSMT4">
                  <p:embed/>
                </p:oleObj>
              </mc:Choice>
              <mc:Fallback>
                <p:oleObj name="Equation" r:id="rId21" imgW="393529" imgH="228501"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36938" y="3416300"/>
                        <a:ext cx="677862"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0" name="Object 11"/>
          <p:cNvGraphicFramePr>
            <a:graphicFrameLocks noChangeAspect="1"/>
          </p:cNvGraphicFramePr>
          <p:nvPr/>
        </p:nvGraphicFramePr>
        <p:xfrm>
          <a:off x="3714750" y="3886200"/>
          <a:ext cx="628650" cy="458788"/>
        </p:xfrm>
        <a:graphic>
          <a:graphicData uri="http://schemas.openxmlformats.org/presentationml/2006/ole">
            <mc:AlternateContent xmlns:mc="http://schemas.openxmlformats.org/markup-compatibility/2006">
              <mc:Choice xmlns:v="urn:schemas-microsoft-com:vml" Requires="v">
                <p:oleObj spid="_x0000_s706309" name="Equation" r:id="rId23" imgW="279400" imgH="203200" progId="Equation.DSMT4">
                  <p:embed/>
                </p:oleObj>
              </mc:Choice>
              <mc:Fallback>
                <p:oleObj name="Equation" r:id="rId23" imgW="279400" imgH="2032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714750" y="3886200"/>
                        <a:ext cx="62865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1" name="Object 12"/>
          <p:cNvGraphicFramePr>
            <a:graphicFrameLocks noChangeAspect="1"/>
          </p:cNvGraphicFramePr>
          <p:nvPr/>
        </p:nvGraphicFramePr>
        <p:xfrm>
          <a:off x="1290638" y="3767138"/>
          <a:ext cx="2428875" cy="715962"/>
        </p:xfrm>
        <a:graphic>
          <a:graphicData uri="http://schemas.openxmlformats.org/presentationml/2006/ole">
            <mc:AlternateContent xmlns:mc="http://schemas.openxmlformats.org/markup-compatibility/2006">
              <mc:Choice xmlns:v="urn:schemas-microsoft-com:vml" Requires="v">
                <p:oleObj spid="_x0000_s706310" name="Equation" r:id="rId25" imgW="1079500" imgH="317500" progId="Equation.DSMT4">
                  <p:embed/>
                </p:oleObj>
              </mc:Choice>
              <mc:Fallback>
                <p:oleObj name="Equation" r:id="rId25" imgW="1079500" imgH="3175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290638" y="3767138"/>
                        <a:ext cx="2428875" cy="71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2" name="Object 13"/>
          <p:cNvGraphicFramePr>
            <a:graphicFrameLocks noChangeAspect="1"/>
          </p:cNvGraphicFramePr>
          <p:nvPr/>
        </p:nvGraphicFramePr>
        <p:xfrm>
          <a:off x="1154113" y="2884488"/>
          <a:ext cx="1200150" cy="503237"/>
        </p:xfrm>
        <a:graphic>
          <a:graphicData uri="http://schemas.openxmlformats.org/presentationml/2006/ole">
            <mc:AlternateContent xmlns:mc="http://schemas.openxmlformats.org/markup-compatibility/2006">
              <mc:Choice xmlns:v="urn:schemas-microsoft-com:vml" Requires="v">
                <p:oleObj spid="_x0000_s706311" name="Equation" r:id="rId27" imgW="698500" imgH="292100" progId="Equation.DSMT4">
                  <p:embed/>
                </p:oleObj>
              </mc:Choice>
              <mc:Fallback>
                <p:oleObj name="Equation" r:id="rId27" imgW="698500" imgH="2921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154113" y="2884488"/>
                        <a:ext cx="1200150"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3" name="Object 14"/>
          <p:cNvGraphicFramePr>
            <a:graphicFrameLocks noChangeAspect="1"/>
          </p:cNvGraphicFramePr>
          <p:nvPr/>
        </p:nvGraphicFramePr>
        <p:xfrm>
          <a:off x="2352675" y="2884488"/>
          <a:ext cx="1287463" cy="438150"/>
        </p:xfrm>
        <a:graphic>
          <a:graphicData uri="http://schemas.openxmlformats.org/presentationml/2006/ole">
            <mc:AlternateContent xmlns:mc="http://schemas.openxmlformats.org/markup-compatibility/2006">
              <mc:Choice xmlns:v="urn:schemas-microsoft-com:vml" Requires="v">
                <p:oleObj spid="_x0000_s706312" name="Equation" r:id="rId29" imgW="749300" imgH="254000" progId="Equation.DSMT4">
                  <p:embed/>
                </p:oleObj>
              </mc:Choice>
              <mc:Fallback>
                <p:oleObj name="Equation" r:id="rId29" imgW="749300" imgH="2540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352675" y="2884488"/>
                        <a:ext cx="1287463"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4" name="Object 15"/>
          <p:cNvGraphicFramePr>
            <a:graphicFrameLocks noChangeAspect="1"/>
          </p:cNvGraphicFramePr>
          <p:nvPr/>
        </p:nvGraphicFramePr>
        <p:xfrm>
          <a:off x="1230313" y="4483100"/>
          <a:ext cx="1263650" cy="600075"/>
        </p:xfrm>
        <a:graphic>
          <a:graphicData uri="http://schemas.openxmlformats.org/presentationml/2006/ole">
            <mc:AlternateContent xmlns:mc="http://schemas.openxmlformats.org/markup-compatibility/2006">
              <mc:Choice xmlns:v="urn:schemas-microsoft-com:vml" Requires="v">
                <p:oleObj spid="_x0000_s706313" name="Equation" r:id="rId31" imgW="698500" imgH="292100" progId="Equation.DSMT4">
                  <p:embed/>
                </p:oleObj>
              </mc:Choice>
              <mc:Fallback>
                <p:oleObj name="Equation" r:id="rId31" imgW="698500" imgH="29210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230313" y="4483100"/>
                        <a:ext cx="1263650"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5" name="Object 16"/>
          <p:cNvGraphicFramePr>
            <a:graphicFrameLocks noChangeAspect="1"/>
          </p:cNvGraphicFramePr>
          <p:nvPr/>
        </p:nvGraphicFramePr>
        <p:xfrm>
          <a:off x="2468563" y="4483100"/>
          <a:ext cx="1352550" cy="520700"/>
        </p:xfrm>
        <a:graphic>
          <a:graphicData uri="http://schemas.openxmlformats.org/presentationml/2006/ole">
            <mc:AlternateContent xmlns:mc="http://schemas.openxmlformats.org/markup-compatibility/2006">
              <mc:Choice xmlns:v="urn:schemas-microsoft-com:vml" Requires="v">
                <p:oleObj spid="_x0000_s706314" name="Equation" r:id="rId33" imgW="749300" imgH="254000" progId="Equation.DSMT4">
                  <p:embed/>
                </p:oleObj>
              </mc:Choice>
              <mc:Fallback>
                <p:oleObj name="Equation" r:id="rId33" imgW="749300" imgH="25400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468563" y="4483100"/>
                        <a:ext cx="135255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6" name="Object 17"/>
          <p:cNvGraphicFramePr>
            <a:graphicFrameLocks noChangeAspect="1"/>
          </p:cNvGraphicFramePr>
          <p:nvPr/>
        </p:nvGraphicFramePr>
        <p:xfrm>
          <a:off x="4114800" y="5105400"/>
          <a:ext cx="1096963" cy="469900"/>
        </p:xfrm>
        <a:graphic>
          <a:graphicData uri="http://schemas.openxmlformats.org/presentationml/2006/ole">
            <mc:AlternateContent xmlns:mc="http://schemas.openxmlformats.org/markup-compatibility/2006">
              <mc:Choice xmlns:v="urn:schemas-microsoft-com:vml" Requires="v">
                <p:oleObj spid="_x0000_s706315" name="Equation" r:id="rId35" imgW="533169" imgH="228501" progId="Equation.DSMT4">
                  <p:embed/>
                </p:oleObj>
              </mc:Choice>
              <mc:Fallback>
                <p:oleObj name="Equation" r:id="rId35" imgW="533169" imgH="228501"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114800" y="5105400"/>
                        <a:ext cx="1096963"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7" name="Object 18"/>
          <p:cNvGraphicFramePr>
            <a:graphicFrameLocks noChangeAspect="1"/>
          </p:cNvGraphicFramePr>
          <p:nvPr/>
        </p:nvGraphicFramePr>
        <p:xfrm>
          <a:off x="1295400" y="5524500"/>
          <a:ext cx="2825750" cy="650875"/>
        </p:xfrm>
        <a:graphic>
          <a:graphicData uri="http://schemas.openxmlformats.org/presentationml/2006/ole">
            <mc:AlternateContent xmlns:mc="http://schemas.openxmlformats.org/markup-compatibility/2006">
              <mc:Choice xmlns:v="urn:schemas-microsoft-com:vml" Requires="v">
                <p:oleObj spid="_x0000_s706316" name="Equation" r:id="rId37" imgW="1384300" imgH="317500" progId="Equation.DSMT4">
                  <p:embed/>
                </p:oleObj>
              </mc:Choice>
              <mc:Fallback>
                <p:oleObj name="Equation" r:id="rId37" imgW="1384300" imgH="31750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295400" y="5524500"/>
                        <a:ext cx="2825750"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8" name="Object 19"/>
          <p:cNvGraphicFramePr>
            <a:graphicFrameLocks noChangeAspect="1"/>
          </p:cNvGraphicFramePr>
          <p:nvPr/>
        </p:nvGraphicFramePr>
        <p:xfrm>
          <a:off x="4114800" y="5575300"/>
          <a:ext cx="750888" cy="547688"/>
        </p:xfrm>
        <a:graphic>
          <a:graphicData uri="http://schemas.openxmlformats.org/presentationml/2006/ole">
            <mc:AlternateContent xmlns:mc="http://schemas.openxmlformats.org/markup-compatibility/2006">
              <mc:Choice xmlns:v="urn:schemas-microsoft-com:vml" Requires="v">
                <p:oleObj spid="_x0000_s706317" name="Equation" r:id="rId39" imgW="368300" imgH="266700" progId="Equation.DSMT4">
                  <p:embed/>
                </p:oleObj>
              </mc:Choice>
              <mc:Fallback>
                <p:oleObj name="Equation" r:id="rId39" imgW="368300" imgH="266700"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114800" y="5575300"/>
                        <a:ext cx="750888"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99449" name="Text Box 25"/>
          <p:cNvSpPr txBox="1">
            <a:spLocks noChangeArrowheads="1"/>
          </p:cNvSpPr>
          <p:nvPr/>
        </p:nvSpPr>
        <p:spPr bwMode="auto">
          <a:xfrm>
            <a:off x="5638800" y="43434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a:solidFill>
                  <a:schemeClr val="accent2"/>
                </a:solidFill>
                <a:latin typeface="Arial Narrow" charset="0"/>
                <a:ea typeface="굴림" charset="0"/>
                <a:cs typeface="굴림" charset="0"/>
              </a:rPr>
              <a:t>Which case is easier to spin?</a:t>
            </a:r>
            <a:endParaRPr lang="en-US">
              <a:solidFill>
                <a:schemeClr val="accent2"/>
              </a:solidFill>
              <a:latin typeface="Arial Narrow" charset="0"/>
              <a:ea typeface="굴림" charset="0"/>
              <a:cs typeface="굴림" charset="0"/>
            </a:endParaRPr>
          </a:p>
        </p:txBody>
      </p:sp>
      <p:sp>
        <p:nvSpPr>
          <p:cNvPr id="999450" name="Text Box 26"/>
          <p:cNvSpPr txBox="1">
            <a:spLocks noChangeArrowheads="1"/>
          </p:cNvSpPr>
          <p:nvPr/>
        </p:nvSpPr>
        <p:spPr bwMode="auto">
          <a:xfrm>
            <a:off x="5791200" y="48006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a:solidFill>
                  <a:schemeClr val="accent2"/>
                </a:solidFill>
                <a:latin typeface="Arial Narrow" charset="0"/>
                <a:ea typeface="굴림" charset="0"/>
                <a:cs typeface="굴림" charset="0"/>
              </a:rPr>
              <a:t>Case (b)</a:t>
            </a:r>
            <a:endParaRPr lang="en-US">
              <a:solidFill>
                <a:schemeClr val="accent2"/>
              </a:solidFill>
              <a:latin typeface="Arial Narrow" charset="0"/>
              <a:ea typeface="굴림" charset="0"/>
              <a:cs typeface="굴림" charset="0"/>
            </a:endParaRPr>
          </a:p>
        </p:txBody>
      </p:sp>
      <p:sp>
        <p:nvSpPr>
          <p:cNvPr id="999451" name="Text Box 27"/>
          <p:cNvSpPr txBox="1">
            <a:spLocks noChangeArrowheads="1"/>
          </p:cNvSpPr>
          <p:nvPr/>
        </p:nvSpPr>
        <p:spPr bwMode="auto">
          <a:xfrm>
            <a:off x="5715000" y="522605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a:solidFill>
                  <a:schemeClr val="accent2"/>
                </a:solidFill>
                <a:latin typeface="Arial Narrow" charset="0"/>
                <a:ea typeface="굴림" charset="0"/>
                <a:cs typeface="굴림" charset="0"/>
              </a:rPr>
              <a:t>Why?</a:t>
            </a:r>
            <a:endParaRPr lang="en-US">
              <a:solidFill>
                <a:schemeClr val="accent2"/>
              </a:solidFill>
              <a:latin typeface="Arial Narrow" charset="0"/>
              <a:ea typeface="굴림" charset="0"/>
              <a:cs typeface="굴림" charset="0"/>
            </a:endParaRPr>
          </a:p>
        </p:txBody>
      </p:sp>
      <p:sp>
        <p:nvSpPr>
          <p:cNvPr id="999452" name="Text Box 28"/>
          <p:cNvSpPr txBox="1">
            <a:spLocks noChangeArrowheads="1"/>
          </p:cNvSpPr>
          <p:nvPr/>
        </p:nvSpPr>
        <p:spPr bwMode="auto">
          <a:xfrm>
            <a:off x="6477000" y="5257800"/>
            <a:ext cx="2590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a:solidFill>
                  <a:schemeClr val="accent2"/>
                </a:solidFill>
                <a:latin typeface="Arial Narrow" charset="0"/>
                <a:ea typeface="굴림" charset="0"/>
                <a:cs typeface="굴림" charset="0"/>
              </a:rPr>
              <a:t>Because the moment of inertia is smaller</a:t>
            </a:r>
            <a:endParaRPr lang="en-US">
              <a:solidFill>
                <a:schemeClr val="accent2"/>
              </a:solidFill>
              <a:latin typeface="Arial Narrow" charset="0"/>
              <a:ea typeface="굴림" charset="0"/>
              <a:cs typeface="굴림" charset="0"/>
            </a:endParaRPr>
          </a:p>
        </p:txBody>
      </p:sp>
      <p:sp>
        <p:nvSpPr>
          <p:cNvPr id="32" name="Rectangle 11"/>
          <p:cNvSpPr>
            <a:spLocks noChangeArrowheads="1"/>
          </p:cNvSpPr>
          <p:nvPr/>
        </p:nvSpPr>
        <p:spPr bwMode="auto">
          <a:xfrm>
            <a:off x="7239000" y="990600"/>
            <a:ext cx="1676400" cy="312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Tree>
    <p:extLst>
      <p:ext uri="{BB962C8B-B14F-4D97-AF65-F5344CB8AC3E}">
        <p14:creationId xmlns:p14="http://schemas.microsoft.com/office/powerpoint/2010/main" val="20848301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99427"/>
                                        </p:tgtEl>
                                        <p:attrNameLst>
                                          <p:attrName>style.visibility</p:attrName>
                                        </p:attrNameLst>
                                      </p:cBhvr>
                                      <p:to>
                                        <p:strVal val="visible"/>
                                      </p:to>
                                    </p:set>
                                    <p:animEffect transition="in" filter="wipe(left)">
                                      <p:cBhvr>
                                        <p:cTn id="7" dur="500"/>
                                        <p:tgtEl>
                                          <p:spTgt spid="9994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999426"/>
                                        </p:tgtEl>
                                        <p:attrNameLst>
                                          <p:attrName>style.visibility</p:attrName>
                                        </p:attrNameLst>
                                      </p:cBhvr>
                                      <p:to>
                                        <p:strVal val="visible"/>
                                      </p:to>
                                    </p:set>
                                    <p:anim calcmode="lin" valueType="num">
                                      <p:cBhvr>
                                        <p:cTn id="12" dur="500" fill="hold"/>
                                        <p:tgtEl>
                                          <p:spTgt spid="999426"/>
                                        </p:tgtEl>
                                        <p:attrNameLst>
                                          <p:attrName>ppt_w</p:attrName>
                                        </p:attrNameLst>
                                      </p:cBhvr>
                                      <p:tavLst>
                                        <p:tav tm="0">
                                          <p:val>
                                            <p:fltVal val="0"/>
                                          </p:val>
                                        </p:tav>
                                        <p:tav tm="100000">
                                          <p:val>
                                            <p:strVal val="#ppt_w"/>
                                          </p:val>
                                        </p:tav>
                                      </p:tavLst>
                                    </p:anim>
                                    <p:anim calcmode="lin" valueType="num">
                                      <p:cBhvr>
                                        <p:cTn id="13" dur="500" fill="hold"/>
                                        <p:tgtEl>
                                          <p:spTgt spid="999426"/>
                                        </p:tgtEl>
                                        <p:attrNameLst>
                                          <p:attrName>ppt_h</p:attrName>
                                        </p:attrNameLst>
                                      </p:cBhvr>
                                      <p:tavLst>
                                        <p:tav tm="0">
                                          <p:val>
                                            <p:fltVal val="0"/>
                                          </p:val>
                                        </p:tav>
                                        <p:tav tm="100000">
                                          <p:val>
                                            <p:strVal val="#ppt_h"/>
                                          </p:val>
                                        </p:tav>
                                      </p:tavLst>
                                    </p:anim>
                                    <p:animEffect transition="in" filter="fade">
                                      <p:cBhvr>
                                        <p:cTn id="14" dur="500"/>
                                        <p:tgtEl>
                                          <p:spTgt spid="99942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99429"/>
                                        </p:tgtEl>
                                        <p:attrNameLst>
                                          <p:attrName>style.visibility</p:attrName>
                                        </p:attrNameLst>
                                      </p:cBhvr>
                                      <p:to>
                                        <p:strVal val="visible"/>
                                      </p:to>
                                    </p:set>
                                    <p:animEffect transition="in" filter="wipe(left)">
                                      <p:cBhvr>
                                        <p:cTn id="19" dur="500"/>
                                        <p:tgtEl>
                                          <p:spTgt spid="99942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999430"/>
                                        </p:tgtEl>
                                        <p:attrNameLst>
                                          <p:attrName>style.visibility</p:attrName>
                                        </p:attrNameLst>
                                      </p:cBhvr>
                                      <p:to>
                                        <p:strVal val="visible"/>
                                      </p:to>
                                    </p:set>
                                    <p:animEffect transition="in" filter="wipe(left)">
                                      <p:cBhvr>
                                        <p:cTn id="24" dur="500"/>
                                        <p:tgtEl>
                                          <p:spTgt spid="99943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999442"/>
                                        </p:tgtEl>
                                        <p:attrNameLst>
                                          <p:attrName>style.visibility</p:attrName>
                                        </p:attrNameLst>
                                      </p:cBhvr>
                                      <p:to>
                                        <p:strVal val="visible"/>
                                      </p:to>
                                    </p:set>
                                    <p:animEffect transition="in" filter="wipe(left)">
                                      <p:cBhvr>
                                        <p:cTn id="29" dur="500"/>
                                        <p:tgtEl>
                                          <p:spTgt spid="99944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999443"/>
                                        </p:tgtEl>
                                        <p:attrNameLst>
                                          <p:attrName>style.visibility</p:attrName>
                                        </p:attrNameLst>
                                      </p:cBhvr>
                                      <p:to>
                                        <p:strVal val="visible"/>
                                      </p:to>
                                    </p:set>
                                    <p:animEffect transition="in" filter="wipe(left)">
                                      <p:cBhvr>
                                        <p:cTn id="34" dur="500"/>
                                        <p:tgtEl>
                                          <p:spTgt spid="99944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999431"/>
                                        </p:tgtEl>
                                        <p:attrNameLst>
                                          <p:attrName>style.visibility</p:attrName>
                                        </p:attrNameLst>
                                      </p:cBhvr>
                                      <p:to>
                                        <p:strVal val="visible"/>
                                      </p:to>
                                    </p:set>
                                    <p:animEffect transition="in" filter="wipe(left)">
                                      <p:cBhvr>
                                        <p:cTn id="39" dur="500"/>
                                        <p:tgtEl>
                                          <p:spTgt spid="99943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999439"/>
                                        </p:tgtEl>
                                        <p:attrNameLst>
                                          <p:attrName>style.visibility</p:attrName>
                                        </p:attrNameLst>
                                      </p:cBhvr>
                                      <p:to>
                                        <p:strVal val="visible"/>
                                      </p:to>
                                    </p:set>
                                    <p:animEffect transition="in" filter="wipe(left)">
                                      <p:cBhvr>
                                        <p:cTn id="44" dur="500"/>
                                        <p:tgtEl>
                                          <p:spTgt spid="99943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999432"/>
                                        </p:tgtEl>
                                        <p:attrNameLst>
                                          <p:attrName>style.visibility</p:attrName>
                                        </p:attrNameLst>
                                      </p:cBhvr>
                                      <p:to>
                                        <p:strVal val="visible"/>
                                      </p:to>
                                    </p:set>
                                    <p:animEffect transition="in" filter="wipe(left)">
                                      <p:cBhvr>
                                        <p:cTn id="49" dur="500"/>
                                        <p:tgtEl>
                                          <p:spTgt spid="99943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999433"/>
                                        </p:tgtEl>
                                        <p:attrNameLst>
                                          <p:attrName>style.visibility</p:attrName>
                                        </p:attrNameLst>
                                      </p:cBhvr>
                                      <p:to>
                                        <p:strVal val="visible"/>
                                      </p:to>
                                    </p:set>
                                    <p:animEffect transition="in" filter="wipe(left)">
                                      <p:cBhvr>
                                        <p:cTn id="54" dur="500"/>
                                        <p:tgtEl>
                                          <p:spTgt spid="99943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999441"/>
                                        </p:tgtEl>
                                        <p:attrNameLst>
                                          <p:attrName>style.visibility</p:attrName>
                                        </p:attrNameLst>
                                      </p:cBhvr>
                                      <p:to>
                                        <p:strVal val="visible"/>
                                      </p:to>
                                    </p:set>
                                    <p:animEffect transition="in" filter="wipe(left)">
                                      <p:cBhvr>
                                        <p:cTn id="59" dur="500"/>
                                        <p:tgtEl>
                                          <p:spTgt spid="999441"/>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childTnLst>
                                    <p:set>
                                      <p:cBhvr>
                                        <p:cTn id="63" dur="1" fill="hold">
                                          <p:stCondLst>
                                            <p:cond delay="0"/>
                                          </p:stCondLst>
                                        </p:cTn>
                                        <p:tgtEl>
                                          <p:spTgt spid="999440"/>
                                        </p:tgtEl>
                                        <p:attrNameLst>
                                          <p:attrName>style.visibility</p:attrName>
                                        </p:attrNameLst>
                                      </p:cBhvr>
                                      <p:to>
                                        <p:strVal val="visible"/>
                                      </p:to>
                                    </p:set>
                                    <p:animEffect transition="in" filter="wipe(left)">
                                      <p:cBhvr>
                                        <p:cTn id="64" dur="500"/>
                                        <p:tgtEl>
                                          <p:spTgt spid="999440"/>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999434"/>
                                        </p:tgtEl>
                                        <p:attrNameLst>
                                          <p:attrName>style.visibility</p:attrName>
                                        </p:attrNameLst>
                                      </p:cBhvr>
                                      <p:to>
                                        <p:strVal val="visible"/>
                                      </p:to>
                                    </p:set>
                                    <p:animEffect transition="in" filter="wipe(left)">
                                      <p:cBhvr>
                                        <p:cTn id="69" dur="500"/>
                                        <p:tgtEl>
                                          <p:spTgt spid="999434"/>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xit" presetSubtype="10" fill="hold" grpId="0" nodeType="clickEffect">
                                  <p:stCondLst>
                                    <p:cond delay="0"/>
                                  </p:stCondLst>
                                  <p:childTnLst>
                                    <p:animEffect transition="out" filter="blinds(horizontal)">
                                      <p:cBhvr>
                                        <p:cTn id="73" dur="500"/>
                                        <p:tgtEl>
                                          <p:spTgt spid="32"/>
                                        </p:tgtEl>
                                      </p:cBhvr>
                                    </p:animEffect>
                                    <p:set>
                                      <p:cBhvr>
                                        <p:cTn id="74" dur="1" fill="hold">
                                          <p:stCondLst>
                                            <p:cond delay="499"/>
                                          </p:stCondLst>
                                        </p:cTn>
                                        <p:tgtEl>
                                          <p:spTgt spid="32"/>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childTnLst>
                                    <p:set>
                                      <p:cBhvr>
                                        <p:cTn id="78" dur="1" fill="hold">
                                          <p:stCondLst>
                                            <p:cond delay="0"/>
                                          </p:stCondLst>
                                        </p:cTn>
                                        <p:tgtEl>
                                          <p:spTgt spid="999435"/>
                                        </p:tgtEl>
                                        <p:attrNameLst>
                                          <p:attrName>style.visibility</p:attrName>
                                        </p:attrNameLst>
                                      </p:cBhvr>
                                      <p:to>
                                        <p:strVal val="visible"/>
                                      </p:to>
                                    </p:set>
                                    <p:animEffect transition="in" filter="wipe(left)">
                                      <p:cBhvr>
                                        <p:cTn id="79" dur="500"/>
                                        <p:tgtEl>
                                          <p:spTgt spid="99943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nodeType="clickEffect">
                                  <p:stCondLst>
                                    <p:cond delay="0"/>
                                  </p:stCondLst>
                                  <p:childTnLst>
                                    <p:set>
                                      <p:cBhvr>
                                        <p:cTn id="83" dur="1" fill="hold">
                                          <p:stCondLst>
                                            <p:cond delay="0"/>
                                          </p:stCondLst>
                                        </p:cTn>
                                        <p:tgtEl>
                                          <p:spTgt spid="999444"/>
                                        </p:tgtEl>
                                        <p:attrNameLst>
                                          <p:attrName>style.visibility</p:attrName>
                                        </p:attrNameLst>
                                      </p:cBhvr>
                                      <p:to>
                                        <p:strVal val="visible"/>
                                      </p:to>
                                    </p:set>
                                    <p:animEffect transition="in" filter="wipe(left)">
                                      <p:cBhvr>
                                        <p:cTn id="84" dur="500"/>
                                        <p:tgtEl>
                                          <p:spTgt spid="999444"/>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nodeType="clickEffect">
                                  <p:stCondLst>
                                    <p:cond delay="0"/>
                                  </p:stCondLst>
                                  <p:childTnLst>
                                    <p:set>
                                      <p:cBhvr>
                                        <p:cTn id="88" dur="1" fill="hold">
                                          <p:stCondLst>
                                            <p:cond delay="0"/>
                                          </p:stCondLst>
                                        </p:cTn>
                                        <p:tgtEl>
                                          <p:spTgt spid="999445"/>
                                        </p:tgtEl>
                                        <p:attrNameLst>
                                          <p:attrName>style.visibility</p:attrName>
                                        </p:attrNameLst>
                                      </p:cBhvr>
                                      <p:to>
                                        <p:strVal val="visible"/>
                                      </p:to>
                                    </p:set>
                                    <p:animEffect transition="in" filter="wipe(left)">
                                      <p:cBhvr>
                                        <p:cTn id="89" dur="500"/>
                                        <p:tgtEl>
                                          <p:spTgt spid="999445"/>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8" fill="hold" nodeType="clickEffect">
                                  <p:stCondLst>
                                    <p:cond delay="0"/>
                                  </p:stCondLst>
                                  <p:childTnLst>
                                    <p:set>
                                      <p:cBhvr>
                                        <p:cTn id="93" dur="1" fill="hold">
                                          <p:stCondLst>
                                            <p:cond delay="0"/>
                                          </p:stCondLst>
                                        </p:cTn>
                                        <p:tgtEl>
                                          <p:spTgt spid="999437"/>
                                        </p:tgtEl>
                                        <p:attrNameLst>
                                          <p:attrName>style.visibility</p:attrName>
                                        </p:attrNameLst>
                                      </p:cBhvr>
                                      <p:to>
                                        <p:strVal val="visible"/>
                                      </p:to>
                                    </p:set>
                                    <p:animEffect transition="in" filter="wipe(left)">
                                      <p:cBhvr>
                                        <p:cTn id="94" dur="500"/>
                                        <p:tgtEl>
                                          <p:spTgt spid="999437"/>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8" fill="hold" nodeType="clickEffect">
                                  <p:stCondLst>
                                    <p:cond delay="0"/>
                                  </p:stCondLst>
                                  <p:childTnLst>
                                    <p:set>
                                      <p:cBhvr>
                                        <p:cTn id="98" dur="1" fill="hold">
                                          <p:stCondLst>
                                            <p:cond delay="0"/>
                                          </p:stCondLst>
                                        </p:cTn>
                                        <p:tgtEl>
                                          <p:spTgt spid="999436"/>
                                        </p:tgtEl>
                                        <p:attrNameLst>
                                          <p:attrName>style.visibility</p:attrName>
                                        </p:attrNameLst>
                                      </p:cBhvr>
                                      <p:to>
                                        <p:strVal val="visible"/>
                                      </p:to>
                                    </p:set>
                                    <p:animEffect transition="in" filter="wipe(left)">
                                      <p:cBhvr>
                                        <p:cTn id="99" dur="500"/>
                                        <p:tgtEl>
                                          <p:spTgt spid="999436"/>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8" fill="hold" nodeType="clickEffect">
                                  <p:stCondLst>
                                    <p:cond delay="0"/>
                                  </p:stCondLst>
                                  <p:childTnLst>
                                    <p:set>
                                      <p:cBhvr>
                                        <p:cTn id="103" dur="1" fill="hold">
                                          <p:stCondLst>
                                            <p:cond delay="0"/>
                                          </p:stCondLst>
                                        </p:cTn>
                                        <p:tgtEl>
                                          <p:spTgt spid="999446"/>
                                        </p:tgtEl>
                                        <p:attrNameLst>
                                          <p:attrName>style.visibility</p:attrName>
                                        </p:attrNameLst>
                                      </p:cBhvr>
                                      <p:to>
                                        <p:strVal val="visible"/>
                                      </p:to>
                                    </p:set>
                                    <p:animEffect transition="in" filter="wipe(left)">
                                      <p:cBhvr>
                                        <p:cTn id="104" dur="500"/>
                                        <p:tgtEl>
                                          <p:spTgt spid="999446"/>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8" fill="hold" nodeType="clickEffect">
                                  <p:stCondLst>
                                    <p:cond delay="0"/>
                                  </p:stCondLst>
                                  <p:childTnLst>
                                    <p:set>
                                      <p:cBhvr>
                                        <p:cTn id="108" dur="1" fill="hold">
                                          <p:stCondLst>
                                            <p:cond delay="0"/>
                                          </p:stCondLst>
                                        </p:cTn>
                                        <p:tgtEl>
                                          <p:spTgt spid="999438"/>
                                        </p:tgtEl>
                                        <p:attrNameLst>
                                          <p:attrName>style.visibility</p:attrName>
                                        </p:attrNameLst>
                                      </p:cBhvr>
                                      <p:to>
                                        <p:strVal val="visible"/>
                                      </p:to>
                                    </p:set>
                                    <p:animEffect transition="in" filter="wipe(left)">
                                      <p:cBhvr>
                                        <p:cTn id="109" dur="500"/>
                                        <p:tgtEl>
                                          <p:spTgt spid="999438"/>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2" presetClass="entr" presetSubtype="8" fill="hold" nodeType="clickEffect">
                                  <p:stCondLst>
                                    <p:cond delay="0"/>
                                  </p:stCondLst>
                                  <p:childTnLst>
                                    <p:set>
                                      <p:cBhvr>
                                        <p:cTn id="113" dur="1" fill="hold">
                                          <p:stCondLst>
                                            <p:cond delay="0"/>
                                          </p:stCondLst>
                                        </p:cTn>
                                        <p:tgtEl>
                                          <p:spTgt spid="999447"/>
                                        </p:tgtEl>
                                        <p:attrNameLst>
                                          <p:attrName>style.visibility</p:attrName>
                                        </p:attrNameLst>
                                      </p:cBhvr>
                                      <p:to>
                                        <p:strVal val="visible"/>
                                      </p:to>
                                    </p:set>
                                    <p:animEffect transition="in" filter="wipe(left)">
                                      <p:cBhvr>
                                        <p:cTn id="114" dur="500"/>
                                        <p:tgtEl>
                                          <p:spTgt spid="999447"/>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2" presetClass="entr" presetSubtype="8" fill="hold" nodeType="clickEffect">
                                  <p:stCondLst>
                                    <p:cond delay="0"/>
                                  </p:stCondLst>
                                  <p:childTnLst>
                                    <p:set>
                                      <p:cBhvr>
                                        <p:cTn id="118" dur="1" fill="hold">
                                          <p:stCondLst>
                                            <p:cond delay="0"/>
                                          </p:stCondLst>
                                        </p:cTn>
                                        <p:tgtEl>
                                          <p:spTgt spid="999448"/>
                                        </p:tgtEl>
                                        <p:attrNameLst>
                                          <p:attrName>style.visibility</p:attrName>
                                        </p:attrNameLst>
                                      </p:cBhvr>
                                      <p:to>
                                        <p:strVal val="visible"/>
                                      </p:to>
                                    </p:set>
                                    <p:animEffect transition="in" filter="wipe(left)">
                                      <p:cBhvr>
                                        <p:cTn id="119" dur="500"/>
                                        <p:tgtEl>
                                          <p:spTgt spid="999448"/>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8" fill="hold" grpId="0" nodeType="clickEffect">
                                  <p:stCondLst>
                                    <p:cond delay="0"/>
                                  </p:stCondLst>
                                  <p:iterate type="wd">
                                    <p:tmPct val="10000"/>
                                  </p:iterate>
                                  <p:childTnLst>
                                    <p:set>
                                      <p:cBhvr>
                                        <p:cTn id="123" dur="1" fill="hold">
                                          <p:stCondLst>
                                            <p:cond delay="0"/>
                                          </p:stCondLst>
                                        </p:cTn>
                                        <p:tgtEl>
                                          <p:spTgt spid="999449">
                                            <p:txEl>
                                              <p:pRg st="0" end="0"/>
                                            </p:txEl>
                                          </p:spTgt>
                                        </p:tgtEl>
                                        <p:attrNameLst>
                                          <p:attrName>style.visibility</p:attrName>
                                        </p:attrNameLst>
                                      </p:cBhvr>
                                      <p:to>
                                        <p:strVal val="visible"/>
                                      </p:to>
                                    </p:set>
                                    <p:animEffect transition="in" filter="wipe(left)">
                                      <p:cBhvr>
                                        <p:cTn id="124" dur="500"/>
                                        <p:tgtEl>
                                          <p:spTgt spid="999449">
                                            <p:txEl>
                                              <p:pRg st="0" end="0"/>
                                            </p:txEl>
                                          </p:spTgt>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2" presetClass="entr" presetSubtype="8" fill="hold" grpId="0" nodeType="clickEffect">
                                  <p:stCondLst>
                                    <p:cond delay="0"/>
                                  </p:stCondLst>
                                  <p:iterate type="wd">
                                    <p:tmPct val="10000"/>
                                  </p:iterate>
                                  <p:childTnLst>
                                    <p:set>
                                      <p:cBhvr>
                                        <p:cTn id="128" dur="1" fill="hold">
                                          <p:stCondLst>
                                            <p:cond delay="0"/>
                                          </p:stCondLst>
                                        </p:cTn>
                                        <p:tgtEl>
                                          <p:spTgt spid="999450">
                                            <p:txEl>
                                              <p:pRg st="0" end="0"/>
                                            </p:txEl>
                                          </p:spTgt>
                                        </p:tgtEl>
                                        <p:attrNameLst>
                                          <p:attrName>style.visibility</p:attrName>
                                        </p:attrNameLst>
                                      </p:cBhvr>
                                      <p:to>
                                        <p:strVal val="visible"/>
                                      </p:to>
                                    </p:set>
                                    <p:animEffect transition="in" filter="wipe(left)">
                                      <p:cBhvr>
                                        <p:cTn id="129" dur="500"/>
                                        <p:tgtEl>
                                          <p:spTgt spid="999450">
                                            <p:txEl>
                                              <p:pRg st="0" end="0"/>
                                            </p:txEl>
                                          </p:spTgt>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22" presetClass="entr" presetSubtype="8" fill="hold" grpId="0" nodeType="clickEffect">
                                  <p:stCondLst>
                                    <p:cond delay="0"/>
                                  </p:stCondLst>
                                  <p:iterate type="wd">
                                    <p:tmPct val="10000"/>
                                  </p:iterate>
                                  <p:childTnLst>
                                    <p:set>
                                      <p:cBhvr>
                                        <p:cTn id="133" dur="1" fill="hold">
                                          <p:stCondLst>
                                            <p:cond delay="0"/>
                                          </p:stCondLst>
                                        </p:cTn>
                                        <p:tgtEl>
                                          <p:spTgt spid="999451">
                                            <p:txEl>
                                              <p:pRg st="0" end="0"/>
                                            </p:txEl>
                                          </p:spTgt>
                                        </p:tgtEl>
                                        <p:attrNameLst>
                                          <p:attrName>style.visibility</p:attrName>
                                        </p:attrNameLst>
                                      </p:cBhvr>
                                      <p:to>
                                        <p:strVal val="visible"/>
                                      </p:to>
                                    </p:set>
                                    <p:animEffect transition="in" filter="wipe(left)">
                                      <p:cBhvr>
                                        <p:cTn id="134" dur="500"/>
                                        <p:tgtEl>
                                          <p:spTgt spid="999451">
                                            <p:txEl>
                                              <p:pRg st="0" end="0"/>
                                            </p:txEl>
                                          </p:spTgt>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2" presetClass="entr" presetSubtype="8" fill="hold" grpId="0" nodeType="clickEffect">
                                  <p:stCondLst>
                                    <p:cond delay="0"/>
                                  </p:stCondLst>
                                  <p:iterate type="wd">
                                    <p:tmPct val="10000"/>
                                  </p:iterate>
                                  <p:childTnLst>
                                    <p:set>
                                      <p:cBhvr>
                                        <p:cTn id="138" dur="1" fill="hold">
                                          <p:stCondLst>
                                            <p:cond delay="0"/>
                                          </p:stCondLst>
                                        </p:cTn>
                                        <p:tgtEl>
                                          <p:spTgt spid="999452">
                                            <p:txEl>
                                              <p:pRg st="0" end="0"/>
                                            </p:txEl>
                                          </p:spTgt>
                                        </p:tgtEl>
                                        <p:attrNameLst>
                                          <p:attrName>style.visibility</p:attrName>
                                        </p:attrNameLst>
                                      </p:cBhvr>
                                      <p:to>
                                        <p:strVal val="visible"/>
                                      </p:to>
                                    </p:set>
                                    <p:animEffect transition="in" filter="wipe(left)">
                                      <p:cBhvr>
                                        <p:cTn id="139" dur="500"/>
                                        <p:tgtEl>
                                          <p:spTgt spid="9994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9427" grpId="0"/>
      <p:bldP spid="999429" grpId="0"/>
      <p:bldP spid="999434" grpId="0"/>
      <p:bldP spid="999449" grpId="0" build="p" autoUpdateAnimBg="0"/>
      <p:bldP spid="999450" grpId="0" build="p" autoUpdateAnimBg="0"/>
      <p:bldP spid="999451" grpId="0" build="p" autoUpdateAnimBg="0"/>
      <p:bldP spid="999452" grpId="0" build="p" autoUpdateAnimBg="0"/>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April 15, 2013</a:t>
            </a:r>
            <a:endParaRPr lang="en-US" altLang="ko-KR" sz="1400">
              <a:solidFill>
                <a:srgbClr val="FF0066"/>
              </a:solidFill>
              <a:latin typeface="Arial Narrow" charset="0"/>
              <a:ea typeface="굴림" charset="0"/>
              <a:cs typeface="굴림" charset="0"/>
            </a:endParaRPr>
          </a:p>
        </p:txBody>
      </p:sp>
      <p:sp>
        <p:nvSpPr>
          <p:cNvPr id="2867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286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666A433-585F-4A43-97E4-3F6E28DDE61E}"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sp>
        <p:nvSpPr>
          <p:cNvPr id="28676" name="Rectangle 2"/>
          <p:cNvSpPr>
            <a:spLocks noGrp="1" noChangeArrowheads="1"/>
          </p:cNvSpPr>
          <p:nvPr>
            <p:ph type="title"/>
          </p:nvPr>
        </p:nvSpPr>
        <p:spPr>
          <a:xfrm>
            <a:off x="685800" y="152400"/>
            <a:ext cx="7772400" cy="609600"/>
          </a:xfrm>
        </p:spPr>
        <p:txBody>
          <a:bodyPr/>
          <a:lstStyle/>
          <a:p>
            <a:r>
              <a:rPr lang="en-US" sz="4000">
                <a:latin typeface="Arial Narrow" charset="0"/>
                <a:ea typeface="ＭＳ Ｐゴシック" charset="0"/>
                <a:cs typeface="ＭＳ Ｐゴシック" charset="0"/>
              </a:rPr>
              <a:t>Example for Moment of Inertia</a:t>
            </a:r>
            <a:endParaRPr lang="en-US">
              <a:latin typeface="Arial Narrow" charset="0"/>
              <a:ea typeface="ＭＳ Ｐゴシック" charset="0"/>
              <a:cs typeface="ＭＳ Ｐゴシック" charset="0"/>
            </a:endParaRPr>
          </a:p>
        </p:txBody>
      </p:sp>
      <p:sp>
        <p:nvSpPr>
          <p:cNvPr id="1001475" name="Text Box 3"/>
          <p:cNvSpPr txBox="1">
            <a:spLocks noChangeArrowheads="1"/>
          </p:cNvSpPr>
          <p:nvPr/>
        </p:nvSpPr>
        <p:spPr bwMode="auto">
          <a:xfrm>
            <a:off x="457200" y="762000"/>
            <a:ext cx="8534400" cy="10350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800000"/>
                </a:solidFill>
                <a:latin typeface="Arial Narrow" charset="0"/>
              </a:rPr>
              <a:t>In a system of four small spheres as shown in the figure, assuming the radii are negligible and the rods connecting the particles are massless, compute the moment of inertia and the rotational kinetic energy when the system rotates about the y-axis at angular speed </a:t>
            </a:r>
            <a:r>
              <a:rPr lang="en-US" sz="2000">
                <a:solidFill>
                  <a:srgbClr val="800000"/>
                </a:solidFill>
                <a:latin typeface="Symbol" charset="0"/>
              </a:rPr>
              <a:t>w</a:t>
            </a:r>
            <a:r>
              <a:rPr lang="en-US" sz="2000">
                <a:solidFill>
                  <a:srgbClr val="800000"/>
                </a:solidFill>
                <a:latin typeface="Arial Narrow" charset="0"/>
              </a:rPr>
              <a:t>.</a:t>
            </a:r>
          </a:p>
        </p:txBody>
      </p:sp>
      <p:graphicFrame>
        <p:nvGraphicFramePr>
          <p:cNvPr id="1001476" name="Object 2"/>
          <p:cNvGraphicFramePr>
            <a:graphicFrameLocks noChangeAspect="1"/>
          </p:cNvGraphicFramePr>
          <p:nvPr>
            <p:extLst>
              <p:ext uri="{D42A27DB-BD31-4B8C-83A1-F6EECF244321}">
                <p14:modId xmlns:p14="http://schemas.microsoft.com/office/powerpoint/2010/main" val="1229726642"/>
              </p:ext>
            </p:extLst>
          </p:nvPr>
        </p:nvGraphicFramePr>
        <p:xfrm>
          <a:off x="3733800" y="3517900"/>
          <a:ext cx="196850" cy="330200"/>
        </p:xfrm>
        <a:graphic>
          <a:graphicData uri="http://schemas.openxmlformats.org/presentationml/2006/ole">
            <mc:AlternateContent xmlns:mc="http://schemas.openxmlformats.org/markup-compatibility/2006">
              <mc:Choice xmlns:v="urn:schemas-microsoft-com:vml" Requires="v">
                <p:oleObj spid="_x0000_s702445" name="Equation" r:id="rId3" imgW="126780" imgH="164814" progId="Equation.3">
                  <p:embed/>
                </p:oleObj>
              </mc:Choice>
              <mc:Fallback>
                <p:oleObj name="Equation" r:id="rId3" imgW="126780" imgH="16481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517900"/>
                        <a:ext cx="196850" cy="330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01477" name="Text Box 5"/>
          <p:cNvSpPr txBox="1">
            <a:spLocks noChangeArrowheads="1"/>
          </p:cNvSpPr>
          <p:nvPr/>
        </p:nvSpPr>
        <p:spPr bwMode="auto">
          <a:xfrm>
            <a:off x="3962400" y="2286000"/>
            <a:ext cx="502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Arial Narrow" charset="0"/>
              </a:rPr>
              <a:t>Since the rotation is about y axis, the moment of inertia about y axis,</a:t>
            </a:r>
            <a:r>
              <a:rPr lang="en-US" sz="2000" dirty="0">
                <a:solidFill>
                  <a:schemeClr val="accent2"/>
                </a:solidFill>
                <a:latin typeface="Monotype Corsiva" charset="0"/>
              </a:rPr>
              <a:t> </a:t>
            </a:r>
            <a:r>
              <a:rPr lang="en-US" sz="2000" dirty="0" err="1">
                <a:solidFill>
                  <a:schemeClr val="accent2"/>
                </a:solidFill>
                <a:latin typeface="Monotype Corsiva" charset="0"/>
              </a:rPr>
              <a:t>I</a:t>
            </a:r>
            <a:r>
              <a:rPr lang="en-US" sz="2000" baseline="-25000" dirty="0" err="1">
                <a:solidFill>
                  <a:schemeClr val="accent2"/>
                </a:solidFill>
                <a:latin typeface="Monotype Corsiva" charset="0"/>
              </a:rPr>
              <a:t>y</a:t>
            </a:r>
            <a:r>
              <a:rPr lang="en-US" sz="2000" dirty="0">
                <a:solidFill>
                  <a:schemeClr val="accent2"/>
                </a:solidFill>
                <a:latin typeface="Arial Narrow" charset="0"/>
              </a:rPr>
              <a:t>, is</a:t>
            </a:r>
          </a:p>
        </p:txBody>
      </p:sp>
      <p:grpSp>
        <p:nvGrpSpPr>
          <p:cNvPr id="2" name="Group 9"/>
          <p:cNvGrpSpPr>
            <a:grpSpLocks/>
          </p:cNvGrpSpPr>
          <p:nvPr/>
        </p:nvGrpSpPr>
        <p:grpSpPr bwMode="auto">
          <a:xfrm>
            <a:off x="381000" y="1676400"/>
            <a:ext cx="3581400" cy="2590800"/>
            <a:chOff x="240" y="912"/>
            <a:chExt cx="2256" cy="1632"/>
          </a:xfrm>
        </p:grpSpPr>
        <p:sp>
          <p:nvSpPr>
            <p:cNvPr id="28720" name="Line 10"/>
            <p:cNvSpPr>
              <a:spLocks noChangeShapeType="1"/>
            </p:cNvSpPr>
            <p:nvPr/>
          </p:nvSpPr>
          <p:spPr bwMode="auto">
            <a:xfrm>
              <a:off x="240" y="1776"/>
              <a:ext cx="2208"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1" name="Line 11"/>
            <p:cNvSpPr>
              <a:spLocks noChangeShapeType="1"/>
            </p:cNvSpPr>
            <p:nvPr/>
          </p:nvSpPr>
          <p:spPr bwMode="auto">
            <a:xfrm rot="-5400000">
              <a:off x="384" y="1776"/>
              <a:ext cx="153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2" name="Text Box 12"/>
            <p:cNvSpPr txBox="1">
              <a:spLocks noChangeArrowheads="1"/>
            </p:cNvSpPr>
            <p:nvPr/>
          </p:nvSpPr>
          <p:spPr bwMode="auto">
            <a:xfrm>
              <a:off x="2314" y="1718"/>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x</a:t>
              </a:r>
            </a:p>
          </p:txBody>
        </p:sp>
        <p:sp>
          <p:nvSpPr>
            <p:cNvPr id="28723" name="Text Box 13"/>
            <p:cNvSpPr txBox="1">
              <a:spLocks noChangeArrowheads="1"/>
            </p:cNvSpPr>
            <p:nvPr/>
          </p:nvSpPr>
          <p:spPr bwMode="auto">
            <a:xfrm>
              <a:off x="912" y="912"/>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y</a:t>
              </a:r>
            </a:p>
          </p:txBody>
        </p:sp>
      </p:grpSp>
      <p:sp>
        <p:nvSpPr>
          <p:cNvPr id="1001486" name="Text Box 14"/>
          <p:cNvSpPr txBox="1">
            <a:spLocks noChangeArrowheads="1"/>
          </p:cNvSpPr>
          <p:nvPr/>
        </p:nvSpPr>
        <p:spPr bwMode="auto">
          <a:xfrm>
            <a:off x="3352800" y="4724400"/>
            <a:ext cx="5105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Arial Narrow" charset="0"/>
              </a:rPr>
              <a:t>This is because the rotation is done about </a:t>
            </a:r>
            <a:r>
              <a:rPr lang="en-US" sz="2000" dirty="0" smtClean="0">
                <a:solidFill>
                  <a:schemeClr val="accent2"/>
                </a:solidFill>
                <a:latin typeface="Arial Narrow" charset="0"/>
              </a:rPr>
              <a:t>the y </a:t>
            </a:r>
            <a:r>
              <a:rPr lang="en-US" sz="2000" dirty="0">
                <a:solidFill>
                  <a:schemeClr val="accent2"/>
                </a:solidFill>
                <a:latin typeface="Arial Narrow" charset="0"/>
              </a:rPr>
              <a:t>axis, and the radii of the spheres are negligible.</a:t>
            </a:r>
          </a:p>
        </p:txBody>
      </p:sp>
      <p:sp>
        <p:nvSpPr>
          <p:cNvPr id="1001487" name="Text Box 15"/>
          <p:cNvSpPr txBox="1">
            <a:spLocks noChangeArrowheads="1"/>
          </p:cNvSpPr>
          <p:nvPr/>
        </p:nvSpPr>
        <p:spPr bwMode="auto">
          <a:xfrm>
            <a:off x="2438400" y="4267200"/>
            <a:ext cx="20574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Why are some 0s?</a:t>
            </a:r>
          </a:p>
        </p:txBody>
      </p:sp>
      <p:grpSp>
        <p:nvGrpSpPr>
          <p:cNvPr id="3" name="Group 16"/>
          <p:cNvGrpSpPr>
            <a:grpSpLocks/>
          </p:cNvGrpSpPr>
          <p:nvPr/>
        </p:nvGrpSpPr>
        <p:grpSpPr bwMode="auto">
          <a:xfrm>
            <a:off x="228600" y="1981200"/>
            <a:ext cx="3124200" cy="2057400"/>
            <a:chOff x="144" y="1248"/>
            <a:chExt cx="1968" cy="1296"/>
          </a:xfrm>
        </p:grpSpPr>
        <p:grpSp>
          <p:nvGrpSpPr>
            <p:cNvPr id="28707" name="Group 17"/>
            <p:cNvGrpSpPr>
              <a:grpSpLocks/>
            </p:cNvGrpSpPr>
            <p:nvPr/>
          </p:nvGrpSpPr>
          <p:grpSpPr bwMode="auto">
            <a:xfrm>
              <a:off x="144" y="1680"/>
              <a:ext cx="1968" cy="339"/>
              <a:chOff x="144" y="1680"/>
              <a:chExt cx="1968" cy="339"/>
            </a:xfrm>
          </p:grpSpPr>
          <p:sp>
            <p:nvSpPr>
              <p:cNvPr id="28715" name="Oval 18"/>
              <p:cNvSpPr>
                <a:spLocks noChangeArrowheads="1"/>
              </p:cNvSpPr>
              <p:nvPr/>
            </p:nvSpPr>
            <p:spPr bwMode="auto">
              <a:xfrm>
                <a:off x="144" y="1827"/>
                <a:ext cx="192" cy="192"/>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M</a:t>
                </a:r>
              </a:p>
            </p:txBody>
          </p:sp>
          <p:sp>
            <p:nvSpPr>
              <p:cNvPr id="28716" name="Oval 19"/>
              <p:cNvSpPr>
                <a:spLocks noChangeArrowheads="1"/>
              </p:cNvSpPr>
              <p:nvPr/>
            </p:nvSpPr>
            <p:spPr bwMode="auto">
              <a:xfrm>
                <a:off x="1920" y="1827"/>
                <a:ext cx="192" cy="192"/>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M</a:t>
                </a:r>
              </a:p>
            </p:txBody>
          </p:sp>
          <p:cxnSp>
            <p:nvCxnSpPr>
              <p:cNvPr id="28717" name="AutoShape 20"/>
              <p:cNvCxnSpPr>
                <a:cxnSpLocks noChangeShapeType="1"/>
                <a:stCxn id="28715" idx="6"/>
                <a:endCxn id="28716" idx="2"/>
              </p:cNvCxnSpPr>
              <p:nvPr/>
            </p:nvCxnSpPr>
            <p:spPr bwMode="auto">
              <a:xfrm>
                <a:off x="336" y="1923"/>
                <a:ext cx="1584" cy="0"/>
              </a:xfrm>
              <a:prstGeom prst="straightConnector1">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cxnSp>
          <p:sp>
            <p:nvSpPr>
              <p:cNvPr id="28718" name="Text Box 21"/>
              <p:cNvSpPr txBox="1">
                <a:spLocks noChangeArrowheads="1"/>
              </p:cNvSpPr>
              <p:nvPr/>
            </p:nvSpPr>
            <p:spPr bwMode="auto">
              <a:xfrm>
                <a:off x="614" y="1680"/>
                <a:ext cx="1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0000"/>
                    </a:solidFill>
                    <a:latin typeface="Monotype Corsiva" charset="0"/>
                  </a:rPr>
                  <a:t>l</a:t>
                </a:r>
              </a:p>
            </p:txBody>
          </p:sp>
          <p:sp>
            <p:nvSpPr>
              <p:cNvPr id="28719" name="Text Box 22"/>
              <p:cNvSpPr txBox="1">
                <a:spLocks noChangeArrowheads="1"/>
              </p:cNvSpPr>
              <p:nvPr/>
            </p:nvSpPr>
            <p:spPr bwMode="auto">
              <a:xfrm>
                <a:off x="1483" y="1683"/>
                <a:ext cx="1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0000"/>
                    </a:solidFill>
                    <a:latin typeface="Monotype Corsiva" charset="0"/>
                  </a:rPr>
                  <a:t>l</a:t>
                </a:r>
              </a:p>
            </p:txBody>
          </p:sp>
        </p:grpSp>
        <p:grpSp>
          <p:nvGrpSpPr>
            <p:cNvPr id="28708" name="Group 23"/>
            <p:cNvGrpSpPr>
              <a:grpSpLocks/>
            </p:cNvGrpSpPr>
            <p:nvPr/>
          </p:nvGrpSpPr>
          <p:grpSpPr bwMode="auto">
            <a:xfrm>
              <a:off x="1080" y="1248"/>
              <a:ext cx="255" cy="1296"/>
              <a:chOff x="1080" y="1248"/>
              <a:chExt cx="255" cy="1296"/>
            </a:xfrm>
          </p:grpSpPr>
          <p:sp>
            <p:nvSpPr>
              <p:cNvPr id="28710" name="Oval 24"/>
              <p:cNvSpPr>
                <a:spLocks noChangeArrowheads="1"/>
              </p:cNvSpPr>
              <p:nvPr/>
            </p:nvSpPr>
            <p:spPr bwMode="auto">
              <a:xfrm>
                <a:off x="1080" y="2400"/>
                <a:ext cx="144" cy="144"/>
              </a:xfrm>
              <a:prstGeom prst="ellipse">
                <a:avLst/>
              </a:prstGeom>
              <a:gradFill rotWithShape="0">
                <a:gsLst>
                  <a:gs pos="0">
                    <a:srgbClr val="33CC33"/>
                  </a:gs>
                  <a:gs pos="100000">
                    <a:srgbClr val="185E1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m</a:t>
                </a:r>
              </a:p>
            </p:txBody>
          </p:sp>
          <p:sp>
            <p:nvSpPr>
              <p:cNvPr id="28711" name="Oval 25"/>
              <p:cNvSpPr>
                <a:spLocks noChangeArrowheads="1"/>
              </p:cNvSpPr>
              <p:nvPr/>
            </p:nvSpPr>
            <p:spPr bwMode="auto">
              <a:xfrm>
                <a:off x="1080" y="1248"/>
                <a:ext cx="144" cy="144"/>
              </a:xfrm>
              <a:prstGeom prst="ellipse">
                <a:avLst/>
              </a:prstGeom>
              <a:gradFill rotWithShape="0">
                <a:gsLst>
                  <a:gs pos="0">
                    <a:srgbClr val="33CC33"/>
                  </a:gs>
                  <a:gs pos="100000">
                    <a:srgbClr val="185E1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m</a:t>
                </a:r>
              </a:p>
            </p:txBody>
          </p:sp>
          <p:cxnSp>
            <p:nvCxnSpPr>
              <p:cNvPr id="28712" name="AutoShape 26"/>
              <p:cNvCxnSpPr>
                <a:cxnSpLocks noChangeShapeType="1"/>
                <a:stCxn id="28710" idx="0"/>
                <a:endCxn id="28711" idx="4"/>
              </p:cNvCxnSpPr>
              <p:nvPr/>
            </p:nvCxnSpPr>
            <p:spPr bwMode="auto">
              <a:xfrm flipV="1">
                <a:off x="1152" y="1392"/>
                <a:ext cx="0" cy="1008"/>
              </a:xfrm>
              <a:prstGeom prst="straightConnector1">
                <a:avLst/>
              </a:prstGeom>
              <a:noFill/>
              <a:ln w="28575">
                <a:solidFill>
                  <a:srgbClr val="33CC33"/>
                </a:solidFill>
                <a:prstDash val="sysDot"/>
                <a:round/>
                <a:headEnd/>
                <a:tailEnd/>
              </a:ln>
              <a:extLst>
                <a:ext uri="{909E8E84-426E-40dd-AFC4-6F175D3DCCD1}">
                  <a14:hiddenFill xmlns:a14="http://schemas.microsoft.com/office/drawing/2010/main">
                    <a:noFill/>
                  </a14:hiddenFill>
                </a:ext>
              </a:extLst>
            </p:spPr>
          </p:cxnSp>
          <p:sp>
            <p:nvSpPr>
              <p:cNvPr id="28713" name="Text Box 27"/>
              <p:cNvSpPr txBox="1">
                <a:spLocks noChangeArrowheads="1"/>
              </p:cNvSpPr>
              <p:nvPr/>
            </p:nvSpPr>
            <p:spPr bwMode="auto">
              <a:xfrm>
                <a:off x="1142" y="1512"/>
                <a:ext cx="1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b</a:t>
                </a:r>
                <a:endParaRPr lang="en-US" sz="2000">
                  <a:latin typeface="Monotype Corsiva" charset="0"/>
                </a:endParaRPr>
              </a:p>
            </p:txBody>
          </p:sp>
          <p:sp>
            <p:nvSpPr>
              <p:cNvPr id="28714" name="Text Box 28"/>
              <p:cNvSpPr txBox="1">
                <a:spLocks noChangeArrowheads="1"/>
              </p:cNvSpPr>
              <p:nvPr/>
            </p:nvSpPr>
            <p:spPr bwMode="auto">
              <a:xfrm>
                <a:off x="1152" y="2006"/>
                <a:ext cx="1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b</a:t>
                </a:r>
                <a:endParaRPr lang="en-US" sz="2000">
                  <a:latin typeface="Monotype Corsiva" charset="0"/>
                </a:endParaRPr>
              </a:p>
            </p:txBody>
          </p:sp>
        </p:grpSp>
        <p:sp>
          <p:nvSpPr>
            <p:cNvPr id="28709" name="Text Box 29"/>
            <p:cNvSpPr txBox="1">
              <a:spLocks noChangeArrowheads="1"/>
            </p:cNvSpPr>
            <p:nvPr/>
          </p:nvSpPr>
          <p:spPr bwMode="auto">
            <a:xfrm>
              <a:off x="960" y="1879"/>
              <a:ext cx="2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O</a:t>
              </a:r>
            </a:p>
          </p:txBody>
        </p:sp>
      </p:grpSp>
      <p:graphicFrame>
        <p:nvGraphicFramePr>
          <p:cNvPr id="1001504" name="Object 6"/>
          <p:cNvGraphicFramePr>
            <a:graphicFrameLocks noChangeAspect="1"/>
          </p:cNvGraphicFramePr>
          <p:nvPr>
            <p:extLst>
              <p:ext uri="{D42A27DB-BD31-4B8C-83A1-F6EECF244321}">
                <p14:modId xmlns:p14="http://schemas.microsoft.com/office/powerpoint/2010/main" val="2993385449"/>
              </p:ext>
            </p:extLst>
          </p:nvPr>
        </p:nvGraphicFramePr>
        <p:xfrm>
          <a:off x="3941763" y="3479800"/>
          <a:ext cx="946150" cy="711200"/>
        </p:xfrm>
        <a:graphic>
          <a:graphicData uri="http://schemas.openxmlformats.org/presentationml/2006/ole">
            <mc:AlternateContent xmlns:mc="http://schemas.openxmlformats.org/markup-compatibility/2006">
              <mc:Choice xmlns:v="urn:schemas-microsoft-com:vml" Requires="v">
                <p:oleObj spid="_x0000_s702446" name="Equation" r:id="rId5" imgW="609600" imgH="355600" progId="Equation.DSMT4">
                  <p:embed/>
                </p:oleObj>
              </mc:Choice>
              <mc:Fallback>
                <p:oleObj name="Equation" r:id="rId5" imgW="609600" imgH="355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1763" y="3479800"/>
                        <a:ext cx="946150" cy="711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5" name="Object 7"/>
          <p:cNvGraphicFramePr>
            <a:graphicFrameLocks noChangeAspect="1"/>
          </p:cNvGraphicFramePr>
          <p:nvPr>
            <p:extLst>
              <p:ext uri="{D42A27DB-BD31-4B8C-83A1-F6EECF244321}">
                <p14:modId xmlns:p14="http://schemas.microsoft.com/office/powerpoint/2010/main" val="1501817446"/>
              </p:ext>
            </p:extLst>
          </p:nvPr>
        </p:nvGraphicFramePr>
        <p:xfrm>
          <a:off x="4886325" y="3492500"/>
          <a:ext cx="865188" cy="406400"/>
        </p:xfrm>
        <a:graphic>
          <a:graphicData uri="http://schemas.openxmlformats.org/presentationml/2006/ole">
            <mc:AlternateContent xmlns:mc="http://schemas.openxmlformats.org/markup-compatibility/2006">
              <mc:Choice xmlns:v="urn:schemas-microsoft-com:vml" Requires="v">
                <p:oleObj spid="_x0000_s702447" name="Equation" r:id="rId7" imgW="406400" imgH="203200" progId="Equation.DSMT4">
                  <p:embed/>
                </p:oleObj>
              </mc:Choice>
              <mc:Fallback>
                <p:oleObj name="Equation" r:id="rId7" imgW="406400" imgH="203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86325" y="3492500"/>
                        <a:ext cx="865188" cy="406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6" name="Object 8"/>
          <p:cNvGraphicFramePr>
            <a:graphicFrameLocks noChangeAspect="1"/>
          </p:cNvGraphicFramePr>
          <p:nvPr>
            <p:extLst>
              <p:ext uri="{D42A27DB-BD31-4B8C-83A1-F6EECF244321}">
                <p14:modId xmlns:p14="http://schemas.microsoft.com/office/powerpoint/2010/main" val="2855873056"/>
              </p:ext>
            </p:extLst>
          </p:nvPr>
        </p:nvGraphicFramePr>
        <p:xfrm>
          <a:off x="7924800" y="3492500"/>
          <a:ext cx="838200" cy="381000"/>
        </p:xfrm>
        <a:graphic>
          <a:graphicData uri="http://schemas.openxmlformats.org/presentationml/2006/ole">
            <mc:AlternateContent xmlns:mc="http://schemas.openxmlformats.org/markup-compatibility/2006">
              <mc:Choice xmlns:v="urn:schemas-microsoft-com:vml" Requires="v">
                <p:oleObj spid="_x0000_s702448" name="Equation" r:id="rId9" imgW="482600" imgH="190500" progId="Equation.DSMT4">
                  <p:embed/>
                </p:oleObj>
              </mc:Choice>
              <mc:Fallback>
                <p:oleObj name="Equation" r:id="rId9" imgW="482600" imgH="1905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24800" y="3492500"/>
                        <a:ext cx="838200"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6" name="Object 18"/>
          <p:cNvGraphicFramePr>
            <a:graphicFrameLocks noChangeAspect="1"/>
          </p:cNvGraphicFramePr>
          <p:nvPr>
            <p:extLst>
              <p:ext uri="{D42A27DB-BD31-4B8C-83A1-F6EECF244321}">
                <p14:modId xmlns:p14="http://schemas.microsoft.com/office/powerpoint/2010/main" val="170333190"/>
              </p:ext>
            </p:extLst>
          </p:nvPr>
        </p:nvGraphicFramePr>
        <p:xfrm>
          <a:off x="5735638" y="3492500"/>
          <a:ext cx="788987" cy="406400"/>
        </p:xfrm>
        <a:graphic>
          <a:graphicData uri="http://schemas.openxmlformats.org/presentationml/2006/ole">
            <mc:AlternateContent xmlns:mc="http://schemas.openxmlformats.org/markup-compatibility/2006">
              <mc:Choice xmlns:v="urn:schemas-microsoft-com:vml" Requires="v">
                <p:oleObj spid="_x0000_s702449" name="Equation" r:id="rId11" imgW="381000" imgH="203200" progId="Equation.DSMT4">
                  <p:embed/>
                </p:oleObj>
              </mc:Choice>
              <mc:Fallback>
                <p:oleObj name="Equation" r:id="rId11" imgW="381000" imgH="203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35638" y="3492500"/>
                        <a:ext cx="788987" cy="406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7" name="Object 19"/>
          <p:cNvGraphicFramePr>
            <a:graphicFrameLocks noChangeAspect="1"/>
          </p:cNvGraphicFramePr>
          <p:nvPr>
            <p:extLst>
              <p:ext uri="{D42A27DB-BD31-4B8C-83A1-F6EECF244321}">
                <p14:modId xmlns:p14="http://schemas.microsoft.com/office/powerpoint/2010/main" val="3458094415"/>
              </p:ext>
            </p:extLst>
          </p:nvPr>
        </p:nvGraphicFramePr>
        <p:xfrm>
          <a:off x="6511925" y="3467100"/>
          <a:ext cx="711200" cy="406400"/>
        </p:xfrm>
        <a:graphic>
          <a:graphicData uri="http://schemas.openxmlformats.org/presentationml/2006/ole">
            <mc:AlternateContent xmlns:mc="http://schemas.openxmlformats.org/markup-compatibility/2006">
              <mc:Choice xmlns:v="urn:schemas-microsoft-com:vml" Requires="v">
                <p:oleObj spid="_x0000_s702450" name="Equation" r:id="rId13" imgW="457200" imgH="203200" progId="Equation.DSMT4">
                  <p:embed/>
                </p:oleObj>
              </mc:Choice>
              <mc:Fallback>
                <p:oleObj name="Equation" r:id="rId13" imgW="457200" imgH="2032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11925" y="3467100"/>
                        <a:ext cx="711200" cy="406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8" name="Object 20"/>
          <p:cNvGraphicFramePr>
            <a:graphicFrameLocks noChangeAspect="1"/>
          </p:cNvGraphicFramePr>
          <p:nvPr>
            <p:extLst>
              <p:ext uri="{D42A27DB-BD31-4B8C-83A1-F6EECF244321}">
                <p14:modId xmlns:p14="http://schemas.microsoft.com/office/powerpoint/2010/main" val="2576148337"/>
              </p:ext>
            </p:extLst>
          </p:nvPr>
        </p:nvGraphicFramePr>
        <p:xfrm>
          <a:off x="7213600" y="3467100"/>
          <a:ext cx="709613" cy="406400"/>
        </p:xfrm>
        <a:graphic>
          <a:graphicData uri="http://schemas.openxmlformats.org/presentationml/2006/ole">
            <mc:AlternateContent xmlns:mc="http://schemas.openxmlformats.org/markup-compatibility/2006">
              <mc:Choice xmlns:v="urn:schemas-microsoft-com:vml" Requires="v">
                <p:oleObj spid="_x0000_s702451" name="Equation" r:id="rId15" imgW="457200" imgH="203200" progId="Equation.DSMT4">
                  <p:embed/>
                </p:oleObj>
              </mc:Choice>
              <mc:Fallback>
                <p:oleObj name="Equation" r:id="rId15" imgW="457200" imgH="203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13600" y="3467100"/>
                        <a:ext cx="709613" cy="406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0085307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001475"/>
                                        </p:tgtEl>
                                        <p:attrNameLst>
                                          <p:attrName>style.visibility</p:attrName>
                                        </p:attrNameLst>
                                      </p:cBhvr>
                                      <p:to>
                                        <p:strVal val="visible"/>
                                      </p:to>
                                    </p:set>
                                    <p:animEffect transition="in" filter="wipe(left)">
                                      <p:cBhvr>
                                        <p:cTn id="7" dur="500"/>
                                        <p:tgtEl>
                                          <p:spTgt spid="10014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001477">
                                            <p:txEl>
                                              <p:pRg st="0" end="0"/>
                                            </p:txEl>
                                          </p:spTgt>
                                        </p:tgtEl>
                                        <p:attrNameLst>
                                          <p:attrName>style.visibility</p:attrName>
                                        </p:attrNameLst>
                                      </p:cBhvr>
                                      <p:to>
                                        <p:strVal val="visible"/>
                                      </p:to>
                                    </p:set>
                                    <p:animEffect transition="in" filter="wipe(left)">
                                      <p:cBhvr>
                                        <p:cTn id="22" dur="500"/>
                                        <p:tgtEl>
                                          <p:spTgt spid="1001477">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1001476"/>
                                        </p:tgtEl>
                                        <p:attrNameLst>
                                          <p:attrName>style.visibility</p:attrName>
                                        </p:attrNameLst>
                                      </p:cBhvr>
                                      <p:to>
                                        <p:strVal val="visible"/>
                                      </p:to>
                                    </p:set>
                                    <p:animEffect transition="in" filter="wipe(left)">
                                      <p:cBhvr>
                                        <p:cTn id="27" dur="500"/>
                                        <p:tgtEl>
                                          <p:spTgt spid="100147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1001504"/>
                                        </p:tgtEl>
                                        <p:attrNameLst>
                                          <p:attrName>style.visibility</p:attrName>
                                        </p:attrNameLst>
                                      </p:cBhvr>
                                      <p:to>
                                        <p:strVal val="visible"/>
                                      </p:to>
                                    </p:set>
                                    <p:animEffect transition="in" filter="wipe(left)">
                                      <p:cBhvr>
                                        <p:cTn id="32" dur="500"/>
                                        <p:tgtEl>
                                          <p:spTgt spid="100150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1001505"/>
                                        </p:tgtEl>
                                        <p:attrNameLst>
                                          <p:attrName>style.visibility</p:attrName>
                                        </p:attrNameLst>
                                      </p:cBhvr>
                                      <p:to>
                                        <p:strVal val="visible"/>
                                      </p:to>
                                    </p:set>
                                    <p:animEffect transition="in" filter="wipe(left)">
                                      <p:cBhvr>
                                        <p:cTn id="37" dur="500"/>
                                        <p:tgtEl>
                                          <p:spTgt spid="100150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1001516"/>
                                        </p:tgtEl>
                                        <p:attrNameLst>
                                          <p:attrName>style.visibility</p:attrName>
                                        </p:attrNameLst>
                                      </p:cBhvr>
                                      <p:to>
                                        <p:strVal val="visible"/>
                                      </p:to>
                                    </p:set>
                                    <p:animEffect transition="in" filter="wipe(left)">
                                      <p:cBhvr>
                                        <p:cTn id="42" dur="500"/>
                                        <p:tgtEl>
                                          <p:spTgt spid="100151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1001517"/>
                                        </p:tgtEl>
                                        <p:attrNameLst>
                                          <p:attrName>style.visibility</p:attrName>
                                        </p:attrNameLst>
                                      </p:cBhvr>
                                      <p:to>
                                        <p:strVal val="visible"/>
                                      </p:to>
                                    </p:set>
                                    <p:animEffect transition="in" filter="wipe(left)">
                                      <p:cBhvr>
                                        <p:cTn id="47" dur="500"/>
                                        <p:tgtEl>
                                          <p:spTgt spid="100151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1001518"/>
                                        </p:tgtEl>
                                        <p:attrNameLst>
                                          <p:attrName>style.visibility</p:attrName>
                                        </p:attrNameLst>
                                      </p:cBhvr>
                                      <p:to>
                                        <p:strVal val="visible"/>
                                      </p:to>
                                    </p:set>
                                    <p:animEffect transition="in" filter="wipe(left)">
                                      <p:cBhvr>
                                        <p:cTn id="52" dur="500"/>
                                        <p:tgtEl>
                                          <p:spTgt spid="100151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1001506"/>
                                        </p:tgtEl>
                                        <p:attrNameLst>
                                          <p:attrName>style.visibility</p:attrName>
                                        </p:attrNameLst>
                                      </p:cBhvr>
                                      <p:to>
                                        <p:strVal val="visible"/>
                                      </p:to>
                                    </p:set>
                                    <p:animEffect transition="in" filter="wipe(left)">
                                      <p:cBhvr>
                                        <p:cTn id="57" dur="500"/>
                                        <p:tgtEl>
                                          <p:spTgt spid="100150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1001487"/>
                                        </p:tgtEl>
                                        <p:attrNameLst>
                                          <p:attrName>style.visibility</p:attrName>
                                        </p:attrNameLst>
                                      </p:cBhvr>
                                      <p:to>
                                        <p:strVal val="visible"/>
                                      </p:to>
                                    </p:set>
                                    <p:animEffect transition="in" filter="wipe(left)">
                                      <p:cBhvr>
                                        <p:cTn id="62" dur="500"/>
                                        <p:tgtEl>
                                          <p:spTgt spid="100148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1001486">
                                            <p:txEl>
                                              <p:pRg st="0" end="0"/>
                                            </p:txEl>
                                          </p:spTgt>
                                        </p:tgtEl>
                                        <p:attrNameLst>
                                          <p:attrName>style.visibility</p:attrName>
                                        </p:attrNameLst>
                                      </p:cBhvr>
                                      <p:to>
                                        <p:strVal val="visible"/>
                                      </p:to>
                                    </p:set>
                                    <p:animEffect transition="in" filter="wipe(left)">
                                      <p:cBhvr>
                                        <p:cTn id="67" dur="500"/>
                                        <p:tgtEl>
                                          <p:spTgt spid="10014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1475" grpId="0" animBg="1" autoUpdateAnimBg="0"/>
      <p:bldP spid="1001477" grpId="0" build="p" autoUpdateAnimBg="0"/>
      <p:bldP spid="1001486" grpId="0" build="p" autoUpdateAnimBg="0"/>
      <p:bldP spid="1001487"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April 15, 2013</a:t>
            </a:r>
            <a:endParaRPr lang="en-US" altLang="ko-KR" sz="1400">
              <a:solidFill>
                <a:srgbClr val="FF0066"/>
              </a:solidFill>
              <a:latin typeface="Arial Narrow" charset="0"/>
              <a:ea typeface="굴림" charset="0"/>
              <a:cs typeface="굴림" charset="0"/>
            </a:endParaRPr>
          </a:p>
        </p:txBody>
      </p:sp>
      <p:sp>
        <p:nvSpPr>
          <p:cNvPr id="2969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2969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E9A3DB3-3C54-B246-A69A-4D2769A625A3}"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pic>
        <p:nvPicPr>
          <p:cNvPr id="1002498" name="Picture 2" descr="agr0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76200"/>
            <a:ext cx="2286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3"/>
          <p:cNvSpPr>
            <a:spLocks noGrp="1" noChangeArrowheads="1"/>
          </p:cNvSpPr>
          <p:nvPr>
            <p:ph type="title"/>
          </p:nvPr>
        </p:nvSpPr>
        <p:spPr>
          <a:xfrm>
            <a:off x="304800" y="304800"/>
            <a:ext cx="3657600" cy="4495800"/>
          </a:xfrm>
        </p:spPr>
        <p:txBody>
          <a:bodyPr/>
          <a:lstStyle/>
          <a:p>
            <a:r>
              <a:rPr lang="en-US" altLang="ko-KR">
                <a:latin typeface="Arial Narrow" charset="0"/>
                <a:ea typeface="굴림" charset="0"/>
                <a:cs typeface="굴림" charset="0"/>
              </a:rPr>
              <a:t>Check out Figure 8 – 21  for moment of inertia for various shaped objects</a:t>
            </a:r>
            <a:endParaRPr lang="en-US">
              <a:latin typeface="Arial Narrow" charset="0"/>
              <a:ea typeface="ＭＳ Ｐゴシック" charset="0"/>
              <a:cs typeface="ＭＳ Ｐゴシック" charset="0"/>
            </a:endParaRPr>
          </a:p>
        </p:txBody>
      </p:sp>
    </p:spTree>
    <p:extLst>
      <p:ext uri="{BB962C8B-B14F-4D97-AF65-F5344CB8AC3E}">
        <p14:creationId xmlns:p14="http://schemas.microsoft.com/office/powerpoint/2010/main" val="18756313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002498"/>
                                        </p:tgtEl>
                                        <p:attrNameLst>
                                          <p:attrName>style.visibility</p:attrName>
                                        </p:attrNameLst>
                                      </p:cBhvr>
                                      <p:to>
                                        <p:strVal val="visible"/>
                                      </p:to>
                                    </p:set>
                                    <p:anim calcmode="lin" valueType="num">
                                      <p:cBhvr>
                                        <p:cTn id="7" dur="500" fill="hold"/>
                                        <p:tgtEl>
                                          <p:spTgt spid="1002498"/>
                                        </p:tgtEl>
                                        <p:attrNameLst>
                                          <p:attrName>ppt_w</p:attrName>
                                        </p:attrNameLst>
                                      </p:cBhvr>
                                      <p:tavLst>
                                        <p:tav tm="0">
                                          <p:val>
                                            <p:fltVal val="0"/>
                                          </p:val>
                                        </p:tav>
                                        <p:tav tm="100000">
                                          <p:val>
                                            <p:strVal val="#ppt_w"/>
                                          </p:val>
                                        </p:tav>
                                      </p:tavLst>
                                    </p:anim>
                                    <p:anim calcmode="lin" valueType="num">
                                      <p:cBhvr>
                                        <p:cTn id="8" dur="500" fill="hold"/>
                                        <p:tgtEl>
                                          <p:spTgt spid="1002498"/>
                                        </p:tgtEl>
                                        <p:attrNameLst>
                                          <p:attrName>ppt_h</p:attrName>
                                        </p:attrNameLst>
                                      </p:cBhvr>
                                      <p:tavLst>
                                        <p:tav tm="0">
                                          <p:val>
                                            <p:fltVal val="0"/>
                                          </p:val>
                                        </p:tav>
                                        <p:tav tm="100000">
                                          <p:val>
                                            <p:strVal val="#ppt_h"/>
                                          </p:val>
                                        </p:tav>
                                      </p:tavLst>
                                    </p:anim>
                                    <p:animEffect transition="in" filter="fade">
                                      <p:cBhvr>
                                        <p:cTn id="9" dur="500"/>
                                        <p:tgtEl>
                                          <p:spTgt spid="1002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April 15, 2013</a:t>
            </a:r>
            <a:endParaRPr lang="en-US" altLang="ko-KR" sz="1400">
              <a:solidFill>
                <a:srgbClr val="FF0066"/>
              </a:solidFill>
              <a:latin typeface="Arial Narrow" charset="0"/>
              <a:ea typeface="굴림" charset="0"/>
              <a:cs typeface="굴림" charset="0"/>
            </a:endParaRPr>
          </a:p>
        </p:txBody>
      </p:sp>
      <p:sp>
        <p:nvSpPr>
          <p:cNvPr id="3174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317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C526931-A8C9-4E48-8668-02730A307DDE}"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sp>
        <p:nvSpPr>
          <p:cNvPr id="31748" name="Rectangle 2"/>
          <p:cNvSpPr>
            <a:spLocks noGrp="1" noChangeArrowheads="1"/>
          </p:cNvSpPr>
          <p:nvPr>
            <p:ph type="title"/>
          </p:nvPr>
        </p:nvSpPr>
        <p:spPr>
          <a:xfrm>
            <a:off x="685800" y="152400"/>
            <a:ext cx="8153400" cy="609600"/>
          </a:xfrm>
        </p:spPr>
        <p:txBody>
          <a:bodyPr/>
          <a:lstStyle/>
          <a:p>
            <a:r>
              <a:rPr lang="en-US">
                <a:latin typeface="Arial Narrow" charset="0"/>
                <a:ea typeface="ＭＳ Ｐゴシック" charset="0"/>
                <a:cs typeface="ＭＳ Ｐゴシック" charset="0"/>
              </a:rPr>
              <a:t>Torque &amp; Angular Acceleration</a:t>
            </a:r>
          </a:p>
        </p:txBody>
      </p:sp>
      <p:sp>
        <p:nvSpPr>
          <p:cNvPr id="1004547" name="Text Box 3"/>
          <p:cNvSpPr txBox="1">
            <a:spLocks noChangeArrowheads="1"/>
          </p:cNvSpPr>
          <p:nvPr/>
        </p:nvSpPr>
        <p:spPr bwMode="auto">
          <a:xfrm>
            <a:off x="2590800" y="838200"/>
            <a:ext cx="594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smtClean="0">
                <a:solidFill>
                  <a:schemeClr val="accent2"/>
                </a:solidFill>
                <a:latin typeface="Arial Narrow" charset="0"/>
              </a:rPr>
              <a:t>Let’</a:t>
            </a:r>
            <a:r>
              <a:rPr lang="en-US" altLang="ja-JP" sz="2000" dirty="0" smtClean="0">
                <a:solidFill>
                  <a:schemeClr val="accent2"/>
                </a:solidFill>
                <a:latin typeface="Arial Narrow" charset="0"/>
              </a:rPr>
              <a:t>s </a:t>
            </a:r>
            <a:r>
              <a:rPr lang="en-US" altLang="ja-JP" sz="2000" dirty="0">
                <a:solidFill>
                  <a:schemeClr val="accent2"/>
                </a:solidFill>
                <a:latin typeface="Arial Narrow" charset="0"/>
              </a:rPr>
              <a:t>consider a point object with mass </a:t>
            </a:r>
            <a:r>
              <a:rPr lang="en-US" altLang="ja-JP" sz="2000" dirty="0">
                <a:solidFill>
                  <a:schemeClr val="accent2"/>
                </a:solidFill>
                <a:latin typeface="Monotype Corsiva" charset="0"/>
              </a:rPr>
              <a:t>m</a:t>
            </a:r>
            <a:r>
              <a:rPr lang="en-US" altLang="ja-JP" sz="2000" dirty="0">
                <a:solidFill>
                  <a:schemeClr val="accent2"/>
                </a:solidFill>
                <a:latin typeface="Arial Narrow" charset="0"/>
              </a:rPr>
              <a:t> rotating on a circle.</a:t>
            </a:r>
            <a:endParaRPr lang="en-US" sz="2000" dirty="0">
              <a:solidFill>
                <a:schemeClr val="accent2"/>
              </a:solidFill>
              <a:latin typeface="Arial Narrow" charset="0"/>
            </a:endParaRPr>
          </a:p>
        </p:txBody>
      </p:sp>
      <p:sp>
        <p:nvSpPr>
          <p:cNvPr id="1004548" name="Text Box 4"/>
          <p:cNvSpPr txBox="1">
            <a:spLocks noChangeArrowheads="1"/>
          </p:cNvSpPr>
          <p:nvPr/>
        </p:nvSpPr>
        <p:spPr bwMode="auto">
          <a:xfrm>
            <a:off x="152400" y="3429000"/>
            <a:ext cx="2286000" cy="3968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What does this mean?</a:t>
            </a:r>
          </a:p>
        </p:txBody>
      </p:sp>
      <p:sp>
        <p:nvSpPr>
          <p:cNvPr id="1004549" name="Text Box 5"/>
          <p:cNvSpPr txBox="1">
            <a:spLocks noChangeArrowheads="1"/>
          </p:cNvSpPr>
          <p:nvPr/>
        </p:nvSpPr>
        <p:spPr bwMode="auto">
          <a:xfrm>
            <a:off x="2590800" y="1676400"/>
            <a:ext cx="449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The tangential force </a:t>
            </a:r>
            <a:r>
              <a:rPr lang="en-US" sz="2000" b="1">
                <a:solidFill>
                  <a:schemeClr val="accent2"/>
                </a:solidFill>
                <a:latin typeface="Monotype Corsiva" charset="0"/>
              </a:rPr>
              <a:t>F</a:t>
            </a:r>
            <a:r>
              <a:rPr lang="en-US" sz="2000" b="1" baseline="-25000">
                <a:solidFill>
                  <a:schemeClr val="accent2"/>
                </a:solidFill>
                <a:latin typeface="Monotype Corsiva" charset="0"/>
              </a:rPr>
              <a:t>t</a:t>
            </a:r>
            <a:r>
              <a:rPr lang="en-US" sz="2000">
                <a:solidFill>
                  <a:schemeClr val="accent2"/>
                </a:solidFill>
                <a:latin typeface="Arial Narrow" charset="0"/>
              </a:rPr>
              <a:t> and the radial force </a:t>
            </a:r>
            <a:r>
              <a:rPr lang="en-US" sz="2000" b="1">
                <a:solidFill>
                  <a:schemeClr val="accent2"/>
                </a:solidFill>
                <a:latin typeface="Monotype Corsiva" charset="0"/>
              </a:rPr>
              <a:t>F</a:t>
            </a:r>
            <a:r>
              <a:rPr lang="en-US" sz="2000" b="1" baseline="-25000">
                <a:solidFill>
                  <a:schemeClr val="accent2"/>
                </a:solidFill>
                <a:latin typeface="Monotype Corsiva" charset="0"/>
              </a:rPr>
              <a:t>r</a:t>
            </a:r>
          </a:p>
        </p:txBody>
      </p:sp>
      <p:sp>
        <p:nvSpPr>
          <p:cNvPr id="1004550" name="Text Box 6"/>
          <p:cNvSpPr txBox="1">
            <a:spLocks noChangeArrowheads="1"/>
          </p:cNvSpPr>
          <p:nvPr/>
        </p:nvSpPr>
        <p:spPr bwMode="auto">
          <a:xfrm>
            <a:off x="2590800" y="2062163"/>
            <a:ext cx="297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The tangential force </a:t>
            </a:r>
            <a:r>
              <a:rPr lang="en-US" sz="2000" b="1">
                <a:solidFill>
                  <a:schemeClr val="accent2"/>
                </a:solidFill>
                <a:latin typeface="Monotype Corsiva" charset="0"/>
              </a:rPr>
              <a:t>F</a:t>
            </a:r>
            <a:r>
              <a:rPr lang="en-US" sz="2000" b="1" baseline="-25000">
                <a:solidFill>
                  <a:schemeClr val="accent2"/>
                </a:solidFill>
                <a:latin typeface="Monotype Corsiva" charset="0"/>
              </a:rPr>
              <a:t>t</a:t>
            </a:r>
            <a:r>
              <a:rPr lang="en-US" sz="2000">
                <a:solidFill>
                  <a:schemeClr val="accent2"/>
                </a:solidFill>
                <a:latin typeface="Arial Narrow" charset="0"/>
              </a:rPr>
              <a:t> is</a:t>
            </a:r>
          </a:p>
        </p:txBody>
      </p:sp>
      <p:sp>
        <p:nvSpPr>
          <p:cNvPr id="1004551" name="Text Box 7"/>
          <p:cNvSpPr txBox="1">
            <a:spLocks noChangeArrowheads="1"/>
          </p:cNvSpPr>
          <p:nvPr/>
        </p:nvSpPr>
        <p:spPr bwMode="auto">
          <a:xfrm>
            <a:off x="1371600" y="2971800"/>
            <a:ext cx="4505325" cy="3968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What do you see from the above relationship?</a:t>
            </a:r>
          </a:p>
        </p:txBody>
      </p:sp>
      <p:sp>
        <p:nvSpPr>
          <p:cNvPr id="1004552" name="Oval 8"/>
          <p:cNvSpPr>
            <a:spLocks noChangeArrowheads="1"/>
          </p:cNvSpPr>
          <p:nvPr/>
        </p:nvSpPr>
        <p:spPr bwMode="auto">
          <a:xfrm>
            <a:off x="685800" y="1328738"/>
            <a:ext cx="1371600" cy="1295400"/>
          </a:xfrm>
          <a:prstGeom prst="ellipse">
            <a:avLst/>
          </a:prstGeom>
          <a:noFill/>
          <a:ln w="2857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 name="Group 9"/>
          <p:cNvGrpSpPr>
            <a:grpSpLocks/>
          </p:cNvGrpSpPr>
          <p:nvPr/>
        </p:nvGrpSpPr>
        <p:grpSpPr bwMode="auto">
          <a:xfrm>
            <a:off x="1355725" y="1214438"/>
            <a:ext cx="798513" cy="723900"/>
            <a:chOff x="854" y="840"/>
            <a:chExt cx="503" cy="456"/>
          </a:xfrm>
        </p:grpSpPr>
        <p:sp>
          <p:nvSpPr>
            <p:cNvPr id="31801" name="Line 10"/>
            <p:cNvSpPr>
              <a:spLocks noChangeShapeType="1"/>
            </p:cNvSpPr>
            <p:nvPr/>
          </p:nvSpPr>
          <p:spPr bwMode="auto">
            <a:xfrm flipV="1">
              <a:off x="864" y="1008"/>
              <a:ext cx="288" cy="288"/>
            </a:xfrm>
            <a:prstGeom prst="line">
              <a:avLst/>
            </a:prstGeom>
            <a:noFill/>
            <a:ln w="28575">
              <a:solidFill>
                <a:schemeClr val="accent2"/>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1802" name="Text Box 11"/>
            <p:cNvSpPr txBox="1">
              <a:spLocks noChangeArrowheads="1"/>
            </p:cNvSpPr>
            <p:nvPr/>
          </p:nvSpPr>
          <p:spPr bwMode="auto">
            <a:xfrm>
              <a:off x="1142" y="840"/>
              <a:ext cx="21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m</a:t>
              </a:r>
            </a:p>
          </p:txBody>
        </p:sp>
        <p:sp>
          <p:nvSpPr>
            <p:cNvPr id="31803" name="Text Box 12"/>
            <p:cNvSpPr txBox="1">
              <a:spLocks noChangeArrowheads="1"/>
            </p:cNvSpPr>
            <p:nvPr/>
          </p:nvSpPr>
          <p:spPr bwMode="auto">
            <a:xfrm>
              <a:off x="854" y="967"/>
              <a:ext cx="1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r</a:t>
              </a:r>
            </a:p>
          </p:txBody>
        </p:sp>
      </p:grpSp>
      <p:grpSp>
        <p:nvGrpSpPr>
          <p:cNvPr id="3" name="Group 13"/>
          <p:cNvGrpSpPr>
            <a:grpSpLocks/>
          </p:cNvGrpSpPr>
          <p:nvPr/>
        </p:nvGrpSpPr>
        <p:grpSpPr bwMode="auto">
          <a:xfrm>
            <a:off x="1295400" y="914400"/>
            <a:ext cx="612775" cy="566738"/>
            <a:chOff x="816" y="843"/>
            <a:chExt cx="386" cy="357"/>
          </a:xfrm>
        </p:grpSpPr>
        <p:sp>
          <p:nvSpPr>
            <p:cNvPr id="31799" name="Line 14"/>
            <p:cNvSpPr>
              <a:spLocks noChangeShapeType="1"/>
            </p:cNvSpPr>
            <p:nvPr/>
          </p:nvSpPr>
          <p:spPr bwMode="auto">
            <a:xfrm flipH="1" flipV="1">
              <a:off x="816" y="912"/>
              <a:ext cx="336" cy="288"/>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800" name="Rectangle 15"/>
            <p:cNvSpPr>
              <a:spLocks noChangeArrowheads="1"/>
            </p:cNvSpPr>
            <p:nvPr/>
          </p:nvSpPr>
          <p:spPr bwMode="auto">
            <a:xfrm>
              <a:off x="960" y="843"/>
              <a:ext cx="2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solidFill>
                    <a:schemeClr val="accent2"/>
                  </a:solidFill>
                  <a:latin typeface="Monotype Corsiva" charset="0"/>
                </a:rPr>
                <a:t>F</a:t>
              </a:r>
              <a:r>
                <a:rPr lang="en-US" sz="2000" b="1" baseline="-25000">
                  <a:solidFill>
                    <a:schemeClr val="accent2"/>
                  </a:solidFill>
                  <a:latin typeface="Monotype Corsiva" charset="0"/>
                </a:rPr>
                <a:t>t</a:t>
              </a:r>
              <a:endParaRPr lang="en-US" sz="2000" b="1">
                <a:solidFill>
                  <a:schemeClr val="accent2"/>
                </a:solidFill>
                <a:latin typeface="Monotype Corsiva" charset="0"/>
              </a:endParaRPr>
            </a:p>
          </p:txBody>
        </p:sp>
      </p:grpSp>
      <p:grpSp>
        <p:nvGrpSpPr>
          <p:cNvPr id="4" name="Group 16"/>
          <p:cNvGrpSpPr>
            <a:grpSpLocks/>
          </p:cNvGrpSpPr>
          <p:nvPr/>
        </p:nvGrpSpPr>
        <p:grpSpPr bwMode="auto">
          <a:xfrm>
            <a:off x="1524000" y="1481138"/>
            <a:ext cx="457200" cy="473075"/>
            <a:chOff x="960" y="1200"/>
            <a:chExt cx="288" cy="298"/>
          </a:xfrm>
        </p:grpSpPr>
        <p:sp>
          <p:nvSpPr>
            <p:cNvPr id="31797" name="Rectangle 17"/>
            <p:cNvSpPr>
              <a:spLocks noChangeArrowheads="1"/>
            </p:cNvSpPr>
            <p:nvPr/>
          </p:nvSpPr>
          <p:spPr bwMode="auto">
            <a:xfrm>
              <a:off x="1008" y="1248"/>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solidFill>
                    <a:srgbClr val="FF0000"/>
                  </a:solidFill>
                  <a:latin typeface="Monotype Corsiva" charset="0"/>
                </a:rPr>
                <a:t>F</a:t>
              </a:r>
              <a:r>
                <a:rPr lang="en-US" sz="2000" b="1" baseline="-25000">
                  <a:solidFill>
                    <a:srgbClr val="FF0000"/>
                  </a:solidFill>
                  <a:latin typeface="Monotype Corsiva" charset="0"/>
                </a:rPr>
                <a:t>r</a:t>
              </a:r>
              <a:endParaRPr lang="en-US" sz="2000" b="1">
                <a:solidFill>
                  <a:srgbClr val="FF0000"/>
                </a:solidFill>
                <a:latin typeface="Monotype Corsiva" charset="0"/>
              </a:endParaRPr>
            </a:p>
          </p:txBody>
        </p:sp>
        <p:sp>
          <p:nvSpPr>
            <p:cNvPr id="31798" name="Line 18"/>
            <p:cNvSpPr>
              <a:spLocks noChangeShapeType="1"/>
            </p:cNvSpPr>
            <p:nvPr/>
          </p:nvSpPr>
          <p:spPr bwMode="auto">
            <a:xfrm flipH="1">
              <a:off x="960" y="1200"/>
              <a:ext cx="192" cy="19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004563" name="Text Box 19"/>
          <p:cNvSpPr txBox="1">
            <a:spLocks noChangeArrowheads="1"/>
          </p:cNvSpPr>
          <p:nvPr/>
        </p:nvSpPr>
        <p:spPr bwMode="auto">
          <a:xfrm>
            <a:off x="2590800" y="1219200"/>
            <a:ext cx="38862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What forces do you see in this motion?</a:t>
            </a:r>
          </a:p>
        </p:txBody>
      </p:sp>
      <p:graphicFrame>
        <p:nvGraphicFramePr>
          <p:cNvPr id="1004564" name="Object 2"/>
          <p:cNvGraphicFramePr>
            <a:graphicFrameLocks noChangeAspect="1"/>
          </p:cNvGraphicFramePr>
          <p:nvPr/>
        </p:nvGraphicFramePr>
        <p:xfrm>
          <a:off x="5867400" y="2057400"/>
          <a:ext cx="1009650" cy="473075"/>
        </p:xfrm>
        <a:graphic>
          <a:graphicData uri="http://schemas.openxmlformats.org/presentationml/2006/ole">
            <mc:AlternateContent xmlns:mc="http://schemas.openxmlformats.org/markup-compatibility/2006">
              <mc:Choice xmlns:v="urn:schemas-microsoft-com:vml" Requires="v">
                <p:oleObj spid="_x0000_s710100" name="Equation" r:id="rId3" imgW="545863" imgH="228501" progId="Equation.DSMT4">
                  <p:embed/>
                </p:oleObj>
              </mc:Choice>
              <mc:Fallback>
                <p:oleObj name="Equation" r:id="rId3" imgW="545863" imgH="228501"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057400"/>
                        <a:ext cx="1009650" cy="4730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04565" name="Text Box 21"/>
          <p:cNvSpPr txBox="1">
            <a:spLocks noChangeArrowheads="1"/>
          </p:cNvSpPr>
          <p:nvPr/>
        </p:nvSpPr>
        <p:spPr bwMode="auto">
          <a:xfrm>
            <a:off x="1981200" y="2514600"/>
            <a:ext cx="381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The torque due to tangential force </a:t>
            </a:r>
            <a:r>
              <a:rPr lang="en-US" sz="2000" b="1">
                <a:solidFill>
                  <a:schemeClr val="accent2"/>
                </a:solidFill>
                <a:latin typeface="Monotype Corsiva" charset="0"/>
              </a:rPr>
              <a:t>F</a:t>
            </a:r>
            <a:r>
              <a:rPr lang="en-US" sz="2000" b="1" baseline="-25000">
                <a:solidFill>
                  <a:schemeClr val="accent2"/>
                </a:solidFill>
                <a:latin typeface="Monotype Corsiva" charset="0"/>
              </a:rPr>
              <a:t>t</a:t>
            </a:r>
            <a:r>
              <a:rPr lang="en-US" sz="2000">
                <a:solidFill>
                  <a:schemeClr val="accent2"/>
                </a:solidFill>
                <a:latin typeface="Arial Narrow" charset="0"/>
              </a:rPr>
              <a:t> is</a:t>
            </a:r>
          </a:p>
        </p:txBody>
      </p:sp>
      <p:graphicFrame>
        <p:nvGraphicFramePr>
          <p:cNvPr id="1004566" name="Object 3"/>
          <p:cNvGraphicFramePr>
            <a:graphicFrameLocks noChangeAspect="1"/>
          </p:cNvGraphicFramePr>
          <p:nvPr/>
        </p:nvGraphicFramePr>
        <p:xfrm>
          <a:off x="5878513" y="2489200"/>
          <a:ext cx="847725" cy="476250"/>
        </p:xfrm>
        <a:graphic>
          <a:graphicData uri="http://schemas.openxmlformats.org/presentationml/2006/ole">
            <mc:AlternateContent xmlns:mc="http://schemas.openxmlformats.org/markup-compatibility/2006">
              <mc:Choice xmlns:v="urn:schemas-microsoft-com:vml" Requires="v">
                <p:oleObj spid="_x0000_s710101" name="Equation" r:id="rId5" imgW="457200" imgH="228600" progId="Equation.DSMT4">
                  <p:embed/>
                </p:oleObj>
              </mc:Choice>
              <mc:Fallback>
                <p:oleObj name="Equation" r:id="rId5" imgW="4572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8513" y="2489200"/>
                        <a:ext cx="847725" cy="4762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4567" name="Object 4"/>
          <p:cNvGraphicFramePr>
            <a:graphicFrameLocks noChangeAspect="1"/>
          </p:cNvGraphicFramePr>
          <p:nvPr/>
        </p:nvGraphicFramePr>
        <p:xfrm>
          <a:off x="6324600" y="2895600"/>
          <a:ext cx="914400" cy="457200"/>
        </p:xfrm>
        <a:graphic>
          <a:graphicData uri="http://schemas.openxmlformats.org/presentationml/2006/ole">
            <mc:AlternateContent xmlns:mc="http://schemas.openxmlformats.org/markup-compatibility/2006">
              <mc:Choice xmlns:v="urn:schemas-microsoft-com:vml" Requires="v">
                <p:oleObj spid="_x0000_s710102" name="Equation" r:id="rId7" imgW="444114" imgH="177646" progId="Equation.DSMT4">
                  <p:embed/>
                </p:oleObj>
              </mc:Choice>
              <mc:Fallback>
                <p:oleObj name="Equation" r:id="rId7" imgW="444114" imgH="177646"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2895600"/>
                        <a:ext cx="914400"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04568" name="Text Box 24"/>
          <p:cNvSpPr txBox="1">
            <a:spLocks noChangeArrowheads="1"/>
          </p:cNvSpPr>
          <p:nvPr/>
        </p:nvSpPr>
        <p:spPr bwMode="auto">
          <a:xfrm>
            <a:off x="2514600" y="3429000"/>
            <a:ext cx="6096000"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Torque acting on a particle is proportional to the angular acceleration.</a:t>
            </a:r>
          </a:p>
        </p:txBody>
      </p:sp>
      <p:sp>
        <p:nvSpPr>
          <p:cNvPr id="1004569" name="Text Box 25"/>
          <p:cNvSpPr txBox="1">
            <a:spLocks noChangeArrowheads="1"/>
          </p:cNvSpPr>
          <p:nvPr/>
        </p:nvSpPr>
        <p:spPr bwMode="auto">
          <a:xfrm>
            <a:off x="152400" y="3886200"/>
            <a:ext cx="4343400" cy="3968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What law do you see from this relationship?</a:t>
            </a:r>
          </a:p>
        </p:txBody>
      </p:sp>
      <p:sp>
        <p:nvSpPr>
          <p:cNvPr id="1004570" name="Text Box 26"/>
          <p:cNvSpPr txBox="1">
            <a:spLocks noChangeArrowheads="1"/>
          </p:cNvSpPr>
          <p:nvPr/>
        </p:nvSpPr>
        <p:spPr bwMode="auto">
          <a:xfrm>
            <a:off x="4572000" y="3900488"/>
            <a:ext cx="4343400" cy="36671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dirty="0">
                <a:solidFill>
                  <a:srgbClr val="FF0000"/>
                </a:solidFill>
                <a:latin typeface="Arial Narrow" charset="0"/>
              </a:rPr>
              <a:t>Analogs to </a:t>
            </a:r>
            <a:r>
              <a:rPr lang="en-US" sz="1800" dirty="0" smtClean="0">
                <a:solidFill>
                  <a:srgbClr val="FF0000"/>
                </a:solidFill>
                <a:latin typeface="Arial Narrow" charset="0"/>
              </a:rPr>
              <a:t>Newton’</a:t>
            </a:r>
            <a:r>
              <a:rPr lang="en-US" altLang="ja-JP" sz="1800" dirty="0" smtClean="0">
                <a:solidFill>
                  <a:srgbClr val="FF0000"/>
                </a:solidFill>
                <a:latin typeface="Arial Narrow" charset="0"/>
              </a:rPr>
              <a:t>s </a:t>
            </a:r>
            <a:r>
              <a:rPr lang="en-US" altLang="ja-JP" sz="1800" dirty="0">
                <a:solidFill>
                  <a:srgbClr val="FF0000"/>
                </a:solidFill>
                <a:latin typeface="Arial Narrow" charset="0"/>
              </a:rPr>
              <a:t>2</a:t>
            </a:r>
            <a:r>
              <a:rPr lang="en-US" altLang="ja-JP" sz="1800" baseline="30000" dirty="0">
                <a:solidFill>
                  <a:srgbClr val="FF0000"/>
                </a:solidFill>
                <a:latin typeface="Arial Narrow" charset="0"/>
              </a:rPr>
              <a:t>nd</a:t>
            </a:r>
            <a:r>
              <a:rPr lang="en-US" altLang="ja-JP" sz="1800" dirty="0">
                <a:solidFill>
                  <a:srgbClr val="FF0000"/>
                </a:solidFill>
                <a:latin typeface="Arial Narrow" charset="0"/>
              </a:rPr>
              <a:t> law of motion in rotation.</a:t>
            </a:r>
            <a:endParaRPr lang="en-US" sz="1800" dirty="0">
              <a:solidFill>
                <a:srgbClr val="FF0000"/>
              </a:solidFill>
              <a:latin typeface="Arial Narrow" charset="0"/>
            </a:endParaRPr>
          </a:p>
        </p:txBody>
      </p:sp>
      <p:sp>
        <p:nvSpPr>
          <p:cNvPr id="1004571" name="Text Box 27"/>
          <p:cNvSpPr txBox="1">
            <a:spLocks noChangeArrowheads="1"/>
          </p:cNvSpPr>
          <p:nvPr/>
        </p:nvSpPr>
        <p:spPr bwMode="auto">
          <a:xfrm>
            <a:off x="152400" y="4327525"/>
            <a:ext cx="2667000" cy="3968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How about a rigid object?</a:t>
            </a:r>
          </a:p>
        </p:txBody>
      </p:sp>
      <p:grpSp>
        <p:nvGrpSpPr>
          <p:cNvPr id="5" name="Group 28"/>
          <p:cNvGrpSpPr>
            <a:grpSpLocks/>
          </p:cNvGrpSpPr>
          <p:nvPr/>
        </p:nvGrpSpPr>
        <p:grpSpPr bwMode="auto">
          <a:xfrm>
            <a:off x="457200" y="4633913"/>
            <a:ext cx="1752600" cy="1706562"/>
            <a:chOff x="288" y="2919"/>
            <a:chExt cx="1104" cy="1075"/>
          </a:xfrm>
        </p:grpSpPr>
        <p:sp>
          <p:nvSpPr>
            <p:cNvPr id="31786" name="Freeform 29"/>
            <p:cNvSpPr>
              <a:spLocks/>
            </p:cNvSpPr>
            <p:nvPr/>
          </p:nvSpPr>
          <p:spPr bwMode="auto">
            <a:xfrm>
              <a:off x="288" y="3134"/>
              <a:ext cx="1104" cy="802"/>
            </a:xfrm>
            <a:custGeom>
              <a:avLst/>
              <a:gdLst>
                <a:gd name="T0" fmla="*/ 20 w 1152"/>
                <a:gd name="T1" fmla="*/ 64 h 1038"/>
                <a:gd name="T2" fmla="*/ 54 w 1152"/>
                <a:gd name="T3" fmla="*/ 56 h 1038"/>
                <a:gd name="T4" fmla="*/ 78 w 1152"/>
                <a:gd name="T5" fmla="*/ 48 h 1038"/>
                <a:gd name="T6" fmla="*/ 93 w 1152"/>
                <a:gd name="T7" fmla="*/ 41 h 1038"/>
                <a:gd name="T8" fmla="*/ 166 w 1152"/>
                <a:gd name="T9" fmla="*/ 22 h 1038"/>
                <a:gd name="T10" fmla="*/ 302 w 1152"/>
                <a:gd name="T11" fmla="*/ 15 h 1038"/>
                <a:gd name="T12" fmla="*/ 342 w 1152"/>
                <a:gd name="T13" fmla="*/ 13 h 1038"/>
                <a:gd name="T14" fmla="*/ 391 w 1152"/>
                <a:gd name="T15" fmla="*/ 10 h 1038"/>
                <a:gd name="T16" fmla="*/ 483 w 1152"/>
                <a:gd name="T17" fmla="*/ 4 h 1038"/>
                <a:gd name="T18" fmla="*/ 553 w 1152"/>
                <a:gd name="T19" fmla="*/ 2 h 1038"/>
                <a:gd name="T20" fmla="*/ 651 w 1152"/>
                <a:gd name="T21" fmla="*/ 4 h 1038"/>
                <a:gd name="T22" fmla="*/ 655 w 1152"/>
                <a:gd name="T23" fmla="*/ 5 h 1038"/>
                <a:gd name="T24" fmla="*/ 684 w 1152"/>
                <a:gd name="T25" fmla="*/ 9 h 1038"/>
                <a:gd name="T26" fmla="*/ 704 w 1152"/>
                <a:gd name="T27" fmla="*/ 12 h 1038"/>
                <a:gd name="T28" fmla="*/ 714 w 1152"/>
                <a:gd name="T29" fmla="*/ 14 h 1038"/>
                <a:gd name="T30" fmla="*/ 739 w 1152"/>
                <a:gd name="T31" fmla="*/ 22 h 1038"/>
                <a:gd name="T32" fmla="*/ 753 w 1152"/>
                <a:gd name="T33" fmla="*/ 31 h 1038"/>
                <a:gd name="T34" fmla="*/ 748 w 1152"/>
                <a:gd name="T35" fmla="*/ 45 h 1038"/>
                <a:gd name="T36" fmla="*/ 669 w 1152"/>
                <a:gd name="T37" fmla="*/ 62 h 1038"/>
                <a:gd name="T38" fmla="*/ 539 w 1152"/>
                <a:gd name="T39" fmla="*/ 72 h 1038"/>
                <a:gd name="T40" fmla="*/ 490 w 1152"/>
                <a:gd name="T41" fmla="*/ 73 h 1038"/>
                <a:gd name="T42" fmla="*/ 278 w 1152"/>
                <a:gd name="T43" fmla="*/ 76 h 1038"/>
                <a:gd name="T44" fmla="*/ 30 w 1152"/>
                <a:gd name="T45" fmla="*/ 77 h 1038"/>
                <a:gd name="T46" fmla="*/ 0 w 1152"/>
                <a:gd name="T47" fmla="*/ 73 h 1038"/>
                <a:gd name="T48" fmla="*/ 34 w 1152"/>
                <a:gd name="T49" fmla="*/ 65 h 1038"/>
                <a:gd name="T50" fmla="*/ 39 w 1152"/>
                <a:gd name="T51" fmla="*/ 60 h 10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2"/>
                <a:gd name="T79" fmla="*/ 0 h 1038"/>
                <a:gd name="T80" fmla="*/ 1152 w 1152"/>
                <a:gd name="T81" fmla="*/ 1038 h 10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2" h="1038">
                  <a:moveTo>
                    <a:pt x="30" y="843"/>
                  </a:moveTo>
                  <a:cubicBezTo>
                    <a:pt x="47" y="800"/>
                    <a:pt x="52" y="783"/>
                    <a:pt x="82" y="746"/>
                  </a:cubicBezTo>
                  <a:cubicBezTo>
                    <a:pt x="88" y="694"/>
                    <a:pt x="91" y="675"/>
                    <a:pt x="119" y="634"/>
                  </a:cubicBezTo>
                  <a:cubicBezTo>
                    <a:pt x="125" y="601"/>
                    <a:pt x="137" y="569"/>
                    <a:pt x="142" y="536"/>
                  </a:cubicBezTo>
                  <a:cubicBezTo>
                    <a:pt x="158" y="433"/>
                    <a:pt x="134" y="313"/>
                    <a:pt x="254" y="275"/>
                  </a:cubicBezTo>
                  <a:cubicBezTo>
                    <a:pt x="315" y="228"/>
                    <a:pt x="390" y="212"/>
                    <a:pt x="463" y="192"/>
                  </a:cubicBezTo>
                  <a:cubicBezTo>
                    <a:pt x="540" y="142"/>
                    <a:pt x="417" y="218"/>
                    <a:pt x="523" y="170"/>
                  </a:cubicBezTo>
                  <a:cubicBezTo>
                    <a:pt x="639" y="118"/>
                    <a:pt x="515" y="154"/>
                    <a:pt x="598" y="132"/>
                  </a:cubicBezTo>
                  <a:cubicBezTo>
                    <a:pt x="642" y="105"/>
                    <a:pt x="690" y="74"/>
                    <a:pt x="740" y="58"/>
                  </a:cubicBezTo>
                  <a:cubicBezTo>
                    <a:pt x="774" y="36"/>
                    <a:pt x="808" y="34"/>
                    <a:pt x="845" y="20"/>
                  </a:cubicBezTo>
                  <a:cubicBezTo>
                    <a:pt x="901" y="24"/>
                    <a:pt x="962" y="0"/>
                    <a:pt x="995" y="50"/>
                  </a:cubicBezTo>
                  <a:cubicBezTo>
                    <a:pt x="999" y="57"/>
                    <a:pt x="997" y="67"/>
                    <a:pt x="1002" y="73"/>
                  </a:cubicBezTo>
                  <a:cubicBezTo>
                    <a:pt x="1015" y="90"/>
                    <a:pt x="1035" y="100"/>
                    <a:pt x="1047" y="118"/>
                  </a:cubicBezTo>
                  <a:cubicBezTo>
                    <a:pt x="1057" y="133"/>
                    <a:pt x="1067" y="147"/>
                    <a:pt x="1077" y="162"/>
                  </a:cubicBezTo>
                  <a:cubicBezTo>
                    <a:pt x="1082" y="170"/>
                    <a:pt x="1092" y="185"/>
                    <a:pt x="1092" y="185"/>
                  </a:cubicBezTo>
                  <a:cubicBezTo>
                    <a:pt x="1103" y="219"/>
                    <a:pt x="1111" y="243"/>
                    <a:pt x="1129" y="275"/>
                  </a:cubicBezTo>
                  <a:cubicBezTo>
                    <a:pt x="1135" y="320"/>
                    <a:pt x="1142" y="364"/>
                    <a:pt x="1152" y="409"/>
                  </a:cubicBezTo>
                  <a:cubicBezTo>
                    <a:pt x="1149" y="469"/>
                    <a:pt x="1151" y="529"/>
                    <a:pt x="1144" y="589"/>
                  </a:cubicBezTo>
                  <a:cubicBezTo>
                    <a:pt x="1136" y="658"/>
                    <a:pt x="1082" y="775"/>
                    <a:pt x="1024" y="813"/>
                  </a:cubicBezTo>
                  <a:cubicBezTo>
                    <a:pt x="968" y="905"/>
                    <a:pt x="916" y="912"/>
                    <a:pt x="823" y="940"/>
                  </a:cubicBezTo>
                  <a:cubicBezTo>
                    <a:pt x="797" y="948"/>
                    <a:pt x="774" y="964"/>
                    <a:pt x="748" y="970"/>
                  </a:cubicBezTo>
                  <a:cubicBezTo>
                    <a:pt x="641" y="996"/>
                    <a:pt x="535" y="1001"/>
                    <a:pt x="426" y="1008"/>
                  </a:cubicBezTo>
                  <a:cubicBezTo>
                    <a:pt x="295" y="1038"/>
                    <a:pt x="180" y="1027"/>
                    <a:pt x="45" y="1023"/>
                  </a:cubicBezTo>
                  <a:cubicBezTo>
                    <a:pt x="28" y="998"/>
                    <a:pt x="9" y="992"/>
                    <a:pt x="0" y="963"/>
                  </a:cubicBezTo>
                  <a:cubicBezTo>
                    <a:pt x="7" y="896"/>
                    <a:pt x="3" y="892"/>
                    <a:pt x="52" y="858"/>
                  </a:cubicBezTo>
                  <a:cubicBezTo>
                    <a:pt x="55" y="838"/>
                    <a:pt x="60" y="798"/>
                    <a:pt x="60" y="798"/>
                  </a:cubicBezTo>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87" name="Line 30"/>
            <p:cNvSpPr>
              <a:spLocks noChangeShapeType="1"/>
            </p:cNvSpPr>
            <p:nvPr/>
          </p:nvSpPr>
          <p:spPr bwMode="auto">
            <a:xfrm>
              <a:off x="384" y="3792"/>
              <a:ext cx="1008"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8" name="Line 31"/>
            <p:cNvSpPr>
              <a:spLocks noChangeShapeType="1"/>
            </p:cNvSpPr>
            <p:nvPr/>
          </p:nvSpPr>
          <p:spPr bwMode="auto">
            <a:xfrm rot="-5400000">
              <a:off x="192" y="3552"/>
              <a:ext cx="864"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9" name="Arc 32"/>
            <p:cNvSpPr>
              <a:spLocks/>
            </p:cNvSpPr>
            <p:nvPr/>
          </p:nvSpPr>
          <p:spPr bwMode="auto">
            <a:xfrm>
              <a:off x="624" y="3216"/>
              <a:ext cx="624"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790" name="Rectangle 33"/>
            <p:cNvSpPr>
              <a:spLocks noChangeArrowheads="1"/>
            </p:cNvSpPr>
            <p:nvPr/>
          </p:nvSpPr>
          <p:spPr bwMode="auto">
            <a:xfrm rot="-2778631">
              <a:off x="960" y="3312"/>
              <a:ext cx="96" cy="9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1791" name="Line 34"/>
            <p:cNvSpPr>
              <a:spLocks noChangeShapeType="1"/>
            </p:cNvSpPr>
            <p:nvPr/>
          </p:nvSpPr>
          <p:spPr bwMode="auto">
            <a:xfrm flipV="1">
              <a:off x="624" y="3360"/>
              <a:ext cx="384" cy="43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92" name="Text Box 35"/>
            <p:cNvSpPr txBox="1">
              <a:spLocks noChangeArrowheads="1"/>
            </p:cNvSpPr>
            <p:nvPr/>
          </p:nvSpPr>
          <p:spPr bwMode="auto">
            <a:xfrm>
              <a:off x="662" y="3408"/>
              <a:ext cx="1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r</a:t>
              </a:r>
            </a:p>
          </p:txBody>
        </p:sp>
        <p:sp>
          <p:nvSpPr>
            <p:cNvPr id="31793" name="Line 36"/>
            <p:cNvSpPr>
              <a:spLocks noChangeShapeType="1"/>
            </p:cNvSpPr>
            <p:nvPr/>
          </p:nvSpPr>
          <p:spPr bwMode="auto">
            <a:xfrm flipH="1" flipV="1">
              <a:off x="672" y="3120"/>
              <a:ext cx="336" cy="24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94" name="Text Box 37"/>
            <p:cNvSpPr txBox="1">
              <a:spLocks noChangeArrowheads="1"/>
            </p:cNvSpPr>
            <p:nvPr/>
          </p:nvSpPr>
          <p:spPr bwMode="auto">
            <a:xfrm>
              <a:off x="504" y="2919"/>
              <a:ext cx="32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Symbol" charset="0"/>
                </a:rPr>
                <a:t>d</a:t>
              </a:r>
              <a:r>
                <a:rPr lang="en-US" sz="2000" b="1">
                  <a:solidFill>
                    <a:schemeClr val="accent2"/>
                  </a:solidFill>
                  <a:latin typeface="Monotype Corsiva" charset="0"/>
                </a:rPr>
                <a:t>F</a:t>
              </a:r>
              <a:r>
                <a:rPr lang="en-US" sz="2000" b="1" baseline="-25000">
                  <a:solidFill>
                    <a:schemeClr val="accent2"/>
                  </a:solidFill>
                  <a:latin typeface="Monotype Corsiva" charset="0"/>
                </a:rPr>
                <a:t>t</a:t>
              </a:r>
            </a:p>
          </p:txBody>
        </p:sp>
        <p:sp>
          <p:nvSpPr>
            <p:cNvPr id="31795" name="Text Box 38"/>
            <p:cNvSpPr txBox="1">
              <a:spLocks noChangeArrowheads="1"/>
            </p:cNvSpPr>
            <p:nvPr/>
          </p:nvSpPr>
          <p:spPr bwMode="auto">
            <a:xfrm>
              <a:off x="1008" y="3149"/>
              <a:ext cx="2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Symbol" charset="0"/>
                </a:rPr>
                <a:t>d</a:t>
              </a:r>
              <a:r>
                <a:rPr lang="en-US" sz="2000">
                  <a:solidFill>
                    <a:schemeClr val="accent2"/>
                  </a:solidFill>
                  <a:latin typeface="Monotype Corsiva" charset="0"/>
                </a:rPr>
                <a:t>m</a:t>
              </a:r>
              <a:endParaRPr lang="en-US" sz="2000" baseline="-25000">
                <a:solidFill>
                  <a:schemeClr val="accent2"/>
                </a:solidFill>
                <a:latin typeface="Monotype Corsiva" charset="0"/>
              </a:endParaRPr>
            </a:p>
          </p:txBody>
        </p:sp>
        <p:sp>
          <p:nvSpPr>
            <p:cNvPr id="31796" name="Text Box 39"/>
            <p:cNvSpPr txBox="1">
              <a:spLocks noChangeArrowheads="1"/>
            </p:cNvSpPr>
            <p:nvPr/>
          </p:nvSpPr>
          <p:spPr bwMode="auto">
            <a:xfrm>
              <a:off x="432" y="3744"/>
              <a:ext cx="2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O</a:t>
              </a:r>
            </a:p>
          </p:txBody>
        </p:sp>
      </p:grpSp>
      <p:sp>
        <p:nvSpPr>
          <p:cNvPr id="1004584" name="Text Box 40"/>
          <p:cNvSpPr txBox="1">
            <a:spLocks noChangeArrowheads="1"/>
          </p:cNvSpPr>
          <p:nvPr/>
        </p:nvSpPr>
        <p:spPr bwMode="auto">
          <a:xfrm>
            <a:off x="2895600" y="4419600"/>
            <a:ext cx="3581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The external tangential force δ</a:t>
            </a:r>
            <a:r>
              <a:rPr lang="en-US" sz="2000" b="1">
                <a:solidFill>
                  <a:schemeClr val="accent2"/>
                </a:solidFill>
                <a:latin typeface="Monotype Corsiva" charset="0"/>
              </a:rPr>
              <a:t>F</a:t>
            </a:r>
            <a:r>
              <a:rPr lang="en-US" sz="2000" b="1" baseline="-25000">
                <a:solidFill>
                  <a:schemeClr val="accent2"/>
                </a:solidFill>
                <a:latin typeface="Monotype Corsiva" charset="0"/>
              </a:rPr>
              <a:t>t</a:t>
            </a:r>
            <a:r>
              <a:rPr lang="en-US" sz="2000">
                <a:solidFill>
                  <a:schemeClr val="accent2"/>
                </a:solidFill>
                <a:latin typeface="Arial Narrow" charset="0"/>
              </a:rPr>
              <a:t> is</a:t>
            </a:r>
          </a:p>
        </p:txBody>
      </p:sp>
      <p:graphicFrame>
        <p:nvGraphicFramePr>
          <p:cNvPr id="1004585" name="Object 5"/>
          <p:cNvGraphicFramePr>
            <a:graphicFrameLocks noChangeAspect="1"/>
          </p:cNvGraphicFramePr>
          <p:nvPr/>
        </p:nvGraphicFramePr>
        <p:xfrm>
          <a:off x="6313488" y="4419600"/>
          <a:ext cx="642937" cy="385763"/>
        </p:xfrm>
        <a:graphic>
          <a:graphicData uri="http://schemas.openxmlformats.org/presentationml/2006/ole">
            <mc:AlternateContent xmlns:mc="http://schemas.openxmlformats.org/markup-compatibility/2006">
              <mc:Choice xmlns:v="urn:schemas-microsoft-com:vml" Requires="v">
                <p:oleObj spid="_x0000_s710103" name="Equation" r:id="rId9" imgW="381000" imgH="228600" progId="Equation.DSMT4">
                  <p:embed/>
                </p:oleObj>
              </mc:Choice>
              <mc:Fallback>
                <p:oleObj name="Equation" r:id="rId9" imgW="3810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13488" y="4419600"/>
                        <a:ext cx="642937" cy="3857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4586" name="Object 6"/>
          <p:cNvGraphicFramePr>
            <a:graphicFrameLocks noChangeAspect="1"/>
          </p:cNvGraphicFramePr>
          <p:nvPr/>
        </p:nvGraphicFramePr>
        <p:xfrm>
          <a:off x="4381500" y="5276850"/>
          <a:ext cx="709613" cy="398463"/>
        </p:xfrm>
        <a:graphic>
          <a:graphicData uri="http://schemas.openxmlformats.org/presentationml/2006/ole">
            <mc:AlternateContent xmlns:mc="http://schemas.openxmlformats.org/markup-compatibility/2006">
              <mc:Choice xmlns:v="urn:schemas-microsoft-com:vml" Requires="v">
                <p:oleObj spid="_x0000_s710104" name="Equation" r:id="rId11" imgW="507780" imgH="253890" progId="Equation.DSMT4">
                  <p:embed/>
                </p:oleObj>
              </mc:Choice>
              <mc:Fallback>
                <p:oleObj name="Equation" r:id="rId11" imgW="507780" imgH="25389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81500" y="5276850"/>
                        <a:ext cx="709613" cy="3984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04587" name="Text Box 43"/>
          <p:cNvSpPr txBox="1">
            <a:spLocks noChangeArrowheads="1"/>
          </p:cNvSpPr>
          <p:nvPr/>
        </p:nvSpPr>
        <p:spPr bwMode="auto">
          <a:xfrm>
            <a:off x="2362200" y="4876800"/>
            <a:ext cx="381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The torque due to tangential force </a:t>
            </a:r>
            <a:r>
              <a:rPr lang="en-US" sz="2000" b="1">
                <a:solidFill>
                  <a:schemeClr val="accent2"/>
                </a:solidFill>
                <a:latin typeface="Monotype Corsiva" charset="0"/>
              </a:rPr>
              <a:t>F</a:t>
            </a:r>
            <a:r>
              <a:rPr lang="en-US" sz="2000" b="1" baseline="-25000">
                <a:solidFill>
                  <a:schemeClr val="accent2"/>
                </a:solidFill>
                <a:latin typeface="Monotype Corsiva" charset="0"/>
              </a:rPr>
              <a:t>t</a:t>
            </a:r>
            <a:r>
              <a:rPr lang="en-US" sz="2000">
                <a:solidFill>
                  <a:schemeClr val="accent2"/>
                </a:solidFill>
                <a:latin typeface="Arial Narrow" charset="0"/>
              </a:rPr>
              <a:t> is</a:t>
            </a:r>
          </a:p>
        </p:txBody>
      </p:sp>
      <p:sp>
        <p:nvSpPr>
          <p:cNvPr id="1004588" name="Text Box 44"/>
          <p:cNvSpPr txBox="1">
            <a:spLocks noChangeArrowheads="1"/>
          </p:cNvSpPr>
          <p:nvPr/>
        </p:nvSpPr>
        <p:spPr bwMode="auto">
          <a:xfrm>
            <a:off x="2362200" y="5241925"/>
            <a:ext cx="190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The total torque is</a:t>
            </a:r>
          </a:p>
        </p:txBody>
      </p:sp>
      <p:graphicFrame>
        <p:nvGraphicFramePr>
          <p:cNvPr id="1004589" name="Object 7"/>
          <p:cNvGraphicFramePr>
            <a:graphicFrameLocks noChangeAspect="1"/>
          </p:cNvGraphicFramePr>
          <p:nvPr/>
        </p:nvGraphicFramePr>
        <p:xfrm>
          <a:off x="6410325" y="4926013"/>
          <a:ext cx="498475" cy="277812"/>
        </p:xfrm>
        <a:graphic>
          <a:graphicData uri="http://schemas.openxmlformats.org/presentationml/2006/ole">
            <mc:AlternateContent xmlns:mc="http://schemas.openxmlformats.org/markup-compatibility/2006">
              <mc:Choice xmlns:v="urn:schemas-microsoft-com:vml" Requires="v">
                <p:oleObj spid="_x0000_s710105" name="Equation" r:id="rId13" imgW="317087" imgH="177569" progId="Equation.DSMT4">
                  <p:embed/>
                </p:oleObj>
              </mc:Choice>
              <mc:Fallback>
                <p:oleObj name="Equation" r:id="rId13" imgW="317087" imgH="177569"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10325" y="4926013"/>
                        <a:ext cx="498475" cy="2778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04590" name="Text Box 46"/>
          <p:cNvSpPr txBox="1">
            <a:spLocks noChangeArrowheads="1"/>
          </p:cNvSpPr>
          <p:nvPr/>
        </p:nvSpPr>
        <p:spPr bwMode="auto">
          <a:xfrm>
            <a:off x="2286000" y="5775325"/>
            <a:ext cx="2895600" cy="7016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What is the contribution due to radial force and why?</a:t>
            </a:r>
          </a:p>
        </p:txBody>
      </p:sp>
      <p:sp>
        <p:nvSpPr>
          <p:cNvPr id="1004591" name="Text Box 47"/>
          <p:cNvSpPr txBox="1">
            <a:spLocks noChangeArrowheads="1"/>
          </p:cNvSpPr>
          <p:nvPr/>
        </p:nvSpPr>
        <p:spPr bwMode="auto">
          <a:xfrm>
            <a:off x="5410200" y="5791200"/>
            <a:ext cx="3200400" cy="7302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00"/>
                </a:solidFill>
                <a:latin typeface="Arial Narrow" charset="0"/>
              </a:rPr>
              <a:t>Contribution from radial force is 0, because its line of action passes through the pivoting point, making the moment arm 0.</a:t>
            </a:r>
          </a:p>
        </p:txBody>
      </p:sp>
      <p:graphicFrame>
        <p:nvGraphicFramePr>
          <p:cNvPr id="1004592" name="Object 8"/>
          <p:cNvGraphicFramePr>
            <a:graphicFrameLocks noChangeAspect="1"/>
          </p:cNvGraphicFramePr>
          <p:nvPr/>
        </p:nvGraphicFramePr>
        <p:xfrm>
          <a:off x="6918325" y="2166938"/>
          <a:ext cx="820738" cy="288925"/>
        </p:xfrm>
        <a:graphic>
          <a:graphicData uri="http://schemas.openxmlformats.org/presentationml/2006/ole">
            <mc:AlternateContent xmlns:mc="http://schemas.openxmlformats.org/markup-compatibility/2006">
              <mc:Choice xmlns:v="urn:schemas-microsoft-com:vml" Requires="v">
                <p:oleObj spid="_x0000_s710106" name="Equation" r:id="rId15" imgW="444307" imgH="139639" progId="Equation.DSMT4">
                  <p:embed/>
                </p:oleObj>
              </mc:Choice>
              <mc:Fallback>
                <p:oleObj name="Equation" r:id="rId15" imgW="444307" imgH="139639"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18325" y="2166938"/>
                        <a:ext cx="820738" cy="2889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4593" name="Object 9"/>
          <p:cNvGraphicFramePr>
            <a:graphicFrameLocks noChangeAspect="1"/>
          </p:cNvGraphicFramePr>
          <p:nvPr/>
        </p:nvGraphicFramePr>
        <p:xfrm>
          <a:off x="6705600" y="2489200"/>
          <a:ext cx="850900" cy="476250"/>
        </p:xfrm>
        <a:graphic>
          <a:graphicData uri="http://schemas.openxmlformats.org/presentationml/2006/ole">
            <mc:AlternateContent xmlns:mc="http://schemas.openxmlformats.org/markup-compatibility/2006">
              <mc:Choice xmlns:v="urn:schemas-microsoft-com:vml" Requires="v">
                <p:oleObj spid="_x0000_s710107" name="Equation" r:id="rId17" imgW="457200" imgH="228600" progId="Equation.DSMT4">
                  <p:embed/>
                </p:oleObj>
              </mc:Choice>
              <mc:Fallback>
                <p:oleObj name="Equation" r:id="rId17" imgW="457200" imgH="228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05600" y="2489200"/>
                        <a:ext cx="850900" cy="4762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4594" name="Object 10"/>
          <p:cNvGraphicFramePr>
            <a:graphicFrameLocks noChangeAspect="1"/>
          </p:cNvGraphicFramePr>
          <p:nvPr/>
        </p:nvGraphicFramePr>
        <p:xfrm>
          <a:off x="7543800" y="2471738"/>
          <a:ext cx="944563" cy="447675"/>
        </p:xfrm>
        <a:graphic>
          <a:graphicData uri="http://schemas.openxmlformats.org/presentationml/2006/ole">
            <mc:AlternateContent xmlns:mc="http://schemas.openxmlformats.org/markup-compatibility/2006">
              <mc:Choice xmlns:v="urn:schemas-microsoft-com:vml" Requires="v">
                <p:oleObj spid="_x0000_s710108" name="Equation" r:id="rId19" imgW="508000" imgH="215900" progId="Equation.DSMT4">
                  <p:embed/>
                </p:oleObj>
              </mc:Choice>
              <mc:Fallback>
                <p:oleObj name="Equation" r:id="rId19" imgW="508000" imgH="2159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543800" y="2471738"/>
                        <a:ext cx="944563" cy="447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4595" name="Object 11"/>
          <p:cNvGraphicFramePr>
            <a:graphicFrameLocks noChangeAspect="1"/>
          </p:cNvGraphicFramePr>
          <p:nvPr/>
        </p:nvGraphicFramePr>
        <p:xfrm>
          <a:off x="8442325" y="2555875"/>
          <a:ext cx="638175" cy="369888"/>
        </p:xfrm>
        <a:graphic>
          <a:graphicData uri="http://schemas.openxmlformats.org/presentationml/2006/ole">
            <mc:AlternateContent xmlns:mc="http://schemas.openxmlformats.org/markup-compatibility/2006">
              <mc:Choice xmlns:v="urn:schemas-microsoft-com:vml" Requires="v">
                <p:oleObj spid="_x0000_s710109" name="Equation" r:id="rId21" imgW="342603" imgH="177646" progId="Equation.DSMT4">
                  <p:embed/>
                </p:oleObj>
              </mc:Choice>
              <mc:Fallback>
                <p:oleObj name="Equation" r:id="rId21" imgW="342603" imgH="177646"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442325" y="2555875"/>
                        <a:ext cx="638175" cy="3698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4596" name="Object 12"/>
          <p:cNvGraphicFramePr>
            <a:graphicFrameLocks noChangeAspect="1"/>
          </p:cNvGraphicFramePr>
          <p:nvPr/>
        </p:nvGraphicFramePr>
        <p:xfrm>
          <a:off x="6970713" y="4419600"/>
          <a:ext cx="812800" cy="385763"/>
        </p:xfrm>
        <a:graphic>
          <a:graphicData uri="http://schemas.openxmlformats.org/presentationml/2006/ole">
            <mc:AlternateContent xmlns:mc="http://schemas.openxmlformats.org/markup-compatibility/2006">
              <mc:Choice xmlns:v="urn:schemas-microsoft-com:vml" Requires="v">
                <p:oleObj spid="_x0000_s710110" name="Equation" r:id="rId23" imgW="482391" imgH="228501" progId="Equation.DSMT4">
                  <p:embed/>
                </p:oleObj>
              </mc:Choice>
              <mc:Fallback>
                <p:oleObj name="Equation" r:id="rId23" imgW="482391" imgH="228501"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970713" y="4419600"/>
                        <a:ext cx="812800" cy="3857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4597" name="Object 13"/>
          <p:cNvGraphicFramePr>
            <a:graphicFrameLocks noChangeAspect="1"/>
          </p:cNvGraphicFramePr>
          <p:nvPr>
            <p:extLst>
              <p:ext uri="{D42A27DB-BD31-4B8C-83A1-F6EECF244321}">
                <p14:modId xmlns:p14="http://schemas.microsoft.com/office/powerpoint/2010/main" val="3790465365"/>
              </p:ext>
            </p:extLst>
          </p:nvPr>
        </p:nvGraphicFramePr>
        <p:xfrm>
          <a:off x="7772400" y="4419600"/>
          <a:ext cx="685800" cy="300038"/>
        </p:xfrm>
        <a:graphic>
          <a:graphicData uri="http://schemas.openxmlformats.org/presentationml/2006/ole">
            <mc:AlternateContent xmlns:mc="http://schemas.openxmlformats.org/markup-compatibility/2006">
              <mc:Choice xmlns:v="urn:schemas-microsoft-com:vml" Requires="v">
                <p:oleObj spid="_x0000_s710111" name="Equation" r:id="rId25" imgW="406400" imgH="177800" progId="Equation.3">
                  <p:embed/>
                </p:oleObj>
              </mc:Choice>
              <mc:Fallback>
                <p:oleObj name="Equation" r:id="rId25" imgW="406400" imgH="177800" progId="Equation.3">
                  <p:embed/>
                  <p:pic>
                    <p:nvPicPr>
                      <p:cNvPr id="0" name=""/>
                      <p:cNvPicPr>
                        <a:picLocks noChangeAspect="1" noChangeArrowheads="1"/>
                      </p:cNvPicPr>
                      <p:nvPr/>
                    </p:nvPicPr>
                    <p:blipFill>
                      <a:blip r:embed="rId26"/>
                      <a:srcRect/>
                      <a:stretch>
                        <a:fillRect/>
                      </a:stretch>
                    </p:blipFill>
                    <p:spPr bwMode="auto">
                      <a:xfrm>
                        <a:off x="7772400" y="4419600"/>
                        <a:ext cx="685800" cy="300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4598" name="Object 14"/>
          <p:cNvGraphicFramePr>
            <a:graphicFrameLocks noChangeAspect="1"/>
          </p:cNvGraphicFramePr>
          <p:nvPr/>
        </p:nvGraphicFramePr>
        <p:xfrm>
          <a:off x="6853238" y="4899025"/>
          <a:ext cx="701675" cy="358775"/>
        </p:xfrm>
        <a:graphic>
          <a:graphicData uri="http://schemas.openxmlformats.org/presentationml/2006/ole">
            <mc:AlternateContent xmlns:mc="http://schemas.openxmlformats.org/markup-compatibility/2006">
              <mc:Choice xmlns:v="urn:schemas-microsoft-com:vml" Requires="v">
                <p:oleObj spid="_x0000_s710112" name="Equation" r:id="rId27" imgW="444307" imgH="228501" progId="Equation.DSMT4">
                  <p:embed/>
                </p:oleObj>
              </mc:Choice>
              <mc:Fallback>
                <p:oleObj name="Equation" r:id="rId27" imgW="444307" imgH="228501"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853238" y="4899025"/>
                        <a:ext cx="701675" cy="3587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4599" name="Object 15"/>
          <p:cNvGraphicFramePr>
            <a:graphicFrameLocks noChangeAspect="1"/>
          </p:cNvGraphicFramePr>
          <p:nvPr/>
        </p:nvGraphicFramePr>
        <p:xfrm>
          <a:off x="7513638" y="4827588"/>
          <a:ext cx="919162" cy="458787"/>
        </p:xfrm>
        <a:graphic>
          <a:graphicData uri="http://schemas.openxmlformats.org/presentationml/2006/ole">
            <mc:AlternateContent xmlns:mc="http://schemas.openxmlformats.org/markup-compatibility/2006">
              <mc:Choice xmlns:v="urn:schemas-microsoft-com:vml" Requires="v">
                <p:oleObj spid="_x0000_s710113" name="Equation" r:id="rId29" imgW="584200" imgH="292100" progId="Equation.DSMT4">
                  <p:embed/>
                </p:oleObj>
              </mc:Choice>
              <mc:Fallback>
                <p:oleObj name="Equation" r:id="rId29" imgW="584200" imgH="2921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513638" y="4827588"/>
                        <a:ext cx="919162" cy="4587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4600" name="Object 16"/>
          <p:cNvGraphicFramePr>
            <a:graphicFrameLocks noChangeAspect="1"/>
          </p:cNvGraphicFramePr>
          <p:nvPr/>
        </p:nvGraphicFramePr>
        <p:xfrm>
          <a:off x="5018088" y="5267325"/>
          <a:ext cx="1063625" cy="419100"/>
        </p:xfrm>
        <a:graphic>
          <a:graphicData uri="http://schemas.openxmlformats.org/presentationml/2006/ole">
            <mc:AlternateContent xmlns:mc="http://schemas.openxmlformats.org/markup-compatibility/2006">
              <mc:Choice xmlns:v="urn:schemas-microsoft-com:vml" Requires="v">
                <p:oleObj spid="_x0000_s710114" name="Equation" r:id="rId31" imgW="762000" imgH="266700" progId="Equation.DSMT4">
                  <p:embed/>
                </p:oleObj>
              </mc:Choice>
              <mc:Fallback>
                <p:oleObj name="Equation" r:id="rId31" imgW="762000" imgH="26670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018088" y="5267325"/>
                        <a:ext cx="1063625" cy="4191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4601" name="Object 17"/>
          <p:cNvGraphicFramePr>
            <a:graphicFrameLocks noChangeAspect="1"/>
          </p:cNvGraphicFramePr>
          <p:nvPr/>
        </p:nvGraphicFramePr>
        <p:xfrm>
          <a:off x="6099175" y="5334000"/>
          <a:ext cx="301625" cy="277813"/>
        </p:xfrm>
        <a:graphic>
          <a:graphicData uri="http://schemas.openxmlformats.org/presentationml/2006/ole">
            <mc:AlternateContent xmlns:mc="http://schemas.openxmlformats.org/markup-compatibility/2006">
              <mc:Choice xmlns:v="urn:schemas-microsoft-com:vml" Requires="v">
                <p:oleObj spid="_x0000_s710115" name="Equation" r:id="rId33" imgW="215619" imgH="177569" progId="Equation.DSMT4">
                  <p:embed/>
                </p:oleObj>
              </mc:Choice>
              <mc:Fallback>
                <p:oleObj name="Equation" r:id="rId33" imgW="215619" imgH="177569"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099175" y="5334000"/>
                        <a:ext cx="301625" cy="2778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1222429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004547">
                                            <p:txEl>
                                              <p:pRg st="0" end="0"/>
                                            </p:txEl>
                                          </p:spTgt>
                                        </p:tgtEl>
                                        <p:attrNameLst>
                                          <p:attrName>style.visibility</p:attrName>
                                        </p:attrNameLst>
                                      </p:cBhvr>
                                      <p:to>
                                        <p:strVal val="visible"/>
                                      </p:to>
                                    </p:set>
                                    <p:animEffect transition="in" filter="wipe(left)">
                                      <p:cBhvr>
                                        <p:cTn id="7" dur="500"/>
                                        <p:tgtEl>
                                          <p:spTgt spid="10045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iterate type="wd">
                                    <p:tmPct val="10000"/>
                                  </p:iterate>
                                  <p:childTnLst>
                                    <p:set>
                                      <p:cBhvr>
                                        <p:cTn id="11" dur="1" fill="hold">
                                          <p:stCondLst>
                                            <p:cond delay="0"/>
                                          </p:stCondLst>
                                        </p:cTn>
                                        <p:tgtEl>
                                          <p:spTgt spid="1004552"/>
                                        </p:tgtEl>
                                        <p:attrNameLst>
                                          <p:attrName>style.visibility</p:attrName>
                                        </p:attrNameLst>
                                      </p:cBhvr>
                                      <p:to>
                                        <p:strVal val="visible"/>
                                      </p:to>
                                    </p:set>
                                    <p:anim calcmode="lin" valueType="num">
                                      <p:cBhvr>
                                        <p:cTn id="12" dur="500" fill="hold"/>
                                        <p:tgtEl>
                                          <p:spTgt spid="1004552"/>
                                        </p:tgtEl>
                                        <p:attrNameLst>
                                          <p:attrName>ppt_w</p:attrName>
                                        </p:attrNameLst>
                                      </p:cBhvr>
                                      <p:tavLst>
                                        <p:tav tm="0">
                                          <p:val>
                                            <p:fltVal val="0"/>
                                          </p:val>
                                        </p:tav>
                                        <p:tav tm="100000">
                                          <p:val>
                                            <p:strVal val="#ppt_w"/>
                                          </p:val>
                                        </p:tav>
                                      </p:tavLst>
                                    </p:anim>
                                    <p:anim calcmode="lin" valueType="num">
                                      <p:cBhvr>
                                        <p:cTn id="13" dur="500" fill="hold"/>
                                        <p:tgtEl>
                                          <p:spTgt spid="1004552"/>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iterate type="wd">
                                    <p:tmPct val="10000"/>
                                  </p:iterate>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1004563"/>
                                        </p:tgtEl>
                                        <p:attrNameLst>
                                          <p:attrName>style.visibility</p:attrName>
                                        </p:attrNameLst>
                                      </p:cBhvr>
                                      <p:to>
                                        <p:strVal val="visible"/>
                                      </p:to>
                                    </p:set>
                                    <p:animEffect transition="in" filter="wipe(left)">
                                      <p:cBhvr>
                                        <p:cTn id="23" dur="500"/>
                                        <p:tgtEl>
                                          <p:spTgt spid="100456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nodeType="clickEffect">
                                  <p:stCondLst>
                                    <p:cond delay="0"/>
                                  </p:stCondLst>
                                  <p:iterate type="wd">
                                    <p:tmPct val="10000"/>
                                  </p:iterate>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nodeType="clickEffect">
                                  <p:stCondLst>
                                    <p:cond delay="0"/>
                                  </p:stCondLst>
                                  <p:iterate type="wd">
                                    <p:tmPct val="10000"/>
                                  </p:iterate>
                                  <p:childTnLst>
                                    <p:set>
                                      <p:cBhvr>
                                        <p:cTn id="32" dur="1" fill="hold">
                                          <p:stCondLst>
                                            <p:cond delay="0"/>
                                          </p:stCondLst>
                                        </p:cTn>
                                        <p:tgtEl>
                                          <p:spTgt spid="4"/>
                                        </p:tgtEl>
                                        <p:attrNameLst>
                                          <p:attrName>style.visibility</p:attrName>
                                        </p:attrNameLst>
                                      </p:cBhvr>
                                      <p:to>
                                        <p:strVal val="visible"/>
                                      </p:to>
                                    </p:set>
                                    <p:animEffect transition="in" filter="wipe(up)">
                                      <p:cBhvr>
                                        <p:cTn id="33" dur="500"/>
                                        <p:tgtEl>
                                          <p:spTgt spid="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1004549">
                                            <p:txEl>
                                              <p:pRg st="0" end="0"/>
                                            </p:txEl>
                                          </p:spTgt>
                                        </p:tgtEl>
                                        <p:attrNameLst>
                                          <p:attrName>style.visibility</p:attrName>
                                        </p:attrNameLst>
                                      </p:cBhvr>
                                      <p:to>
                                        <p:strVal val="visible"/>
                                      </p:to>
                                    </p:set>
                                    <p:animEffect transition="in" filter="wipe(left)">
                                      <p:cBhvr>
                                        <p:cTn id="38" dur="500"/>
                                        <p:tgtEl>
                                          <p:spTgt spid="1004549">
                                            <p:txEl>
                                              <p:pRg st="0" end="0"/>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1004550">
                                            <p:txEl>
                                              <p:pRg st="0" end="0"/>
                                            </p:txEl>
                                          </p:spTgt>
                                        </p:tgtEl>
                                        <p:attrNameLst>
                                          <p:attrName>style.visibility</p:attrName>
                                        </p:attrNameLst>
                                      </p:cBhvr>
                                      <p:to>
                                        <p:strVal val="visible"/>
                                      </p:to>
                                    </p:set>
                                    <p:animEffect transition="in" filter="wipe(left)">
                                      <p:cBhvr>
                                        <p:cTn id="43" dur="500"/>
                                        <p:tgtEl>
                                          <p:spTgt spid="1004550">
                                            <p:txEl>
                                              <p:pRg st="0" end="0"/>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iterate type="wd">
                                    <p:tmPct val="10000"/>
                                  </p:iterate>
                                  <p:childTnLst>
                                    <p:set>
                                      <p:cBhvr>
                                        <p:cTn id="47" dur="1" fill="hold">
                                          <p:stCondLst>
                                            <p:cond delay="0"/>
                                          </p:stCondLst>
                                        </p:cTn>
                                        <p:tgtEl>
                                          <p:spTgt spid="1004564"/>
                                        </p:tgtEl>
                                        <p:attrNameLst>
                                          <p:attrName>style.visibility</p:attrName>
                                        </p:attrNameLst>
                                      </p:cBhvr>
                                      <p:to>
                                        <p:strVal val="visible"/>
                                      </p:to>
                                    </p:set>
                                    <p:animEffect transition="in" filter="wipe(left)">
                                      <p:cBhvr>
                                        <p:cTn id="48" dur="500"/>
                                        <p:tgtEl>
                                          <p:spTgt spid="100456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iterate type="wd">
                                    <p:tmPct val="10000"/>
                                  </p:iterate>
                                  <p:childTnLst>
                                    <p:set>
                                      <p:cBhvr>
                                        <p:cTn id="52" dur="1" fill="hold">
                                          <p:stCondLst>
                                            <p:cond delay="0"/>
                                          </p:stCondLst>
                                        </p:cTn>
                                        <p:tgtEl>
                                          <p:spTgt spid="1004592"/>
                                        </p:tgtEl>
                                        <p:attrNameLst>
                                          <p:attrName>style.visibility</p:attrName>
                                        </p:attrNameLst>
                                      </p:cBhvr>
                                      <p:to>
                                        <p:strVal val="visible"/>
                                      </p:to>
                                    </p:set>
                                    <p:animEffect transition="in" filter="wipe(left)">
                                      <p:cBhvr>
                                        <p:cTn id="53" dur="500"/>
                                        <p:tgtEl>
                                          <p:spTgt spid="100459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1004565">
                                            <p:txEl>
                                              <p:pRg st="0" end="0"/>
                                            </p:txEl>
                                          </p:spTgt>
                                        </p:tgtEl>
                                        <p:attrNameLst>
                                          <p:attrName>style.visibility</p:attrName>
                                        </p:attrNameLst>
                                      </p:cBhvr>
                                      <p:to>
                                        <p:strVal val="visible"/>
                                      </p:to>
                                    </p:set>
                                    <p:animEffect transition="in" filter="wipe(left)">
                                      <p:cBhvr>
                                        <p:cTn id="58" dur="500"/>
                                        <p:tgtEl>
                                          <p:spTgt spid="1004565">
                                            <p:txEl>
                                              <p:pRg st="0" end="0"/>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iterate type="wd">
                                    <p:tmPct val="10000"/>
                                  </p:iterate>
                                  <p:childTnLst>
                                    <p:set>
                                      <p:cBhvr>
                                        <p:cTn id="62" dur="1" fill="hold">
                                          <p:stCondLst>
                                            <p:cond delay="0"/>
                                          </p:stCondLst>
                                        </p:cTn>
                                        <p:tgtEl>
                                          <p:spTgt spid="1004566"/>
                                        </p:tgtEl>
                                        <p:attrNameLst>
                                          <p:attrName>style.visibility</p:attrName>
                                        </p:attrNameLst>
                                      </p:cBhvr>
                                      <p:to>
                                        <p:strVal val="visible"/>
                                      </p:to>
                                    </p:set>
                                    <p:animEffect transition="in" filter="wipe(left)">
                                      <p:cBhvr>
                                        <p:cTn id="63" dur="500"/>
                                        <p:tgtEl>
                                          <p:spTgt spid="1004566"/>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nodeType="clickEffect">
                                  <p:stCondLst>
                                    <p:cond delay="0"/>
                                  </p:stCondLst>
                                  <p:iterate type="wd">
                                    <p:tmPct val="10000"/>
                                  </p:iterate>
                                  <p:childTnLst>
                                    <p:set>
                                      <p:cBhvr>
                                        <p:cTn id="67" dur="1" fill="hold">
                                          <p:stCondLst>
                                            <p:cond delay="0"/>
                                          </p:stCondLst>
                                        </p:cTn>
                                        <p:tgtEl>
                                          <p:spTgt spid="1004593"/>
                                        </p:tgtEl>
                                        <p:attrNameLst>
                                          <p:attrName>style.visibility</p:attrName>
                                        </p:attrNameLst>
                                      </p:cBhvr>
                                      <p:to>
                                        <p:strVal val="visible"/>
                                      </p:to>
                                    </p:set>
                                    <p:animEffect transition="in" filter="wipe(left)">
                                      <p:cBhvr>
                                        <p:cTn id="68" dur="500"/>
                                        <p:tgtEl>
                                          <p:spTgt spid="1004593"/>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iterate type="wd">
                                    <p:tmPct val="10000"/>
                                  </p:iterate>
                                  <p:childTnLst>
                                    <p:set>
                                      <p:cBhvr>
                                        <p:cTn id="72" dur="1" fill="hold">
                                          <p:stCondLst>
                                            <p:cond delay="0"/>
                                          </p:stCondLst>
                                        </p:cTn>
                                        <p:tgtEl>
                                          <p:spTgt spid="1004594"/>
                                        </p:tgtEl>
                                        <p:attrNameLst>
                                          <p:attrName>style.visibility</p:attrName>
                                        </p:attrNameLst>
                                      </p:cBhvr>
                                      <p:to>
                                        <p:strVal val="visible"/>
                                      </p:to>
                                    </p:set>
                                    <p:animEffect transition="in" filter="wipe(left)">
                                      <p:cBhvr>
                                        <p:cTn id="73" dur="500"/>
                                        <p:tgtEl>
                                          <p:spTgt spid="1004594"/>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nodeType="clickEffect">
                                  <p:stCondLst>
                                    <p:cond delay="0"/>
                                  </p:stCondLst>
                                  <p:childTnLst>
                                    <p:set>
                                      <p:cBhvr>
                                        <p:cTn id="77" dur="1" fill="hold">
                                          <p:stCondLst>
                                            <p:cond delay="0"/>
                                          </p:stCondLst>
                                        </p:cTn>
                                        <p:tgtEl>
                                          <p:spTgt spid="1004595"/>
                                        </p:tgtEl>
                                        <p:attrNameLst>
                                          <p:attrName>style.visibility</p:attrName>
                                        </p:attrNameLst>
                                      </p:cBhvr>
                                      <p:to>
                                        <p:strVal val="visible"/>
                                      </p:to>
                                    </p:set>
                                    <p:animEffect transition="in" filter="wipe(left)">
                                      <p:cBhvr>
                                        <p:cTn id="78" dur="500"/>
                                        <p:tgtEl>
                                          <p:spTgt spid="1004595"/>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grpId="0" nodeType="clickEffect">
                                  <p:stCondLst>
                                    <p:cond delay="0"/>
                                  </p:stCondLst>
                                  <p:iterate type="wd">
                                    <p:tmPct val="10000"/>
                                  </p:iterate>
                                  <p:childTnLst>
                                    <p:set>
                                      <p:cBhvr>
                                        <p:cTn id="82" dur="1" fill="hold">
                                          <p:stCondLst>
                                            <p:cond delay="0"/>
                                          </p:stCondLst>
                                        </p:cTn>
                                        <p:tgtEl>
                                          <p:spTgt spid="1004551"/>
                                        </p:tgtEl>
                                        <p:attrNameLst>
                                          <p:attrName>style.visibility</p:attrName>
                                        </p:attrNameLst>
                                      </p:cBhvr>
                                      <p:to>
                                        <p:strVal val="visible"/>
                                      </p:to>
                                    </p:set>
                                    <p:animEffect transition="in" filter="wipe(left)">
                                      <p:cBhvr>
                                        <p:cTn id="83" dur="500"/>
                                        <p:tgtEl>
                                          <p:spTgt spid="1004551"/>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nodeType="clickEffect">
                                  <p:stCondLst>
                                    <p:cond delay="0"/>
                                  </p:stCondLst>
                                  <p:iterate type="wd">
                                    <p:tmPct val="10000"/>
                                  </p:iterate>
                                  <p:childTnLst>
                                    <p:set>
                                      <p:cBhvr>
                                        <p:cTn id="87" dur="1" fill="hold">
                                          <p:stCondLst>
                                            <p:cond delay="0"/>
                                          </p:stCondLst>
                                        </p:cTn>
                                        <p:tgtEl>
                                          <p:spTgt spid="1004567"/>
                                        </p:tgtEl>
                                        <p:attrNameLst>
                                          <p:attrName>style.visibility</p:attrName>
                                        </p:attrNameLst>
                                      </p:cBhvr>
                                      <p:to>
                                        <p:strVal val="visible"/>
                                      </p:to>
                                    </p:set>
                                    <p:animEffect transition="in" filter="wipe(left)">
                                      <p:cBhvr>
                                        <p:cTn id="88" dur="500"/>
                                        <p:tgtEl>
                                          <p:spTgt spid="1004567"/>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grpId="0" nodeType="clickEffect">
                                  <p:stCondLst>
                                    <p:cond delay="0"/>
                                  </p:stCondLst>
                                  <p:iterate type="wd">
                                    <p:tmPct val="10000"/>
                                  </p:iterate>
                                  <p:childTnLst>
                                    <p:set>
                                      <p:cBhvr>
                                        <p:cTn id="92" dur="1" fill="hold">
                                          <p:stCondLst>
                                            <p:cond delay="0"/>
                                          </p:stCondLst>
                                        </p:cTn>
                                        <p:tgtEl>
                                          <p:spTgt spid="1004548"/>
                                        </p:tgtEl>
                                        <p:attrNameLst>
                                          <p:attrName>style.visibility</p:attrName>
                                        </p:attrNameLst>
                                      </p:cBhvr>
                                      <p:to>
                                        <p:strVal val="visible"/>
                                      </p:to>
                                    </p:set>
                                    <p:animEffect transition="in" filter="wipe(left)">
                                      <p:cBhvr>
                                        <p:cTn id="93" dur="500"/>
                                        <p:tgtEl>
                                          <p:spTgt spid="1004548"/>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grpId="0" nodeType="clickEffect">
                                  <p:stCondLst>
                                    <p:cond delay="0"/>
                                  </p:stCondLst>
                                  <p:iterate type="wd">
                                    <p:tmPct val="10000"/>
                                  </p:iterate>
                                  <p:childTnLst>
                                    <p:set>
                                      <p:cBhvr>
                                        <p:cTn id="97" dur="1" fill="hold">
                                          <p:stCondLst>
                                            <p:cond delay="0"/>
                                          </p:stCondLst>
                                        </p:cTn>
                                        <p:tgtEl>
                                          <p:spTgt spid="1004568"/>
                                        </p:tgtEl>
                                        <p:attrNameLst>
                                          <p:attrName>style.visibility</p:attrName>
                                        </p:attrNameLst>
                                      </p:cBhvr>
                                      <p:to>
                                        <p:strVal val="visible"/>
                                      </p:to>
                                    </p:set>
                                    <p:animEffect transition="in" filter="wipe(left)">
                                      <p:cBhvr>
                                        <p:cTn id="98" dur="500"/>
                                        <p:tgtEl>
                                          <p:spTgt spid="1004568"/>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8" fill="hold" grpId="0" nodeType="clickEffect">
                                  <p:stCondLst>
                                    <p:cond delay="0"/>
                                  </p:stCondLst>
                                  <p:iterate type="wd">
                                    <p:tmPct val="10000"/>
                                  </p:iterate>
                                  <p:childTnLst>
                                    <p:set>
                                      <p:cBhvr>
                                        <p:cTn id="102" dur="1" fill="hold">
                                          <p:stCondLst>
                                            <p:cond delay="0"/>
                                          </p:stCondLst>
                                        </p:cTn>
                                        <p:tgtEl>
                                          <p:spTgt spid="1004569"/>
                                        </p:tgtEl>
                                        <p:attrNameLst>
                                          <p:attrName>style.visibility</p:attrName>
                                        </p:attrNameLst>
                                      </p:cBhvr>
                                      <p:to>
                                        <p:strVal val="visible"/>
                                      </p:to>
                                    </p:set>
                                    <p:animEffect transition="in" filter="wipe(left)">
                                      <p:cBhvr>
                                        <p:cTn id="103" dur="500"/>
                                        <p:tgtEl>
                                          <p:spTgt spid="1004569"/>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8" fill="hold" grpId="0" nodeType="clickEffect">
                                  <p:stCondLst>
                                    <p:cond delay="0"/>
                                  </p:stCondLst>
                                  <p:iterate type="wd">
                                    <p:tmPct val="10000"/>
                                  </p:iterate>
                                  <p:childTnLst>
                                    <p:set>
                                      <p:cBhvr>
                                        <p:cTn id="107" dur="1" fill="hold">
                                          <p:stCondLst>
                                            <p:cond delay="0"/>
                                          </p:stCondLst>
                                        </p:cTn>
                                        <p:tgtEl>
                                          <p:spTgt spid="1004570"/>
                                        </p:tgtEl>
                                        <p:attrNameLst>
                                          <p:attrName>style.visibility</p:attrName>
                                        </p:attrNameLst>
                                      </p:cBhvr>
                                      <p:to>
                                        <p:strVal val="visible"/>
                                      </p:to>
                                    </p:set>
                                    <p:animEffect transition="in" filter="wipe(left)">
                                      <p:cBhvr>
                                        <p:cTn id="108" dur="500"/>
                                        <p:tgtEl>
                                          <p:spTgt spid="1004570"/>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8" fill="hold" grpId="0" nodeType="clickEffect">
                                  <p:stCondLst>
                                    <p:cond delay="0"/>
                                  </p:stCondLst>
                                  <p:iterate type="wd">
                                    <p:tmPct val="10000"/>
                                  </p:iterate>
                                  <p:childTnLst>
                                    <p:set>
                                      <p:cBhvr>
                                        <p:cTn id="112" dur="1" fill="hold">
                                          <p:stCondLst>
                                            <p:cond delay="0"/>
                                          </p:stCondLst>
                                        </p:cTn>
                                        <p:tgtEl>
                                          <p:spTgt spid="1004571"/>
                                        </p:tgtEl>
                                        <p:attrNameLst>
                                          <p:attrName>style.visibility</p:attrName>
                                        </p:attrNameLst>
                                      </p:cBhvr>
                                      <p:to>
                                        <p:strVal val="visible"/>
                                      </p:to>
                                    </p:set>
                                    <p:animEffect transition="in" filter="wipe(left)">
                                      <p:cBhvr>
                                        <p:cTn id="113" dur="500"/>
                                        <p:tgtEl>
                                          <p:spTgt spid="1004571"/>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3" presetClass="entr" presetSubtype="16" fill="hold" nodeType="clickEffect">
                                  <p:stCondLst>
                                    <p:cond delay="0"/>
                                  </p:stCondLst>
                                  <p:iterate type="wd">
                                    <p:tmPct val="10000"/>
                                  </p:iterate>
                                  <p:childTnLst>
                                    <p:set>
                                      <p:cBhvr>
                                        <p:cTn id="117" dur="1" fill="hold">
                                          <p:stCondLst>
                                            <p:cond delay="0"/>
                                          </p:stCondLst>
                                        </p:cTn>
                                        <p:tgtEl>
                                          <p:spTgt spid="5"/>
                                        </p:tgtEl>
                                        <p:attrNameLst>
                                          <p:attrName>style.visibility</p:attrName>
                                        </p:attrNameLst>
                                      </p:cBhvr>
                                      <p:to>
                                        <p:strVal val="visible"/>
                                      </p:to>
                                    </p:set>
                                    <p:anim calcmode="lin" valueType="num">
                                      <p:cBhvr>
                                        <p:cTn id="118" dur="500" fill="hold"/>
                                        <p:tgtEl>
                                          <p:spTgt spid="5"/>
                                        </p:tgtEl>
                                        <p:attrNameLst>
                                          <p:attrName>ppt_w</p:attrName>
                                        </p:attrNameLst>
                                      </p:cBhvr>
                                      <p:tavLst>
                                        <p:tav tm="0">
                                          <p:val>
                                            <p:fltVal val="0"/>
                                          </p:val>
                                        </p:tav>
                                        <p:tav tm="100000">
                                          <p:val>
                                            <p:strVal val="#ppt_w"/>
                                          </p:val>
                                        </p:tav>
                                      </p:tavLst>
                                    </p:anim>
                                    <p:anim calcmode="lin" valueType="num">
                                      <p:cBhvr>
                                        <p:cTn id="119"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8" fill="hold" grpId="0" nodeType="clickEffect">
                                  <p:stCondLst>
                                    <p:cond delay="0"/>
                                  </p:stCondLst>
                                  <p:iterate type="wd">
                                    <p:tmPct val="10000"/>
                                  </p:iterate>
                                  <p:childTnLst>
                                    <p:set>
                                      <p:cBhvr>
                                        <p:cTn id="123" dur="1" fill="hold">
                                          <p:stCondLst>
                                            <p:cond delay="0"/>
                                          </p:stCondLst>
                                        </p:cTn>
                                        <p:tgtEl>
                                          <p:spTgt spid="1004584">
                                            <p:txEl>
                                              <p:pRg st="0" end="0"/>
                                            </p:txEl>
                                          </p:spTgt>
                                        </p:tgtEl>
                                        <p:attrNameLst>
                                          <p:attrName>style.visibility</p:attrName>
                                        </p:attrNameLst>
                                      </p:cBhvr>
                                      <p:to>
                                        <p:strVal val="visible"/>
                                      </p:to>
                                    </p:set>
                                    <p:animEffect transition="in" filter="wipe(left)">
                                      <p:cBhvr>
                                        <p:cTn id="124" dur="500"/>
                                        <p:tgtEl>
                                          <p:spTgt spid="1004584">
                                            <p:txEl>
                                              <p:pRg st="0" end="0"/>
                                            </p:txEl>
                                          </p:spTgt>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2" presetClass="entr" presetSubtype="8" fill="hold" nodeType="clickEffect">
                                  <p:stCondLst>
                                    <p:cond delay="0"/>
                                  </p:stCondLst>
                                  <p:iterate type="wd">
                                    <p:tmPct val="10000"/>
                                  </p:iterate>
                                  <p:childTnLst>
                                    <p:set>
                                      <p:cBhvr>
                                        <p:cTn id="128" dur="1" fill="hold">
                                          <p:stCondLst>
                                            <p:cond delay="0"/>
                                          </p:stCondLst>
                                        </p:cTn>
                                        <p:tgtEl>
                                          <p:spTgt spid="1004585"/>
                                        </p:tgtEl>
                                        <p:attrNameLst>
                                          <p:attrName>style.visibility</p:attrName>
                                        </p:attrNameLst>
                                      </p:cBhvr>
                                      <p:to>
                                        <p:strVal val="visible"/>
                                      </p:to>
                                    </p:set>
                                    <p:animEffect transition="in" filter="wipe(left)">
                                      <p:cBhvr>
                                        <p:cTn id="129" dur="500"/>
                                        <p:tgtEl>
                                          <p:spTgt spid="1004585"/>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22" presetClass="entr" presetSubtype="8" fill="hold" nodeType="clickEffect">
                                  <p:stCondLst>
                                    <p:cond delay="0"/>
                                  </p:stCondLst>
                                  <p:iterate type="wd">
                                    <p:tmPct val="10000"/>
                                  </p:iterate>
                                  <p:childTnLst>
                                    <p:set>
                                      <p:cBhvr>
                                        <p:cTn id="133" dur="1" fill="hold">
                                          <p:stCondLst>
                                            <p:cond delay="0"/>
                                          </p:stCondLst>
                                        </p:cTn>
                                        <p:tgtEl>
                                          <p:spTgt spid="1004596"/>
                                        </p:tgtEl>
                                        <p:attrNameLst>
                                          <p:attrName>style.visibility</p:attrName>
                                        </p:attrNameLst>
                                      </p:cBhvr>
                                      <p:to>
                                        <p:strVal val="visible"/>
                                      </p:to>
                                    </p:set>
                                    <p:animEffect transition="in" filter="wipe(left)">
                                      <p:cBhvr>
                                        <p:cTn id="134" dur="500"/>
                                        <p:tgtEl>
                                          <p:spTgt spid="1004596"/>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2" presetClass="entr" presetSubtype="8" fill="hold" nodeType="clickEffect">
                                  <p:stCondLst>
                                    <p:cond delay="0"/>
                                  </p:stCondLst>
                                  <p:iterate type="wd">
                                    <p:tmPct val="10000"/>
                                  </p:iterate>
                                  <p:childTnLst>
                                    <p:set>
                                      <p:cBhvr>
                                        <p:cTn id="138" dur="1" fill="hold">
                                          <p:stCondLst>
                                            <p:cond delay="0"/>
                                          </p:stCondLst>
                                        </p:cTn>
                                        <p:tgtEl>
                                          <p:spTgt spid="1004597"/>
                                        </p:tgtEl>
                                        <p:attrNameLst>
                                          <p:attrName>style.visibility</p:attrName>
                                        </p:attrNameLst>
                                      </p:cBhvr>
                                      <p:to>
                                        <p:strVal val="visible"/>
                                      </p:to>
                                    </p:set>
                                    <p:animEffect transition="in" filter="wipe(left)">
                                      <p:cBhvr>
                                        <p:cTn id="139" dur="500"/>
                                        <p:tgtEl>
                                          <p:spTgt spid="1004597"/>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22" presetClass="entr" presetSubtype="8" fill="hold" grpId="0" nodeType="clickEffect">
                                  <p:stCondLst>
                                    <p:cond delay="0"/>
                                  </p:stCondLst>
                                  <p:iterate type="wd">
                                    <p:tmPct val="10000"/>
                                  </p:iterate>
                                  <p:childTnLst>
                                    <p:set>
                                      <p:cBhvr>
                                        <p:cTn id="143" dur="1" fill="hold">
                                          <p:stCondLst>
                                            <p:cond delay="0"/>
                                          </p:stCondLst>
                                        </p:cTn>
                                        <p:tgtEl>
                                          <p:spTgt spid="1004587">
                                            <p:txEl>
                                              <p:pRg st="0" end="0"/>
                                            </p:txEl>
                                          </p:spTgt>
                                        </p:tgtEl>
                                        <p:attrNameLst>
                                          <p:attrName>style.visibility</p:attrName>
                                        </p:attrNameLst>
                                      </p:cBhvr>
                                      <p:to>
                                        <p:strVal val="visible"/>
                                      </p:to>
                                    </p:set>
                                    <p:animEffect transition="in" filter="wipe(left)">
                                      <p:cBhvr>
                                        <p:cTn id="144" dur="500"/>
                                        <p:tgtEl>
                                          <p:spTgt spid="1004587">
                                            <p:txEl>
                                              <p:pRg st="0" end="0"/>
                                            </p:txEl>
                                          </p:spTgt>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22" presetClass="entr" presetSubtype="8" fill="hold" nodeType="clickEffect">
                                  <p:stCondLst>
                                    <p:cond delay="0"/>
                                  </p:stCondLst>
                                  <p:iterate type="wd">
                                    <p:tmPct val="10000"/>
                                  </p:iterate>
                                  <p:childTnLst>
                                    <p:set>
                                      <p:cBhvr>
                                        <p:cTn id="148" dur="1" fill="hold">
                                          <p:stCondLst>
                                            <p:cond delay="0"/>
                                          </p:stCondLst>
                                        </p:cTn>
                                        <p:tgtEl>
                                          <p:spTgt spid="1004589"/>
                                        </p:tgtEl>
                                        <p:attrNameLst>
                                          <p:attrName>style.visibility</p:attrName>
                                        </p:attrNameLst>
                                      </p:cBhvr>
                                      <p:to>
                                        <p:strVal val="visible"/>
                                      </p:to>
                                    </p:set>
                                    <p:animEffect transition="in" filter="wipe(left)">
                                      <p:cBhvr>
                                        <p:cTn id="149" dur="500"/>
                                        <p:tgtEl>
                                          <p:spTgt spid="1004589"/>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22" presetClass="entr" presetSubtype="8" fill="hold" nodeType="clickEffect">
                                  <p:stCondLst>
                                    <p:cond delay="0"/>
                                  </p:stCondLst>
                                  <p:iterate type="wd">
                                    <p:tmPct val="10000"/>
                                  </p:iterate>
                                  <p:childTnLst>
                                    <p:set>
                                      <p:cBhvr>
                                        <p:cTn id="153" dur="1" fill="hold">
                                          <p:stCondLst>
                                            <p:cond delay="0"/>
                                          </p:stCondLst>
                                        </p:cTn>
                                        <p:tgtEl>
                                          <p:spTgt spid="1004598"/>
                                        </p:tgtEl>
                                        <p:attrNameLst>
                                          <p:attrName>style.visibility</p:attrName>
                                        </p:attrNameLst>
                                      </p:cBhvr>
                                      <p:to>
                                        <p:strVal val="visible"/>
                                      </p:to>
                                    </p:set>
                                    <p:animEffect transition="in" filter="wipe(left)">
                                      <p:cBhvr>
                                        <p:cTn id="154" dur="500"/>
                                        <p:tgtEl>
                                          <p:spTgt spid="1004598"/>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2" presetClass="entr" presetSubtype="8" fill="hold" nodeType="clickEffect">
                                  <p:stCondLst>
                                    <p:cond delay="0"/>
                                  </p:stCondLst>
                                  <p:iterate type="wd">
                                    <p:tmPct val="10000"/>
                                  </p:iterate>
                                  <p:childTnLst>
                                    <p:set>
                                      <p:cBhvr>
                                        <p:cTn id="158" dur="1" fill="hold">
                                          <p:stCondLst>
                                            <p:cond delay="0"/>
                                          </p:stCondLst>
                                        </p:cTn>
                                        <p:tgtEl>
                                          <p:spTgt spid="1004599"/>
                                        </p:tgtEl>
                                        <p:attrNameLst>
                                          <p:attrName>style.visibility</p:attrName>
                                        </p:attrNameLst>
                                      </p:cBhvr>
                                      <p:to>
                                        <p:strVal val="visible"/>
                                      </p:to>
                                    </p:set>
                                    <p:animEffect transition="in" filter="wipe(left)">
                                      <p:cBhvr>
                                        <p:cTn id="159" dur="500"/>
                                        <p:tgtEl>
                                          <p:spTgt spid="1004599"/>
                                        </p:tgtEl>
                                      </p:cBhvr>
                                    </p:animEffec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22" presetClass="entr" presetSubtype="8" fill="hold" grpId="0" nodeType="clickEffect">
                                  <p:stCondLst>
                                    <p:cond delay="0"/>
                                  </p:stCondLst>
                                  <p:iterate type="wd">
                                    <p:tmPct val="10000"/>
                                  </p:iterate>
                                  <p:childTnLst>
                                    <p:set>
                                      <p:cBhvr>
                                        <p:cTn id="163" dur="1" fill="hold">
                                          <p:stCondLst>
                                            <p:cond delay="0"/>
                                          </p:stCondLst>
                                        </p:cTn>
                                        <p:tgtEl>
                                          <p:spTgt spid="1004588">
                                            <p:txEl>
                                              <p:pRg st="0" end="0"/>
                                            </p:txEl>
                                          </p:spTgt>
                                        </p:tgtEl>
                                        <p:attrNameLst>
                                          <p:attrName>style.visibility</p:attrName>
                                        </p:attrNameLst>
                                      </p:cBhvr>
                                      <p:to>
                                        <p:strVal val="visible"/>
                                      </p:to>
                                    </p:set>
                                    <p:animEffect transition="in" filter="wipe(left)">
                                      <p:cBhvr>
                                        <p:cTn id="164" dur="500"/>
                                        <p:tgtEl>
                                          <p:spTgt spid="1004588">
                                            <p:txEl>
                                              <p:pRg st="0" end="0"/>
                                            </p:txEl>
                                          </p:spTgt>
                                        </p:tgtEl>
                                      </p:cBhvr>
                                    </p:animEffec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2" presetClass="entr" presetSubtype="8" fill="hold" nodeType="clickEffect">
                                  <p:stCondLst>
                                    <p:cond delay="0"/>
                                  </p:stCondLst>
                                  <p:iterate type="wd">
                                    <p:tmPct val="10000"/>
                                  </p:iterate>
                                  <p:childTnLst>
                                    <p:set>
                                      <p:cBhvr>
                                        <p:cTn id="168" dur="1" fill="hold">
                                          <p:stCondLst>
                                            <p:cond delay="0"/>
                                          </p:stCondLst>
                                        </p:cTn>
                                        <p:tgtEl>
                                          <p:spTgt spid="1004586"/>
                                        </p:tgtEl>
                                        <p:attrNameLst>
                                          <p:attrName>style.visibility</p:attrName>
                                        </p:attrNameLst>
                                      </p:cBhvr>
                                      <p:to>
                                        <p:strVal val="visible"/>
                                      </p:to>
                                    </p:set>
                                    <p:animEffect transition="in" filter="wipe(left)">
                                      <p:cBhvr>
                                        <p:cTn id="169" dur="500"/>
                                        <p:tgtEl>
                                          <p:spTgt spid="1004586"/>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22" presetClass="entr" presetSubtype="8" fill="hold" nodeType="clickEffect">
                                  <p:stCondLst>
                                    <p:cond delay="0"/>
                                  </p:stCondLst>
                                  <p:iterate type="wd">
                                    <p:tmPct val="10000"/>
                                  </p:iterate>
                                  <p:childTnLst>
                                    <p:set>
                                      <p:cBhvr>
                                        <p:cTn id="173" dur="1" fill="hold">
                                          <p:stCondLst>
                                            <p:cond delay="0"/>
                                          </p:stCondLst>
                                        </p:cTn>
                                        <p:tgtEl>
                                          <p:spTgt spid="1004600"/>
                                        </p:tgtEl>
                                        <p:attrNameLst>
                                          <p:attrName>style.visibility</p:attrName>
                                        </p:attrNameLst>
                                      </p:cBhvr>
                                      <p:to>
                                        <p:strVal val="visible"/>
                                      </p:to>
                                    </p:set>
                                    <p:animEffect transition="in" filter="wipe(left)">
                                      <p:cBhvr>
                                        <p:cTn id="174" dur="500"/>
                                        <p:tgtEl>
                                          <p:spTgt spid="1004600"/>
                                        </p:tgtEl>
                                      </p:cBhvr>
                                    </p:animEffec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22" presetClass="entr" presetSubtype="8" fill="hold" nodeType="clickEffect">
                                  <p:stCondLst>
                                    <p:cond delay="0"/>
                                  </p:stCondLst>
                                  <p:iterate type="wd">
                                    <p:tmPct val="10000"/>
                                  </p:iterate>
                                  <p:childTnLst>
                                    <p:set>
                                      <p:cBhvr>
                                        <p:cTn id="178" dur="1" fill="hold">
                                          <p:stCondLst>
                                            <p:cond delay="0"/>
                                          </p:stCondLst>
                                        </p:cTn>
                                        <p:tgtEl>
                                          <p:spTgt spid="1004601"/>
                                        </p:tgtEl>
                                        <p:attrNameLst>
                                          <p:attrName>style.visibility</p:attrName>
                                        </p:attrNameLst>
                                      </p:cBhvr>
                                      <p:to>
                                        <p:strVal val="visible"/>
                                      </p:to>
                                    </p:set>
                                    <p:animEffect transition="in" filter="wipe(left)">
                                      <p:cBhvr>
                                        <p:cTn id="179" dur="500"/>
                                        <p:tgtEl>
                                          <p:spTgt spid="1004601"/>
                                        </p:tgtEl>
                                      </p:cBhvr>
                                    </p:animEffec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22" presetClass="entr" presetSubtype="8" fill="hold" grpId="0" nodeType="clickEffect">
                                  <p:stCondLst>
                                    <p:cond delay="0"/>
                                  </p:stCondLst>
                                  <p:iterate type="wd">
                                    <p:tmPct val="10000"/>
                                  </p:iterate>
                                  <p:childTnLst>
                                    <p:set>
                                      <p:cBhvr>
                                        <p:cTn id="183" dur="1" fill="hold">
                                          <p:stCondLst>
                                            <p:cond delay="0"/>
                                          </p:stCondLst>
                                        </p:cTn>
                                        <p:tgtEl>
                                          <p:spTgt spid="1004590"/>
                                        </p:tgtEl>
                                        <p:attrNameLst>
                                          <p:attrName>style.visibility</p:attrName>
                                        </p:attrNameLst>
                                      </p:cBhvr>
                                      <p:to>
                                        <p:strVal val="visible"/>
                                      </p:to>
                                    </p:set>
                                    <p:animEffect transition="in" filter="wipe(left)">
                                      <p:cBhvr>
                                        <p:cTn id="184" dur="500"/>
                                        <p:tgtEl>
                                          <p:spTgt spid="1004590"/>
                                        </p:tgtEl>
                                      </p:cBhvr>
                                    </p:animEffec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22" presetClass="entr" presetSubtype="8" fill="hold" grpId="0" nodeType="clickEffect">
                                  <p:stCondLst>
                                    <p:cond delay="0"/>
                                  </p:stCondLst>
                                  <p:iterate type="wd">
                                    <p:tmPct val="10000"/>
                                  </p:iterate>
                                  <p:childTnLst>
                                    <p:set>
                                      <p:cBhvr>
                                        <p:cTn id="188" dur="1" fill="hold">
                                          <p:stCondLst>
                                            <p:cond delay="0"/>
                                          </p:stCondLst>
                                        </p:cTn>
                                        <p:tgtEl>
                                          <p:spTgt spid="1004591"/>
                                        </p:tgtEl>
                                        <p:attrNameLst>
                                          <p:attrName>style.visibility</p:attrName>
                                        </p:attrNameLst>
                                      </p:cBhvr>
                                      <p:to>
                                        <p:strVal val="visible"/>
                                      </p:to>
                                    </p:set>
                                    <p:animEffect transition="in" filter="wipe(left)">
                                      <p:cBhvr>
                                        <p:cTn id="189" dur="500"/>
                                        <p:tgtEl>
                                          <p:spTgt spid="1004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4547" grpId="0" build="p" autoUpdateAnimBg="0"/>
      <p:bldP spid="1004548" grpId="0" animBg="1" autoUpdateAnimBg="0"/>
      <p:bldP spid="1004549" grpId="0" build="p" autoUpdateAnimBg="0"/>
      <p:bldP spid="1004550" grpId="0" build="p" autoUpdateAnimBg="0"/>
      <p:bldP spid="1004551" grpId="0" animBg="1" autoUpdateAnimBg="0"/>
      <p:bldP spid="1004552" grpId="0" animBg="1"/>
      <p:bldP spid="1004563" grpId="0" animBg="1" autoUpdateAnimBg="0"/>
      <p:bldP spid="1004565" grpId="0" build="p" autoUpdateAnimBg="0"/>
      <p:bldP spid="1004568" grpId="0" animBg="1" autoUpdateAnimBg="0"/>
      <p:bldP spid="1004569" grpId="0" animBg="1" autoUpdateAnimBg="0"/>
      <p:bldP spid="1004570" grpId="0" animBg="1" autoUpdateAnimBg="0"/>
      <p:bldP spid="1004571" grpId="0" animBg="1" autoUpdateAnimBg="0"/>
      <p:bldP spid="1004584" grpId="0" build="p" autoUpdateAnimBg="0"/>
      <p:bldP spid="1004587" grpId="0" build="p" autoUpdateAnimBg="0"/>
      <p:bldP spid="1004588" grpId="0" build="p" autoUpdateAnimBg="0"/>
      <p:bldP spid="1004590" grpId="0" animBg="1" autoUpdateAnimBg="0"/>
      <p:bldP spid="1004591"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April 15, 2013</a:t>
            </a:r>
            <a:endParaRPr lang="en-US" altLang="ko-KR" sz="1400">
              <a:solidFill>
                <a:srgbClr val="FF0066"/>
              </a:solidFill>
              <a:latin typeface="Arial Narrow" charset="0"/>
              <a:ea typeface="굴림" charset="0"/>
              <a:cs typeface="굴림" charset="0"/>
            </a:endParaRPr>
          </a:p>
        </p:txBody>
      </p:sp>
      <p:sp>
        <p:nvSpPr>
          <p:cNvPr id="3277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3277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C2C071A-7EE6-484D-8741-92E2F4854A5F}"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sp>
        <p:nvSpPr>
          <p:cNvPr id="1005570" name="Text Box 2"/>
          <p:cNvSpPr txBox="1">
            <a:spLocks noChangeArrowheads="1"/>
          </p:cNvSpPr>
          <p:nvPr/>
        </p:nvSpPr>
        <p:spPr bwMode="auto">
          <a:xfrm>
            <a:off x="152400" y="762000"/>
            <a:ext cx="33528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The combined moment of inertia of the dual pulley is 50.0 kg</a:t>
            </a:r>
            <a:r>
              <a:rPr lang="en-US" sz="2000">
                <a:solidFill>
                  <a:schemeClr val="accent2"/>
                </a:solidFill>
                <a:latin typeface="Arial Narrow" charset="0"/>
                <a:cs typeface="Arial" charset="0"/>
              </a:rPr>
              <a:t>·m</a:t>
            </a:r>
            <a:r>
              <a:rPr lang="en-US" sz="2000" baseline="30000">
                <a:solidFill>
                  <a:schemeClr val="accent2"/>
                </a:solidFill>
                <a:latin typeface="Arial Narrow" charset="0"/>
                <a:cs typeface="Arial" charset="0"/>
              </a:rPr>
              <a:t>2</a:t>
            </a:r>
            <a:r>
              <a:rPr lang="en-US" sz="2000">
                <a:solidFill>
                  <a:schemeClr val="accent2"/>
                </a:solidFill>
                <a:latin typeface="Arial Narrow" charset="0"/>
                <a:cs typeface="Arial" charset="0"/>
              </a:rPr>
              <a:t>.  The crate weighs 4420 N.  A tension of 2150 N is maintained in the cable</a:t>
            </a:r>
            <a:r>
              <a:rPr lang="en-US" altLang="ko-KR" sz="2000">
                <a:solidFill>
                  <a:schemeClr val="accent2"/>
                </a:solidFill>
                <a:latin typeface="Arial Narrow" charset="0"/>
                <a:cs typeface="Arial" charset="0"/>
              </a:rPr>
              <a:t> </a:t>
            </a:r>
            <a:r>
              <a:rPr lang="en-US" sz="2000">
                <a:solidFill>
                  <a:schemeClr val="accent2"/>
                </a:solidFill>
                <a:latin typeface="Arial Narrow" charset="0"/>
                <a:cs typeface="Arial" charset="0"/>
              </a:rPr>
              <a:t>attached to the motor.  Find the angular acceleration of the dual</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cs typeface="Arial" charset="0"/>
              </a:rPr>
              <a:t>pulley.</a:t>
            </a:r>
          </a:p>
        </p:txBody>
      </p:sp>
      <p:pic>
        <p:nvPicPr>
          <p:cNvPr id="1005571" name="Picture 3" descr="afg0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762000"/>
            <a:ext cx="5715000"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Rectangle 4"/>
          <p:cNvSpPr>
            <a:spLocks noGrp="1" noChangeArrowheads="1"/>
          </p:cNvSpPr>
          <p:nvPr>
            <p:ph type="title"/>
          </p:nvPr>
        </p:nvSpPr>
        <p:spPr>
          <a:xfrm>
            <a:off x="685800" y="0"/>
            <a:ext cx="7772400" cy="914400"/>
          </a:xfrm>
        </p:spPr>
        <p:txBody>
          <a:bodyPr/>
          <a:lstStyle/>
          <a:p>
            <a:r>
              <a:rPr lang="en-US" altLang="ko-KR">
                <a:latin typeface="Arial Narrow" charset="0"/>
                <a:ea typeface="굴림" charset="0"/>
                <a:cs typeface="굴림" charset="0"/>
              </a:rPr>
              <a:t>Ex. Hoisting a Crate</a:t>
            </a:r>
            <a:endParaRPr lang="en-US">
              <a:latin typeface="Arial Narrow" charset="0"/>
              <a:ea typeface="ＭＳ Ｐゴシック" charset="0"/>
              <a:cs typeface="ＭＳ Ｐゴシック" charset="0"/>
            </a:endParaRPr>
          </a:p>
        </p:txBody>
      </p:sp>
      <p:graphicFrame>
        <p:nvGraphicFramePr>
          <p:cNvPr id="1005573" name="Object 2"/>
          <p:cNvGraphicFramePr>
            <a:graphicFrameLocks noChangeAspect="1"/>
          </p:cNvGraphicFramePr>
          <p:nvPr/>
        </p:nvGraphicFramePr>
        <p:xfrm>
          <a:off x="238125" y="3810000"/>
          <a:ext cx="2976563" cy="536575"/>
        </p:xfrm>
        <a:graphic>
          <a:graphicData uri="http://schemas.openxmlformats.org/presentationml/2006/ole">
            <mc:AlternateContent xmlns:mc="http://schemas.openxmlformats.org/markup-compatibility/2006">
              <mc:Choice xmlns:v="urn:schemas-microsoft-com:vml" Requires="v">
                <p:oleObj spid="_x0000_s713800" name="Equation" r:id="rId5" imgW="1409088" imgH="253890" progId="Equation.DSMT4">
                  <p:embed/>
                </p:oleObj>
              </mc:Choice>
              <mc:Fallback>
                <p:oleObj name="Equation" r:id="rId5" imgW="1409088" imgH="25389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125" y="3810000"/>
                        <a:ext cx="2976563"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5574" name="Object 3"/>
          <p:cNvGraphicFramePr>
            <a:graphicFrameLocks noChangeAspect="1"/>
          </p:cNvGraphicFramePr>
          <p:nvPr/>
        </p:nvGraphicFramePr>
        <p:xfrm>
          <a:off x="304800" y="2895600"/>
          <a:ext cx="3003550" cy="617538"/>
        </p:xfrm>
        <a:graphic>
          <a:graphicData uri="http://schemas.openxmlformats.org/presentationml/2006/ole">
            <mc:AlternateContent xmlns:mc="http://schemas.openxmlformats.org/markup-compatibility/2006">
              <mc:Choice xmlns:v="urn:schemas-microsoft-com:vml" Requires="v">
                <p:oleObj spid="_x0000_s713801" name="Equation" r:id="rId7" imgW="1422400" imgH="292100" progId="Equation.DSMT4">
                  <p:embed/>
                </p:oleObj>
              </mc:Choice>
              <mc:Fallback>
                <p:oleObj name="Equation" r:id="rId7" imgW="1422400" imgH="2921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2895600"/>
                        <a:ext cx="3003550" cy="617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5575" name="Object 4"/>
          <p:cNvGraphicFramePr>
            <a:graphicFrameLocks noChangeAspect="1"/>
          </p:cNvGraphicFramePr>
          <p:nvPr/>
        </p:nvGraphicFramePr>
        <p:xfrm>
          <a:off x="914400" y="3429000"/>
          <a:ext cx="1522413" cy="428625"/>
        </p:xfrm>
        <a:graphic>
          <a:graphicData uri="http://schemas.openxmlformats.org/presentationml/2006/ole">
            <mc:AlternateContent xmlns:mc="http://schemas.openxmlformats.org/markup-compatibility/2006">
              <mc:Choice xmlns:v="urn:schemas-microsoft-com:vml" Requires="v">
                <p:oleObj spid="_x0000_s713802" name="Equation" r:id="rId9" imgW="901309" imgH="253890" progId="Equation.DSMT4">
                  <p:embed/>
                </p:oleObj>
              </mc:Choice>
              <mc:Fallback>
                <p:oleObj name="Equation" r:id="rId9" imgW="901309" imgH="25389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400" y="3429000"/>
                        <a:ext cx="1522413"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5576" name="Object 5"/>
          <p:cNvGraphicFramePr>
            <a:graphicFrameLocks noChangeAspect="1"/>
          </p:cNvGraphicFramePr>
          <p:nvPr/>
        </p:nvGraphicFramePr>
        <p:xfrm>
          <a:off x="457200" y="5029200"/>
          <a:ext cx="966788" cy="407988"/>
        </p:xfrm>
        <a:graphic>
          <a:graphicData uri="http://schemas.openxmlformats.org/presentationml/2006/ole">
            <mc:AlternateContent xmlns:mc="http://schemas.openxmlformats.org/markup-compatibility/2006">
              <mc:Choice xmlns:v="urn:schemas-microsoft-com:vml" Requires="v">
                <p:oleObj spid="_x0000_s713803" name="Equation" r:id="rId11" imgW="571252" imgH="241195" progId="Equation.DSMT4">
                  <p:embed/>
                </p:oleObj>
              </mc:Choice>
              <mc:Fallback>
                <p:oleObj name="Equation" r:id="rId11" imgW="571252" imgH="241195"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 y="5029200"/>
                        <a:ext cx="966788" cy="407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5577" name="Object 6"/>
          <p:cNvGraphicFramePr>
            <a:graphicFrameLocks noChangeAspect="1"/>
          </p:cNvGraphicFramePr>
          <p:nvPr/>
        </p:nvGraphicFramePr>
        <p:xfrm>
          <a:off x="265113" y="4379913"/>
          <a:ext cx="3349625" cy="588962"/>
        </p:xfrm>
        <a:graphic>
          <a:graphicData uri="http://schemas.openxmlformats.org/presentationml/2006/ole">
            <mc:AlternateContent xmlns:mc="http://schemas.openxmlformats.org/markup-compatibility/2006">
              <mc:Choice xmlns:v="urn:schemas-microsoft-com:vml" Requires="v">
                <p:oleObj spid="_x0000_s713804" name="Equation" r:id="rId13" imgW="1587500" imgH="279400" progId="Equation.DSMT4">
                  <p:embed/>
                </p:oleObj>
              </mc:Choice>
              <mc:Fallback>
                <p:oleObj name="Equation" r:id="rId13" imgW="1587500" imgH="2794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5113" y="4379913"/>
                        <a:ext cx="3349625" cy="588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5579" name="Object 7"/>
          <p:cNvGraphicFramePr>
            <a:graphicFrameLocks noChangeAspect="1"/>
          </p:cNvGraphicFramePr>
          <p:nvPr/>
        </p:nvGraphicFramePr>
        <p:xfrm>
          <a:off x="1725613" y="4913313"/>
          <a:ext cx="3540125" cy="534987"/>
        </p:xfrm>
        <a:graphic>
          <a:graphicData uri="http://schemas.openxmlformats.org/presentationml/2006/ole">
            <mc:AlternateContent xmlns:mc="http://schemas.openxmlformats.org/markup-compatibility/2006">
              <mc:Choice xmlns:v="urn:schemas-microsoft-com:vml" Requires="v">
                <p:oleObj spid="_x0000_s713805" name="Equation" r:id="rId15" imgW="1675673" imgH="253890" progId="Equation.DSMT4">
                  <p:embed/>
                </p:oleObj>
              </mc:Choice>
              <mc:Fallback>
                <p:oleObj name="Equation" r:id="rId15" imgW="1675673" imgH="25389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25613" y="4913313"/>
                        <a:ext cx="3540125" cy="534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5580" name="Object 8"/>
          <p:cNvGraphicFramePr>
            <a:graphicFrameLocks noChangeAspect="1"/>
          </p:cNvGraphicFramePr>
          <p:nvPr/>
        </p:nvGraphicFramePr>
        <p:xfrm>
          <a:off x="384175" y="5475288"/>
          <a:ext cx="7540625" cy="773112"/>
        </p:xfrm>
        <a:graphic>
          <a:graphicData uri="http://schemas.openxmlformats.org/presentationml/2006/ole">
            <mc:AlternateContent xmlns:mc="http://schemas.openxmlformats.org/markup-compatibility/2006">
              <mc:Choice xmlns:v="urn:schemas-microsoft-com:vml" Requires="v">
                <p:oleObj spid="_x0000_s713806" name="Equation" r:id="rId17" imgW="5194300" imgH="533400" progId="Equation.DSMT4">
                  <p:embed/>
                </p:oleObj>
              </mc:Choice>
              <mc:Fallback>
                <p:oleObj name="Equation" r:id="rId17" imgW="5194300" imgH="5334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4175" y="5475288"/>
                        <a:ext cx="7540625" cy="773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5" name="Rectangle 11"/>
          <p:cNvSpPr>
            <a:spLocks noChangeArrowheads="1"/>
          </p:cNvSpPr>
          <p:nvPr/>
        </p:nvSpPr>
        <p:spPr bwMode="auto">
          <a:xfrm>
            <a:off x="5562600" y="1981200"/>
            <a:ext cx="2133600" cy="2667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16" name="Rectangle 11"/>
          <p:cNvSpPr>
            <a:spLocks noChangeArrowheads="1"/>
          </p:cNvSpPr>
          <p:nvPr/>
        </p:nvSpPr>
        <p:spPr bwMode="auto">
          <a:xfrm>
            <a:off x="7696200" y="1981200"/>
            <a:ext cx="1447800" cy="2667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Tree>
    <p:extLst>
      <p:ext uri="{BB962C8B-B14F-4D97-AF65-F5344CB8AC3E}">
        <p14:creationId xmlns:p14="http://schemas.microsoft.com/office/powerpoint/2010/main" val="3068376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005570"/>
                                        </p:tgtEl>
                                        <p:attrNameLst>
                                          <p:attrName>style.visibility</p:attrName>
                                        </p:attrNameLst>
                                      </p:cBhvr>
                                      <p:to>
                                        <p:strVal val="visible"/>
                                      </p:to>
                                    </p:set>
                                    <p:animEffect transition="in" filter="wipe(left)">
                                      <p:cBhvr>
                                        <p:cTn id="7" dur="500"/>
                                        <p:tgtEl>
                                          <p:spTgt spid="1005570"/>
                                        </p:tgtEl>
                                      </p:cBhvr>
                                    </p:animEffect>
                                  </p:childTnLst>
                                </p:cTn>
                              </p:par>
                            </p:childTnLst>
                          </p:cTn>
                        </p:par>
                        <p:par>
                          <p:cTn id="8" fill="hold" nodeType="afterGroup">
                            <p:stCondLst>
                              <p:cond delay="2600"/>
                            </p:stCondLst>
                            <p:childTnLst>
                              <p:par>
                                <p:cTn id="9" presetID="53" presetClass="entr" presetSubtype="0" fill="hold" nodeType="afterEffect">
                                  <p:stCondLst>
                                    <p:cond delay="0"/>
                                  </p:stCondLst>
                                  <p:childTnLst>
                                    <p:set>
                                      <p:cBhvr>
                                        <p:cTn id="10" dur="1" fill="hold">
                                          <p:stCondLst>
                                            <p:cond delay="0"/>
                                          </p:stCondLst>
                                        </p:cTn>
                                        <p:tgtEl>
                                          <p:spTgt spid="1005571"/>
                                        </p:tgtEl>
                                        <p:attrNameLst>
                                          <p:attrName>style.visibility</p:attrName>
                                        </p:attrNameLst>
                                      </p:cBhvr>
                                      <p:to>
                                        <p:strVal val="visible"/>
                                      </p:to>
                                    </p:set>
                                    <p:anim calcmode="lin" valueType="num">
                                      <p:cBhvr>
                                        <p:cTn id="11" dur="500" fill="hold"/>
                                        <p:tgtEl>
                                          <p:spTgt spid="1005571"/>
                                        </p:tgtEl>
                                        <p:attrNameLst>
                                          <p:attrName>ppt_w</p:attrName>
                                        </p:attrNameLst>
                                      </p:cBhvr>
                                      <p:tavLst>
                                        <p:tav tm="0">
                                          <p:val>
                                            <p:fltVal val="0"/>
                                          </p:val>
                                        </p:tav>
                                        <p:tav tm="100000">
                                          <p:val>
                                            <p:strVal val="#ppt_w"/>
                                          </p:val>
                                        </p:tav>
                                      </p:tavLst>
                                    </p:anim>
                                    <p:anim calcmode="lin" valueType="num">
                                      <p:cBhvr>
                                        <p:cTn id="12" dur="500" fill="hold"/>
                                        <p:tgtEl>
                                          <p:spTgt spid="1005571"/>
                                        </p:tgtEl>
                                        <p:attrNameLst>
                                          <p:attrName>ppt_h</p:attrName>
                                        </p:attrNameLst>
                                      </p:cBhvr>
                                      <p:tavLst>
                                        <p:tav tm="0">
                                          <p:val>
                                            <p:fltVal val="0"/>
                                          </p:val>
                                        </p:tav>
                                        <p:tav tm="100000">
                                          <p:val>
                                            <p:strVal val="#ppt_h"/>
                                          </p:val>
                                        </p:tav>
                                      </p:tavLst>
                                    </p:anim>
                                    <p:animEffect transition="in" filter="fade">
                                      <p:cBhvr>
                                        <p:cTn id="13" dur="500"/>
                                        <p:tgtEl>
                                          <p:spTgt spid="100557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xit" presetSubtype="10" fill="hold" grpId="0" nodeType="clickEffect">
                                  <p:stCondLst>
                                    <p:cond delay="0"/>
                                  </p:stCondLst>
                                  <p:childTnLst>
                                    <p:animEffect transition="out" filter="blinds(horizontal)">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1005574"/>
                                        </p:tgtEl>
                                        <p:attrNameLst>
                                          <p:attrName>style.visibility</p:attrName>
                                        </p:attrNameLst>
                                      </p:cBhvr>
                                      <p:to>
                                        <p:strVal val="visible"/>
                                      </p:to>
                                    </p:set>
                                    <p:animEffect transition="in" filter="wipe(left)">
                                      <p:cBhvr>
                                        <p:cTn id="23" dur="500"/>
                                        <p:tgtEl>
                                          <p:spTgt spid="100557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1005575"/>
                                        </p:tgtEl>
                                        <p:attrNameLst>
                                          <p:attrName>style.visibility</p:attrName>
                                        </p:attrNameLst>
                                      </p:cBhvr>
                                      <p:to>
                                        <p:strVal val="visible"/>
                                      </p:to>
                                    </p:set>
                                    <p:animEffect transition="in" filter="wipe(left)">
                                      <p:cBhvr>
                                        <p:cTn id="28" dur="500"/>
                                        <p:tgtEl>
                                          <p:spTgt spid="100557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xit" presetSubtype="10" fill="hold" nodeType="clickEffect">
                                  <p:stCondLst>
                                    <p:cond delay="0"/>
                                  </p:stCondLst>
                                  <p:childTnLst>
                                    <p:animEffect transition="out" filter="blinds(horizontal)">
                                      <p:cBhvr>
                                        <p:cTn id="32" dur="500"/>
                                        <p:tgtEl>
                                          <p:spTgt spid="15"/>
                                        </p:tgtEl>
                                      </p:cBhvr>
                                    </p:animEffect>
                                    <p:set>
                                      <p:cBhvr>
                                        <p:cTn id="33" dur="1" fill="hold">
                                          <p:stCondLst>
                                            <p:cond delay="499"/>
                                          </p:stCondLst>
                                        </p:cTn>
                                        <p:tgtEl>
                                          <p:spTgt spid="15"/>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1005573"/>
                                        </p:tgtEl>
                                        <p:attrNameLst>
                                          <p:attrName>style.visibility</p:attrName>
                                        </p:attrNameLst>
                                      </p:cBhvr>
                                      <p:to>
                                        <p:strVal val="visible"/>
                                      </p:to>
                                    </p:set>
                                    <p:animEffect transition="in" filter="wipe(left)">
                                      <p:cBhvr>
                                        <p:cTn id="38" dur="500"/>
                                        <p:tgtEl>
                                          <p:spTgt spid="100557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1005577"/>
                                        </p:tgtEl>
                                        <p:attrNameLst>
                                          <p:attrName>style.visibility</p:attrName>
                                        </p:attrNameLst>
                                      </p:cBhvr>
                                      <p:to>
                                        <p:strVal val="visible"/>
                                      </p:to>
                                    </p:set>
                                    <p:animEffect transition="in" filter="wipe(left)">
                                      <p:cBhvr>
                                        <p:cTn id="43" dur="500"/>
                                        <p:tgtEl>
                                          <p:spTgt spid="100557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1005576"/>
                                        </p:tgtEl>
                                        <p:attrNameLst>
                                          <p:attrName>style.visibility</p:attrName>
                                        </p:attrNameLst>
                                      </p:cBhvr>
                                      <p:to>
                                        <p:strVal val="visible"/>
                                      </p:to>
                                    </p:set>
                                    <p:animEffect transition="in" filter="wipe(left)">
                                      <p:cBhvr>
                                        <p:cTn id="48" dur="500"/>
                                        <p:tgtEl>
                                          <p:spTgt spid="100557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p:cTn id="52" dur="1" fill="hold">
                                          <p:stCondLst>
                                            <p:cond delay="0"/>
                                          </p:stCondLst>
                                        </p:cTn>
                                        <p:tgtEl>
                                          <p:spTgt spid="1005579"/>
                                        </p:tgtEl>
                                        <p:attrNameLst>
                                          <p:attrName>style.visibility</p:attrName>
                                        </p:attrNameLst>
                                      </p:cBhvr>
                                      <p:to>
                                        <p:strVal val="visible"/>
                                      </p:to>
                                    </p:set>
                                    <p:animEffect transition="in" filter="wipe(left)">
                                      <p:cBhvr>
                                        <p:cTn id="53" dur="500"/>
                                        <p:tgtEl>
                                          <p:spTgt spid="1005579"/>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1005580"/>
                                        </p:tgtEl>
                                        <p:attrNameLst>
                                          <p:attrName>style.visibility</p:attrName>
                                        </p:attrNameLst>
                                      </p:cBhvr>
                                      <p:to>
                                        <p:strVal val="visible"/>
                                      </p:to>
                                    </p:set>
                                    <p:animEffect transition="in" filter="wipe(left)">
                                      <p:cBhvr>
                                        <p:cTn id="58" dur="500"/>
                                        <p:tgtEl>
                                          <p:spTgt spid="1005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5570"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April 15, 2013</a:t>
            </a:r>
            <a:endParaRPr lang="en-US" sz="1400">
              <a:solidFill>
                <a:srgbClr val="FF0066"/>
              </a:solidFill>
              <a:latin typeface="Arial Narrow" charset="0"/>
            </a:endParaRPr>
          </a:p>
        </p:txBody>
      </p:sp>
      <p:sp>
        <p:nvSpPr>
          <p:cNvPr id="3686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368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B4B25E7-B328-9B4E-B539-B7191C7625A6}"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sp>
        <p:nvSpPr>
          <p:cNvPr id="36868" name="Rectangle 2"/>
          <p:cNvSpPr>
            <a:spLocks noGrp="1" noChangeArrowheads="1"/>
          </p:cNvSpPr>
          <p:nvPr>
            <p:ph type="title"/>
          </p:nvPr>
        </p:nvSpPr>
        <p:spPr>
          <a:xfrm>
            <a:off x="685800" y="152400"/>
            <a:ext cx="8153400" cy="609600"/>
          </a:xfrm>
        </p:spPr>
        <p:txBody>
          <a:bodyPr/>
          <a:lstStyle/>
          <a:p>
            <a:r>
              <a:rPr lang="en-US">
                <a:latin typeface="Arial Narrow" charset="0"/>
                <a:ea typeface="ＭＳ Ｐゴシック" charset="0"/>
                <a:cs typeface="ＭＳ Ｐゴシック" charset="0"/>
              </a:rPr>
              <a:t>Rotational Kinetic Energy</a:t>
            </a:r>
          </a:p>
        </p:txBody>
      </p:sp>
      <p:sp>
        <p:nvSpPr>
          <p:cNvPr id="402435" name="Text Box 3"/>
          <p:cNvSpPr txBox="1">
            <a:spLocks noChangeArrowheads="1"/>
          </p:cNvSpPr>
          <p:nvPr/>
        </p:nvSpPr>
        <p:spPr bwMode="auto">
          <a:xfrm>
            <a:off x="2514600" y="822325"/>
            <a:ext cx="609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What do you think the kinetic energy of a rigid object that is undergoing a circular motion is? </a:t>
            </a:r>
          </a:p>
        </p:txBody>
      </p:sp>
      <p:sp>
        <p:nvSpPr>
          <p:cNvPr id="402436" name="Text Box 4"/>
          <p:cNvSpPr txBox="1">
            <a:spLocks noChangeArrowheads="1"/>
          </p:cNvSpPr>
          <p:nvPr/>
        </p:nvSpPr>
        <p:spPr bwMode="auto">
          <a:xfrm>
            <a:off x="228600" y="2514600"/>
            <a:ext cx="853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Since a rigid body is a collection of masslets, the total kinetic energy of the rigid object is</a:t>
            </a:r>
          </a:p>
        </p:txBody>
      </p:sp>
      <p:sp>
        <p:nvSpPr>
          <p:cNvPr id="402437" name="Text Box 5"/>
          <p:cNvSpPr txBox="1">
            <a:spLocks noChangeArrowheads="1"/>
          </p:cNvSpPr>
          <p:nvPr/>
        </p:nvSpPr>
        <p:spPr bwMode="auto">
          <a:xfrm>
            <a:off x="304800" y="4473575"/>
            <a:ext cx="4648200" cy="457200"/>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Since moment of Inertia, I, is defined as</a:t>
            </a:r>
          </a:p>
        </p:txBody>
      </p:sp>
      <p:sp>
        <p:nvSpPr>
          <p:cNvPr id="402438" name="Text Box 6"/>
          <p:cNvSpPr txBox="1">
            <a:spLocks noChangeArrowheads="1"/>
          </p:cNvSpPr>
          <p:nvPr/>
        </p:nvSpPr>
        <p:spPr bwMode="auto">
          <a:xfrm>
            <a:off x="2514600" y="1660525"/>
            <a:ext cx="4114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Kinetic energy of a masslet, </a:t>
            </a:r>
            <a:r>
              <a:rPr lang="en-US">
                <a:solidFill>
                  <a:srgbClr val="FF0000"/>
                </a:solidFill>
                <a:latin typeface="Monotype Corsiva" charset="0"/>
              </a:rPr>
              <a:t>m</a:t>
            </a:r>
            <a:r>
              <a:rPr lang="en-US" baseline="-25000">
                <a:solidFill>
                  <a:srgbClr val="FF0000"/>
                </a:solidFill>
                <a:latin typeface="Monotype Corsiva" charset="0"/>
              </a:rPr>
              <a:t>i</a:t>
            </a:r>
            <a:r>
              <a:rPr lang="en-US">
                <a:solidFill>
                  <a:srgbClr val="FF0000"/>
                </a:solidFill>
                <a:latin typeface="Arial Narrow" charset="0"/>
              </a:rPr>
              <a:t>, moving at a tangential speed, </a:t>
            </a:r>
            <a:r>
              <a:rPr lang="en-US">
                <a:solidFill>
                  <a:srgbClr val="FF0000"/>
                </a:solidFill>
                <a:latin typeface="Monotype Corsiva" charset="0"/>
              </a:rPr>
              <a:t>v</a:t>
            </a:r>
            <a:r>
              <a:rPr lang="en-US" baseline="-25000">
                <a:solidFill>
                  <a:srgbClr val="FF0000"/>
                </a:solidFill>
                <a:latin typeface="Monotype Corsiva" charset="0"/>
              </a:rPr>
              <a:t>i</a:t>
            </a:r>
            <a:r>
              <a:rPr lang="en-US">
                <a:solidFill>
                  <a:srgbClr val="FF0000"/>
                </a:solidFill>
                <a:latin typeface="Arial Narrow" charset="0"/>
              </a:rPr>
              <a:t>, is</a:t>
            </a:r>
          </a:p>
        </p:txBody>
      </p:sp>
      <p:grpSp>
        <p:nvGrpSpPr>
          <p:cNvPr id="2" name="Group 7"/>
          <p:cNvGrpSpPr>
            <a:grpSpLocks/>
          </p:cNvGrpSpPr>
          <p:nvPr/>
        </p:nvGrpSpPr>
        <p:grpSpPr bwMode="auto">
          <a:xfrm>
            <a:off x="609600" y="658813"/>
            <a:ext cx="1752600" cy="1931987"/>
            <a:chOff x="384" y="415"/>
            <a:chExt cx="1104" cy="1217"/>
          </a:xfrm>
        </p:grpSpPr>
        <p:grpSp>
          <p:nvGrpSpPr>
            <p:cNvPr id="36886" name="Group 8"/>
            <p:cNvGrpSpPr>
              <a:grpSpLocks/>
            </p:cNvGrpSpPr>
            <p:nvPr/>
          </p:nvGrpSpPr>
          <p:grpSpPr bwMode="auto">
            <a:xfrm>
              <a:off x="384" y="415"/>
              <a:ext cx="1104" cy="1217"/>
              <a:chOff x="518" y="1488"/>
              <a:chExt cx="1104" cy="1217"/>
            </a:xfrm>
          </p:grpSpPr>
          <p:grpSp>
            <p:nvGrpSpPr>
              <p:cNvPr id="36890" name="Group 9"/>
              <p:cNvGrpSpPr>
                <a:grpSpLocks/>
              </p:cNvGrpSpPr>
              <p:nvPr/>
            </p:nvGrpSpPr>
            <p:grpSpPr bwMode="auto">
              <a:xfrm>
                <a:off x="576" y="1632"/>
                <a:ext cx="960" cy="960"/>
                <a:chOff x="576" y="1632"/>
                <a:chExt cx="960" cy="960"/>
              </a:xfrm>
            </p:grpSpPr>
            <p:sp>
              <p:nvSpPr>
                <p:cNvPr id="36894" name="Freeform 10"/>
                <p:cNvSpPr>
                  <a:spLocks/>
                </p:cNvSpPr>
                <p:nvPr/>
              </p:nvSpPr>
              <p:spPr bwMode="auto">
                <a:xfrm>
                  <a:off x="816" y="1735"/>
                  <a:ext cx="594" cy="617"/>
                </a:xfrm>
                <a:custGeom>
                  <a:avLst/>
                  <a:gdLst>
                    <a:gd name="T0" fmla="*/ 4195 w 354"/>
                    <a:gd name="T1" fmla="*/ 437 h 569"/>
                    <a:gd name="T2" fmla="*/ 12147 w 354"/>
                    <a:gd name="T3" fmla="*/ 483 h 569"/>
                    <a:gd name="T4" fmla="*/ 16030 w 354"/>
                    <a:gd name="T5" fmla="*/ 573 h 569"/>
                    <a:gd name="T6" fmla="*/ 20778 w 354"/>
                    <a:gd name="T7" fmla="*/ 979 h 569"/>
                    <a:gd name="T8" fmla="*/ 27826 w 354"/>
                    <a:gd name="T9" fmla="*/ 1179 h 569"/>
                    <a:gd name="T10" fmla="*/ 31866 w 354"/>
                    <a:gd name="T11" fmla="*/ 1151 h 569"/>
                    <a:gd name="T12" fmla="*/ 32531 w 354"/>
                    <a:gd name="T13" fmla="*/ 792 h 569"/>
                    <a:gd name="T14" fmla="*/ 36576 w 354"/>
                    <a:gd name="T15" fmla="*/ 561 h 569"/>
                    <a:gd name="T16" fmla="*/ 35023 w 354"/>
                    <a:gd name="T17" fmla="*/ 278 h 569"/>
                    <a:gd name="T18" fmla="*/ 18461 w 354"/>
                    <a:gd name="T19" fmla="*/ 1 h 569"/>
                    <a:gd name="T20" fmla="*/ 11318 w 354"/>
                    <a:gd name="T21" fmla="*/ 17 h 569"/>
                    <a:gd name="T22" fmla="*/ 9672 w 354"/>
                    <a:gd name="T23" fmla="*/ 110 h 569"/>
                    <a:gd name="T24" fmla="*/ 1839 w 354"/>
                    <a:gd name="T25" fmla="*/ 373 h 569"/>
                    <a:gd name="T26" fmla="*/ 175 w 354"/>
                    <a:gd name="T27" fmla="*/ 422 h 569"/>
                    <a:gd name="T28" fmla="*/ 4195 w 354"/>
                    <a:gd name="T29" fmla="*/ 437 h 5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4"/>
                    <a:gd name="T46" fmla="*/ 0 h 569"/>
                    <a:gd name="T47" fmla="*/ 354 w 354"/>
                    <a:gd name="T48" fmla="*/ 569 h 5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4" h="569">
                      <a:moveTo>
                        <a:pt x="40" y="210"/>
                      </a:moveTo>
                      <a:cubicBezTo>
                        <a:pt x="61" y="215"/>
                        <a:pt x="97" y="220"/>
                        <a:pt x="115" y="233"/>
                      </a:cubicBezTo>
                      <a:cubicBezTo>
                        <a:pt x="131" y="244"/>
                        <a:pt x="138" y="263"/>
                        <a:pt x="152" y="277"/>
                      </a:cubicBezTo>
                      <a:cubicBezTo>
                        <a:pt x="166" y="342"/>
                        <a:pt x="182" y="407"/>
                        <a:pt x="197" y="472"/>
                      </a:cubicBezTo>
                      <a:cubicBezTo>
                        <a:pt x="206" y="513"/>
                        <a:pt x="222" y="556"/>
                        <a:pt x="264" y="569"/>
                      </a:cubicBezTo>
                      <a:cubicBezTo>
                        <a:pt x="277" y="564"/>
                        <a:pt x="299" y="567"/>
                        <a:pt x="302" y="554"/>
                      </a:cubicBezTo>
                      <a:cubicBezTo>
                        <a:pt x="315" y="498"/>
                        <a:pt x="305" y="439"/>
                        <a:pt x="309" y="382"/>
                      </a:cubicBezTo>
                      <a:cubicBezTo>
                        <a:pt x="312" y="347"/>
                        <a:pt x="335" y="303"/>
                        <a:pt x="347" y="270"/>
                      </a:cubicBezTo>
                      <a:cubicBezTo>
                        <a:pt x="344" y="225"/>
                        <a:pt x="354" y="175"/>
                        <a:pt x="332" y="135"/>
                      </a:cubicBezTo>
                      <a:cubicBezTo>
                        <a:pt x="300" y="76"/>
                        <a:pt x="240" y="22"/>
                        <a:pt x="175" y="1"/>
                      </a:cubicBezTo>
                      <a:cubicBezTo>
                        <a:pt x="152" y="3"/>
                        <a:pt x="128" y="0"/>
                        <a:pt x="107" y="8"/>
                      </a:cubicBezTo>
                      <a:cubicBezTo>
                        <a:pt x="92" y="14"/>
                        <a:pt x="97" y="38"/>
                        <a:pt x="92" y="53"/>
                      </a:cubicBezTo>
                      <a:cubicBezTo>
                        <a:pt x="72" y="112"/>
                        <a:pt x="70" y="145"/>
                        <a:pt x="17" y="180"/>
                      </a:cubicBezTo>
                      <a:cubicBezTo>
                        <a:pt x="12" y="188"/>
                        <a:pt x="0" y="194"/>
                        <a:pt x="2" y="203"/>
                      </a:cubicBezTo>
                      <a:cubicBezTo>
                        <a:pt x="8" y="233"/>
                        <a:pt x="30" y="215"/>
                        <a:pt x="40" y="210"/>
                      </a:cubicBezTo>
                      <a:close/>
                    </a:path>
                  </a:pathLst>
                </a:custGeom>
                <a:gradFill rotWithShape="0">
                  <a:gsLst>
                    <a:gs pos="0">
                      <a:srgbClr val="CCFFFF"/>
                    </a:gs>
                    <a:gs pos="100000">
                      <a:srgbClr val="5E7676"/>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6895" name="Group 11"/>
                <p:cNvGrpSpPr>
                  <a:grpSpLocks/>
                </p:cNvGrpSpPr>
                <p:nvPr/>
              </p:nvGrpSpPr>
              <p:grpSpPr bwMode="auto">
                <a:xfrm>
                  <a:off x="576" y="1632"/>
                  <a:ext cx="960" cy="960"/>
                  <a:chOff x="96" y="3120"/>
                  <a:chExt cx="960" cy="960"/>
                </a:xfrm>
              </p:grpSpPr>
              <p:sp>
                <p:nvSpPr>
                  <p:cNvPr id="36902" name="Line 12"/>
                  <p:cNvSpPr>
                    <a:spLocks noChangeShapeType="1"/>
                  </p:cNvSpPr>
                  <p:nvPr/>
                </p:nvSpPr>
                <p:spPr bwMode="auto">
                  <a:xfrm>
                    <a:off x="192" y="3120"/>
                    <a:ext cx="0" cy="960"/>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6903" name="Line 13"/>
                  <p:cNvSpPr>
                    <a:spLocks noChangeShapeType="1"/>
                  </p:cNvSpPr>
                  <p:nvPr/>
                </p:nvSpPr>
                <p:spPr bwMode="auto">
                  <a:xfrm rot="5400000">
                    <a:off x="576" y="3504"/>
                    <a:ext cx="0" cy="960"/>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36896" name="Line 14"/>
                <p:cNvSpPr>
                  <a:spLocks noChangeShapeType="1"/>
                </p:cNvSpPr>
                <p:nvPr/>
              </p:nvSpPr>
              <p:spPr bwMode="auto">
                <a:xfrm flipV="1">
                  <a:off x="672" y="1872"/>
                  <a:ext cx="432" cy="624"/>
                </a:xfrm>
                <a:prstGeom prst="line">
                  <a:avLst/>
                </a:prstGeom>
                <a:noFill/>
                <a:ln w="38100">
                  <a:solidFill>
                    <a:srgbClr val="FF3399"/>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6897" name="Text Box 15"/>
                <p:cNvSpPr txBox="1">
                  <a:spLocks noChangeArrowheads="1"/>
                </p:cNvSpPr>
                <p:nvPr/>
              </p:nvSpPr>
              <p:spPr bwMode="auto">
                <a:xfrm>
                  <a:off x="720" y="1968"/>
                  <a:ext cx="18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3399"/>
                      </a:solidFill>
                      <a:latin typeface="Monotype Corsiva" charset="0"/>
                    </a:rPr>
                    <a:t>r</a:t>
                  </a:r>
                  <a:r>
                    <a:rPr lang="en-US" sz="2000" baseline="-25000">
                      <a:solidFill>
                        <a:srgbClr val="FF3399"/>
                      </a:solidFill>
                      <a:latin typeface="Monotype Corsiva" charset="0"/>
                    </a:rPr>
                    <a:t>i</a:t>
                  </a:r>
                  <a:endParaRPr lang="en-US" sz="2000">
                    <a:solidFill>
                      <a:srgbClr val="FF3399"/>
                    </a:solidFill>
                    <a:latin typeface="Monotype Corsiva" charset="0"/>
                  </a:endParaRPr>
                </a:p>
              </p:txBody>
            </p:sp>
            <p:sp>
              <p:nvSpPr>
                <p:cNvPr id="36898" name="Arc 16"/>
                <p:cNvSpPr>
                  <a:spLocks/>
                </p:cNvSpPr>
                <p:nvPr/>
              </p:nvSpPr>
              <p:spPr bwMode="auto">
                <a:xfrm>
                  <a:off x="768" y="1728"/>
                  <a:ext cx="480" cy="52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3399"/>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99" name="Text Box 17"/>
                <p:cNvSpPr txBox="1">
                  <a:spLocks noChangeArrowheads="1"/>
                </p:cNvSpPr>
                <p:nvPr/>
              </p:nvSpPr>
              <p:spPr bwMode="auto">
                <a:xfrm>
                  <a:off x="1142" y="1783"/>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m</a:t>
                  </a:r>
                  <a:r>
                    <a:rPr lang="en-US" sz="2000" baseline="-25000">
                      <a:solidFill>
                        <a:srgbClr val="FF0000"/>
                      </a:solidFill>
                      <a:latin typeface="Monotype Corsiva" charset="0"/>
                    </a:rPr>
                    <a:t>i</a:t>
                  </a:r>
                </a:p>
              </p:txBody>
            </p:sp>
            <p:sp>
              <p:nvSpPr>
                <p:cNvPr id="36900" name="Arc 18"/>
                <p:cNvSpPr>
                  <a:spLocks/>
                </p:cNvSpPr>
                <p:nvPr/>
              </p:nvSpPr>
              <p:spPr bwMode="auto">
                <a:xfrm>
                  <a:off x="864" y="2256"/>
                  <a:ext cx="144"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01" name="Text Box 19"/>
                <p:cNvSpPr txBox="1">
                  <a:spLocks noChangeArrowheads="1"/>
                </p:cNvSpPr>
                <p:nvPr/>
              </p:nvSpPr>
              <p:spPr bwMode="auto">
                <a:xfrm>
                  <a:off x="960" y="2179"/>
                  <a:ext cx="20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3399"/>
                      </a:solidFill>
                      <a:latin typeface="Symbol" charset="0"/>
                    </a:rPr>
                    <a:t>θ</a:t>
                  </a:r>
                </a:p>
              </p:txBody>
            </p:sp>
          </p:grpSp>
          <p:sp>
            <p:nvSpPr>
              <p:cNvPr id="36891" name="Text Box 20"/>
              <p:cNvSpPr txBox="1">
                <a:spLocks noChangeArrowheads="1"/>
              </p:cNvSpPr>
              <p:nvPr/>
            </p:nvSpPr>
            <p:spPr bwMode="auto">
              <a:xfrm>
                <a:off x="518" y="2455"/>
                <a:ext cx="2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O</a:t>
                </a:r>
              </a:p>
            </p:txBody>
          </p:sp>
          <p:sp>
            <p:nvSpPr>
              <p:cNvPr id="36892" name="Text Box 21"/>
              <p:cNvSpPr txBox="1">
                <a:spLocks noChangeArrowheads="1"/>
              </p:cNvSpPr>
              <p:nvPr/>
            </p:nvSpPr>
            <p:spPr bwMode="auto">
              <a:xfrm>
                <a:off x="1440" y="2438"/>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x</a:t>
                </a:r>
              </a:p>
            </p:txBody>
          </p:sp>
          <p:sp>
            <p:nvSpPr>
              <p:cNvPr id="36893" name="Text Box 22"/>
              <p:cNvSpPr txBox="1">
                <a:spLocks noChangeArrowheads="1"/>
              </p:cNvSpPr>
              <p:nvPr/>
            </p:nvSpPr>
            <p:spPr bwMode="auto">
              <a:xfrm>
                <a:off x="528" y="1488"/>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y</a:t>
                </a:r>
              </a:p>
            </p:txBody>
          </p:sp>
        </p:grpSp>
        <p:grpSp>
          <p:nvGrpSpPr>
            <p:cNvPr id="36887" name="Group 23"/>
            <p:cNvGrpSpPr>
              <a:grpSpLocks/>
            </p:cNvGrpSpPr>
            <p:nvPr/>
          </p:nvGrpSpPr>
          <p:grpSpPr bwMode="auto">
            <a:xfrm>
              <a:off x="746" y="470"/>
              <a:ext cx="310" cy="346"/>
              <a:chOff x="864" y="1526"/>
              <a:chExt cx="310" cy="346"/>
            </a:xfrm>
          </p:grpSpPr>
          <p:sp>
            <p:nvSpPr>
              <p:cNvPr id="36888" name="Line 24"/>
              <p:cNvSpPr>
                <a:spLocks noChangeShapeType="1"/>
              </p:cNvSpPr>
              <p:nvPr/>
            </p:nvSpPr>
            <p:spPr bwMode="auto">
              <a:xfrm flipH="1" flipV="1">
                <a:off x="864" y="1632"/>
                <a:ext cx="240" cy="24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89" name="Text Box 25"/>
              <p:cNvSpPr txBox="1">
                <a:spLocks noChangeArrowheads="1"/>
              </p:cNvSpPr>
              <p:nvPr/>
            </p:nvSpPr>
            <p:spPr bwMode="auto">
              <a:xfrm>
                <a:off x="963" y="1526"/>
                <a:ext cx="21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Monotype Corsiva" charset="0"/>
                  </a:rPr>
                  <a:t>v</a:t>
                </a:r>
                <a:r>
                  <a:rPr lang="en-US" sz="2000" baseline="-25000">
                    <a:solidFill>
                      <a:srgbClr val="FF0000"/>
                    </a:solidFill>
                    <a:latin typeface="Monotype Corsiva" charset="0"/>
                  </a:rPr>
                  <a:t>i</a:t>
                </a:r>
                <a:endParaRPr lang="en-US" sz="2000">
                  <a:solidFill>
                    <a:srgbClr val="FF0000"/>
                  </a:solidFill>
                  <a:latin typeface="Monotype Corsiva" charset="0"/>
                </a:endParaRPr>
              </a:p>
            </p:txBody>
          </p:sp>
        </p:grpSp>
      </p:grpSp>
      <p:graphicFrame>
        <p:nvGraphicFramePr>
          <p:cNvPr id="402458" name="Object 2"/>
          <p:cNvGraphicFramePr>
            <a:graphicFrameLocks noChangeAspect="1"/>
          </p:cNvGraphicFramePr>
          <p:nvPr/>
        </p:nvGraphicFramePr>
        <p:xfrm>
          <a:off x="6261100" y="1706563"/>
          <a:ext cx="368300" cy="427037"/>
        </p:xfrm>
        <a:graphic>
          <a:graphicData uri="http://schemas.openxmlformats.org/presentationml/2006/ole">
            <mc:AlternateContent xmlns:mc="http://schemas.openxmlformats.org/markup-compatibility/2006">
              <mc:Choice xmlns:v="urn:schemas-microsoft-com:vml" Requires="v">
                <p:oleObj spid="_x0000_s704028" name="Equation" r:id="rId3" imgW="190500" imgH="228600" progId="Equation.3">
                  <p:embed/>
                </p:oleObj>
              </mc:Choice>
              <mc:Fallback>
                <p:oleObj name="Equation" r:id="rId3" imgW="1905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1100" y="1706563"/>
                        <a:ext cx="3683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59" name="Object 3"/>
          <p:cNvGraphicFramePr>
            <a:graphicFrameLocks noChangeAspect="1"/>
          </p:cNvGraphicFramePr>
          <p:nvPr/>
        </p:nvGraphicFramePr>
        <p:xfrm>
          <a:off x="2289175" y="3429000"/>
          <a:ext cx="530225" cy="625475"/>
        </p:xfrm>
        <a:graphic>
          <a:graphicData uri="http://schemas.openxmlformats.org/presentationml/2006/ole">
            <mc:AlternateContent xmlns:mc="http://schemas.openxmlformats.org/markup-compatibility/2006">
              <mc:Choice xmlns:v="urn:schemas-microsoft-com:vml" Requires="v">
                <p:oleObj spid="_x0000_s704029" name="Equation" r:id="rId5" imgW="228501" imgH="215806" progId="Equation.3">
                  <p:embed/>
                </p:oleObj>
              </mc:Choice>
              <mc:Fallback>
                <p:oleObj name="Equation" r:id="rId5" imgW="228501" imgH="21580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9175" y="3429000"/>
                        <a:ext cx="530225" cy="6254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0" name="Object 4"/>
          <p:cNvGraphicFramePr>
            <a:graphicFrameLocks noChangeAspect="1"/>
          </p:cNvGraphicFramePr>
          <p:nvPr/>
        </p:nvGraphicFramePr>
        <p:xfrm>
          <a:off x="5181600" y="4325938"/>
          <a:ext cx="1600200" cy="931862"/>
        </p:xfrm>
        <a:graphic>
          <a:graphicData uri="http://schemas.openxmlformats.org/presentationml/2006/ole">
            <mc:AlternateContent xmlns:mc="http://schemas.openxmlformats.org/markup-compatibility/2006">
              <mc:Choice xmlns:v="urn:schemas-microsoft-com:vml" Requires="v">
                <p:oleObj spid="_x0000_s704030" name="Equation" r:id="rId7" imgW="736600" imgH="342900" progId="Equation.3">
                  <p:embed/>
                </p:oleObj>
              </mc:Choice>
              <mc:Fallback>
                <p:oleObj name="Equation" r:id="rId7" imgW="736600" imgH="3429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4325938"/>
                        <a:ext cx="1600200" cy="9318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1" name="Object 5"/>
          <p:cNvGraphicFramePr>
            <a:graphicFrameLocks noChangeAspect="1"/>
          </p:cNvGraphicFramePr>
          <p:nvPr/>
        </p:nvGraphicFramePr>
        <p:xfrm>
          <a:off x="5133975" y="5305425"/>
          <a:ext cx="809625" cy="647700"/>
        </p:xfrm>
        <a:graphic>
          <a:graphicData uri="http://schemas.openxmlformats.org/presentationml/2006/ole">
            <mc:AlternateContent xmlns:mc="http://schemas.openxmlformats.org/markup-compatibility/2006">
              <mc:Choice xmlns:v="urn:schemas-microsoft-com:vml" Requires="v">
                <p:oleObj spid="_x0000_s704031" name="Equation" r:id="rId9" imgW="355446" imgH="228501" progId="Equation.DSMT4">
                  <p:embed/>
                </p:oleObj>
              </mc:Choice>
              <mc:Fallback>
                <p:oleObj name="Equation" r:id="rId9" imgW="355446" imgH="228501"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33975" y="5305425"/>
                        <a:ext cx="809625" cy="647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02462" name="Text Box 30"/>
          <p:cNvSpPr txBox="1">
            <a:spLocks noChangeArrowheads="1"/>
          </p:cNvSpPr>
          <p:nvPr/>
        </p:nvSpPr>
        <p:spPr bwMode="auto">
          <a:xfrm>
            <a:off x="381000" y="5338763"/>
            <a:ext cx="4572000" cy="457200"/>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The above expression is simplified as</a:t>
            </a:r>
          </a:p>
        </p:txBody>
      </p:sp>
      <p:graphicFrame>
        <p:nvGraphicFramePr>
          <p:cNvPr id="402463" name="Object 6"/>
          <p:cNvGraphicFramePr>
            <a:graphicFrameLocks noChangeAspect="1"/>
          </p:cNvGraphicFramePr>
          <p:nvPr/>
        </p:nvGraphicFramePr>
        <p:xfrm>
          <a:off x="6629400" y="1524000"/>
          <a:ext cx="1054100" cy="733425"/>
        </p:xfrm>
        <a:graphic>
          <a:graphicData uri="http://schemas.openxmlformats.org/presentationml/2006/ole">
            <mc:AlternateContent xmlns:mc="http://schemas.openxmlformats.org/markup-compatibility/2006">
              <mc:Choice xmlns:v="urn:schemas-microsoft-com:vml" Requires="v">
                <p:oleObj spid="_x0000_s704032" name="Equation" r:id="rId11" imgW="545863" imgH="393529" progId="Equation.3">
                  <p:embed/>
                </p:oleObj>
              </mc:Choice>
              <mc:Fallback>
                <p:oleObj name="Equation" r:id="rId11" imgW="545863" imgH="393529"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1524000"/>
                        <a:ext cx="1054100" cy="733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4" name="Object 7"/>
          <p:cNvGraphicFramePr>
            <a:graphicFrameLocks noChangeAspect="1"/>
          </p:cNvGraphicFramePr>
          <p:nvPr/>
        </p:nvGraphicFramePr>
        <p:xfrm>
          <a:off x="7696200" y="1552575"/>
          <a:ext cx="1371600" cy="733425"/>
        </p:xfrm>
        <a:graphic>
          <a:graphicData uri="http://schemas.openxmlformats.org/presentationml/2006/ole">
            <mc:AlternateContent xmlns:mc="http://schemas.openxmlformats.org/markup-compatibility/2006">
              <mc:Choice xmlns:v="urn:schemas-microsoft-com:vml" Requires="v">
                <p:oleObj spid="_x0000_s704033" name="Equation" r:id="rId13" imgW="710891" imgH="393529" progId="Equation.3">
                  <p:embed/>
                </p:oleObj>
              </mc:Choice>
              <mc:Fallback>
                <p:oleObj name="Equation" r:id="rId13" imgW="710891" imgH="393529"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96200" y="1552575"/>
                        <a:ext cx="1371600" cy="733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5" name="Object 8"/>
          <p:cNvGraphicFramePr>
            <a:graphicFrameLocks noChangeAspect="1"/>
          </p:cNvGraphicFramePr>
          <p:nvPr/>
        </p:nvGraphicFramePr>
        <p:xfrm>
          <a:off x="2786063" y="3352800"/>
          <a:ext cx="1176337" cy="989013"/>
        </p:xfrm>
        <a:graphic>
          <a:graphicData uri="http://schemas.openxmlformats.org/presentationml/2006/ole">
            <mc:AlternateContent xmlns:mc="http://schemas.openxmlformats.org/markup-compatibility/2006">
              <mc:Choice xmlns:v="urn:schemas-microsoft-com:vml" Requires="v">
                <p:oleObj spid="_x0000_s704034" name="Equation" r:id="rId15" imgW="507780" imgH="342751" progId="Equation.3">
                  <p:embed/>
                </p:oleObj>
              </mc:Choice>
              <mc:Fallback>
                <p:oleObj name="Equation" r:id="rId15" imgW="507780" imgH="342751"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86063" y="3352800"/>
                        <a:ext cx="1176337" cy="9890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6" name="Object 9"/>
          <p:cNvGraphicFramePr>
            <a:graphicFrameLocks noChangeAspect="1"/>
          </p:cNvGraphicFramePr>
          <p:nvPr/>
        </p:nvGraphicFramePr>
        <p:xfrm>
          <a:off x="3827463" y="3124200"/>
          <a:ext cx="2116137" cy="1209675"/>
        </p:xfrm>
        <a:graphic>
          <a:graphicData uri="http://schemas.openxmlformats.org/presentationml/2006/ole">
            <mc:AlternateContent xmlns:mc="http://schemas.openxmlformats.org/markup-compatibility/2006">
              <mc:Choice xmlns:v="urn:schemas-microsoft-com:vml" Requires="v">
                <p:oleObj spid="_x0000_s704035" name="Equation" r:id="rId17" imgW="914400" imgH="419100" progId="Equation.3">
                  <p:embed/>
                </p:oleObj>
              </mc:Choice>
              <mc:Fallback>
                <p:oleObj name="Equation" r:id="rId17" imgW="914400" imgH="4191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27463" y="3124200"/>
                        <a:ext cx="2116137" cy="1209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7" name="Object 10"/>
          <p:cNvGraphicFramePr>
            <a:graphicFrameLocks noChangeAspect="1"/>
          </p:cNvGraphicFramePr>
          <p:nvPr/>
        </p:nvGraphicFramePr>
        <p:xfrm>
          <a:off x="5943600" y="3048000"/>
          <a:ext cx="2438400" cy="1319213"/>
        </p:xfrm>
        <a:graphic>
          <a:graphicData uri="http://schemas.openxmlformats.org/presentationml/2006/ole">
            <mc:AlternateContent xmlns:mc="http://schemas.openxmlformats.org/markup-compatibility/2006">
              <mc:Choice xmlns:v="urn:schemas-microsoft-com:vml" Requires="v">
                <p:oleObj spid="_x0000_s704036" name="Equation" r:id="rId19" imgW="1054100" imgH="457200" progId="Equation.3">
                  <p:embed/>
                </p:oleObj>
              </mc:Choice>
              <mc:Fallback>
                <p:oleObj name="Equation" r:id="rId19" imgW="1054100" imgH="4572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943600" y="3048000"/>
                        <a:ext cx="2438400" cy="13192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8" name="Object 11"/>
          <p:cNvGraphicFramePr>
            <a:graphicFrameLocks noChangeAspect="1"/>
          </p:cNvGraphicFramePr>
          <p:nvPr/>
        </p:nvGraphicFramePr>
        <p:xfrm>
          <a:off x="5962650" y="5054600"/>
          <a:ext cx="895350" cy="1117600"/>
        </p:xfrm>
        <a:graphic>
          <a:graphicData uri="http://schemas.openxmlformats.org/presentationml/2006/ole">
            <mc:AlternateContent xmlns:mc="http://schemas.openxmlformats.org/markup-compatibility/2006">
              <mc:Choice xmlns:v="urn:schemas-microsoft-com:vml" Requires="v">
                <p:oleObj spid="_x0000_s704037" name="Equation" r:id="rId21" imgW="393529" imgH="393529" progId="Equation.3">
                  <p:embed/>
                </p:oleObj>
              </mc:Choice>
              <mc:Fallback>
                <p:oleObj name="Equation" r:id="rId21" imgW="393529" imgH="393529"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962650" y="5054600"/>
                        <a:ext cx="895350" cy="1117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02469" name="Rectangle 37"/>
          <p:cNvSpPr>
            <a:spLocks noChangeArrowheads="1"/>
          </p:cNvSpPr>
          <p:nvPr/>
        </p:nvSpPr>
        <p:spPr bwMode="auto">
          <a:xfrm>
            <a:off x="6477000" y="3124200"/>
            <a:ext cx="1524000" cy="1219200"/>
          </a:xfrm>
          <a:prstGeom prst="rect">
            <a:avLst/>
          </a:prstGeom>
          <a:noFill/>
          <a:ln w="38100">
            <a:solidFill>
              <a:srgbClr val="A5002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Tree>
    <p:extLst>
      <p:ext uri="{BB962C8B-B14F-4D97-AF65-F5344CB8AC3E}">
        <p14:creationId xmlns:p14="http://schemas.microsoft.com/office/powerpoint/2010/main" val="387976167"/>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02435">
                                            <p:txEl>
                                              <p:pRg st="0" end="0"/>
                                            </p:txEl>
                                          </p:spTgt>
                                        </p:tgtEl>
                                        <p:attrNameLst>
                                          <p:attrName>style.visibility</p:attrName>
                                        </p:attrNameLst>
                                      </p:cBhvr>
                                      <p:to>
                                        <p:strVal val="visible"/>
                                      </p:to>
                                    </p:set>
                                    <p:animEffect transition="in" filter="wipe(left)">
                                      <p:cBhvr>
                                        <p:cTn id="7" dur="500"/>
                                        <p:tgtEl>
                                          <p:spTgt spid="402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02438">
                                            <p:txEl>
                                              <p:pRg st="0" end="0"/>
                                            </p:txEl>
                                          </p:spTgt>
                                        </p:tgtEl>
                                        <p:attrNameLst>
                                          <p:attrName>style.visibility</p:attrName>
                                        </p:attrNameLst>
                                      </p:cBhvr>
                                      <p:to>
                                        <p:strVal val="visible"/>
                                      </p:to>
                                    </p:set>
                                    <p:animEffect transition="in" filter="wipe(left)">
                                      <p:cBhvr>
                                        <p:cTn id="17" dur="500"/>
                                        <p:tgtEl>
                                          <p:spTgt spid="40243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402458"/>
                                        </p:tgtEl>
                                        <p:attrNameLst>
                                          <p:attrName>style.visibility</p:attrName>
                                        </p:attrNameLst>
                                      </p:cBhvr>
                                      <p:to>
                                        <p:strVal val="visible"/>
                                      </p:to>
                                    </p:set>
                                    <p:animEffect transition="in" filter="wipe(left)">
                                      <p:cBhvr>
                                        <p:cTn id="22" dur="500"/>
                                        <p:tgtEl>
                                          <p:spTgt spid="40245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402463"/>
                                        </p:tgtEl>
                                        <p:attrNameLst>
                                          <p:attrName>style.visibility</p:attrName>
                                        </p:attrNameLst>
                                      </p:cBhvr>
                                      <p:to>
                                        <p:strVal val="visible"/>
                                      </p:to>
                                    </p:set>
                                    <p:animEffect transition="in" filter="wipe(left)">
                                      <p:cBhvr>
                                        <p:cTn id="27" dur="500"/>
                                        <p:tgtEl>
                                          <p:spTgt spid="40246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402464"/>
                                        </p:tgtEl>
                                        <p:attrNameLst>
                                          <p:attrName>style.visibility</p:attrName>
                                        </p:attrNameLst>
                                      </p:cBhvr>
                                      <p:to>
                                        <p:strVal val="visible"/>
                                      </p:to>
                                    </p:set>
                                    <p:animEffect transition="in" filter="wipe(left)">
                                      <p:cBhvr>
                                        <p:cTn id="32" dur="500"/>
                                        <p:tgtEl>
                                          <p:spTgt spid="40246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402436">
                                            <p:txEl>
                                              <p:pRg st="0" end="0"/>
                                            </p:txEl>
                                          </p:spTgt>
                                        </p:tgtEl>
                                        <p:attrNameLst>
                                          <p:attrName>style.visibility</p:attrName>
                                        </p:attrNameLst>
                                      </p:cBhvr>
                                      <p:to>
                                        <p:strVal val="visible"/>
                                      </p:to>
                                    </p:set>
                                    <p:animEffect transition="in" filter="wipe(left)">
                                      <p:cBhvr>
                                        <p:cTn id="37" dur="500"/>
                                        <p:tgtEl>
                                          <p:spTgt spid="402436">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402459"/>
                                        </p:tgtEl>
                                        <p:attrNameLst>
                                          <p:attrName>style.visibility</p:attrName>
                                        </p:attrNameLst>
                                      </p:cBhvr>
                                      <p:to>
                                        <p:strVal val="visible"/>
                                      </p:to>
                                    </p:set>
                                    <p:animEffect transition="in" filter="wipe(left)">
                                      <p:cBhvr>
                                        <p:cTn id="42" dur="500"/>
                                        <p:tgtEl>
                                          <p:spTgt spid="40245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402465"/>
                                        </p:tgtEl>
                                        <p:attrNameLst>
                                          <p:attrName>style.visibility</p:attrName>
                                        </p:attrNameLst>
                                      </p:cBhvr>
                                      <p:to>
                                        <p:strVal val="visible"/>
                                      </p:to>
                                    </p:set>
                                    <p:animEffect transition="in" filter="wipe(left)">
                                      <p:cBhvr>
                                        <p:cTn id="47" dur="500"/>
                                        <p:tgtEl>
                                          <p:spTgt spid="40246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402466"/>
                                        </p:tgtEl>
                                        <p:attrNameLst>
                                          <p:attrName>style.visibility</p:attrName>
                                        </p:attrNameLst>
                                      </p:cBhvr>
                                      <p:to>
                                        <p:strVal val="visible"/>
                                      </p:to>
                                    </p:set>
                                    <p:animEffect transition="in" filter="wipe(left)">
                                      <p:cBhvr>
                                        <p:cTn id="52" dur="500"/>
                                        <p:tgtEl>
                                          <p:spTgt spid="40246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402467"/>
                                        </p:tgtEl>
                                        <p:attrNameLst>
                                          <p:attrName>style.visibility</p:attrName>
                                        </p:attrNameLst>
                                      </p:cBhvr>
                                      <p:to>
                                        <p:strVal val="visible"/>
                                      </p:to>
                                    </p:set>
                                    <p:animEffect transition="in" filter="wipe(left)">
                                      <p:cBhvr>
                                        <p:cTn id="57" dur="500"/>
                                        <p:tgtEl>
                                          <p:spTgt spid="40246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402437"/>
                                        </p:tgtEl>
                                        <p:attrNameLst>
                                          <p:attrName>style.visibility</p:attrName>
                                        </p:attrNameLst>
                                      </p:cBhvr>
                                      <p:to>
                                        <p:strVal val="visible"/>
                                      </p:to>
                                    </p:set>
                                    <p:animEffect transition="in" filter="wipe(left)">
                                      <p:cBhvr>
                                        <p:cTn id="62" dur="500"/>
                                        <p:tgtEl>
                                          <p:spTgt spid="40243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402460"/>
                                        </p:tgtEl>
                                        <p:attrNameLst>
                                          <p:attrName>style.visibility</p:attrName>
                                        </p:attrNameLst>
                                      </p:cBhvr>
                                      <p:to>
                                        <p:strVal val="visible"/>
                                      </p:to>
                                    </p:set>
                                    <p:animEffect transition="in" filter="wipe(left)">
                                      <p:cBhvr>
                                        <p:cTn id="67" dur="500"/>
                                        <p:tgtEl>
                                          <p:spTgt spid="40246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402469"/>
                                        </p:tgtEl>
                                        <p:attrNameLst>
                                          <p:attrName>style.visibility</p:attrName>
                                        </p:attrNameLst>
                                      </p:cBhvr>
                                      <p:to>
                                        <p:strVal val="visible"/>
                                      </p:to>
                                    </p:set>
                                    <p:anim calcmode="lin" valueType="num">
                                      <p:cBhvr>
                                        <p:cTn id="72" dur="500" fill="hold"/>
                                        <p:tgtEl>
                                          <p:spTgt spid="402469"/>
                                        </p:tgtEl>
                                        <p:attrNameLst>
                                          <p:attrName>ppt_w</p:attrName>
                                        </p:attrNameLst>
                                      </p:cBhvr>
                                      <p:tavLst>
                                        <p:tav tm="0">
                                          <p:val>
                                            <p:fltVal val="0"/>
                                          </p:val>
                                        </p:tav>
                                        <p:tav tm="100000">
                                          <p:val>
                                            <p:strVal val="#ppt_w"/>
                                          </p:val>
                                        </p:tav>
                                      </p:tavLst>
                                    </p:anim>
                                    <p:anim calcmode="lin" valueType="num">
                                      <p:cBhvr>
                                        <p:cTn id="73" dur="500" fill="hold"/>
                                        <p:tgtEl>
                                          <p:spTgt spid="402469"/>
                                        </p:tgtEl>
                                        <p:attrNameLst>
                                          <p:attrName>ppt_h</p:attrName>
                                        </p:attrNameLst>
                                      </p:cBhvr>
                                      <p:tavLst>
                                        <p:tav tm="0">
                                          <p:val>
                                            <p:fltVal val="0"/>
                                          </p:val>
                                        </p:tav>
                                        <p:tav tm="100000">
                                          <p:val>
                                            <p:strVal val="#ppt_h"/>
                                          </p:val>
                                        </p:tav>
                                      </p:tavLst>
                                    </p:anim>
                                    <p:animEffect transition="in" filter="fade">
                                      <p:cBhvr>
                                        <p:cTn id="74" dur="500"/>
                                        <p:tgtEl>
                                          <p:spTgt spid="402469"/>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402462"/>
                                        </p:tgtEl>
                                        <p:attrNameLst>
                                          <p:attrName>style.visibility</p:attrName>
                                        </p:attrNameLst>
                                      </p:cBhvr>
                                      <p:to>
                                        <p:strVal val="visible"/>
                                      </p:to>
                                    </p:set>
                                    <p:animEffect transition="in" filter="wipe(left)">
                                      <p:cBhvr>
                                        <p:cTn id="79" dur="500"/>
                                        <p:tgtEl>
                                          <p:spTgt spid="402462"/>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nodeType="clickEffect">
                                  <p:stCondLst>
                                    <p:cond delay="0"/>
                                  </p:stCondLst>
                                  <p:iterate type="wd">
                                    <p:tmPct val="10000"/>
                                  </p:iterate>
                                  <p:childTnLst>
                                    <p:set>
                                      <p:cBhvr>
                                        <p:cTn id="83" dur="1" fill="hold">
                                          <p:stCondLst>
                                            <p:cond delay="0"/>
                                          </p:stCondLst>
                                        </p:cTn>
                                        <p:tgtEl>
                                          <p:spTgt spid="402461"/>
                                        </p:tgtEl>
                                        <p:attrNameLst>
                                          <p:attrName>style.visibility</p:attrName>
                                        </p:attrNameLst>
                                      </p:cBhvr>
                                      <p:to>
                                        <p:strVal val="visible"/>
                                      </p:to>
                                    </p:set>
                                    <p:animEffect transition="in" filter="wipe(left)">
                                      <p:cBhvr>
                                        <p:cTn id="84" dur="500"/>
                                        <p:tgtEl>
                                          <p:spTgt spid="402461"/>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nodeType="clickEffect">
                                  <p:stCondLst>
                                    <p:cond delay="0"/>
                                  </p:stCondLst>
                                  <p:iterate type="wd">
                                    <p:tmPct val="10000"/>
                                  </p:iterate>
                                  <p:childTnLst>
                                    <p:set>
                                      <p:cBhvr>
                                        <p:cTn id="88" dur="1" fill="hold">
                                          <p:stCondLst>
                                            <p:cond delay="0"/>
                                          </p:stCondLst>
                                        </p:cTn>
                                        <p:tgtEl>
                                          <p:spTgt spid="402468"/>
                                        </p:tgtEl>
                                        <p:attrNameLst>
                                          <p:attrName>style.visibility</p:attrName>
                                        </p:attrNameLst>
                                      </p:cBhvr>
                                      <p:to>
                                        <p:strVal val="visible"/>
                                      </p:to>
                                    </p:set>
                                    <p:animEffect transition="in" filter="wipe(left)">
                                      <p:cBhvr>
                                        <p:cTn id="89" dur="500"/>
                                        <p:tgtEl>
                                          <p:spTgt spid="40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5" grpId="0" build="p" autoUpdateAnimBg="0"/>
      <p:bldP spid="402436" grpId="0" build="p" autoUpdateAnimBg="0"/>
      <p:bldP spid="402437" grpId="0" animBg="1" autoUpdateAnimBg="0"/>
      <p:bldP spid="402438" grpId="0" build="p" autoUpdateAnimBg="0"/>
      <p:bldP spid="402462" grpId="0" animBg="1" autoUpdateAnimBg="0"/>
      <p:bldP spid="402469" grpId="0" animBg="1"/>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45836</TotalTime>
  <Words>1291</Words>
  <Application>Microsoft Macintosh PowerPoint</Application>
  <PresentationFormat>On-screen Show (4:3)</PresentationFormat>
  <Paragraphs>179</Paragraphs>
  <Slides>12</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phys1443-spring02</vt:lpstr>
      <vt:lpstr>Equation</vt:lpstr>
      <vt:lpstr>PHYS 1441 – Section 002 Lecture #21</vt:lpstr>
      <vt:lpstr>Announcements</vt:lpstr>
      <vt:lpstr>Moment of Inertia </vt:lpstr>
      <vt:lpstr>Ex.  The Moment of Inertia Depends on Where the Axis Is.</vt:lpstr>
      <vt:lpstr>Example for Moment of Inertia</vt:lpstr>
      <vt:lpstr>Check out Figure 8 – 21  for moment of inertia for various shaped objects</vt:lpstr>
      <vt:lpstr>Torque &amp; Angular Acceleration</vt:lpstr>
      <vt:lpstr>Ex. Hoisting a Crate</vt:lpstr>
      <vt:lpstr>Rotational Kinetic Energy</vt:lpstr>
      <vt:lpstr>Example for Moment of Inertia</vt:lpstr>
      <vt:lpstr>Kinetic Energy of a Rolling Sphere</vt:lpstr>
      <vt:lpstr>Example for Rolling Kinetic Energy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Jaehoon Yu</cp:lastModifiedBy>
  <cp:revision>1292</cp:revision>
  <cp:lastPrinted>2013-04-08T23:48:48Z</cp:lastPrinted>
  <dcterms:created xsi:type="dcterms:W3CDTF">2012-08-27T21:13:02Z</dcterms:created>
  <dcterms:modified xsi:type="dcterms:W3CDTF">2013-04-15T23:14:42Z</dcterms:modified>
</cp:coreProperties>
</file>