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763" r:id="rId4"/>
    <p:sldId id="764" r:id="rId5"/>
    <p:sldId id="765" r:id="rId6"/>
    <p:sldId id="766" r:id="rId7"/>
    <p:sldId id="767" r:id="rId8"/>
    <p:sldId id="768" r:id="rId9"/>
    <p:sldId id="769" r:id="rId10"/>
    <p:sldId id="770" r:id="rId11"/>
    <p:sldId id="771" r:id="rId12"/>
    <p:sldId id="772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w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w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wmf"/><Relationship Id="rId15" Type="http://schemas.openxmlformats.org/officeDocument/2006/relationships/image" Target="../media/image46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wmf"/><Relationship Id="rId7" Type="http://schemas.openxmlformats.org/officeDocument/2006/relationships/image" Target="../media/image38.emf"/><Relationship Id="rId8" Type="http://schemas.openxmlformats.org/officeDocument/2006/relationships/image" Target="../media/image39.wmf"/><Relationship Id="rId9" Type="http://schemas.openxmlformats.org/officeDocument/2006/relationships/image" Target="../media/image40.wmf"/><Relationship Id="rId10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w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wmf"/><Relationship Id="rId9" Type="http://schemas.openxmlformats.org/officeDocument/2006/relationships/image" Target="../media/image55.emf"/><Relationship Id="rId10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emf"/><Relationship Id="rId12" Type="http://schemas.openxmlformats.org/officeDocument/2006/relationships/image" Target="../media/image71.wmf"/><Relationship Id="rId13" Type="http://schemas.openxmlformats.org/officeDocument/2006/relationships/image" Target="../media/image72.wmf"/><Relationship Id="rId14" Type="http://schemas.openxmlformats.org/officeDocument/2006/relationships/image" Target="../media/image73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w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5.emf"/><Relationship Id="rId13" Type="http://schemas.openxmlformats.org/officeDocument/2006/relationships/image" Target="../media/image86.wmf"/><Relationship Id="rId14" Type="http://schemas.openxmlformats.org/officeDocument/2006/relationships/image" Target="../media/image87.wmf"/><Relationship Id="rId15" Type="http://schemas.openxmlformats.org/officeDocument/2006/relationships/image" Target="../media/image88.wmf"/><Relationship Id="rId16" Type="http://schemas.openxmlformats.org/officeDocument/2006/relationships/image" Target="../media/image89.wmf"/><Relationship Id="rId17" Type="http://schemas.openxmlformats.org/officeDocument/2006/relationships/image" Target="../media/image90.emf"/><Relationship Id="rId18" Type="http://schemas.openxmlformats.org/officeDocument/2006/relationships/image" Target="../media/image91.emf"/><Relationship Id="rId1" Type="http://schemas.openxmlformats.org/officeDocument/2006/relationships/image" Target="../media/image74.wmf"/><Relationship Id="rId2" Type="http://schemas.openxmlformats.org/officeDocument/2006/relationships/image" Target="../media/image75.emf"/><Relationship Id="rId3" Type="http://schemas.openxmlformats.org/officeDocument/2006/relationships/image" Target="../media/image76.e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2.e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93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95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10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100.wmf"/><Relationship Id="rId9" Type="http://schemas.openxmlformats.org/officeDocument/2006/relationships/oleObject" Target="../embeddings/oleObject99.bin"/><Relationship Id="rId10" Type="http://schemas.openxmlformats.org/officeDocument/2006/relationships/image" Target="../media/image10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5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7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1.wmf"/><Relationship Id="rId11" Type="http://schemas.openxmlformats.org/officeDocument/2006/relationships/image" Target="../media/image2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1.emf"/><Relationship Id="rId10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0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0.w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3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4.emf"/><Relationship Id="rId29" Type="http://schemas.openxmlformats.org/officeDocument/2006/relationships/oleObject" Target="../embeddings/oleObject43.bin"/><Relationship Id="rId30" Type="http://schemas.openxmlformats.org/officeDocument/2006/relationships/image" Target="../media/image45.wmf"/><Relationship Id="rId31" Type="http://schemas.openxmlformats.org/officeDocument/2006/relationships/oleObject" Target="../embeddings/oleObject44.bin"/><Relationship Id="rId32" Type="http://schemas.openxmlformats.org/officeDocument/2006/relationships/image" Target="../media/image46.w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5.e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55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6.bin"/><Relationship Id="rId26" Type="http://schemas.openxmlformats.org/officeDocument/2006/relationships/image" Target="../media/image58.emf"/><Relationship Id="rId27" Type="http://schemas.openxmlformats.org/officeDocument/2006/relationships/oleObject" Target="../embeddings/oleObject57.bin"/><Relationship Id="rId28" Type="http://schemas.openxmlformats.org/officeDocument/2006/relationships/image" Target="../media/image59.wmf"/><Relationship Id="rId10" Type="http://schemas.openxmlformats.org/officeDocument/2006/relationships/image" Target="../media/image50.e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4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69.emf"/><Relationship Id="rId23" Type="http://schemas.openxmlformats.org/officeDocument/2006/relationships/oleObject" Target="../embeddings/oleObject68.bin"/><Relationship Id="rId24" Type="http://schemas.openxmlformats.org/officeDocument/2006/relationships/image" Target="../media/image70.emf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71.wmf"/><Relationship Id="rId27" Type="http://schemas.openxmlformats.org/officeDocument/2006/relationships/oleObject" Target="../embeddings/oleObject70.bin"/><Relationship Id="rId28" Type="http://schemas.openxmlformats.org/officeDocument/2006/relationships/image" Target="../media/image72.wmf"/><Relationship Id="rId29" Type="http://schemas.openxmlformats.org/officeDocument/2006/relationships/oleObject" Target="../embeddings/oleObject71.bin"/><Relationship Id="rId30" Type="http://schemas.openxmlformats.org/officeDocument/2006/relationships/image" Target="../media/image73.w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66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2.w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2.emf"/><Relationship Id="rId21" Type="http://schemas.openxmlformats.org/officeDocument/2006/relationships/oleObject" Target="../embeddings/oleObject81.bin"/><Relationship Id="rId22" Type="http://schemas.openxmlformats.org/officeDocument/2006/relationships/image" Target="../media/image83.wmf"/><Relationship Id="rId23" Type="http://schemas.openxmlformats.org/officeDocument/2006/relationships/oleObject" Target="../embeddings/oleObject82.bin"/><Relationship Id="rId24" Type="http://schemas.openxmlformats.org/officeDocument/2006/relationships/image" Target="../media/image84.wmf"/><Relationship Id="rId25" Type="http://schemas.openxmlformats.org/officeDocument/2006/relationships/oleObject" Target="../embeddings/oleObject83.bin"/><Relationship Id="rId26" Type="http://schemas.openxmlformats.org/officeDocument/2006/relationships/image" Target="../media/image85.emf"/><Relationship Id="rId27" Type="http://schemas.openxmlformats.org/officeDocument/2006/relationships/oleObject" Target="../embeddings/oleObject84.bin"/><Relationship Id="rId28" Type="http://schemas.openxmlformats.org/officeDocument/2006/relationships/image" Target="../media/image86.wmf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30" Type="http://schemas.openxmlformats.org/officeDocument/2006/relationships/image" Target="../media/image87.wmf"/><Relationship Id="rId31" Type="http://schemas.openxmlformats.org/officeDocument/2006/relationships/oleObject" Target="../embeddings/oleObject86.bin"/><Relationship Id="rId32" Type="http://schemas.openxmlformats.org/officeDocument/2006/relationships/image" Target="../media/image88.wmf"/><Relationship Id="rId9" Type="http://schemas.openxmlformats.org/officeDocument/2006/relationships/oleObject" Target="../embeddings/oleObject75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6.emf"/><Relationship Id="rId33" Type="http://schemas.openxmlformats.org/officeDocument/2006/relationships/oleObject" Target="../embeddings/oleObject87.bin"/><Relationship Id="rId34" Type="http://schemas.openxmlformats.org/officeDocument/2006/relationships/image" Target="../media/image89.wmf"/><Relationship Id="rId35" Type="http://schemas.openxmlformats.org/officeDocument/2006/relationships/oleObject" Target="../embeddings/oleObject88.bin"/><Relationship Id="rId36" Type="http://schemas.openxmlformats.org/officeDocument/2006/relationships/image" Target="../media/image90.emf"/><Relationship Id="rId10" Type="http://schemas.openxmlformats.org/officeDocument/2006/relationships/image" Target="../media/image77.wmf"/><Relationship Id="rId11" Type="http://schemas.openxmlformats.org/officeDocument/2006/relationships/oleObject" Target="../embeddings/oleObject76.bin"/><Relationship Id="rId12" Type="http://schemas.openxmlformats.org/officeDocument/2006/relationships/image" Target="../media/image78.w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79.emf"/><Relationship Id="rId15" Type="http://schemas.openxmlformats.org/officeDocument/2006/relationships/oleObject" Target="../embeddings/oleObject78.bin"/><Relationship Id="rId16" Type="http://schemas.openxmlformats.org/officeDocument/2006/relationships/image" Target="../media/image80.emf"/><Relationship Id="rId17" Type="http://schemas.openxmlformats.org/officeDocument/2006/relationships/oleObject" Target="../embeddings/oleObject79.bin"/><Relationship Id="rId18" Type="http://schemas.openxmlformats.org/officeDocument/2006/relationships/image" Target="../media/image81.emf"/><Relationship Id="rId19" Type="http://schemas.openxmlformats.org/officeDocument/2006/relationships/oleObject" Target="../embeddings/oleObject80.bin"/><Relationship Id="rId37" Type="http://schemas.openxmlformats.org/officeDocument/2006/relationships/oleObject" Target="../embeddings/oleObject89.bin"/><Relationship Id="rId38" Type="http://schemas.openxmlformats.org/officeDocument/2006/relationships/image" Target="../media/image9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0970" y="1600200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22,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0" y="2362200"/>
            <a:ext cx="662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Work, Power and Energy in Rotation</a:t>
            </a:r>
            <a:endParaRPr lang="en-US" sz="2800" dirty="0">
              <a:latin typeface="Arial Narrow" charset="0"/>
              <a:ea typeface="굴림" charset="0"/>
              <a:cs typeface="굴림" charset="0"/>
            </a:endParaRP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Angular Momentum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Angular </a:t>
            </a:r>
            <a:r>
              <a:rPr lang="en-US" sz="2800" dirty="0">
                <a:latin typeface="Arial Narrow" charset="0"/>
                <a:ea typeface="굴림" charset="0"/>
                <a:cs typeface="굴림" charset="0"/>
              </a:rPr>
              <a:t>Momentum </a:t>
            </a:r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Conservation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Similarities </a:t>
            </a:r>
            <a:r>
              <a:rPr lang="en-US" sz="2800" dirty="0">
                <a:latin typeface="Arial Narrow" charset="0"/>
                <a:ea typeface="굴림" charset="0"/>
                <a:cs typeface="굴림" charset="0"/>
              </a:rPr>
              <a:t>Between Linear and Rotational </a:t>
            </a:r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Quantities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Conditions for Equilibrium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Elastic Properties of Solids</a:t>
            </a:r>
            <a:endParaRPr lang="en-US" sz="2800" dirty="0">
              <a:latin typeface="Arial Narrow" charset="0"/>
              <a:ea typeface="굴림" charset="0"/>
              <a:cs typeface="굴림" charset="0"/>
            </a:endParaRPr>
          </a:p>
          <a:p>
            <a:pPr marL="609600" indent="-609600" algn="l"/>
            <a:endParaRPr lang="en-US" altLang="ko-KR" sz="2800" dirty="0">
              <a:latin typeface="Arial Narrow" charset="0"/>
              <a:ea typeface="굴림" charset="0"/>
              <a:cs typeface="굴림" charset="0"/>
            </a:endParaRPr>
          </a:p>
          <a:p>
            <a:pPr marL="609600" indent="-609600" algn="l"/>
            <a:endParaRPr lang="en-US" sz="2800" dirty="0"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8200" y="6015335"/>
            <a:ext cx="7687922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Apr. 30!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April 22, 2013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317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1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23F59-D1CD-E04D-8B97-B312A8CDA30A}" type="slidenum">
              <a:rPr lang="en-US"/>
              <a:pPr/>
              <a:t>10</a:t>
            </a:fld>
            <a:endParaRPr lang="en-US"/>
          </a:p>
        </p:txBody>
      </p:sp>
      <p:sp>
        <p:nvSpPr>
          <p:cNvPr id="31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Conditions for Equilibrium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7620000" cy="4572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 you think the term “An object is at its equilibrium” means?</a:t>
            </a:r>
          </a:p>
        </p:txBody>
      </p:sp>
      <p:graphicFrame>
        <p:nvGraphicFramePr>
          <p:cNvPr id="9779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2530"/>
              </p:ext>
            </p:extLst>
          </p:nvPr>
        </p:nvGraphicFramePr>
        <p:xfrm>
          <a:off x="5638800" y="2628900"/>
          <a:ext cx="952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Equation" r:id="rId3" imgW="457200" imgH="292100" progId="Equation.DSMT4">
                  <p:embed/>
                </p:oleObj>
              </mc:Choice>
              <mc:Fallback>
                <p:oleObj name="Equation" r:id="rId3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28900"/>
                        <a:ext cx="952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457200" y="1374775"/>
            <a:ext cx="8229600" cy="8223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Arial Narrow" charset="0"/>
              </a:rPr>
              <a:t>The object is either at rest (</a:t>
            </a:r>
            <a:r>
              <a:rPr lang="en-US" b="1" u="sng">
                <a:solidFill>
                  <a:srgbClr val="003300"/>
                </a:solidFill>
                <a:latin typeface="Arial Narrow" charset="0"/>
              </a:rPr>
              <a:t>Static Equilibrium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) or its center of mass is moving at a constant velocity (</a:t>
            </a:r>
            <a:r>
              <a:rPr lang="en-US" b="1" u="sng">
                <a:solidFill>
                  <a:srgbClr val="003300"/>
                </a:solidFill>
                <a:latin typeface="Arial Narrow" charset="0"/>
              </a:rPr>
              <a:t>Dynamic Equilibrium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). </a:t>
            </a:r>
          </a:p>
        </p:txBody>
      </p:sp>
      <p:sp>
        <p:nvSpPr>
          <p:cNvPr id="977926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1066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Is this it?   </a:t>
            </a:r>
          </a:p>
        </p:txBody>
      </p:sp>
      <p:sp>
        <p:nvSpPr>
          <p:cNvPr id="977927" name="Text Box 7"/>
          <p:cNvSpPr txBox="1">
            <a:spLocks noChangeArrowheads="1"/>
          </p:cNvSpPr>
          <p:nvPr/>
        </p:nvSpPr>
        <p:spPr bwMode="auto">
          <a:xfrm>
            <a:off x="457200" y="2278063"/>
            <a:ext cx="4724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When do you think an object is at its equilibrium?</a:t>
            </a:r>
          </a:p>
        </p:txBody>
      </p:sp>
      <p:sp>
        <p:nvSpPr>
          <p:cNvPr id="977928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5105400" cy="3968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Translational Equilibrium: Equilibrium in linear motion </a:t>
            </a:r>
          </a:p>
        </p:txBody>
      </p:sp>
      <p:sp>
        <p:nvSpPr>
          <p:cNvPr id="977929" name="Text Box 9"/>
          <p:cNvSpPr txBox="1">
            <a:spLocks noChangeArrowheads="1"/>
          </p:cNvSpPr>
          <p:nvPr/>
        </p:nvSpPr>
        <p:spPr bwMode="auto">
          <a:xfrm>
            <a:off x="1905000" y="3200400"/>
            <a:ext cx="63246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above condition is sufficient for a point-like object to be at its translational equilibrium.   However for </a:t>
            </a:r>
            <a:r>
              <a:rPr lang="en-US" altLang="ko-KR" sz="2000">
                <a:solidFill>
                  <a:srgbClr val="FF0000"/>
                </a:solidFill>
                <a:latin typeface="Arial Narrow" charset="0"/>
                <a:ea typeface="굴림" charset="-127"/>
                <a:cs typeface="굴림" charset="-127"/>
              </a:rPr>
              <a:t>an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object with size this is not sufficient.   One more condition is needed.  What is it? </a:t>
            </a:r>
          </a:p>
        </p:txBody>
      </p:sp>
      <p:sp>
        <p:nvSpPr>
          <p:cNvPr id="977930" name="Text Box 10"/>
          <p:cNvSpPr txBox="1">
            <a:spLocks noChangeArrowheads="1"/>
          </p:cNvSpPr>
          <p:nvPr/>
        </p:nvSpPr>
        <p:spPr bwMode="auto">
          <a:xfrm>
            <a:off x="1828800" y="4191000"/>
            <a:ext cx="72390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consider two forces equal in magnitude but in opposite direction acting on a rigid object as shown in the figure.   What do you think will happen?</a:t>
            </a:r>
          </a:p>
        </p:txBody>
      </p:sp>
      <p:sp>
        <p:nvSpPr>
          <p:cNvPr id="977931" name="Freeform 11"/>
          <p:cNvSpPr>
            <a:spLocks/>
          </p:cNvSpPr>
          <p:nvPr/>
        </p:nvSpPr>
        <p:spPr bwMode="auto">
          <a:xfrm>
            <a:off x="304800" y="4419600"/>
            <a:ext cx="1492250" cy="1665288"/>
          </a:xfrm>
          <a:custGeom>
            <a:avLst/>
            <a:gdLst>
              <a:gd name="T0" fmla="*/ 2147483647 w 354"/>
              <a:gd name="T1" fmla="*/ 2147483647 h 569"/>
              <a:gd name="T2" fmla="*/ 2147483647 w 354"/>
              <a:gd name="T3" fmla="*/ 2147483647 h 569"/>
              <a:gd name="T4" fmla="*/ 2147483647 w 354"/>
              <a:gd name="T5" fmla="*/ 2147483647 h 569"/>
              <a:gd name="T6" fmla="*/ 2147483647 w 354"/>
              <a:gd name="T7" fmla="*/ 2147483647 h 569"/>
              <a:gd name="T8" fmla="*/ 2147483647 w 354"/>
              <a:gd name="T9" fmla="*/ 2147483647 h 569"/>
              <a:gd name="T10" fmla="*/ 2147483647 w 354"/>
              <a:gd name="T11" fmla="*/ 2147483647 h 569"/>
              <a:gd name="T12" fmla="*/ 2147483647 w 354"/>
              <a:gd name="T13" fmla="*/ 2147483647 h 569"/>
              <a:gd name="T14" fmla="*/ 2147483647 w 354"/>
              <a:gd name="T15" fmla="*/ 2147483647 h 569"/>
              <a:gd name="T16" fmla="*/ 2147483647 w 354"/>
              <a:gd name="T17" fmla="*/ 2147483647 h 569"/>
              <a:gd name="T18" fmla="*/ 2147483647 w 354"/>
              <a:gd name="T19" fmla="*/ 2147483647 h 569"/>
              <a:gd name="T20" fmla="*/ 2147483647 w 354"/>
              <a:gd name="T21" fmla="*/ 2147483647 h 569"/>
              <a:gd name="T22" fmla="*/ 2147483647 w 354"/>
              <a:gd name="T23" fmla="*/ 2147483647 h 569"/>
              <a:gd name="T24" fmla="*/ 2147483647 w 354"/>
              <a:gd name="T25" fmla="*/ 2147483647 h 569"/>
              <a:gd name="T26" fmla="*/ 2147483647 w 354"/>
              <a:gd name="T27" fmla="*/ 2147483647 h 569"/>
              <a:gd name="T28" fmla="*/ 2147483647 w 354"/>
              <a:gd name="T29" fmla="*/ 2147483647 h 5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4"/>
              <a:gd name="T46" fmla="*/ 0 h 569"/>
              <a:gd name="T47" fmla="*/ 354 w 354"/>
              <a:gd name="T48" fmla="*/ 569 h 5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4" h="569">
                <a:moveTo>
                  <a:pt x="40" y="210"/>
                </a:moveTo>
                <a:cubicBezTo>
                  <a:pt x="61" y="215"/>
                  <a:pt x="97" y="220"/>
                  <a:pt x="115" y="233"/>
                </a:cubicBezTo>
                <a:cubicBezTo>
                  <a:pt x="131" y="244"/>
                  <a:pt x="138" y="263"/>
                  <a:pt x="152" y="277"/>
                </a:cubicBezTo>
                <a:cubicBezTo>
                  <a:pt x="166" y="342"/>
                  <a:pt x="182" y="407"/>
                  <a:pt x="197" y="472"/>
                </a:cubicBezTo>
                <a:cubicBezTo>
                  <a:pt x="206" y="513"/>
                  <a:pt x="222" y="556"/>
                  <a:pt x="264" y="569"/>
                </a:cubicBezTo>
                <a:cubicBezTo>
                  <a:pt x="277" y="564"/>
                  <a:pt x="299" y="567"/>
                  <a:pt x="302" y="554"/>
                </a:cubicBezTo>
                <a:cubicBezTo>
                  <a:pt x="315" y="498"/>
                  <a:pt x="305" y="439"/>
                  <a:pt x="309" y="382"/>
                </a:cubicBezTo>
                <a:cubicBezTo>
                  <a:pt x="312" y="347"/>
                  <a:pt x="335" y="303"/>
                  <a:pt x="347" y="270"/>
                </a:cubicBezTo>
                <a:cubicBezTo>
                  <a:pt x="344" y="225"/>
                  <a:pt x="354" y="175"/>
                  <a:pt x="332" y="135"/>
                </a:cubicBezTo>
                <a:cubicBezTo>
                  <a:pt x="300" y="76"/>
                  <a:pt x="240" y="22"/>
                  <a:pt x="175" y="1"/>
                </a:cubicBezTo>
                <a:cubicBezTo>
                  <a:pt x="152" y="3"/>
                  <a:pt x="128" y="0"/>
                  <a:pt x="107" y="8"/>
                </a:cubicBezTo>
                <a:cubicBezTo>
                  <a:pt x="92" y="14"/>
                  <a:pt x="97" y="38"/>
                  <a:pt x="92" y="53"/>
                </a:cubicBezTo>
                <a:cubicBezTo>
                  <a:pt x="72" y="112"/>
                  <a:pt x="70" y="145"/>
                  <a:pt x="17" y="180"/>
                </a:cubicBezTo>
                <a:cubicBezTo>
                  <a:pt x="12" y="188"/>
                  <a:pt x="0" y="194"/>
                  <a:pt x="2" y="203"/>
                </a:cubicBezTo>
                <a:cubicBezTo>
                  <a:pt x="8" y="233"/>
                  <a:pt x="30" y="215"/>
                  <a:pt x="40" y="210"/>
                </a:cubicBez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4876800"/>
            <a:ext cx="533400" cy="396875"/>
            <a:chOff x="816" y="3072"/>
            <a:chExt cx="336" cy="250"/>
          </a:xfrm>
        </p:grpSpPr>
        <p:sp>
          <p:nvSpPr>
            <p:cNvPr id="31781" name="Text Box 13"/>
            <p:cNvSpPr txBox="1">
              <a:spLocks noChangeArrowheads="1"/>
            </p:cNvSpPr>
            <p:nvPr/>
          </p:nvSpPr>
          <p:spPr bwMode="auto">
            <a:xfrm>
              <a:off x="832" y="3072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3399"/>
                  </a:solidFill>
                  <a:latin typeface="Arial Narrow" charset="0"/>
                </a:rPr>
                <a:t>CM</a:t>
              </a:r>
            </a:p>
          </p:txBody>
        </p:sp>
        <p:sp>
          <p:nvSpPr>
            <p:cNvPr id="31782" name="Oval 14"/>
            <p:cNvSpPr>
              <a:spLocks noChangeArrowheads="1"/>
            </p:cNvSpPr>
            <p:nvPr/>
          </p:nvSpPr>
          <p:spPr bwMode="auto">
            <a:xfrm>
              <a:off x="81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7935" name="Line 15"/>
          <p:cNvSpPr>
            <a:spLocks noChangeShapeType="1"/>
          </p:cNvSpPr>
          <p:nvPr/>
        </p:nvSpPr>
        <p:spPr bwMode="auto">
          <a:xfrm>
            <a:off x="685800" y="4648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71563" y="4648200"/>
            <a:ext cx="300037" cy="457200"/>
            <a:chOff x="675" y="2928"/>
            <a:chExt cx="189" cy="288"/>
          </a:xfrm>
        </p:grpSpPr>
        <p:sp>
          <p:nvSpPr>
            <p:cNvPr id="31779" name="Text Box 17"/>
            <p:cNvSpPr txBox="1">
              <a:spLocks noChangeArrowheads="1"/>
            </p:cNvSpPr>
            <p:nvPr/>
          </p:nvSpPr>
          <p:spPr bwMode="auto">
            <a:xfrm>
              <a:off x="675" y="2928"/>
              <a:ext cx="1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  <p:sp>
          <p:nvSpPr>
            <p:cNvPr id="31780" name="Line 18"/>
            <p:cNvSpPr>
              <a:spLocks noChangeShapeType="1"/>
            </p:cNvSpPr>
            <p:nvPr/>
          </p:nvSpPr>
          <p:spPr bwMode="auto">
            <a:xfrm>
              <a:off x="840" y="292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7939" name="Line 19"/>
          <p:cNvSpPr>
            <a:spLocks noChangeShapeType="1"/>
          </p:cNvSpPr>
          <p:nvPr/>
        </p:nvSpPr>
        <p:spPr bwMode="auto">
          <a:xfrm>
            <a:off x="1066800" y="5562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071563" y="5105400"/>
            <a:ext cx="300037" cy="457200"/>
            <a:chOff x="675" y="3216"/>
            <a:chExt cx="189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840" y="3216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675" y="3216"/>
              <a:ext cx="1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343400"/>
            <a:ext cx="609600" cy="396875"/>
            <a:chOff x="432" y="2736"/>
            <a:chExt cx="384" cy="250"/>
          </a:xfrm>
        </p:grpSpPr>
        <p:sp>
          <p:nvSpPr>
            <p:cNvPr id="31775" name="Text Box 24"/>
            <p:cNvSpPr txBox="1">
              <a:spLocks noChangeArrowheads="1"/>
            </p:cNvSpPr>
            <p:nvPr/>
          </p:nvSpPr>
          <p:spPr bwMode="auto">
            <a:xfrm>
              <a:off x="559" y="2736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F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31776" name="Line 25"/>
            <p:cNvSpPr>
              <a:spLocks noChangeShapeType="1"/>
            </p:cNvSpPr>
            <p:nvPr/>
          </p:nvSpPr>
          <p:spPr bwMode="auto">
            <a:xfrm flipH="1">
              <a:off x="432" y="292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524000" y="5486400"/>
            <a:ext cx="609600" cy="396875"/>
            <a:chOff x="816" y="3456"/>
            <a:chExt cx="384" cy="250"/>
          </a:xfrm>
        </p:grpSpPr>
        <p:sp>
          <p:nvSpPr>
            <p:cNvPr id="31773" name="Line 27"/>
            <p:cNvSpPr>
              <a:spLocks noChangeShapeType="1"/>
            </p:cNvSpPr>
            <p:nvPr/>
          </p:nvSpPr>
          <p:spPr bwMode="auto">
            <a:xfrm>
              <a:off x="816" y="3504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Text Box 28"/>
            <p:cNvSpPr txBox="1">
              <a:spLocks noChangeArrowheads="1"/>
            </p:cNvSpPr>
            <p:nvPr/>
          </p:nvSpPr>
          <p:spPr bwMode="auto">
            <a:xfrm>
              <a:off x="847" y="3456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-F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</p:grpSp>
      <p:sp>
        <p:nvSpPr>
          <p:cNvPr id="977949" name="Text Box 29"/>
          <p:cNvSpPr txBox="1">
            <a:spLocks noChangeArrowheads="1"/>
          </p:cNvSpPr>
          <p:nvPr/>
        </p:nvSpPr>
        <p:spPr bwMode="auto">
          <a:xfrm>
            <a:off x="2209800" y="4953000"/>
            <a:ext cx="5410200" cy="707886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object will rotate about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CM. Since the net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torque acting on the object about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a rotational axis is not 0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 </a:t>
            </a:r>
          </a:p>
        </p:txBody>
      </p:sp>
      <p:sp>
        <p:nvSpPr>
          <p:cNvPr id="977950" name="Text Box 30"/>
          <p:cNvSpPr txBox="1">
            <a:spLocks noChangeArrowheads="1"/>
          </p:cNvSpPr>
          <p:nvPr/>
        </p:nvSpPr>
        <p:spPr bwMode="auto">
          <a:xfrm>
            <a:off x="2438400" y="5638800"/>
            <a:ext cx="6172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For an object to be at its </a:t>
            </a:r>
            <a:r>
              <a:rPr lang="en-US" sz="2000">
                <a:solidFill>
                  <a:srgbClr val="003300"/>
                </a:solidFill>
                <a:latin typeface="Monotype Corsiva" charset="0"/>
              </a:rPr>
              <a:t>static equilibrium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object should not have linear or angular speed. </a:t>
            </a:r>
          </a:p>
        </p:txBody>
      </p:sp>
      <p:graphicFrame>
        <p:nvGraphicFramePr>
          <p:cNvPr id="9779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8078"/>
              </p:ext>
            </p:extLst>
          </p:nvPr>
        </p:nvGraphicFramePr>
        <p:xfrm>
          <a:off x="7750175" y="4991100"/>
          <a:ext cx="873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5" imgW="419100" imgH="292100" progId="Equation.DSMT4">
                  <p:embed/>
                </p:oleObj>
              </mc:Choice>
              <mc:Fallback>
                <p:oleObj name="Equation" r:id="rId5" imgW="419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5" y="4991100"/>
                        <a:ext cx="8731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2" name="Object 4"/>
          <p:cNvGraphicFramePr>
            <a:graphicFrameLocks noChangeAspect="1"/>
          </p:cNvGraphicFramePr>
          <p:nvPr/>
        </p:nvGraphicFramePr>
        <p:xfrm>
          <a:off x="5575300" y="5943600"/>
          <a:ext cx="1033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943600"/>
                        <a:ext cx="1033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3" name="Object 5"/>
          <p:cNvGraphicFramePr>
            <a:graphicFrameLocks noChangeAspect="1"/>
          </p:cNvGraphicFramePr>
          <p:nvPr/>
        </p:nvGraphicFramePr>
        <p:xfrm>
          <a:off x="6781800" y="5969000"/>
          <a:ext cx="793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969000"/>
                        <a:ext cx="7937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4" name="Object 6"/>
          <p:cNvGraphicFramePr>
            <a:graphicFrameLocks noChangeAspect="1"/>
          </p:cNvGraphicFramePr>
          <p:nvPr/>
        </p:nvGraphicFramePr>
        <p:xfrm>
          <a:off x="6592888" y="2743200"/>
          <a:ext cx="2651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2743200"/>
                        <a:ext cx="2651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5" name="Object 7"/>
          <p:cNvGraphicFramePr>
            <a:graphicFrameLocks noChangeAspect="1"/>
          </p:cNvGraphicFramePr>
          <p:nvPr/>
        </p:nvGraphicFramePr>
        <p:xfrm>
          <a:off x="8575675" y="5105400"/>
          <a:ext cx="2635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675" y="5105400"/>
                        <a:ext cx="2635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87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7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7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7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7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7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7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animBg="1" autoUpdateAnimBg="0"/>
      <p:bldP spid="977925" grpId="0" animBg="1" autoUpdateAnimBg="0"/>
      <p:bldP spid="977926" grpId="0" animBg="1" autoUpdateAnimBg="0"/>
      <p:bldP spid="977927" grpId="0" animBg="1" autoUpdateAnimBg="0"/>
      <p:bldP spid="977928" grpId="0" animBg="1" autoUpdateAnimBg="0"/>
      <p:bldP spid="977929" grpId="0" build="p" autoUpdateAnimBg="0"/>
      <p:bldP spid="977930" grpId="0" animBg="1" autoUpdateAnimBg="0"/>
      <p:bldP spid="977931" grpId="0" animBg="1"/>
      <p:bldP spid="977935" grpId="0" animBg="1"/>
      <p:bldP spid="977939" grpId="0" animBg="1"/>
      <p:bldP spid="977949" grpId="0" animBg="1" autoUpdateAnimBg="0"/>
      <p:bldP spid="97795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April 22, 2013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327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27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1B964-A103-7C43-ADE5-34C5382C19A8}" type="slidenum">
              <a:rPr lang="en-US"/>
              <a:pPr/>
              <a:t>11</a:t>
            </a:fld>
            <a:endParaRPr lang="en-US"/>
          </a:p>
        </p:txBody>
      </p:sp>
      <p:sp>
        <p:nvSpPr>
          <p:cNvPr id="32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More on Conditions for Equilibrium</a:t>
            </a:r>
          </a:p>
        </p:txBody>
      </p:sp>
      <p:sp>
        <p:nvSpPr>
          <p:cNvPr id="97894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To simplify the problem, we will only deal with forces acting on x-y plane, giving torque only along z-axis.   What do you think the conditions for equilibrium be in this case? </a:t>
            </a:r>
          </a:p>
        </p:txBody>
      </p:sp>
      <p:sp>
        <p:nvSpPr>
          <p:cNvPr id="978948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848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six possible equations from the two vector equations turns to three equations.</a:t>
            </a:r>
          </a:p>
        </p:txBody>
      </p:sp>
      <p:sp>
        <p:nvSpPr>
          <p:cNvPr id="978949" name="Text Box 5"/>
          <p:cNvSpPr txBox="1">
            <a:spLocks noChangeArrowheads="1"/>
          </p:cNvSpPr>
          <p:nvPr/>
        </p:nvSpPr>
        <p:spPr bwMode="auto">
          <a:xfrm>
            <a:off x="762000" y="3032125"/>
            <a:ext cx="7467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if there are many forces exerting on an object?</a:t>
            </a:r>
          </a:p>
        </p:txBody>
      </p:sp>
      <p:graphicFrame>
        <p:nvGraphicFramePr>
          <p:cNvPr id="9789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89443"/>
              </p:ext>
            </p:extLst>
          </p:nvPr>
        </p:nvGraphicFramePr>
        <p:xfrm>
          <a:off x="609600" y="2171700"/>
          <a:ext cx="11906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3" name="Equation" r:id="rId3" imgW="571500" imgH="292100" progId="Equation.DSMT4">
                  <p:embed/>
                </p:oleObj>
              </mc:Choice>
              <mc:Fallback>
                <p:oleObj name="Equation" r:id="rId3" imgW="571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71700"/>
                        <a:ext cx="11906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07368"/>
              </p:ext>
            </p:extLst>
          </p:nvPr>
        </p:nvGraphicFramePr>
        <p:xfrm>
          <a:off x="4876800" y="2095500"/>
          <a:ext cx="11112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4" name="Equation" r:id="rId5" imgW="533400" imgH="292100" progId="Equation.DSMT4">
                  <p:embed/>
                </p:oleObj>
              </mc:Choice>
              <mc:Fallback>
                <p:oleObj name="Equation" r:id="rId5" imgW="533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95500"/>
                        <a:ext cx="11112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2" name="Object 4"/>
          <p:cNvGraphicFramePr>
            <a:graphicFrameLocks noChangeAspect="1"/>
          </p:cNvGraphicFramePr>
          <p:nvPr/>
        </p:nvGraphicFramePr>
        <p:xfrm>
          <a:off x="2616200" y="1905000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5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05000"/>
                        <a:ext cx="1270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3" name="Object 5"/>
          <p:cNvGraphicFramePr>
            <a:graphicFrameLocks noChangeAspect="1"/>
          </p:cNvGraphicFramePr>
          <p:nvPr/>
        </p:nvGraphicFramePr>
        <p:xfrm>
          <a:off x="6859588" y="2159000"/>
          <a:ext cx="1217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6"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2159000"/>
                        <a:ext cx="12176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3654425"/>
            <a:ext cx="2133600" cy="2136775"/>
            <a:chOff x="383" y="2203"/>
            <a:chExt cx="1249" cy="1346"/>
          </a:xfrm>
        </p:grpSpPr>
        <p:sp>
          <p:nvSpPr>
            <p:cNvPr id="32789" name="Freeform 11"/>
            <p:cNvSpPr>
              <a:spLocks/>
            </p:cNvSpPr>
            <p:nvPr/>
          </p:nvSpPr>
          <p:spPr bwMode="auto">
            <a:xfrm>
              <a:off x="383" y="2353"/>
              <a:ext cx="940" cy="1049"/>
            </a:xfrm>
            <a:custGeom>
              <a:avLst/>
              <a:gdLst>
                <a:gd name="T0" fmla="*/ 4896155 w 354"/>
                <a:gd name="T1" fmla="*/ 323199 h 569"/>
                <a:gd name="T2" fmla="*/ 14117929 w 354"/>
                <a:gd name="T3" fmla="*/ 359601 h 569"/>
                <a:gd name="T4" fmla="*/ 18698586 w 354"/>
                <a:gd name="T5" fmla="*/ 427301 h 569"/>
                <a:gd name="T6" fmla="*/ 24205356 w 354"/>
                <a:gd name="T7" fmla="*/ 727375 h 569"/>
                <a:gd name="T8" fmla="*/ 32435770 w 354"/>
                <a:gd name="T9" fmla="*/ 877008 h 569"/>
                <a:gd name="T10" fmla="*/ 37122714 w 354"/>
                <a:gd name="T11" fmla="*/ 853604 h 569"/>
                <a:gd name="T12" fmla="*/ 37994792 w 354"/>
                <a:gd name="T13" fmla="*/ 588778 h 569"/>
                <a:gd name="T14" fmla="*/ 42629449 w 354"/>
                <a:gd name="T15" fmla="*/ 416224 h 569"/>
                <a:gd name="T16" fmla="*/ 40818228 w 354"/>
                <a:gd name="T17" fmla="*/ 208174 h 569"/>
                <a:gd name="T18" fmla="*/ 21520825 w 354"/>
                <a:gd name="T19" fmla="*/ 1724 h 569"/>
                <a:gd name="T20" fmla="*/ 13139562 w 354"/>
                <a:gd name="T21" fmla="*/ 12800 h 569"/>
                <a:gd name="T22" fmla="*/ 11295733 w 354"/>
                <a:gd name="T23" fmla="*/ 82204 h 569"/>
                <a:gd name="T24" fmla="*/ 2073805 w 354"/>
                <a:gd name="T25" fmla="*/ 277583 h 569"/>
                <a:gd name="T26" fmla="*/ 229995 w 354"/>
                <a:gd name="T27" fmla="*/ 312917 h 569"/>
                <a:gd name="T28" fmla="*/ 4896155 w 354"/>
                <a:gd name="T29" fmla="*/ 323199 h 5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4"/>
                <a:gd name="T46" fmla="*/ 0 h 569"/>
                <a:gd name="T47" fmla="*/ 354 w 354"/>
                <a:gd name="T48" fmla="*/ 569 h 5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4" h="569">
                  <a:moveTo>
                    <a:pt x="40" y="210"/>
                  </a:moveTo>
                  <a:cubicBezTo>
                    <a:pt x="61" y="215"/>
                    <a:pt x="97" y="220"/>
                    <a:pt x="115" y="233"/>
                  </a:cubicBezTo>
                  <a:cubicBezTo>
                    <a:pt x="131" y="244"/>
                    <a:pt x="138" y="263"/>
                    <a:pt x="152" y="277"/>
                  </a:cubicBezTo>
                  <a:cubicBezTo>
                    <a:pt x="166" y="342"/>
                    <a:pt x="182" y="407"/>
                    <a:pt x="197" y="472"/>
                  </a:cubicBezTo>
                  <a:cubicBezTo>
                    <a:pt x="206" y="513"/>
                    <a:pt x="222" y="556"/>
                    <a:pt x="264" y="569"/>
                  </a:cubicBezTo>
                  <a:cubicBezTo>
                    <a:pt x="277" y="564"/>
                    <a:pt x="299" y="567"/>
                    <a:pt x="302" y="554"/>
                  </a:cubicBezTo>
                  <a:cubicBezTo>
                    <a:pt x="315" y="498"/>
                    <a:pt x="305" y="439"/>
                    <a:pt x="309" y="382"/>
                  </a:cubicBezTo>
                  <a:cubicBezTo>
                    <a:pt x="312" y="347"/>
                    <a:pt x="335" y="303"/>
                    <a:pt x="347" y="270"/>
                  </a:cubicBezTo>
                  <a:cubicBezTo>
                    <a:pt x="344" y="225"/>
                    <a:pt x="354" y="175"/>
                    <a:pt x="332" y="135"/>
                  </a:cubicBezTo>
                  <a:cubicBezTo>
                    <a:pt x="300" y="76"/>
                    <a:pt x="240" y="22"/>
                    <a:pt x="175" y="1"/>
                  </a:cubicBezTo>
                  <a:cubicBezTo>
                    <a:pt x="152" y="3"/>
                    <a:pt x="128" y="0"/>
                    <a:pt x="107" y="8"/>
                  </a:cubicBezTo>
                  <a:cubicBezTo>
                    <a:pt x="92" y="14"/>
                    <a:pt x="97" y="38"/>
                    <a:pt x="92" y="53"/>
                  </a:cubicBezTo>
                  <a:cubicBezTo>
                    <a:pt x="72" y="112"/>
                    <a:pt x="70" y="145"/>
                    <a:pt x="17" y="180"/>
                  </a:cubicBezTo>
                  <a:cubicBezTo>
                    <a:pt x="12" y="188"/>
                    <a:pt x="0" y="194"/>
                    <a:pt x="2" y="203"/>
                  </a:cubicBezTo>
                  <a:cubicBezTo>
                    <a:pt x="8" y="233"/>
                    <a:pt x="30" y="215"/>
                    <a:pt x="40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rgbClr val="5E767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90" name="Group 12"/>
            <p:cNvGrpSpPr>
              <a:grpSpLocks/>
            </p:cNvGrpSpPr>
            <p:nvPr/>
          </p:nvGrpSpPr>
          <p:grpSpPr bwMode="auto">
            <a:xfrm>
              <a:off x="815" y="2641"/>
              <a:ext cx="219" cy="250"/>
              <a:chOff x="816" y="3072"/>
              <a:chExt cx="219" cy="250"/>
            </a:xfrm>
          </p:grpSpPr>
          <p:sp>
            <p:nvSpPr>
              <p:cNvPr id="32814" name="Text Box 13"/>
              <p:cNvSpPr txBox="1">
                <a:spLocks noChangeArrowheads="1"/>
              </p:cNvSpPr>
              <p:nvPr/>
            </p:nvSpPr>
            <p:spPr bwMode="auto">
              <a:xfrm>
                <a:off x="832" y="3072"/>
                <a:ext cx="2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32815" name="Oval 14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791" name="Group 15"/>
            <p:cNvGrpSpPr>
              <a:grpSpLocks/>
            </p:cNvGrpSpPr>
            <p:nvPr/>
          </p:nvGrpSpPr>
          <p:grpSpPr bwMode="auto">
            <a:xfrm rot="2662544">
              <a:off x="432" y="2246"/>
              <a:ext cx="384" cy="250"/>
              <a:chOff x="433" y="2735"/>
              <a:chExt cx="384" cy="250"/>
            </a:xfrm>
          </p:grpSpPr>
          <p:sp>
            <p:nvSpPr>
              <p:cNvPr id="32812" name="Text Box 16"/>
              <p:cNvSpPr txBox="1">
                <a:spLocks noChangeArrowheads="1"/>
              </p:cNvSpPr>
              <p:nvPr/>
            </p:nvSpPr>
            <p:spPr bwMode="auto">
              <a:xfrm>
                <a:off x="557" y="2735"/>
                <a:ext cx="2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  <p:sp>
            <p:nvSpPr>
              <p:cNvPr id="32813" name="Line 17"/>
              <p:cNvSpPr>
                <a:spLocks noChangeShapeType="1"/>
              </p:cNvSpPr>
              <p:nvPr/>
            </p:nvSpPr>
            <p:spPr bwMode="auto">
              <a:xfrm flipH="1">
                <a:off x="433" y="2929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792" name="Group 18"/>
            <p:cNvGrpSpPr>
              <a:grpSpLocks/>
            </p:cNvGrpSpPr>
            <p:nvPr/>
          </p:nvGrpSpPr>
          <p:grpSpPr bwMode="auto">
            <a:xfrm rot="3265369">
              <a:off x="995" y="3240"/>
              <a:ext cx="384" cy="233"/>
              <a:chOff x="967" y="3460"/>
              <a:chExt cx="384" cy="233"/>
            </a:xfrm>
          </p:grpSpPr>
          <p:sp>
            <p:nvSpPr>
              <p:cNvPr id="32810" name="Line 19"/>
              <p:cNvSpPr>
                <a:spLocks noChangeShapeType="1"/>
              </p:cNvSpPr>
              <p:nvPr/>
            </p:nvSpPr>
            <p:spPr bwMode="auto">
              <a:xfrm>
                <a:off x="967" y="350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1" name="Text Box 20"/>
              <p:cNvSpPr txBox="1">
                <a:spLocks noChangeArrowheads="1"/>
              </p:cNvSpPr>
              <p:nvPr/>
            </p:nvSpPr>
            <p:spPr bwMode="auto">
              <a:xfrm>
                <a:off x="997" y="3460"/>
                <a:ext cx="25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4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3" name="Group 21"/>
            <p:cNvGrpSpPr>
              <a:grpSpLocks/>
            </p:cNvGrpSpPr>
            <p:nvPr/>
          </p:nvGrpSpPr>
          <p:grpSpPr bwMode="auto">
            <a:xfrm rot="501311">
              <a:off x="1248" y="2832"/>
              <a:ext cx="384" cy="250"/>
              <a:chOff x="961" y="3455"/>
              <a:chExt cx="384" cy="250"/>
            </a:xfrm>
          </p:grpSpPr>
          <p:sp>
            <p:nvSpPr>
              <p:cNvPr id="32808" name="Line 22"/>
              <p:cNvSpPr>
                <a:spLocks noChangeShapeType="1"/>
              </p:cNvSpPr>
              <p:nvPr/>
            </p:nvSpPr>
            <p:spPr bwMode="auto">
              <a:xfrm>
                <a:off x="961" y="35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9" name="Text Box 23"/>
              <p:cNvSpPr txBox="1">
                <a:spLocks noChangeArrowheads="1"/>
              </p:cNvSpPr>
              <p:nvPr/>
            </p:nvSpPr>
            <p:spPr bwMode="auto">
              <a:xfrm>
                <a:off x="991" y="3455"/>
                <a:ext cx="2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3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4" name="Group 24"/>
            <p:cNvGrpSpPr>
              <a:grpSpLocks/>
            </p:cNvGrpSpPr>
            <p:nvPr/>
          </p:nvGrpSpPr>
          <p:grpSpPr bwMode="auto">
            <a:xfrm rot="-3425388">
              <a:off x="979" y="2279"/>
              <a:ext cx="384" cy="232"/>
              <a:chOff x="951" y="3459"/>
              <a:chExt cx="384" cy="232"/>
            </a:xfrm>
          </p:grpSpPr>
          <p:sp>
            <p:nvSpPr>
              <p:cNvPr id="32806" name="Line 25"/>
              <p:cNvSpPr>
                <a:spLocks noChangeShapeType="1"/>
              </p:cNvSpPr>
              <p:nvPr/>
            </p:nvSpPr>
            <p:spPr bwMode="auto">
              <a:xfrm>
                <a:off x="951" y="350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7" name="Text Box 26"/>
              <p:cNvSpPr txBox="1">
                <a:spLocks noChangeArrowheads="1"/>
              </p:cNvSpPr>
              <p:nvPr/>
            </p:nvSpPr>
            <p:spPr bwMode="auto">
              <a:xfrm>
                <a:off x="985" y="3459"/>
                <a:ext cx="25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 dirty="0">
                    <a:solidFill>
                      <a:srgbClr val="FF0000"/>
                    </a:solidFill>
                    <a:latin typeface="Monotype Corsiva" charset="0"/>
                  </a:rPr>
                  <a:t>2</a:t>
                </a:r>
                <a:endParaRPr lang="en-US" sz="2000" dirty="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5" name="Group 27"/>
            <p:cNvGrpSpPr>
              <a:grpSpLocks/>
            </p:cNvGrpSpPr>
            <p:nvPr/>
          </p:nvGrpSpPr>
          <p:grpSpPr bwMode="auto">
            <a:xfrm rot="7222111">
              <a:off x="551" y="3007"/>
              <a:ext cx="384" cy="233"/>
              <a:chOff x="964" y="3467"/>
              <a:chExt cx="384" cy="233"/>
            </a:xfrm>
          </p:grpSpPr>
          <p:sp>
            <p:nvSpPr>
              <p:cNvPr id="32804" name="Line 28"/>
              <p:cNvSpPr>
                <a:spLocks noChangeShapeType="1"/>
              </p:cNvSpPr>
              <p:nvPr/>
            </p:nvSpPr>
            <p:spPr bwMode="auto">
              <a:xfrm>
                <a:off x="964" y="3512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5" name="Text Box 29"/>
              <p:cNvSpPr txBox="1">
                <a:spLocks noChangeArrowheads="1"/>
              </p:cNvSpPr>
              <p:nvPr/>
            </p:nvSpPr>
            <p:spPr bwMode="auto">
              <a:xfrm>
                <a:off x="993" y="3467"/>
                <a:ext cx="25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5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6" name="Group 30"/>
            <p:cNvGrpSpPr>
              <a:grpSpLocks/>
            </p:cNvGrpSpPr>
            <p:nvPr/>
          </p:nvGrpSpPr>
          <p:grpSpPr bwMode="auto">
            <a:xfrm>
              <a:off x="671" y="2727"/>
              <a:ext cx="239" cy="271"/>
              <a:chOff x="480" y="3158"/>
              <a:chExt cx="239" cy="271"/>
            </a:xfrm>
          </p:grpSpPr>
          <p:cxnSp>
            <p:nvCxnSpPr>
              <p:cNvPr id="32802" name="AutoShape 31"/>
              <p:cNvCxnSpPr>
                <a:cxnSpLocks noChangeShapeType="1"/>
                <a:stCxn id="32815" idx="5"/>
                <a:endCxn id="32804" idx="0"/>
              </p:cNvCxnSpPr>
              <p:nvPr/>
            </p:nvCxnSpPr>
            <p:spPr bwMode="auto">
              <a:xfrm>
                <a:off x="665" y="3209"/>
                <a:ext cx="54" cy="220"/>
              </a:xfrm>
              <a:prstGeom prst="straightConnector1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803" name="Text Box 32"/>
              <p:cNvSpPr txBox="1">
                <a:spLocks noChangeArrowheads="1"/>
              </p:cNvSpPr>
              <p:nvPr/>
            </p:nvSpPr>
            <p:spPr bwMode="auto">
              <a:xfrm>
                <a:off x="480" y="3158"/>
                <a:ext cx="1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r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5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7" name="Group 33"/>
            <p:cNvGrpSpPr>
              <a:grpSpLocks/>
            </p:cNvGrpSpPr>
            <p:nvPr/>
          </p:nvGrpSpPr>
          <p:grpSpPr bwMode="auto">
            <a:xfrm>
              <a:off x="1055" y="2727"/>
              <a:ext cx="245" cy="250"/>
              <a:chOff x="816" y="3072"/>
              <a:chExt cx="245" cy="250"/>
            </a:xfrm>
          </p:grpSpPr>
          <p:sp>
            <p:nvSpPr>
              <p:cNvPr id="32800" name="Text Box 34"/>
              <p:cNvSpPr txBox="1">
                <a:spLocks noChangeArrowheads="1"/>
              </p:cNvSpPr>
              <p:nvPr/>
            </p:nvSpPr>
            <p:spPr bwMode="auto">
              <a:xfrm>
                <a:off x="832" y="3072"/>
                <a:ext cx="2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3399"/>
                    </a:solidFill>
                    <a:latin typeface="Arial Narrow" charset="0"/>
                  </a:rPr>
                  <a:t>O’</a:t>
                </a:r>
              </a:p>
            </p:txBody>
          </p:sp>
          <p:sp>
            <p:nvSpPr>
              <p:cNvPr id="32801" name="Oval 35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2798" name="AutoShape 36"/>
            <p:cNvCxnSpPr>
              <a:cxnSpLocks noChangeShapeType="1"/>
              <a:stCxn id="32815" idx="6"/>
              <a:endCxn id="32801" idx="5"/>
            </p:cNvCxnSpPr>
            <p:nvPr/>
          </p:nvCxnSpPr>
          <p:spPr bwMode="auto">
            <a:xfrm>
              <a:off x="863" y="2761"/>
              <a:ext cx="233" cy="103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</p:cxnSp>
        <p:sp>
          <p:nvSpPr>
            <p:cNvPr id="32799" name="Text Box 37"/>
            <p:cNvSpPr txBox="1">
              <a:spLocks noChangeArrowheads="1"/>
            </p:cNvSpPr>
            <p:nvPr/>
          </p:nvSpPr>
          <p:spPr bwMode="auto">
            <a:xfrm>
              <a:off x="949" y="2617"/>
              <a:ext cx="1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Monotype Corsiva" charset="0"/>
                </a:rPr>
                <a:t>r’</a:t>
              </a:r>
            </a:p>
          </p:txBody>
        </p:sp>
      </p:grpSp>
      <p:sp>
        <p:nvSpPr>
          <p:cNvPr id="978982" name="Text Box 38"/>
          <p:cNvSpPr txBox="1">
            <a:spLocks noChangeArrowheads="1"/>
          </p:cNvSpPr>
          <p:nvPr/>
        </p:nvSpPr>
        <p:spPr bwMode="auto">
          <a:xfrm>
            <a:off x="2743200" y="3581400"/>
            <a:ext cx="624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If an object is at its translational static equilibrium, and if the net torque acting on the object is 0 about one axis, the net torque must be 0 about any arbitrary axis.</a:t>
            </a:r>
          </a:p>
        </p:txBody>
      </p:sp>
      <p:graphicFrame>
        <p:nvGraphicFramePr>
          <p:cNvPr id="978983" name="Object 6"/>
          <p:cNvGraphicFramePr>
            <a:graphicFrameLocks noChangeAspect="1"/>
          </p:cNvGraphicFramePr>
          <p:nvPr/>
        </p:nvGraphicFramePr>
        <p:xfrm>
          <a:off x="2616200" y="2463800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7" name="Equation" r:id="rId11" imgW="609480" imgH="253800" progId="Equation.3">
                  <p:embed/>
                </p:oleObj>
              </mc:Choice>
              <mc:Fallback>
                <p:oleObj name="Equation" r:id="rId11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463800"/>
                        <a:ext cx="1270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8984" name="Text Box 40"/>
          <p:cNvSpPr txBox="1">
            <a:spLocks noChangeArrowheads="1"/>
          </p:cNvSpPr>
          <p:nvPr/>
        </p:nvSpPr>
        <p:spPr bwMode="auto">
          <a:xfrm>
            <a:off x="2743200" y="48006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Why is this true?</a:t>
            </a:r>
          </a:p>
        </p:txBody>
      </p:sp>
      <p:sp>
        <p:nvSpPr>
          <p:cNvPr id="978985" name="Text Box 41"/>
          <p:cNvSpPr txBox="1">
            <a:spLocks noChangeArrowheads="1"/>
          </p:cNvSpPr>
          <p:nvPr/>
        </p:nvSpPr>
        <p:spPr bwMode="auto">
          <a:xfrm>
            <a:off x="2743200" y="5213350"/>
            <a:ext cx="6248400" cy="11874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Because the object is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not moving</a:t>
            </a:r>
            <a:r>
              <a:rPr lang="en-US">
                <a:solidFill>
                  <a:srgbClr val="FF0000"/>
                </a:solidFill>
                <a:latin typeface="Arial Narrow" charset="0"/>
              </a:rPr>
              <a:t>, no matter what the rotational axis is, there should not be any motion.  It is simply a matter of mathematical manipulation.</a:t>
            </a:r>
          </a:p>
        </p:txBody>
      </p:sp>
      <p:sp>
        <p:nvSpPr>
          <p:cNvPr id="978986" name="AutoShape 42"/>
          <p:cNvSpPr>
            <a:spLocks noChangeArrowheads="1"/>
          </p:cNvSpPr>
          <p:nvPr/>
        </p:nvSpPr>
        <p:spPr bwMode="auto">
          <a:xfrm>
            <a:off x="1905000" y="20574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8987" name="Text Box 43"/>
          <p:cNvSpPr txBox="1">
            <a:spLocks noChangeArrowheads="1"/>
          </p:cNvSpPr>
          <p:nvPr/>
        </p:nvSpPr>
        <p:spPr bwMode="auto">
          <a:xfrm>
            <a:off x="3997325" y="2171700"/>
            <a:ext cx="765175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978988" name="AutoShape 44"/>
          <p:cNvSpPr>
            <a:spLocks noChangeArrowheads="1"/>
          </p:cNvSpPr>
          <p:nvPr/>
        </p:nvSpPr>
        <p:spPr bwMode="auto">
          <a:xfrm>
            <a:off x="6172200" y="20574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7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78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7" grpId="0" animBg="1" autoUpdateAnimBg="0"/>
      <p:bldP spid="978948" grpId="0" build="p" autoUpdateAnimBg="0"/>
      <p:bldP spid="978949" grpId="0" build="p" autoUpdateAnimBg="0"/>
      <p:bldP spid="978982" grpId="0" build="p" autoUpdateAnimBg="0"/>
      <p:bldP spid="978984" grpId="0" build="p" autoUpdateAnimBg="0"/>
      <p:bldP spid="978985" grpId="0" build="p" autoUpdateAnimBg="0"/>
      <p:bldP spid="978986" grpId="0" animBg="1"/>
      <p:bldP spid="978987" grpId="0" animBg="1"/>
      <p:bldP spid="9789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April 22, 2013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AFF52-7706-1F45-935D-4BE6DB57B504}" type="slidenum">
              <a:rPr lang="en-US"/>
              <a:pPr/>
              <a:t>12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r>
              <a:rPr lang="en-US" sz="4000"/>
              <a:t>How do we solve static equilibrium problems?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ko-KR" sz="2400" dirty="0">
                <a:ea typeface="굴림" charset="-127"/>
                <a:cs typeface="굴림" charset="-127"/>
              </a:rPr>
              <a:t>Select the object to which the equations for equilibrium are to be applied.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Identify all the forces and</a:t>
            </a:r>
            <a:r>
              <a:rPr lang="en-US" sz="2400" dirty="0" smtClean="0"/>
              <a:t> draw </a:t>
            </a:r>
            <a:r>
              <a:rPr lang="en-US" sz="2400" dirty="0"/>
              <a:t>a free-body diagram with</a:t>
            </a:r>
            <a:r>
              <a:rPr lang="en-US" sz="2400" dirty="0" smtClean="0"/>
              <a:t> them </a:t>
            </a:r>
            <a:r>
              <a:rPr lang="en-US" sz="2400" dirty="0"/>
              <a:t>indicated on it with their directions and locations properly</a:t>
            </a:r>
            <a:r>
              <a:rPr lang="en-US" sz="2400" dirty="0" smtClean="0"/>
              <a:t> </a:t>
            </a:r>
            <a:r>
              <a:rPr lang="en-US" sz="2400" dirty="0" smtClean="0">
                <a:ea typeface="굴림" charset="-127"/>
                <a:cs typeface="굴림" charset="-127"/>
              </a:rPr>
              <a:t>indicated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ko-KR" sz="2400" dirty="0">
                <a:ea typeface="굴림" charset="-127"/>
                <a:cs typeface="굴림" charset="-127"/>
              </a:rPr>
              <a:t>Choose a convenient set of x and y axes and w</a:t>
            </a:r>
            <a:r>
              <a:rPr lang="en-US" sz="2400" dirty="0"/>
              <a:t>rite </a:t>
            </a:r>
            <a:r>
              <a:rPr lang="en-US" sz="2400" dirty="0" smtClean="0"/>
              <a:t>down the </a:t>
            </a:r>
            <a:r>
              <a:rPr lang="en-US" sz="2400" dirty="0"/>
              <a:t>force equation for each x and y component with</a:t>
            </a:r>
            <a:r>
              <a:rPr lang="en-US" sz="2400" dirty="0" smtClean="0"/>
              <a:t> correct </a:t>
            </a:r>
            <a:r>
              <a:rPr lang="en-US" sz="2400" dirty="0"/>
              <a:t>signs</a:t>
            </a:r>
            <a:r>
              <a:rPr lang="en-US" altLang="ko-KR" sz="2400" dirty="0">
                <a:ea typeface="굴림" charset="-127"/>
                <a:cs typeface="굴림" charset="-127"/>
              </a:rPr>
              <a:t>.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ko-KR" sz="2400" dirty="0">
                <a:ea typeface="굴림" charset="-127"/>
                <a:cs typeface="굴림" charset="-127"/>
              </a:rPr>
              <a:t>Apply the equations that specify the balance of forces at equilibrium.  Set the net force in the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x</a:t>
            </a:r>
            <a:r>
              <a:rPr lang="en-US" altLang="ko-KR" sz="2400" dirty="0">
                <a:ea typeface="굴림" charset="-127"/>
                <a:cs typeface="굴림" charset="-127"/>
              </a:rPr>
              <a:t> and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y</a:t>
            </a:r>
            <a:r>
              <a:rPr lang="en-US" altLang="ko-KR" sz="2400" dirty="0">
                <a:ea typeface="굴림" charset="-127"/>
                <a:cs typeface="굴림" charset="-127"/>
              </a:rPr>
              <a:t> directions equal to 0.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Select</a:t>
            </a:r>
            <a:r>
              <a:rPr lang="en-US" sz="2400" dirty="0" smtClean="0"/>
              <a:t> the most optimal </a:t>
            </a:r>
            <a:r>
              <a:rPr lang="en-US" sz="2400" dirty="0"/>
              <a:t>rotational axis for torque calculations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Selecting the axis such that the torque of one</a:t>
            </a:r>
            <a:r>
              <a:rPr lang="en-US" sz="2400" dirty="0" smtClean="0">
                <a:sym typeface="Wingdings" charset="2"/>
              </a:rPr>
              <a:t> or more of </a:t>
            </a:r>
            <a:r>
              <a:rPr lang="en-US" sz="2400" dirty="0">
                <a:sym typeface="Wingdings" charset="2"/>
              </a:rPr>
              <a:t>the unknown forces become 0 makes the problem</a:t>
            </a:r>
            <a:r>
              <a:rPr lang="en-US" sz="2400" dirty="0" smtClean="0">
                <a:sym typeface="Wingdings" charset="2"/>
              </a:rPr>
              <a:t> much easier </a:t>
            </a:r>
            <a:r>
              <a:rPr lang="en-US" sz="2400" dirty="0">
                <a:sym typeface="Wingdings" charset="2"/>
              </a:rPr>
              <a:t>to solve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.</a:t>
            </a:r>
            <a:endParaRPr lang="en-US" sz="24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ym typeface="Wingdings" charset="2"/>
              </a:rPr>
              <a:t>Write down the torque equation with proper signs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.</a:t>
            </a:r>
            <a:endParaRPr lang="en-US" sz="24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ym typeface="Wingdings" charset="2"/>
              </a:rPr>
              <a:t>Solve </a:t>
            </a:r>
            <a:r>
              <a:rPr lang="en-US" sz="2400" dirty="0" smtClean="0">
                <a:sym typeface="Wingdings" charset="2"/>
              </a:rPr>
              <a:t>the force and torque </a:t>
            </a:r>
            <a:r>
              <a:rPr lang="en-US" sz="2400" dirty="0">
                <a:sym typeface="Wingdings" charset="2"/>
              </a:rPr>
              <a:t>equations for 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the desired </a:t>
            </a:r>
            <a:r>
              <a:rPr lang="en-US" sz="2400" dirty="0">
                <a:sym typeface="Wingdings" charset="2"/>
              </a:rPr>
              <a:t>unknown quantities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.</a:t>
            </a:r>
            <a:r>
              <a:rPr lang="en-US" sz="2400" dirty="0">
                <a:sym typeface="Wingdings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340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2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nd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Non-comprehensive exam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39.7/101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39.3/100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Previous exams: 58.2/100 and 53.3/100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79/101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Final comprehensive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Date and time: 2:00 – 4:30pm, Wednesday, May 8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through what we finish Wednesday, May 1, plus appendices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150 practice problems will be distributed in class Monday, Apr. 29 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hit homeruns on this exam!!!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Remember the special colloquium for 15 point extra credit!!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This Wednesday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April 24, University Hall RM116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will be substituted by this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colloquium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F752B4-7A04-A448-ACF5-A87D02D3AEC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Work, Power, and Energy in Rotation</a:t>
            </a:r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2743200" y="838200"/>
            <a:ext cx="594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consider the motion of a rigid body with a single external force </a:t>
            </a:r>
            <a:r>
              <a:rPr lang="en-US" altLang="ja-JP" sz="2000" b="1" dirty="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altLang="ja-JP" sz="20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exerting on the point </a:t>
            </a:r>
            <a:r>
              <a:rPr lang="en-US" altLang="ja-JP" sz="2000" dirty="0">
                <a:solidFill>
                  <a:srgbClr val="A50021"/>
                </a:solidFill>
                <a:latin typeface="Arial Narrow" charset="0"/>
              </a:rPr>
              <a:t>P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, moving the object by </a:t>
            </a:r>
            <a:r>
              <a:rPr lang="en-US" altLang="ja-JP" sz="2000" dirty="0" err="1">
                <a:solidFill>
                  <a:srgbClr val="FF0000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altLang="ja-JP" sz="2000" b="1" dirty="0" err="1">
                <a:solidFill>
                  <a:srgbClr val="FF0000"/>
                </a:solidFill>
                <a:latin typeface="Monotype Corsiva" charset="0"/>
                <a:cs typeface="Lucida Grande" charset="0"/>
              </a:rPr>
              <a:t>s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.</a:t>
            </a:r>
            <a:endParaRPr lang="en-US" sz="2000" dirty="0">
              <a:solidFill>
                <a:schemeClr val="accent2"/>
              </a:solidFill>
              <a:latin typeface="Arial Narrow" charset="0"/>
              <a:cs typeface="Lucida Grande" charset="0"/>
            </a:endParaRP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2743200" y="14478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work done by the force 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as the object rotates through the infinitesimal distance </a:t>
            </a:r>
            <a:r>
              <a:rPr lang="en-US" sz="2000" dirty="0" err="1">
                <a:solidFill>
                  <a:srgbClr val="A50021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  <a:cs typeface="Lucida Grande" charset="0"/>
              </a:rPr>
              <a:t>s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  <a:cs typeface="Lucida Grande" charset="0"/>
              </a:rPr>
              <a:t>=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  <a:cs typeface="Lucida Grande" charset="0"/>
              </a:rPr>
              <a:t>r</a:t>
            </a:r>
            <a:r>
              <a:rPr lang="en-US" sz="2000" dirty="0" err="1">
                <a:solidFill>
                  <a:srgbClr val="A50021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  <a:cs typeface="Lucida Grande" charset="0"/>
              </a:rPr>
              <a:t>θ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is </a:t>
            </a:r>
            <a:endParaRPr lang="en-US" sz="2000" b="1" baseline="-25000" dirty="0">
              <a:solidFill>
                <a:schemeClr val="accent2"/>
              </a:solidFill>
              <a:latin typeface="Monotype Corsiva" charset="0"/>
              <a:cs typeface="Lucida Grande" charset="0"/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590800" y="2590800"/>
            <a:ext cx="1676400" cy="4000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  <a:cs typeface="Lucida Grande" charset="0"/>
              </a:rPr>
              <a:t>?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tangential component of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406535" name="Object 2"/>
          <p:cNvGraphicFramePr>
            <a:graphicFrameLocks noChangeAspect="1"/>
          </p:cNvGraphicFramePr>
          <p:nvPr/>
        </p:nvGraphicFramePr>
        <p:xfrm>
          <a:off x="3571875" y="2181225"/>
          <a:ext cx="490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2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181225"/>
                        <a:ext cx="4905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152400" y="3810000"/>
            <a:ext cx="4038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Since the magnitude of torque is r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  <a:cs typeface="Lucida Grande" charset="0"/>
              </a:rPr>
              <a:t>,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822325"/>
            <a:ext cx="1997075" cy="1692275"/>
            <a:chOff x="192" y="518"/>
            <a:chExt cx="1258" cy="1066"/>
          </a:xfrm>
        </p:grpSpPr>
        <p:sp>
          <p:nvSpPr>
            <p:cNvPr id="41001" name="Freeform 10"/>
            <p:cNvSpPr>
              <a:spLocks/>
            </p:cNvSpPr>
            <p:nvPr/>
          </p:nvSpPr>
          <p:spPr bwMode="auto">
            <a:xfrm>
              <a:off x="250" y="782"/>
              <a:ext cx="1104" cy="802"/>
            </a:xfrm>
            <a:custGeom>
              <a:avLst/>
              <a:gdLst>
                <a:gd name="T0" fmla="*/ 21 w 1152"/>
                <a:gd name="T1" fmla="*/ 83 h 1038"/>
                <a:gd name="T2" fmla="*/ 56 w 1152"/>
                <a:gd name="T3" fmla="*/ 73 h 1038"/>
                <a:gd name="T4" fmla="*/ 81 w 1152"/>
                <a:gd name="T5" fmla="*/ 62 h 1038"/>
                <a:gd name="T6" fmla="*/ 97 w 1152"/>
                <a:gd name="T7" fmla="*/ 53 h 1038"/>
                <a:gd name="T8" fmla="*/ 173 w 1152"/>
                <a:gd name="T9" fmla="*/ 28 h 1038"/>
                <a:gd name="T10" fmla="*/ 316 w 1152"/>
                <a:gd name="T11" fmla="*/ 19 h 1038"/>
                <a:gd name="T12" fmla="*/ 357 w 1152"/>
                <a:gd name="T13" fmla="*/ 17 h 1038"/>
                <a:gd name="T14" fmla="*/ 408 w 1152"/>
                <a:gd name="T15" fmla="*/ 13 h 1038"/>
                <a:gd name="T16" fmla="*/ 504 w 1152"/>
                <a:gd name="T17" fmla="*/ 5 h 1038"/>
                <a:gd name="T18" fmla="*/ 577 w 1152"/>
                <a:gd name="T19" fmla="*/ 2 h 1038"/>
                <a:gd name="T20" fmla="*/ 679 w 1152"/>
                <a:gd name="T21" fmla="*/ 5 h 1038"/>
                <a:gd name="T22" fmla="*/ 683 w 1152"/>
                <a:gd name="T23" fmla="*/ 7 h 1038"/>
                <a:gd name="T24" fmla="*/ 714 w 1152"/>
                <a:gd name="T25" fmla="*/ 12 h 1038"/>
                <a:gd name="T26" fmla="*/ 735 w 1152"/>
                <a:gd name="T27" fmla="*/ 16 h 1038"/>
                <a:gd name="T28" fmla="*/ 745 w 1152"/>
                <a:gd name="T29" fmla="*/ 18 h 1038"/>
                <a:gd name="T30" fmla="*/ 771 w 1152"/>
                <a:gd name="T31" fmla="*/ 28 h 1038"/>
                <a:gd name="T32" fmla="*/ 786 w 1152"/>
                <a:gd name="T33" fmla="*/ 40 h 1038"/>
                <a:gd name="T34" fmla="*/ 780 w 1152"/>
                <a:gd name="T35" fmla="*/ 58 h 1038"/>
                <a:gd name="T36" fmla="*/ 698 w 1152"/>
                <a:gd name="T37" fmla="*/ 80 h 1038"/>
                <a:gd name="T38" fmla="*/ 562 w 1152"/>
                <a:gd name="T39" fmla="*/ 93 h 1038"/>
                <a:gd name="T40" fmla="*/ 511 w 1152"/>
                <a:gd name="T41" fmla="*/ 95 h 1038"/>
                <a:gd name="T42" fmla="*/ 290 w 1152"/>
                <a:gd name="T43" fmla="*/ 98 h 1038"/>
                <a:gd name="T44" fmla="*/ 31 w 1152"/>
                <a:gd name="T45" fmla="*/ 100 h 1038"/>
                <a:gd name="T46" fmla="*/ 0 w 1152"/>
                <a:gd name="T47" fmla="*/ 94 h 1038"/>
                <a:gd name="T48" fmla="*/ 35 w 1152"/>
                <a:gd name="T49" fmla="*/ 84 h 1038"/>
                <a:gd name="T50" fmla="*/ 41 w 1152"/>
                <a:gd name="T51" fmla="*/ 78 h 10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2"/>
                <a:gd name="T79" fmla="*/ 0 h 1038"/>
                <a:gd name="T80" fmla="*/ 1152 w 1152"/>
                <a:gd name="T81" fmla="*/ 1038 h 10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2" h="1038">
                  <a:moveTo>
                    <a:pt x="30" y="843"/>
                  </a:moveTo>
                  <a:cubicBezTo>
                    <a:pt x="47" y="800"/>
                    <a:pt x="52" y="783"/>
                    <a:pt x="82" y="746"/>
                  </a:cubicBezTo>
                  <a:cubicBezTo>
                    <a:pt x="88" y="694"/>
                    <a:pt x="91" y="675"/>
                    <a:pt x="119" y="634"/>
                  </a:cubicBezTo>
                  <a:cubicBezTo>
                    <a:pt x="125" y="601"/>
                    <a:pt x="137" y="569"/>
                    <a:pt x="142" y="536"/>
                  </a:cubicBezTo>
                  <a:cubicBezTo>
                    <a:pt x="158" y="433"/>
                    <a:pt x="134" y="313"/>
                    <a:pt x="254" y="275"/>
                  </a:cubicBezTo>
                  <a:cubicBezTo>
                    <a:pt x="315" y="228"/>
                    <a:pt x="390" y="212"/>
                    <a:pt x="463" y="192"/>
                  </a:cubicBezTo>
                  <a:cubicBezTo>
                    <a:pt x="540" y="142"/>
                    <a:pt x="417" y="218"/>
                    <a:pt x="523" y="170"/>
                  </a:cubicBezTo>
                  <a:cubicBezTo>
                    <a:pt x="639" y="118"/>
                    <a:pt x="515" y="154"/>
                    <a:pt x="598" y="132"/>
                  </a:cubicBezTo>
                  <a:cubicBezTo>
                    <a:pt x="642" y="105"/>
                    <a:pt x="690" y="74"/>
                    <a:pt x="740" y="58"/>
                  </a:cubicBezTo>
                  <a:cubicBezTo>
                    <a:pt x="774" y="36"/>
                    <a:pt x="808" y="34"/>
                    <a:pt x="845" y="20"/>
                  </a:cubicBezTo>
                  <a:cubicBezTo>
                    <a:pt x="901" y="24"/>
                    <a:pt x="962" y="0"/>
                    <a:pt x="995" y="50"/>
                  </a:cubicBezTo>
                  <a:cubicBezTo>
                    <a:pt x="999" y="57"/>
                    <a:pt x="997" y="67"/>
                    <a:pt x="1002" y="73"/>
                  </a:cubicBezTo>
                  <a:cubicBezTo>
                    <a:pt x="1015" y="90"/>
                    <a:pt x="1035" y="100"/>
                    <a:pt x="1047" y="118"/>
                  </a:cubicBezTo>
                  <a:cubicBezTo>
                    <a:pt x="1057" y="133"/>
                    <a:pt x="1067" y="147"/>
                    <a:pt x="1077" y="162"/>
                  </a:cubicBezTo>
                  <a:cubicBezTo>
                    <a:pt x="1082" y="170"/>
                    <a:pt x="1092" y="185"/>
                    <a:pt x="1092" y="185"/>
                  </a:cubicBezTo>
                  <a:cubicBezTo>
                    <a:pt x="1103" y="219"/>
                    <a:pt x="1111" y="243"/>
                    <a:pt x="1129" y="275"/>
                  </a:cubicBezTo>
                  <a:cubicBezTo>
                    <a:pt x="1135" y="320"/>
                    <a:pt x="1142" y="364"/>
                    <a:pt x="1152" y="409"/>
                  </a:cubicBezTo>
                  <a:cubicBezTo>
                    <a:pt x="1149" y="469"/>
                    <a:pt x="1151" y="529"/>
                    <a:pt x="1144" y="589"/>
                  </a:cubicBezTo>
                  <a:cubicBezTo>
                    <a:pt x="1136" y="658"/>
                    <a:pt x="1082" y="775"/>
                    <a:pt x="1024" y="813"/>
                  </a:cubicBezTo>
                  <a:cubicBezTo>
                    <a:pt x="968" y="905"/>
                    <a:pt x="916" y="912"/>
                    <a:pt x="823" y="940"/>
                  </a:cubicBezTo>
                  <a:cubicBezTo>
                    <a:pt x="797" y="948"/>
                    <a:pt x="774" y="964"/>
                    <a:pt x="748" y="970"/>
                  </a:cubicBezTo>
                  <a:cubicBezTo>
                    <a:pt x="641" y="996"/>
                    <a:pt x="535" y="1001"/>
                    <a:pt x="426" y="1008"/>
                  </a:cubicBezTo>
                  <a:cubicBezTo>
                    <a:pt x="295" y="1038"/>
                    <a:pt x="180" y="1027"/>
                    <a:pt x="45" y="1023"/>
                  </a:cubicBezTo>
                  <a:cubicBezTo>
                    <a:pt x="28" y="998"/>
                    <a:pt x="9" y="992"/>
                    <a:pt x="0" y="963"/>
                  </a:cubicBezTo>
                  <a:cubicBezTo>
                    <a:pt x="7" y="896"/>
                    <a:pt x="3" y="892"/>
                    <a:pt x="52" y="858"/>
                  </a:cubicBezTo>
                  <a:cubicBezTo>
                    <a:pt x="55" y="838"/>
                    <a:pt x="60" y="798"/>
                    <a:pt x="60" y="798"/>
                  </a:cubicBez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2" name="Group 11"/>
            <p:cNvGrpSpPr>
              <a:grpSpLocks/>
            </p:cNvGrpSpPr>
            <p:nvPr/>
          </p:nvGrpSpPr>
          <p:grpSpPr bwMode="auto">
            <a:xfrm rot="-1123117">
              <a:off x="1087" y="518"/>
              <a:ext cx="209" cy="490"/>
              <a:chOff x="1152" y="518"/>
              <a:chExt cx="209" cy="490"/>
            </a:xfrm>
          </p:grpSpPr>
          <p:sp>
            <p:nvSpPr>
              <p:cNvPr id="41019" name="Line 12"/>
              <p:cNvSpPr>
                <a:spLocks noChangeShapeType="1"/>
              </p:cNvSpPr>
              <p:nvPr/>
            </p:nvSpPr>
            <p:spPr bwMode="auto">
              <a:xfrm flipH="1" flipV="1">
                <a:off x="1152" y="576"/>
                <a:ext cx="10" cy="43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0" name="Text Box 13"/>
              <p:cNvSpPr txBox="1">
                <a:spLocks noChangeArrowheads="1"/>
              </p:cNvSpPr>
              <p:nvPr/>
            </p:nvSpPr>
            <p:spPr bwMode="auto">
              <a:xfrm>
                <a:off x="1152" y="51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F</a:t>
                </a:r>
              </a:p>
            </p:txBody>
          </p:sp>
        </p:grpSp>
        <p:grpSp>
          <p:nvGrpSpPr>
            <p:cNvPr id="41003" name="Group 14"/>
            <p:cNvGrpSpPr>
              <a:grpSpLocks/>
            </p:cNvGrpSpPr>
            <p:nvPr/>
          </p:nvGrpSpPr>
          <p:grpSpPr bwMode="auto">
            <a:xfrm>
              <a:off x="1104" y="655"/>
              <a:ext cx="241" cy="305"/>
              <a:chOff x="1152" y="624"/>
              <a:chExt cx="241" cy="305"/>
            </a:xfrm>
          </p:grpSpPr>
          <p:sp>
            <p:nvSpPr>
              <p:cNvPr id="41017" name="Arc 15"/>
              <p:cNvSpPr>
                <a:spLocks/>
              </p:cNvSpPr>
              <p:nvPr/>
            </p:nvSpPr>
            <p:spPr bwMode="auto">
              <a:xfrm>
                <a:off x="1152" y="818"/>
                <a:ext cx="144" cy="111"/>
              </a:xfrm>
              <a:custGeom>
                <a:avLst/>
                <a:gdLst>
                  <a:gd name="T0" fmla="*/ 0 w 21600"/>
                  <a:gd name="T1" fmla="*/ 0 h 31267"/>
                  <a:gd name="T2" fmla="*/ 0 w 21600"/>
                  <a:gd name="T3" fmla="*/ 0 h 31267"/>
                  <a:gd name="T4" fmla="*/ 0 w 21600"/>
                  <a:gd name="T5" fmla="*/ 0 h 3126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67"/>
                  <a:gd name="T11" fmla="*/ 21600 w 21600"/>
                  <a:gd name="T12" fmla="*/ 31267 h 31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6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</a:path>
                  <a:path w="21600" h="3126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8" name="Rectangle 16"/>
              <p:cNvSpPr>
                <a:spLocks noChangeArrowheads="1"/>
              </p:cNvSpPr>
              <p:nvPr/>
            </p:nvSpPr>
            <p:spPr bwMode="auto">
              <a:xfrm>
                <a:off x="1193" y="624"/>
                <a:ext cx="2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charset="0"/>
                  </a:rPr>
                  <a:t>φ</a:t>
                </a:r>
              </a:p>
            </p:txBody>
          </p:sp>
        </p:grpSp>
        <p:grpSp>
          <p:nvGrpSpPr>
            <p:cNvPr id="41004" name="Group 17"/>
            <p:cNvGrpSpPr>
              <a:grpSpLocks/>
            </p:cNvGrpSpPr>
            <p:nvPr/>
          </p:nvGrpSpPr>
          <p:grpSpPr bwMode="auto">
            <a:xfrm>
              <a:off x="192" y="1303"/>
              <a:ext cx="218" cy="250"/>
              <a:chOff x="230" y="2311"/>
              <a:chExt cx="218" cy="250"/>
            </a:xfrm>
          </p:grpSpPr>
          <p:sp>
            <p:nvSpPr>
              <p:cNvPr id="41015" name="Oval 18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Text Box 19"/>
              <p:cNvSpPr txBox="1">
                <a:spLocks noChangeArrowheads="1"/>
              </p:cNvSpPr>
              <p:nvPr/>
            </p:nvSpPr>
            <p:spPr bwMode="auto">
              <a:xfrm>
                <a:off x="230" y="2311"/>
                <a:ext cx="2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FF0000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41005" name="Line 20"/>
            <p:cNvSpPr>
              <a:spLocks noChangeShapeType="1"/>
            </p:cNvSpPr>
            <p:nvPr/>
          </p:nvSpPr>
          <p:spPr bwMode="auto">
            <a:xfrm flipV="1">
              <a:off x="394" y="864"/>
              <a:ext cx="105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21"/>
            <p:cNvSpPr>
              <a:spLocks noChangeShapeType="1"/>
            </p:cNvSpPr>
            <p:nvPr/>
          </p:nvSpPr>
          <p:spPr bwMode="auto">
            <a:xfrm flipV="1">
              <a:off x="394" y="1008"/>
              <a:ext cx="768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Text Box 22"/>
            <p:cNvSpPr txBox="1">
              <a:spLocks noChangeArrowheads="1"/>
            </p:cNvSpPr>
            <p:nvPr/>
          </p:nvSpPr>
          <p:spPr bwMode="auto">
            <a:xfrm>
              <a:off x="844" y="1094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41008" name="Line 23"/>
            <p:cNvSpPr>
              <a:spLocks noChangeShapeType="1"/>
            </p:cNvSpPr>
            <p:nvPr/>
          </p:nvSpPr>
          <p:spPr bwMode="auto">
            <a:xfrm flipV="1">
              <a:off x="336" y="864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9" name="Group 24"/>
            <p:cNvGrpSpPr>
              <a:grpSpLocks/>
            </p:cNvGrpSpPr>
            <p:nvPr/>
          </p:nvGrpSpPr>
          <p:grpSpPr bwMode="auto">
            <a:xfrm>
              <a:off x="617" y="1035"/>
              <a:ext cx="266" cy="250"/>
              <a:chOff x="617" y="1035"/>
              <a:chExt cx="266" cy="250"/>
            </a:xfrm>
          </p:grpSpPr>
          <p:sp>
            <p:nvSpPr>
              <p:cNvPr id="41013" name="Arc 25"/>
              <p:cNvSpPr>
                <a:spLocks/>
              </p:cNvSpPr>
              <p:nvPr/>
            </p:nvSpPr>
            <p:spPr bwMode="auto">
              <a:xfrm>
                <a:off x="624" y="1200"/>
                <a:ext cx="96" cy="85"/>
              </a:xfrm>
              <a:custGeom>
                <a:avLst/>
                <a:gdLst>
                  <a:gd name="T0" fmla="*/ 0 w 21600"/>
                  <a:gd name="T1" fmla="*/ 0 h 40756"/>
                  <a:gd name="T2" fmla="*/ 0 w 21600"/>
                  <a:gd name="T3" fmla="*/ 0 h 40756"/>
                  <a:gd name="T4" fmla="*/ 0 w 21600"/>
                  <a:gd name="T5" fmla="*/ 0 h 407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756"/>
                  <a:gd name="T11" fmla="*/ 21600 w 21600"/>
                  <a:gd name="T12" fmla="*/ 40756 h 407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7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</a:path>
                  <a:path w="21600" h="407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Rectangle 26"/>
              <p:cNvSpPr>
                <a:spLocks noChangeArrowheads="1"/>
              </p:cNvSpPr>
              <p:nvPr/>
            </p:nvSpPr>
            <p:spPr bwMode="auto">
              <a:xfrm>
                <a:off x="617" y="1035"/>
                <a:ext cx="26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Lucida Grande" charset="0"/>
                    <a:cs typeface="Lucida Grande" charset="0"/>
                  </a:rPr>
                  <a:t>Δ</a:t>
                </a:r>
                <a:r>
                  <a:rPr lang="en-US" sz="1600">
                    <a:solidFill>
                      <a:srgbClr val="FF0000"/>
                    </a:solidFill>
                    <a:latin typeface="Arial Narrow" charset="0"/>
                    <a:cs typeface="Lucida Grande" charset="0"/>
                  </a:rPr>
                  <a:t>θ</a:t>
                </a:r>
                <a:endParaRPr lang="en-US" sz="1600">
                  <a:solidFill>
                    <a:srgbClr val="FF0000"/>
                  </a:solidFill>
                  <a:latin typeface="Symbol" charset="0"/>
                  <a:cs typeface="Lucida Grande" charset="0"/>
                </a:endParaRPr>
              </a:p>
            </p:txBody>
          </p:sp>
        </p:grpSp>
        <p:grpSp>
          <p:nvGrpSpPr>
            <p:cNvPr id="41010" name="Group 27"/>
            <p:cNvGrpSpPr>
              <a:grpSpLocks/>
            </p:cNvGrpSpPr>
            <p:nvPr/>
          </p:nvGrpSpPr>
          <p:grpSpPr bwMode="auto">
            <a:xfrm>
              <a:off x="912" y="864"/>
              <a:ext cx="283" cy="241"/>
              <a:chOff x="912" y="864"/>
              <a:chExt cx="283" cy="241"/>
            </a:xfrm>
          </p:grpSpPr>
          <p:sp>
            <p:nvSpPr>
              <p:cNvPr id="41011" name="Line 28"/>
              <p:cNvSpPr>
                <a:spLocks noChangeShapeType="1"/>
              </p:cNvSpPr>
              <p:nvPr/>
            </p:nvSpPr>
            <p:spPr bwMode="auto">
              <a:xfrm flipH="1" flipV="1">
                <a:off x="1008" y="864"/>
                <a:ext cx="15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2" name="Text Box 29"/>
              <p:cNvSpPr txBox="1">
                <a:spLocks noChangeArrowheads="1"/>
              </p:cNvSpPr>
              <p:nvPr/>
            </p:nvSpPr>
            <p:spPr bwMode="auto">
              <a:xfrm>
                <a:off x="912" y="892"/>
                <a:ext cx="28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  <a:latin typeface="Lucida Grande" charset="0"/>
                    <a:cs typeface="Lucida Grande" charset="0"/>
                  </a:rPr>
                  <a:t>Δ</a:t>
                </a:r>
                <a:r>
                  <a:rPr lang="en-US" sz="1600" b="1">
                    <a:solidFill>
                      <a:srgbClr val="FF0000"/>
                    </a:solidFill>
                    <a:latin typeface="Monotype Corsiva" charset="0"/>
                    <a:cs typeface="Lucida Grande" charset="0"/>
                  </a:rPr>
                  <a:t>s</a:t>
                </a:r>
              </a:p>
            </p:txBody>
          </p:sp>
        </p:grpSp>
      </p:grpSp>
      <p:sp>
        <p:nvSpPr>
          <p:cNvPr id="406558" name="Text Box 30"/>
          <p:cNvSpPr txBox="1">
            <a:spLocks noChangeArrowheads="1"/>
          </p:cNvSpPr>
          <p:nvPr/>
        </p:nvSpPr>
        <p:spPr bwMode="auto">
          <a:xfrm>
            <a:off x="1295400" y="3048000"/>
            <a:ext cx="28956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work done by radial component </a:t>
            </a:r>
            <a:r>
              <a:rPr lang="en-US" sz="2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cos</a:t>
            </a:r>
            <a:r>
              <a:rPr lang="en-US" sz="2000">
                <a:solidFill>
                  <a:srgbClr val="A50021"/>
                </a:solidFill>
                <a:latin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  <a:cs typeface="Lucida Grande" charset="0"/>
              </a:rPr>
              <a:t>?</a:t>
            </a:r>
          </a:p>
        </p:txBody>
      </p:sp>
      <p:sp>
        <p:nvSpPr>
          <p:cNvPr id="406559" name="Text Box 31"/>
          <p:cNvSpPr txBox="1">
            <a:spLocks noChangeArrowheads="1"/>
          </p:cNvSpPr>
          <p:nvPr/>
        </p:nvSpPr>
        <p:spPr bwMode="auto">
          <a:xfrm>
            <a:off x="4343400" y="30480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Zero, because it is perpendicular to the displacement.</a:t>
            </a:r>
          </a:p>
        </p:txBody>
      </p:sp>
      <p:graphicFrame>
        <p:nvGraphicFramePr>
          <p:cNvPr id="406560" name="Object 3"/>
          <p:cNvGraphicFramePr>
            <a:graphicFrameLocks noChangeAspect="1"/>
          </p:cNvGraphicFramePr>
          <p:nvPr/>
        </p:nvGraphicFramePr>
        <p:xfrm>
          <a:off x="4343400" y="3733800"/>
          <a:ext cx="6381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3" name="Equation" r:id="rId5" imgW="292100" imgH="165100" progId="Equation.DSMT4">
                  <p:embed/>
                </p:oleObj>
              </mc:Choice>
              <mc:Fallback>
                <p:oleObj name="Equation" r:id="rId5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6381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1" name="Text Box 33"/>
          <p:cNvSpPr txBox="1">
            <a:spLocks noChangeArrowheads="1"/>
          </p:cNvSpPr>
          <p:nvPr/>
        </p:nvSpPr>
        <p:spPr bwMode="auto">
          <a:xfrm>
            <a:off x="152400" y="4356100"/>
            <a:ext cx="3733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rate of work, or power, becomes</a:t>
            </a:r>
          </a:p>
        </p:txBody>
      </p:sp>
      <p:graphicFrame>
        <p:nvGraphicFramePr>
          <p:cNvPr id="406562" name="Object 4"/>
          <p:cNvGraphicFramePr>
            <a:graphicFrameLocks noChangeAspect="1"/>
          </p:cNvGraphicFramePr>
          <p:nvPr/>
        </p:nvGraphicFramePr>
        <p:xfrm>
          <a:off x="4343400" y="4343400"/>
          <a:ext cx="377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4" name="Equation" r:id="rId7" imgW="152268" imgH="164957" progId="Equation.3">
                  <p:embed/>
                </p:oleObj>
              </mc:Choice>
              <mc:Fallback>
                <p:oleObj name="Equation" r:id="rId7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43400"/>
                        <a:ext cx="377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3" name="Text Box 35"/>
          <p:cNvSpPr txBox="1">
            <a:spLocks noChangeArrowheads="1"/>
          </p:cNvSpPr>
          <p:nvPr/>
        </p:nvSpPr>
        <p:spPr bwMode="auto">
          <a:xfrm>
            <a:off x="6629400" y="4191000"/>
            <a:ext cx="22860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How was the power defined in linear motion?</a:t>
            </a:r>
          </a:p>
        </p:txBody>
      </p:sp>
      <p:sp>
        <p:nvSpPr>
          <p:cNvPr id="406564" name="Text Box 36"/>
          <p:cNvSpPr txBox="1">
            <a:spLocks noChangeArrowheads="1"/>
          </p:cNvSpPr>
          <p:nvPr/>
        </p:nvSpPr>
        <p:spPr bwMode="auto">
          <a:xfrm>
            <a:off x="152400" y="4876800"/>
            <a:ext cx="4343400" cy="669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>
                <a:solidFill>
                  <a:schemeClr val="accent2"/>
                </a:solidFill>
                <a:latin typeface="Arial Narrow" charset="0"/>
              </a:rPr>
              <a:t>The rotational work done by an external force equals the change in rotational Kinetic energy. </a:t>
            </a:r>
          </a:p>
        </p:txBody>
      </p:sp>
      <p:graphicFrame>
        <p:nvGraphicFramePr>
          <p:cNvPr id="406565" name="Object 5"/>
          <p:cNvGraphicFramePr>
            <a:graphicFrameLocks noChangeAspect="1"/>
          </p:cNvGraphicFramePr>
          <p:nvPr/>
        </p:nvGraphicFramePr>
        <p:xfrm>
          <a:off x="4648200" y="5032375"/>
          <a:ext cx="5445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5" name="Equation" r:id="rId9" imgW="304536" imgH="253780" progId="Equation.3">
                  <p:embed/>
                </p:oleObj>
              </mc:Choice>
              <mc:Fallback>
                <p:oleObj name="Equation" r:id="rId9" imgW="30453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32375"/>
                        <a:ext cx="5445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6" name="Text Box 38"/>
          <p:cNvSpPr txBox="1">
            <a:spLocks noChangeArrowheads="1"/>
          </p:cNvSpPr>
          <p:nvPr/>
        </p:nvSpPr>
        <p:spPr bwMode="auto">
          <a:xfrm>
            <a:off x="152400" y="5699125"/>
            <a:ext cx="4191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work put in by the external force then</a:t>
            </a:r>
          </a:p>
        </p:txBody>
      </p:sp>
      <p:graphicFrame>
        <p:nvGraphicFramePr>
          <p:cNvPr id="406568" name="Object 7"/>
          <p:cNvGraphicFramePr>
            <a:graphicFrameLocks noChangeAspect="1"/>
          </p:cNvGraphicFramePr>
          <p:nvPr/>
        </p:nvGraphicFramePr>
        <p:xfrm>
          <a:off x="3962400" y="2057400"/>
          <a:ext cx="917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6" name="Equation" r:id="rId11" imgW="546100" imgH="241300" progId="Equation.DSMT4">
                  <p:embed/>
                </p:oleObj>
              </mc:Choice>
              <mc:Fallback>
                <p:oleObj name="Equation" r:id="rId11" imgW="54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917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0" name="Object 9"/>
          <p:cNvGraphicFramePr>
            <a:graphicFrameLocks noChangeAspect="1"/>
          </p:cNvGraphicFramePr>
          <p:nvPr/>
        </p:nvGraphicFramePr>
        <p:xfrm>
          <a:off x="6616700" y="3733800"/>
          <a:ext cx="89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7" name="Equation" r:id="rId13" imgW="406400" imgH="177800" progId="Equation.DSMT4">
                  <p:embed/>
                </p:oleObj>
              </mc:Choice>
              <mc:Fallback>
                <p:oleObj name="Equation" r:id="rId13" imgW="406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733800"/>
                        <a:ext cx="8905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1" name="Object 10"/>
          <p:cNvGraphicFramePr>
            <a:graphicFrameLocks noChangeAspect="1"/>
          </p:cNvGraphicFramePr>
          <p:nvPr/>
        </p:nvGraphicFramePr>
        <p:xfrm>
          <a:off x="4705350" y="4284663"/>
          <a:ext cx="6873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8" name="Equation" r:id="rId15" imgW="444500" imgH="393700" progId="Equation.DSMT4">
                  <p:embed/>
                </p:oleObj>
              </mc:Choice>
              <mc:Fallback>
                <p:oleObj name="Equation" r:id="rId15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284663"/>
                        <a:ext cx="6873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2" name="Object 11"/>
          <p:cNvGraphicFramePr>
            <a:graphicFrameLocks noChangeAspect="1"/>
          </p:cNvGraphicFramePr>
          <p:nvPr/>
        </p:nvGraphicFramePr>
        <p:xfrm>
          <a:off x="5256213" y="4265613"/>
          <a:ext cx="7651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69" name="Equation" r:id="rId17" imgW="495300" imgH="419100" progId="Equation.DSMT4">
                  <p:embed/>
                </p:oleObj>
              </mc:Choice>
              <mc:Fallback>
                <p:oleObj name="Equation" r:id="rId1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265613"/>
                        <a:ext cx="7651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35355"/>
              </p:ext>
            </p:extLst>
          </p:nvPr>
        </p:nvGraphicFramePr>
        <p:xfrm>
          <a:off x="6032500" y="4475163"/>
          <a:ext cx="53181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0" name="Equation" r:id="rId19" imgW="342900" imgH="139700" progId="Equation.DSMT4">
                  <p:embed/>
                </p:oleObj>
              </mc:Choice>
              <mc:Fallback>
                <p:oleObj name="Equation" r:id="rId19" imgW="342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4475163"/>
                        <a:ext cx="53181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4" name="Object 13"/>
          <p:cNvGraphicFramePr>
            <a:graphicFrameLocks noChangeAspect="1"/>
          </p:cNvGraphicFramePr>
          <p:nvPr/>
        </p:nvGraphicFramePr>
        <p:xfrm>
          <a:off x="5105400" y="5105400"/>
          <a:ext cx="590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1" name="Equation" r:id="rId21" imgW="329914" imgH="177646" progId="Equation.3">
                  <p:embed/>
                </p:oleObj>
              </mc:Choice>
              <mc:Fallback>
                <p:oleObj name="Equation" r:id="rId21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05400"/>
                        <a:ext cx="5905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5" name="Object 14"/>
          <p:cNvGraphicFramePr>
            <a:graphicFrameLocks noChangeAspect="1"/>
          </p:cNvGraphicFramePr>
          <p:nvPr/>
        </p:nvGraphicFramePr>
        <p:xfrm>
          <a:off x="5673725" y="4945063"/>
          <a:ext cx="1073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2" name="Equation" r:id="rId23" imgW="660400" imgH="431800" progId="Equation.DSMT4">
                  <p:embed/>
                </p:oleObj>
              </mc:Choice>
              <mc:Fallback>
                <p:oleObj name="Equation" r:id="rId23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4945063"/>
                        <a:ext cx="1073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9" name="Object 18"/>
          <p:cNvGraphicFramePr>
            <a:graphicFrameLocks noChangeAspect="1"/>
          </p:cNvGraphicFramePr>
          <p:nvPr/>
        </p:nvGraphicFramePr>
        <p:xfrm>
          <a:off x="4778375" y="5816600"/>
          <a:ext cx="5016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3" name="Equation" r:id="rId25" imgW="292100" imgH="165100" progId="Equation.DSMT4">
                  <p:embed/>
                </p:oleObj>
              </mc:Choice>
              <mc:Fallback>
                <p:oleObj name="Equation" r:id="rId25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816600"/>
                        <a:ext cx="5016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2" name="Object 21"/>
          <p:cNvGraphicFramePr>
            <a:graphicFrameLocks noChangeAspect="1"/>
          </p:cNvGraphicFramePr>
          <p:nvPr/>
        </p:nvGraphicFramePr>
        <p:xfrm>
          <a:off x="5219700" y="5680075"/>
          <a:ext cx="1485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4" name="Equation" r:id="rId27" imgW="1016000" imgH="393700" progId="Equation.3">
                  <p:embed/>
                </p:oleObj>
              </mc:Choice>
              <mc:Fallback>
                <p:oleObj name="Equation" r:id="rId27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680075"/>
                        <a:ext cx="1485900" cy="560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3" name="Object 22"/>
          <p:cNvGraphicFramePr>
            <a:graphicFrameLocks noChangeAspect="1"/>
          </p:cNvGraphicFramePr>
          <p:nvPr/>
        </p:nvGraphicFramePr>
        <p:xfrm>
          <a:off x="4929188" y="3721100"/>
          <a:ext cx="17240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5" name="Equation" r:id="rId29" imgW="927100" imgH="228600" progId="Equation.DSMT4">
                  <p:embed/>
                </p:oleObj>
              </mc:Choice>
              <mc:Fallback>
                <p:oleObj name="Equation" r:id="rId29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721100"/>
                        <a:ext cx="17240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5" name="Object 24"/>
          <p:cNvGraphicFramePr>
            <a:graphicFrameLocks noChangeAspect="1"/>
          </p:cNvGraphicFramePr>
          <p:nvPr/>
        </p:nvGraphicFramePr>
        <p:xfrm>
          <a:off x="4953000" y="2122488"/>
          <a:ext cx="15779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6" name="Equation" r:id="rId31" imgW="939800" imgH="228600" progId="Equation.DSMT4">
                  <p:embed/>
                </p:oleObj>
              </mc:Choice>
              <mc:Fallback>
                <p:oleObj name="Equation" r:id="rId31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22488"/>
                        <a:ext cx="15779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676400" y="871538"/>
            <a:ext cx="768350" cy="652462"/>
            <a:chOff x="1056" y="549"/>
            <a:chExt cx="484" cy="411"/>
          </a:xfrm>
        </p:grpSpPr>
        <p:sp>
          <p:nvSpPr>
            <p:cNvPr id="40999" name="Line 59"/>
            <p:cNvSpPr>
              <a:spLocks noChangeShapeType="1"/>
            </p:cNvSpPr>
            <p:nvPr/>
          </p:nvSpPr>
          <p:spPr bwMode="auto">
            <a:xfrm flipH="1" flipV="1">
              <a:off x="1056" y="672"/>
              <a:ext cx="240" cy="2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0" name="Text Box 60"/>
            <p:cNvSpPr txBox="1">
              <a:spLocks noChangeArrowheads="1"/>
            </p:cNvSpPr>
            <p:nvPr/>
          </p:nvSpPr>
          <p:spPr bwMode="auto">
            <a:xfrm rot="-1828456">
              <a:off x="1078" y="549"/>
              <a:ext cx="4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Fsinφ</a:t>
              </a:r>
              <a:endParaRPr lang="en-US" sz="1600">
                <a:solidFill>
                  <a:srgbClr val="A50021"/>
                </a:solidFill>
                <a:latin typeface="Symbol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903413" y="1465263"/>
            <a:ext cx="338137" cy="742950"/>
            <a:chOff x="1295" y="1346"/>
            <a:chExt cx="213" cy="468"/>
          </a:xfrm>
        </p:grpSpPr>
        <p:sp>
          <p:nvSpPr>
            <p:cNvPr id="40997" name="Line 62"/>
            <p:cNvSpPr>
              <a:spLocks noChangeShapeType="1"/>
            </p:cNvSpPr>
            <p:nvPr/>
          </p:nvSpPr>
          <p:spPr bwMode="auto">
            <a:xfrm flipV="1">
              <a:off x="1296" y="1392"/>
              <a:ext cx="96" cy="4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8" name="Text Box 63"/>
            <p:cNvSpPr txBox="1">
              <a:spLocks noChangeArrowheads="1"/>
            </p:cNvSpPr>
            <p:nvPr/>
          </p:nvSpPr>
          <p:spPr bwMode="auto">
            <a:xfrm rot="3755723">
              <a:off x="1168" y="1473"/>
              <a:ext cx="4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Fcosφ</a:t>
              </a:r>
              <a:endParaRPr lang="en-US" sz="1600">
                <a:solidFill>
                  <a:srgbClr val="A50021"/>
                </a:solidFill>
                <a:latin typeface="Symbol" charset="0"/>
              </a:endParaRPr>
            </a:p>
          </p:txBody>
        </p:sp>
      </p:grpSp>
      <p:sp>
        <p:nvSpPr>
          <p:cNvPr id="406592" name="Oval 64"/>
          <p:cNvSpPr>
            <a:spLocks noChangeArrowheads="1"/>
          </p:cNvSpPr>
          <p:nvPr/>
        </p:nvSpPr>
        <p:spPr bwMode="auto">
          <a:xfrm>
            <a:off x="5638800" y="4191000"/>
            <a:ext cx="304800" cy="762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65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54082"/>
              </p:ext>
            </p:extLst>
          </p:nvPr>
        </p:nvGraphicFramePr>
        <p:xfrm>
          <a:off x="7391400" y="5029200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77" name="Equation" r:id="rId33" imgW="1003300" imgH="266700" progId="Equation.DSMT4">
                  <p:embed/>
                </p:oleObj>
              </mc:Choice>
              <mc:Fallback>
                <p:oleObj name="Equation" r:id="rId33" imgW="1003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9200"/>
                        <a:ext cx="1466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94" name="AutoShape 66"/>
          <p:cNvSpPr>
            <a:spLocks noChangeArrowheads="1"/>
          </p:cNvSpPr>
          <p:nvPr/>
        </p:nvSpPr>
        <p:spPr bwMode="auto">
          <a:xfrm>
            <a:off x="6858000" y="5029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217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0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  <p:bldP spid="406532" grpId="0" build="p" autoUpdateAnimBg="0"/>
      <p:bldP spid="406533" grpId="0" animBg="1" autoUpdateAnimBg="0"/>
      <p:bldP spid="406534" grpId="0" build="p" autoUpdateAnimBg="0"/>
      <p:bldP spid="406536" grpId="0" animBg="1" autoUpdateAnimBg="0"/>
      <p:bldP spid="406558" grpId="0" animBg="1" autoUpdateAnimBg="0"/>
      <p:bldP spid="406559" grpId="0" build="p" autoUpdateAnimBg="0"/>
      <p:bldP spid="406561" grpId="0" animBg="1" autoUpdateAnimBg="0"/>
      <p:bldP spid="406563" grpId="0" animBg="1" autoUpdateAnimBg="0"/>
      <p:bldP spid="406564" grpId="0" animBg="1" autoUpdateAnimBg="0"/>
      <p:bldP spid="406566" grpId="0" animBg="1" autoUpdateAnimBg="0"/>
      <p:bldP spid="406592" grpId="0" animBg="1"/>
      <p:bldP spid="406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2871E5-D1F8-674B-A6CA-5A7227BD31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324600" y="2743200"/>
            <a:ext cx="16764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Angular Momentum of a Particle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If you grab onto a pole while running, your body will rotate about the pole, gaining angular momentum.  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We’</a:t>
            </a:r>
            <a:r>
              <a:rPr lang="en-US" altLang="ja-JP" sz="2000" dirty="0" smtClean="0">
                <a:solidFill>
                  <a:srgbClr val="FF0000"/>
                </a:solidFill>
                <a:latin typeface="Arial Narrow" charset="0"/>
              </a:rPr>
              <a:t>ve </a:t>
            </a:r>
            <a:r>
              <a:rPr lang="en-US" altLang="ja-JP" sz="2000" dirty="0">
                <a:solidFill>
                  <a:srgbClr val="FF0000"/>
                </a:solidFill>
                <a:latin typeface="Arial Narrow" charset="0"/>
              </a:rPr>
              <a:t>used the linear momentum to solve physical problems with linear motions, the angular momentum will do the same for rotational motions.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75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24096"/>
              </p:ext>
            </p:extLst>
          </p:nvPr>
        </p:nvGraphicFramePr>
        <p:xfrm>
          <a:off x="4749800" y="4573588"/>
          <a:ext cx="27686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78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573588"/>
                        <a:ext cx="27686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2667000" y="1905000"/>
            <a:ext cx="60960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consider a point-like object ( particle) with mass </a:t>
            </a:r>
            <a:r>
              <a:rPr lang="en-US" altLang="ja-JP" sz="2000" dirty="0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located at the vector location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r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and moving with linear velocity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v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07549"/>
              </p:ext>
            </p:extLst>
          </p:nvPr>
        </p:nvGraphicFramePr>
        <p:xfrm>
          <a:off x="6305550" y="2695575"/>
          <a:ext cx="17510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79" name="Equation" r:id="rId5" imgW="596900" imgH="266700" progId="Equation.DSMT4">
                  <p:embed/>
                </p:oleObj>
              </mc:Choice>
              <mc:Fallback>
                <p:oleObj name="Equation" r:id="rId5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695575"/>
                        <a:ext cx="17510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743200" y="2590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angular momentum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L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of this particle relative to the origin O is 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381000" y="5045075"/>
            <a:ext cx="2895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 you learn from this?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3352800" y="5029200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direction of linear velocity points to the origin of rotation, the particle does not have any angular momentum.</a:t>
            </a: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2667000" y="3367088"/>
            <a:ext cx="480060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is the unit and dimension of angular momentum? </a:t>
            </a:r>
            <a:endParaRPr lang="en-US" sz="1800" b="1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5" name="Object 4"/>
          <p:cNvGraphicFramePr>
            <a:graphicFrameLocks noChangeAspect="1"/>
          </p:cNvGraphicFramePr>
          <p:nvPr/>
        </p:nvGraphicFramePr>
        <p:xfrm>
          <a:off x="7521575" y="3352800"/>
          <a:ext cx="704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80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352800"/>
                        <a:ext cx="7048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2819400" y="37941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Note that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L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depends on origin O. </a:t>
            </a:r>
          </a:p>
        </p:txBody>
      </p:sp>
      <p:sp>
        <p:nvSpPr>
          <p:cNvPr id="407567" name="Text Box 15"/>
          <p:cNvSpPr txBox="1">
            <a:spLocks noChangeArrowheads="1"/>
          </p:cNvSpPr>
          <p:nvPr/>
        </p:nvSpPr>
        <p:spPr bwMode="auto">
          <a:xfrm>
            <a:off x="6096000" y="3794125"/>
            <a:ext cx="762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6934200" y="3794125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Because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r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changes</a:t>
            </a:r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2971800" y="41910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direction of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+z.</a:t>
            </a: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381000" y="4191000"/>
            <a:ext cx="2514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else do you learn?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381000" y="4572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magnitude of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becomes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3352800" y="5775325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linear velocity is perpendicular to position vector, the particle moves exactly the same way as a point on a rim.</a:t>
            </a:r>
          </a:p>
        </p:txBody>
      </p:sp>
      <p:graphicFrame>
        <p:nvGraphicFramePr>
          <p:cNvPr id="407573" name="Object 5"/>
          <p:cNvGraphicFramePr>
            <a:graphicFrameLocks noChangeAspect="1"/>
          </p:cNvGraphicFramePr>
          <p:nvPr/>
        </p:nvGraphicFramePr>
        <p:xfrm>
          <a:off x="8331200" y="3352800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81" name="Equation" r:id="rId9" imgW="558800" imgH="228600" progId="Equation.3">
                  <p:embed/>
                </p:oleObj>
              </mc:Choice>
              <mc:Fallback>
                <p:oleObj name="Equation" r:id="rId9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352800"/>
                        <a:ext cx="758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" y="1752600"/>
            <a:ext cx="2573338" cy="2209800"/>
            <a:chOff x="76200" y="1752600"/>
            <a:chExt cx="2573258" cy="2209800"/>
          </a:xfrm>
        </p:grpSpPr>
        <p:pic>
          <p:nvPicPr>
            <p:cNvPr id="42008" name="Picture 3" descr="FG11_0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905000"/>
              <a:ext cx="2514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TextBox 2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27603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z</a:t>
              </a:r>
            </a:p>
          </p:txBody>
        </p:sp>
        <p:sp>
          <p:nvSpPr>
            <p:cNvPr id="42010" name="TextBox 28"/>
            <p:cNvSpPr txBox="1">
              <a:spLocks noChangeArrowheads="1"/>
            </p:cNvSpPr>
            <p:nvPr/>
          </p:nvSpPr>
          <p:spPr bwMode="auto">
            <a:xfrm>
              <a:off x="152400" y="3547646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x</a:t>
              </a:r>
            </a:p>
          </p:txBody>
        </p:sp>
        <p:sp>
          <p:nvSpPr>
            <p:cNvPr id="42011" name="TextBox 29"/>
            <p:cNvSpPr txBox="1">
              <a:spLocks noChangeArrowheads="1"/>
            </p:cNvSpPr>
            <p:nvPr/>
          </p:nvSpPr>
          <p:spPr bwMode="auto">
            <a:xfrm>
              <a:off x="2362200" y="2895600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10854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7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7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animBg="1"/>
      <p:bldP spid="407557" grpId="0" build="p" autoUpdateAnimBg="0"/>
      <p:bldP spid="407559" grpId="0" animBg="1" autoUpdateAnimBg="0"/>
      <p:bldP spid="407561" grpId="0" build="p" autoUpdateAnimBg="0"/>
      <p:bldP spid="407562" grpId="0" animBg="1" autoUpdateAnimBg="0"/>
      <p:bldP spid="407563" grpId="0" animBg="1" autoUpdateAnimBg="0"/>
      <p:bldP spid="407564" grpId="0" animBg="1" autoUpdateAnimBg="0"/>
      <p:bldP spid="407566" grpId="0" build="p" autoUpdateAnimBg="0"/>
      <p:bldP spid="407567" grpId="0" animBg="1" autoUpdateAnimBg="0"/>
      <p:bldP spid="407568" grpId="0" build="p" autoUpdateAnimBg="0"/>
      <p:bldP spid="407569" grpId="0" build="p" autoUpdateAnimBg="0"/>
      <p:bldP spid="407570" grpId="0" animBg="1" autoUpdateAnimBg="0"/>
      <p:bldP spid="407571" grpId="0" build="p" autoUpdateAnimBg="0"/>
      <p:bldP spid="4075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C74F7D-9C8A-B149-9914-9438D5AA998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Angular Momentum of a System of Particles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153400" cy="8223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total angular momentum of a system of particles about some point is the vector sum of the angular momenta of the individual particles</a:t>
            </a:r>
          </a:p>
        </p:txBody>
      </p:sp>
      <p:graphicFrame>
        <p:nvGraphicFramePr>
          <p:cNvPr id="409604" name="Object 2"/>
          <p:cNvGraphicFramePr>
            <a:graphicFrameLocks noChangeAspect="1"/>
          </p:cNvGraphicFramePr>
          <p:nvPr/>
        </p:nvGraphicFramePr>
        <p:xfrm>
          <a:off x="1924050" y="1797050"/>
          <a:ext cx="8207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4" name="Equation" r:id="rId3" imgW="266700" imgH="241300" progId="Equation.DSMT4">
                  <p:embed/>
                </p:oleObj>
              </mc:Choice>
              <mc:Fallback>
                <p:oleObj name="Equation" r:id="rId3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797050"/>
                        <a:ext cx="8207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762000" y="2422525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individual angular momentum can change, the total angular momentum of the system can change.</a:t>
            </a:r>
          </a:p>
        </p:txBody>
      </p:sp>
      <p:graphicFrame>
        <p:nvGraphicFramePr>
          <p:cNvPr id="4096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3320"/>
              </p:ext>
            </p:extLst>
          </p:nvPr>
        </p:nvGraphicFramePr>
        <p:xfrm>
          <a:off x="5195888" y="4845050"/>
          <a:ext cx="17970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5" name="Equation" r:id="rId5" imgW="800100" imgH="457200" progId="Equation.DSMT4">
                  <p:embed/>
                </p:oleObj>
              </mc:Choice>
              <mc:Fallback>
                <p:oleObj name="Equation" r:id="rId5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845050"/>
                        <a:ext cx="1797050" cy="782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304800" y="4778375"/>
            <a:ext cx="472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rate change of the angular momentum of a system of particles is equal to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</a:rPr>
              <a:t>only the net external torque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acting on the system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2895600" cy="10064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consider a two particle system where the two exert forces on each other.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3352800" y="3733800"/>
            <a:ext cx="548640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these forces are the action and reaction forces with directions lie on the line connecting the two particles, the vector sum of the torque from these two becomes 0.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685800" y="30480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Both internal and external forces can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exert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torque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on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individual particles.  However, the internal forces do not generate net torque due to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Newton’</a:t>
            </a:r>
            <a:r>
              <a:rPr lang="en-US" altLang="ja-JP" sz="2000" dirty="0" smtClean="0">
                <a:solidFill>
                  <a:srgbClr val="FF0000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rgbClr val="FF0000"/>
                </a:solidFill>
                <a:latin typeface="Arial Narrow" charset="0"/>
              </a:rPr>
              <a:t>third law.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9611" name="Object 4"/>
          <p:cNvGraphicFramePr>
            <a:graphicFrameLocks noChangeAspect="1"/>
          </p:cNvGraphicFramePr>
          <p:nvPr/>
        </p:nvGraphicFramePr>
        <p:xfrm>
          <a:off x="3124200" y="1766888"/>
          <a:ext cx="85883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6" name="Equation" r:id="rId7" imgW="279400" imgH="254000" progId="Equation.DSMT4">
                  <p:embed/>
                </p:oleObj>
              </mc:Choice>
              <mc:Fallback>
                <p:oleObj name="Equation" r:id="rId7" imgW="279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66888"/>
                        <a:ext cx="858838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2" name="Object 5"/>
          <p:cNvGraphicFramePr>
            <a:graphicFrameLocks noChangeAspect="1"/>
          </p:cNvGraphicFramePr>
          <p:nvPr/>
        </p:nvGraphicFramePr>
        <p:xfrm>
          <a:off x="4014788" y="1927225"/>
          <a:ext cx="10906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7" name="Equation" r:id="rId9" imgW="355292" imgH="152268" progId="Equation.DSMT4">
                  <p:embed/>
                </p:oleObj>
              </mc:Choice>
              <mc:Fallback>
                <p:oleObj name="Equation" r:id="rId9" imgW="355292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1927225"/>
                        <a:ext cx="10906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3" name="Object 6"/>
          <p:cNvGraphicFramePr>
            <a:graphicFrameLocks noChangeAspect="1"/>
          </p:cNvGraphicFramePr>
          <p:nvPr/>
        </p:nvGraphicFramePr>
        <p:xfrm>
          <a:off x="5011738" y="1766888"/>
          <a:ext cx="8969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8" name="Equation" r:id="rId11" imgW="292100" imgH="254000" progId="Equation.DSMT4">
                  <p:embed/>
                </p:oleObj>
              </mc:Choice>
              <mc:Fallback>
                <p:oleObj name="Equation" r:id="rId11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1766888"/>
                        <a:ext cx="8969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9257"/>
              </p:ext>
            </p:extLst>
          </p:nvPr>
        </p:nvGraphicFramePr>
        <p:xfrm>
          <a:off x="5778500" y="1736725"/>
          <a:ext cx="14779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9" name="Equation" r:id="rId13" imgW="482600" imgH="292100" progId="Equation.DSMT4">
                  <p:embed/>
                </p:oleObj>
              </mc:Choice>
              <mc:Fallback>
                <p:oleObj name="Equation" r:id="rId13" imgW="482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736725"/>
                        <a:ext cx="14779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5" name="Object 8"/>
          <p:cNvGraphicFramePr>
            <a:graphicFrameLocks noChangeAspect="1"/>
          </p:cNvGraphicFramePr>
          <p:nvPr/>
        </p:nvGraphicFramePr>
        <p:xfrm>
          <a:off x="2673350" y="1766888"/>
          <a:ext cx="5476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0" name="Equation" r:id="rId15" imgW="177800" imgH="254000" progId="Equation.DSMT4">
                  <p:embed/>
                </p:oleObj>
              </mc:Choice>
              <mc:Fallback>
                <p:oleObj name="Equation" r:id="rId15" imgW="177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1766888"/>
                        <a:ext cx="547688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54868"/>
              </p:ext>
            </p:extLst>
          </p:nvPr>
        </p:nvGraphicFramePr>
        <p:xfrm>
          <a:off x="4940300" y="5776913"/>
          <a:ext cx="41798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1" name="Equation" r:id="rId17" imgW="2209800" imgH="406400" progId="Equation.DSMT4">
                  <p:embed/>
                </p:oleObj>
              </mc:Choice>
              <mc:Fallback>
                <p:oleObj name="Equation" r:id="rId17" imgW="2209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776913"/>
                        <a:ext cx="4179888" cy="776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3400" y="584835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For a rigid body, the external torque is written 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8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43940"/>
              </p:ext>
            </p:extLst>
          </p:nvPr>
        </p:nvGraphicFramePr>
        <p:xfrm>
          <a:off x="7745413" y="4810125"/>
          <a:ext cx="1246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2" name="Equation" r:id="rId19" imgW="723900" imgH="457200" progId="Equation.DSMT4">
                  <p:embed/>
                </p:oleObj>
              </mc:Choice>
              <mc:Fallback>
                <p:oleObj name="Equation" r:id="rId19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413" y="4810125"/>
                        <a:ext cx="12461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086600" y="4876800"/>
            <a:ext cx="685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Just like</a:t>
            </a:r>
          </a:p>
        </p:txBody>
      </p:sp>
    </p:spTree>
    <p:extLst>
      <p:ext uri="{BB962C8B-B14F-4D97-AF65-F5344CB8AC3E}">
        <p14:creationId xmlns:p14="http://schemas.microsoft.com/office/powerpoint/2010/main" val="381927535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nimBg="1" autoUpdateAnimBg="0"/>
      <p:bldP spid="409605" grpId="0" build="p" autoUpdateAnimBg="0"/>
      <p:bldP spid="409607" grpId="0" build="p" autoUpdateAnimBg="0"/>
      <p:bldP spid="409608" grpId="0" animBg="1" autoUpdateAnimBg="0"/>
      <p:bldP spid="409609" grpId="0" animBg="1" autoUpdateAnimBg="0"/>
      <p:bldP spid="409610" grpId="0" build="p" autoUpdateAnimBg="0"/>
      <p:bldP spid="20" grpId="0" build="p" autoUpdateAnimBg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D68160-ADB3-8A48-85F0-8D91538ACD7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Rigid Body Angular Momentum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9874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 rigid rod of mass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and length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l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is pivoted without friction at its center.  Two particles of mass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800000"/>
                </a:solidFill>
                <a:latin typeface="Monotype Corsiva" charset="0"/>
              </a:rPr>
              <a:t>1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and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800000"/>
                </a:solidFill>
                <a:latin typeface="Monotype Corsiva" charset="0"/>
              </a:rPr>
              <a:t>2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are attached to either end of the rod.  The combination rotates on a vertical plane with an angular speed of </a:t>
            </a:r>
            <a:r>
              <a:rPr lang="en-US" sz="1900" dirty="0" err="1" smtClean="0">
                <a:solidFill>
                  <a:srgbClr val="800000"/>
                </a:solidFill>
                <a:latin typeface="Symbol" charset="0"/>
              </a:rPr>
              <a:t>ω</a:t>
            </a:r>
            <a:r>
              <a:rPr lang="en-US" sz="1900" dirty="0" smtClean="0">
                <a:solidFill>
                  <a:srgbClr val="800000"/>
                </a:solidFill>
                <a:latin typeface="Arial Narrow" charset="0"/>
              </a:rPr>
              <a:t>.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Find an expression for the magnitude of the angular momentum.</a:t>
            </a:r>
          </a:p>
        </p:txBody>
      </p:sp>
      <p:graphicFrame>
        <p:nvGraphicFramePr>
          <p:cNvPr id="412676" name="Object 2"/>
          <p:cNvGraphicFramePr>
            <a:graphicFrameLocks noChangeAspect="1"/>
          </p:cNvGraphicFramePr>
          <p:nvPr/>
        </p:nvGraphicFramePr>
        <p:xfrm>
          <a:off x="3514725" y="2286000"/>
          <a:ext cx="2190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56" name="Equation" r:id="rId3" imgW="126780" imgH="164814" progId="Equation.3">
                  <p:embed/>
                </p:oleObj>
              </mc:Choice>
              <mc:Fallback>
                <p:oleObj name="Equation" r:id="rId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286000"/>
                        <a:ext cx="2190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moment of inertia of this system is</a:t>
            </a:r>
          </a:p>
        </p:txBody>
      </p:sp>
      <p:graphicFrame>
        <p:nvGraphicFramePr>
          <p:cNvPr id="412678" name="Object 3"/>
          <p:cNvGraphicFramePr>
            <a:graphicFrameLocks noChangeAspect="1"/>
          </p:cNvGraphicFramePr>
          <p:nvPr/>
        </p:nvGraphicFramePr>
        <p:xfrm>
          <a:off x="4287838" y="6019800"/>
          <a:ext cx="207962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57" name="Equation" r:id="rId5" imgW="152334" imgH="139639" progId="Equation.3">
                  <p:embed/>
                </p:oleObj>
              </mc:Choice>
              <mc:Fallback>
                <p:oleObj name="Equation" r:id="rId5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6019800"/>
                        <a:ext cx="207962" cy="15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3048000" y="4495800"/>
            <a:ext cx="19812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 First compute the net external torque</a:t>
            </a:r>
          </a:p>
        </p:txBody>
      </p:sp>
      <p:graphicFrame>
        <p:nvGraphicFramePr>
          <p:cNvPr id="412680" name="Object 4"/>
          <p:cNvGraphicFramePr>
            <a:graphicFrameLocks noChangeAspect="1"/>
          </p:cNvGraphicFramePr>
          <p:nvPr/>
        </p:nvGraphicFramePr>
        <p:xfrm>
          <a:off x="5105400" y="4419600"/>
          <a:ext cx="1695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58" name="Equation" r:id="rId7" imgW="1002865" imgH="393529" progId="Equation.3">
                  <p:embed/>
                </p:oleObj>
              </mc:Choice>
              <mc:Fallback>
                <p:oleObj name="Equation" r:id="rId7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19600"/>
                        <a:ext cx="1695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1828800"/>
            <a:ext cx="2476500" cy="2530475"/>
            <a:chOff x="144" y="1152"/>
            <a:chExt cx="1560" cy="1594"/>
          </a:xfrm>
        </p:grpSpPr>
        <p:sp>
          <p:nvSpPr>
            <p:cNvPr id="44059" name="Text Box 10"/>
            <p:cNvSpPr txBox="1">
              <a:spLocks noChangeArrowheads="1"/>
            </p:cNvSpPr>
            <p:nvPr/>
          </p:nvSpPr>
          <p:spPr bwMode="auto">
            <a:xfrm>
              <a:off x="336" y="2496"/>
              <a:ext cx="3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grpSp>
          <p:nvGrpSpPr>
            <p:cNvPr id="44060" name="Group 11"/>
            <p:cNvGrpSpPr>
              <a:grpSpLocks/>
            </p:cNvGrpSpPr>
            <p:nvPr/>
          </p:nvGrpSpPr>
          <p:grpSpPr bwMode="auto">
            <a:xfrm>
              <a:off x="144" y="1152"/>
              <a:ext cx="1516" cy="1392"/>
              <a:chOff x="144" y="1152"/>
              <a:chExt cx="1516" cy="1392"/>
            </a:xfrm>
          </p:grpSpPr>
          <p:sp>
            <p:nvSpPr>
              <p:cNvPr id="44074" name="Line 12"/>
              <p:cNvSpPr>
                <a:spLocks noChangeShapeType="1"/>
              </p:cNvSpPr>
              <p:nvPr/>
            </p:nvSpPr>
            <p:spPr bwMode="auto">
              <a:xfrm flipV="1">
                <a:off x="816" y="120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Line 13"/>
              <p:cNvSpPr>
                <a:spLocks noChangeShapeType="1"/>
              </p:cNvSpPr>
              <p:nvPr/>
            </p:nvSpPr>
            <p:spPr bwMode="auto">
              <a:xfrm rot="5400000" flipV="1">
                <a:off x="864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Text Box 14"/>
              <p:cNvSpPr txBox="1">
                <a:spLocks noChangeArrowheads="1"/>
              </p:cNvSpPr>
              <p:nvPr/>
            </p:nvSpPr>
            <p:spPr bwMode="auto">
              <a:xfrm>
                <a:off x="1478" y="1927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x</a:t>
                </a:r>
              </a:p>
            </p:txBody>
          </p:sp>
          <p:sp>
            <p:nvSpPr>
              <p:cNvPr id="44077" name="Text Box 15"/>
              <p:cNvSpPr txBox="1">
                <a:spLocks noChangeArrowheads="1"/>
              </p:cNvSpPr>
              <p:nvPr/>
            </p:nvSpPr>
            <p:spPr bwMode="auto">
              <a:xfrm>
                <a:off x="586" y="1152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y</a:t>
                </a:r>
              </a:p>
            </p:txBody>
          </p:sp>
          <p:sp>
            <p:nvSpPr>
              <p:cNvPr id="44078" name="Text Box 16"/>
              <p:cNvSpPr txBox="1">
                <a:spLocks noChangeArrowheads="1"/>
              </p:cNvSpPr>
              <p:nvPr/>
            </p:nvSpPr>
            <p:spPr bwMode="auto">
              <a:xfrm>
                <a:off x="816" y="1920"/>
                <a:ext cx="1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44061" name="Line 17"/>
            <p:cNvSpPr>
              <a:spLocks noChangeShapeType="1"/>
            </p:cNvSpPr>
            <p:nvPr/>
          </p:nvSpPr>
          <p:spPr bwMode="auto">
            <a:xfrm flipV="1">
              <a:off x="336" y="1488"/>
              <a:ext cx="960" cy="816"/>
            </a:xfrm>
            <a:prstGeom prst="line">
              <a:avLst/>
            </a:prstGeom>
            <a:noFill/>
            <a:ln w="127000">
              <a:solidFill>
                <a:srgbClr val="FFFF9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18"/>
            <p:cNvSpPr>
              <a:spLocks noChangeShapeType="1"/>
            </p:cNvSpPr>
            <p:nvPr/>
          </p:nvSpPr>
          <p:spPr bwMode="auto">
            <a:xfrm flipH="1" flipV="1">
              <a:off x="144" y="2112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19"/>
            <p:cNvSpPr>
              <a:spLocks noChangeShapeType="1"/>
            </p:cNvSpPr>
            <p:nvPr/>
          </p:nvSpPr>
          <p:spPr bwMode="auto">
            <a:xfrm flipH="1" flipV="1">
              <a:off x="1104" y="1296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20"/>
            <p:cNvSpPr>
              <a:spLocks noChangeShapeType="1"/>
            </p:cNvSpPr>
            <p:nvPr/>
          </p:nvSpPr>
          <p:spPr bwMode="auto">
            <a:xfrm flipV="1">
              <a:off x="192" y="1344"/>
              <a:ext cx="960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Text Box 21"/>
            <p:cNvSpPr txBox="1">
              <a:spLocks noChangeArrowheads="1"/>
            </p:cNvSpPr>
            <p:nvPr/>
          </p:nvSpPr>
          <p:spPr bwMode="auto">
            <a:xfrm>
              <a:off x="470" y="1554"/>
              <a:ext cx="1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l</a:t>
              </a:r>
              <a:endParaRPr lang="en-US" sz="2000">
                <a:solidFill>
                  <a:schemeClr val="accent2"/>
                </a:solidFill>
                <a:latin typeface="Arial Narrow" charset="0"/>
              </a:endParaRPr>
            </a:p>
          </p:txBody>
        </p:sp>
        <p:sp>
          <p:nvSpPr>
            <p:cNvPr id="44066" name="Text Box 22"/>
            <p:cNvSpPr txBox="1">
              <a:spLocks noChangeArrowheads="1"/>
            </p:cNvSpPr>
            <p:nvPr/>
          </p:nvSpPr>
          <p:spPr bwMode="auto">
            <a:xfrm>
              <a:off x="219" y="2184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44067" name="Text Box 23"/>
            <p:cNvSpPr txBox="1">
              <a:spLocks noChangeArrowheads="1"/>
            </p:cNvSpPr>
            <p:nvPr/>
          </p:nvSpPr>
          <p:spPr bwMode="auto">
            <a:xfrm>
              <a:off x="1179" y="1344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44068" name="Arc 24"/>
            <p:cNvSpPr>
              <a:spLocks/>
            </p:cNvSpPr>
            <p:nvPr/>
          </p:nvSpPr>
          <p:spPr bwMode="auto">
            <a:xfrm>
              <a:off x="1008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Text Box 25"/>
            <p:cNvSpPr txBox="1">
              <a:spLocks noChangeArrowheads="1"/>
            </p:cNvSpPr>
            <p:nvPr/>
          </p:nvSpPr>
          <p:spPr bwMode="auto">
            <a:xfrm>
              <a:off x="1049" y="1680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44070" name="Line 26"/>
            <p:cNvSpPr>
              <a:spLocks noChangeShapeType="1"/>
            </p:cNvSpPr>
            <p:nvPr/>
          </p:nvSpPr>
          <p:spPr bwMode="auto">
            <a:xfrm>
              <a:off x="336" y="2400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Text Box 27"/>
            <p:cNvSpPr txBox="1">
              <a:spLocks noChangeArrowheads="1"/>
            </p:cNvSpPr>
            <p:nvPr/>
          </p:nvSpPr>
          <p:spPr bwMode="auto">
            <a:xfrm>
              <a:off x="1344" y="1632"/>
              <a:ext cx="3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sp>
          <p:nvSpPr>
            <p:cNvPr id="44072" name="Line 28"/>
            <p:cNvSpPr>
              <a:spLocks noChangeShapeType="1"/>
            </p:cNvSpPr>
            <p:nvPr/>
          </p:nvSpPr>
          <p:spPr bwMode="auto">
            <a:xfrm>
              <a:off x="1344" y="158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AutoShape 29"/>
            <p:cNvSpPr>
              <a:spLocks noChangeArrowheads="1"/>
            </p:cNvSpPr>
            <p:nvPr/>
          </p:nvSpPr>
          <p:spPr bwMode="auto">
            <a:xfrm>
              <a:off x="1248" y="1584"/>
              <a:ext cx="48" cy="384"/>
            </a:xfrm>
            <a:prstGeom prst="curvedLeftArrow">
              <a:avLst>
                <a:gd name="adj1" fmla="val 160000"/>
                <a:gd name="adj2" fmla="val 3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702" name="Text Box 30"/>
          <p:cNvSpPr txBox="1">
            <a:spLocks noChangeArrowheads="1"/>
          </p:cNvSpPr>
          <p:nvPr/>
        </p:nvSpPr>
        <p:spPr bwMode="auto">
          <a:xfrm>
            <a:off x="304800" y="4495800"/>
            <a:ext cx="2514600" cy="1520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=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, no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change of angular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momentum because the net torque is 0.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latin typeface="Symbol" charset="0"/>
              </a:rPr>
              <a:t>=+/-π/2,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at equilibrium so no angular momentum.</a:t>
            </a:r>
            <a:endParaRPr lang="en-US" sz="1800" dirty="0">
              <a:solidFill>
                <a:srgbClr val="FF0000"/>
              </a:solidFill>
              <a:latin typeface="Symbol" charset="0"/>
            </a:endParaRPr>
          </a:p>
        </p:txBody>
      </p:sp>
      <p:graphicFrame>
        <p:nvGraphicFramePr>
          <p:cNvPr id="4127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22179"/>
              </p:ext>
            </p:extLst>
          </p:nvPr>
        </p:nvGraphicFramePr>
        <p:xfrm>
          <a:off x="5827713" y="2836863"/>
          <a:ext cx="30511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59" name="Equation" r:id="rId9" imgW="1930400" imgH="444500" progId="Equation.DSMT4">
                  <p:embed/>
                </p:oleObj>
              </mc:Choice>
              <mc:Fallback>
                <p:oleObj name="Equation" r:id="rId9" imgW="193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836863"/>
                        <a:ext cx="3051175" cy="6683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4" name="Text Box 32"/>
          <p:cNvSpPr txBox="1">
            <a:spLocks noChangeArrowheads="1"/>
          </p:cNvSpPr>
          <p:nvPr/>
        </p:nvSpPr>
        <p:spPr bwMode="auto">
          <a:xfrm>
            <a:off x="2133600" y="3657600"/>
            <a:ext cx="6858000" cy="6985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900">
                <a:solidFill>
                  <a:srgbClr val="800000"/>
                </a:solidFill>
                <a:latin typeface="Arial Narrow" charset="0"/>
              </a:rPr>
              <a:t>Find an expression for the magnitude of the angular acceleration of the system when the rod makes an angle θ with the horizon.</a:t>
            </a:r>
          </a:p>
        </p:txBody>
      </p:sp>
      <p:graphicFrame>
        <p:nvGraphicFramePr>
          <p:cNvPr id="4127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32828"/>
              </p:ext>
            </p:extLst>
          </p:nvPr>
        </p:nvGraphicFramePr>
        <p:xfrm>
          <a:off x="5173663" y="5164138"/>
          <a:ext cx="10271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0" name="Equation" r:id="rId11" imgW="774700" imgH="203200" progId="Equation.DSMT4">
                  <p:embed/>
                </p:oleObj>
              </mc:Choice>
              <mc:Fallback>
                <p:oleObj name="Equation" r:id="rId11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164138"/>
                        <a:ext cx="10271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6" name="Text Box 34"/>
          <p:cNvSpPr txBox="1">
            <a:spLocks noChangeArrowheads="1"/>
          </p:cNvSpPr>
          <p:nvPr/>
        </p:nvSpPr>
        <p:spPr bwMode="auto">
          <a:xfrm>
            <a:off x="2895600" y="5791200"/>
            <a:ext cx="1143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Thus α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 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becomes</a:t>
            </a:r>
          </a:p>
        </p:txBody>
      </p:sp>
      <p:graphicFrame>
        <p:nvGraphicFramePr>
          <p:cNvPr id="412707" name="Object 7"/>
          <p:cNvGraphicFramePr>
            <a:graphicFrameLocks noChangeAspect="1"/>
          </p:cNvGraphicFramePr>
          <p:nvPr/>
        </p:nvGraphicFramePr>
        <p:xfrm>
          <a:off x="3783013" y="2257425"/>
          <a:ext cx="17478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1" name="Equation" r:id="rId13" imgW="1016000" imgH="241300" progId="Equation.3">
                  <p:embed/>
                </p:oleObj>
              </mc:Choice>
              <mc:Fallback>
                <p:oleObj name="Equation" r:id="rId13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2257425"/>
                        <a:ext cx="17478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08" name="Object 8"/>
          <p:cNvGraphicFramePr>
            <a:graphicFrameLocks noChangeAspect="1"/>
          </p:cNvGraphicFramePr>
          <p:nvPr/>
        </p:nvGraphicFramePr>
        <p:xfrm>
          <a:off x="5540375" y="2112963"/>
          <a:ext cx="1247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2" name="Equation" r:id="rId15" imgW="723900" imgH="419100" progId="Equation.DSMT4">
                  <p:embed/>
                </p:oleObj>
              </mc:Choice>
              <mc:Fallback>
                <p:oleObj name="Equation" r:id="rId15" imgW="723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112963"/>
                        <a:ext cx="12477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09" name="Object 9"/>
          <p:cNvGraphicFramePr>
            <a:graphicFrameLocks noChangeAspect="1"/>
          </p:cNvGraphicFramePr>
          <p:nvPr/>
        </p:nvGraphicFramePr>
        <p:xfrm>
          <a:off x="3429000" y="2819400"/>
          <a:ext cx="2295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3" name="Equation" r:id="rId17" imgW="1333500" imgH="444500" progId="Equation.3">
                  <p:embed/>
                </p:oleObj>
              </mc:Choice>
              <mc:Fallback>
                <p:oleObj name="Equation" r:id="rId17" imgW="1333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2955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0" name="Object 10"/>
          <p:cNvGraphicFramePr>
            <a:graphicFrameLocks noChangeAspect="1"/>
          </p:cNvGraphicFramePr>
          <p:nvPr/>
        </p:nvGraphicFramePr>
        <p:xfrm>
          <a:off x="6962775" y="4419600"/>
          <a:ext cx="1952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4" name="Equation" r:id="rId19" imgW="1155700" imgH="393700" progId="Equation.3">
                  <p:embed/>
                </p:oleObj>
              </mc:Choice>
              <mc:Fallback>
                <p:oleObj name="Equation" r:id="rId19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419600"/>
                        <a:ext cx="1952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36657"/>
              </p:ext>
            </p:extLst>
          </p:nvPr>
        </p:nvGraphicFramePr>
        <p:xfrm>
          <a:off x="6232525" y="5087938"/>
          <a:ext cx="16303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5" name="Equation" r:id="rId21" imgW="1231900" imgH="419100" progId="Equation.DSMT4">
                  <p:embed/>
                </p:oleObj>
              </mc:Choice>
              <mc:Fallback>
                <p:oleObj name="Equation" r:id="rId21" imgW="1231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5087938"/>
                        <a:ext cx="16303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65103"/>
              </p:ext>
            </p:extLst>
          </p:nvPr>
        </p:nvGraphicFramePr>
        <p:xfrm>
          <a:off x="4478338" y="5861050"/>
          <a:ext cx="7794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6" name="Equation" r:id="rId23" imgW="571500" imgH="444500" progId="Equation.DSMT4">
                  <p:embed/>
                </p:oleObj>
              </mc:Choice>
              <mc:Fallback>
                <p:oleObj name="Equation" r:id="rId23" imgW="57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5861050"/>
                        <a:ext cx="779462" cy="48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62824"/>
              </p:ext>
            </p:extLst>
          </p:nvPr>
        </p:nvGraphicFramePr>
        <p:xfrm>
          <a:off x="5241925" y="5624513"/>
          <a:ext cx="18351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7" name="Equation" r:id="rId25" imgW="1346200" imgH="838200" progId="Equation.3">
                  <p:embed/>
                </p:oleObj>
              </mc:Choice>
              <mc:Fallback>
                <p:oleObj name="Equation" r:id="rId25" imgW="13462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5624513"/>
                        <a:ext cx="1835150" cy="917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67467"/>
              </p:ext>
            </p:extLst>
          </p:nvPr>
        </p:nvGraphicFramePr>
        <p:xfrm>
          <a:off x="7105650" y="5743575"/>
          <a:ext cx="1798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8" name="Equation" r:id="rId27" imgW="1320800" imgH="711200" progId="Equation.3">
                  <p:embed/>
                </p:oleObj>
              </mc:Choice>
              <mc:Fallback>
                <p:oleObj name="Equation" r:id="rId27" imgW="1320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5743575"/>
                        <a:ext cx="1798638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5" name="Object 15"/>
          <p:cNvGraphicFramePr>
            <a:graphicFrameLocks noChangeAspect="1"/>
          </p:cNvGraphicFramePr>
          <p:nvPr/>
        </p:nvGraphicFramePr>
        <p:xfrm>
          <a:off x="6781800" y="2133600"/>
          <a:ext cx="8969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69" name="Equation" r:id="rId29" imgW="520474" imgH="393529" progId="Equation.DSMT4">
                  <p:embed/>
                </p:oleObj>
              </mc:Choice>
              <mc:Fallback>
                <p:oleObj name="Equation" r:id="rId29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133600"/>
                        <a:ext cx="8969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6" name="Object 16"/>
          <p:cNvGraphicFramePr>
            <a:graphicFrameLocks noChangeAspect="1"/>
          </p:cNvGraphicFramePr>
          <p:nvPr/>
        </p:nvGraphicFramePr>
        <p:xfrm>
          <a:off x="7659688" y="2133600"/>
          <a:ext cx="7223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70" name="Equation" r:id="rId31" imgW="418918" imgH="393529" progId="Equation.3">
                  <p:embed/>
                </p:oleObj>
              </mc:Choice>
              <mc:Fallback>
                <p:oleObj name="Equation" r:id="rId31" imgW="41891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688" y="2133600"/>
                        <a:ext cx="7223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39385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animBg="1" autoUpdateAnimBg="0"/>
      <p:bldP spid="412677" grpId="0" build="p" autoUpdateAnimBg="0"/>
      <p:bldP spid="412679" grpId="0" animBg="1" autoUpdateAnimBg="0"/>
      <p:bldP spid="412702" grpId="0" animBg="1" autoUpdateAnimBg="0"/>
      <p:bldP spid="412704" grpId="0" animBg="1" autoUpdateAnimBg="0"/>
      <p:bldP spid="41270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D30296-D22A-AA45-8EB8-7762B238B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172200" y="3048000"/>
            <a:ext cx="1524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Conservation of Angular Momentum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077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Remember under what condition the linear momentum is conserved?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Linear momentum is conserved when the net external force is 0.</a:t>
            </a:r>
          </a:p>
        </p:txBody>
      </p:sp>
      <p:graphicFrame>
        <p:nvGraphicFramePr>
          <p:cNvPr id="4137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25828"/>
              </p:ext>
            </p:extLst>
          </p:nvPr>
        </p:nvGraphicFramePr>
        <p:xfrm>
          <a:off x="4051300" y="5826125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4" name="Equation" r:id="rId3" imgW="482600" imgH="279400" progId="Equation.3">
                  <p:embed/>
                </p:oleObj>
              </mc:Choice>
              <mc:Fallback>
                <p:oleObj name="Equation" r:id="rId3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826125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57200" y="5013325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Three important conservation laws for isolated system that does not get affected by external forces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3429000" y="3581400"/>
            <a:ext cx="45720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Angular momentum of the system before and after a certain change is the same.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33400" y="2249488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the same token, the angular momentum of a system is constant in both magnitude and direction, if the resultant external torque acting on the system is 0. </a:t>
            </a:r>
            <a:endParaRPr lang="en-US" sz="2000" baseline="-25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137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826724"/>
              </p:ext>
            </p:extLst>
          </p:nvPr>
        </p:nvGraphicFramePr>
        <p:xfrm>
          <a:off x="3898900" y="4286250"/>
          <a:ext cx="347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5" name="Equation" r:id="rId5" imgW="165100" imgH="254000" progId="Equation.3">
                  <p:embed/>
                </p:oleObj>
              </mc:Choice>
              <mc:Fallback>
                <p:oleObj name="Equation" r:id="rId5" imgW="165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286250"/>
                        <a:ext cx="3476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00138"/>
              </p:ext>
            </p:extLst>
          </p:nvPr>
        </p:nvGraphicFramePr>
        <p:xfrm>
          <a:off x="6705600" y="1741488"/>
          <a:ext cx="1219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6" name="Equation" r:id="rId7" imgW="622300" imgH="266700" progId="Equation.3">
                  <p:embed/>
                </p:oleObj>
              </mc:Choice>
              <mc:Fallback>
                <p:oleObj name="Equation" r:id="rId7" imgW="622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41488"/>
                        <a:ext cx="1219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37416"/>
              </p:ext>
            </p:extLst>
          </p:nvPr>
        </p:nvGraphicFramePr>
        <p:xfrm>
          <a:off x="6083300" y="2347913"/>
          <a:ext cx="1166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7" name="Equation" r:id="rId9" imgW="558800" imgH="292100" progId="Equation.3">
                  <p:embed/>
                </p:oleObj>
              </mc:Choice>
              <mc:Fallback>
                <p:oleObj name="Equation" r:id="rId9" imgW="558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347913"/>
                        <a:ext cx="11668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533400" y="3581400"/>
            <a:ext cx="28194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381000" y="4953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6537325" y="4987925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Mechanical Energy</a:t>
            </a:r>
          </a:p>
        </p:txBody>
      </p:sp>
      <p:sp>
        <p:nvSpPr>
          <p:cNvPr id="413712" name="Text Box 16"/>
          <p:cNvSpPr txBox="1">
            <a:spLocks noChangeArrowheads="1"/>
          </p:cNvSpPr>
          <p:nvPr/>
        </p:nvSpPr>
        <p:spPr bwMode="auto">
          <a:xfrm>
            <a:off x="6537325" y="5434013"/>
            <a:ext cx="1798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Linear Momentum</a:t>
            </a:r>
          </a:p>
        </p:txBody>
      </p:sp>
      <p:sp>
        <p:nvSpPr>
          <p:cNvPr id="413713" name="Text Box 17"/>
          <p:cNvSpPr txBox="1">
            <a:spLocks noChangeArrowheads="1"/>
          </p:cNvSpPr>
          <p:nvPr/>
        </p:nvSpPr>
        <p:spPr bwMode="auto">
          <a:xfrm>
            <a:off x="6537325" y="5881688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Angular Momentum</a:t>
            </a:r>
          </a:p>
        </p:txBody>
      </p:sp>
      <p:graphicFrame>
        <p:nvGraphicFramePr>
          <p:cNvPr id="4137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5850"/>
              </p:ext>
            </p:extLst>
          </p:nvPr>
        </p:nvGraphicFramePr>
        <p:xfrm>
          <a:off x="6172200" y="3033713"/>
          <a:ext cx="665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8" name="Equation" r:id="rId11" imgW="266700" imgH="241300" progId="Equation.DSMT4">
                  <p:embed/>
                </p:oleObj>
              </mc:Choice>
              <mc:Fallback>
                <p:oleObj name="Equation" r:id="rId11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033713"/>
                        <a:ext cx="665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36495"/>
              </p:ext>
            </p:extLst>
          </p:nvPr>
        </p:nvGraphicFramePr>
        <p:xfrm>
          <a:off x="6629400" y="11318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9" name="Equation" r:id="rId13" imgW="939800" imgH="457200" progId="Equation.DSMT4">
                  <p:embed/>
                </p:oleObj>
              </mc:Choice>
              <mc:Fallback>
                <p:oleObj name="Equation" r:id="rId13" imgW="93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31888"/>
                        <a:ext cx="1524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744512"/>
              </p:ext>
            </p:extLst>
          </p:nvPr>
        </p:nvGraphicFramePr>
        <p:xfrm>
          <a:off x="7235825" y="2198688"/>
          <a:ext cx="9334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0" name="Equation" r:id="rId15" imgW="393700" imgH="457200" progId="Equation.3">
                  <p:embed/>
                </p:oleObj>
              </mc:Choice>
              <mc:Fallback>
                <p:oleObj name="Equation" r:id="rId15" imgW="39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198688"/>
                        <a:ext cx="9334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7" name="Object 9"/>
          <p:cNvGraphicFramePr>
            <a:graphicFrameLocks noChangeAspect="1"/>
          </p:cNvGraphicFramePr>
          <p:nvPr/>
        </p:nvGraphicFramePr>
        <p:xfrm>
          <a:off x="8080375" y="2498725"/>
          <a:ext cx="301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1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2498725"/>
                        <a:ext cx="301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49094"/>
              </p:ext>
            </p:extLst>
          </p:nvPr>
        </p:nvGraphicFramePr>
        <p:xfrm>
          <a:off x="4325938" y="4259263"/>
          <a:ext cx="666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2" name="Equation" r:id="rId19" imgW="317500" imgH="279400" progId="Equation.3">
                  <p:embed/>
                </p:oleObj>
              </mc:Choice>
              <mc:Fallback>
                <p:oleObj name="Equation" r:id="rId19" imgW="317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259263"/>
                        <a:ext cx="666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9" name="Object 11"/>
          <p:cNvGraphicFramePr>
            <a:graphicFrameLocks noChangeAspect="1"/>
          </p:cNvGraphicFramePr>
          <p:nvPr/>
        </p:nvGraphicFramePr>
        <p:xfrm>
          <a:off x="5060950" y="4376738"/>
          <a:ext cx="1416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3" name="Equation" r:id="rId21" imgW="672808" imgH="165028" progId="Equation.DSMT4">
                  <p:embed/>
                </p:oleObj>
              </mc:Choice>
              <mc:Fallback>
                <p:oleObj name="Equation" r:id="rId21" imgW="672808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4376738"/>
                        <a:ext cx="1416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66770"/>
              </p:ext>
            </p:extLst>
          </p:nvPr>
        </p:nvGraphicFramePr>
        <p:xfrm>
          <a:off x="4049713" y="5421313"/>
          <a:ext cx="939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4" name="Equation" r:id="rId23" imgW="495300" imgH="266700" progId="Equation.3">
                  <p:embed/>
                </p:oleObj>
              </mc:Choice>
              <mc:Fallback>
                <p:oleObj name="Equation" r:id="rId23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421313"/>
                        <a:ext cx="939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57068"/>
              </p:ext>
            </p:extLst>
          </p:nvPr>
        </p:nvGraphicFramePr>
        <p:xfrm>
          <a:off x="4038600" y="5008563"/>
          <a:ext cx="21685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5" name="Equation" r:id="rId25" imgW="1143000" imgH="266700" progId="Equation.3">
                  <p:embed/>
                </p:oleObj>
              </mc:Choice>
              <mc:Fallback>
                <p:oleObj name="Equation" r:id="rId25" imgW="1143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8563"/>
                        <a:ext cx="21685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287701"/>
              </p:ext>
            </p:extLst>
          </p:nvPr>
        </p:nvGraphicFramePr>
        <p:xfrm>
          <a:off x="6746875" y="3187700"/>
          <a:ext cx="949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6" name="Equation" r:id="rId27" imgW="380835" imgH="152334" progId="Equation.3">
                  <p:embed/>
                </p:oleObj>
              </mc:Choice>
              <mc:Fallback>
                <p:oleObj name="Equation" r:id="rId27" imgW="380835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3187700"/>
                        <a:ext cx="949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0428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3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3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3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animBg="1"/>
      <p:bldP spid="413700" grpId="0" animBg="1" autoUpdateAnimBg="0"/>
      <p:bldP spid="413701" grpId="0" build="p" autoUpdateAnimBg="0"/>
      <p:bldP spid="413703" grpId="0" build="p" autoUpdateAnimBg="0"/>
      <p:bldP spid="413704" grpId="0" animBg="1" autoUpdateAnimBg="0"/>
      <p:bldP spid="413705" grpId="0" build="p" autoUpdateAnimBg="0"/>
      <p:bldP spid="413709" grpId="0" animBg="1" autoUpdateAnimBg="0"/>
      <p:bldP spid="413710" grpId="0" animBg="1"/>
      <p:bldP spid="413711" grpId="0" build="p" autoUpdateAnimBg="0"/>
      <p:bldP spid="413712" grpId="0" build="p" autoUpdateAnimBg="0"/>
      <p:bldP spid="4137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E975F9-6D35-7248-BECC-1E02D4421BF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Example for Angular Momentum Conservation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033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en-US" sz="1900">
                <a:solidFill>
                  <a:srgbClr val="800000"/>
                </a:solidFill>
                <a:latin typeface="Arial Narrow" charset="0"/>
              </a:rPr>
              <a:t>A star rotates with a period of 30 days about an axis through its center.  After the star undergoes a supernova explosion, the stellar core, which had a radius of 1.0x10</a:t>
            </a:r>
            <a:r>
              <a:rPr lang="en-US" sz="1900" baseline="30000">
                <a:solidFill>
                  <a:srgbClr val="800000"/>
                </a:solidFill>
                <a:latin typeface="Arial Narrow" charset="0"/>
              </a:rPr>
              <a:t>4</a:t>
            </a:r>
            <a:r>
              <a:rPr lang="en-US" sz="1900">
                <a:solidFill>
                  <a:srgbClr val="800000"/>
                </a:solidFill>
                <a:latin typeface="Arial Narrow" charset="0"/>
              </a:rPr>
              <a:t>km, collapses into a neutron star of radius 3.0km.  Determine the period of rotation of the neutron star.  </a:t>
            </a:r>
          </a:p>
        </p:txBody>
      </p:sp>
      <p:graphicFrame>
        <p:nvGraphicFramePr>
          <p:cNvPr id="414724" name="Object 2"/>
          <p:cNvGraphicFramePr>
            <a:graphicFrameLocks noChangeAspect="1"/>
          </p:cNvGraphicFramePr>
          <p:nvPr/>
        </p:nvGraphicFramePr>
        <p:xfrm>
          <a:off x="5410200" y="4602163"/>
          <a:ext cx="5302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2" name="Equation" r:id="rId3" imgW="266469" imgH="139579" progId="Equation.DSMT4">
                  <p:embed/>
                </p:oleObj>
              </mc:Choice>
              <mc:Fallback>
                <p:oleObj name="Equation" r:id="rId3" imgW="266469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02163"/>
                        <a:ext cx="5302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3810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your guess about the answer?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will be significantly shorter, because its radius got smaller.</a:t>
            </a:r>
          </a:p>
        </p:txBody>
      </p:sp>
      <p:graphicFrame>
        <p:nvGraphicFramePr>
          <p:cNvPr id="414727" name="Object 3"/>
          <p:cNvGraphicFramePr>
            <a:graphicFrameLocks noChangeAspect="1"/>
          </p:cNvGraphicFramePr>
          <p:nvPr/>
        </p:nvGraphicFramePr>
        <p:xfrm>
          <a:off x="3657600" y="3581400"/>
          <a:ext cx="98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3" name="Equation" r:id="rId5" imgW="482391" imgH="241195" progId="Equation.3">
                  <p:embed/>
                </p:oleObj>
              </mc:Choice>
              <mc:Fallback>
                <p:oleObj name="Equation" r:id="rId5" imgW="4823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981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533400" y="2498725"/>
            <a:ext cx="3048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make some assumptions: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4419600" y="2438400"/>
            <a:ext cx="4191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 is no external torque acting on it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shape remains spherical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Its mass remains constant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381000" y="4495800"/>
            <a:ext cx="502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angular speed of the star with the period T is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381000" y="3629025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angular momentum conservation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381000" y="5013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414733" name="Object 4"/>
          <p:cNvGraphicFramePr>
            <a:graphicFrameLocks noChangeAspect="1"/>
          </p:cNvGraphicFramePr>
          <p:nvPr/>
        </p:nvGraphicFramePr>
        <p:xfrm>
          <a:off x="1295400" y="4994275"/>
          <a:ext cx="533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4" name="Equation" r:id="rId7" imgW="215713" imgH="241091" progId="Equation.3">
                  <p:embed/>
                </p:oleObj>
              </mc:Choice>
              <mc:Fallback>
                <p:oleObj name="Equation" r:id="rId7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94275"/>
                        <a:ext cx="5334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51998"/>
              </p:ext>
            </p:extLst>
          </p:nvPr>
        </p:nvGraphicFramePr>
        <p:xfrm>
          <a:off x="3670300" y="4127500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5" name="Equation" r:id="rId9" imgW="736600" imgH="228600" progId="Equation.DSMT4">
                  <p:embed/>
                </p:oleObj>
              </mc:Choice>
              <mc:Fallback>
                <p:oleObj name="Equation" r:id="rId9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27500"/>
                        <a:ext cx="149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29925"/>
              </p:ext>
            </p:extLst>
          </p:nvPr>
        </p:nvGraphicFramePr>
        <p:xfrm>
          <a:off x="1835150" y="4924425"/>
          <a:ext cx="7477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6" name="Equation" r:id="rId11" imgW="431800" imgH="444500" progId="Equation.DSMT4">
                  <p:embed/>
                </p:oleObj>
              </mc:Choice>
              <mc:Fallback>
                <p:oleObj name="Equation" r:id="rId11" imgW="43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924425"/>
                        <a:ext cx="7477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900643"/>
              </p:ext>
            </p:extLst>
          </p:nvPr>
        </p:nvGraphicFramePr>
        <p:xfrm>
          <a:off x="2600325" y="4906963"/>
          <a:ext cx="11223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7" name="Equation" r:id="rId13" imgW="647700" imgH="469900" progId="Equation.DSMT4">
                  <p:embed/>
                </p:oleObj>
              </mc:Choice>
              <mc:Fallback>
                <p:oleObj name="Equation" r:id="rId13" imgW="64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4906963"/>
                        <a:ext cx="112236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7" name="Object 8"/>
          <p:cNvGraphicFramePr>
            <a:graphicFrameLocks noChangeAspect="1"/>
          </p:cNvGraphicFramePr>
          <p:nvPr/>
        </p:nvGraphicFramePr>
        <p:xfrm>
          <a:off x="1295400" y="5824538"/>
          <a:ext cx="3079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8" name="Equation" r:id="rId15" imgW="177646" imgH="241091" progId="Equation.3">
                  <p:embed/>
                </p:oleObj>
              </mc:Choice>
              <mc:Fallback>
                <p:oleObj name="Equation" r:id="rId15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24538"/>
                        <a:ext cx="3079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79197"/>
              </p:ext>
            </p:extLst>
          </p:nvPr>
        </p:nvGraphicFramePr>
        <p:xfrm>
          <a:off x="1608138" y="5683250"/>
          <a:ext cx="63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9" name="Equation" r:id="rId17" imgW="368300" imgH="444500" progId="Equation.DSMT4">
                  <p:embed/>
                </p:oleObj>
              </mc:Choice>
              <mc:Fallback>
                <p:oleObj name="Equation" r:id="rId17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683250"/>
                        <a:ext cx="6381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64863"/>
              </p:ext>
            </p:extLst>
          </p:nvPr>
        </p:nvGraphicFramePr>
        <p:xfrm>
          <a:off x="2230438" y="5646738"/>
          <a:ext cx="10334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0" name="Equation" r:id="rId19" imgW="596900" imgH="495300" progId="Equation.DSMT4">
                  <p:embed/>
                </p:oleObj>
              </mc:Choice>
              <mc:Fallback>
                <p:oleObj name="Equation" r:id="rId19" imgW="596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5646738"/>
                        <a:ext cx="1033462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83108"/>
              </p:ext>
            </p:extLst>
          </p:nvPr>
        </p:nvGraphicFramePr>
        <p:xfrm>
          <a:off x="3181350" y="5675313"/>
          <a:ext cx="26400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1" name="Equation" r:id="rId21" imgW="1524000" imgH="457200" progId="Equation.DSMT4">
                  <p:embed/>
                </p:oleObj>
              </mc:Choice>
              <mc:Fallback>
                <p:oleObj name="Equation" r:id="rId21" imgW="1524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5675313"/>
                        <a:ext cx="264001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87159"/>
              </p:ext>
            </p:extLst>
          </p:nvPr>
        </p:nvGraphicFramePr>
        <p:xfrm>
          <a:off x="5740400" y="5834063"/>
          <a:ext cx="18018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2" name="Equation" r:id="rId23" imgW="1041400" imgH="228600" progId="Equation.DSMT4">
                  <p:embed/>
                </p:oleObj>
              </mc:Choice>
              <mc:Fallback>
                <p:oleObj name="Equation" r:id="rId23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834063"/>
                        <a:ext cx="18018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2" name="Object 13"/>
          <p:cNvGraphicFramePr>
            <a:graphicFrameLocks noChangeAspect="1"/>
          </p:cNvGraphicFramePr>
          <p:nvPr/>
        </p:nvGraphicFramePr>
        <p:xfrm>
          <a:off x="7526338" y="5868988"/>
          <a:ext cx="85883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3" name="Equation" r:id="rId25" imgW="494870" imgH="177646" progId="Equation.3">
                  <p:embed/>
                </p:oleObj>
              </mc:Choice>
              <mc:Fallback>
                <p:oleObj name="Equation" r:id="rId25" imgW="4948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5868988"/>
                        <a:ext cx="858837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3" name="Object 14"/>
          <p:cNvGraphicFramePr>
            <a:graphicFrameLocks noChangeAspect="1"/>
          </p:cNvGraphicFramePr>
          <p:nvPr/>
        </p:nvGraphicFramePr>
        <p:xfrm>
          <a:off x="6021388" y="4343400"/>
          <a:ext cx="4556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4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4343400"/>
                        <a:ext cx="4556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4" name="Object 15"/>
          <p:cNvGraphicFramePr>
            <a:graphicFrameLocks noChangeAspect="1"/>
          </p:cNvGraphicFramePr>
          <p:nvPr/>
        </p:nvGraphicFramePr>
        <p:xfrm>
          <a:off x="6022975" y="4343400"/>
          <a:ext cx="530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5" name="Equation" r:id="rId29" imgW="266469" imgH="393359" progId="Equation.3">
                  <p:embed/>
                </p:oleObj>
              </mc:Choice>
              <mc:Fallback>
                <p:oleObj name="Equation" r:id="rId29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4343400"/>
                        <a:ext cx="5302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07407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4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4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animBg="1" autoUpdateAnimBg="0"/>
      <p:bldP spid="414725" grpId="0" animBg="1" autoUpdateAnimBg="0"/>
      <p:bldP spid="414726" grpId="0" build="p" autoUpdateAnimBg="0"/>
      <p:bldP spid="414728" grpId="0" animBg="1" autoUpdateAnimBg="0"/>
      <p:bldP spid="414729" grpId="0" build="p" autoUpdateAnimBg="0"/>
      <p:bldP spid="414730" grpId="0" build="p" autoUpdateAnimBg="0"/>
      <p:bldP spid="414731" grpId="0" build="p" autoUpdateAnimBg="0"/>
      <p:bldP spid="41473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A48D32-075C-6049-8C9F-62D28BFEBAB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Similarity Between Linear and Rotational Motions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All physical quantities in linear and rotational motions show striking similarity.</a:t>
            </a:r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914400" y="1219200"/>
          <a:ext cx="7391400" cy="5010772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  <a:gridCol w="2616200"/>
              </a:tblGrid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Linear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9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 of Inertia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Length of motion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Angle     (Radian)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Acceleration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Torque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Power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Momentum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 Energy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5794" name="Object 2"/>
          <p:cNvGraphicFramePr>
            <a:graphicFrameLocks noChangeAspect="1"/>
          </p:cNvGraphicFramePr>
          <p:nvPr/>
        </p:nvGraphicFramePr>
        <p:xfrm>
          <a:off x="6348413" y="2011363"/>
          <a:ext cx="11953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0" name="Equation" r:id="rId3" imgW="507780" imgH="203112" progId="Equation.DSMT4">
                  <p:embed/>
                </p:oleObj>
              </mc:Choice>
              <mc:Fallback>
                <p:oleObj name="Equation" r:id="rId3" imgW="50778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2011363"/>
                        <a:ext cx="11953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28630"/>
              </p:ext>
            </p:extLst>
          </p:nvPr>
        </p:nvGraphicFramePr>
        <p:xfrm>
          <a:off x="4106863" y="2954338"/>
          <a:ext cx="6937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1" name="Equation" r:id="rId5" imgW="457200" imgH="406400" progId="Equation.DSMT4">
                  <p:embed/>
                </p:oleObj>
              </mc:Choice>
              <mc:Fallback>
                <p:oleObj name="Equation" r:id="rId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2954338"/>
                        <a:ext cx="6937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156894"/>
              </p:ext>
            </p:extLst>
          </p:nvPr>
        </p:nvGraphicFramePr>
        <p:xfrm>
          <a:off x="6543675" y="2971800"/>
          <a:ext cx="800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2" name="Equation" r:id="rId7" imgW="533400" imgH="406400" progId="Equation.DSMT4">
                  <p:embed/>
                </p:oleObj>
              </mc:Choice>
              <mc:Fallback>
                <p:oleObj name="Equation" r:id="rId7" imgW="533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971800"/>
                        <a:ext cx="8001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7" name="Object 5"/>
          <p:cNvGraphicFramePr>
            <a:graphicFrameLocks noChangeAspect="1"/>
          </p:cNvGraphicFramePr>
          <p:nvPr/>
        </p:nvGraphicFramePr>
        <p:xfrm>
          <a:off x="4038600" y="34290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3" name="Equation" r:id="rId9" imgW="469696" imgH="393529" progId="Equation.DSMT4">
                  <p:embed/>
                </p:oleObj>
              </mc:Choice>
              <mc:Fallback>
                <p:oleObj name="Equation" r:id="rId9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8" name="Object 6"/>
          <p:cNvGraphicFramePr>
            <a:graphicFrameLocks noChangeAspect="1"/>
          </p:cNvGraphicFramePr>
          <p:nvPr/>
        </p:nvGraphicFramePr>
        <p:xfrm>
          <a:off x="6610350" y="3503613"/>
          <a:ext cx="704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4" name="Equation" r:id="rId11" imgW="533169" imgH="393529" progId="Equation.DSMT4">
                  <p:embed/>
                </p:oleObj>
              </mc:Choice>
              <mc:Fallback>
                <p:oleObj name="Equation" r:id="rId11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503613"/>
                        <a:ext cx="7048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05688"/>
              </p:ext>
            </p:extLst>
          </p:nvPr>
        </p:nvGraphicFramePr>
        <p:xfrm>
          <a:off x="4308475" y="3897313"/>
          <a:ext cx="1101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5" name="Equation" r:id="rId13" imgW="469900" imgH="215900" progId="Equation.DSMT4">
                  <p:embed/>
                </p:oleObj>
              </mc:Choice>
              <mc:Fallback>
                <p:oleObj name="Equation" r:id="rId13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3897313"/>
                        <a:ext cx="11017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527"/>
              </p:ext>
            </p:extLst>
          </p:nvPr>
        </p:nvGraphicFramePr>
        <p:xfrm>
          <a:off x="6872288" y="3898900"/>
          <a:ext cx="9620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6" name="Equation" r:id="rId15" imgW="431800" imgH="228600" progId="Equation.DSMT4">
                  <p:embed/>
                </p:oleObj>
              </mc:Choice>
              <mc:Fallback>
                <p:oleObj name="Equation" r:id="rId15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898900"/>
                        <a:ext cx="9620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86376"/>
              </p:ext>
            </p:extLst>
          </p:nvPr>
        </p:nvGraphicFramePr>
        <p:xfrm>
          <a:off x="4229100" y="4365625"/>
          <a:ext cx="10620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7" name="Equation" r:id="rId17" imgW="622300" imgH="228600" progId="Equation.3">
                  <p:embed/>
                </p:oleObj>
              </mc:Choice>
              <mc:Fallback>
                <p:oleObj name="Equation" r:id="rId17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365625"/>
                        <a:ext cx="10620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2" name="Object 10"/>
          <p:cNvGraphicFramePr>
            <a:graphicFrameLocks noChangeAspect="1"/>
          </p:cNvGraphicFramePr>
          <p:nvPr/>
        </p:nvGraphicFramePr>
        <p:xfrm>
          <a:off x="4113213" y="4867275"/>
          <a:ext cx="10779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8" name="Equation" r:id="rId19" imgW="584200" imgH="241300" progId="Equation.DSMT4">
                  <p:embed/>
                </p:oleObj>
              </mc:Choice>
              <mc:Fallback>
                <p:oleObj name="Equation" r:id="rId1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867275"/>
                        <a:ext cx="10779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3" name="Object 11"/>
          <p:cNvGraphicFramePr>
            <a:graphicFrameLocks noChangeAspect="1"/>
          </p:cNvGraphicFramePr>
          <p:nvPr/>
        </p:nvGraphicFramePr>
        <p:xfrm>
          <a:off x="6367463" y="4862513"/>
          <a:ext cx="10239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99" name="Equation" r:id="rId21" imgW="469696" imgH="177723" progId="Equation.3">
                  <p:embed/>
                </p:oleObj>
              </mc:Choice>
              <mc:Fallback>
                <p:oleObj name="Equation" r:id="rId21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4862513"/>
                        <a:ext cx="10239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4" name="Object 12"/>
          <p:cNvGraphicFramePr>
            <a:graphicFrameLocks noChangeAspect="1"/>
          </p:cNvGraphicFramePr>
          <p:nvPr/>
        </p:nvGraphicFramePr>
        <p:xfrm>
          <a:off x="4419600" y="5715000"/>
          <a:ext cx="996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0" name="Equation" r:id="rId23" imgW="672808" imgH="393529" progId="Equation.3">
                  <p:embed/>
                </p:oleObj>
              </mc:Choice>
              <mc:Fallback>
                <p:oleObj name="Equation" r:id="rId23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996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47931"/>
              </p:ext>
            </p:extLst>
          </p:nvPr>
        </p:nvGraphicFramePr>
        <p:xfrm>
          <a:off x="7010400" y="5715000"/>
          <a:ext cx="109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1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15000"/>
                        <a:ext cx="109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6" name="Object 14"/>
          <p:cNvGraphicFramePr>
            <a:graphicFrameLocks noChangeAspect="1"/>
          </p:cNvGraphicFramePr>
          <p:nvPr/>
        </p:nvGraphicFramePr>
        <p:xfrm>
          <a:off x="4881563" y="2590800"/>
          <a:ext cx="3794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2" name="Equation" r:id="rId27" imgW="139579" imgH="164957" progId="Equation.3">
                  <p:embed/>
                </p:oleObj>
              </mc:Choice>
              <mc:Fallback>
                <p:oleObj name="Equation" r:id="rId27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590800"/>
                        <a:ext cx="3794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7" name="Object 15"/>
          <p:cNvGraphicFramePr>
            <a:graphicFrameLocks noChangeAspect="1"/>
          </p:cNvGraphicFramePr>
          <p:nvPr/>
        </p:nvGraphicFramePr>
        <p:xfrm>
          <a:off x="4360863" y="1828800"/>
          <a:ext cx="8207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3" name="Equation" r:id="rId29" imgW="203024" imgH="164957" progId="Equation.3">
                  <p:embed/>
                </p:oleObj>
              </mc:Choice>
              <mc:Fallback>
                <p:oleObj name="Equation" r:id="rId29" imgW="203024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828800"/>
                        <a:ext cx="8207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8" name="Object 16"/>
          <p:cNvGraphicFramePr>
            <a:graphicFrameLocks noChangeAspect="1"/>
          </p:cNvGraphicFramePr>
          <p:nvPr/>
        </p:nvGraphicFramePr>
        <p:xfrm>
          <a:off x="6716713" y="2609850"/>
          <a:ext cx="344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4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2609850"/>
                        <a:ext cx="3444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9" name="Object 17"/>
          <p:cNvGraphicFramePr>
            <a:graphicFrameLocks noChangeAspect="1"/>
          </p:cNvGraphicFramePr>
          <p:nvPr/>
        </p:nvGraphicFramePr>
        <p:xfrm>
          <a:off x="6705600" y="4433888"/>
          <a:ext cx="1295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5" name="Equation" r:id="rId33" imgW="482181" imgH="177646" progId="Equation.DSMT4">
                  <p:embed/>
                </p:oleObj>
              </mc:Choice>
              <mc:Fallback>
                <p:oleObj name="Equation" r:id="rId33" imgW="48218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33888"/>
                        <a:ext cx="1295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0" name="Object 18"/>
          <p:cNvGraphicFramePr>
            <a:graphicFrameLocks noChangeAspect="1"/>
          </p:cNvGraphicFramePr>
          <p:nvPr/>
        </p:nvGraphicFramePr>
        <p:xfrm>
          <a:off x="4171950" y="5262563"/>
          <a:ext cx="10239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6" name="Equation" r:id="rId35" imgW="495300" imgH="279400" progId="Equation.DSMT4">
                  <p:embed/>
                </p:oleObj>
              </mc:Choice>
              <mc:Fallback>
                <p:oleObj name="Equation" r:id="rId3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5262563"/>
                        <a:ext cx="10239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1" name="Object 19"/>
          <p:cNvGraphicFramePr>
            <a:graphicFrameLocks noChangeAspect="1"/>
          </p:cNvGraphicFramePr>
          <p:nvPr/>
        </p:nvGraphicFramePr>
        <p:xfrm>
          <a:off x="6384925" y="5281613"/>
          <a:ext cx="1033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07" name="Equation" r:id="rId37" imgW="495300" imgH="254000" progId="Equation.3">
                  <p:embed/>
                </p:oleObj>
              </mc:Choice>
              <mc:Fallback>
                <p:oleObj name="Equation" r:id="rId37" imgW="495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5281613"/>
                        <a:ext cx="1033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8960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47325</TotalTime>
  <Words>1774</Words>
  <Application>Microsoft Macintosh PowerPoint</Application>
  <PresentationFormat>On-screen Show (4:3)</PresentationFormat>
  <Paragraphs>205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1441 – Section 002 Lecture #22</vt:lpstr>
      <vt:lpstr>Announcements</vt:lpstr>
      <vt:lpstr>Work, Power, and Energy in Rotation</vt:lpstr>
      <vt:lpstr>Angular Momentum of a Particle</vt:lpstr>
      <vt:lpstr>Angular Momentum of a System of Particles</vt:lpstr>
      <vt:lpstr>Example for Rigid Body Angular Momentum</vt:lpstr>
      <vt:lpstr>Conservation of Angular Momentum</vt:lpstr>
      <vt:lpstr>Example for Angular Momentum Conservation</vt:lpstr>
      <vt:lpstr>Similarity Between Linear and Rotational Motions</vt:lpstr>
      <vt:lpstr>Conditions for Equilibrium</vt:lpstr>
      <vt:lpstr>More on Conditions for Equilibrium</vt:lpstr>
      <vt:lpstr>How do we solve static equilibrium problems?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1343</cp:revision>
  <cp:lastPrinted>2013-04-08T23:48:48Z</cp:lastPrinted>
  <dcterms:created xsi:type="dcterms:W3CDTF">2012-08-27T21:13:02Z</dcterms:created>
  <dcterms:modified xsi:type="dcterms:W3CDTF">2013-04-22T22:42:39Z</dcterms:modified>
</cp:coreProperties>
</file>