
<file path=[Content_Types].xml><?xml version="1.0" encoding="utf-8"?>
<Types xmlns="http://schemas.openxmlformats.org/package/2006/content-types">
  <Default Extension="xml" ContentType="application/xml"/>
  <Default Extension="wmf" ContentType="image/x-wmf"/>
  <Default Extension="jpeg" ContentType="image/jpeg"/>
  <Default Extension="jpg" ContentType="image/jpeg"/>
  <Default Extension="emf" ContentType="image/x-emf"/>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embeddings/oleObject38.bin" ContentType="application/vnd.openxmlformats-officedocument.oleObject"/>
  <Override PartName="/ppt/embeddings/oleObject39.bin" ContentType="application/vnd.openxmlformats-officedocument.oleObject"/>
  <Override PartName="/ppt/embeddings/oleObject40.bin" ContentType="application/vnd.openxmlformats-officedocument.oleObject"/>
  <Override PartName="/ppt/embeddings/oleObject41.bin" ContentType="application/vnd.openxmlformats-officedocument.oleObject"/>
  <Override PartName="/ppt/embeddings/oleObject42.bin" ContentType="application/vnd.openxmlformats-officedocument.oleObject"/>
  <Override PartName="/ppt/embeddings/oleObject43.bin" ContentType="application/vnd.openxmlformats-officedocument.oleObject"/>
  <Override PartName="/ppt/embeddings/oleObject44.bin" ContentType="application/vnd.openxmlformats-officedocument.oleObject"/>
  <Override PartName="/ppt/embeddings/oleObject45.bin" ContentType="application/vnd.openxmlformats-officedocument.oleObject"/>
  <Override PartName="/ppt/embeddings/oleObject46.bin" ContentType="application/vnd.openxmlformats-officedocument.oleObject"/>
  <Override PartName="/ppt/embeddings/oleObject47.bin" ContentType="application/vnd.openxmlformats-officedocument.oleObject"/>
  <Override PartName="/ppt/embeddings/oleObject48.bin" ContentType="application/vnd.openxmlformats-officedocument.oleObject"/>
  <Override PartName="/ppt/embeddings/oleObject49.bin" ContentType="application/vnd.openxmlformats-officedocument.oleObject"/>
  <Override PartName="/ppt/embeddings/oleObject50.bin" ContentType="application/vnd.openxmlformats-officedocument.oleObject"/>
  <Override PartName="/ppt/embeddings/oleObject51.bin" ContentType="application/vnd.openxmlformats-officedocument.oleObject"/>
  <Override PartName="/ppt/embeddings/oleObject52.bin" ContentType="application/vnd.openxmlformats-officedocument.oleObject"/>
  <Override PartName="/ppt/embeddings/oleObject53.bin" ContentType="application/vnd.openxmlformats-officedocument.oleObject"/>
  <Override PartName="/ppt/embeddings/oleObject54.bin" ContentType="application/vnd.openxmlformats-officedocument.oleObject"/>
  <Override PartName="/ppt/embeddings/oleObject55.bin" ContentType="application/vnd.openxmlformats-officedocument.oleObject"/>
  <Override PartName="/ppt/embeddings/oleObject56.bin" ContentType="application/vnd.openxmlformats-officedocument.oleObject"/>
  <Override PartName="/ppt/embeddings/oleObject57.bin" ContentType="application/vnd.openxmlformats-officedocument.oleObject"/>
  <Override PartName="/ppt/embeddings/oleObject58.bin" ContentType="application/vnd.openxmlformats-officedocument.oleObject"/>
  <Override PartName="/ppt/embeddings/oleObject59.bin" ContentType="application/vnd.openxmlformats-officedocument.oleObject"/>
  <Override PartName="/ppt/embeddings/oleObject60.bin" ContentType="application/vnd.openxmlformats-officedocument.oleObject"/>
  <Override PartName="/ppt/embeddings/oleObject61.bin" ContentType="application/vnd.openxmlformats-officedocument.oleObject"/>
  <Override PartName="/ppt/embeddings/oleObject62.bin" ContentType="application/vnd.openxmlformats-officedocument.oleObject"/>
  <Override PartName="/ppt/embeddings/oleObject63.bin" ContentType="application/vnd.openxmlformats-officedocument.oleObject"/>
  <Override PartName="/ppt/embeddings/oleObject64.bin" ContentType="application/vnd.openxmlformats-officedocument.oleObject"/>
  <Override PartName="/ppt/embeddings/oleObject65.bin" ContentType="application/vnd.openxmlformats-officedocument.oleObject"/>
  <Override PartName="/ppt/embeddings/oleObject66.bin" ContentType="application/vnd.openxmlformats-officedocument.oleObject"/>
  <Override PartName="/ppt/embeddings/oleObject67.bin" ContentType="application/vnd.openxmlformats-officedocument.oleObject"/>
  <Override PartName="/ppt/embeddings/oleObject68.bin" ContentType="application/vnd.openxmlformats-officedocument.oleObject"/>
  <Override PartName="/ppt/embeddings/oleObject69.bin" ContentType="application/vnd.openxmlformats-officedocument.oleObject"/>
  <Override PartName="/ppt/embeddings/oleObject70.bin" ContentType="application/vnd.openxmlformats-officedocument.oleObject"/>
  <Override PartName="/ppt/embeddings/oleObject71.bin" ContentType="application/vnd.openxmlformats-officedocument.oleObject"/>
  <Override PartName="/ppt/embeddings/oleObject72.bin" ContentType="application/vnd.openxmlformats-officedocument.oleObject"/>
  <Override PartName="/ppt/embeddings/oleObject73.bin" ContentType="application/vnd.openxmlformats-officedocument.oleObject"/>
  <Override PartName="/ppt/embeddings/oleObject74.bin" ContentType="application/vnd.openxmlformats-officedocument.oleObject"/>
  <Override PartName="/ppt/embeddings/oleObject75.bin" ContentType="application/vnd.openxmlformats-officedocument.oleObject"/>
  <Override PartName="/ppt/embeddings/oleObject76.bin" ContentType="application/vnd.openxmlformats-officedocument.oleObject"/>
  <Override PartName="/ppt/embeddings/oleObject77.bin" ContentType="application/vnd.openxmlformats-officedocument.oleObject"/>
  <Override PartName="/ppt/embeddings/oleObject78.bin" ContentType="application/vnd.openxmlformats-officedocument.oleObject"/>
  <Override PartName="/ppt/embeddings/oleObject79.bin" ContentType="application/vnd.openxmlformats-officedocument.oleObject"/>
  <Override PartName="/ppt/embeddings/oleObject80.bin" ContentType="application/vnd.openxmlformats-officedocument.oleObject"/>
  <Override PartName="/ppt/embeddings/oleObject81.bin" ContentType="application/vnd.openxmlformats-officedocument.oleObject"/>
  <Override PartName="/ppt/embeddings/oleObject82.bin" ContentType="application/vnd.openxmlformats-officedocument.oleObject"/>
  <Override PartName="/ppt/embeddings/oleObject83.bin" ContentType="application/vnd.openxmlformats-officedocument.oleObject"/>
  <Override PartName="/ppt/embeddings/oleObject84.bin" ContentType="application/vnd.openxmlformats-officedocument.oleObject"/>
  <Override PartName="/ppt/embeddings/oleObject85.bin" ContentType="application/vnd.openxmlformats-officedocument.oleObject"/>
  <Override PartName="/ppt/embeddings/oleObject86.bin" ContentType="application/vnd.openxmlformats-officedocument.oleObject"/>
  <Override PartName="/ppt/embeddings/oleObject87.bin" ContentType="application/vnd.openxmlformats-officedocument.oleObject"/>
  <Override PartName="/ppt/embeddings/oleObject88.bin" ContentType="application/vnd.openxmlformats-officedocument.oleObject"/>
  <Override PartName="/ppt/embeddings/oleObject89.bin" ContentType="application/vnd.openxmlformats-officedocument.oleObject"/>
  <Override PartName="/ppt/embeddings/oleObject90.bin" ContentType="application/vnd.openxmlformats-officedocument.oleObject"/>
  <Override PartName="/ppt/embeddings/oleObject91.bin" ContentType="application/vnd.openxmlformats-officedocument.oleObject"/>
  <Override PartName="/ppt/embeddings/oleObject92.bin" ContentType="application/vnd.openxmlformats-officedocument.oleObject"/>
  <Override PartName="/ppt/embeddings/oleObject93.bin" ContentType="application/vnd.openxmlformats-officedocument.oleObject"/>
  <Override PartName="/ppt/embeddings/oleObject94.bin" ContentType="application/vnd.openxmlformats-officedocument.oleObject"/>
  <Override PartName="/ppt/embeddings/oleObject95.bin" ContentType="application/vnd.openxmlformats-officedocument.oleObject"/>
  <Override PartName="/ppt/embeddings/oleObject96.bin" ContentType="application/vnd.openxmlformats-officedocument.oleObject"/>
  <Override PartName="/ppt/embeddings/oleObject97.bin" ContentType="application/vnd.openxmlformats-officedocument.oleObject"/>
  <Override PartName="/ppt/embeddings/oleObject98.bin" ContentType="application/vnd.openxmlformats-officedocument.oleObject"/>
  <Override PartName="/ppt/embeddings/oleObject99.bin" ContentType="application/vnd.openxmlformats-officedocument.oleObject"/>
  <Override PartName="/ppt/embeddings/oleObject100.bin" ContentType="application/vnd.openxmlformats-officedocument.oleObject"/>
  <Override PartName="/ppt/embeddings/oleObject101.bin" ContentType="application/vnd.openxmlformats-officedocument.oleObject"/>
  <Override PartName="/ppt/embeddings/oleObject102.bin" ContentType="application/vnd.openxmlformats-officedocument.oleObject"/>
  <Override PartName="/ppt/embeddings/oleObject103.bin" ContentType="application/vnd.openxmlformats-officedocument.oleObject"/>
  <Override PartName="/ppt/embeddings/oleObject104.bin" ContentType="application/vnd.openxmlformats-officedocument.oleObject"/>
  <Override PartName="/ppt/embeddings/oleObject105.bin" ContentType="application/vnd.openxmlformats-officedocument.oleObject"/>
  <Override PartName="/ppt/embeddings/oleObject106.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7"/>
  </p:notesMasterIdLst>
  <p:handoutMasterIdLst>
    <p:handoutMasterId r:id="rId18"/>
  </p:handoutMasterIdLst>
  <p:sldIdLst>
    <p:sldId id="256" r:id="rId2"/>
    <p:sldId id="537" r:id="rId3"/>
    <p:sldId id="771" r:id="rId4"/>
    <p:sldId id="772" r:id="rId5"/>
    <p:sldId id="773" r:id="rId6"/>
    <p:sldId id="774" r:id="rId7"/>
    <p:sldId id="777" r:id="rId8"/>
    <p:sldId id="778" r:id="rId9"/>
    <p:sldId id="775" r:id="rId10"/>
    <p:sldId id="776" r:id="rId11"/>
    <p:sldId id="798" r:id="rId12"/>
    <p:sldId id="781" r:id="rId13"/>
    <p:sldId id="782" r:id="rId14"/>
    <p:sldId id="783" r:id="rId15"/>
    <p:sldId id="784" r:id="rId16"/>
  </p:sldIdLst>
  <p:sldSz cx="9144000" cy="6858000" type="screen4x3"/>
  <p:notesSz cx="6877050" cy="9163050"/>
  <p:defaultTextStyle>
    <a:defPPr>
      <a:defRPr lang="en-US"/>
    </a:defPPr>
    <a:lvl1pPr algn="l" rtl="0" fontAlgn="base">
      <a:spcBef>
        <a:spcPct val="0"/>
      </a:spcBef>
      <a:spcAft>
        <a:spcPct val="0"/>
      </a:spcAft>
      <a:defRPr sz="2400" kern="1200">
        <a:solidFill>
          <a:schemeClr val="tx1"/>
        </a:solidFill>
        <a:latin typeface="Times New Roman" pitchFamily="-84" charset="0"/>
        <a:ea typeface="+mn-ea"/>
        <a:cs typeface="+mn-cs"/>
      </a:defRPr>
    </a:lvl1pPr>
    <a:lvl2pPr marL="457200" algn="l" rtl="0" fontAlgn="base">
      <a:spcBef>
        <a:spcPct val="0"/>
      </a:spcBef>
      <a:spcAft>
        <a:spcPct val="0"/>
      </a:spcAft>
      <a:defRPr sz="2400" kern="1200">
        <a:solidFill>
          <a:schemeClr val="tx1"/>
        </a:solidFill>
        <a:latin typeface="Times New Roman" pitchFamily="-84" charset="0"/>
        <a:ea typeface="+mn-ea"/>
        <a:cs typeface="+mn-cs"/>
      </a:defRPr>
    </a:lvl2pPr>
    <a:lvl3pPr marL="914400" algn="l" rtl="0" fontAlgn="base">
      <a:spcBef>
        <a:spcPct val="0"/>
      </a:spcBef>
      <a:spcAft>
        <a:spcPct val="0"/>
      </a:spcAft>
      <a:defRPr sz="2400" kern="1200">
        <a:solidFill>
          <a:schemeClr val="tx1"/>
        </a:solidFill>
        <a:latin typeface="Times New Roman" pitchFamily="-84" charset="0"/>
        <a:ea typeface="+mn-ea"/>
        <a:cs typeface="+mn-cs"/>
      </a:defRPr>
    </a:lvl3pPr>
    <a:lvl4pPr marL="1371600" algn="l" rtl="0" fontAlgn="base">
      <a:spcBef>
        <a:spcPct val="0"/>
      </a:spcBef>
      <a:spcAft>
        <a:spcPct val="0"/>
      </a:spcAft>
      <a:defRPr sz="2400" kern="1200">
        <a:solidFill>
          <a:schemeClr val="tx1"/>
        </a:solidFill>
        <a:latin typeface="Times New Roman" pitchFamily="-84" charset="0"/>
        <a:ea typeface="+mn-ea"/>
        <a:cs typeface="+mn-cs"/>
      </a:defRPr>
    </a:lvl4pPr>
    <a:lvl5pPr marL="1828800" algn="l" rtl="0" fontAlgn="base">
      <a:spcBef>
        <a:spcPct val="0"/>
      </a:spcBef>
      <a:spcAft>
        <a:spcPct val="0"/>
      </a:spcAft>
      <a:defRPr sz="2400" kern="1200">
        <a:solidFill>
          <a:schemeClr val="tx1"/>
        </a:solidFill>
        <a:latin typeface="Times New Roman" pitchFamily="-84" charset="0"/>
        <a:ea typeface="+mn-ea"/>
        <a:cs typeface="+mn-cs"/>
      </a:defRPr>
    </a:lvl5pPr>
    <a:lvl6pPr marL="2286000" algn="l" defTabSz="457200" rtl="0" eaLnBrk="1" latinLnBrk="0" hangingPunct="1">
      <a:defRPr sz="2400" kern="1200">
        <a:solidFill>
          <a:schemeClr val="tx1"/>
        </a:solidFill>
        <a:latin typeface="Times New Roman" pitchFamily="-84" charset="0"/>
        <a:ea typeface="+mn-ea"/>
        <a:cs typeface="+mn-cs"/>
      </a:defRPr>
    </a:lvl6pPr>
    <a:lvl7pPr marL="2743200" algn="l" defTabSz="457200" rtl="0" eaLnBrk="1" latinLnBrk="0" hangingPunct="1">
      <a:defRPr sz="2400" kern="1200">
        <a:solidFill>
          <a:schemeClr val="tx1"/>
        </a:solidFill>
        <a:latin typeface="Times New Roman" pitchFamily="-84" charset="0"/>
        <a:ea typeface="+mn-ea"/>
        <a:cs typeface="+mn-cs"/>
      </a:defRPr>
    </a:lvl7pPr>
    <a:lvl8pPr marL="3200400" algn="l" defTabSz="457200" rtl="0" eaLnBrk="1" latinLnBrk="0" hangingPunct="1">
      <a:defRPr sz="2400" kern="1200">
        <a:solidFill>
          <a:schemeClr val="tx1"/>
        </a:solidFill>
        <a:latin typeface="Times New Roman" pitchFamily="-84" charset="0"/>
        <a:ea typeface="+mn-ea"/>
        <a:cs typeface="+mn-cs"/>
      </a:defRPr>
    </a:lvl8pPr>
    <a:lvl9pPr marL="3657600" algn="l" defTabSz="457200" rtl="0" eaLnBrk="1" latinLnBrk="0" hangingPunct="1">
      <a:defRPr sz="2400" kern="1200">
        <a:solidFill>
          <a:schemeClr val="tx1"/>
        </a:solidFill>
        <a:latin typeface="Times New Roman" pitchFamily="-8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useTimings="0">
    <p:present/>
    <p:sldAll/>
    <p:penClr>
      <a:srgbClr val="0033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CC"/>
    <a:srgbClr val="FFFFCC"/>
    <a:srgbClr val="CC6600"/>
    <a:srgbClr val="FF0066"/>
    <a:srgbClr val="CC00CC"/>
    <a:srgbClr val="003300"/>
    <a:srgbClr val="660066"/>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6" d="100"/>
          <a:sy n="76" d="100"/>
        </p:scale>
        <p:origin x="-576" y="-10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notesMaster" Target="notesMasters/notesMaster1.xml"/><Relationship Id="rId18" Type="http://schemas.openxmlformats.org/officeDocument/2006/relationships/handoutMaster" Target="handoutMasters/handoutMaster1.xml"/><Relationship Id="rId1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4" Type="http://schemas.openxmlformats.org/officeDocument/2006/relationships/image" Target="../media/image5.wmf"/><Relationship Id="rId5" Type="http://schemas.openxmlformats.org/officeDocument/2006/relationships/image" Target="../media/image6.wmf"/><Relationship Id="rId1" Type="http://schemas.openxmlformats.org/officeDocument/2006/relationships/image" Target="../media/image2.emf"/><Relationship Id="rId2" Type="http://schemas.openxmlformats.org/officeDocument/2006/relationships/image" Target="../media/image3.e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97.wmf"/><Relationship Id="rId4" Type="http://schemas.openxmlformats.org/officeDocument/2006/relationships/image" Target="../media/image98.wmf"/><Relationship Id="rId1" Type="http://schemas.openxmlformats.org/officeDocument/2006/relationships/image" Target="../media/image95.wmf"/><Relationship Id="rId2" Type="http://schemas.openxmlformats.org/officeDocument/2006/relationships/image" Target="../media/image96.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01.wmf"/><Relationship Id="rId4" Type="http://schemas.openxmlformats.org/officeDocument/2006/relationships/image" Target="../media/image102.wmf"/><Relationship Id="rId5" Type="http://schemas.openxmlformats.org/officeDocument/2006/relationships/image" Target="../media/image103.wmf"/><Relationship Id="rId6" Type="http://schemas.openxmlformats.org/officeDocument/2006/relationships/image" Target="../media/image104.wmf"/><Relationship Id="rId7" Type="http://schemas.openxmlformats.org/officeDocument/2006/relationships/image" Target="../media/image105.wmf"/><Relationship Id="rId8" Type="http://schemas.openxmlformats.org/officeDocument/2006/relationships/image" Target="../media/image106.wmf"/><Relationship Id="rId9" Type="http://schemas.openxmlformats.org/officeDocument/2006/relationships/image" Target="../media/image107.wmf"/><Relationship Id="rId1" Type="http://schemas.openxmlformats.org/officeDocument/2006/relationships/image" Target="../media/image99.wmf"/><Relationship Id="rId2" Type="http://schemas.openxmlformats.org/officeDocument/2006/relationships/image" Target="../media/image100.wmf"/></Relationships>
</file>

<file path=ppt/drawings/_rels/vmlDrawing2.vml.rels><?xml version="1.0" encoding="UTF-8" standalone="yes"?>
<Relationships xmlns="http://schemas.openxmlformats.org/package/2006/relationships"><Relationship Id="rId11" Type="http://schemas.openxmlformats.org/officeDocument/2006/relationships/image" Target="../media/image17.wmf"/><Relationship Id="rId12" Type="http://schemas.openxmlformats.org/officeDocument/2006/relationships/image" Target="../media/image18.wmf"/><Relationship Id="rId13" Type="http://schemas.openxmlformats.org/officeDocument/2006/relationships/image" Target="../media/image19.wmf"/><Relationship Id="rId14" Type="http://schemas.openxmlformats.org/officeDocument/2006/relationships/image" Target="../media/image20.wmf"/><Relationship Id="rId15" Type="http://schemas.openxmlformats.org/officeDocument/2006/relationships/image" Target="../media/image21.wmf"/><Relationship Id="rId16" Type="http://schemas.openxmlformats.org/officeDocument/2006/relationships/image" Target="../media/image22.wmf"/><Relationship Id="rId17" Type="http://schemas.openxmlformats.org/officeDocument/2006/relationships/image" Target="../media/image23.wmf"/><Relationship Id="rId18" Type="http://schemas.openxmlformats.org/officeDocument/2006/relationships/image" Target="../media/image24.wmf"/><Relationship Id="rId19" Type="http://schemas.openxmlformats.org/officeDocument/2006/relationships/image" Target="../media/image25.wmf"/><Relationship Id="rId1" Type="http://schemas.openxmlformats.org/officeDocument/2006/relationships/image" Target="../media/image7.wmf"/><Relationship Id="rId2" Type="http://schemas.openxmlformats.org/officeDocument/2006/relationships/image" Target="../media/image8.wmf"/><Relationship Id="rId3" Type="http://schemas.openxmlformats.org/officeDocument/2006/relationships/image" Target="../media/image9.wmf"/><Relationship Id="rId4" Type="http://schemas.openxmlformats.org/officeDocument/2006/relationships/image" Target="../media/image10.emf"/><Relationship Id="rId5" Type="http://schemas.openxmlformats.org/officeDocument/2006/relationships/image" Target="../media/image11.wmf"/><Relationship Id="rId6" Type="http://schemas.openxmlformats.org/officeDocument/2006/relationships/image" Target="../media/image12.wmf"/><Relationship Id="rId7" Type="http://schemas.openxmlformats.org/officeDocument/2006/relationships/image" Target="../media/image13.wmf"/><Relationship Id="rId8" Type="http://schemas.openxmlformats.org/officeDocument/2006/relationships/image" Target="../media/image14.wmf"/><Relationship Id="rId9" Type="http://schemas.openxmlformats.org/officeDocument/2006/relationships/image" Target="../media/image15.wmf"/><Relationship Id="rId10" Type="http://schemas.openxmlformats.org/officeDocument/2006/relationships/image" Target="../media/image16.wmf"/></Relationships>
</file>

<file path=ppt/drawings/_rels/vmlDrawing3.vml.rels><?xml version="1.0" encoding="UTF-8" standalone="yes"?>
<Relationships xmlns="http://schemas.openxmlformats.org/package/2006/relationships"><Relationship Id="rId11" Type="http://schemas.openxmlformats.org/officeDocument/2006/relationships/image" Target="../media/image34.wmf"/><Relationship Id="rId12" Type="http://schemas.openxmlformats.org/officeDocument/2006/relationships/image" Target="../media/image35.wmf"/><Relationship Id="rId13" Type="http://schemas.openxmlformats.org/officeDocument/2006/relationships/image" Target="../media/image36.wmf"/><Relationship Id="rId14" Type="http://schemas.openxmlformats.org/officeDocument/2006/relationships/image" Target="../media/image37.wmf"/><Relationship Id="rId15" Type="http://schemas.openxmlformats.org/officeDocument/2006/relationships/image" Target="../media/image38.wmf"/><Relationship Id="rId16" Type="http://schemas.openxmlformats.org/officeDocument/2006/relationships/image" Target="../media/image39.wmf"/><Relationship Id="rId17" Type="http://schemas.openxmlformats.org/officeDocument/2006/relationships/image" Target="../media/image40.wmf"/><Relationship Id="rId18" Type="http://schemas.openxmlformats.org/officeDocument/2006/relationships/image" Target="../media/image41.wmf"/><Relationship Id="rId1" Type="http://schemas.openxmlformats.org/officeDocument/2006/relationships/image" Target="../media/image26.wmf"/><Relationship Id="rId2" Type="http://schemas.openxmlformats.org/officeDocument/2006/relationships/image" Target="../media/image9.wmf"/><Relationship Id="rId3" Type="http://schemas.openxmlformats.org/officeDocument/2006/relationships/image" Target="../media/image7.wmf"/><Relationship Id="rId4" Type="http://schemas.openxmlformats.org/officeDocument/2006/relationships/image" Target="../media/image27.wmf"/><Relationship Id="rId5" Type="http://schemas.openxmlformats.org/officeDocument/2006/relationships/image" Target="../media/image28.wmf"/><Relationship Id="rId6" Type="http://schemas.openxmlformats.org/officeDocument/2006/relationships/image" Target="../media/image29.wmf"/><Relationship Id="rId7" Type="http://schemas.openxmlformats.org/officeDocument/2006/relationships/image" Target="../media/image30.wmf"/><Relationship Id="rId8" Type="http://schemas.openxmlformats.org/officeDocument/2006/relationships/image" Target="../media/image31.wmf"/><Relationship Id="rId9" Type="http://schemas.openxmlformats.org/officeDocument/2006/relationships/image" Target="../media/image32.wmf"/><Relationship Id="rId10" Type="http://schemas.openxmlformats.org/officeDocument/2006/relationships/image" Target="../media/image3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44.wmf"/><Relationship Id="rId4" Type="http://schemas.openxmlformats.org/officeDocument/2006/relationships/image" Target="../media/image45.wmf"/><Relationship Id="rId5" Type="http://schemas.openxmlformats.org/officeDocument/2006/relationships/image" Target="../media/image46.wmf"/><Relationship Id="rId6" Type="http://schemas.openxmlformats.org/officeDocument/2006/relationships/image" Target="../media/image47.wmf"/><Relationship Id="rId7" Type="http://schemas.openxmlformats.org/officeDocument/2006/relationships/image" Target="../media/image48.wmf"/><Relationship Id="rId8" Type="http://schemas.openxmlformats.org/officeDocument/2006/relationships/image" Target="../media/image49.wmf"/><Relationship Id="rId9" Type="http://schemas.openxmlformats.org/officeDocument/2006/relationships/image" Target="../media/image50.wmf"/><Relationship Id="rId10" Type="http://schemas.openxmlformats.org/officeDocument/2006/relationships/image" Target="../media/image51.wmf"/><Relationship Id="rId1" Type="http://schemas.openxmlformats.org/officeDocument/2006/relationships/image" Target="../media/image42.wmf"/><Relationship Id="rId2" Type="http://schemas.openxmlformats.org/officeDocument/2006/relationships/image" Target="../media/image43.wmf"/></Relationships>
</file>

<file path=ppt/drawings/_rels/vmlDrawing5.vml.rels><?xml version="1.0" encoding="UTF-8" standalone="yes"?>
<Relationships xmlns="http://schemas.openxmlformats.org/package/2006/relationships"><Relationship Id="rId11" Type="http://schemas.openxmlformats.org/officeDocument/2006/relationships/image" Target="../media/image63.wmf"/><Relationship Id="rId12" Type="http://schemas.openxmlformats.org/officeDocument/2006/relationships/image" Target="../media/image64.wmf"/><Relationship Id="rId13" Type="http://schemas.openxmlformats.org/officeDocument/2006/relationships/image" Target="../media/image65.wmf"/><Relationship Id="rId14" Type="http://schemas.openxmlformats.org/officeDocument/2006/relationships/image" Target="../media/image66.wmf"/><Relationship Id="rId1" Type="http://schemas.openxmlformats.org/officeDocument/2006/relationships/image" Target="../media/image53.wmf"/><Relationship Id="rId2" Type="http://schemas.openxmlformats.org/officeDocument/2006/relationships/image" Target="../media/image54.wmf"/><Relationship Id="rId3" Type="http://schemas.openxmlformats.org/officeDocument/2006/relationships/image" Target="../media/image55.wmf"/><Relationship Id="rId4" Type="http://schemas.openxmlformats.org/officeDocument/2006/relationships/image" Target="../media/image56.wmf"/><Relationship Id="rId5" Type="http://schemas.openxmlformats.org/officeDocument/2006/relationships/image" Target="../media/image57.wmf"/><Relationship Id="rId6" Type="http://schemas.openxmlformats.org/officeDocument/2006/relationships/image" Target="../media/image58.wmf"/><Relationship Id="rId7" Type="http://schemas.openxmlformats.org/officeDocument/2006/relationships/image" Target="../media/image59.wmf"/><Relationship Id="rId8" Type="http://schemas.openxmlformats.org/officeDocument/2006/relationships/image" Target="../media/image60.wmf"/><Relationship Id="rId9" Type="http://schemas.openxmlformats.org/officeDocument/2006/relationships/image" Target="../media/image61.wmf"/><Relationship Id="rId10" Type="http://schemas.openxmlformats.org/officeDocument/2006/relationships/image" Target="../media/image62.wmf"/></Relationships>
</file>

<file path=ppt/drawings/_rels/vmlDrawing6.vml.rels><?xml version="1.0" encoding="UTF-8" standalone="yes"?>
<Relationships xmlns="http://schemas.openxmlformats.org/package/2006/relationships"><Relationship Id="rId11" Type="http://schemas.openxmlformats.org/officeDocument/2006/relationships/image" Target="../media/image77.wmf"/><Relationship Id="rId12" Type="http://schemas.openxmlformats.org/officeDocument/2006/relationships/image" Target="../media/image78.wmf"/><Relationship Id="rId13" Type="http://schemas.openxmlformats.org/officeDocument/2006/relationships/image" Target="../media/image79.wmf"/><Relationship Id="rId14" Type="http://schemas.openxmlformats.org/officeDocument/2006/relationships/image" Target="../media/image80.wmf"/><Relationship Id="rId15" Type="http://schemas.openxmlformats.org/officeDocument/2006/relationships/image" Target="../media/image81.wmf"/><Relationship Id="rId16" Type="http://schemas.openxmlformats.org/officeDocument/2006/relationships/image" Target="../media/image82.wmf"/><Relationship Id="rId1" Type="http://schemas.openxmlformats.org/officeDocument/2006/relationships/image" Target="../media/image67.wmf"/><Relationship Id="rId2" Type="http://schemas.openxmlformats.org/officeDocument/2006/relationships/image" Target="../media/image68.wmf"/><Relationship Id="rId3" Type="http://schemas.openxmlformats.org/officeDocument/2006/relationships/image" Target="../media/image69.wmf"/><Relationship Id="rId4" Type="http://schemas.openxmlformats.org/officeDocument/2006/relationships/image" Target="../media/image70.wmf"/><Relationship Id="rId5" Type="http://schemas.openxmlformats.org/officeDocument/2006/relationships/image" Target="../media/image71.wmf"/><Relationship Id="rId6" Type="http://schemas.openxmlformats.org/officeDocument/2006/relationships/image" Target="../media/image72.wmf"/><Relationship Id="rId7" Type="http://schemas.openxmlformats.org/officeDocument/2006/relationships/image" Target="../media/image73.wmf"/><Relationship Id="rId8" Type="http://schemas.openxmlformats.org/officeDocument/2006/relationships/image" Target="../media/image74.wmf"/><Relationship Id="rId9" Type="http://schemas.openxmlformats.org/officeDocument/2006/relationships/image" Target="../media/image75.wmf"/><Relationship Id="rId10" Type="http://schemas.openxmlformats.org/officeDocument/2006/relationships/image" Target="../media/image7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83.emf"/><Relationship Id="rId2" Type="http://schemas.openxmlformats.org/officeDocument/2006/relationships/image" Target="../media/image84.e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88.wmf"/><Relationship Id="rId4" Type="http://schemas.openxmlformats.org/officeDocument/2006/relationships/image" Target="../media/image89.wmf"/><Relationship Id="rId5" Type="http://schemas.openxmlformats.org/officeDocument/2006/relationships/image" Target="../media/image90.emf"/><Relationship Id="rId1" Type="http://schemas.openxmlformats.org/officeDocument/2006/relationships/image" Target="../media/image86.wmf"/><Relationship Id="rId2" Type="http://schemas.openxmlformats.org/officeDocument/2006/relationships/image" Target="../media/image87.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93.wmf"/><Relationship Id="rId4" Type="http://schemas.openxmlformats.org/officeDocument/2006/relationships/image" Target="../media/image94.wmf"/><Relationship Id="rId1" Type="http://schemas.openxmlformats.org/officeDocument/2006/relationships/image" Target="../media/image91.wmf"/><Relationship Id="rId2" Type="http://schemas.openxmlformats.org/officeDocument/2006/relationships/image" Target="../media/image9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33795" name="Rectangle 3"/>
          <p:cNvSpPr>
            <a:spLocks noGrp="1" noChangeArrowheads="1"/>
          </p:cNvSpPr>
          <p:nvPr>
            <p:ph type="dt" sz="quarter"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33796" name="Rectangle 4"/>
          <p:cNvSpPr>
            <a:spLocks noGrp="1" noChangeArrowheads="1"/>
          </p:cNvSpPr>
          <p:nvPr>
            <p:ph type="ftr" sz="quarter" idx="2"/>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33797" name="Rectangle 5"/>
          <p:cNvSpPr>
            <a:spLocks noGrp="1" noChangeArrowheads="1"/>
          </p:cNvSpPr>
          <p:nvPr>
            <p:ph type="sldNum" sz="quarter" idx="3"/>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383069AB-0B70-3E4B-9CBA-A7E1F3E0FC3E}" type="slidenum">
              <a:rPr lang="en-US"/>
              <a:pPr>
                <a:defRPr/>
              </a:pPr>
              <a:t>‹#›</a:t>
            </a:fld>
            <a:endParaRPr lang="en-US"/>
          </a:p>
        </p:txBody>
      </p:sp>
    </p:spTree>
    <p:extLst>
      <p:ext uri="{BB962C8B-B14F-4D97-AF65-F5344CB8AC3E}">
        <p14:creationId xmlns:p14="http://schemas.microsoft.com/office/powerpoint/2010/main" val="234513707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9738"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defTabSz="915988">
              <a:defRPr sz="1200">
                <a:latin typeface="Times New Roman" charset="0"/>
              </a:defRPr>
            </a:lvl1pPr>
          </a:lstStyle>
          <a:p>
            <a:pPr>
              <a:defRPr/>
            </a:pPr>
            <a:endParaRPr lang="en-US"/>
          </a:p>
        </p:txBody>
      </p:sp>
      <p:sp>
        <p:nvSpPr>
          <p:cNvPr id="6147" name="Rectangle 3"/>
          <p:cNvSpPr>
            <a:spLocks noGrp="1" noChangeArrowheads="1"/>
          </p:cNvSpPr>
          <p:nvPr>
            <p:ph type="dt" idx="1"/>
          </p:nvPr>
        </p:nvSpPr>
        <p:spPr bwMode="auto">
          <a:xfrm>
            <a:off x="3897313" y="0"/>
            <a:ext cx="2979737" cy="45878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lvl1pPr algn="r" defTabSz="915988">
              <a:defRPr sz="1200">
                <a:latin typeface="Times New Roman" charset="0"/>
              </a:defRPr>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9350" y="687388"/>
            <a:ext cx="4579938" cy="34353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17575" y="4352925"/>
            <a:ext cx="5041900" cy="4122738"/>
          </a:xfrm>
          <a:prstGeom prst="rect">
            <a:avLst/>
          </a:prstGeom>
          <a:noFill/>
          <a:ln w="9525">
            <a:noFill/>
            <a:miter lim="800000"/>
            <a:headEnd/>
            <a:tailEnd/>
          </a:ln>
          <a:effectLst/>
        </p:spPr>
        <p:txBody>
          <a:bodyPr vert="horz" wrap="square" lIns="91650" tIns="45825" rIns="91650" bIns="45825"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704263"/>
            <a:ext cx="2979738"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defTabSz="915988">
              <a:defRPr sz="1200">
                <a:latin typeface="Times New Roman" charset="0"/>
              </a:defRPr>
            </a:lvl1pPr>
          </a:lstStyle>
          <a:p>
            <a:pPr>
              <a:defRPr/>
            </a:pPr>
            <a:endParaRPr lang="en-US"/>
          </a:p>
        </p:txBody>
      </p:sp>
      <p:sp>
        <p:nvSpPr>
          <p:cNvPr id="6151" name="Rectangle 7"/>
          <p:cNvSpPr>
            <a:spLocks noGrp="1" noChangeArrowheads="1"/>
          </p:cNvSpPr>
          <p:nvPr>
            <p:ph type="sldNum" sz="quarter" idx="5"/>
          </p:nvPr>
        </p:nvSpPr>
        <p:spPr bwMode="auto">
          <a:xfrm>
            <a:off x="3897313" y="8704263"/>
            <a:ext cx="2979737" cy="458787"/>
          </a:xfrm>
          <a:prstGeom prst="rect">
            <a:avLst/>
          </a:prstGeom>
          <a:noFill/>
          <a:ln w="9525">
            <a:noFill/>
            <a:miter lim="800000"/>
            <a:headEnd/>
            <a:tailEnd/>
          </a:ln>
          <a:effectLst/>
        </p:spPr>
        <p:txBody>
          <a:bodyPr vert="horz" wrap="square" lIns="91650" tIns="45825" rIns="91650" bIns="45825" numCol="1" anchor="b" anchorCtr="0" compatLnSpc="1">
            <a:prstTxWarp prst="textNoShape">
              <a:avLst/>
            </a:prstTxWarp>
          </a:bodyPr>
          <a:lstStyle>
            <a:lvl1pPr algn="r" defTabSz="915988">
              <a:defRPr sz="1200">
                <a:latin typeface="Times New Roman" charset="0"/>
              </a:defRPr>
            </a:lvl1pPr>
          </a:lstStyle>
          <a:p>
            <a:pPr>
              <a:defRPr/>
            </a:pPr>
            <a:fld id="{1E34483E-5B5B-BD45-A08D-10B8C52212D4}" type="slidenum">
              <a:rPr lang="en-US"/>
              <a:pPr>
                <a:defRPr/>
              </a:pPr>
              <a:t>‹#›</a:t>
            </a:fld>
            <a:endParaRPr lang="en-US"/>
          </a:p>
        </p:txBody>
      </p:sp>
    </p:spTree>
    <p:extLst>
      <p:ext uri="{BB962C8B-B14F-4D97-AF65-F5344CB8AC3E}">
        <p14:creationId xmlns:p14="http://schemas.microsoft.com/office/powerpoint/2010/main" val="328547963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1" charset="-128"/>
        <a:cs typeface="ＭＳ Ｐゴシック" pitchFamily="-1" charset="-128"/>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7" descr="UTA_color_seal"/>
          <p:cNvPicPr>
            <a:picLocks noChangeAspect="1" noChangeArrowheads="1"/>
          </p:cNvPicPr>
          <p:nvPr/>
        </p:nvPicPr>
        <p:blipFill>
          <a:blip r:embed="rId2"/>
          <a:srcRect/>
          <a:stretch>
            <a:fillRect/>
          </a:stretch>
        </p:blipFill>
        <p:spPr bwMode="auto">
          <a:xfrm>
            <a:off x="3124200" y="6253163"/>
            <a:ext cx="457200" cy="452437"/>
          </a:xfrm>
          <a:prstGeom prst="rect">
            <a:avLst/>
          </a:prstGeom>
          <a:noFill/>
          <a:ln w="9525">
            <a:noFill/>
            <a:miter lim="800000"/>
            <a:headEnd/>
            <a:tailEnd/>
          </a:ln>
        </p:spPr>
      </p:pic>
      <p:sp>
        <p:nvSpPr>
          <p:cNvPr id="3074" name="Rectangle 2"/>
          <p:cNvSpPr>
            <a:spLocks noGrp="1" noChangeArrowheads="1"/>
          </p:cNvSpPr>
          <p:nvPr>
            <p:ph type="ctrTitle"/>
          </p:nvPr>
        </p:nvSpPr>
        <p:spPr>
          <a:xfrm>
            <a:off x="685800" y="1219200"/>
            <a:ext cx="7772400" cy="1143000"/>
          </a:xfrm>
        </p:spPr>
        <p:txBody>
          <a:bodyPr/>
          <a:lstStyle>
            <a:lvl1pPr>
              <a:defRPr/>
            </a:lvl1pPr>
          </a:lstStyle>
          <a:p>
            <a:r>
              <a:rPr lang="en-US"/>
              <a:t>Click to edit Master</a:t>
            </a:r>
          </a:p>
        </p:txBody>
      </p:sp>
      <p:sp>
        <p:nvSpPr>
          <p:cNvPr id="3075" name="Rectangle 3"/>
          <p:cNvSpPr>
            <a:spLocks noGrp="1" noChangeArrowheads="1"/>
          </p:cNvSpPr>
          <p:nvPr>
            <p:ph type="subTitle" idx="1"/>
          </p:nvPr>
        </p:nvSpPr>
        <p:spPr>
          <a:xfrm>
            <a:off x="1371600" y="2971800"/>
            <a:ext cx="6400800" cy="2590800"/>
          </a:xfrm>
        </p:spPr>
        <p:txBody>
          <a:bodyPr/>
          <a:lstStyle>
            <a:lvl1pPr marL="0" indent="0" algn="ctr">
              <a:defRPr/>
            </a:lvl1pPr>
          </a:lstStyle>
          <a:p>
            <a:r>
              <a:rPr lang="en-US"/>
              <a:t>Click to edit Master subtitle style</a:t>
            </a:r>
          </a:p>
        </p:txBody>
      </p:sp>
      <p:sp>
        <p:nvSpPr>
          <p:cNvPr id="5" name="Rectangle 4"/>
          <p:cNvSpPr>
            <a:spLocks noGrp="1" noChangeArrowheads="1"/>
          </p:cNvSpPr>
          <p:nvPr>
            <p:ph type="dt" sz="half" idx="10"/>
          </p:nvPr>
        </p:nvSpPr>
        <p:spPr/>
        <p:txBody>
          <a:bodyPr/>
          <a:lstStyle>
            <a:lvl1pPr>
              <a:defRPr/>
            </a:lvl1pPr>
          </a:lstStyle>
          <a:p>
            <a:pPr>
              <a:defRPr/>
            </a:pPr>
            <a:r>
              <a:rPr lang="en-US" smtClean="0"/>
              <a:t>Monday, April 29, 2013</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nl-NL" smtClean="0"/>
              <a:t>PHYS 1441-002, Spring 2013                   Dr. Jaehoon Yu</a:t>
            </a:r>
            <a:endParaRPr lang="en-US"/>
          </a:p>
        </p:txBody>
      </p:sp>
      <p:sp>
        <p:nvSpPr>
          <p:cNvPr id="7" name="Rectangle 6"/>
          <p:cNvSpPr>
            <a:spLocks noGrp="1" noChangeArrowheads="1"/>
          </p:cNvSpPr>
          <p:nvPr>
            <p:ph type="sldNum" sz="quarter" idx="12"/>
          </p:nvPr>
        </p:nvSpPr>
        <p:spPr/>
        <p:txBody>
          <a:bodyPr/>
          <a:lstStyle>
            <a:lvl1pPr>
              <a:defRPr/>
            </a:lvl1pPr>
          </a:lstStyle>
          <a:p>
            <a:pPr>
              <a:defRPr/>
            </a:pPr>
            <a:fld id="{3DD774B2-BEFC-0F4C-8EFB-A9A3D81A594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128B57A-27A1-3D4C-A6D4-801C028D880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6959B54-6614-314D-82E3-D63DF83F53D7}"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685800" y="609600"/>
            <a:ext cx="7772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33D2C0A-C00C-6D49-85C5-A00CF6C3B05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23D45CD-16A2-224C-B70A-0D1B04896262}"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3CED5A-781C-B54B-9DCC-46150F17B7D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5000C52-892A-734C-9735-DFA415D8DA4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8608EF3-45E5-0542-9CB7-247C5541AE2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892F9CF5-C078-EB47-929F-B0A3FA3F950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DCCF901-3B1D-5D4E-8AD7-5D66FB4A0B10}"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2B26439-A107-B54D-9685-245DFB0AD8DB}"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Monday, April 29,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nl-NL" smtClean="0"/>
              <a:t>PHYS 1441-002, Spring 2013                   Dr. Jaehoon Yu</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42880F3-5039-AD40-B51A-C61F35823AB5}"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FF0066"/>
                </a:solidFill>
                <a:latin typeface="+mn-lt"/>
              </a:defRPr>
            </a:lvl1pPr>
          </a:lstStyle>
          <a:p>
            <a:pPr>
              <a:defRPr/>
            </a:pPr>
            <a:r>
              <a:rPr lang="en-US" smtClean="0"/>
              <a:t>Monday, April 29, 2013</a:t>
            </a: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3300"/>
                </a:solidFill>
                <a:latin typeface="+mn-lt"/>
              </a:defRPr>
            </a:lvl1pPr>
          </a:lstStyle>
          <a:p>
            <a:pPr>
              <a:defRPr/>
            </a:pPr>
            <a:r>
              <a:rPr lang="nl-NL" smtClean="0"/>
              <a:t>PHYS 1441-002, Spring 2013                   Dr. Jaehoon Yu</a:t>
            </a: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solidFill>
                  <a:srgbClr val="A50021"/>
                </a:solidFill>
                <a:latin typeface="Arial Narrow" charset="0"/>
              </a:defRPr>
            </a:lvl1pPr>
          </a:lstStyle>
          <a:p>
            <a:pPr>
              <a:defRPr/>
            </a:pPr>
            <a:fld id="{940792B5-4286-5042-9E96-9D0E8EB76CF0}" type="slidenum">
              <a:rPr lang="en-US"/>
              <a:pPr>
                <a:defRPr/>
              </a:pPr>
              <a:t>‹#›</a:t>
            </a:fld>
            <a:endParaRPr lang="en-US"/>
          </a:p>
        </p:txBody>
      </p:sp>
      <p:pic>
        <p:nvPicPr>
          <p:cNvPr id="1031" name="Picture 7" descr="UTA_color_seal"/>
          <p:cNvPicPr>
            <a:picLocks noChangeAspect="1" noChangeArrowheads="1"/>
          </p:cNvPicPr>
          <p:nvPr/>
        </p:nvPicPr>
        <p:blipFill>
          <a:blip r:embed="rId14"/>
          <a:srcRect/>
          <a:stretch>
            <a:fillRect/>
          </a:stretch>
        </p:blipFill>
        <p:spPr bwMode="auto">
          <a:xfrm>
            <a:off x="3124200" y="6253163"/>
            <a:ext cx="457200" cy="45243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19"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Lst>
  <p:timing>
    <p:tnLst>
      <p:par>
        <p:cTn xmlns:p14="http://schemas.microsoft.com/office/powerpoint/2010/main" id="1" dur="indefinite" restart="never" nodeType="tmRoot"/>
      </p:par>
    </p:tnLst>
  </p:timing>
  <p:hf hdr="0"/>
  <p:txStyles>
    <p:titleStyle>
      <a:lvl1pPr algn="ctr" rtl="0" eaLnBrk="0" fontAlgn="base" hangingPunct="0">
        <a:spcBef>
          <a:spcPct val="0"/>
        </a:spcBef>
        <a:spcAft>
          <a:spcPct val="0"/>
        </a:spcAft>
        <a:defRPr sz="4400">
          <a:solidFill>
            <a:srgbClr val="A50021"/>
          </a:solidFill>
          <a:latin typeface="+mj-lt"/>
          <a:ea typeface="ＭＳ Ｐゴシック" pitchFamily="-1" charset="-128"/>
          <a:cs typeface="ＭＳ Ｐゴシック" pitchFamily="-1" charset="-128"/>
        </a:defRPr>
      </a:lvl1pPr>
      <a:lvl2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2pPr>
      <a:lvl3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3pPr>
      <a:lvl4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4pPr>
      <a:lvl5pPr algn="ctr" rtl="0" eaLnBrk="0" fontAlgn="base" hangingPunct="0">
        <a:spcBef>
          <a:spcPct val="0"/>
        </a:spcBef>
        <a:spcAft>
          <a:spcPct val="0"/>
        </a:spcAft>
        <a:defRPr sz="4400">
          <a:solidFill>
            <a:srgbClr val="A50021"/>
          </a:solidFill>
          <a:latin typeface="Arial Narrow" pitchFamily="34" charset="0"/>
          <a:ea typeface="ＭＳ Ｐゴシック" pitchFamily="-1" charset="-128"/>
          <a:cs typeface="ＭＳ Ｐゴシック" pitchFamily="-1" charset="-128"/>
        </a:defRPr>
      </a:lvl5pPr>
      <a:lvl6pPr marL="457200" algn="ctr" rtl="0" fontAlgn="base">
        <a:spcBef>
          <a:spcPct val="0"/>
        </a:spcBef>
        <a:spcAft>
          <a:spcPct val="0"/>
        </a:spcAft>
        <a:defRPr sz="4400">
          <a:solidFill>
            <a:srgbClr val="A50021"/>
          </a:solidFill>
          <a:latin typeface="Arial Narrow" pitchFamily="34" charset="0"/>
        </a:defRPr>
      </a:lvl6pPr>
      <a:lvl7pPr marL="914400" algn="ctr" rtl="0" fontAlgn="base">
        <a:spcBef>
          <a:spcPct val="0"/>
        </a:spcBef>
        <a:spcAft>
          <a:spcPct val="0"/>
        </a:spcAft>
        <a:defRPr sz="4400">
          <a:solidFill>
            <a:srgbClr val="A50021"/>
          </a:solidFill>
          <a:latin typeface="Arial Narrow" pitchFamily="34" charset="0"/>
        </a:defRPr>
      </a:lvl7pPr>
      <a:lvl8pPr marL="1371600" algn="ctr" rtl="0" fontAlgn="base">
        <a:spcBef>
          <a:spcPct val="0"/>
        </a:spcBef>
        <a:spcAft>
          <a:spcPct val="0"/>
        </a:spcAft>
        <a:defRPr sz="4400">
          <a:solidFill>
            <a:srgbClr val="A50021"/>
          </a:solidFill>
          <a:latin typeface="Arial Narrow" pitchFamily="34" charset="0"/>
        </a:defRPr>
      </a:lvl8pPr>
      <a:lvl9pPr marL="1828800" algn="ctr" rtl="0" fontAlgn="base">
        <a:spcBef>
          <a:spcPct val="0"/>
        </a:spcBef>
        <a:spcAft>
          <a:spcPct val="0"/>
        </a:spcAft>
        <a:defRPr sz="4400">
          <a:solidFill>
            <a:srgbClr val="A50021"/>
          </a:solidFill>
          <a:latin typeface="Arial Narrow" pitchFamily="34" charset="0"/>
        </a:defRPr>
      </a:lvl9pPr>
    </p:titleStyle>
    <p:bodyStyle>
      <a:lvl1pPr marL="342900" indent="-342900" algn="l"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83.bin"/><Relationship Id="rId4" Type="http://schemas.openxmlformats.org/officeDocument/2006/relationships/image" Target="../media/image83.emf"/><Relationship Id="rId5" Type="http://schemas.openxmlformats.org/officeDocument/2006/relationships/oleObject" Target="../embeddings/oleObject84.bin"/><Relationship Id="rId6" Type="http://schemas.openxmlformats.org/officeDocument/2006/relationships/image" Target="../media/image84.e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5.jpg"/></Relationships>
</file>

<file path=ppt/slides/_rels/slide12.xml.rels><?xml version="1.0" encoding="UTF-8" standalone="yes"?>
<Relationships xmlns="http://schemas.openxmlformats.org/package/2006/relationships"><Relationship Id="rId11" Type="http://schemas.openxmlformats.org/officeDocument/2006/relationships/oleObject" Target="../embeddings/oleObject89.bin"/><Relationship Id="rId12" Type="http://schemas.openxmlformats.org/officeDocument/2006/relationships/image" Target="../media/image90.emf"/><Relationship Id="rId1" Type="http://schemas.openxmlformats.org/officeDocument/2006/relationships/vmlDrawing" Target="../drawings/vmlDrawing8.vml"/><Relationship Id="rId2" Type="http://schemas.openxmlformats.org/officeDocument/2006/relationships/slideLayout" Target="../slideLayouts/slideLayout2.xml"/><Relationship Id="rId3" Type="http://schemas.openxmlformats.org/officeDocument/2006/relationships/oleObject" Target="../embeddings/oleObject85.bin"/><Relationship Id="rId4" Type="http://schemas.openxmlformats.org/officeDocument/2006/relationships/image" Target="../media/image86.wmf"/><Relationship Id="rId5" Type="http://schemas.openxmlformats.org/officeDocument/2006/relationships/oleObject" Target="../embeddings/oleObject86.bin"/><Relationship Id="rId6" Type="http://schemas.openxmlformats.org/officeDocument/2006/relationships/image" Target="../media/image87.wmf"/><Relationship Id="rId7" Type="http://schemas.openxmlformats.org/officeDocument/2006/relationships/oleObject" Target="../embeddings/oleObject87.bin"/><Relationship Id="rId8" Type="http://schemas.openxmlformats.org/officeDocument/2006/relationships/image" Target="../media/image88.wmf"/><Relationship Id="rId9" Type="http://schemas.openxmlformats.org/officeDocument/2006/relationships/oleObject" Target="../embeddings/oleObject88.bin"/><Relationship Id="rId10" Type="http://schemas.openxmlformats.org/officeDocument/2006/relationships/image" Target="../media/image89.w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90.bin"/><Relationship Id="rId4" Type="http://schemas.openxmlformats.org/officeDocument/2006/relationships/image" Target="../media/image91.wmf"/><Relationship Id="rId5" Type="http://schemas.openxmlformats.org/officeDocument/2006/relationships/oleObject" Target="../embeddings/oleObject91.bin"/><Relationship Id="rId6" Type="http://schemas.openxmlformats.org/officeDocument/2006/relationships/image" Target="../media/image92.wmf"/><Relationship Id="rId7" Type="http://schemas.openxmlformats.org/officeDocument/2006/relationships/oleObject" Target="../embeddings/oleObject92.bin"/><Relationship Id="rId8" Type="http://schemas.openxmlformats.org/officeDocument/2006/relationships/image" Target="../media/image93.wmf"/><Relationship Id="rId9" Type="http://schemas.openxmlformats.org/officeDocument/2006/relationships/oleObject" Target="../embeddings/oleObject93.bin"/><Relationship Id="rId10" Type="http://schemas.openxmlformats.org/officeDocument/2006/relationships/image" Target="../media/image94.w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94.bin"/><Relationship Id="rId4" Type="http://schemas.openxmlformats.org/officeDocument/2006/relationships/image" Target="../media/image95.wmf"/><Relationship Id="rId5" Type="http://schemas.openxmlformats.org/officeDocument/2006/relationships/oleObject" Target="../embeddings/oleObject95.bin"/><Relationship Id="rId6" Type="http://schemas.openxmlformats.org/officeDocument/2006/relationships/image" Target="../media/image96.wmf"/><Relationship Id="rId7" Type="http://schemas.openxmlformats.org/officeDocument/2006/relationships/oleObject" Target="../embeddings/oleObject96.bin"/><Relationship Id="rId8" Type="http://schemas.openxmlformats.org/officeDocument/2006/relationships/image" Target="../media/image97.wmf"/><Relationship Id="rId9" Type="http://schemas.openxmlformats.org/officeDocument/2006/relationships/oleObject" Target="../embeddings/oleObject97.bin"/><Relationship Id="rId10" Type="http://schemas.openxmlformats.org/officeDocument/2006/relationships/image" Target="../media/image98.wmf"/><Relationship Id="rId1" Type="http://schemas.openxmlformats.org/officeDocument/2006/relationships/vmlDrawing" Target="../drawings/vmlDrawing10.v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9" Type="http://schemas.openxmlformats.org/officeDocument/2006/relationships/oleObject" Target="../embeddings/oleObject101.bin"/><Relationship Id="rId20" Type="http://schemas.openxmlformats.org/officeDocument/2006/relationships/image" Target="../media/image107.wmf"/><Relationship Id="rId10" Type="http://schemas.openxmlformats.org/officeDocument/2006/relationships/image" Target="../media/image102.wmf"/><Relationship Id="rId11" Type="http://schemas.openxmlformats.org/officeDocument/2006/relationships/oleObject" Target="../embeddings/oleObject102.bin"/><Relationship Id="rId12" Type="http://schemas.openxmlformats.org/officeDocument/2006/relationships/image" Target="../media/image103.wmf"/><Relationship Id="rId13" Type="http://schemas.openxmlformats.org/officeDocument/2006/relationships/oleObject" Target="../embeddings/oleObject103.bin"/><Relationship Id="rId14" Type="http://schemas.openxmlformats.org/officeDocument/2006/relationships/image" Target="../media/image104.wmf"/><Relationship Id="rId15" Type="http://schemas.openxmlformats.org/officeDocument/2006/relationships/oleObject" Target="../embeddings/oleObject104.bin"/><Relationship Id="rId16" Type="http://schemas.openxmlformats.org/officeDocument/2006/relationships/image" Target="../media/image105.wmf"/><Relationship Id="rId17" Type="http://schemas.openxmlformats.org/officeDocument/2006/relationships/oleObject" Target="../embeddings/oleObject105.bin"/><Relationship Id="rId18" Type="http://schemas.openxmlformats.org/officeDocument/2006/relationships/image" Target="../media/image106.wmf"/><Relationship Id="rId19" Type="http://schemas.openxmlformats.org/officeDocument/2006/relationships/oleObject" Target="../embeddings/oleObject106.bin"/><Relationship Id="rId1" Type="http://schemas.openxmlformats.org/officeDocument/2006/relationships/vmlDrawing" Target="../drawings/vmlDrawing11.vml"/><Relationship Id="rId2" Type="http://schemas.openxmlformats.org/officeDocument/2006/relationships/slideLayout" Target="../slideLayouts/slideLayout2.xml"/><Relationship Id="rId3" Type="http://schemas.openxmlformats.org/officeDocument/2006/relationships/oleObject" Target="../embeddings/oleObject98.bin"/><Relationship Id="rId4" Type="http://schemas.openxmlformats.org/officeDocument/2006/relationships/image" Target="../media/image99.wmf"/><Relationship Id="rId5" Type="http://schemas.openxmlformats.org/officeDocument/2006/relationships/oleObject" Target="../embeddings/oleObject99.bin"/><Relationship Id="rId6" Type="http://schemas.openxmlformats.org/officeDocument/2006/relationships/image" Target="../media/image100.wmf"/><Relationship Id="rId7" Type="http://schemas.openxmlformats.org/officeDocument/2006/relationships/oleObject" Target="../embeddings/oleObject100.bin"/><Relationship Id="rId8" Type="http://schemas.openxmlformats.org/officeDocument/2006/relationships/image" Target="../media/image101.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1" Type="http://schemas.openxmlformats.org/officeDocument/2006/relationships/oleObject" Target="../embeddings/oleObject5.bin"/><Relationship Id="rId12" Type="http://schemas.openxmlformats.org/officeDocument/2006/relationships/image" Target="../media/image6.wmf"/><Relationship Id="rId1" Type="http://schemas.openxmlformats.org/officeDocument/2006/relationships/vmlDrawing" Target="../drawings/vmlDrawing1.vml"/><Relationship Id="rId2" Type="http://schemas.openxmlformats.org/officeDocument/2006/relationships/slideLayout" Target="../slideLayouts/slideLayout2.xml"/><Relationship Id="rId3" Type="http://schemas.openxmlformats.org/officeDocument/2006/relationships/oleObject" Target="../embeddings/oleObject1.bin"/><Relationship Id="rId4" Type="http://schemas.openxmlformats.org/officeDocument/2006/relationships/image" Target="../media/image2.emf"/><Relationship Id="rId5" Type="http://schemas.openxmlformats.org/officeDocument/2006/relationships/oleObject" Target="../embeddings/oleObject2.bin"/><Relationship Id="rId6" Type="http://schemas.openxmlformats.org/officeDocument/2006/relationships/image" Target="../media/image3.emf"/><Relationship Id="rId7" Type="http://schemas.openxmlformats.org/officeDocument/2006/relationships/oleObject" Target="../embeddings/oleObject3.bin"/><Relationship Id="rId8" Type="http://schemas.openxmlformats.org/officeDocument/2006/relationships/image" Target="../media/image4.wmf"/><Relationship Id="rId9" Type="http://schemas.openxmlformats.org/officeDocument/2006/relationships/oleObject" Target="../embeddings/oleObject4.bin"/><Relationship Id="rId10" Type="http://schemas.openxmlformats.org/officeDocument/2006/relationships/image" Target="../media/image5.w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0" Type="http://schemas.openxmlformats.org/officeDocument/2006/relationships/image" Target="../media/image15.wmf"/><Relationship Id="rId21" Type="http://schemas.openxmlformats.org/officeDocument/2006/relationships/oleObject" Target="../embeddings/oleObject15.bin"/><Relationship Id="rId22" Type="http://schemas.openxmlformats.org/officeDocument/2006/relationships/image" Target="../media/image16.wmf"/><Relationship Id="rId23" Type="http://schemas.openxmlformats.org/officeDocument/2006/relationships/oleObject" Target="../embeddings/oleObject16.bin"/><Relationship Id="rId24" Type="http://schemas.openxmlformats.org/officeDocument/2006/relationships/image" Target="../media/image17.wmf"/><Relationship Id="rId25" Type="http://schemas.openxmlformats.org/officeDocument/2006/relationships/oleObject" Target="../embeddings/oleObject17.bin"/><Relationship Id="rId26" Type="http://schemas.openxmlformats.org/officeDocument/2006/relationships/image" Target="../media/image18.wmf"/><Relationship Id="rId27" Type="http://schemas.openxmlformats.org/officeDocument/2006/relationships/oleObject" Target="../embeddings/oleObject18.bin"/><Relationship Id="rId28" Type="http://schemas.openxmlformats.org/officeDocument/2006/relationships/image" Target="../media/image19.wmf"/><Relationship Id="rId29" Type="http://schemas.openxmlformats.org/officeDocument/2006/relationships/oleObject" Target="../embeddings/oleObject19.bin"/><Relationship Id="rId1" Type="http://schemas.openxmlformats.org/officeDocument/2006/relationships/vmlDrawing" Target="../drawings/vmlDrawing2.vml"/><Relationship Id="rId2" Type="http://schemas.openxmlformats.org/officeDocument/2006/relationships/slideLayout" Target="../slideLayouts/slideLayout2.xml"/><Relationship Id="rId3" Type="http://schemas.openxmlformats.org/officeDocument/2006/relationships/oleObject" Target="../embeddings/oleObject6.bin"/><Relationship Id="rId4" Type="http://schemas.openxmlformats.org/officeDocument/2006/relationships/image" Target="../media/image7.wmf"/><Relationship Id="rId5" Type="http://schemas.openxmlformats.org/officeDocument/2006/relationships/oleObject" Target="../embeddings/oleObject7.bin"/><Relationship Id="rId30" Type="http://schemas.openxmlformats.org/officeDocument/2006/relationships/image" Target="../media/image20.wmf"/><Relationship Id="rId31" Type="http://schemas.openxmlformats.org/officeDocument/2006/relationships/oleObject" Target="../embeddings/oleObject20.bin"/><Relationship Id="rId32" Type="http://schemas.openxmlformats.org/officeDocument/2006/relationships/image" Target="../media/image21.wmf"/><Relationship Id="rId9" Type="http://schemas.openxmlformats.org/officeDocument/2006/relationships/oleObject" Target="../embeddings/oleObject9.bin"/><Relationship Id="rId6" Type="http://schemas.openxmlformats.org/officeDocument/2006/relationships/image" Target="../media/image8.wmf"/><Relationship Id="rId7" Type="http://schemas.openxmlformats.org/officeDocument/2006/relationships/oleObject" Target="../embeddings/oleObject8.bin"/><Relationship Id="rId8" Type="http://schemas.openxmlformats.org/officeDocument/2006/relationships/image" Target="../media/image9.wmf"/><Relationship Id="rId33" Type="http://schemas.openxmlformats.org/officeDocument/2006/relationships/oleObject" Target="../embeddings/oleObject21.bin"/><Relationship Id="rId34" Type="http://schemas.openxmlformats.org/officeDocument/2006/relationships/image" Target="../media/image22.wmf"/><Relationship Id="rId35" Type="http://schemas.openxmlformats.org/officeDocument/2006/relationships/oleObject" Target="../embeddings/oleObject22.bin"/><Relationship Id="rId36" Type="http://schemas.openxmlformats.org/officeDocument/2006/relationships/image" Target="../media/image23.wmf"/><Relationship Id="rId10" Type="http://schemas.openxmlformats.org/officeDocument/2006/relationships/image" Target="../media/image10.emf"/><Relationship Id="rId11" Type="http://schemas.openxmlformats.org/officeDocument/2006/relationships/oleObject" Target="../embeddings/oleObject10.bin"/><Relationship Id="rId12" Type="http://schemas.openxmlformats.org/officeDocument/2006/relationships/image" Target="../media/image11.wmf"/><Relationship Id="rId13" Type="http://schemas.openxmlformats.org/officeDocument/2006/relationships/oleObject" Target="../embeddings/oleObject11.bin"/><Relationship Id="rId14" Type="http://schemas.openxmlformats.org/officeDocument/2006/relationships/image" Target="../media/image12.wmf"/><Relationship Id="rId15" Type="http://schemas.openxmlformats.org/officeDocument/2006/relationships/oleObject" Target="../embeddings/oleObject12.bin"/><Relationship Id="rId16" Type="http://schemas.openxmlformats.org/officeDocument/2006/relationships/image" Target="../media/image13.wmf"/><Relationship Id="rId17" Type="http://schemas.openxmlformats.org/officeDocument/2006/relationships/oleObject" Target="../embeddings/oleObject13.bin"/><Relationship Id="rId18" Type="http://schemas.openxmlformats.org/officeDocument/2006/relationships/image" Target="../media/image14.wmf"/><Relationship Id="rId19" Type="http://schemas.openxmlformats.org/officeDocument/2006/relationships/oleObject" Target="../embeddings/oleObject14.bin"/><Relationship Id="rId37" Type="http://schemas.openxmlformats.org/officeDocument/2006/relationships/oleObject" Target="../embeddings/oleObject23.bin"/><Relationship Id="rId38" Type="http://schemas.openxmlformats.org/officeDocument/2006/relationships/image" Target="../media/image24.wmf"/><Relationship Id="rId39" Type="http://schemas.openxmlformats.org/officeDocument/2006/relationships/oleObject" Target="../embeddings/oleObject24.bin"/><Relationship Id="rId40" Type="http://schemas.openxmlformats.org/officeDocument/2006/relationships/image" Target="../media/image25.wmf"/></Relationships>
</file>

<file path=ppt/slides/_rels/slide6.xml.rels><?xml version="1.0" encoding="UTF-8" standalone="yes"?>
<Relationships xmlns="http://schemas.openxmlformats.org/package/2006/relationships"><Relationship Id="rId20" Type="http://schemas.openxmlformats.org/officeDocument/2006/relationships/image" Target="../media/image32.wmf"/><Relationship Id="rId21" Type="http://schemas.openxmlformats.org/officeDocument/2006/relationships/oleObject" Target="../embeddings/oleObject34.bin"/><Relationship Id="rId22" Type="http://schemas.openxmlformats.org/officeDocument/2006/relationships/image" Target="../media/image33.wmf"/><Relationship Id="rId23" Type="http://schemas.openxmlformats.org/officeDocument/2006/relationships/oleObject" Target="../embeddings/oleObject35.bin"/><Relationship Id="rId24" Type="http://schemas.openxmlformats.org/officeDocument/2006/relationships/image" Target="../media/image34.wmf"/><Relationship Id="rId25" Type="http://schemas.openxmlformats.org/officeDocument/2006/relationships/oleObject" Target="../embeddings/oleObject36.bin"/><Relationship Id="rId26" Type="http://schemas.openxmlformats.org/officeDocument/2006/relationships/image" Target="../media/image35.wmf"/><Relationship Id="rId27" Type="http://schemas.openxmlformats.org/officeDocument/2006/relationships/oleObject" Target="../embeddings/oleObject37.bin"/><Relationship Id="rId28" Type="http://schemas.openxmlformats.org/officeDocument/2006/relationships/image" Target="../media/image36.wmf"/><Relationship Id="rId29" Type="http://schemas.openxmlformats.org/officeDocument/2006/relationships/oleObject" Target="../embeddings/oleObject38.bin"/><Relationship Id="rId1" Type="http://schemas.openxmlformats.org/officeDocument/2006/relationships/vmlDrawing" Target="../drawings/vmlDrawing3.vml"/><Relationship Id="rId2" Type="http://schemas.openxmlformats.org/officeDocument/2006/relationships/slideLayout" Target="../slideLayouts/slideLayout2.xml"/><Relationship Id="rId3" Type="http://schemas.openxmlformats.org/officeDocument/2006/relationships/oleObject" Target="../embeddings/oleObject25.bin"/><Relationship Id="rId4" Type="http://schemas.openxmlformats.org/officeDocument/2006/relationships/image" Target="../media/image26.wmf"/><Relationship Id="rId5" Type="http://schemas.openxmlformats.org/officeDocument/2006/relationships/oleObject" Target="../embeddings/oleObject26.bin"/><Relationship Id="rId30" Type="http://schemas.openxmlformats.org/officeDocument/2006/relationships/image" Target="../media/image37.wmf"/><Relationship Id="rId31" Type="http://schemas.openxmlformats.org/officeDocument/2006/relationships/oleObject" Target="../embeddings/oleObject39.bin"/><Relationship Id="rId32" Type="http://schemas.openxmlformats.org/officeDocument/2006/relationships/image" Target="../media/image38.wmf"/><Relationship Id="rId9" Type="http://schemas.openxmlformats.org/officeDocument/2006/relationships/oleObject" Target="../embeddings/oleObject28.bin"/><Relationship Id="rId6" Type="http://schemas.openxmlformats.org/officeDocument/2006/relationships/image" Target="../media/image9.wmf"/><Relationship Id="rId7" Type="http://schemas.openxmlformats.org/officeDocument/2006/relationships/oleObject" Target="../embeddings/oleObject27.bin"/><Relationship Id="rId8" Type="http://schemas.openxmlformats.org/officeDocument/2006/relationships/image" Target="../media/image7.wmf"/><Relationship Id="rId33" Type="http://schemas.openxmlformats.org/officeDocument/2006/relationships/oleObject" Target="../embeddings/oleObject40.bin"/><Relationship Id="rId34" Type="http://schemas.openxmlformats.org/officeDocument/2006/relationships/image" Target="../media/image39.wmf"/><Relationship Id="rId35" Type="http://schemas.openxmlformats.org/officeDocument/2006/relationships/oleObject" Target="../embeddings/oleObject41.bin"/><Relationship Id="rId36" Type="http://schemas.openxmlformats.org/officeDocument/2006/relationships/image" Target="../media/image40.wmf"/><Relationship Id="rId10" Type="http://schemas.openxmlformats.org/officeDocument/2006/relationships/image" Target="../media/image27.wmf"/><Relationship Id="rId11" Type="http://schemas.openxmlformats.org/officeDocument/2006/relationships/oleObject" Target="../embeddings/oleObject29.bin"/><Relationship Id="rId12" Type="http://schemas.openxmlformats.org/officeDocument/2006/relationships/image" Target="../media/image28.wmf"/><Relationship Id="rId13" Type="http://schemas.openxmlformats.org/officeDocument/2006/relationships/oleObject" Target="../embeddings/oleObject30.bin"/><Relationship Id="rId14" Type="http://schemas.openxmlformats.org/officeDocument/2006/relationships/image" Target="../media/image29.wmf"/><Relationship Id="rId15" Type="http://schemas.openxmlformats.org/officeDocument/2006/relationships/oleObject" Target="../embeddings/oleObject31.bin"/><Relationship Id="rId16" Type="http://schemas.openxmlformats.org/officeDocument/2006/relationships/image" Target="../media/image30.wmf"/><Relationship Id="rId17" Type="http://schemas.openxmlformats.org/officeDocument/2006/relationships/oleObject" Target="../embeddings/oleObject32.bin"/><Relationship Id="rId18" Type="http://schemas.openxmlformats.org/officeDocument/2006/relationships/image" Target="../media/image31.wmf"/><Relationship Id="rId19" Type="http://schemas.openxmlformats.org/officeDocument/2006/relationships/oleObject" Target="../embeddings/oleObject33.bin"/><Relationship Id="rId37" Type="http://schemas.openxmlformats.org/officeDocument/2006/relationships/oleObject" Target="../embeddings/oleObject42.bin"/><Relationship Id="rId38" Type="http://schemas.openxmlformats.org/officeDocument/2006/relationships/image" Target="../media/image41.wmf"/></Relationships>
</file>

<file path=ppt/slides/_rels/slide7.xml.rels><?xml version="1.0" encoding="UTF-8" standalone="yes"?>
<Relationships xmlns="http://schemas.openxmlformats.org/package/2006/relationships"><Relationship Id="rId9" Type="http://schemas.openxmlformats.org/officeDocument/2006/relationships/image" Target="../media/image44.wmf"/><Relationship Id="rId20" Type="http://schemas.openxmlformats.org/officeDocument/2006/relationships/oleObject" Target="../embeddings/oleObject51.bin"/><Relationship Id="rId21" Type="http://schemas.openxmlformats.org/officeDocument/2006/relationships/image" Target="../media/image50.wmf"/><Relationship Id="rId22" Type="http://schemas.openxmlformats.org/officeDocument/2006/relationships/oleObject" Target="../embeddings/oleObject52.bin"/><Relationship Id="rId23" Type="http://schemas.openxmlformats.org/officeDocument/2006/relationships/image" Target="../media/image51.wmf"/><Relationship Id="rId10" Type="http://schemas.openxmlformats.org/officeDocument/2006/relationships/oleObject" Target="../embeddings/oleObject46.bin"/><Relationship Id="rId11" Type="http://schemas.openxmlformats.org/officeDocument/2006/relationships/image" Target="../media/image45.wmf"/><Relationship Id="rId12" Type="http://schemas.openxmlformats.org/officeDocument/2006/relationships/oleObject" Target="../embeddings/oleObject47.bin"/><Relationship Id="rId13" Type="http://schemas.openxmlformats.org/officeDocument/2006/relationships/image" Target="../media/image46.wmf"/><Relationship Id="rId14" Type="http://schemas.openxmlformats.org/officeDocument/2006/relationships/oleObject" Target="../embeddings/oleObject48.bin"/><Relationship Id="rId15" Type="http://schemas.openxmlformats.org/officeDocument/2006/relationships/image" Target="../media/image47.wmf"/><Relationship Id="rId16" Type="http://schemas.openxmlformats.org/officeDocument/2006/relationships/oleObject" Target="../embeddings/oleObject49.bin"/><Relationship Id="rId17" Type="http://schemas.openxmlformats.org/officeDocument/2006/relationships/image" Target="../media/image48.wmf"/><Relationship Id="rId18" Type="http://schemas.openxmlformats.org/officeDocument/2006/relationships/oleObject" Target="../embeddings/oleObject50.bin"/><Relationship Id="rId19" Type="http://schemas.openxmlformats.org/officeDocument/2006/relationships/image" Target="../media/image49.wmf"/><Relationship Id="rId1" Type="http://schemas.openxmlformats.org/officeDocument/2006/relationships/vmlDrawing" Target="../drawings/vmlDrawing4.vml"/><Relationship Id="rId2" Type="http://schemas.openxmlformats.org/officeDocument/2006/relationships/slideLayout" Target="../slideLayouts/slideLayout2.xml"/><Relationship Id="rId3" Type="http://schemas.openxmlformats.org/officeDocument/2006/relationships/image" Target="../media/image52.jpeg"/><Relationship Id="rId4" Type="http://schemas.openxmlformats.org/officeDocument/2006/relationships/oleObject" Target="../embeddings/oleObject43.bin"/><Relationship Id="rId5" Type="http://schemas.openxmlformats.org/officeDocument/2006/relationships/image" Target="../media/image42.wmf"/><Relationship Id="rId6" Type="http://schemas.openxmlformats.org/officeDocument/2006/relationships/oleObject" Target="../embeddings/oleObject44.bin"/><Relationship Id="rId7" Type="http://schemas.openxmlformats.org/officeDocument/2006/relationships/image" Target="../media/image43.wmf"/><Relationship Id="rId8" Type="http://schemas.openxmlformats.org/officeDocument/2006/relationships/oleObject" Target="../embeddings/oleObject45.bin"/></Relationships>
</file>

<file path=ppt/slides/_rels/slide8.xml.rels><?xml version="1.0" encoding="UTF-8" standalone="yes"?>
<Relationships xmlns="http://schemas.openxmlformats.org/package/2006/relationships"><Relationship Id="rId9" Type="http://schemas.openxmlformats.org/officeDocument/2006/relationships/oleObject" Target="../embeddings/oleObject56.bin"/><Relationship Id="rId20" Type="http://schemas.openxmlformats.org/officeDocument/2006/relationships/image" Target="../media/image61.wmf"/><Relationship Id="rId21" Type="http://schemas.openxmlformats.org/officeDocument/2006/relationships/oleObject" Target="../embeddings/oleObject62.bin"/><Relationship Id="rId22" Type="http://schemas.openxmlformats.org/officeDocument/2006/relationships/image" Target="../media/image62.wmf"/><Relationship Id="rId23" Type="http://schemas.openxmlformats.org/officeDocument/2006/relationships/oleObject" Target="../embeddings/oleObject63.bin"/><Relationship Id="rId24" Type="http://schemas.openxmlformats.org/officeDocument/2006/relationships/image" Target="../media/image63.wmf"/><Relationship Id="rId25" Type="http://schemas.openxmlformats.org/officeDocument/2006/relationships/oleObject" Target="../embeddings/oleObject64.bin"/><Relationship Id="rId26" Type="http://schemas.openxmlformats.org/officeDocument/2006/relationships/image" Target="../media/image64.wmf"/><Relationship Id="rId27" Type="http://schemas.openxmlformats.org/officeDocument/2006/relationships/oleObject" Target="../embeddings/oleObject65.bin"/><Relationship Id="rId28" Type="http://schemas.openxmlformats.org/officeDocument/2006/relationships/image" Target="../media/image65.wmf"/><Relationship Id="rId29" Type="http://schemas.openxmlformats.org/officeDocument/2006/relationships/oleObject" Target="../embeddings/oleObject66.bin"/><Relationship Id="rId30" Type="http://schemas.openxmlformats.org/officeDocument/2006/relationships/image" Target="../media/image66.wmf"/><Relationship Id="rId10" Type="http://schemas.openxmlformats.org/officeDocument/2006/relationships/image" Target="../media/image56.wmf"/><Relationship Id="rId11" Type="http://schemas.openxmlformats.org/officeDocument/2006/relationships/oleObject" Target="../embeddings/oleObject57.bin"/><Relationship Id="rId12" Type="http://schemas.openxmlformats.org/officeDocument/2006/relationships/image" Target="../media/image57.wmf"/><Relationship Id="rId13" Type="http://schemas.openxmlformats.org/officeDocument/2006/relationships/oleObject" Target="../embeddings/oleObject58.bin"/><Relationship Id="rId14" Type="http://schemas.openxmlformats.org/officeDocument/2006/relationships/image" Target="../media/image58.wmf"/><Relationship Id="rId15" Type="http://schemas.openxmlformats.org/officeDocument/2006/relationships/oleObject" Target="../embeddings/oleObject59.bin"/><Relationship Id="rId16" Type="http://schemas.openxmlformats.org/officeDocument/2006/relationships/image" Target="../media/image59.wmf"/><Relationship Id="rId17" Type="http://schemas.openxmlformats.org/officeDocument/2006/relationships/oleObject" Target="../embeddings/oleObject60.bin"/><Relationship Id="rId18" Type="http://schemas.openxmlformats.org/officeDocument/2006/relationships/image" Target="../media/image60.wmf"/><Relationship Id="rId19" Type="http://schemas.openxmlformats.org/officeDocument/2006/relationships/oleObject" Target="../embeddings/oleObject61.bin"/><Relationship Id="rId1" Type="http://schemas.openxmlformats.org/officeDocument/2006/relationships/vmlDrawing" Target="../drawings/vmlDrawing5.vml"/><Relationship Id="rId2" Type="http://schemas.openxmlformats.org/officeDocument/2006/relationships/slideLayout" Target="../slideLayouts/slideLayout2.xml"/><Relationship Id="rId3" Type="http://schemas.openxmlformats.org/officeDocument/2006/relationships/oleObject" Target="../embeddings/oleObject53.bin"/><Relationship Id="rId4" Type="http://schemas.openxmlformats.org/officeDocument/2006/relationships/image" Target="../media/image53.wmf"/><Relationship Id="rId5" Type="http://schemas.openxmlformats.org/officeDocument/2006/relationships/oleObject" Target="../embeddings/oleObject54.bin"/><Relationship Id="rId6" Type="http://schemas.openxmlformats.org/officeDocument/2006/relationships/image" Target="../media/image54.wmf"/><Relationship Id="rId7" Type="http://schemas.openxmlformats.org/officeDocument/2006/relationships/oleObject" Target="../embeddings/oleObject55.bin"/><Relationship Id="rId8" Type="http://schemas.openxmlformats.org/officeDocument/2006/relationships/image" Target="../media/image55.wmf"/></Relationships>
</file>

<file path=ppt/slides/_rels/slide9.xml.rels><?xml version="1.0" encoding="UTF-8" standalone="yes"?>
<Relationships xmlns="http://schemas.openxmlformats.org/package/2006/relationships"><Relationship Id="rId20" Type="http://schemas.openxmlformats.org/officeDocument/2006/relationships/image" Target="../media/image75.wmf"/><Relationship Id="rId21" Type="http://schemas.openxmlformats.org/officeDocument/2006/relationships/oleObject" Target="../embeddings/oleObject76.bin"/><Relationship Id="rId22" Type="http://schemas.openxmlformats.org/officeDocument/2006/relationships/image" Target="../media/image76.wmf"/><Relationship Id="rId23" Type="http://schemas.openxmlformats.org/officeDocument/2006/relationships/oleObject" Target="../embeddings/oleObject77.bin"/><Relationship Id="rId24" Type="http://schemas.openxmlformats.org/officeDocument/2006/relationships/image" Target="../media/image77.wmf"/><Relationship Id="rId25" Type="http://schemas.openxmlformats.org/officeDocument/2006/relationships/oleObject" Target="../embeddings/oleObject78.bin"/><Relationship Id="rId26" Type="http://schemas.openxmlformats.org/officeDocument/2006/relationships/image" Target="../media/image78.wmf"/><Relationship Id="rId27" Type="http://schemas.openxmlformats.org/officeDocument/2006/relationships/oleObject" Target="../embeddings/oleObject79.bin"/><Relationship Id="rId28" Type="http://schemas.openxmlformats.org/officeDocument/2006/relationships/image" Target="../media/image79.wmf"/><Relationship Id="rId29" Type="http://schemas.openxmlformats.org/officeDocument/2006/relationships/oleObject" Target="../embeddings/oleObject80.bin"/><Relationship Id="rId1" Type="http://schemas.openxmlformats.org/officeDocument/2006/relationships/vmlDrawing" Target="../drawings/vmlDrawing6.vml"/><Relationship Id="rId2" Type="http://schemas.openxmlformats.org/officeDocument/2006/relationships/slideLayout" Target="../slideLayouts/slideLayout2.xml"/><Relationship Id="rId3" Type="http://schemas.openxmlformats.org/officeDocument/2006/relationships/oleObject" Target="../embeddings/oleObject67.bin"/><Relationship Id="rId4" Type="http://schemas.openxmlformats.org/officeDocument/2006/relationships/image" Target="../media/image67.wmf"/><Relationship Id="rId5" Type="http://schemas.openxmlformats.org/officeDocument/2006/relationships/oleObject" Target="../embeddings/oleObject68.bin"/><Relationship Id="rId30" Type="http://schemas.openxmlformats.org/officeDocument/2006/relationships/image" Target="../media/image80.wmf"/><Relationship Id="rId31" Type="http://schemas.openxmlformats.org/officeDocument/2006/relationships/oleObject" Target="../embeddings/oleObject81.bin"/><Relationship Id="rId32" Type="http://schemas.openxmlformats.org/officeDocument/2006/relationships/image" Target="../media/image81.wmf"/><Relationship Id="rId9" Type="http://schemas.openxmlformats.org/officeDocument/2006/relationships/oleObject" Target="../embeddings/oleObject70.bin"/><Relationship Id="rId6" Type="http://schemas.openxmlformats.org/officeDocument/2006/relationships/image" Target="../media/image68.wmf"/><Relationship Id="rId7" Type="http://schemas.openxmlformats.org/officeDocument/2006/relationships/oleObject" Target="../embeddings/oleObject69.bin"/><Relationship Id="rId8" Type="http://schemas.openxmlformats.org/officeDocument/2006/relationships/image" Target="../media/image69.wmf"/><Relationship Id="rId33" Type="http://schemas.openxmlformats.org/officeDocument/2006/relationships/oleObject" Target="../embeddings/oleObject82.bin"/><Relationship Id="rId34" Type="http://schemas.openxmlformats.org/officeDocument/2006/relationships/image" Target="../media/image82.wmf"/><Relationship Id="rId10" Type="http://schemas.openxmlformats.org/officeDocument/2006/relationships/image" Target="../media/image70.wmf"/><Relationship Id="rId11" Type="http://schemas.openxmlformats.org/officeDocument/2006/relationships/oleObject" Target="../embeddings/oleObject71.bin"/><Relationship Id="rId12" Type="http://schemas.openxmlformats.org/officeDocument/2006/relationships/image" Target="../media/image71.wmf"/><Relationship Id="rId13" Type="http://schemas.openxmlformats.org/officeDocument/2006/relationships/oleObject" Target="../embeddings/oleObject72.bin"/><Relationship Id="rId14" Type="http://schemas.openxmlformats.org/officeDocument/2006/relationships/image" Target="../media/image72.wmf"/><Relationship Id="rId15" Type="http://schemas.openxmlformats.org/officeDocument/2006/relationships/oleObject" Target="../embeddings/oleObject73.bin"/><Relationship Id="rId16" Type="http://schemas.openxmlformats.org/officeDocument/2006/relationships/image" Target="../media/image73.wmf"/><Relationship Id="rId17" Type="http://schemas.openxmlformats.org/officeDocument/2006/relationships/oleObject" Target="../embeddings/oleObject74.bin"/><Relationship Id="rId18" Type="http://schemas.openxmlformats.org/officeDocument/2006/relationships/image" Target="../media/image74.wmf"/><Relationship Id="rId19" Type="http://schemas.openxmlformats.org/officeDocument/2006/relationships/oleObject" Target="../embeddings/oleObject75.bin"/></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7" name="Rectangle 2"/>
          <p:cNvSpPr>
            <a:spLocks noGrp="1" noChangeArrowheads="1"/>
          </p:cNvSpPr>
          <p:nvPr>
            <p:ph type="ctrTitle"/>
          </p:nvPr>
        </p:nvSpPr>
        <p:spPr>
          <a:xfrm>
            <a:off x="685800" y="449263"/>
            <a:ext cx="7772400" cy="838200"/>
          </a:xfrm>
        </p:spPr>
        <p:txBody>
          <a:bodyPr/>
          <a:lstStyle/>
          <a:p>
            <a:pPr eaLnBrk="1" hangingPunct="1"/>
            <a:r>
              <a:rPr lang="en-US" dirty="0">
                <a:ea typeface="ＭＳ Ｐゴシック" pitchFamily="-84" charset="-128"/>
                <a:cs typeface="ＭＳ Ｐゴシック" pitchFamily="-84" charset="-128"/>
              </a:rPr>
              <a:t>PHYS</a:t>
            </a:r>
            <a:r>
              <a:rPr lang="en-US" dirty="0" smtClean="0">
                <a:ea typeface="ＭＳ Ｐゴシック" pitchFamily="-84" charset="-128"/>
                <a:cs typeface="ＭＳ Ｐゴシック" pitchFamily="-84" charset="-128"/>
              </a:rPr>
              <a:t> 1441 </a:t>
            </a:r>
            <a:r>
              <a:rPr lang="en-US" dirty="0">
                <a:ea typeface="ＭＳ Ｐゴシック" pitchFamily="-84" charset="-128"/>
                <a:cs typeface="ＭＳ Ｐゴシック" pitchFamily="-84" charset="-128"/>
              </a:rPr>
              <a:t>– Section </a:t>
            </a:r>
            <a:r>
              <a:rPr lang="en-US" dirty="0" smtClean="0">
                <a:ea typeface="ＭＳ Ｐゴシック" pitchFamily="-84" charset="-128"/>
                <a:cs typeface="ＭＳ Ｐゴシック" pitchFamily="-84" charset="-128"/>
              </a:rPr>
              <a:t>002</a:t>
            </a:r>
            <a:r>
              <a:rPr lang="en-US" dirty="0">
                <a:ea typeface="ＭＳ Ｐゴシック" pitchFamily="-84" charset="-128"/>
                <a:cs typeface="ＭＳ Ｐゴシック" pitchFamily="-84" charset="-128"/>
              </a:rPr>
              <a:t/>
            </a:r>
            <a:br>
              <a:rPr lang="en-US" dirty="0">
                <a:ea typeface="ＭＳ Ｐゴシック" pitchFamily="-84" charset="-128"/>
                <a:cs typeface="ＭＳ Ｐゴシック" pitchFamily="-84" charset="-128"/>
              </a:rPr>
            </a:br>
            <a:r>
              <a:rPr lang="en-US" dirty="0">
                <a:ea typeface="ＭＳ Ｐゴシック" pitchFamily="-84" charset="-128"/>
                <a:cs typeface="ＭＳ Ｐゴシック" pitchFamily="-84" charset="-128"/>
              </a:rPr>
              <a:t>Lecture </a:t>
            </a:r>
            <a:r>
              <a:rPr lang="en-US" smtClean="0">
                <a:ea typeface="ＭＳ Ｐゴシック" pitchFamily="-84" charset="-128"/>
                <a:cs typeface="ＭＳ Ｐゴシック" pitchFamily="-84" charset="-128"/>
              </a:rPr>
              <a:t>#</a:t>
            </a:r>
            <a:r>
              <a:rPr lang="en-US" smtClean="0">
                <a:ea typeface="ＭＳ Ｐゴシック" pitchFamily="-84" charset="-128"/>
                <a:cs typeface="ＭＳ Ｐゴシック" pitchFamily="-84" charset="-128"/>
              </a:rPr>
              <a:t>23</a:t>
            </a:r>
            <a:endParaRPr lang="en-US" dirty="0">
              <a:ea typeface="ＭＳ Ｐゴシック" pitchFamily="-84" charset="-128"/>
              <a:cs typeface="ＭＳ Ｐゴシック" pitchFamily="-84" charset="-128"/>
            </a:endParaRPr>
          </a:p>
        </p:txBody>
      </p:sp>
      <p:sp>
        <p:nvSpPr>
          <p:cNvPr id="18438" name="Text Box 4"/>
          <p:cNvSpPr txBox="1">
            <a:spLocks noChangeArrowheads="1"/>
          </p:cNvSpPr>
          <p:nvPr/>
        </p:nvSpPr>
        <p:spPr bwMode="auto">
          <a:xfrm>
            <a:off x="3010970" y="1600200"/>
            <a:ext cx="2899486" cy="830997"/>
          </a:xfrm>
          <a:prstGeom prst="rect">
            <a:avLst/>
          </a:prstGeom>
          <a:noFill/>
          <a:ln w="9525">
            <a:noFill/>
            <a:miter lim="800000"/>
            <a:headEnd/>
            <a:tailEnd/>
          </a:ln>
        </p:spPr>
        <p:txBody>
          <a:bodyPr wrap="none">
            <a:prstTxWarp prst="textNoShape">
              <a:avLst/>
            </a:prstTxWarp>
            <a:spAutoFit/>
          </a:bodyPr>
          <a:lstStyle/>
          <a:p>
            <a:pPr algn="ctr"/>
            <a:r>
              <a:rPr lang="en-US" dirty="0" smtClean="0">
                <a:solidFill>
                  <a:schemeClr val="accent2"/>
                </a:solidFill>
                <a:latin typeface="Monotype Corsiva" pitchFamily="-84" charset="0"/>
              </a:rPr>
              <a:t>Monday</a:t>
            </a:r>
            <a:r>
              <a:rPr lang="en-US" dirty="0">
                <a:solidFill>
                  <a:schemeClr val="accent2"/>
                </a:solidFill>
                <a:latin typeface="Monotype Corsiva" pitchFamily="-84" charset="0"/>
              </a:rPr>
              <a:t>,</a:t>
            </a:r>
            <a:r>
              <a:rPr lang="en-US" dirty="0" smtClean="0">
                <a:solidFill>
                  <a:schemeClr val="accent2"/>
                </a:solidFill>
                <a:latin typeface="Monotype Corsiva" pitchFamily="-84" charset="0"/>
              </a:rPr>
              <a:t> April 29, 2013</a:t>
            </a:r>
            <a:endParaRPr lang="en-US" dirty="0">
              <a:solidFill>
                <a:schemeClr val="accent2"/>
              </a:solidFill>
              <a:latin typeface="Monotype Corsiva" pitchFamily="-84" charset="0"/>
            </a:endParaRPr>
          </a:p>
          <a:p>
            <a:pPr algn="ctr"/>
            <a:r>
              <a:rPr lang="en-US" dirty="0">
                <a:solidFill>
                  <a:schemeClr val="accent2"/>
                </a:solidFill>
                <a:latin typeface="Monotype Corsiva" pitchFamily="-84" charset="0"/>
              </a:rPr>
              <a:t>Dr. </a:t>
            </a:r>
            <a:r>
              <a:rPr lang="en-US" b="1" dirty="0">
                <a:solidFill>
                  <a:srgbClr val="FF0066"/>
                </a:solidFill>
                <a:latin typeface="Monotype Corsiva" pitchFamily="-84" charset="0"/>
              </a:rPr>
              <a:t>Jae</a:t>
            </a:r>
            <a:r>
              <a:rPr lang="en-US" dirty="0">
                <a:solidFill>
                  <a:schemeClr val="accent2"/>
                </a:solidFill>
                <a:latin typeface="Monotype Corsiva" pitchFamily="-84" charset="0"/>
              </a:rPr>
              <a:t>hoon </a:t>
            </a:r>
            <a:r>
              <a:rPr lang="en-US" b="1" dirty="0">
                <a:solidFill>
                  <a:srgbClr val="FF0066"/>
                </a:solidFill>
                <a:latin typeface="Monotype Corsiva" pitchFamily="-84" charset="0"/>
              </a:rPr>
              <a:t>Yu</a:t>
            </a:r>
          </a:p>
        </p:txBody>
      </p:sp>
      <p:sp>
        <p:nvSpPr>
          <p:cNvPr id="6" name="Content Placeholder 2"/>
          <p:cNvSpPr txBox="1">
            <a:spLocks/>
          </p:cNvSpPr>
          <p:nvPr/>
        </p:nvSpPr>
        <p:spPr bwMode="auto">
          <a:xfrm>
            <a:off x="1524000" y="2362200"/>
            <a:ext cx="6629400" cy="3505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Char char="•"/>
              <a:defRPr sz="3200">
                <a:solidFill>
                  <a:schemeClr val="accent2"/>
                </a:solidFill>
                <a:latin typeface="+mn-lt"/>
                <a:ea typeface="ＭＳ Ｐゴシック" pitchFamily="-1" charset="-128"/>
                <a:cs typeface="ＭＳ Ｐゴシック" pitchFamily="-1" charset="-128"/>
              </a:defRPr>
            </a:lvl1pPr>
            <a:lvl2pPr marL="742950" indent="-285750" algn="l" rtl="0" eaLnBrk="0" fontAlgn="base" hangingPunct="0">
              <a:spcBef>
                <a:spcPct val="20000"/>
              </a:spcBef>
              <a:spcAft>
                <a:spcPct val="0"/>
              </a:spcAft>
              <a:buChar char="–"/>
              <a:defRPr sz="2800">
                <a:solidFill>
                  <a:srgbClr val="660066"/>
                </a:solidFill>
                <a:latin typeface="+mn-lt"/>
                <a:ea typeface="ＭＳ Ｐゴシック" charset="-128"/>
              </a:defRPr>
            </a:lvl2pPr>
            <a:lvl3pPr marL="1143000" indent="-228600" algn="l" rtl="0" eaLnBrk="0" fontAlgn="base" hangingPunct="0">
              <a:spcBef>
                <a:spcPct val="20000"/>
              </a:spcBef>
              <a:spcAft>
                <a:spcPct val="0"/>
              </a:spcAft>
              <a:buChar char="•"/>
              <a:defRPr sz="2400">
                <a:solidFill>
                  <a:srgbClr val="003300"/>
                </a:solidFill>
                <a:latin typeface="+mn-lt"/>
                <a:ea typeface="ＭＳ Ｐゴシック" charset="-128"/>
              </a:defRPr>
            </a:lvl3pPr>
            <a:lvl4pPr marL="1600200" indent="-228600" algn="l" rtl="0" eaLnBrk="0" fontAlgn="base" hangingPunct="0">
              <a:spcBef>
                <a:spcPct val="20000"/>
              </a:spcBef>
              <a:spcAft>
                <a:spcPct val="0"/>
              </a:spcAft>
              <a:buChar char="–"/>
              <a:defRPr sz="2000">
                <a:solidFill>
                  <a:srgbClr val="CC00CC"/>
                </a:solidFill>
                <a:latin typeface="+mn-lt"/>
                <a:ea typeface="ＭＳ Ｐゴシック" charset="-128"/>
              </a:defRPr>
            </a:lvl4pPr>
            <a:lvl5pPr marL="2057400" indent="-228600" algn="l" rtl="0" eaLnBrk="0" fontAlgn="base" hangingPunct="0">
              <a:spcBef>
                <a:spcPct val="20000"/>
              </a:spcBef>
              <a:spcAft>
                <a:spcPct val="0"/>
              </a:spcAft>
              <a:buChar char="»"/>
              <a:defRPr sz="2000">
                <a:solidFill>
                  <a:srgbClr val="FF0066"/>
                </a:solidFill>
                <a:latin typeface="+mn-lt"/>
                <a:ea typeface="ＭＳ Ｐゴシック" charset="-128"/>
              </a:defRPr>
            </a:lvl5pPr>
            <a:lvl6pPr marL="2514600" indent="-228600" algn="l" rtl="0" fontAlgn="base">
              <a:spcBef>
                <a:spcPct val="20000"/>
              </a:spcBef>
              <a:spcAft>
                <a:spcPct val="0"/>
              </a:spcAft>
              <a:buChar char="»"/>
              <a:defRPr sz="2000">
                <a:solidFill>
                  <a:srgbClr val="FF0066"/>
                </a:solidFill>
                <a:latin typeface="+mn-lt"/>
              </a:defRPr>
            </a:lvl6pPr>
            <a:lvl7pPr marL="2971800" indent="-228600" algn="l" rtl="0" fontAlgn="base">
              <a:spcBef>
                <a:spcPct val="20000"/>
              </a:spcBef>
              <a:spcAft>
                <a:spcPct val="0"/>
              </a:spcAft>
              <a:buChar char="»"/>
              <a:defRPr sz="2000">
                <a:solidFill>
                  <a:srgbClr val="FF0066"/>
                </a:solidFill>
                <a:latin typeface="+mn-lt"/>
              </a:defRPr>
            </a:lvl7pPr>
            <a:lvl8pPr marL="3429000" indent="-228600" algn="l" rtl="0" fontAlgn="base">
              <a:spcBef>
                <a:spcPct val="20000"/>
              </a:spcBef>
              <a:spcAft>
                <a:spcPct val="0"/>
              </a:spcAft>
              <a:buChar char="»"/>
              <a:defRPr sz="2000">
                <a:solidFill>
                  <a:srgbClr val="FF0066"/>
                </a:solidFill>
                <a:latin typeface="+mn-lt"/>
              </a:defRPr>
            </a:lvl8pPr>
            <a:lvl9pPr marL="3886200" indent="-228600" algn="l" rtl="0" fontAlgn="base">
              <a:spcBef>
                <a:spcPct val="20000"/>
              </a:spcBef>
              <a:spcAft>
                <a:spcPct val="0"/>
              </a:spcAft>
              <a:buChar char="»"/>
              <a:defRPr sz="2000">
                <a:solidFill>
                  <a:srgbClr val="FF0066"/>
                </a:solidFill>
                <a:latin typeface="+mn-lt"/>
              </a:defRPr>
            </a:lvl9pPr>
          </a:lstStyle>
          <a:p>
            <a:pPr marL="609600" indent="-609600" algn="l"/>
            <a:r>
              <a:rPr lang="en-US" sz="2800" dirty="0" smtClean="0">
                <a:latin typeface="Arial Narrow" charset="0"/>
                <a:ea typeface="굴림" charset="0"/>
                <a:cs typeface="굴림" charset="0"/>
              </a:rPr>
              <a:t>Conditions for Equilibrium</a:t>
            </a:r>
          </a:p>
          <a:p>
            <a:pPr marL="609600" indent="-609600" algn="l"/>
            <a:r>
              <a:rPr lang="en-US" sz="2800" dirty="0" smtClean="0">
                <a:latin typeface="Arial Narrow" charset="0"/>
                <a:ea typeface="굴림" charset="0"/>
                <a:cs typeface="굴림" charset="0"/>
              </a:rPr>
              <a:t>Elastic Properties of Solids</a:t>
            </a:r>
          </a:p>
          <a:p>
            <a:pPr marL="1352550" lvl="1" indent="-609600"/>
            <a:r>
              <a:rPr lang="en-US" sz="2400" dirty="0" smtClean="0">
                <a:latin typeface="Arial Narrow" charset="0"/>
                <a:ea typeface="굴림" charset="0"/>
                <a:cs typeface="굴림" charset="0"/>
              </a:rPr>
              <a:t>Young’s Modulus</a:t>
            </a:r>
          </a:p>
          <a:p>
            <a:pPr marL="1352550" lvl="1" indent="-609600"/>
            <a:r>
              <a:rPr lang="en-US" sz="2400" dirty="0" smtClean="0">
                <a:latin typeface="Arial Narrow" charset="0"/>
                <a:ea typeface="굴림" charset="0"/>
                <a:cs typeface="굴림" charset="0"/>
              </a:rPr>
              <a:t>Bulk Modulus</a:t>
            </a:r>
          </a:p>
          <a:p>
            <a:pPr marL="609600" indent="-609600" algn="l"/>
            <a:r>
              <a:rPr lang="en-US" sz="2800" dirty="0" smtClean="0">
                <a:latin typeface="Arial Narrow" charset="0"/>
                <a:ea typeface="굴림" charset="0"/>
                <a:cs typeface="굴림" charset="0"/>
              </a:rPr>
              <a:t>Density and Specific Gravity</a:t>
            </a:r>
            <a:endParaRPr lang="en-US" sz="2800" dirty="0">
              <a:latin typeface="Arial Narrow" charset="0"/>
              <a:ea typeface="굴림" charset="0"/>
              <a:cs typeface="굴림" charset="0"/>
            </a:endParaRPr>
          </a:p>
          <a:p>
            <a:pPr marL="609600" indent="-609600" algn="l"/>
            <a:r>
              <a:rPr lang="en-US" altLang="ko-KR" sz="2800" dirty="0" smtClean="0">
                <a:latin typeface="Arial Narrow" charset="0"/>
                <a:ea typeface="굴림" charset="0"/>
                <a:cs typeface="굴림" charset="0"/>
              </a:rPr>
              <a:t>Fluid and Pressure</a:t>
            </a:r>
            <a:endParaRPr lang="en-US" altLang="ko-KR" sz="2800" dirty="0">
              <a:latin typeface="Arial Narrow" charset="0"/>
              <a:ea typeface="굴림" charset="0"/>
              <a:cs typeface="굴림" charset="0"/>
            </a:endParaRPr>
          </a:p>
          <a:p>
            <a:pPr marL="609600" indent="-609600" algn="l"/>
            <a:endParaRPr lang="en-US" sz="2800" dirty="0">
              <a:latin typeface="Arial Narrow" charset="0"/>
              <a:ea typeface="Gulim" charset="0"/>
              <a:cs typeface="Gulim" charset="0"/>
            </a:endParaRPr>
          </a:p>
        </p:txBody>
      </p:sp>
      <p:sp>
        <p:nvSpPr>
          <p:cNvPr id="5" name="Text Box 9"/>
          <p:cNvSpPr txBox="1">
            <a:spLocks noChangeArrowheads="1"/>
          </p:cNvSpPr>
          <p:nvPr/>
        </p:nvSpPr>
        <p:spPr bwMode="auto">
          <a:xfrm>
            <a:off x="2679755" y="5638800"/>
            <a:ext cx="2522896" cy="46166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dirty="0" smtClean="0">
                <a:solidFill>
                  <a:srgbClr val="003300"/>
                </a:solidFill>
                <a:latin typeface="Arial Narrow" charset="0"/>
              </a:rPr>
              <a:t>Today’s </a:t>
            </a:r>
            <a:r>
              <a:rPr lang="en-US" dirty="0">
                <a:solidFill>
                  <a:srgbClr val="003300"/>
                </a:solidFill>
                <a:latin typeface="Arial Narrow" charset="0"/>
              </a:rPr>
              <a:t>homework </a:t>
            </a:r>
            <a:r>
              <a:rPr lang="en-US" dirty="0" smtClean="0">
                <a:solidFill>
                  <a:srgbClr val="003300"/>
                </a:solidFill>
                <a:latin typeface="Arial Narrow" charset="0"/>
              </a:rPr>
              <a:t>is</a:t>
            </a:r>
            <a:endParaRPr lang="en-US" dirty="0">
              <a:solidFill>
                <a:srgbClr val="003300"/>
              </a:solidFill>
              <a:latin typeface="Arial Narrow" charset="0"/>
            </a:endParaRPr>
          </a:p>
        </p:txBody>
      </p:sp>
      <p:sp>
        <p:nvSpPr>
          <p:cNvPr id="7" name="Text Box 9"/>
          <p:cNvSpPr txBox="1">
            <a:spLocks noChangeArrowheads="1"/>
          </p:cNvSpPr>
          <p:nvPr/>
        </p:nvSpPr>
        <p:spPr bwMode="auto">
          <a:xfrm>
            <a:off x="5194355" y="5638800"/>
            <a:ext cx="1054045" cy="461665"/>
          </a:xfrm>
          <a:prstGeom prst="rect">
            <a:avLst/>
          </a:prstGeom>
          <a:solidFill>
            <a:srgbClr val="CC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en-US" dirty="0" smtClean="0">
                <a:solidFill>
                  <a:srgbClr val="003300"/>
                </a:solidFill>
                <a:latin typeface="Arial Narrow" charset="0"/>
              </a:rPr>
              <a:t>NONE!!</a:t>
            </a:r>
            <a:endParaRPr lang="en-US" dirty="0">
              <a:solidFill>
                <a:srgbClr val="003300"/>
              </a:solidFill>
              <a:latin typeface="Arial Narrow" charset="0"/>
            </a:endParaRP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left)">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6">
                                            <p:txEl>
                                              <p:pRg st="2" end="2"/>
                                            </p:txEl>
                                          </p:spTgt>
                                        </p:tgtEl>
                                        <p:attrNameLst>
                                          <p:attrName>style.visibility</p:attrName>
                                        </p:attrNameLst>
                                      </p:cBhvr>
                                      <p:to>
                                        <p:strVal val="visible"/>
                                      </p:to>
                                    </p:set>
                                    <p:animEffect transition="in" filter="wipe(left)">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6">
                                            <p:txEl>
                                              <p:pRg st="3" end="3"/>
                                            </p:txEl>
                                          </p:spTgt>
                                        </p:tgtEl>
                                        <p:attrNameLst>
                                          <p:attrName>style.visibility</p:attrName>
                                        </p:attrNameLst>
                                      </p:cBhvr>
                                      <p:to>
                                        <p:strVal val="visible"/>
                                      </p:to>
                                    </p:set>
                                    <p:animEffect transition="in" filter="wipe(left)">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6">
                                            <p:txEl>
                                              <p:pRg st="4" end="4"/>
                                            </p:txEl>
                                          </p:spTgt>
                                        </p:tgtEl>
                                        <p:attrNameLst>
                                          <p:attrName>style.visibility</p:attrName>
                                        </p:attrNameLst>
                                      </p:cBhvr>
                                      <p:to>
                                        <p:strVal val="visible"/>
                                      </p:to>
                                    </p:set>
                                    <p:animEffect transition="in" filter="wipe(left)">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6">
                                            <p:txEl>
                                              <p:pRg st="5" end="5"/>
                                            </p:txEl>
                                          </p:spTgt>
                                        </p:tgtEl>
                                        <p:attrNameLst>
                                          <p:attrName>style.visibility</p:attrName>
                                        </p:attrNameLst>
                                      </p:cBhvr>
                                      <p:to>
                                        <p:strVal val="visible"/>
                                      </p:to>
                                    </p:set>
                                    <p:animEffect transition="in" filter="wipe(left)">
                                      <p:cBhvr>
                                        <p:cTn id="32" dur="500"/>
                                        <p:tgtEl>
                                          <p:spTgt spid="6">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5"/>
                                        </p:tgtEl>
                                        <p:attrNameLst>
                                          <p:attrName>style.visibility</p:attrName>
                                        </p:attrNameLst>
                                      </p:cBhvr>
                                      <p:to>
                                        <p:strVal val="visible"/>
                                      </p:to>
                                    </p:set>
                                    <p:animEffect transition="in" filter="wipe(left)">
                                      <p:cBhvr>
                                        <p:cTn id="37" dur="5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7"/>
                                        </p:tgtEl>
                                        <p:attrNameLst>
                                          <p:attrName>style.visibility</p:attrName>
                                        </p:attrNameLst>
                                      </p:cBhvr>
                                      <p:to>
                                        <p:strVal val="visible"/>
                                      </p:to>
                                    </p:set>
                                    <p:animEffect transition="in" filter="wipe(left)">
                                      <p:cBhvr>
                                        <p:cTn id="4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5" grpId="0" animBg="1" autoUpdateAnimBg="0"/>
      <p:bldP spid="7" grpId="0" animBg="1" autoUpdateAnimBg="0"/>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20" name="Date Placeholder 3"/>
          <p:cNvSpPr>
            <a:spLocks noGrp="1"/>
          </p:cNvSpPr>
          <p:nvPr>
            <p:ph type="dt" sz="quarter" idx="10"/>
          </p:nvPr>
        </p:nvSpPr>
        <p:spPr>
          <a:noFill/>
        </p:spPr>
        <p:txBody>
          <a:bodyPr/>
          <a:lstStyle/>
          <a:p>
            <a:r>
              <a:rPr lang="en-US" smtClean="0">
                <a:latin typeface="Arial Narrow" charset="0"/>
              </a:rPr>
              <a:t>Monday, April 29, 2013</a:t>
            </a:r>
            <a:endParaRPr lang="en-US">
              <a:latin typeface="Arial Narrow" charset="0"/>
            </a:endParaRPr>
          </a:p>
        </p:txBody>
      </p:sp>
      <p:sp>
        <p:nvSpPr>
          <p:cNvPr id="9221"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16" name="Slide Number Placeholder 5"/>
          <p:cNvSpPr>
            <a:spLocks noGrp="1"/>
          </p:cNvSpPr>
          <p:nvPr>
            <p:ph type="sldNum" sz="quarter" idx="12"/>
          </p:nvPr>
        </p:nvSpPr>
        <p:spPr/>
        <p:txBody>
          <a:bodyPr/>
          <a:lstStyle/>
          <a:p>
            <a:fld id="{79FA61FC-3D7B-364F-8439-4807DEC83D5E}" type="slidenum">
              <a:rPr lang="en-US"/>
              <a:pPr/>
              <a:t>10</a:t>
            </a:fld>
            <a:endParaRPr lang="en-US"/>
          </a:p>
        </p:txBody>
      </p:sp>
      <p:sp>
        <p:nvSpPr>
          <p:cNvPr id="9223" name="Rectangle 2"/>
          <p:cNvSpPr>
            <a:spLocks noGrp="1" noChangeArrowheads="1"/>
          </p:cNvSpPr>
          <p:nvPr>
            <p:ph type="title"/>
          </p:nvPr>
        </p:nvSpPr>
        <p:spPr>
          <a:xfrm>
            <a:off x="685800" y="152400"/>
            <a:ext cx="8153400" cy="609600"/>
          </a:xfrm>
        </p:spPr>
        <p:txBody>
          <a:bodyPr/>
          <a:lstStyle/>
          <a:p>
            <a:r>
              <a:rPr lang="en-US"/>
              <a:t>Elastic Properties of Solids</a:t>
            </a:r>
          </a:p>
        </p:txBody>
      </p:sp>
      <p:graphicFrame>
        <p:nvGraphicFramePr>
          <p:cNvPr id="432131" name="Object 2"/>
          <p:cNvGraphicFramePr>
            <a:graphicFrameLocks noChangeAspect="1"/>
          </p:cNvGraphicFramePr>
          <p:nvPr>
            <p:extLst>
              <p:ext uri="{D42A27DB-BD31-4B8C-83A1-F6EECF244321}">
                <p14:modId xmlns:p14="http://schemas.microsoft.com/office/powerpoint/2010/main" val="1440332251"/>
              </p:ext>
            </p:extLst>
          </p:nvPr>
        </p:nvGraphicFramePr>
        <p:xfrm>
          <a:off x="6248400" y="4360862"/>
          <a:ext cx="1874838" cy="261938"/>
        </p:xfrm>
        <a:graphic>
          <a:graphicData uri="http://schemas.openxmlformats.org/presentationml/2006/ole">
            <mc:AlternateContent xmlns:mc="http://schemas.openxmlformats.org/markup-compatibility/2006">
              <mc:Choice xmlns:v="urn:schemas-microsoft-com:vml" Requires="v">
                <p:oleObj spid="_x0000_s721109" name="Equation" r:id="rId3" imgW="1155700" imgH="177800" progId="Equation.DSMT4">
                  <p:embed/>
                </p:oleObj>
              </mc:Choice>
              <mc:Fallback>
                <p:oleObj name="Equation" r:id="rId3" imgW="1155700" imgH="177800" progId="Equation.DSMT4">
                  <p:embed/>
                  <p:pic>
                    <p:nvPicPr>
                      <p:cNvPr id="0" name=""/>
                      <p:cNvPicPr>
                        <a:picLocks noChangeAspect="1" noChangeArrowheads="1"/>
                      </p:cNvPicPr>
                      <p:nvPr/>
                    </p:nvPicPr>
                    <p:blipFill>
                      <a:blip r:embed="rId4"/>
                      <a:srcRect/>
                      <a:stretch>
                        <a:fillRect/>
                      </a:stretch>
                    </p:blipFill>
                    <p:spPr bwMode="auto">
                      <a:xfrm>
                        <a:off x="6248400" y="4360862"/>
                        <a:ext cx="1874838" cy="2619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2132" name="Text Box 4"/>
          <p:cNvSpPr txBox="1">
            <a:spLocks noChangeArrowheads="1"/>
          </p:cNvSpPr>
          <p:nvPr/>
        </p:nvSpPr>
        <p:spPr bwMode="auto">
          <a:xfrm>
            <a:off x="685800" y="838200"/>
            <a:ext cx="7696200" cy="82232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We have been assuming that the objects do not change their shapes when external forces are exerting on it.   It this realistic?</a:t>
            </a:r>
          </a:p>
        </p:txBody>
      </p:sp>
      <p:sp>
        <p:nvSpPr>
          <p:cNvPr id="432133" name="Text Box 5"/>
          <p:cNvSpPr txBox="1">
            <a:spLocks noChangeArrowheads="1"/>
          </p:cNvSpPr>
          <p:nvPr/>
        </p:nvSpPr>
        <p:spPr bwMode="auto">
          <a:xfrm>
            <a:off x="685800" y="1600200"/>
            <a:ext cx="76962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dirty="0">
                <a:solidFill>
                  <a:srgbClr val="FF0000"/>
                </a:solidFill>
                <a:latin typeface="Arial Narrow" charset="0"/>
              </a:rPr>
              <a:t>No.  In reality, the objects get deformed as external forces act on it, though the internal forces resist the deformation as it takes place.</a:t>
            </a:r>
          </a:p>
        </p:txBody>
      </p:sp>
      <p:sp>
        <p:nvSpPr>
          <p:cNvPr id="432134" name="Text Box 6"/>
          <p:cNvSpPr txBox="1">
            <a:spLocks noChangeArrowheads="1"/>
          </p:cNvSpPr>
          <p:nvPr/>
        </p:nvSpPr>
        <p:spPr bwMode="auto">
          <a:xfrm>
            <a:off x="838200" y="2422525"/>
            <a:ext cx="6705600" cy="396875"/>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000" dirty="0">
                <a:solidFill>
                  <a:srgbClr val="FF0000"/>
                </a:solidFill>
                <a:latin typeface="Arial Narrow" charset="0"/>
              </a:rPr>
              <a:t>Deformation of solids can be understood in terms of Stress and Strain </a:t>
            </a:r>
          </a:p>
        </p:txBody>
      </p:sp>
      <p:sp>
        <p:nvSpPr>
          <p:cNvPr id="432135" name="Text Box 7"/>
          <p:cNvSpPr txBox="1">
            <a:spLocks noChangeArrowheads="1"/>
          </p:cNvSpPr>
          <p:nvPr/>
        </p:nvSpPr>
        <p:spPr bwMode="auto">
          <a:xfrm>
            <a:off x="1066800" y="2819400"/>
            <a:ext cx="6705600" cy="396875"/>
          </a:xfrm>
          <a:prstGeom prst="rect">
            <a:avLst/>
          </a:prstGeom>
          <a:noFill/>
          <a:ln w="9525">
            <a:noFill/>
            <a:miter lim="800000"/>
            <a:headEnd/>
            <a:tailEnd/>
          </a:ln>
        </p:spPr>
        <p:txBody>
          <a:bodyPr>
            <a:prstTxWarp prst="textNoShape">
              <a:avLst/>
            </a:prstTxWarp>
            <a:spAutoFit/>
          </a:bodyPr>
          <a:lstStyle/>
          <a:p>
            <a:r>
              <a:rPr lang="en-US" sz="2000" dirty="0">
                <a:solidFill>
                  <a:srgbClr val="FF0000"/>
                </a:solidFill>
                <a:latin typeface="Arial Narrow" charset="0"/>
              </a:rPr>
              <a:t>Stress: A quantity proportional to the force causing the deformation.</a:t>
            </a:r>
          </a:p>
        </p:txBody>
      </p:sp>
      <p:sp>
        <p:nvSpPr>
          <p:cNvPr id="432136" name="Text Box 8"/>
          <p:cNvSpPr txBox="1">
            <a:spLocks noChangeArrowheads="1"/>
          </p:cNvSpPr>
          <p:nvPr/>
        </p:nvSpPr>
        <p:spPr bwMode="auto">
          <a:xfrm>
            <a:off x="1066800" y="3124200"/>
            <a:ext cx="4953000" cy="396875"/>
          </a:xfrm>
          <a:prstGeom prst="rect">
            <a:avLst/>
          </a:prstGeom>
          <a:noFill/>
          <a:ln w="9525">
            <a:noFill/>
            <a:miter lim="800000"/>
            <a:headEnd/>
            <a:tailEnd/>
          </a:ln>
        </p:spPr>
        <p:txBody>
          <a:bodyPr>
            <a:prstTxWarp prst="textNoShape">
              <a:avLst/>
            </a:prstTxWarp>
            <a:spAutoFit/>
          </a:bodyPr>
          <a:lstStyle/>
          <a:p>
            <a:r>
              <a:rPr lang="en-US" sz="2000" dirty="0">
                <a:solidFill>
                  <a:srgbClr val="FF0000"/>
                </a:solidFill>
                <a:latin typeface="Arial Narrow" charset="0"/>
              </a:rPr>
              <a:t>Strain: Measure of the degree of deformation</a:t>
            </a:r>
          </a:p>
        </p:txBody>
      </p:sp>
      <p:sp>
        <p:nvSpPr>
          <p:cNvPr id="432137" name="Text Box 9"/>
          <p:cNvSpPr txBox="1">
            <a:spLocks noChangeArrowheads="1"/>
          </p:cNvSpPr>
          <p:nvPr/>
        </p:nvSpPr>
        <p:spPr bwMode="auto">
          <a:xfrm>
            <a:off x="609600" y="3805237"/>
            <a:ext cx="72390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It is empirically known that for small stresses, strain is proportional to stress</a:t>
            </a:r>
          </a:p>
        </p:txBody>
      </p:sp>
      <p:sp>
        <p:nvSpPr>
          <p:cNvPr id="432138" name="Text Box 10"/>
          <p:cNvSpPr txBox="1">
            <a:spLocks noChangeArrowheads="1"/>
          </p:cNvSpPr>
          <p:nvPr/>
        </p:nvSpPr>
        <p:spPr bwMode="auto">
          <a:xfrm>
            <a:off x="609600" y="4262437"/>
            <a:ext cx="56388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The constants of proportionality are called Elastic Modulus</a:t>
            </a:r>
          </a:p>
        </p:txBody>
      </p:sp>
      <p:sp>
        <p:nvSpPr>
          <p:cNvPr id="432139" name="Text Box 11"/>
          <p:cNvSpPr txBox="1">
            <a:spLocks noChangeArrowheads="1"/>
          </p:cNvSpPr>
          <p:nvPr/>
        </p:nvSpPr>
        <p:spPr bwMode="auto">
          <a:xfrm>
            <a:off x="533400" y="4851400"/>
            <a:ext cx="16764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Three types of Elastic Modulus</a:t>
            </a:r>
          </a:p>
        </p:txBody>
      </p:sp>
      <p:sp>
        <p:nvSpPr>
          <p:cNvPr id="432140" name="Text Box 12"/>
          <p:cNvSpPr txBox="1">
            <a:spLocks noChangeArrowheads="1"/>
          </p:cNvSpPr>
          <p:nvPr/>
        </p:nvSpPr>
        <p:spPr bwMode="auto">
          <a:xfrm>
            <a:off x="2362200" y="4775200"/>
            <a:ext cx="5892800" cy="1016000"/>
          </a:xfrm>
          <a:prstGeom prst="rect">
            <a:avLst/>
          </a:prstGeom>
          <a:noFill/>
          <a:ln w="9525">
            <a:noFill/>
            <a:miter lim="800000"/>
            <a:headEnd/>
            <a:tailEnd/>
          </a:ln>
        </p:spPr>
        <p:txBody>
          <a:bodyPr wrap="none">
            <a:prstTxWarp prst="textNoShape">
              <a:avLst/>
            </a:prstTxWarp>
            <a:spAutoFit/>
          </a:bodyPr>
          <a:lstStyle/>
          <a:p>
            <a:pPr marL="457200" indent="-457200">
              <a:buFontTx/>
              <a:buAutoNum type="arabicPeriod"/>
            </a:pPr>
            <a:r>
              <a:rPr lang="en-US" sz="2000" b="1">
                <a:solidFill>
                  <a:srgbClr val="003300"/>
                </a:solidFill>
                <a:latin typeface="Arial Narrow" charset="0"/>
              </a:rPr>
              <a:t>Young’s modulus</a:t>
            </a:r>
            <a:r>
              <a:rPr lang="en-US" sz="2000">
                <a:solidFill>
                  <a:srgbClr val="FF0000"/>
                </a:solidFill>
                <a:latin typeface="Arial Narrow" charset="0"/>
              </a:rPr>
              <a:t>: Measure of the elasticity in a length</a:t>
            </a:r>
          </a:p>
          <a:p>
            <a:pPr marL="457200" indent="-457200">
              <a:buFontTx/>
              <a:buAutoNum type="arabicPeriod"/>
            </a:pPr>
            <a:r>
              <a:rPr lang="en-US" sz="2000" b="1">
                <a:solidFill>
                  <a:srgbClr val="003300"/>
                </a:solidFill>
                <a:latin typeface="Arial Narrow" charset="0"/>
              </a:rPr>
              <a:t>Shear modulus</a:t>
            </a:r>
            <a:r>
              <a:rPr lang="en-US" sz="2000">
                <a:solidFill>
                  <a:srgbClr val="FF0000"/>
                </a:solidFill>
                <a:latin typeface="Arial Narrow" charset="0"/>
              </a:rPr>
              <a:t>:     Measure of the elasticity in an area</a:t>
            </a:r>
          </a:p>
          <a:p>
            <a:pPr marL="457200" indent="-457200">
              <a:buFontTx/>
              <a:buAutoNum type="arabicPeriod"/>
            </a:pPr>
            <a:r>
              <a:rPr lang="en-US" sz="2000" b="1">
                <a:solidFill>
                  <a:srgbClr val="003300"/>
                </a:solidFill>
                <a:latin typeface="Arial Narrow" charset="0"/>
              </a:rPr>
              <a:t>Bulk modulus</a:t>
            </a:r>
            <a:r>
              <a:rPr lang="en-US" sz="2000">
                <a:solidFill>
                  <a:srgbClr val="FF0000"/>
                </a:solidFill>
                <a:latin typeface="Arial Narrow" charset="0"/>
              </a:rPr>
              <a:t>:       Measure of the elasticity in a volume</a:t>
            </a:r>
          </a:p>
        </p:txBody>
      </p:sp>
      <p:graphicFrame>
        <p:nvGraphicFramePr>
          <p:cNvPr id="432141" name="Object 3"/>
          <p:cNvGraphicFramePr>
            <a:graphicFrameLocks noChangeAspect="1"/>
          </p:cNvGraphicFramePr>
          <p:nvPr>
            <p:extLst>
              <p:ext uri="{D42A27DB-BD31-4B8C-83A1-F6EECF244321}">
                <p14:modId xmlns:p14="http://schemas.microsoft.com/office/powerpoint/2010/main" val="1378655660"/>
              </p:ext>
            </p:extLst>
          </p:nvPr>
        </p:nvGraphicFramePr>
        <p:xfrm>
          <a:off x="8077200" y="4183062"/>
          <a:ext cx="658813" cy="617538"/>
        </p:xfrm>
        <a:graphic>
          <a:graphicData uri="http://schemas.openxmlformats.org/presentationml/2006/ole">
            <mc:AlternateContent xmlns:mc="http://schemas.openxmlformats.org/markup-compatibility/2006">
              <mc:Choice xmlns:v="urn:schemas-microsoft-com:vml" Requires="v">
                <p:oleObj spid="_x0000_s721110" name="Equation" r:id="rId5" imgW="406400" imgH="419100" progId="Equation.DSMT4">
                  <p:embed/>
                </p:oleObj>
              </mc:Choice>
              <mc:Fallback>
                <p:oleObj name="Equation" r:id="rId5" imgW="406400" imgH="419100" progId="Equation.DSMT4">
                  <p:embed/>
                  <p:pic>
                    <p:nvPicPr>
                      <p:cNvPr id="0" name=""/>
                      <p:cNvPicPr>
                        <a:picLocks noChangeAspect="1" noChangeArrowheads="1"/>
                      </p:cNvPicPr>
                      <p:nvPr/>
                    </p:nvPicPr>
                    <p:blipFill>
                      <a:blip r:embed="rId6"/>
                      <a:srcRect/>
                      <a:stretch>
                        <a:fillRect/>
                      </a:stretch>
                    </p:blipFill>
                    <p:spPr bwMode="auto">
                      <a:xfrm>
                        <a:off x="8077200" y="4183062"/>
                        <a:ext cx="658813" cy="6175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17" name="Text Box 8"/>
          <p:cNvSpPr txBox="1">
            <a:spLocks noChangeArrowheads="1"/>
          </p:cNvSpPr>
          <p:nvPr/>
        </p:nvSpPr>
        <p:spPr bwMode="auto">
          <a:xfrm>
            <a:off x="1066800" y="3429000"/>
            <a:ext cx="7924800" cy="400110"/>
          </a:xfrm>
          <a:prstGeom prst="rect">
            <a:avLst/>
          </a:prstGeom>
          <a:noFill/>
          <a:ln w="9525">
            <a:noFill/>
            <a:miter lim="800000"/>
            <a:headEnd/>
            <a:tailEnd/>
          </a:ln>
        </p:spPr>
        <p:txBody>
          <a:bodyPr wrap="square">
            <a:prstTxWarp prst="textNoShape">
              <a:avLst/>
            </a:prstTxWarp>
            <a:spAutoFit/>
          </a:bodyPr>
          <a:lstStyle/>
          <a:p>
            <a:r>
              <a:rPr lang="en-US" sz="2000" dirty="0" smtClean="0">
                <a:solidFill>
                  <a:srgbClr val="FF0000"/>
                </a:solidFill>
                <a:latin typeface="Arial Narrow" charset="0"/>
              </a:rPr>
              <a:t>Elastic Limit: Point of elongation under which an object returns to its original shape</a:t>
            </a:r>
            <a:endParaRPr lang="en-US" sz="2000" dirty="0">
              <a:solidFill>
                <a:srgbClr val="FF0000"/>
              </a:solidFill>
              <a:latin typeface="Arial Narrow" charset="0"/>
            </a:endParaRPr>
          </a:p>
        </p:txBody>
      </p:sp>
    </p:spTree>
    <p:extLst>
      <p:ext uri="{BB962C8B-B14F-4D97-AF65-F5344CB8AC3E}">
        <p14:creationId xmlns:p14="http://schemas.microsoft.com/office/powerpoint/2010/main" val="649493308"/>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2132"/>
                                        </p:tgtEl>
                                        <p:attrNameLst>
                                          <p:attrName>style.visibility</p:attrName>
                                        </p:attrNameLst>
                                      </p:cBhvr>
                                      <p:to>
                                        <p:strVal val="visible"/>
                                      </p:to>
                                    </p:set>
                                    <p:animEffect transition="in" filter="wipe(left)">
                                      <p:cBhvr>
                                        <p:cTn id="7" dur="500"/>
                                        <p:tgtEl>
                                          <p:spTgt spid="43213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2133">
                                            <p:txEl>
                                              <p:pRg st="0" end="0"/>
                                            </p:txEl>
                                          </p:spTgt>
                                        </p:tgtEl>
                                        <p:attrNameLst>
                                          <p:attrName>style.visibility</p:attrName>
                                        </p:attrNameLst>
                                      </p:cBhvr>
                                      <p:to>
                                        <p:strVal val="visible"/>
                                      </p:to>
                                    </p:set>
                                    <p:animEffect transition="in" filter="wipe(left)">
                                      <p:cBhvr>
                                        <p:cTn id="12" dur="500"/>
                                        <p:tgtEl>
                                          <p:spTgt spid="43213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32134"/>
                                        </p:tgtEl>
                                        <p:attrNameLst>
                                          <p:attrName>style.visibility</p:attrName>
                                        </p:attrNameLst>
                                      </p:cBhvr>
                                      <p:to>
                                        <p:strVal val="visible"/>
                                      </p:to>
                                    </p:set>
                                    <p:animEffect transition="in" filter="wipe(left)">
                                      <p:cBhvr>
                                        <p:cTn id="17" dur="500"/>
                                        <p:tgtEl>
                                          <p:spTgt spid="43213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32135">
                                            <p:txEl>
                                              <p:pRg st="0" end="0"/>
                                            </p:txEl>
                                          </p:spTgt>
                                        </p:tgtEl>
                                        <p:attrNameLst>
                                          <p:attrName>style.visibility</p:attrName>
                                        </p:attrNameLst>
                                      </p:cBhvr>
                                      <p:to>
                                        <p:strVal val="visible"/>
                                      </p:to>
                                    </p:set>
                                    <p:animEffect transition="in" filter="wipe(left)">
                                      <p:cBhvr>
                                        <p:cTn id="22" dur="500"/>
                                        <p:tgtEl>
                                          <p:spTgt spid="43213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2136">
                                            <p:txEl>
                                              <p:pRg st="0" end="0"/>
                                            </p:txEl>
                                          </p:spTgt>
                                        </p:tgtEl>
                                        <p:attrNameLst>
                                          <p:attrName>style.visibility</p:attrName>
                                        </p:attrNameLst>
                                      </p:cBhvr>
                                      <p:to>
                                        <p:strVal val="visible"/>
                                      </p:to>
                                    </p:set>
                                    <p:animEffect transition="in" filter="wipe(left)">
                                      <p:cBhvr>
                                        <p:cTn id="27" dur="500"/>
                                        <p:tgtEl>
                                          <p:spTgt spid="432136">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32137">
                                            <p:txEl>
                                              <p:pRg st="0" end="0"/>
                                            </p:txEl>
                                          </p:spTgt>
                                        </p:tgtEl>
                                        <p:attrNameLst>
                                          <p:attrName>style.visibility</p:attrName>
                                        </p:attrNameLst>
                                      </p:cBhvr>
                                      <p:to>
                                        <p:strVal val="visible"/>
                                      </p:to>
                                    </p:set>
                                    <p:animEffect transition="in" filter="wipe(left)">
                                      <p:cBhvr>
                                        <p:cTn id="32" dur="500"/>
                                        <p:tgtEl>
                                          <p:spTgt spid="432137">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32138">
                                            <p:txEl>
                                              <p:pRg st="0" end="0"/>
                                            </p:txEl>
                                          </p:spTgt>
                                        </p:tgtEl>
                                        <p:attrNameLst>
                                          <p:attrName>style.visibility</p:attrName>
                                        </p:attrNameLst>
                                      </p:cBhvr>
                                      <p:to>
                                        <p:strVal val="visible"/>
                                      </p:to>
                                    </p:set>
                                    <p:animEffect transition="in" filter="wipe(left)">
                                      <p:cBhvr>
                                        <p:cTn id="37" dur="500"/>
                                        <p:tgtEl>
                                          <p:spTgt spid="43213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2131"/>
                                        </p:tgtEl>
                                        <p:attrNameLst>
                                          <p:attrName>style.visibility</p:attrName>
                                        </p:attrNameLst>
                                      </p:cBhvr>
                                      <p:to>
                                        <p:strVal val="visible"/>
                                      </p:to>
                                    </p:set>
                                    <p:animEffect transition="in" filter="wipe(left)">
                                      <p:cBhvr>
                                        <p:cTn id="42" dur="500"/>
                                        <p:tgtEl>
                                          <p:spTgt spid="432131"/>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iterate type="wd">
                                    <p:tmPct val="10000"/>
                                  </p:iterate>
                                  <p:childTnLst>
                                    <p:set>
                                      <p:cBhvr>
                                        <p:cTn id="46" dur="1" fill="hold">
                                          <p:stCondLst>
                                            <p:cond delay="0"/>
                                          </p:stCondLst>
                                        </p:cTn>
                                        <p:tgtEl>
                                          <p:spTgt spid="432141"/>
                                        </p:tgtEl>
                                        <p:attrNameLst>
                                          <p:attrName>style.visibility</p:attrName>
                                        </p:attrNameLst>
                                      </p:cBhvr>
                                      <p:to>
                                        <p:strVal val="visible"/>
                                      </p:to>
                                    </p:set>
                                    <p:animEffect transition="in" filter="wipe(left)">
                                      <p:cBhvr>
                                        <p:cTn id="47" dur="500"/>
                                        <p:tgtEl>
                                          <p:spTgt spid="43214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432139">
                                            <p:txEl>
                                              <p:pRg st="0" end="0"/>
                                            </p:txEl>
                                          </p:spTgt>
                                        </p:tgtEl>
                                        <p:attrNameLst>
                                          <p:attrName>style.visibility</p:attrName>
                                        </p:attrNameLst>
                                      </p:cBhvr>
                                      <p:to>
                                        <p:strVal val="visible"/>
                                      </p:to>
                                    </p:set>
                                    <p:animEffect transition="in" filter="wipe(left)">
                                      <p:cBhvr>
                                        <p:cTn id="52" dur="500"/>
                                        <p:tgtEl>
                                          <p:spTgt spid="432139">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32140">
                                            <p:txEl>
                                              <p:pRg st="0" end="0"/>
                                            </p:txEl>
                                          </p:spTgt>
                                        </p:tgtEl>
                                        <p:attrNameLst>
                                          <p:attrName>style.visibility</p:attrName>
                                        </p:attrNameLst>
                                      </p:cBhvr>
                                      <p:to>
                                        <p:strVal val="visible"/>
                                      </p:to>
                                    </p:set>
                                    <p:animEffect transition="in" filter="wipe(left)">
                                      <p:cBhvr>
                                        <p:cTn id="57" dur="500"/>
                                        <p:tgtEl>
                                          <p:spTgt spid="432140">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432140">
                                            <p:txEl>
                                              <p:pRg st="1" end="1"/>
                                            </p:txEl>
                                          </p:spTgt>
                                        </p:tgtEl>
                                        <p:attrNameLst>
                                          <p:attrName>style.visibility</p:attrName>
                                        </p:attrNameLst>
                                      </p:cBhvr>
                                      <p:to>
                                        <p:strVal val="visible"/>
                                      </p:to>
                                    </p:set>
                                    <p:animEffect transition="in" filter="wipe(left)">
                                      <p:cBhvr>
                                        <p:cTn id="62" dur="500"/>
                                        <p:tgtEl>
                                          <p:spTgt spid="432140">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32140">
                                            <p:txEl>
                                              <p:pRg st="2" end="2"/>
                                            </p:txEl>
                                          </p:spTgt>
                                        </p:tgtEl>
                                        <p:attrNameLst>
                                          <p:attrName>style.visibility</p:attrName>
                                        </p:attrNameLst>
                                      </p:cBhvr>
                                      <p:to>
                                        <p:strVal val="visible"/>
                                      </p:to>
                                    </p:set>
                                    <p:animEffect transition="in" filter="wipe(left)">
                                      <p:cBhvr>
                                        <p:cTn id="67" dur="500"/>
                                        <p:tgtEl>
                                          <p:spTgt spid="432140">
                                            <p:txEl>
                                              <p:pRg st="2" end="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17">
                                            <p:txEl>
                                              <p:pRg st="0" end="0"/>
                                            </p:txEl>
                                          </p:spTgt>
                                        </p:tgtEl>
                                        <p:attrNameLst>
                                          <p:attrName>style.visibility</p:attrName>
                                        </p:attrNameLst>
                                      </p:cBhvr>
                                      <p:to>
                                        <p:strVal val="visible"/>
                                      </p:to>
                                    </p:set>
                                    <p:animEffect transition="in" filter="wipe(left)">
                                      <p:cBhvr>
                                        <p:cTn id="72" dur="500"/>
                                        <p:tgtEl>
                                          <p:spTgt spid="1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2132" grpId="0" animBg="1" autoUpdateAnimBg="0"/>
      <p:bldP spid="432133" grpId="0" build="p" autoUpdateAnimBg="0"/>
      <p:bldP spid="432134" grpId="0" animBg="1" autoUpdateAnimBg="0"/>
      <p:bldP spid="432135" grpId="0" build="p" autoUpdateAnimBg="0"/>
      <p:bldP spid="432136" grpId="0" build="p" autoUpdateAnimBg="0"/>
      <p:bldP spid="432137" grpId="0" build="p" autoUpdateAnimBg="0"/>
      <p:bldP spid="432138" grpId="0" build="p" autoUpdateAnimBg="0"/>
      <p:bldP spid="432139" grpId="0" build="p" autoUpdateAnimBg="0"/>
      <p:bldP spid="432140" grpId="0" build="p" autoUpdateAnimBg="0"/>
      <p:bldP spid="17"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Monday, April 29, 2013</a:t>
            </a:r>
            <a:endParaRPr lang="en-US"/>
          </a:p>
        </p:txBody>
      </p:sp>
      <p:sp>
        <p:nvSpPr>
          <p:cNvPr id="5" name="Footer Placeholder 4"/>
          <p:cNvSpPr>
            <a:spLocks noGrp="1"/>
          </p:cNvSpPr>
          <p:nvPr>
            <p:ph type="ftr" sz="quarter" idx="11"/>
          </p:nvPr>
        </p:nvSpPr>
        <p:spPr/>
        <p:txBody>
          <a:bodyPr/>
          <a:lstStyle/>
          <a:p>
            <a:pPr>
              <a:defRPr/>
            </a:pPr>
            <a:r>
              <a:rPr lang="nl-NL" smtClean="0"/>
              <a:t>PHYS 1441-002, Spring 2013                   Dr. Jaehoon Yu</a:t>
            </a:r>
            <a:endParaRPr lang="en-US"/>
          </a:p>
        </p:txBody>
      </p:sp>
      <p:sp>
        <p:nvSpPr>
          <p:cNvPr id="6" name="Slide Number Placeholder 5"/>
          <p:cNvSpPr>
            <a:spLocks noGrp="1"/>
          </p:cNvSpPr>
          <p:nvPr>
            <p:ph type="sldNum" sz="quarter" idx="12"/>
          </p:nvPr>
        </p:nvSpPr>
        <p:spPr/>
        <p:txBody>
          <a:bodyPr/>
          <a:lstStyle/>
          <a:p>
            <a:pPr>
              <a:defRPr/>
            </a:pPr>
            <a:fld id="{623D45CD-16A2-224C-B70A-0D1B04896262}" type="slidenum">
              <a:rPr lang="en-US" smtClean="0"/>
              <a:pPr>
                <a:defRPr/>
              </a:pPr>
              <a:t>11</a:t>
            </a:fld>
            <a:endParaRPr lang="en-US"/>
          </a:p>
        </p:txBody>
      </p:sp>
      <p:pic>
        <p:nvPicPr>
          <p:cNvPr id="7" name="Picture 6" descr="Figure_12_15.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600" y="685800"/>
            <a:ext cx="8430768" cy="6024880"/>
          </a:xfrm>
          <a:prstGeom prst="rect">
            <a:avLst/>
          </a:prstGeom>
        </p:spPr>
      </p:pic>
      <p:sp>
        <p:nvSpPr>
          <p:cNvPr id="2" name="Title 1"/>
          <p:cNvSpPr>
            <a:spLocks noGrp="1"/>
          </p:cNvSpPr>
          <p:nvPr>
            <p:ph type="title"/>
          </p:nvPr>
        </p:nvSpPr>
        <p:spPr>
          <a:xfrm>
            <a:off x="685800" y="76200"/>
            <a:ext cx="7772400" cy="609600"/>
          </a:xfrm>
        </p:spPr>
        <p:txBody>
          <a:bodyPr/>
          <a:lstStyle/>
          <a:p>
            <a:r>
              <a:rPr lang="en-US" dirty="0" smtClean="0"/>
              <a:t>Applied force </a:t>
            </a:r>
            <a:r>
              <a:rPr lang="en-US" dirty="0" err="1" smtClean="0"/>
              <a:t>vs</a:t>
            </a:r>
            <a:r>
              <a:rPr lang="en-US" dirty="0" smtClean="0"/>
              <a:t> elongation</a:t>
            </a:r>
            <a:endParaRPr lang="en-US" dirty="0"/>
          </a:p>
        </p:txBody>
      </p:sp>
    </p:spTree>
    <p:extLst>
      <p:ext uri="{BB962C8B-B14F-4D97-AF65-F5344CB8AC3E}">
        <p14:creationId xmlns:p14="http://schemas.microsoft.com/office/powerpoint/2010/main" val="36647622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51" name="Date Placeholder 3"/>
          <p:cNvSpPr>
            <a:spLocks noGrp="1"/>
          </p:cNvSpPr>
          <p:nvPr>
            <p:ph type="dt" sz="quarter" idx="10"/>
          </p:nvPr>
        </p:nvSpPr>
        <p:spPr/>
        <p:txBody>
          <a:bodyPr/>
          <a:lstStyle/>
          <a:p>
            <a:pPr>
              <a:defRPr/>
            </a:pPr>
            <a:r>
              <a:rPr lang="en-US" smtClean="0"/>
              <a:t>Monday, April 29, 2013</a:t>
            </a:r>
            <a:endParaRPr lang="en-US"/>
          </a:p>
        </p:txBody>
      </p:sp>
      <p:sp>
        <p:nvSpPr>
          <p:cNvPr id="31752" name="Footer Placeholder 4"/>
          <p:cNvSpPr>
            <a:spLocks noGrp="1"/>
          </p:cNvSpPr>
          <p:nvPr>
            <p:ph type="ftr" sz="quarter" idx="11"/>
          </p:nvPr>
        </p:nvSpPr>
        <p:spPr/>
        <p:txBody>
          <a:bodyPr/>
          <a:lstStyle/>
          <a:p>
            <a:pPr>
              <a:defRPr/>
            </a:pPr>
            <a:r>
              <a:rPr lang="nl-NL" smtClean="0"/>
              <a:t>PHYS 1441-002, Spring 2013                   Dr. Jaehoon Yu</a:t>
            </a:r>
            <a:endParaRPr lang="en-US"/>
          </a:p>
        </p:txBody>
      </p:sp>
      <p:sp>
        <p:nvSpPr>
          <p:cNvPr id="32777" name="Slide Number Placeholder 5"/>
          <p:cNvSpPr>
            <a:spLocks noGrp="1"/>
          </p:cNvSpPr>
          <p:nvPr>
            <p:ph type="sldNum" sz="quarter" idx="12"/>
          </p:nvPr>
        </p:nvSpPr>
        <p:spPr>
          <a:noFill/>
        </p:spPr>
        <p:txBody>
          <a:bodyPr/>
          <a:lstStyle/>
          <a:p>
            <a:fld id="{2F4587B3-59B1-264E-8C06-56E6DAC93EFC}" type="slidenum">
              <a:rPr lang="en-US">
                <a:latin typeface="Arial Narrow" charset="0"/>
              </a:rPr>
              <a:pPr/>
              <a:t>12</a:t>
            </a:fld>
            <a:endParaRPr lang="en-US">
              <a:latin typeface="Arial Narrow" charset="0"/>
            </a:endParaRPr>
          </a:p>
        </p:txBody>
      </p:sp>
      <p:sp>
        <p:nvSpPr>
          <p:cNvPr id="32778" name="Rectangle 2"/>
          <p:cNvSpPr>
            <a:spLocks noGrp="1" noChangeArrowheads="1"/>
          </p:cNvSpPr>
          <p:nvPr>
            <p:ph type="title"/>
          </p:nvPr>
        </p:nvSpPr>
        <p:spPr>
          <a:xfrm>
            <a:off x="685800" y="76200"/>
            <a:ext cx="8153400" cy="609600"/>
          </a:xfrm>
        </p:spPr>
        <p:txBody>
          <a:bodyPr/>
          <a:lstStyle/>
          <a:p>
            <a:r>
              <a:rPr lang="en-US">
                <a:ea typeface="ＭＳ Ｐゴシック" charset="-128"/>
                <a:cs typeface="ＭＳ Ｐゴシック" charset="-128"/>
              </a:rPr>
              <a:t>Young’s Modulus</a:t>
            </a:r>
          </a:p>
        </p:txBody>
      </p:sp>
      <p:graphicFrame>
        <p:nvGraphicFramePr>
          <p:cNvPr id="433155" name="Object 2"/>
          <p:cNvGraphicFramePr>
            <a:graphicFrameLocks noChangeAspect="1"/>
          </p:cNvGraphicFramePr>
          <p:nvPr/>
        </p:nvGraphicFramePr>
        <p:xfrm>
          <a:off x="2676525" y="2425700"/>
          <a:ext cx="1981200" cy="638175"/>
        </p:xfrm>
        <a:graphic>
          <a:graphicData uri="http://schemas.openxmlformats.org/presentationml/2006/ole">
            <mc:AlternateContent xmlns:mc="http://schemas.openxmlformats.org/markup-compatibility/2006">
              <mc:Choice xmlns:v="urn:schemas-microsoft-com:vml" Requires="v">
                <p:oleObj spid="_x0000_s726535" name="Equation" r:id="rId3" imgW="1244520" imgH="393480" progId="Equation.3">
                  <p:embed/>
                </p:oleObj>
              </mc:Choice>
              <mc:Fallback>
                <p:oleObj name="Equation" r:id="rId3" imgW="124452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76525" y="2425700"/>
                        <a:ext cx="1981200" cy="638175"/>
                      </a:xfrm>
                      <a:prstGeom prst="rect">
                        <a:avLst/>
                      </a:prstGeom>
                      <a:solidFill>
                        <a:srgbClr val="FFFF99"/>
                      </a:solidFill>
                      <a:ln>
                        <a:noFill/>
                      </a:ln>
                      <a:extLs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3156" name="Text Box 4"/>
          <p:cNvSpPr txBox="1">
            <a:spLocks noChangeArrowheads="1"/>
          </p:cNvSpPr>
          <p:nvPr/>
        </p:nvSpPr>
        <p:spPr bwMode="auto">
          <a:xfrm>
            <a:off x="685800" y="838200"/>
            <a:ext cx="7696200" cy="427038"/>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200">
                <a:solidFill>
                  <a:srgbClr val="333399"/>
                </a:solidFill>
                <a:latin typeface="Arial Narrow" charset="0"/>
              </a:rPr>
              <a:t>Let’s consider a long bar with cross sectional area A and initial length </a:t>
            </a:r>
            <a:r>
              <a:rPr lang="en-US" sz="2200">
                <a:solidFill>
                  <a:srgbClr val="333399"/>
                </a:solidFill>
                <a:latin typeface="Monotype Corsiva" charset="0"/>
              </a:rPr>
              <a:t>L</a:t>
            </a:r>
            <a:r>
              <a:rPr lang="en-US" sz="2200" baseline="-25000">
                <a:solidFill>
                  <a:srgbClr val="333399"/>
                </a:solidFill>
                <a:latin typeface="Monotype Corsiva" charset="0"/>
              </a:rPr>
              <a:t>i</a:t>
            </a:r>
            <a:r>
              <a:rPr lang="en-US" sz="2200">
                <a:solidFill>
                  <a:srgbClr val="333399"/>
                </a:solidFill>
                <a:latin typeface="Arial Narrow" charset="0"/>
              </a:rPr>
              <a:t>. </a:t>
            </a:r>
          </a:p>
        </p:txBody>
      </p:sp>
      <p:sp>
        <p:nvSpPr>
          <p:cNvPr id="433157" name="Text Box 5"/>
          <p:cNvSpPr txBox="1">
            <a:spLocks noChangeArrowheads="1"/>
          </p:cNvSpPr>
          <p:nvPr/>
        </p:nvSpPr>
        <p:spPr bwMode="auto">
          <a:xfrm>
            <a:off x="5943600" y="1981200"/>
            <a:ext cx="914400" cy="396875"/>
          </a:xfrm>
          <a:prstGeom prst="rect">
            <a:avLst/>
          </a:prstGeom>
          <a:noFill/>
          <a:ln w="9525">
            <a:noFill/>
            <a:miter lim="800000"/>
            <a:headEnd/>
            <a:tailEnd/>
          </a:ln>
        </p:spPr>
        <p:txBody>
          <a:bodyPr>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r>
              <a:rPr lang="en-US" sz="2000" b="1">
                <a:solidFill>
                  <a:srgbClr val="FF0000"/>
                </a:solidFill>
                <a:latin typeface="Monotype Corsiva" charset="0"/>
              </a:rPr>
              <a:t>=F</a:t>
            </a:r>
            <a:r>
              <a:rPr lang="en-US" sz="2000" b="1" baseline="-25000">
                <a:solidFill>
                  <a:srgbClr val="FF0000"/>
                </a:solidFill>
                <a:latin typeface="Monotype Corsiva" charset="0"/>
              </a:rPr>
              <a:t>in</a:t>
            </a:r>
            <a:endParaRPr lang="en-US" sz="2000" b="1">
              <a:solidFill>
                <a:srgbClr val="FF0000"/>
              </a:solidFill>
              <a:latin typeface="Monotype Corsiva" charset="0"/>
            </a:endParaRPr>
          </a:p>
        </p:txBody>
      </p:sp>
      <p:sp>
        <p:nvSpPr>
          <p:cNvPr id="433158" name="Text Box 6"/>
          <p:cNvSpPr txBox="1">
            <a:spLocks noChangeArrowheads="1"/>
          </p:cNvSpPr>
          <p:nvPr/>
        </p:nvSpPr>
        <p:spPr bwMode="auto">
          <a:xfrm>
            <a:off x="914400" y="3346450"/>
            <a:ext cx="3124200" cy="3968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Young’s Modulus is defined as</a:t>
            </a:r>
          </a:p>
        </p:txBody>
      </p:sp>
      <p:sp>
        <p:nvSpPr>
          <p:cNvPr id="433159" name="Text Box 7"/>
          <p:cNvSpPr txBox="1">
            <a:spLocks noChangeArrowheads="1"/>
          </p:cNvSpPr>
          <p:nvPr/>
        </p:nvSpPr>
        <p:spPr bwMode="auto">
          <a:xfrm>
            <a:off x="762000" y="4098925"/>
            <a:ext cx="3657600" cy="396875"/>
          </a:xfrm>
          <a:prstGeom prst="rect">
            <a:avLst/>
          </a:prstGeom>
          <a:solidFill>
            <a:srgbClr val="CCFFFF"/>
          </a:solidFill>
          <a:ln w="9525">
            <a:noFill/>
            <a:miter lim="800000"/>
            <a:headEnd/>
            <a:tailEnd/>
          </a:ln>
        </p:spPr>
        <p:txBody>
          <a:bodyPr>
            <a:prstTxWarp prst="textNoShape">
              <a:avLst/>
            </a:prstTxWarp>
            <a:spAutoFit/>
          </a:bodyPr>
          <a:lstStyle/>
          <a:p>
            <a:r>
              <a:rPr lang="en-US" sz="2000">
                <a:solidFill>
                  <a:schemeClr val="accent2"/>
                </a:solidFill>
                <a:latin typeface="Arial Narrow" charset="0"/>
              </a:rPr>
              <a:t>What is the unit of Young’s Modulus?</a:t>
            </a:r>
          </a:p>
        </p:txBody>
      </p:sp>
      <p:sp>
        <p:nvSpPr>
          <p:cNvPr id="433160" name="Text Box 8"/>
          <p:cNvSpPr txBox="1">
            <a:spLocks noChangeArrowheads="1"/>
          </p:cNvSpPr>
          <p:nvPr/>
        </p:nvSpPr>
        <p:spPr bwMode="auto">
          <a:xfrm>
            <a:off x="838200" y="4632325"/>
            <a:ext cx="1676400" cy="701675"/>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Arial Narrow" charset="0"/>
              </a:rPr>
              <a:t>Experimental Observations</a:t>
            </a:r>
          </a:p>
        </p:txBody>
      </p:sp>
      <p:sp>
        <p:nvSpPr>
          <p:cNvPr id="433161" name="Text Box 9"/>
          <p:cNvSpPr txBox="1">
            <a:spLocks noChangeArrowheads="1"/>
          </p:cNvSpPr>
          <p:nvPr/>
        </p:nvSpPr>
        <p:spPr bwMode="auto">
          <a:xfrm>
            <a:off x="2362200" y="4495800"/>
            <a:ext cx="6019800" cy="1311275"/>
          </a:xfrm>
          <a:prstGeom prst="rect">
            <a:avLst/>
          </a:prstGeom>
          <a:noFill/>
          <a:ln w="9525">
            <a:noFill/>
            <a:miter lim="800000"/>
            <a:headEnd/>
            <a:tailEnd/>
          </a:ln>
        </p:spPr>
        <p:txBody>
          <a:bodyPr>
            <a:prstTxWarp prst="textNoShape">
              <a:avLst/>
            </a:prstTxWarp>
            <a:spAutoFit/>
          </a:bodyPr>
          <a:lstStyle/>
          <a:p>
            <a:pPr marL="457200" indent="-457200">
              <a:buFontTx/>
              <a:buAutoNum type="arabicPeriod"/>
            </a:pPr>
            <a:r>
              <a:rPr lang="en-US" sz="2000">
                <a:solidFill>
                  <a:srgbClr val="FF0000"/>
                </a:solidFill>
                <a:latin typeface="Arial Narrow" charset="0"/>
              </a:rPr>
              <a:t>For a fixed external force, the change in length is proportional to the original length</a:t>
            </a:r>
          </a:p>
          <a:p>
            <a:pPr marL="457200" indent="-457200">
              <a:buFontTx/>
              <a:buAutoNum type="arabicPeriod"/>
            </a:pPr>
            <a:r>
              <a:rPr lang="en-US" sz="2000">
                <a:solidFill>
                  <a:srgbClr val="FF0000"/>
                </a:solidFill>
                <a:latin typeface="Arial Narrow" charset="0"/>
              </a:rPr>
              <a:t>The necessary force to produce the given strain is proportional to the cross sectional area</a:t>
            </a:r>
          </a:p>
        </p:txBody>
      </p:sp>
      <p:grpSp>
        <p:nvGrpSpPr>
          <p:cNvPr id="2" name="Group 10"/>
          <p:cNvGrpSpPr>
            <a:grpSpLocks/>
          </p:cNvGrpSpPr>
          <p:nvPr/>
        </p:nvGrpSpPr>
        <p:grpSpPr bwMode="auto">
          <a:xfrm>
            <a:off x="1143000" y="1333500"/>
            <a:ext cx="1219200" cy="571500"/>
            <a:chOff x="336" y="840"/>
            <a:chExt cx="768" cy="360"/>
          </a:xfrm>
        </p:grpSpPr>
        <p:sp>
          <p:nvSpPr>
            <p:cNvPr id="32810" name="AutoShape 11"/>
            <p:cNvSpPr>
              <a:spLocks noChangeArrowheads="1"/>
            </p:cNvSpPr>
            <p:nvPr/>
          </p:nvSpPr>
          <p:spPr bwMode="auto">
            <a:xfrm>
              <a:off x="336" y="1152"/>
              <a:ext cx="768" cy="48"/>
            </a:xfrm>
            <a:prstGeom prst="parallelogram">
              <a:avLst>
                <a:gd name="adj" fmla="val 87481"/>
              </a:avLst>
            </a:prstGeom>
            <a:solidFill>
              <a:schemeClr val="accent1"/>
            </a:solidFill>
            <a:ln w="9525">
              <a:miter lim="800000"/>
              <a:headEnd/>
              <a:tailEnd/>
            </a:ln>
            <a:scene3d>
              <a:camera prst="legacyPerspectiveFront">
                <a:rot lat="600000" lon="1200000" rev="0"/>
              </a:camera>
              <a:lightRig rig="legacyFlat4" dir="b"/>
            </a:scene3d>
            <a:sp3d extrusionH="430200" prstMaterial="legacyMatte">
              <a:bevelT w="13500" h="13500" prst="angle"/>
              <a:bevelB w="13500" h="13500" prst="angle"/>
              <a:extrusionClr>
                <a:srgbClr val="CCFFFF"/>
              </a:extrusionClr>
            </a:sp3d>
          </p:spPr>
          <p:txBody>
            <a:bodyPr wrap="none" anchor="ctr">
              <a:prstTxWarp prst="textNoShape">
                <a:avLst/>
              </a:prstTxWarp>
              <a:flatTx/>
            </a:bodyPr>
            <a:lstStyle/>
            <a:p>
              <a:endParaRPr lang="en-US"/>
            </a:p>
          </p:txBody>
        </p:sp>
        <p:sp>
          <p:nvSpPr>
            <p:cNvPr id="32811" name="Line 12"/>
            <p:cNvSpPr>
              <a:spLocks noChangeShapeType="1"/>
            </p:cNvSpPr>
            <p:nvPr/>
          </p:nvSpPr>
          <p:spPr bwMode="auto">
            <a:xfrm>
              <a:off x="384" y="960"/>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2812" name="Line 13"/>
            <p:cNvSpPr>
              <a:spLocks noChangeShapeType="1"/>
            </p:cNvSpPr>
            <p:nvPr/>
          </p:nvSpPr>
          <p:spPr bwMode="auto">
            <a:xfrm>
              <a:off x="1104" y="1008"/>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2813" name="Line 14"/>
            <p:cNvSpPr>
              <a:spLocks noChangeShapeType="1"/>
            </p:cNvSpPr>
            <p:nvPr/>
          </p:nvSpPr>
          <p:spPr bwMode="auto">
            <a:xfrm>
              <a:off x="384" y="1056"/>
              <a:ext cx="720" cy="48"/>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32814" name="Text Box 15"/>
            <p:cNvSpPr txBox="1">
              <a:spLocks noChangeArrowheads="1"/>
            </p:cNvSpPr>
            <p:nvPr/>
          </p:nvSpPr>
          <p:spPr bwMode="auto">
            <a:xfrm>
              <a:off x="662" y="840"/>
              <a:ext cx="234"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L</a:t>
              </a:r>
              <a:r>
                <a:rPr lang="en-US" sz="2000" baseline="-25000">
                  <a:solidFill>
                    <a:schemeClr val="accent2"/>
                  </a:solidFill>
                  <a:latin typeface="Monotype Corsiva" charset="0"/>
                </a:rPr>
                <a:t>i</a:t>
              </a:r>
              <a:endParaRPr lang="en-US" sz="2000">
                <a:solidFill>
                  <a:schemeClr val="accent2"/>
                </a:solidFill>
                <a:latin typeface="Monotype Corsiva" charset="0"/>
              </a:endParaRPr>
            </a:p>
          </p:txBody>
        </p:sp>
      </p:grpSp>
      <p:grpSp>
        <p:nvGrpSpPr>
          <p:cNvPr id="3" name="Group 16"/>
          <p:cNvGrpSpPr>
            <a:grpSpLocks/>
          </p:cNvGrpSpPr>
          <p:nvPr/>
        </p:nvGrpSpPr>
        <p:grpSpPr bwMode="auto">
          <a:xfrm>
            <a:off x="1371600" y="2057400"/>
            <a:ext cx="2403475" cy="396875"/>
            <a:chOff x="480" y="1296"/>
            <a:chExt cx="1514" cy="250"/>
          </a:xfrm>
        </p:grpSpPr>
        <p:sp>
          <p:nvSpPr>
            <p:cNvPr id="32808" name="Rectangle 17"/>
            <p:cNvSpPr>
              <a:spLocks noChangeArrowheads="1"/>
            </p:cNvSpPr>
            <p:nvPr/>
          </p:nvSpPr>
          <p:spPr bwMode="auto">
            <a:xfrm>
              <a:off x="480" y="1392"/>
              <a:ext cx="192" cy="48"/>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32809" name="Text Box 18"/>
            <p:cNvSpPr txBox="1">
              <a:spLocks noChangeArrowheads="1"/>
            </p:cNvSpPr>
            <p:nvPr/>
          </p:nvSpPr>
          <p:spPr bwMode="auto">
            <a:xfrm>
              <a:off x="672" y="1296"/>
              <a:ext cx="132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A:cross sectional area</a:t>
              </a:r>
              <a:endParaRPr lang="en-US">
                <a:latin typeface="Symbol" charset="2"/>
              </a:endParaRPr>
            </a:p>
          </p:txBody>
        </p:sp>
      </p:grpSp>
      <p:sp>
        <p:nvSpPr>
          <p:cNvPr id="433171" name="Text Box 19"/>
          <p:cNvSpPr txBox="1">
            <a:spLocks noChangeArrowheads="1"/>
          </p:cNvSpPr>
          <p:nvPr/>
        </p:nvSpPr>
        <p:spPr bwMode="auto">
          <a:xfrm>
            <a:off x="838200" y="2516188"/>
            <a:ext cx="1828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Tensile stress</a:t>
            </a:r>
            <a:endParaRPr lang="en-US">
              <a:solidFill>
                <a:srgbClr val="FF0000"/>
              </a:solidFill>
              <a:latin typeface="Arial Narrow" charset="0"/>
            </a:endParaRPr>
          </a:p>
        </p:txBody>
      </p:sp>
      <p:grpSp>
        <p:nvGrpSpPr>
          <p:cNvPr id="4" name="Group 20"/>
          <p:cNvGrpSpPr>
            <a:grpSpLocks/>
          </p:cNvGrpSpPr>
          <p:nvPr/>
        </p:nvGrpSpPr>
        <p:grpSpPr bwMode="auto">
          <a:xfrm>
            <a:off x="6019800" y="1357313"/>
            <a:ext cx="1752600" cy="585787"/>
            <a:chOff x="3792" y="855"/>
            <a:chExt cx="1104" cy="369"/>
          </a:xfrm>
        </p:grpSpPr>
        <p:sp>
          <p:nvSpPr>
            <p:cNvPr id="32803" name="AutoShape 21"/>
            <p:cNvSpPr>
              <a:spLocks noChangeArrowheads="1"/>
            </p:cNvSpPr>
            <p:nvPr/>
          </p:nvSpPr>
          <p:spPr bwMode="auto">
            <a:xfrm>
              <a:off x="3792" y="1176"/>
              <a:ext cx="1104" cy="48"/>
            </a:xfrm>
            <a:prstGeom prst="parallelogram">
              <a:avLst>
                <a:gd name="adj" fmla="val 125755"/>
              </a:avLst>
            </a:prstGeom>
            <a:solidFill>
              <a:schemeClr val="accent1"/>
            </a:solidFill>
            <a:ln w="9525">
              <a:miter lim="800000"/>
              <a:headEnd/>
              <a:tailEnd/>
            </a:ln>
            <a:scene3d>
              <a:camera prst="legacyPerspectiveFront">
                <a:rot lat="600000" lon="1200000" rev="0"/>
              </a:camera>
              <a:lightRig rig="legacyFlat4" dir="b"/>
            </a:scene3d>
            <a:sp3d extrusionH="430200" prstMaterial="legacyMatte">
              <a:bevelT w="13500" h="13500" prst="angle"/>
              <a:bevelB w="13500" h="13500" prst="angle"/>
              <a:extrusionClr>
                <a:srgbClr val="CCFFFF"/>
              </a:extrusionClr>
            </a:sp3d>
          </p:spPr>
          <p:txBody>
            <a:bodyPr wrap="none" anchor="ctr">
              <a:prstTxWarp prst="textNoShape">
                <a:avLst/>
              </a:prstTxWarp>
              <a:flatTx/>
            </a:bodyPr>
            <a:lstStyle/>
            <a:p>
              <a:endParaRPr lang="en-US"/>
            </a:p>
          </p:txBody>
        </p:sp>
        <p:sp>
          <p:nvSpPr>
            <p:cNvPr id="32804" name="Line 22"/>
            <p:cNvSpPr>
              <a:spLocks noChangeShapeType="1"/>
            </p:cNvSpPr>
            <p:nvPr/>
          </p:nvSpPr>
          <p:spPr bwMode="auto">
            <a:xfrm>
              <a:off x="3861" y="984"/>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2805" name="Line 23"/>
            <p:cNvSpPr>
              <a:spLocks noChangeShapeType="1"/>
            </p:cNvSpPr>
            <p:nvPr/>
          </p:nvSpPr>
          <p:spPr bwMode="auto">
            <a:xfrm>
              <a:off x="4896" y="1032"/>
              <a:ext cx="0" cy="192"/>
            </a:xfrm>
            <a:prstGeom prst="line">
              <a:avLst/>
            </a:prstGeom>
            <a:noFill/>
            <a:ln w="28575">
              <a:solidFill>
                <a:schemeClr val="accent2"/>
              </a:solidFill>
              <a:round/>
              <a:headEnd/>
              <a:tailEnd/>
            </a:ln>
          </p:spPr>
          <p:txBody>
            <a:bodyPr>
              <a:prstTxWarp prst="textNoShape">
                <a:avLst/>
              </a:prstTxWarp>
            </a:bodyPr>
            <a:lstStyle/>
            <a:p>
              <a:endParaRPr lang="en-US"/>
            </a:p>
          </p:txBody>
        </p:sp>
        <p:sp>
          <p:nvSpPr>
            <p:cNvPr id="32806" name="Line 24"/>
            <p:cNvSpPr>
              <a:spLocks noChangeShapeType="1"/>
            </p:cNvSpPr>
            <p:nvPr/>
          </p:nvSpPr>
          <p:spPr bwMode="auto">
            <a:xfrm>
              <a:off x="3861" y="1080"/>
              <a:ext cx="1035" cy="48"/>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32807" name="Text Box 25"/>
            <p:cNvSpPr txBox="1">
              <a:spLocks noChangeArrowheads="1"/>
            </p:cNvSpPr>
            <p:nvPr/>
          </p:nvSpPr>
          <p:spPr bwMode="auto">
            <a:xfrm>
              <a:off x="4080" y="855"/>
              <a:ext cx="717"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L</a:t>
              </a:r>
              <a:r>
                <a:rPr lang="en-US" sz="2000" baseline="-25000">
                  <a:solidFill>
                    <a:schemeClr val="accent2"/>
                  </a:solidFill>
                  <a:latin typeface="Monotype Corsiva" charset="0"/>
                </a:rPr>
                <a:t>f</a:t>
              </a:r>
              <a:r>
                <a:rPr lang="en-US" sz="2000">
                  <a:solidFill>
                    <a:schemeClr val="accent2"/>
                  </a:solidFill>
                  <a:latin typeface="Monotype Corsiva" charset="0"/>
                </a:rPr>
                <a:t>=L</a:t>
              </a:r>
              <a:r>
                <a:rPr lang="en-US" sz="2000" baseline="-25000">
                  <a:solidFill>
                    <a:schemeClr val="accent2"/>
                  </a:solidFill>
                  <a:latin typeface="Monotype Corsiva" charset="0"/>
                </a:rPr>
                <a:t>i</a:t>
              </a:r>
              <a:r>
                <a:rPr lang="en-US" sz="2000">
                  <a:solidFill>
                    <a:schemeClr val="accent2"/>
                  </a:solidFill>
                  <a:latin typeface="Monotype Corsiva" charset="0"/>
                </a:rPr>
                <a:t>+</a:t>
              </a:r>
              <a:r>
                <a:rPr lang="en-US" sz="2000">
                  <a:solidFill>
                    <a:schemeClr val="accent2"/>
                  </a:solidFill>
                  <a:latin typeface="Symbol" charset="2"/>
                </a:rPr>
                <a:t>D</a:t>
              </a:r>
              <a:r>
                <a:rPr lang="en-US" sz="2000">
                  <a:solidFill>
                    <a:schemeClr val="accent2"/>
                  </a:solidFill>
                  <a:latin typeface="Monotype Corsiva" charset="0"/>
                </a:rPr>
                <a:t>L</a:t>
              </a:r>
            </a:p>
          </p:txBody>
        </p:sp>
      </p:grpSp>
      <p:grpSp>
        <p:nvGrpSpPr>
          <p:cNvPr id="5" name="Group 26"/>
          <p:cNvGrpSpPr>
            <a:grpSpLocks/>
          </p:cNvGrpSpPr>
          <p:nvPr/>
        </p:nvGrpSpPr>
        <p:grpSpPr bwMode="auto">
          <a:xfrm>
            <a:off x="2362200" y="1508125"/>
            <a:ext cx="762000" cy="396875"/>
            <a:chOff x="1104" y="950"/>
            <a:chExt cx="480" cy="250"/>
          </a:xfrm>
        </p:grpSpPr>
        <p:sp>
          <p:nvSpPr>
            <p:cNvPr id="32801" name="Line 27"/>
            <p:cNvSpPr>
              <a:spLocks noChangeShapeType="1"/>
            </p:cNvSpPr>
            <p:nvPr/>
          </p:nvSpPr>
          <p:spPr bwMode="auto">
            <a:xfrm>
              <a:off x="1104"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32802" name="Text Box 28"/>
            <p:cNvSpPr txBox="1">
              <a:spLocks noChangeArrowheads="1"/>
            </p:cNvSpPr>
            <p:nvPr/>
          </p:nvSpPr>
          <p:spPr bwMode="auto">
            <a:xfrm>
              <a:off x="1296" y="950"/>
              <a:ext cx="288"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endParaRPr lang="en-US" sz="2000" b="1">
                <a:solidFill>
                  <a:srgbClr val="FF0000"/>
                </a:solidFill>
                <a:latin typeface="Monotype Corsiva" charset="0"/>
              </a:endParaRPr>
            </a:p>
          </p:txBody>
        </p:sp>
      </p:grpSp>
      <p:sp>
        <p:nvSpPr>
          <p:cNvPr id="433181" name="AutoShape 29"/>
          <p:cNvSpPr>
            <a:spLocks noChangeArrowheads="1"/>
          </p:cNvSpPr>
          <p:nvPr/>
        </p:nvSpPr>
        <p:spPr bwMode="auto">
          <a:xfrm>
            <a:off x="3733800" y="1447800"/>
            <a:ext cx="1828800" cy="762000"/>
          </a:xfrm>
          <a:prstGeom prst="rightArrow">
            <a:avLst>
              <a:gd name="adj1" fmla="val 50000"/>
              <a:gd name="adj2" fmla="val 60000"/>
            </a:avLst>
          </a:prstGeom>
          <a:solidFill>
            <a:srgbClr val="CCFFFF"/>
          </a:solidFill>
          <a:ln w="28575">
            <a:solidFill>
              <a:srgbClr val="FF0000"/>
            </a:solidFill>
            <a:miter lim="800000"/>
            <a:headEnd/>
            <a:tailEnd/>
          </a:ln>
        </p:spPr>
        <p:txBody>
          <a:bodyPr wrap="none" anchor="ctr">
            <a:prstTxWarp prst="textNoShape">
              <a:avLst/>
            </a:prstTxWarp>
          </a:bodyPr>
          <a:lstStyle/>
          <a:p>
            <a:pPr algn="ctr"/>
            <a:r>
              <a:rPr lang="en-US" sz="2000">
                <a:solidFill>
                  <a:srgbClr val="FF0000"/>
                </a:solidFill>
                <a:latin typeface="Arial Narrow" charset="0"/>
              </a:rPr>
              <a:t>After the stretch</a:t>
            </a:r>
          </a:p>
        </p:txBody>
      </p:sp>
      <p:grpSp>
        <p:nvGrpSpPr>
          <p:cNvPr id="6" name="Group 30"/>
          <p:cNvGrpSpPr>
            <a:grpSpLocks/>
          </p:cNvGrpSpPr>
          <p:nvPr/>
        </p:nvGrpSpPr>
        <p:grpSpPr bwMode="auto">
          <a:xfrm>
            <a:off x="7696200" y="1600200"/>
            <a:ext cx="762000" cy="396875"/>
            <a:chOff x="1104" y="950"/>
            <a:chExt cx="480" cy="250"/>
          </a:xfrm>
        </p:grpSpPr>
        <p:sp>
          <p:nvSpPr>
            <p:cNvPr id="32799" name="Line 31"/>
            <p:cNvSpPr>
              <a:spLocks noChangeShapeType="1"/>
            </p:cNvSpPr>
            <p:nvPr/>
          </p:nvSpPr>
          <p:spPr bwMode="auto">
            <a:xfrm>
              <a:off x="1104"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32800" name="Text Box 32"/>
            <p:cNvSpPr txBox="1">
              <a:spLocks noChangeArrowheads="1"/>
            </p:cNvSpPr>
            <p:nvPr/>
          </p:nvSpPr>
          <p:spPr bwMode="auto">
            <a:xfrm>
              <a:off x="1296" y="950"/>
              <a:ext cx="288"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ex</a:t>
              </a:r>
              <a:endParaRPr lang="en-US" sz="2000" b="1">
                <a:solidFill>
                  <a:srgbClr val="FF0000"/>
                </a:solidFill>
                <a:latin typeface="Monotype Corsiva" charset="0"/>
              </a:endParaRPr>
            </a:p>
          </p:txBody>
        </p:sp>
      </p:grpSp>
      <p:grpSp>
        <p:nvGrpSpPr>
          <p:cNvPr id="7" name="Group 33"/>
          <p:cNvGrpSpPr>
            <a:grpSpLocks/>
          </p:cNvGrpSpPr>
          <p:nvPr/>
        </p:nvGrpSpPr>
        <p:grpSpPr bwMode="auto">
          <a:xfrm rot="490008" flipH="1">
            <a:off x="6932613" y="1670050"/>
            <a:ext cx="762000" cy="396875"/>
            <a:chOff x="1105" y="956"/>
            <a:chExt cx="480" cy="250"/>
          </a:xfrm>
        </p:grpSpPr>
        <p:sp>
          <p:nvSpPr>
            <p:cNvPr id="32797" name="Line 34"/>
            <p:cNvSpPr>
              <a:spLocks noChangeShapeType="1"/>
            </p:cNvSpPr>
            <p:nvPr/>
          </p:nvSpPr>
          <p:spPr bwMode="auto">
            <a:xfrm>
              <a:off x="1105" y="1152"/>
              <a:ext cx="480" cy="48"/>
            </a:xfrm>
            <a:prstGeom prst="line">
              <a:avLst/>
            </a:prstGeom>
            <a:noFill/>
            <a:ln w="28575">
              <a:solidFill>
                <a:srgbClr val="FF0000"/>
              </a:solidFill>
              <a:round/>
              <a:headEnd/>
              <a:tailEnd type="triangle" w="med" len="med"/>
            </a:ln>
          </p:spPr>
          <p:txBody>
            <a:bodyPr>
              <a:prstTxWarp prst="textNoShape">
                <a:avLst/>
              </a:prstTxWarp>
            </a:bodyPr>
            <a:lstStyle/>
            <a:p>
              <a:endParaRPr lang="en-US"/>
            </a:p>
          </p:txBody>
        </p:sp>
        <p:sp>
          <p:nvSpPr>
            <p:cNvPr id="32798" name="Text Box 35"/>
            <p:cNvSpPr txBox="1">
              <a:spLocks noChangeArrowheads="1"/>
            </p:cNvSpPr>
            <p:nvPr/>
          </p:nvSpPr>
          <p:spPr bwMode="auto">
            <a:xfrm>
              <a:off x="1184" y="956"/>
              <a:ext cx="282"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in</a:t>
              </a:r>
              <a:endParaRPr lang="en-US" sz="2000" b="1">
                <a:solidFill>
                  <a:srgbClr val="FF0000"/>
                </a:solidFill>
                <a:latin typeface="Monotype Corsiva" charset="0"/>
              </a:endParaRPr>
            </a:p>
          </p:txBody>
        </p:sp>
      </p:grpSp>
      <p:sp>
        <p:nvSpPr>
          <p:cNvPr id="433188" name="Text Box 36"/>
          <p:cNvSpPr txBox="1">
            <a:spLocks noChangeArrowheads="1"/>
          </p:cNvSpPr>
          <p:nvPr/>
        </p:nvSpPr>
        <p:spPr bwMode="auto">
          <a:xfrm>
            <a:off x="4667250" y="2516188"/>
            <a:ext cx="1798638"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Tensile strain</a:t>
            </a:r>
            <a:endParaRPr lang="en-US">
              <a:solidFill>
                <a:srgbClr val="FF0000"/>
              </a:solidFill>
              <a:latin typeface="Arial Narrow" charset="0"/>
            </a:endParaRPr>
          </a:p>
        </p:txBody>
      </p:sp>
      <p:graphicFrame>
        <p:nvGraphicFramePr>
          <p:cNvPr id="433189" name="Object 3"/>
          <p:cNvGraphicFramePr>
            <a:graphicFrameLocks noChangeAspect="1"/>
          </p:cNvGraphicFramePr>
          <p:nvPr/>
        </p:nvGraphicFramePr>
        <p:xfrm>
          <a:off x="6477000" y="2427288"/>
          <a:ext cx="1798638" cy="635000"/>
        </p:xfrm>
        <a:graphic>
          <a:graphicData uri="http://schemas.openxmlformats.org/presentationml/2006/ole">
            <mc:AlternateContent xmlns:mc="http://schemas.openxmlformats.org/markup-compatibility/2006">
              <mc:Choice xmlns:v="urn:schemas-microsoft-com:vml" Requires="v">
                <p:oleObj spid="_x0000_s726536" name="Equation" r:id="rId5" imgW="1244520" imgH="431640" progId="Equation.3">
                  <p:embed/>
                </p:oleObj>
              </mc:Choice>
              <mc:Fallback>
                <p:oleObj name="Equation" r:id="rId5" imgW="1244520" imgH="43164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2427288"/>
                        <a:ext cx="1798638" cy="635000"/>
                      </a:xfrm>
                      <a:prstGeom prst="rect">
                        <a:avLst/>
                      </a:prstGeom>
                      <a:solidFill>
                        <a:srgbClr val="FFFF99"/>
                      </a:solidFill>
                      <a:ln>
                        <a:noFill/>
                      </a:ln>
                      <a:extLs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3190" name="Object 4"/>
          <p:cNvGraphicFramePr>
            <a:graphicFrameLocks noChangeAspect="1"/>
          </p:cNvGraphicFramePr>
          <p:nvPr/>
        </p:nvGraphicFramePr>
        <p:xfrm>
          <a:off x="4038600" y="3395663"/>
          <a:ext cx="533400" cy="442912"/>
        </p:xfrm>
        <a:graphic>
          <a:graphicData uri="http://schemas.openxmlformats.org/presentationml/2006/ole">
            <mc:AlternateContent xmlns:mc="http://schemas.openxmlformats.org/markup-compatibility/2006">
              <mc:Choice xmlns:v="urn:schemas-microsoft-com:vml" Requires="v">
                <p:oleObj spid="_x0000_s726537" name="Equation" r:id="rId7" imgW="164880" imgH="164880" progId="Equation.3">
                  <p:embed/>
                </p:oleObj>
              </mc:Choice>
              <mc:Fallback>
                <p:oleObj name="Equation" r:id="rId7" imgW="164880" imgH="1648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038600" y="3395663"/>
                        <a:ext cx="533400" cy="4429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3191" name="Text Box 39"/>
          <p:cNvSpPr txBox="1">
            <a:spLocks noChangeArrowheads="1"/>
          </p:cNvSpPr>
          <p:nvPr/>
        </p:nvSpPr>
        <p:spPr bwMode="auto">
          <a:xfrm>
            <a:off x="4648200" y="4114800"/>
            <a:ext cx="1943100" cy="396875"/>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Arial Narrow" charset="0"/>
              </a:rPr>
              <a:t>Force per unit area</a:t>
            </a:r>
          </a:p>
        </p:txBody>
      </p:sp>
      <p:sp>
        <p:nvSpPr>
          <p:cNvPr id="433192" name="Text Box 40"/>
          <p:cNvSpPr txBox="1">
            <a:spLocks noChangeArrowheads="1"/>
          </p:cNvSpPr>
          <p:nvPr/>
        </p:nvSpPr>
        <p:spPr bwMode="auto">
          <a:xfrm>
            <a:off x="7048500" y="3200400"/>
            <a:ext cx="2095500" cy="730250"/>
          </a:xfrm>
          <a:prstGeom prst="rect">
            <a:avLst/>
          </a:prstGeom>
          <a:noFill/>
          <a:ln w="9525">
            <a:noFill/>
            <a:miter lim="800000"/>
            <a:headEnd/>
            <a:tailEnd/>
          </a:ln>
        </p:spPr>
        <p:txBody>
          <a:bodyPr>
            <a:prstTxWarp prst="textNoShape">
              <a:avLst/>
            </a:prstTxWarp>
            <a:spAutoFit/>
          </a:bodyPr>
          <a:lstStyle/>
          <a:p>
            <a:r>
              <a:rPr lang="en-US" sz="1400">
                <a:solidFill>
                  <a:srgbClr val="FF0000"/>
                </a:solidFill>
                <a:latin typeface="Arial Narrow" charset="0"/>
              </a:rPr>
              <a:t>Used to characterize a rod  or wire stressed under tension or compression</a:t>
            </a:r>
          </a:p>
        </p:txBody>
      </p:sp>
      <p:sp>
        <p:nvSpPr>
          <p:cNvPr id="433193" name="Text Box 41"/>
          <p:cNvSpPr txBox="1">
            <a:spLocks noChangeArrowheads="1"/>
          </p:cNvSpPr>
          <p:nvPr/>
        </p:nvSpPr>
        <p:spPr bwMode="auto">
          <a:xfrm>
            <a:off x="1371600" y="5851525"/>
            <a:ext cx="6553200" cy="701675"/>
          </a:xfrm>
          <a:prstGeom prst="rect">
            <a:avLst/>
          </a:prstGeom>
          <a:solidFill>
            <a:srgbClr val="CCFFFF"/>
          </a:solidFill>
          <a:ln w="9525">
            <a:noFill/>
            <a:miter lim="800000"/>
            <a:headEnd/>
            <a:tailEnd/>
          </a:ln>
        </p:spPr>
        <p:txBody>
          <a:bodyPr>
            <a:prstTxWarp prst="textNoShape">
              <a:avLst/>
            </a:prstTxWarp>
            <a:spAutoFit/>
          </a:bodyPr>
          <a:lstStyle/>
          <a:p>
            <a:r>
              <a:rPr lang="en-US" sz="2000" b="1">
                <a:solidFill>
                  <a:srgbClr val="003300"/>
                </a:solidFill>
                <a:latin typeface="Arial Narrow" charset="0"/>
              </a:rPr>
              <a:t>Elastic limit</a:t>
            </a:r>
            <a:r>
              <a:rPr lang="en-US" sz="2000" b="1">
                <a:solidFill>
                  <a:srgbClr val="FF0000"/>
                </a:solidFill>
                <a:latin typeface="Arial Narrow" charset="0"/>
              </a:rPr>
              <a:t>: </a:t>
            </a:r>
            <a:r>
              <a:rPr lang="en-US" sz="2000">
                <a:solidFill>
                  <a:srgbClr val="FF0000"/>
                </a:solidFill>
                <a:latin typeface="Arial Narrow" charset="0"/>
              </a:rPr>
              <a:t>Maximum stress that can be applied to the substance before it becomes permanently deformed</a:t>
            </a:r>
          </a:p>
        </p:txBody>
      </p:sp>
      <p:graphicFrame>
        <p:nvGraphicFramePr>
          <p:cNvPr id="433194" name="Object 5"/>
          <p:cNvGraphicFramePr>
            <a:graphicFrameLocks noChangeAspect="1"/>
          </p:cNvGraphicFramePr>
          <p:nvPr/>
        </p:nvGraphicFramePr>
        <p:xfrm>
          <a:off x="4521200" y="3321050"/>
          <a:ext cx="1636713" cy="592138"/>
        </p:xfrm>
        <a:graphic>
          <a:graphicData uri="http://schemas.openxmlformats.org/presentationml/2006/ole">
            <mc:AlternateContent xmlns:mc="http://schemas.openxmlformats.org/markup-compatibility/2006">
              <mc:Choice xmlns:v="urn:schemas-microsoft-com:vml" Requires="v">
                <p:oleObj spid="_x0000_s726538" name="Equation" r:id="rId9" imgW="1028520" imgH="393480" progId="Equation.3">
                  <p:embed/>
                </p:oleObj>
              </mc:Choice>
              <mc:Fallback>
                <p:oleObj name="Equation" r:id="rId9" imgW="1028520" imgH="3934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21200" y="3321050"/>
                        <a:ext cx="1636713" cy="5921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3195" name="Object 6"/>
          <p:cNvGraphicFramePr>
            <a:graphicFrameLocks noChangeAspect="1"/>
          </p:cNvGraphicFramePr>
          <p:nvPr>
            <p:extLst>
              <p:ext uri="{D42A27DB-BD31-4B8C-83A1-F6EECF244321}">
                <p14:modId xmlns:p14="http://schemas.microsoft.com/office/powerpoint/2010/main" val="4186646725"/>
              </p:ext>
            </p:extLst>
          </p:nvPr>
        </p:nvGraphicFramePr>
        <p:xfrm>
          <a:off x="6096000" y="3208338"/>
          <a:ext cx="849313" cy="815975"/>
        </p:xfrm>
        <a:graphic>
          <a:graphicData uri="http://schemas.openxmlformats.org/presentationml/2006/ole">
            <mc:AlternateContent xmlns:mc="http://schemas.openxmlformats.org/markup-compatibility/2006">
              <mc:Choice xmlns:v="urn:schemas-microsoft-com:vml" Requires="v">
                <p:oleObj spid="_x0000_s726539" name="Equation" r:id="rId11" imgW="533400" imgH="622300" progId="Equation.DSMT4">
                  <p:embed/>
                </p:oleObj>
              </mc:Choice>
              <mc:Fallback>
                <p:oleObj name="Equation" r:id="rId11" imgW="533400" imgH="622300" progId="Equation.DSMT4">
                  <p:embed/>
                  <p:pic>
                    <p:nvPicPr>
                      <p:cNvPr id="0" name=""/>
                      <p:cNvPicPr>
                        <a:picLocks noChangeAspect="1" noChangeArrowheads="1"/>
                      </p:cNvPicPr>
                      <p:nvPr/>
                    </p:nvPicPr>
                    <p:blipFill>
                      <a:blip r:embed="rId12"/>
                      <a:srcRect/>
                      <a:stretch>
                        <a:fillRect/>
                      </a:stretch>
                    </p:blipFill>
                    <p:spPr bwMode="auto">
                      <a:xfrm>
                        <a:off x="6096000" y="3208338"/>
                        <a:ext cx="849313" cy="8159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45789041"/>
      </p:ext>
    </p:extLst>
  </p:cSld>
  <p:clrMapOvr>
    <a:masterClrMapping/>
  </p:clrMapOvr>
  <p:transition xmlns:p14="http://schemas.microsoft.com/office/powerpoint/2010/main">
    <p:random/>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3156"/>
                                        </p:tgtEl>
                                        <p:attrNameLst>
                                          <p:attrName>style.visibility</p:attrName>
                                        </p:attrNameLst>
                                      </p:cBhvr>
                                      <p:to>
                                        <p:strVal val="visible"/>
                                      </p:to>
                                    </p:set>
                                    <p:animEffect transition="in" filter="wipe(left)">
                                      <p:cBhvr>
                                        <p:cTn id="7" dur="500"/>
                                        <p:tgtEl>
                                          <p:spTgt spid="43315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3181"/>
                                        </p:tgtEl>
                                        <p:attrNameLst>
                                          <p:attrName>style.visibility</p:attrName>
                                        </p:attrNameLst>
                                      </p:cBhvr>
                                      <p:to>
                                        <p:strVal val="visible"/>
                                      </p:to>
                                    </p:set>
                                    <p:animEffect transition="in" filter="wipe(left)">
                                      <p:cBhvr>
                                        <p:cTn id="27" dur="500"/>
                                        <p:tgtEl>
                                          <p:spTgt spid="43318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
                                        </p:tgtEl>
                                        <p:attrNameLst>
                                          <p:attrName>style.visibility</p:attrName>
                                        </p:attrNameLst>
                                      </p:cBhvr>
                                      <p:to>
                                        <p:strVal val="visible"/>
                                      </p:to>
                                    </p:set>
                                    <p:animEffect transition="in" filter="wipe(left)">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6"/>
                                        </p:tgtEl>
                                        <p:attrNameLst>
                                          <p:attrName>style.visibility</p:attrName>
                                        </p:attrNameLst>
                                      </p:cBhvr>
                                      <p:to>
                                        <p:strVal val="visible"/>
                                      </p:to>
                                    </p:set>
                                    <p:animEffect transition="in" filter="wipe(left)">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7"/>
                                        </p:tgtEl>
                                        <p:attrNameLst>
                                          <p:attrName>style.visibility</p:attrName>
                                        </p:attrNameLst>
                                      </p:cBhvr>
                                      <p:to>
                                        <p:strVal val="visible"/>
                                      </p:to>
                                    </p:set>
                                    <p:animEffect transition="in" filter="wipe(left)">
                                      <p:cBhvr>
                                        <p:cTn id="42" dur="500"/>
                                        <p:tgtEl>
                                          <p:spTgt spid="7"/>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3157">
                                            <p:txEl>
                                              <p:pRg st="0" end="0"/>
                                            </p:txEl>
                                          </p:spTgt>
                                        </p:tgtEl>
                                        <p:attrNameLst>
                                          <p:attrName>style.visibility</p:attrName>
                                        </p:attrNameLst>
                                      </p:cBhvr>
                                      <p:to>
                                        <p:strVal val="visible"/>
                                      </p:to>
                                    </p:set>
                                    <p:animEffect transition="in" filter="wipe(left)">
                                      <p:cBhvr>
                                        <p:cTn id="47" dur="500"/>
                                        <p:tgtEl>
                                          <p:spTgt spid="433157">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433171">
                                            <p:txEl>
                                              <p:pRg st="0" end="0"/>
                                            </p:txEl>
                                          </p:spTgt>
                                        </p:tgtEl>
                                        <p:attrNameLst>
                                          <p:attrName>style.visibility</p:attrName>
                                        </p:attrNameLst>
                                      </p:cBhvr>
                                      <p:to>
                                        <p:strVal val="visible"/>
                                      </p:to>
                                    </p:set>
                                    <p:animEffect transition="in" filter="wipe(left)">
                                      <p:cBhvr>
                                        <p:cTn id="52" dur="500"/>
                                        <p:tgtEl>
                                          <p:spTgt spid="433171">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433155"/>
                                        </p:tgtEl>
                                        <p:attrNameLst>
                                          <p:attrName>style.visibility</p:attrName>
                                        </p:attrNameLst>
                                      </p:cBhvr>
                                      <p:to>
                                        <p:strVal val="visible"/>
                                      </p:to>
                                    </p:set>
                                    <p:animEffect transition="in" filter="wipe(left)">
                                      <p:cBhvr>
                                        <p:cTn id="57" dur="500"/>
                                        <p:tgtEl>
                                          <p:spTgt spid="43315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433188">
                                            <p:txEl>
                                              <p:pRg st="0" end="0"/>
                                            </p:txEl>
                                          </p:spTgt>
                                        </p:tgtEl>
                                        <p:attrNameLst>
                                          <p:attrName>style.visibility</p:attrName>
                                        </p:attrNameLst>
                                      </p:cBhvr>
                                      <p:to>
                                        <p:strVal val="visible"/>
                                      </p:to>
                                    </p:set>
                                    <p:animEffect transition="in" filter="wipe(left)">
                                      <p:cBhvr>
                                        <p:cTn id="62" dur="500"/>
                                        <p:tgtEl>
                                          <p:spTgt spid="433188">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iterate type="wd">
                                    <p:tmPct val="10000"/>
                                  </p:iterate>
                                  <p:childTnLst>
                                    <p:set>
                                      <p:cBhvr>
                                        <p:cTn id="66" dur="1" fill="hold">
                                          <p:stCondLst>
                                            <p:cond delay="0"/>
                                          </p:stCondLst>
                                        </p:cTn>
                                        <p:tgtEl>
                                          <p:spTgt spid="433189"/>
                                        </p:tgtEl>
                                        <p:attrNameLst>
                                          <p:attrName>style.visibility</p:attrName>
                                        </p:attrNameLst>
                                      </p:cBhvr>
                                      <p:to>
                                        <p:strVal val="visible"/>
                                      </p:to>
                                    </p:set>
                                    <p:animEffect transition="in" filter="wipe(left)">
                                      <p:cBhvr>
                                        <p:cTn id="67" dur="500"/>
                                        <p:tgtEl>
                                          <p:spTgt spid="433189"/>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433158">
                                            <p:txEl>
                                              <p:pRg st="0" end="0"/>
                                            </p:txEl>
                                          </p:spTgt>
                                        </p:tgtEl>
                                        <p:attrNameLst>
                                          <p:attrName>style.visibility</p:attrName>
                                        </p:attrNameLst>
                                      </p:cBhvr>
                                      <p:to>
                                        <p:strVal val="visible"/>
                                      </p:to>
                                    </p:set>
                                    <p:animEffect transition="in" filter="wipe(left)">
                                      <p:cBhvr>
                                        <p:cTn id="72" dur="500"/>
                                        <p:tgtEl>
                                          <p:spTgt spid="433158">
                                            <p:txEl>
                                              <p:pRg st="0" end="0"/>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33190"/>
                                        </p:tgtEl>
                                        <p:attrNameLst>
                                          <p:attrName>style.visibility</p:attrName>
                                        </p:attrNameLst>
                                      </p:cBhvr>
                                      <p:to>
                                        <p:strVal val="visible"/>
                                      </p:to>
                                    </p:set>
                                    <p:animEffect transition="in" filter="wipe(left)">
                                      <p:cBhvr>
                                        <p:cTn id="77" dur="500"/>
                                        <p:tgtEl>
                                          <p:spTgt spid="433190"/>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433194"/>
                                        </p:tgtEl>
                                        <p:attrNameLst>
                                          <p:attrName>style.visibility</p:attrName>
                                        </p:attrNameLst>
                                      </p:cBhvr>
                                      <p:to>
                                        <p:strVal val="visible"/>
                                      </p:to>
                                    </p:set>
                                    <p:animEffect transition="in" filter="wipe(left)">
                                      <p:cBhvr>
                                        <p:cTn id="82" dur="500"/>
                                        <p:tgtEl>
                                          <p:spTgt spid="433194"/>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433195"/>
                                        </p:tgtEl>
                                        <p:attrNameLst>
                                          <p:attrName>style.visibility</p:attrName>
                                        </p:attrNameLst>
                                      </p:cBhvr>
                                      <p:to>
                                        <p:strVal val="visible"/>
                                      </p:to>
                                    </p:set>
                                    <p:animEffect transition="in" filter="wipe(left)">
                                      <p:cBhvr>
                                        <p:cTn id="87" dur="500"/>
                                        <p:tgtEl>
                                          <p:spTgt spid="433195"/>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grpId="0" nodeType="clickEffect">
                                  <p:stCondLst>
                                    <p:cond delay="0"/>
                                  </p:stCondLst>
                                  <p:iterate type="wd">
                                    <p:tmPct val="10000"/>
                                  </p:iterate>
                                  <p:childTnLst>
                                    <p:set>
                                      <p:cBhvr>
                                        <p:cTn id="91" dur="1" fill="hold">
                                          <p:stCondLst>
                                            <p:cond delay="0"/>
                                          </p:stCondLst>
                                        </p:cTn>
                                        <p:tgtEl>
                                          <p:spTgt spid="433192">
                                            <p:txEl>
                                              <p:pRg st="0" end="0"/>
                                            </p:txEl>
                                          </p:spTgt>
                                        </p:tgtEl>
                                        <p:attrNameLst>
                                          <p:attrName>style.visibility</p:attrName>
                                        </p:attrNameLst>
                                      </p:cBhvr>
                                      <p:to>
                                        <p:strVal val="visible"/>
                                      </p:to>
                                    </p:set>
                                    <p:animEffect transition="in" filter="wipe(left)">
                                      <p:cBhvr>
                                        <p:cTn id="92" dur="500"/>
                                        <p:tgtEl>
                                          <p:spTgt spid="433192">
                                            <p:txEl>
                                              <p:pRg st="0" end="0"/>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433159"/>
                                        </p:tgtEl>
                                        <p:attrNameLst>
                                          <p:attrName>style.visibility</p:attrName>
                                        </p:attrNameLst>
                                      </p:cBhvr>
                                      <p:to>
                                        <p:strVal val="visible"/>
                                      </p:to>
                                    </p:set>
                                    <p:animEffect transition="in" filter="wipe(left)">
                                      <p:cBhvr>
                                        <p:cTn id="97" dur="500"/>
                                        <p:tgtEl>
                                          <p:spTgt spid="433159"/>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iterate type="wd">
                                    <p:tmPct val="10000"/>
                                  </p:iterate>
                                  <p:childTnLst>
                                    <p:set>
                                      <p:cBhvr>
                                        <p:cTn id="101" dur="1" fill="hold">
                                          <p:stCondLst>
                                            <p:cond delay="0"/>
                                          </p:stCondLst>
                                        </p:cTn>
                                        <p:tgtEl>
                                          <p:spTgt spid="433191">
                                            <p:txEl>
                                              <p:pRg st="0" end="0"/>
                                            </p:txEl>
                                          </p:spTgt>
                                        </p:tgtEl>
                                        <p:attrNameLst>
                                          <p:attrName>style.visibility</p:attrName>
                                        </p:attrNameLst>
                                      </p:cBhvr>
                                      <p:to>
                                        <p:strVal val="visible"/>
                                      </p:to>
                                    </p:set>
                                    <p:animEffect transition="in" filter="wipe(left)">
                                      <p:cBhvr>
                                        <p:cTn id="102" dur="500"/>
                                        <p:tgtEl>
                                          <p:spTgt spid="433191">
                                            <p:txEl>
                                              <p:pRg st="0" end="0"/>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grpId="0" nodeType="clickEffect">
                                  <p:stCondLst>
                                    <p:cond delay="0"/>
                                  </p:stCondLst>
                                  <p:iterate type="wd">
                                    <p:tmPct val="10000"/>
                                  </p:iterate>
                                  <p:childTnLst>
                                    <p:set>
                                      <p:cBhvr>
                                        <p:cTn id="106" dur="1" fill="hold">
                                          <p:stCondLst>
                                            <p:cond delay="0"/>
                                          </p:stCondLst>
                                        </p:cTn>
                                        <p:tgtEl>
                                          <p:spTgt spid="433160">
                                            <p:txEl>
                                              <p:pRg st="0" end="0"/>
                                            </p:txEl>
                                          </p:spTgt>
                                        </p:tgtEl>
                                        <p:attrNameLst>
                                          <p:attrName>style.visibility</p:attrName>
                                        </p:attrNameLst>
                                      </p:cBhvr>
                                      <p:to>
                                        <p:strVal val="visible"/>
                                      </p:to>
                                    </p:set>
                                    <p:animEffect transition="in" filter="wipe(left)">
                                      <p:cBhvr>
                                        <p:cTn id="107" dur="500"/>
                                        <p:tgtEl>
                                          <p:spTgt spid="433160">
                                            <p:txEl>
                                              <p:pRg st="0" end="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grpId="0" nodeType="clickEffect">
                                  <p:stCondLst>
                                    <p:cond delay="0"/>
                                  </p:stCondLst>
                                  <p:iterate type="wd">
                                    <p:tmPct val="10000"/>
                                  </p:iterate>
                                  <p:childTnLst>
                                    <p:set>
                                      <p:cBhvr>
                                        <p:cTn id="111" dur="1" fill="hold">
                                          <p:stCondLst>
                                            <p:cond delay="0"/>
                                          </p:stCondLst>
                                        </p:cTn>
                                        <p:tgtEl>
                                          <p:spTgt spid="433161">
                                            <p:txEl>
                                              <p:pRg st="0" end="0"/>
                                            </p:txEl>
                                          </p:spTgt>
                                        </p:tgtEl>
                                        <p:attrNameLst>
                                          <p:attrName>style.visibility</p:attrName>
                                        </p:attrNameLst>
                                      </p:cBhvr>
                                      <p:to>
                                        <p:strVal val="visible"/>
                                      </p:to>
                                    </p:set>
                                    <p:animEffect transition="in" filter="wipe(left)">
                                      <p:cBhvr>
                                        <p:cTn id="112" dur="500"/>
                                        <p:tgtEl>
                                          <p:spTgt spid="433161">
                                            <p:txEl>
                                              <p:pRg st="0" end="0"/>
                                            </p:txEl>
                                          </p:spTgt>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8" fill="hold" grpId="0" nodeType="clickEffect">
                                  <p:stCondLst>
                                    <p:cond delay="0"/>
                                  </p:stCondLst>
                                  <p:iterate type="wd">
                                    <p:tmPct val="10000"/>
                                  </p:iterate>
                                  <p:childTnLst>
                                    <p:set>
                                      <p:cBhvr>
                                        <p:cTn id="116" dur="1" fill="hold">
                                          <p:stCondLst>
                                            <p:cond delay="0"/>
                                          </p:stCondLst>
                                        </p:cTn>
                                        <p:tgtEl>
                                          <p:spTgt spid="433161">
                                            <p:txEl>
                                              <p:pRg st="1" end="1"/>
                                            </p:txEl>
                                          </p:spTgt>
                                        </p:tgtEl>
                                        <p:attrNameLst>
                                          <p:attrName>style.visibility</p:attrName>
                                        </p:attrNameLst>
                                      </p:cBhvr>
                                      <p:to>
                                        <p:strVal val="visible"/>
                                      </p:to>
                                    </p:set>
                                    <p:animEffect transition="in" filter="wipe(left)">
                                      <p:cBhvr>
                                        <p:cTn id="117" dur="500"/>
                                        <p:tgtEl>
                                          <p:spTgt spid="433161">
                                            <p:txEl>
                                              <p:pRg st="1" end="1"/>
                                            </p:txEl>
                                          </p:spTgt>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8" fill="hold" grpId="0" nodeType="clickEffect">
                                  <p:stCondLst>
                                    <p:cond delay="0"/>
                                  </p:stCondLst>
                                  <p:iterate type="wd">
                                    <p:tmPct val="10000"/>
                                  </p:iterate>
                                  <p:childTnLst>
                                    <p:set>
                                      <p:cBhvr>
                                        <p:cTn id="121" dur="1" fill="hold">
                                          <p:stCondLst>
                                            <p:cond delay="0"/>
                                          </p:stCondLst>
                                        </p:cTn>
                                        <p:tgtEl>
                                          <p:spTgt spid="433193"/>
                                        </p:tgtEl>
                                        <p:attrNameLst>
                                          <p:attrName>style.visibility</p:attrName>
                                        </p:attrNameLst>
                                      </p:cBhvr>
                                      <p:to>
                                        <p:strVal val="visible"/>
                                      </p:to>
                                    </p:set>
                                    <p:animEffect transition="in" filter="wipe(left)">
                                      <p:cBhvr>
                                        <p:cTn id="122" dur="500"/>
                                        <p:tgtEl>
                                          <p:spTgt spid="4331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3156" grpId="0" animBg="1" autoUpdateAnimBg="0"/>
      <p:bldP spid="433157" grpId="0" build="p" autoUpdateAnimBg="0"/>
      <p:bldP spid="433158" grpId="0" build="p" autoUpdateAnimBg="0"/>
      <p:bldP spid="433159" grpId="0" animBg="1" autoUpdateAnimBg="0"/>
      <p:bldP spid="433160" grpId="0" build="p" autoUpdateAnimBg="0"/>
      <p:bldP spid="433161" grpId="0" build="p" autoUpdateAnimBg="0"/>
      <p:bldP spid="433171" grpId="0" build="p" autoUpdateAnimBg="0"/>
      <p:bldP spid="433181" grpId="0" animBg="1" autoUpdateAnimBg="0"/>
      <p:bldP spid="433188" grpId="0" build="p" autoUpdateAnimBg="0"/>
      <p:bldP spid="433191" grpId="0" build="p" autoUpdateAnimBg="0"/>
      <p:bldP spid="433192" grpId="0" build="p" autoUpdateAnimBg="0"/>
      <p:bldP spid="433193"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4" name="Date Placeholder 3"/>
          <p:cNvSpPr>
            <a:spLocks noGrp="1"/>
          </p:cNvSpPr>
          <p:nvPr>
            <p:ph type="dt" sz="quarter" idx="10"/>
          </p:nvPr>
        </p:nvSpPr>
        <p:spPr/>
        <p:txBody>
          <a:bodyPr/>
          <a:lstStyle/>
          <a:p>
            <a:pPr>
              <a:defRPr/>
            </a:pPr>
            <a:r>
              <a:rPr lang="en-US" smtClean="0"/>
              <a:t>Monday, April 29, 2013</a:t>
            </a:r>
            <a:endParaRPr lang="en-US"/>
          </a:p>
        </p:txBody>
      </p:sp>
      <p:sp>
        <p:nvSpPr>
          <p:cNvPr id="32775" name="Footer Placeholder 4"/>
          <p:cNvSpPr>
            <a:spLocks noGrp="1"/>
          </p:cNvSpPr>
          <p:nvPr>
            <p:ph type="ftr" sz="quarter" idx="11"/>
          </p:nvPr>
        </p:nvSpPr>
        <p:spPr/>
        <p:txBody>
          <a:bodyPr/>
          <a:lstStyle/>
          <a:p>
            <a:pPr>
              <a:defRPr/>
            </a:pPr>
            <a:r>
              <a:rPr lang="nl-NL" smtClean="0"/>
              <a:t>PHYS 1441-002, Spring 2013                   Dr. Jaehoon Yu</a:t>
            </a:r>
            <a:endParaRPr lang="en-US"/>
          </a:p>
        </p:txBody>
      </p:sp>
      <p:sp>
        <p:nvSpPr>
          <p:cNvPr id="33800" name="Slide Number Placeholder 5"/>
          <p:cNvSpPr>
            <a:spLocks noGrp="1"/>
          </p:cNvSpPr>
          <p:nvPr>
            <p:ph type="sldNum" sz="quarter" idx="12"/>
          </p:nvPr>
        </p:nvSpPr>
        <p:spPr>
          <a:noFill/>
        </p:spPr>
        <p:txBody>
          <a:bodyPr/>
          <a:lstStyle/>
          <a:p>
            <a:fld id="{D83B92FA-4C68-EB40-AEB7-EA6B7E4AEA75}" type="slidenum">
              <a:rPr lang="en-US">
                <a:latin typeface="Arial Narrow" charset="0"/>
              </a:rPr>
              <a:pPr/>
              <a:t>13</a:t>
            </a:fld>
            <a:endParaRPr lang="en-US">
              <a:latin typeface="Arial Narrow" charset="0"/>
            </a:endParaRPr>
          </a:p>
        </p:txBody>
      </p:sp>
      <p:graphicFrame>
        <p:nvGraphicFramePr>
          <p:cNvPr id="434178" name="Object 2"/>
          <p:cNvGraphicFramePr>
            <a:graphicFrameLocks noChangeAspect="1"/>
          </p:cNvGraphicFramePr>
          <p:nvPr/>
        </p:nvGraphicFramePr>
        <p:xfrm>
          <a:off x="3397250" y="4926013"/>
          <a:ext cx="2622550" cy="704850"/>
        </p:xfrm>
        <a:graphic>
          <a:graphicData uri="http://schemas.openxmlformats.org/presentationml/2006/ole">
            <mc:AlternateContent xmlns:mc="http://schemas.openxmlformats.org/markup-compatibility/2006">
              <mc:Choice xmlns:v="urn:schemas-microsoft-com:vml" Requires="v">
                <p:oleObj spid="_x0000_s727457" name="Equation" r:id="rId3" imgW="1206360" imgH="393480" progId="Equation.3">
                  <p:embed/>
                </p:oleObj>
              </mc:Choice>
              <mc:Fallback>
                <p:oleObj name="Equation" r:id="rId3" imgW="1206360" imgH="3934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97250" y="4926013"/>
                        <a:ext cx="2622550" cy="7048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4179" name="Object 3"/>
          <p:cNvGraphicFramePr>
            <a:graphicFrameLocks noChangeAspect="1"/>
          </p:cNvGraphicFramePr>
          <p:nvPr/>
        </p:nvGraphicFramePr>
        <p:xfrm>
          <a:off x="5983288" y="4732338"/>
          <a:ext cx="1408112" cy="1092200"/>
        </p:xfrm>
        <a:graphic>
          <a:graphicData uri="http://schemas.openxmlformats.org/presentationml/2006/ole">
            <mc:AlternateContent xmlns:mc="http://schemas.openxmlformats.org/markup-compatibility/2006">
              <mc:Choice xmlns:v="urn:schemas-microsoft-com:vml" Requires="v">
                <p:oleObj spid="_x0000_s727458" name="Equation" r:id="rId5" imgW="647640" imgH="609480" progId="Equation.3">
                  <p:embed/>
                </p:oleObj>
              </mc:Choice>
              <mc:Fallback>
                <p:oleObj name="Equation" r:id="rId5" imgW="647640" imgH="609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83288" y="4732338"/>
                        <a:ext cx="1408112" cy="1092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4180" name="Object 4"/>
          <p:cNvGraphicFramePr>
            <a:graphicFrameLocks noChangeAspect="1"/>
          </p:cNvGraphicFramePr>
          <p:nvPr/>
        </p:nvGraphicFramePr>
        <p:xfrm>
          <a:off x="7354888" y="4800600"/>
          <a:ext cx="1408112" cy="955675"/>
        </p:xfrm>
        <a:graphic>
          <a:graphicData uri="http://schemas.openxmlformats.org/presentationml/2006/ole">
            <mc:AlternateContent xmlns:mc="http://schemas.openxmlformats.org/markup-compatibility/2006">
              <mc:Choice xmlns:v="urn:schemas-microsoft-com:vml" Requires="v">
                <p:oleObj spid="_x0000_s727459" name="Equation" r:id="rId7" imgW="647640" imgH="533160" progId="Equation.3">
                  <p:embed/>
                </p:oleObj>
              </mc:Choice>
              <mc:Fallback>
                <p:oleObj name="Equation" r:id="rId7" imgW="647640" imgH="53316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354888" y="4800600"/>
                        <a:ext cx="1408112" cy="9556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33801" name="Rectangle 5"/>
          <p:cNvSpPr>
            <a:spLocks noGrp="1" noChangeArrowheads="1"/>
          </p:cNvSpPr>
          <p:nvPr>
            <p:ph type="title"/>
          </p:nvPr>
        </p:nvSpPr>
        <p:spPr>
          <a:xfrm>
            <a:off x="685800" y="152400"/>
            <a:ext cx="8153400" cy="609600"/>
          </a:xfrm>
        </p:spPr>
        <p:txBody>
          <a:bodyPr/>
          <a:lstStyle/>
          <a:p>
            <a:r>
              <a:rPr lang="en-US">
                <a:ea typeface="ＭＳ Ｐゴシック" charset="-128"/>
                <a:cs typeface="ＭＳ Ｐゴシック" charset="-128"/>
              </a:rPr>
              <a:t>Bulk Modulus</a:t>
            </a:r>
          </a:p>
        </p:txBody>
      </p:sp>
      <p:graphicFrame>
        <p:nvGraphicFramePr>
          <p:cNvPr id="434182" name="Object 5"/>
          <p:cNvGraphicFramePr>
            <a:graphicFrameLocks noChangeAspect="1"/>
          </p:cNvGraphicFramePr>
          <p:nvPr/>
        </p:nvGraphicFramePr>
        <p:xfrm>
          <a:off x="2819400" y="3282950"/>
          <a:ext cx="4724400" cy="679450"/>
        </p:xfrm>
        <a:graphic>
          <a:graphicData uri="http://schemas.openxmlformats.org/presentationml/2006/ole">
            <mc:AlternateContent xmlns:mc="http://schemas.openxmlformats.org/markup-compatibility/2006">
              <mc:Choice xmlns:v="urn:schemas-microsoft-com:vml" Requires="v">
                <p:oleObj spid="_x0000_s727460" name="Equation" r:id="rId9" imgW="2831760" imgH="419040" progId="Equation.3">
                  <p:embed/>
                </p:oleObj>
              </mc:Choice>
              <mc:Fallback>
                <p:oleObj name="Equation" r:id="rId9" imgW="2831760" imgH="4190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819400" y="3282950"/>
                        <a:ext cx="4724400" cy="679450"/>
                      </a:xfrm>
                      <a:prstGeom prst="rect">
                        <a:avLst/>
                      </a:prstGeom>
                      <a:solidFill>
                        <a:srgbClr val="FFFF99"/>
                      </a:solidFill>
                      <a:ln>
                        <a:noFill/>
                      </a:ln>
                      <a:extLs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4183" name="Text Box 7"/>
          <p:cNvSpPr txBox="1">
            <a:spLocks noChangeArrowheads="1"/>
          </p:cNvSpPr>
          <p:nvPr/>
        </p:nvSpPr>
        <p:spPr bwMode="auto">
          <a:xfrm>
            <a:off x="533400" y="838200"/>
            <a:ext cx="8077200" cy="762000"/>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2200">
                <a:solidFill>
                  <a:srgbClr val="333399"/>
                </a:solidFill>
                <a:latin typeface="Arial Narrow" charset="0"/>
              </a:rPr>
              <a:t>Bulk Modulus characterizes the response of a substance to uniform squeezing or reduction of pressure.</a:t>
            </a:r>
          </a:p>
        </p:txBody>
      </p:sp>
      <p:sp>
        <p:nvSpPr>
          <p:cNvPr id="434184" name="Text Box 8"/>
          <p:cNvSpPr txBox="1">
            <a:spLocks noChangeArrowheads="1"/>
          </p:cNvSpPr>
          <p:nvPr/>
        </p:nvSpPr>
        <p:spPr bwMode="auto">
          <a:xfrm>
            <a:off x="914400" y="4876800"/>
            <a:ext cx="2057400" cy="822325"/>
          </a:xfrm>
          <a:prstGeom prst="rect">
            <a:avLst/>
          </a:prstGeom>
          <a:noFill/>
          <a:ln w="9525">
            <a:noFill/>
            <a:miter lim="800000"/>
            <a:headEnd/>
            <a:tailEnd/>
          </a:ln>
        </p:spPr>
        <p:txBody>
          <a:bodyPr>
            <a:prstTxWarp prst="textNoShape">
              <a:avLst/>
            </a:prstTxWarp>
            <a:spAutoFit/>
          </a:bodyPr>
          <a:lstStyle/>
          <a:p>
            <a:r>
              <a:rPr lang="en-US">
                <a:solidFill>
                  <a:schemeClr val="accent2"/>
                </a:solidFill>
                <a:latin typeface="Arial Narrow" charset="0"/>
              </a:rPr>
              <a:t>Bulk Modulus is defined as</a:t>
            </a:r>
          </a:p>
        </p:txBody>
      </p:sp>
      <p:sp>
        <p:nvSpPr>
          <p:cNvPr id="434185" name="Text Box 9"/>
          <p:cNvSpPr txBox="1">
            <a:spLocks noChangeArrowheads="1"/>
          </p:cNvSpPr>
          <p:nvPr/>
        </p:nvSpPr>
        <p:spPr bwMode="auto">
          <a:xfrm>
            <a:off x="685800" y="3276600"/>
            <a:ext cx="19050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333399"/>
                </a:solidFill>
                <a:latin typeface="Arial Narrow" charset="0"/>
              </a:rPr>
              <a:t>Volume stress =pressure</a:t>
            </a:r>
            <a:endParaRPr lang="en-US">
              <a:solidFill>
                <a:srgbClr val="FF0000"/>
              </a:solidFill>
              <a:latin typeface="Arial Narrow" charset="0"/>
            </a:endParaRPr>
          </a:p>
        </p:txBody>
      </p:sp>
      <p:sp>
        <p:nvSpPr>
          <p:cNvPr id="434186" name="AutoShape 10"/>
          <p:cNvSpPr>
            <a:spLocks noChangeArrowheads="1"/>
          </p:cNvSpPr>
          <p:nvPr/>
        </p:nvSpPr>
        <p:spPr bwMode="auto">
          <a:xfrm>
            <a:off x="2819400" y="1828800"/>
            <a:ext cx="2743200" cy="1143000"/>
          </a:xfrm>
          <a:prstGeom prst="rightArrow">
            <a:avLst>
              <a:gd name="adj1" fmla="val 50000"/>
              <a:gd name="adj2" fmla="val 60000"/>
            </a:avLst>
          </a:prstGeom>
          <a:solidFill>
            <a:srgbClr val="CCFFFF"/>
          </a:solidFill>
          <a:ln w="28575">
            <a:solidFill>
              <a:srgbClr val="FF0000"/>
            </a:solidFill>
            <a:miter lim="800000"/>
            <a:headEnd/>
            <a:tailEnd/>
          </a:ln>
        </p:spPr>
        <p:txBody>
          <a:bodyPr wrap="none" anchor="ctr">
            <a:prstTxWarp prst="textNoShape">
              <a:avLst/>
            </a:prstTxWarp>
          </a:bodyPr>
          <a:lstStyle/>
          <a:p>
            <a:pPr algn="ctr"/>
            <a:r>
              <a:rPr lang="en-US" sz="2000">
                <a:solidFill>
                  <a:srgbClr val="FF0000"/>
                </a:solidFill>
                <a:latin typeface="Arial Narrow" charset="0"/>
              </a:rPr>
              <a:t>After the pressure change</a:t>
            </a:r>
          </a:p>
        </p:txBody>
      </p:sp>
      <p:sp>
        <p:nvSpPr>
          <p:cNvPr id="434187" name="Text Box 11"/>
          <p:cNvSpPr txBox="1">
            <a:spLocks noChangeArrowheads="1"/>
          </p:cNvSpPr>
          <p:nvPr/>
        </p:nvSpPr>
        <p:spPr bwMode="auto">
          <a:xfrm>
            <a:off x="533400" y="3978275"/>
            <a:ext cx="78486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If the pressure on an object changes by </a:t>
            </a:r>
            <a:r>
              <a:rPr lang="en-US">
                <a:solidFill>
                  <a:srgbClr val="FF0000"/>
                </a:solidFill>
                <a:latin typeface="Symbol" charset="2"/>
              </a:rPr>
              <a:t>D</a:t>
            </a:r>
            <a:r>
              <a:rPr lang="en-US">
                <a:solidFill>
                  <a:srgbClr val="FF0000"/>
                </a:solidFill>
                <a:latin typeface="Arial Narrow" charset="0"/>
              </a:rPr>
              <a:t>P=</a:t>
            </a:r>
            <a:r>
              <a:rPr lang="en-US">
                <a:solidFill>
                  <a:srgbClr val="FF0000"/>
                </a:solidFill>
                <a:latin typeface="Symbol" charset="2"/>
              </a:rPr>
              <a:t>D</a:t>
            </a:r>
            <a:r>
              <a:rPr lang="en-US">
                <a:solidFill>
                  <a:srgbClr val="FF0000"/>
                </a:solidFill>
                <a:latin typeface="Arial Narrow" charset="0"/>
              </a:rPr>
              <a:t>F/A, the object will undergo a volume change </a:t>
            </a:r>
            <a:r>
              <a:rPr lang="en-US">
                <a:solidFill>
                  <a:srgbClr val="FF0000"/>
                </a:solidFill>
                <a:latin typeface="Symbol" charset="2"/>
              </a:rPr>
              <a:t>D</a:t>
            </a:r>
            <a:r>
              <a:rPr lang="en-US">
                <a:solidFill>
                  <a:srgbClr val="FF0000"/>
                </a:solidFill>
                <a:latin typeface="Arial Narrow" charset="0"/>
              </a:rPr>
              <a:t>V.</a:t>
            </a:r>
          </a:p>
        </p:txBody>
      </p:sp>
      <p:sp>
        <p:nvSpPr>
          <p:cNvPr id="434188" name="AutoShape 12"/>
          <p:cNvSpPr>
            <a:spLocks noChangeArrowheads="1"/>
          </p:cNvSpPr>
          <p:nvPr/>
        </p:nvSpPr>
        <p:spPr bwMode="auto">
          <a:xfrm>
            <a:off x="1371600" y="1905000"/>
            <a:ext cx="1143000" cy="1066800"/>
          </a:xfrm>
          <a:prstGeom prst="cube">
            <a:avLst>
              <a:gd name="adj" fmla="val 25000"/>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V</a:t>
            </a:r>
          </a:p>
        </p:txBody>
      </p:sp>
      <p:grpSp>
        <p:nvGrpSpPr>
          <p:cNvPr id="2" name="Group 13"/>
          <p:cNvGrpSpPr>
            <a:grpSpLocks/>
          </p:cNvGrpSpPr>
          <p:nvPr/>
        </p:nvGrpSpPr>
        <p:grpSpPr bwMode="auto">
          <a:xfrm>
            <a:off x="5715000" y="1393825"/>
            <a:ext cx="1905000" cy="1868488"/>
            <a:chOff x="3600" y="878"/>
            <a:chExt cx="1200" cy="1177"/>
          </a:xfrm>
        </p:grpSpPr>
        <p:sp>
          <p:nvSpPr>
            <p:cNvPr id="33814" name="AutoShape 14"/>
            <p:cNvSpPr>
              <a:spLocks noChangeArrowheads="1"/>
            </p:cNvSpPr>
            <p:nvPr/>
          </p:nvSpPr>
          <p:spPr bwMode="auto">
            <a:xfrm>
              <a:off x="3936" y="1248"/>
              <a:ext cx="480" cy="480"/>
            </a:xfrm>
            <a:prstGeom prst="cube">
              <a:avLst>
                <a:gd name="adj" fmla="val 25000"/>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V’</a:t>
              </a:r>
            </a:p>
          </p:txBody>
        </p:sp>
        <p:grpSp>
          <p:nvGrpSpPr>
            <p:cNvPr id="3" name="Group 15"/>
            <p:cNvGrpSpPr>
              <a:grpSpLocks/>
            </p:cNvGrpSpPr>
            <p:nvPr/>
          </p:nvGrpSpPr>
          <p:grpSpPr bwMode="auto">
            <a:xfrm>
              <a:off x="4368" y="1272"/>
              <a:ext cx="432" cy="250"/>
              <a:chOff x="4368" y="1272"/>
              <a:chExt cx="432" cy="250"/>
            </a:xfrm>
          </p:grpSpPr>
          <p:sp>
            <p:nvSpPr>
              <p:cNvPr id="33825" name="Line 16"/>
              <p:cNvSpPr>
                <a:spLocks noChangeShapeType="1"/>
              </p:cNvSpPr>
              <p:nvPr/>
            </p:nvSpPr>
            <p:spPr bwMode="auto">
              <a:xfrm flipH="1">
                <a:off x="4368" y="1488"/>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3826" name="Text Box 17"/>
              <p:cNvSpPr txBox="1">
                <a:spLocks noChangeArrowheads="1"/>
              </p:cNvSpPr>
              <p:nvPr/>
            </p:nvSpPr>
            <p:spPr bwMode="auto">
              <a:xfrm>
                <a:off x="4550" y="1272"/>
                <a:ext cx="209"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4" name="Group 18"/>
            <p:cNvGrpSpPr>
              <a:grpSpLocks/>
            </p:cNvGrpSpPr>
            <p:nvPr/>
          </p:nvGrpSpPr>
          <p:grpSpPr bwMode="auto">
            <a:xfrm rot="5400000">
              <a:off x="3962" y="1727"/>
              <a:ext cx="337" cy="320"/>
              <a:chOff x="4296" y="1228"/>
              <a:chExt cx="432" cy="320"/>
            </a:xfrm>
          </p:grpSpPr>
          <p:sp>
            <p:nvSpPr>
              <p:cNvPr id="33823" name="Line 19"/>
              <p:cNvSpPr>
                <a:spLocks noChangeShapeType="1"/>
              </p:cNvSpPr>
              <p:nvPr/>
            </p:nvSpPr>
            <p:spPr bwMode="auto">
              <a:xfrm flipH="1">
                <a:off x="4296" y="1426"/>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3824" name="Text Box 20"/>
              <p:cNvSpPr txBox="1">
                <a:spLocks noChangeArrowheads="1"/>
              </p:cNvSpPr>
              <p:nvPr/>
            </p:nvSpPr>
            <p:spPr bwMode="auto">
              <a:xfrm>
                <a:off x="4468" y="1228"/>
                <a:ext cx="209" cy="32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5" name="Group 21"/>
            <p:cNvGrpSpPr>
              <a:grpSpLocks/>
            </p:cNvGrpSpPr>
            <p:nvPr/>
          </p:nvGrpSpPr>
          <p:grpSpPr bwMode="auto">
            <a:xfrm flipH="1">
              <a:off x="3600" y="1296"/>
              <a:ext cx="336" cy="250"/>
              <a:chOff x="4368" y="1272"/>
              <a:chExt cx="432" cy="260"/>
            </a:xfrm>
          </p:grpSpPr>
          <p:sp>
            <p:nvSpPr>
              <p:cNvPr id="33821" name="Line 22"/>
              <p:cNvSpPr>
                <a:spLocks noChangeShapeType="1"/>
              </p:cNvSpPr>
              <p:nvPr/>
            </p:nvSpPr>
            <p:spPr bwMode="auto">
              <a:xfrm flipH="1">
                <a:off x="4368" y="1488"/>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3822" name="Text Box 23"/>
              <p:cNvSpPr txBox="1">
                <a:spLocks noChangeArrowheads="1"/>
              </p:cNvSpPr>
              <p:nvPr/>
            </p:nvSpPr>
            <p:spPr bwMode="auto">
              <a:xfrm>
                <a:off x="4409" y="1272"/>
                <a:ext cx="269" cy="26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nvGrpSpPr>
            <p:cNvPr id="6" name="Group 24"/>
            <p:cNvGrpSpPr>
              <a:grpSpLocks/>
            </p:cNvGrpSpPr>
            <p:nvPr/>
          </p:nvGrpSpPr>
          <p:grpSpPr bwMode="auto">
            <a:xfrm rot="-5400000">
              <a:off x="3866" y="946"/>
              <a:ext cx="404" cy="267"/>
              <a:chOff x="4362" y="1254"/>
              <a:chExt cx="432" cy="267"/>
            </a:xfrm>
          </p:grpSpPr>
          <p:sp>
            <p:nvSpPr>
              <p:cNvPr id="33819" name="Line 25"/>
              <p:cNvSpPr>
                <a:spLocks noChangeShapeType="1"/>
              </p:cNvSpPr>
              <p:nvPr/>
            </p:nvSpPr>
            <p:spPr bwMode="auto">
              <a:xfrm flipH="1">
                <a:off x="4362" y="1486"/>
                <a:ext cx="43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33820" name="Text Box 26"/>
              <p:cNvSpPr txBox="1">
                <a:spLocks noChangeArrowheads="1"/>
              </p:cNvSpPr>
              <p:nvPr/>
            </p:nvSpPr>
            <p:spPr bwMode="auto">
              <a:xfrm>
                <a:off x="4561" y="1254"/>
                <a:ext cx="209" cy="267"/>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p>
            </p:txBody>
          </p:sp>
        </p:grpSp>
      </p:grpSp>
      <p:sp>
        <p:nvSpPr>
          <p:cNvPr id="434203" name="Text Box 27"/>
          <p:cNvSpPr txBox="1">
            <a:spLocks noChangeArrowheads="1"/>
          </p:cNvSpPr>
          <p:nvPr/>
        </p:nvSpPr>
        <p:spPr bwMode="auto">
          <a:xfrm>
            <a:off x="3657600" y="5867400"/>
            <a:ext cx="5105400" cy="457200"/>
          </a:xfrm>
          <a:prstGeom prst="rect">
            <a:avLst/>
          </a:prstGeom>
          <a:noFill/>
          <a:ln w="9525">
            <a:noFill/>
            <a:miter lim="800000"/>
            <a:headEnd/>
            <a:tailEnd/>
          </a:ln>
        </p:spPr>
        <p:txBody>
          <a:bodyPr>
            <a:prstTxWarp prst="textNoShape">
              <a:avLst/>
            </a:prstTxWarp>
            <a:spAutoFit/>
          </a:bodyPr>
          <a:lstStyle/>
          <a:p>
            <a:r>
              <a:rPr lang="en-US" sz="2000">
                <a:solidFill>
                  <a:srgbClr val="FF0000"/>
                </a:solidFill>
                <a:latin typeface="Arial Narrow" charset="0"/>
              </a:rPr>
              <a:t>Compressibility is the reciprocal of Bulk Modulus</a:t>
            </a:r>
            <a:r>
              <a:rPr lang="en-US">
                <a:solidFill>
                  <a:schemeClr val="accent2"/>
                </a:solidFill>
                <a:latin typeface="Arial Narrow" charset="0"/>
              </a:rPr>
              <a:t> </a:t>
            </a:r>
          </a:p>
        </p:txBody>
      </p:sp>
      <p:grpSp>
        <p:nvGrpSpPr>
          <p:cNvPr id="7" name="Group 28"/>
          <p:cNvGrpSpPr>
            <a:grpSpLocks/>
          </p:cNvGrpSpPr>
          <p:nvPr/>
        </p:nvGrpSpPr>
        <p:grpSpPr bwMode="auto">
          <a:xfrm>
            <a:off x="838200" y="5029200"/>
            <a:ext cx="5638800" cy="1219200"/>
            <a:chOff x="480" y="3216"/>
            <a:chExt cx="3552" cy="768"/>
          </a:xfrm>
        </p:grpSpPr>
        <p:sp>
          <p:nvSpPr>
            <p:cNvPr id="33811" name="Oval 29"/>
            <p:cNvSpPr>
              <a:spLocks noChangeArrowheads="1"/>
            </p:cNvSpPr>
            <p:nvPr/>
          </p:nvSpPr>
          <p:spPr bwMode="auto">
            <a:xfrm>
              <a:off x="3840" y="3216"/>
              <a:ext cx="192" cy="192"/>
            </a:xfrm>
            <a:prstGeom prst="ellipse">
              <a:avLst/>
            </a:prstGeom>
            <a:noFill/>
            <a:ln w="19050">
              <a:solidFill>
                <a:srgbClr val="FF0000"/>
              </a:solidFill>
              <a:round/>
              <a:headEnd/>
              <a:tailEnd/>
            </a:ln>
          </p:spPr>
          <p:txBody>
            <a:bodyPr wrap="none" anchor="ctr">
              <a:prstTxWarp prst="textNoShape">
                <a:avLst/>
              </a:prstTxWarp>
            </a:bodyPr>
            <a:lstStyle/>
            <a:p>
              <a:endParaRPr lang="en-US"/>
            </a:p>
          </p:txBody>
        </p:sp>
        <p:sp>
          <p:nvSpPr>
            <p:cNvPr id="33812" name="Text Box 30"/>
            <p:cNvSpPr txBox="1">
              <a:spLocks noChangeArrowheads="1"/>
            </p:cNvSpPr>
            <p:nvPr/>
          </p:nvSpPr>
          <p:spPr bwMode="auto">
            <a:xfrm>
              <a:off x="480" y="3618"/>
              <a:ext cx="1680" cy="366"/>
            </a:xfrm>
            <a:prstGeom prst="rect">
              <a:avLst/>
            </a:prstGeom>
            <a:solidFill>
              <a:srgbClr val="FFFFCC"/>
            </a:solidFill>
            <a:ln w="9525">
              <a:noFill/>
              <a:miter lim="800000"/>
              <a:headEnd/>
              <a:tailEnd/>
            </a:ln>
          </p:spPr>
          <p:txBody>
            <a:bodyPr>
              <a:prstTxWarp prst="textNoShape">
                <a:avLst/>
              </a:prstTxWarp>
              <a:spAutoFit/>
            </a:bodyPr>
            <a:lstStyle/>
            <a:p>
              <a:r>
                <a:rPr lang="en-US" sz="1600">
                  <a:solidFill>
                    <a:srgbClr val="FF0000"/>
                  </a:solidFill>
                  <a:latin typeface="Arial Narrow" charset="0"/>
                </a:rPr>
                <a:t>Because the change of volume is reverse to change of pressure.</a:t>
              </a:r>
            </a:p>
          </p:txBody>
        </p:sp>
        <p:cxnSp>
          <p:nvCxnSpPr>
            <p:cNvPr id="33813" name="AutoShape 31"/>
            <p:cNvCxnSpPr>
              <a:cxnSpLocks noChangeShapeType="1"/>
              <a:stCxn id="33812" idx="3"/>
              <a:endCxn id="33811" idx="4"/>
            </p:cNvCxnSpPr>
            <p:nvPr/>
          </p:nvCxnSpPr>
          <p:spPr bwMode="auto">
            <a:xfrm flipV="1">
              <a:off x="2160" y="3414"/>
              <a:ext cx="1776" cy="387"/>
            </a:xfrm>
            <a:prstGeom prst="straightConnector1">
              <a:avLst/>
            </a:prstGeom>
            <a:noFill/>
            <a:ln w="28575">
              <a:solidFill>
                <a:srgbClr val="FF0000"/>
              </a:solidFill>
              <a:round/>
              <a:headEnd/>
              <a:tailEnd type="triangle" w="med" len="med"/>
            </a:ln>
          </p:spPr>
        </p:cxnSp>
      </p:grpSp>
    </p:spTree>
    <p:extLst>
      <p:ext uri="{BB962C8B-B14F-4D97-AF65-F5344CB8AC3E}">
        <p14:creationId xmlns:p14="http://schemas.microsoft.com/office/powerpoint/2010/main" val="1220229734"/>
      </p:ext>
    </p:extLst>
  </p:cSld>
  <p:clrMapOvr>
    <a:masterClrMapping/>
  </p:clrMapOvr>
  <p:transition xmlns:p14="http://schemas.microsoft.com/office/powerpoint/2010/main">
    <p:random/>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4183"/>
                                        </p:tgtEl>
                                        <p:attrNameLst>
                                          <p:attrName>style.visibility</p:attrName>
                                        </p:attrNameLst>
                                      </p:cBhvr>
                                      <p:to>
                                        <p:strVal val="visible"/>
                                      </p:to>
                                    </p:set>
                                    <p:animEffect transition="in" filter="wipe(left)">
                                      <p:cBhvr>
                                        <p:cTn id="7" dur="500"/>
                                        <p:tgtEl>
                                          <p:spTgt spid="434183"/>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grpId="0" nodeType="clickEffect">
                                  <p:stCondLst>
                                    <p:cond delay="0"/>
                                  </p:stCondLst>
                                  <p:iterate type="wd">
                                    <p:tmPct val="10000"/>
                                  </p:iterate>
                                  <p:childTnLst>
                                    <p:set>
                                      <p:cBhvr>
                                        <p:cTn id="11" dur="1" fill="hold">
                                          <p:stCondLst>
                                            <p:cond delay="0"/>
                                          </p:stCondLst>
                                        </p:cTn>
                                        <p:tgtEl>
                                          <p:spTgt spid="434188"/>
                                        </p:tgtEl>
                                        <p:attrNameLst>
                                          <p:attrName>style.visibility</p:attrName>
                                        </p:attrNameLst>
                                      </p:cBhvr>
                                      <p:to>
                                        <p:strVal val="visible"/>
                                      </p:to>
                                    </p:set>
                                    <p:anim calcmode="lin" valueType="num">
                                      <p:cBhvr>
                                        <p:cTn id="12" dur="500" fill="hold"/>
                                        <p:tgtEl>
                                          <p:spTgt spid="434188"/>
                                        </p:tgtEl>
                                        <p:attrNameLst>
                                          <p:attrName>ppt_w</p:attrName>
                                        </p:attrNameLst>
                                      </p:cBhvr>
                                      <p:tavLst>
                                        <p:tav tm="0">
                                          <p:val>
                                            <p:fltVal val="0"/>
                                          </p:val>
                                        </p:tav>
                                        <p:tav tm="100000">
                                          <p:val>
                                            <p:strVal val="#ppt_w"/>
                                          </p:val>
                                        </p:tav>
                                      </p:tavLst>
                                    </p:anim>
                                    <p:anim calcmode="lin" valueType="num">
                                      <p:cBhvr>
                                        <p:cTn id="13" dur="500" fill="hold"/>
                                        <p:tgtEl>
                                          <p:spTgt spid="434188"/>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iterate type="wd">
                                    <p:tmPct val="10000"/>
                                  </p:iterate>
                                  <p:childTnLst>
                                    <p:set>
                                      <p:cBhvr>
                                        <p:cTn id="17" dur="1" fill="hold">
                                          <p:stCondLst>
                                            <p:cond delay="0"/>
                                          </p:stCondLst>
                                        </p:cTn>
                                        <p:tgtEl>
                                          <p:spTgt spid="434186"/>
                                        </p:tgtEl>
                                        <p:attrNameLst>
                                          <p:attrName>style.visibility</p:attrName>
                                        </p:attrNameLst>
                                      </p:cBhvr>
                                      <p:to>
                                        <p:strVal val="visible"/>
                                      </p:to>
                                    </p:set>
                                    <p:animEffect transition="in" filter="wipe(left)">
                                      <p:cBhvr>
                                        <p:cTn id="18" dur="500"/>
                                        <p:tgtEl>
                                          <p:spTgt spid="434186"/>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iterate type="wd">
                                    <p:tmPct val="10000"/>
                                  </p:iterate>
                                  <p:childTnLst>
                                    <p:set>
                                      <p:cBhvr>
                                        <p:cTn id="22" dur="1" fill="hold">
                                          <p:stCondLst>
                                            <p:cond delay="0"/>
                                          </p:stCondLst>
                                        </p:cTn>
                                        <p:tgtEl>
                                          <p:spTgt spid="2"/>
                                        </p:tgtEl>
                                        <p:attrNameLst>
                                          <p:attrName>style.visibility</p:attrName>
                                        </p:attrNameLst>
                                      </p:cBhvr>
                                      <p:to>
                                        <p:strVal val="visible"/>
                                      </p:to>
                                    </p:set>
                                    <p:anim calcmode="lin" valueType="num">
                                      <p:cBhvr>
                                        <p:cTn id="23" dur="500" fill="hold"/>
                                        <p:tgtEl>
                                          <p:spTgt spid="2"/>
                                        </p:tgtEl>
                                        <p:attrNameLst>
                                          <p:attrName>ppt_w</p:attrName>
                                        </p:attrNameLst>
                                      </p:cBhvr>
                                      <p:tavLst>
                                        <p:tav tm="0">
                                          <p:val>
                                            <p:fltVal val="0"/>
                                          </p:val>
                                        </p:tav>
                                        <p:tav tm="100000">
                                          <p:val>
                                            <p:strVal val="#ppt_w"/>
                                          </p:val>
                                        </p:tav>
                                      </p:tavLst>
                                    </p:anim>
                                    <p:anim calcmode="lin" valueType="num">
                                      <p:cBhvr>
                                        <p:cTn id="24"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434185">
                                            <p:txEl>
                                              <p:pRg st="0" end="0"/>
                                            </p:txEl>
                                          </p:spTgt>
                                        </p:tgtEl>
                                        <p:attrNameLst>
                                          <p:attrName>style.visibility</p:attrName>
                                        </p:attrNameLst>
                                      </p:cBhvr>
                                      <p:to>
                                        <p:strVal val="visible"/>
                                      </p:to>
                                    </p:set>
                                    <p:animEffect transition="in" filter="wipe(left)">
                                      <p:cBhvr>
                                        <p:cTn id="29" dur="500"/>
                                        <p:tgtEl>
                                          <p:spTgt spid="434185">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iterate type="wd">
                                    <p:tmPct val="10000"/>
                                  </p:iterate>
                                  <p:childTnLst>
                                    <p:set>
                                      <p:cBhvr>
                                        <p:cTn id="33" dur="1" fill="hold">
                                          <p:stCondLst>
                                            <p:cond delay="0"/>
                                          </p:stCondLst>
                                        </p:cTn>
                                        <p:tgtEl>
                                          <p:spTgt spid="434182"/>
                                        </p:tgtEl>
                                        <p:attrNameLst>
                                          <p:attrName>style.visibility</p:attrName>
                                        </p:attrNameLst>
                                      </p:cBhvr>
                                      <p:to>
                                        <p:strVal val="visible"/>
                                      </p:to>
                                    </p:set>
                                    <p:animEffect transition="in" filter="wipe(left)">
                                      <p:cBhvr>
                                        <p:cTn id="34" dur="500"/>
                                        <p:tgtEl>
                                          <p:spTgt spid="434182"/>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grpId="0" nodeType="clickEffect">
                                  <p:stCondLst>
                                    <p:cond delay="0"/>
                                  </p:stCondLst>
                                  <p:iterate type="wd">
                                    <p:tmPct val="10000"/>
                                  </p:iterate>
                                  <p:childTnLst>
                                    <p:set>
                                      <p:cBhvr>
                                        <p:cTn id="38" dur="1" fill="hold">
                                          <p:stCondLst>
                                            <p:cond delay="0"/>
                                          </p:stCondLst>
                                        </p:cTn>
                                        <p:tgtEl>
                                          <p:spTgt spid="434187">
                                            <p:txEl>
                                              <p:pRg st="0" end="0"/>
                                            </p:txEl>
                                          </p:spTgt>
                                        </p:tgtEl>
                                        <p:attrNameLst>
                                          <p:attrName>style.visibility</p:attrName>
                                        </p:attrNameLst>
                                      </p:cBhvr>
                                      <p:to>
                                        <p:strVal val="visible"/>
                                      </p:to>
                                    </p:set>
                                    <p:animEffect transition="in" filter="wipe(left)">
                                      <p:cBhvr>
                                        <p:cTn id="39" dur="500"/>
                                        <p:tgtEl>
                                          <p:spTgt spid="434187">
                                            <p:txEl>
                                              <p:pRg st="0" end="0"/>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grpId="0" nodeType="clickEffect">
                                  <p:stCondLst>
                                    <p:cond delay="0"/>
                                  </p:stCondLst>
                                  <p:iterate type="wd">
                                    <p:tmPct val="10000"/>
                                  </p:iterate>
                                  <p:childTnLst>
                                    <p:set>
                                      <p:cBhvr>
                                        <p:cTn id="43" dur="1" fill="hold">
                                          <p:stCondLst>
                                            <p:cond delay="0"/>
                                          </p:stCondLst>
                                        </p:cTn>
                                        <p:tgtEl>
                                          <p:spTgt spid="434184">
                                            <p:txEl>
                                              <p:pRg st="0" end="0"/>
                                            </p:txEl>
                                          </p:spTgt>
                                        </p:tgtEl>
                                        <p:attrNameLst>
                                          <p:attrName>style.visibility</p:attrName>
                                        </p:attrNameLst>
                                      </p:cBhvr>
                                      <p:to>
                                        <p:strVal val="visible"/>
                                      </p:to>
                                    </p:set>
                                    <p:animEffect transition="in" filter="wipe(left)">
                                      <p:cBhvr>
                                        <p:cTn id="44" dur="500"/>
                                        <p:tgtEl>
                                          <p:spTgt spid="434184">
                                            <p:txEl>
                                              <p:pRg st="0" end="0"/>
                                            </p:txEl>
                                          </p:spTgt>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434178"/>
                                        </p:tgtEl>
                                        <p:attrNameLst>
                                          <p:attrName>style.visibility</p:attrName>
                                        </p:attrNameLst>
                                      </p:cBhvr>
                                      <p:to>
                                        <p:strVal val="visible"/>
                                      </p:to>
                                    </p:set>
                                    <p:animEffect transition="in" filter="wipe(left)">
                                      <p:cBhvr>
                                        <p:cTn id="49" dur="500"/>
                                        <p:tgtEl>
                                          <p:spTgt spid="434178"/>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434179"/>
                                        </p:tgtEl>
                                        <p:attrNameLst>
                                          <p:attrName>style.visibility</p:attrName>
                                        </p:attrNameLst>
                                      </p:cBhvr>
                                      <p:to>
                                        <p:strVal val="visible"/>
                                      </p:to>
                                    </p:set>
                                    <p:animEffect transition="in" filter="wipe(left)">
                                      <p:cBhvr>
                                        <p:cTn id="54" dur="500"/>
                                        <p:tgtEl>
                                          <p:spTgt spid="434179"/>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iterate type="wd">
                                    <p:tmPct val="10000"/>
                                  </p:iterate>
                                  <p:childTnLst>
                                    <p:set>
                                      <p:cBhvr>
                                        <p:cTn id="58" dur="1" fill="hold">
                                          <p:stCondLst>
                                            <p:cond delay="0"/>
                                          </p:stCondLst>
                                        </p:cTn>
                                        <p:tgtEl>
                                          <p:spTgt spid="434180"/>
                                        </p:tgtEl>
                                        <p:attrNameLst>
                                          <p:attrName>style.visibility</p:attrName>
                                        </p:attrNameLst>
                                      </p:cBhvr>
                                      <p:to>
                                        <p:strVal val="visible"/>
                                      </p:to>
                                    </p:set>
                                    <p:animEffect transition="in" filter="wipe(left)">
                                      <p:cBhvr>
                                        <p:cTn id="59" dur="500"/>
                                        <p:tgtEl>
                                          <p:spTgt spid="434180"/>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2" fill="hold" nodeType="clickEffect">
                                  <p:stCondLst>
                                    <p:cond delay="0"/>
                                  </p:stCondLst>
                                  <p:iterate type="wd">
                                    <p:tmPct val="10000"/>
                                  </p:iterate>
                                  <p:childTnLst>
                                    <p:set>
                                      <p:cBhvr>
                                        <p:cTn id="63" dur="1" fill="hold">
                                          <p:stCondLst>
                                            <p:cond delay="0"/>
                                          </p:stCondLst>
                                        </p:cTn>
                                        <p:tgtEl>
                                          <p:spTgt spid="7"/>
                                        </p:tgtEl>
                                        <p:attrNameLst>
                                          <p:attrName>style.visibility</p:attrName>
                                        </p:attrNameLst>
                                      </p:cBhvr>
                                      <p:to>
                                        <p:strVal val="visible"/>
                                      </p:to>
                                    </p:set>
                                    <p:animEffect transition="in" filter="wipe(right)">
                                      <p:cBhvr>
                                        <p:cTn id="64" dur="500"/>
                                        <p:tgtEl>
                                          <p:spTgt spid="7"/>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grpId="0" nodeType="clickEffect">
                                  <p:stCondLst>
                                    <p:cond delay="0"/>
                                  </p:stCondLst>
                                  <p:iterate type="wd">
                                    <p:tmPct val="10000"/>
                                  </p:iterate>
                                  <p:childTnLst>
                                    <p:set>
                                      <p:cBhvr>
                                        <p:cTn id="68" dur="1" fill="hold">
                                          <p:stCondLst>
                                            <p:cond delay="0"/>
                                          </p:stCondLst>
                                        </p:cTn>
                                        <p:tgtEl>
                                          <p:spTgt spid="434203">
                                            <p:txEl>
                                              <p:pRg st="0" end="0"/>
                                            </p:txEl>
                                          </p:spTgt>
                                        </p:tgtEl>
                                        <p:attrNameLst>
                                          <p:attrName>style.visibility</p:attrName>
                                        </p:attrNameLst>
                                      </p:cBhvr>
                                      <p:to>
                                        <p:strVal val="visible"/>
                                      </p:to>
                                    </p:set>
                                    <p:animEffect transition="in" filter="wipe(left)">
                                      <p:cBhvr>
                                        <p:cTn id="69" dur="500"/>
                                        <p:tgtEl>
                                          <p:spTgt spid="43420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4183" grpId="0" animBg="1" autoUpdateAnimBg="0"/>
      <p:bldP spid="434184" grpId="0" build="p" autoUpdateAnimBg="0"/>
      <p:bldP spid="434185" grpId="0" build="p" autoUpdateAnimBg="0"/>
      <p:bldP spid="434186" grpId="0" animBg="1" autoUpdateAnimBg="0"/>
      <p:bldP spid="434187" grpId="0" build="p" autoUpdateAnimBg="0"/>
      <p:bldP spid="434188" grpId="0" animBg="1" autoUpdateAnimBg="0"/>
      <p:bldP spid="43420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8" name="Date Placeholder 3"/>
          <p:cNvSpPr>
            <a:spLocks noGrp="1"/>
          </p:cNvSpPr>
          <p:nvPr>
            <p:ph type="dt" sz="quarter" idx="10"/>
          </p:nvPr>
        </p:nvSpPr>
        <p:spPr/>
        <p:txBody>
          <a:bodyPr/>
          <a:lstStyle/>
          <a:p>
            <a:pPr>
              <a:defRPr/>
            </a:pPr>
            <a:r>
              <a:rPr lang="en-US" smtClean="0"/>
              <a:t>Monday, April 29, 2013</a:t>
            </a:r>
            <a:endParaRPr lang="en-US"/>
          </a:p>
        </p:txBody>
      </p:sp>
      <p:sp>
        <p:nvSpPr>
          <p:cNvPr id="33799" name="Footer Placeholder 4"/>
          <p:cNvSpPr>
            <a:spLocks noGrp="1"/>
          </p:cNvSpPr>
          <p:nvPr>
            <p:ph type="ftr" sz="quarter" idx="11"/>
          </p:nvPr>
        </p:nvSpPr>
        <p:spPr/>
        <p:txBody>
          <a:bodyPr/>
          <a:lstStyle/>
          <a:p>
            <a:pPr>
              <a:defRPr/>
            </a:pPr>
            <a:r>
              <a:rPr lang="nl-NL" smtClean="0"/>
              <a:t>PHYS 1441-002, Spring 2013                   Dr. Jaehoon Yu</a:t>
            </a:r>
            <a:endParaRPr lang="en-US"/>
          </a:p>
        </p:txBody>
      </p:sp>
      <p:sp>
        <p:nvSpPr>
          <p:cNvPr id="34824" name="Slide Number Placeholder 5"/>
          <p:cNvSpPr>
            <a:spLocks noGrp="1"/>
          </p:cNvSpPr>
          <p:nvPr>
            <p:ph type="sldNum" sz="quarter" idx="12"/>
          </p:nvPr>
        </p:nvSpPr>
        <p:spPr>
          <a:noFill/>
        </p:spPr>
        <p:txBody>
          <a:bodyPr/>
          <a:lstStyle/>
          <a:p>
            <a:fld id="{42026BEA-6565-2A45-8C57-F9EDC3D12951}" type="slidenum">
              <a:rPr lang="en-US">
                <a:latin typeface="Arial Narrow" charset="0"/>
              </a:rPr>
              <a:pPr/>
              <a:t>14</a:t>
            </a:fld>
            <a:endParaRPr lang="en-US">
              <a:latin typeface="Arial Narrow" charset="0"/>
            </a:endParaRPr>
          </a:p>
        </p:txBody>
      </p:sp>
      <p:sp>
        <p:nvSpPr>
          <p:cNvPr id="34825" name="Rectangle 2"/>
          <p:cNvSpPr>
            <a:spLocks noGrp="1" noChangeArrowheads="1"/>
          </p:cNvSpPr>
          <p:nvPr>
            <p:ph type="title"/>
          </p:nvPr>
        </p:nvSpPr>
        <p:spPr>
          <a:xfrm>
            <a:off x="685800" y="152400"/>
            <a:ext cx="7772400" cy="609600"/>
          </a:xfrm>
        </p:spPr>
        <p:txBody>
          <a:bodyPr/>
          <a:lstStyle/>
          <a:p>
            <a:r>
              <a:rPr lang="en-US" sz="4000">
                <a:ea typeface="ＭＳ Ｐゴシック" charset="-128"/>
                <a:cs typeface="ＭＳ Ｐゴシック" charset="-128"/>
              </a:rPr>
              <a:t>Example for Solid’s Elastic Property</a:t>
            </a:r>
            <a:endParaRPr lang="en-US">
              <a:ea typeface="ＭＳ Ｐゴシック" charset="-128"/>
              <a:cs typeface="ＭＳ Ｐゴシック" charset="-128"/>
            </a:endParaRPr>
          </a:p>
        </p:txBody>
      </p:sp>
      <p:sp>
        <p:nvSpPr>
          <p:cNvPr id="435203" name="Text Box 3"/>
          <p:cNvSpPr txBox="1">
            <a:spLocks noChangeArrowheads="1"/>
          </p:cNvSpPr>
          <p:nvPr/>
        </p:nvSpPr>
        <p:spPr bwMode="auto">
          <a:xfrm>
            <a:off x="4572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solid brass sphere is initially under normal atmospheric pressure of 1.0x10</a:t>
            </a:r>
            <a:r>
              <a:rPr lang="en-US" sz="2000" baseline="30000">
                <a:solidFill>
                  <a:srgbClr val="800000"/>
                </a:solidFill>
                <a:latin typeface="Arial Narrow" charset="0"/>
              </a:rPr>
              <a:t>5</a:t>
            </a:r>
            <a:r>
              <a:rPr lang="en-US" sz="2000">
                <a:solidFill>
                  <a:srgbClr val="800000"/>
                </a:solidFill>
                <a:latin typeface="Arial Narrow" charset="0"/>
              </a:rPr>
              <a:t>N/m</a:t>
            </a:r>
            <a:r>
              <a:rPr lang="en-US" sz="2000" baseline="30000">
                <a:solidFill>
                  <a:srgbClr val="800000"/>
                </a:solidFill>
                <a:latin typeface="Arial Narrow" charset="0"/>
              </a:rPr>
              <a:t>2</a:t>
            </a:r>
            <a:r>
              <a:rPr lang="en-US" sz="2000">
                <a:solidFill>
                  <a:srgbClr val="800000"/>
                </a:solidFill>
                <a:latin typeface="Arial Narrow" charset="0"/>
              </a:rPr>
              <a:t>.  The sphere is lowered into the ocean to a depth at which the pressures is 2.0x10</a:t>
            </a:r>
            <a:r>
              <a:rPr lang="en-US" sz="2000" baseline="30000">
                <a:solidFill>
                  <a:srgbClr val="800000"/>
                </a:solidFill>
                <a:latin typeface="Arial Narrow" charset="0"/>
              </a:rPr>
              <a:t>7</a:t>
            </a:r>
            <a:r>
              <a:rPr lang="en-US" sz="2000">
                <a:solidFill>
                  <a:srgbClr val="800000"/>
                </a:solidFill>
                <a:latin typeface="Arial Narrow" charset="0"/>
              </a:rPr>
              <a:t>N/m</a:t>
            </a:r>
            <a:r>
              <a:rPr lang="en-US" sz="2000" baseline="30000">
                <a:solidFill>
                  <a:srgbClr val="800000"/>
                </a:solidFill>
                <a:latin typeface="Arial Narrow" charset="0"/>
              </a:rPr>
              <a:t>2</a:t>
            </a:r>
            <a:r>
              <a:rPr lang="en-US" sz="2000">
                <a:solidFill>
                  <a:srgbClr val="800000"/>
                </a:solidFill>
                <a:latin typeface="Arial Narrow" charset="0"/>
              </a:rPr>
              <a:t>.  The volume of the sphere in air is 0.5m</a:t>
            </a:r>
            <a:r>
              <a:rPr lang="en-US" sz="2000" baseline="30000">
                <a:solidFill>
                  <a:srgbClr val="800000"/>
                </a:solidFill>
                <a:latin typeface="Arial Narrow" charset="0"/>
              </a:rPr>
              <a:t>3</a:t>
            </a:r>
            <a:r>
              <a:rPr lang="en-US" sz="2000">
                <a:solidFill>
                  <a:srgbClr val="800000"/>
                </a:solidFill>
                <a:latin typeface="Arial Narrow" charset="0"/>
              </a:rPr>
              <a:t>.  By how much its volume change once the sphere is submerged?</a:t>
            </a:r>
          </a:p>
        </p:txBody>
      </p:sp>
      <p:sp>
        <p:nvSpPr>
          <p:cNvPr id="435204" name="Text Box 4"/>
          <p:cNvSpPr txBox="1">
            <a:spLocks noChangeArrowheads="1"/>
          </p:cNvSpPr>
          <p:nvPr/>
        </p:nvSpPr>
        <p:spPr bwMode="auto">
          <a:xfrm>
            <a:off x="533400" y="4495800"/>
            <a:ext cx="2895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 pressure change </a:t>
            </a:r>
            <a:r>
              <a:rPr lang="en-US" sz="2000">
                <a:solidFill>
                  <a:srgbClr val="800000"/>
                </a:solidFill>
                <a:latin typeface="Symbol" charset="2"/>
              </a:rPr>
              <a:t>D</a:t>
            </a:r>
            <a:r>
              <a:rPr lang="en-US" sz="2000">
                <a:solidFill>
                  <a:srgbClr val="800000"/>
                </a:solidFill>
                <a:latin typeface="Arial Narrow" charset="0"/>
              </a:rPr>
              <a:t>P is</a:t>
            </a:r>
          </a:p>
        </p:txBody>
      </p:sp>
      <p:sp>
        <p:nvSpPr>
          <p:cNvPr id="435205" name="Text Box 5"/>
          <p:cNvSpPr txBox="1">
            <a:spLocks noChangeArrowheads="1"/>
          </p:cNvSpPr>
          <p:nvPr/>
        </p:nvSpPr>
        <p:spPr bwMode="auto">
          <a:xfrm>
            <a:off x="609600" y="2362200"/>
            <a:ext cx="2286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Since bulk modulus is</a:t>
            </a:r>
          </a:p>
        </p:txBody>
      </p:sp>
      <p:graphicFrame>
        <p:nvGraphicFramePr>
          <p:cNvPr id="435206" name="Object 2"/>
          <p:cNvGraphicFramePr>
            <a:graphicFrameLocks noChangeAspect="1"/>
          </p:cNvGraphicFramePr>
          <p:nvPr/>
        </p:nvGraphicFramePr>
        <p:xfrm>
          <a:off x="3048000" y="2209800"/>
          <a:ext cx="1371600" cy="955675"/>
        </p:xfrm>
        <a:graphic>
          <a:graphicData uri="http://schemas.openxmlformats.org/presentationml/2006/ole">
            <mc:AlternateContent xmlns:mc="http://schemas.openxmlformats.org/markup-compatibility/2006">
              <mc:Choice xmlns:v="urn:schemas-microsoft-com:vml" Requires="v">
                <p:oleObj spid="_x0000_s728481" name="Equation" r:id="rId3" imgW="774360" imgH="533160" progId="Equation.3">
                  <p:embed/>
                </p:oleObj>
              </mc:Choice>
              <mc:Fallback>
                <p:oleObj name="Equation" r:id="rId3" imgW="774360" imgH="53316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0" y="2209800"/>
                        <a:ext cx="1371600" cy="9556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5207" name="Text Box 7"/>
          <p:cNvSpPr txBox="1">
            <a:spLocks noChangeArrowheads="1"/>
          </p:cNvSpPr>
          <p:nvPr/>
        </p:nvSpPr>
        <p:spPr bwMode="auto">
          <a:xfrm>
            <a:off x="533400" y="3413125"/>
            <a:ext cx="3505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 amount of volume change is</a:t>
            </a:r>
          </a:p>
        </p:txBody>
      </p:sp>
      <p:graphicFrame>
        <p:nvGraphicFramePr>
          <p:cNvPr id="435208" name="Object 3"/>
          <p:cNvGraphicFramePr>
            <a:graphicFrameLocks noChangeAspect="1"/>
          </p:cNvGraphicFramePr>
          <p:nvPr/>
        </p:nvGraphicFramePr>
        <p:xfrm>
          <a:off x="4038600" y="3276600"/>
          <a:ext cx="1447800" cy="704850"/>
        </p:xfrm>
        <a:graphic>
          <a:graphicData uri="http://schemas.openxmlformats.org/presentationml/2006/ole">
            <mc:AlternateContent xmlns:mc="http://schemas.openxmlformats.org/markup-compatibility/2006">
              <mc:Choice xmlns:v="urn:schemas-microsoft-com:vml" Requires="v">
                <p:oleObj spid="_x0000_s728482" name="Equation" r:id="rId5" imgW="863280" imgH="393480" progId="Equation.3">
                  <p:embed/>
                </p:oleObj>
              </mc:Choice>
              <mc:Fallback>
                <p:oleObj name="Equation" r:id="rId5" imgW="863280" imgH="393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38600" y="3276600"/>
                        <a:ext cx="1447800" cy="7048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5209" name="Text Box 9"/>
          <p:cNvSpPr txBox="1">
            <a:spLocks noChangeArrowheads="1"/>
          </p:cNvSpPr>
          <p:nvPr/>
        </p:nvSpPr>
        <p:spPr bwMode="auto">
          <a:xfrm>
            <a:off x="533400" y="4022725"/>
            <a:ext cx="5410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From table 12.1, bulk modulus of brass is 6.1x10</a:t>
            </a:r>
            <a:r>
              <a:rPr lang="en-US" sz="2000" baseline="30000">
                <a:solidFill>
                  <a:srgbClr val="800000"/>
                </a:solidFill>
                <a:latin typeface="Arial Narrow" charset="0"/>
              </a:rPr>
              <a:t>10</a:t>
            </a:r>
            <a:r>
              <a:rPr lang="en-US" sz="2000">
                <a:solidFill>
                  <a:srgbClr val="800000"/>
                </a:solidFill>
                <a:latin typeface="Arial Narrow" charset="0"/>
              </a:rPr>
              <a:t> N/m</a:t>
            </a:r>
            <a:r>
              <a:rPr lang="en-US" sz="2000" baseline="30000">
                <a:solidFill>
                  <a:srgbClr val="800000"/>
                </a:solidFill>
                <a:latin typeface="Arial Narrow" charset="0"/>
              </a:rPr>
              <a:t>2</a:t>
            </a:r>
          </a:p>
        </p:txBody>
      </p:sp>
      <p:graphicFrame>
        <p:nvGraphicFramePr>
          <p:cNvPr id="435210" name="Object 4"/>
          <p:cNvGraphicFramePr>
            <a:graphicFrameLocks noChangeAspect="1"/>
          </p:cNvGraphicFramePr>
          <p:nvPr/>
        </p:nvGraphicFramePr>
        <p:xfrm>
          <a:off x="3417888" y="4495800"/>
          <a:ext cx="4659312" cy="455613"/>
        </p:xfrm>
        <a:graphic>
          <a:graphicData uri="http://schemas.openxmlformats.org/presentationml/2006/ole">
            <mc:AlternateContent xmlns:mc="http://schemas.openxmlformats.org/markup-compatibility/2006">
              <mc:Choice xmlns:v="urn:schemas-microsoft-com:vml" Requires="v">
                <p:oleObj spid="_x0000_s728483" name="Equation" r:id="rId7" imgW="2743200" imgH="253800" progId="Equation.3">
                  <p:embed/>
                </p:oleObj>
              </mc:Choice>
              <mc:Fallback>
                <p:oleObj name="Equation" r:id="rId7" imgW="2743200" imgH="2538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417888" y="4495800"/>
                        <a:ext cx="4659312" cy="4556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5211" name="Text Box 11"/>
          <p:cNvSpPr txBox="1">
            <a:spLocks noChangeArrowheads="1"/>
          </p:cNvSpPr>
          <p:nvPr/>
        </p:nvSpPr>
        <p:spPr bwMode="auto">
          <a:xfrm>
            <a:off x="381000" y="5089525"/>
            <a:ext cx="2362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Therefore the resulting volume change </a:t>
            </a:r>
            <a:r>
              <a:rPr lang="en-US" sz="2000">
                <a:solidFill>
                  <a:srgbClr val="800000"/>
                </a:solidFill>
                <a:latin typeface="Symbol" charset="2"/>
              </a:rPr>
              <a:t>D</a:t>
            </a:r>
            <a:r>
              <a:rPr lang="en-US" sz="2000">
                <a:solidFill>
                  <a:srgbClr val="800000"/>
                </a:solidFill>
                <a:latin typeface="Arial Narrow" charset="0"/>
              </a:rPr>
              <a:t>V is</a:t>
            </a:r>
          </a:p>
        </p:txBody>
      </p:sp>
      <p:graphicFrame>
        <p:nvGraphicFramePr>
          <p:cNvPr id="435212" name="Object 5"/>
          <p:cNvGraphicFramePr>
            <a:graphicFrameLocks noChangeAspect="1"/>
          </p:cNvGraphicFramePr>
          <p:nvPr/>
        </p:nvGraphicFramePr>
        <p:xfrm>
          <a:off x="2655888" y="5105400"/>
          <a:ext cx="5192712" cy="749300"/>
        </p:xfrm>
        <a:graphic>
          <a:graphicData uri="http://schemas.openxmlformats.org/presentationml/2006/ole">
            <mc:AlternateContent xmlns:mc="http://schemas.openxmlformats.org/markup-compatibility/2006">
              <mc:Choice xmlns:v="urn:schemas-microsoft-com:vml" Requires="v">
                <p:oleObj spid="_x0000_s728484" name="Equation" r:id="rId9" imgW="2882880" imgH="419040" progId="Equation.3">
                  <p:embed/>
                </p:oleObj>
              </mc:Choice>
              <mc:Fallback>
                <p:oleObj name="Equation" r:id="rId9" imgW="2882880" imgH="41904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655888" y="5105400"/>
                        <a:ext cx="5192712" cy="7493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5213" name="Text Box 13"/>
          <p:cNvSpPr txBox="1">
            <a:spLocks noChangeArrowheads="1"/>
          </p:cNvSpPr>
          <p:nvPr/>
        </p:nvSpPr>
        <p:spPr bwMode="auto">
          <a:xfrm>
            <a:off x="5334000" y="5943600"/>
            <a:ext cx="2895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The volume has decreased.</a:t>
            </a:r>
          </a:p>
        </p:txBody>
      </p:sp>
    </p:spTree>
    <p:extLst>
      <p:ext uri="{BB962C8B-B14F-4D97-AF65-F5344CB8AC3E}">
        <p14:creationId xmlns:p14="http://schemas.microsoft.com/office/powerpoint/2010/main" val="503924742"/>
      </p:ext>
    </p:extLst>
  </p:cSld>
  <p:clrMapOvr>
    <a:masterClrMapping/>
  </p:clrMapOvr>
  <p:transition xmlns:p14="http://schemas.microsoft.com/office/powerpoint/2010/main">
    <p:random/>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5203"/>
                                        </p:tgtEl>
                                        <p:attrNameLst>
                                          <p:attrName>style.visibility</p:attrName>
                                        </p:attrNameLst>
                                      </p:cBhvr>
                                      <p:to>
                                        <p:strVal val="visible"/>
                                      </p:to>
                                    </p:set>
                                    <p:animEffect transition="in" filter="wipe(left)">
                                      <p:cBhvr>
                                        <p:cTn id="7" dur="500"/>
                                        <p:tgtEl>
                                          <p:spTgt spid="43520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435205">
                                            <p:txEl>
                                              <p:pRg st="0" end="0"/>
                                            </p:txEl>
                                          </p:spTgt>
                                        </p:tgtEl>
                                        <p:attrNameLst>
                                          <p:attrName>style.visibility</p:attrName>
                                        </p:attrNameLst>
                                      </p:cBhvr>
                                      <p:to>
                                        <p:strVal val="visible"/>
                                      </p:to>
                                    </p:set>
                                    <p:animEffect transition="in" filter="wipe(left)">
                                      <p:cBhvr>
                                        <p:cTn id="12" dur="500"/>
                                        <p:tgtEl>
                                          <p:spTgt spid="43520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35206"/>
                                        </p:tgtEl>
                                        <p:attrNameLst>
                                          <p:attrName>style.visibility</p:attrName>
                                        </p:attrNameLst>
                                      </p:cBhvr>
                                      <p:to>
                                        <p:strVal val="visible"/>
                                      </p:to>
                                    </p:set>
                                    <p:animEffect transition="in" filter="wipe(left)">
                                      <p:cBhvr>
                                        <p:cTn id="17" dur="500"/>
                                        <p:tgtEl>
                                          <p:spTgt spid="43520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435207">
                                            <p:txEl>
                                              <p:pRg st="0" end="0"/>
                                            </p:txEl>
                                          </p:spTgt>
                                        </p:tgtEl>
                                        <p:attrNameLst>
                                          <p:attrName>style.visibility</p:attrName>
                                        </p:attrNameLst>
                                      </p:cBhvr>
                                      <p:to>
                                        <p:strVal val="visible"/>
                                      </p:to>
                                    </p:set>
                                    <p:animEffect transition="in" filter="wipe(left)">
                                      <p:cBhvr>
                                        <p:cTn id="22" dur="500"/>
                                        <p:tgtEl>
                                          <p:spTgt spid="43520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35208"/>
                                        </p:tgtEl>
                                        <p:attrNameLst>
                                          <p:attrName>style.visibility</p:attrName>
                                        </p:attrNameLst>
                                      </p:cBhvr>
                                      <p:to>
                                        <p:strVal val="visible"/>
                                      </p:to>
                                    </p:set>
                                    <p:animEffect transition="in" filter="wipe(left)">
                                      <p:cBhvr>
                                        <p:cTn id="27" dur="500"/>
                                        <p:tgtEl>
                                          <p:spTgt spid="435208"/>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435209">
                                            <p:txEl>
                                              <p:pRg st="0" end="0"/>
                                            </p:txEl>
                                          </p:spTgt>
                                        </p:tgtEl>
                                        <p:attrNameLst>
                                          <p:attrName>style.visibility</p:attrName>
                                        </p:attrNameLst>
                                      </p:cBhvr>
                                      <p:to>
                                        <p:strVal val="visible"/>
                                      </p:to>
                                    </p:set>
                                    <p:animEffect transition="in" filter="wipe(left)">
                                      <p:cBhvr>
                                        <p:cTn id="32" dur="500"/>
                                        <p:tgtEl>
                                          <p:spTgt spid="43520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35204">
                                            <p:txEl>
                                              <p:pRg st="0" end="0"/>
                                            </p:txEl>
                                          </p:spTgt>
                                        </p:tgtEl>
                                        <p:attrNameLst>
                                          <p:attrName>style.visibility</p:attrName>
                                        </p:attrNameLst>
                                      </p:cBhvr>
                                      <p:to>
                                        <p:strVal val="visible"/>
                                      </p:to>
                                    </p:set>
                                    <p:animEffect transition="in" filter="wipe(left)">
                                      <p:cBhvr>
                                        <p:cTn id="37" dur="500"/>
                                        <p:tgtEl>
                                          <p:spTgt spid="435204">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5210"/>
                                        </p:tgtEl>
                                        <p:attrNameLst>
                                          <p:attrName>style.visibility</p:attrName>
                                        </p:attrNameLst>
                                      </p:cBhvr>
                                      <p:to>
                                        <p:strVal val="visible"/>
                                      </p:to>
                                    </p:set>
                                    <p:animEffect transition="in" filter="wipe(left)">
                                      <p:cBhvr>
                                        <p:cTn id="42" dur="500"/>
                                        <p:tgtEl>
                                          <p:spTgt spid="43521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5211">
                                            <p:txEl>
                                              <p:pRg st="0" end="0"/>
                                            </p:txEl>
                                          </p:spTgt>
                                        </p:tgtEl>
                                        <p:attrNameLst>
                                          <p:attrName>style.visibility</p:attrName>
                                        </p:attrNameLst>
                                      </p:cBhvr>
                                      <p:to>
                                        <p:strVal val="visible"/>
                                      </p:to>
                                    </p:set>
                                    <p:animEffect transition="in" filter="wipe(left)">
                                      <p:cBhvr>
                                        <p:cTn id="47" dur="500"/>
                                        <p:tgtEl>
                                          <p:spTgt spid="435211">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35212"/>
                                        </p:tgtEl>
                                        <p:attrNameLst>
                                          <p:attrName>style.visibility</p:attrName>
                                        </p:attrNameLst>
                                      </p:cBhvr>
                                      <p:to>
                                        <p:strVal val="visible"/>
                                      </p:to>
                                    </p:set>
                                    <p:animEffect transition="in" filter="wipe(left)">
                                      <p:cBhvr>
                                        <p:cTn id="52" dur="500"/>
                                        <p:tgtEl>
                                          <p:spTgt spid="43521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35213">
                                            <p:txEl>
                                              <p:pRg st="0" end="0"/>
                                            </p:txEl>
                                          </p:spTgt>
                                        </p:tgtEl>
                                        <p:attrNameLst>
                                          <p:attrName>style.visibility</p:attrName>
                                        </p:attrNameLst>
                                      </p:cBhvr>
                                      <p:to>
                                        <p:strVal val="visible"/>
                                      </p:to>
                                    </p:set>
                                    <p:animEffect transition="in" filter="wipe(left)">
                                      <p:cBhvr>
                                        <p:cTn id="57" dur="500"/>
                                        <p:tgtEl>
                                          <p:spTgt spid="43521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5203" grpId="0" animBg="1" autoUpdateAnimBg="0"/>
      <p:bldP spid="435204" grpId="0" build="p" autoUpdateAnimBg="0"/>
      <p:bldP spid="435205" grpId="0" build="p" autoUpdateAnimBg="0"/>
      <p:bldP spid="435207" grpId="0" build="p" autoUpdateAnimBg="0"/>
      <p:bldP spid="435209" grpId="0" build="p" autoUpdateAnimBg="0"/>
      <p:bldP spid="435211" grpId="0" build="p" autoUpdateAnimBg="0"/>
      <p:bldP spid="43521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7" name="Date Placeholder 3"/>
          <p:cNvSpPr>
            <a:spLocks noGrp="1"/>
          </p:cNvSpPr>
          <p:nvPr>
            <p:ph type="dt" sz="quarter" idx="10"/>
          </p:nvPr>
        </p:nvSpPr>
        <p:spPr/>
        <p:txBody>
          <a:bodyPr/>
          <a:lstStyle/>
          <a:p>
            <a:pPr>
              <a:defRPr/>
            </a:pPr>
            <a:r>
              <a:rPr lang="en-US" smtClean="0"/>
              <a:t>Monday, April 29, 2013</a:t>
            </a:r>
            <a:endParaRPr lang="en-US"/>
          </a:p>
        </p:txBody>
      </p:sp>
      <p:sp>
        <p:nvSpPr>
          <p:cNvPr id="34828" name="Footer Placeholder 4"/>
          <p:cNvSpPr>
            <a:spLocks noGrp="1"/>
          </p:cNvSpPr>
          <p:nvPr>
            <p:ph type="ftr" sz="quarter" idx="11"/>
          </p:nvPr>
        </p:nvSpPr>
        <p:spPr/>
        <p:txBody>
          <a:bodyPr/>
          <a:lstStyle/>
          <a:p>
            <a:pPr>
              <a:defRPr/>
            </a:pPr>
            <a:r>
              <a:rPr lang="nl-NL" smtClean="0"/>
              <a:t>PHYS 1441-002, Spring 2013                   Dr. Jaehoon Yu</a:t>
            </a:r>
            <a:endParaRPr lang="en-US"/>
          </a:p>
        </p:txBody>
      </p:sp>
      <p:sp>
        <p:nvSpPr>
          <p:cNvPr id="35853" name="Slide Number Placeholder 5"/>
          <p:cNvSpPr>
            <a:spLocks noGrp="1"/>
          </p:cNvSpPr>
          <p:nvPr>
            <p:ph type="sldNum" sz="quarter" idx="12"/>
          </p:nvPr>
        </p:nvSpPr>
        <p:spPr>
          <a:noFill/>
        </p:spPr>
        <p:txBody>
          <a:bodyPr/>
          <a:lstStyle/>
          <a:p>
            <a:fld id="{B8068758-ED5A-3646-9ED2-39F35CCE0AD4}" type="slidenum">
              <a:rPr lang="en-US">
                <a:latin typeface="Arial Narrow" charset="0"/>
              </a:rPr>
              <a:pPr/>
              <a:t>15</a:t>
            </a:fld>
            <a:endParaRPr lang="en-US">
              <a:latin typeface="Arial Narrow" charset="0"/>
            </a:endParaRPr>
          </a:p>
        </p:txBody>
      </p:sp>
      <p:sp>
        <p:nvSpPr>
          <p:cNvPr id="35854" name="Rectangle 2"/>
          <p:cNvSpPr>
            <a:spLocks noGrp="1" noChangeArrowheads="1"/>
          </p:cNvSpPr>
          <p:nvPr>
            <p:ph type="title"/>
          </p:nvPr>
        </p:nvSpPr>
        <p:spPr>
          <a:xfrm>
            <a:off x="685800" y="76200"/>
            <a:ext cx="7772400" cy="914400"/>
          </a:xfrm>
        </p:spPr>
        <p:txBody>
          <a:bodyPr/>
          <a:lstStyle/>
          <a:p>
            <a:r>
              <a:rPr lang="en-US">
                <a:ea typeface="ＭＳ Ｐゴシック" charset="-128"/>
                <a:cs typeface="ＭＳ Ｐゴシック" charset="-128"/>
              </a:rPr>
              <a:t>Density and Specific Gravity</a:t>
            </a:r>
          </a:p>
        </p:txBody>
      </p:sp>
      <p:sp>
        <p:nvSpPr>
          <p:cNvPr id="458755" name="Text Box 3"/>
          <p:cNvSpPr txBox="1">
            <a:spLocks noChangeArrowheads="1"/>
          </p:cNvSpPr>
          <p:nvPr/>
        </p:nvSpPr>
        <p:spPr bwMode="auto">
          <a:xfrm>
            <a:off x="304800" y="990600"/>
            <a:ext cx="8528050" cy="519113"/>
          </a:xfrm>
          <a:prstGeom prst="rect">
            <a:avLst/>
          </a:prstGeom>
          <a:noFill/>
          <a:ln w="9525">
            <a:noFill/>
            <a:miter lim="800000"/>
            <a:headEnd/>
            <a:tailEnd/>
          </a:ln>
        </p:spPr>
        <p:txBody>
          <a:bodyPr wrap="none">
            <a:prstTxWarp prst="textNoShape">
              <a:avLst/>
            </a:prstTxWarp>
            <a:spAutoFit/>
          </a:bodyPr>
          <a:lstStyle/>
          <a:p>
            <a:r>
              <a:rPr lang="en-US" sz="2800" dirty="0">
                <a:solidFill>
                  <a:schemeClr val="accent2"/>
                </a:solidFill>
                <a:latin typeface="Arial Narrow" charset="0"/>
              </a:rPr>
              <a:t>Density,</a:t>
            </a:r>
            <a:r>
              <a:rPr lang="en-US" sz="2800" dirty="0">
                <a:solidFill>
                  <a:schemeClr val="accent2"/>
                </a:solidFill>
                <a:latin typeface="Symbol" charset="2"/>
              </a:rPr>
              <a:t> </a:t>
            </a:r>
            <a:r>
              <a:rPr lang="en-US" sz="2800" dirty="0" err="1" smtClean="0">
                <a:solidFill>
                  <a:schemeClr val="accent2"/>
                </a:solidFill>
                <a:latin typeface="Symbol" charset="2"/>
              </a:rPr>
              <a:t>ρ</a:t>
            </a:r>
            <a:r>
              <a:rPr lang="en-US" sz="2800" dirty="0" smtClean="0">
                <a:solidFill>
                  <a:schemeClr val="accent2"/>
                </a:solidFill>
                <a:latin typeface="Arial Narrow" charset="0"/>
              </a:rPr>
              <a:t>(</a:t>
            </a:r>
            <a:r>
              <a:rPr lang="en-US" sz="2800" dirty="0">
                <a:solidFill>
                  <a:schemeClr val="accent2"/>
                </a:solidFill>
                <a:latin typeface="Arial Narrow" charset="0"/>
              </a:rPr>
              <a:t>rho), of an object is defined as mass per unit volume </a:t>
            </a:r>
          </a:p>
        </p:txBody>
      </p:sp>
      <p:graphicFrame>
        <p:nvGraphicFramePr>
          <p:cNvPr id="458756" name="Object 2"/>
          <p:cNvGraphicFramePr>
            <a:graphicFrameLocks noChangeAspect="1"/>
          </p:cNvGraphicFramePr>
          <p:nvPr/>
        </p:nvGraphicFramePr>
        <p:xfrm>
          <a:off x="2438400" y="2057400"/>
          <a:ext cx="946150" cy="427038"/>
        </p:xfrm>
        <a:graphic>
          <a:graphicData uri="http://schemas.openxmlformats.org/presentationml/2006/ole">
            <mc:AlternateContent xmlns:mc="http://schemas.openxmlformats.org/markup-compatibility/2006">
              <mc:Choice xmlns:v="urn:schemas-microsoft-com:vml" Requires="v">
                <p:oleObj spid="_x0000_s730015" name="Equation" r:id="rId3" imgW="266400" imgH="164880" progId="Equation.DSMT4">
                  <p:embed/>
                </p:oleObj>
              </mc:Choice>
              <mc:Fallback>
                <p:oleObj name="Equation" r:id="rId3" imgW="266400" imgH="164880" progId="Equation.DSMT4">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2057400"/>
                        <a:ext cx="946150" cy="4270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58757" name="Text Box 5"/>
          <p:cNvSpPr txBox="1">
            <a:spLocks noChangeArrowheads="1"/>
          </p:cNvSpPr>
          <p:nvPr/>
        </p:nvSpPr>
        <p:spPr bwMode="auto">
          <a:xfrm>
            <a:off x="4800600" y="1676400"/>
            <a:ext cx="839788"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Unit? </a:t>
            </a:r>
          </a:p>
        </p:txBody>
      </p:sp>
      <p:sp>
        <p:nvSpPr>
          <p:cNvPr id="458758" name="Text Box 6"/>
          <p:cNvSpPr txBox="1">
            <a:spLocks noChangeArrowheads="1"/>
          </p:cNvSpPr>
          <p:nvPr/>
        </p:nvSpPr>
        <p:spPr bwMode="auto">
          <a:xfrm>
            <a:off x="4800600" y="2133600"/>
            <a:ext cx="15779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Dimension? </a:t>
            </a:r>
          </a:p>
        </p:txBody>
      </p:sp>
      <p:graphicFrame>
        <p:nvGraphicFramePr>
          <p:cNvPr id="458759" name="Object 3"/>
          <p:cNvGraphicFramePr>
            <a:graphicFrameLocks noChangeAspect="1"/>
          </p:cNvGraphicFramePr>
          <p:nvPr/>
        </p:nvGraphicFramePr>
        <p:xfrm>
          <a:off x="6477000" y="1619250"/>
          <a:ext cx="990600" cy="506413"/>
        </p:xfrm>
        <a:graphic>
          <a:graphicData uri="http://schemas.openxmlformats.org/presentationml/2006/ole">
            <mc:AlternateContent xmlns:mc="http://schemas.openxmlformats.org/markup-compatibility/2006">
              <mc:Choice xmlns:v="urn:schemas-microsoft-com:vml" Requires="v">
                <p:oleObj spid="_x0000_s730016" name="Equation" r:id="rId5" imgW="457200" imgH="228600" progId="Equation.3">
                  <p:embed/>
                </p:oleObj>
              </mc:Choice>
              <mc:Fallback>
                <p:oleObj name="Equation" r:id="rId5" imgW="457200" imgH="2286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77000" y="1619250"/>
                        <a:ext cx="990600" cy="5064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60" name="Object 4"/>
          <p:cNvGraphicFramePr>
            <a:graphicFrameLocks noChangeAspect="1"/>
          </p:cNvGraphicFramePr>
          <p:nvPr/>
        </p:nvGraphicFramePr>
        <p:xfrm>
          <a:off x="6491288" y="2084388"/>
          <a:ext cx="962025" cy="506412"/>
        </p:xfrm>
        <a:graphic>
          <a:graphicData uri="http://schemas.openxmlformats.org/presentationml/2006/ole">
            <mc:AlternateContent xmlns:mc="http://schemas.openxmlformats.org/markup-compatibility/2006">
              <mc:Choice xmlns:v="urn:schemas-microsoft-com:vml" Requires="v">
                <p:oleObj spid="_x0000_s730017" name="Equation" r:id="rId7" imgW="444240" imgH="228600" progId="Equation.3">
                  <p:embed/>
                </p:oleObj>
              </mc:Choice>
              <mc:Fallback>
                <p:oleObj name="Equation" r:id="rId7" imgW="444240" imgH="22860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491288" y="2084388"/>
                        <a:ext cx="962025" cy="5064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58761" name="Text Box 9"/>
          <p:cNvSpPr txBox="1">
            <a:spLocks noChangeArrowheads="1"/>
          </p:cNvSpPr>
          <p:nvPr/>
        </p:nvSpPr>
        <p:spPr bwMode="auto">
          <a:xfrm>
            <a:off x="76200" y="2743200"/>
            <a:ext cx="8991600" cy="946150"/>
          </a:xfrm>
          <a:prstGeom prst="rect">
            <a:avLst/>
          </a:prstGeom>
          <a:noFill/>
          <a:ln w="9525">
            <a:noFill/>
            <a:miter lim="800000"/>
            <a:headEnd/>
            <a:tailEnd/>
          </a:ln>
        </p:spPr>
        <p:txBody>
          <a:bodyPr>
            <a:prstTxWarp prst="textNoShape">
              <a:avLst/>
            </a:prstTxWarp>
            <a:spAutoFit/>
          </a:bodyPr>
          <a:lstStyle/>
          <a:p>
            <a:r>
              <a:rPr lang="en-US" sz="2800" dirty="0">
                <a:solidFill>
                  <a:schemeClr val="accent2"/>
                </a:solidFill>
                <a:latin typeface="Arial Narrow" charset="0"/>
              </a:rPr>
              <a:t>Specific Gravity of a substance is defined as the ratio of the density of the substance to that of water at 4.0 </a:t>
            </a:r>
            <a:r>
              <a:rPr lang="en-US" sz="2800" baseline="30000" dirty="0" err="1">
                <a:solidFill>
                  <a:schemeClr val="accent2"/>
                </a:solidFill>
                <a:latin typeface="Arial Narrow" charset="0"/>
              </a:rPr>
              <a:t>o</a:t>
            </a:r>
            <a:r>
              <a:rPr lang="en-US" sz="2800" dirty="0" err="1">
                <a:solidFill>
                  <a:schemeClr val="accent2"/>
                </a:solidFill>
                <a:latin typeface="Arial Narrow" charset="0"/>
              </a:rPr>
              <a:t>C</a:t>
            </a:r>
            <a:r>
              <a:rPr lang="en-US" sz="2800" dirty="0">
                <a:solidFill>
                  <a:schemeClr val="accent2"/>
                </a:solidFill>
                <a:latin typeface="Arial Narrow" charset="0"/>
              </a:rPr>
              <a:t> </a:t>
            </a:r>
            <a:r>
              <a:rPr lang="en-US" sz="2800" dirty="0" smtClean="0">
                <a:solidFill>
                  <a:schemeClr val="accent2"/>
                </a:solidFill>
                <a:latin typeface="Arial Narrow" charset="0"/>
              </a:rPr>
              <a:t>(</a:t>
            </a:r>
            <a:r>
              <a:rPr lang="en-US" sz="2800" dirty="0" smtClean="0">
                <a:solidFill>
                  <a:schemeClr val="accent2"/>
                </a:solidFill>
                <a:latin typeface="Symbol" charset="2"/>
              </a:rPr>
              <a:t>ρ</a:t>
            </a:r>
            <a:r>
              <a:rPr lang="en-US" sz="2800" baseline="-25000" dirty="0" smtClean="0">
                <a:solidFill>
                  <a:schemeClr val="accent2"/>
                </a:solidFill>
                <a:latin typeface="Arial Narrow" charset="0"/>
              </a:rPr>
              <a:t>H2O</a:t>
            </a:r>
            <a:r>
              <a:rPr lang="en-US" sz="2800" dirty="0">
                <a:solidFill>
                  <a:schemeClr val="accent2"/>
                </a:solidFill>
                <a:latin typeface="Arial Narrow" charset="0"/>
              </a:rPr>
              <a:t>=1.00g/cm</a:t>
            </a:r>
            <a:r>
              <a:rPr lang="en-US" sz="2800" baseline="30000" dirty="0">
                <a:solidFill>
                  <a:schemeClr val="accent2"/>
                </a:solidFill>
                <a:latin typeface="Arial Narrow" charset="0"/>
              </a:rPr>
              <a:t>3</a:t>
            </a:r>
            <a:r>
              <a:rPr lang="en-US" sz="2800" dirty="0">
                <a:solidFill>
                  <a:schemeClr val="accent2"/>
                </a:solidFill>
                <a:latin typeface="Arial Narrow" charset="0"/>
              </a:rPr>
              <a:t>).</a:t>
            </a:r>
          </a:p>
        </p:txBody>
      </p:sp>
      <p:graphicFrame>
        <p:nvGraphicFramePr>
          <p:cNvPr id="458762" name="Object 5"/>
          <p:cNvGraphicFramePr>
            <a:graphicFrameLocks noChangeAspect="1"/>
          </p:cNvGraphicFramePr>
          <p:nvPr/>
        </p:nvGraphicFramePr>
        <p:xfrm>
          <a:off x="1725613" y="3992563"/>
          <a:ext cx="1169987" cy="427037"/>
        </p:xfrm>
        <a:graphic>
          <a:graphicData uri="http://schemas.openxmlformats.org/presentationml/2006/ole">
            <mc:AlternateContent xmlns:mc="http://schemas.openxmlformats.org/markup-compatibility/2006">
              <mc:Choice xmlns:v="urn:schemas-microsoft-com:vml" Requires="v">
                <p:oleObj spid="_x0000_s730018" name="Equation" r:id="rId9" imgW="330120" imgH="164880" progId="Equation.DSMT4">
                  <p:embed/>
                </p:oleObj>
              </mc:Choice>
              <mc:Fallback>
                <p:oleObj name="Equation" r:id="rId9" imgW="330120" imgH="16488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725613" y="3992563"/>
                        <a:ext cx="1169987" cy="427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58763" name="Text Box 11"/>
          <p:cNvSpPr txBox="1">
            <a:spLocks noChangeArrowheads="1"/>
          </p:cNvSpPr>
          <p:nvPr/>
        </p:nvSpPr>
        <p:spPr bwMode="auto">
          <a:xfrm>
            <a:off x="5486400" y="3917950"/>
            <a:ext cx="839788"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Unit? </a:t>
            </a:r>
          </a:p>
        </p:txBody>
      </p:sp>
      <p:sp>
        <p:nvSpPr>
          <p:cNvPr id="458764" name="Text Box 12"/>
          <p:cNvSpPr txBox="1">
            <a:spLocks noChangeArrowheads="1"/>
          </p:cNvSpPr>
          <p:nvPr/>
        </p:nvSpPr>
        <p:spPr bwMode="auto">
          <a:xfrm>
            <a:off x="5486400" y="4375150"/>
            <a:ext cx="15779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Dimension? </a:t>
            </a:r>
          </a:p>
        </p:txBody>
      </p:sp>
      <p:sp>
        <p:nvSpPr>
          <p:cNvPr id="458765" name="Text Box 13"/>
          <p:cNvSpPr txBox="1">
            <a:spLocks noChangeArrowheads="1"/>
          </p:cNvSpPr>
          <p:nvPr/>
        </p:nvSpPr>
        <p:spPr bwMode="auto">
          <a:xfrm>
            <a:off x="6932613" y="3917950"/>
            <a:ext cx="8540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None </a:t>
            </a:r>
          </a:p>
        </p:txBody>
      </p:sp>
      <p:sp>
        <p:nvSpPr>
          <p:cNvPr id="458766" name="Text Box 14"/>
          <p:cNvSpPr txBox="1">
            <a:spLocks noChangeArrowheads="1"/>
          </p:cNvSpPr>
          <p:nvPr/>
        </p:nvSpPr>
        <p:spPr bwMode="auto">
          <a:xfrm>
            <a:off x="6934200" y="4375150"/>
            <a:ext cx="854075" cy="457200"/>
          </a:xfrm>
          <a:prstGeom prst="rect">
            <a:avLst/>
          </a:prstGeom>
          <a:noFill/>
          <a:ln w="9525">
            <a:noFill/>
            <a:miter lim="800000"/>
            <a:headEnd/>
            <a:tailEnd/>
          </a:ln>
        </p:spPr>
        <p:txBody>
          <a:bodyPr wrap="none">
            <a:prstTxWarp prst="textNoShape">
              <a:avLst/>
            </a:prstTxWarp>
            <a:spAutoFit/>
          </a:bodyPr>
          <a:lstStyle/>
          <a:p>
            <a:r>
              <a:rPr lang="en-US">
                <a:solidFill>
                  <a:schemeClr val="accent2"/>
                </a:solidFill>
                <a:latin typeface="Arial Narrow" charset="0"/>
              </a:rPr>
              <a:t>None </a:t>
            </a:r>
          </a:p>
        </p:txBody>
      </p:sp>
      <p:sp>
        <p:nvSpPr>
          <p:cNvPr id="458767" name="Text Box 15"/>
          <p:cNvSpPr txBox="1">
            <a:spLocks noChangeArrowheads="1"/>
          </p:cNvSpPr>
          <p:nvPr/>
        </p:nvSpPr>
        <p:spPr bwMode="auto">
          <a:xfrm>
            <a:off x="228600" y="4908550"/>
            <a:ext cx="5181600" cy="822325"/>
          </a:xfrm>
          <a:prstGeom prst="rect">
            <a:avLst/>
          </a:prstGeom>
          <a:noFill/>
          <a:ln w="9525">
            <a:noFill/>
            <a:miter lim="800000"/>
            <a:headEnd/>
            <a:tailEnd/>
          </a:ln>
        </p:spPr>
        <p:txBody>
          <a:bodyPr>
            <a:prstTxWarp prst="textNoShape">
              <a:avLst/>
            </a:prstTxWarp>
            <a:spAutoFit/>
          </a:bodyPr>
          <a:lstStyle/>
          <a:p>
            <a:r>
              <a:rPr lang="en-US">
                <a:solidFill>
                  <a:schemeClr val="accent2"/>
                </a:solidFill>
                <a:latin typeface="Arial Narrow" charset="0"/>
              </a:rPr>
              <a:t>What do you think would happen of a substance in the water dependent on SG?</a:t>
            </a:r>
          </a:p>
        </p:txBody>
      </p:sp>
      <p:graphicFrame>
        <p:nvGraphicFramePr>
          <p:cNvPr id="458768" name="Object 6"/>
          <p:cNvGraphicFramePr>
            <a:graphicFrameLocks noChangeAspect="1"/>
          </p:cNvGraphicFramePr>
          <p:nvPr/>
        </p:nvGraphicFramePr>
        <p:xfrm>
          <a:off x="5562600" y="4864100"/>
          <a:ext cx="914400" cy="363538"/>
        </p:xfrm>
        <a:graphic>
          <a:graphicData uri="http://schemas.openxmlformats.org/presentationml/2006/ole">
            <mc:AlternateContent xmlns:mc="http://schemas.openxmlformats.org/markup-compatibility/2006">
              <mc:Choice xmlns:v="urn:schemas-microsoft-com:vml" Requires="v">
                <p:oleObj spid="_x0000_s730019" name="Equation" r:id="rId11" imgW="444240" imgH="177480" progId="Equation.DSMT4">
                  <p:embed/>
                </p:oleObj>
              </mc:Choice>
              <mc:Fallback>
                <p:oleObj name="Equation" r:id="rId11" imgW="444240" imgH="17748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562600" y="4864100"/>
                        <a:ext cx="914400" cy="3635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69" name="Object 7"/>
          <p:cNvGraphicFramePr>
            <a:graphicFrameLocks noChangeAspect="1"/>
          </p:cNvGraphicFramePr>
          <p:nvPr/>
        </p:nvGraphicFramePr>
        <p:xfrm>
          <a:off x="5562600" y="5305425"/>
          <a:ext cx="914400" cy="363538"/>
        </p:xfrm>
        <a:graphic>
          <a:graphicData uri="http://schemas.openxmlformats.org/presentationml/2006/ole">
            <mc:AlternateContent xmlns:mc="http://schemas.openxmlformats.org/markup-compatibility/2006">
              <mc:Choice xmlns:v="urn:schemas-microsoft-com:vml" Requires="v">
                <p:oleObj spid="_x0000_s730020" name="Equation" r:id="rId13" imgW="444240" imgH="177480" progId="Equation.3">
                  <p:embed/>
                </p:oleObj>
              </mc:Choice>
              <mc:Fallback>
                <p:oleObj name="Equation" r:id="rId13" imgW="444240" imgH="1774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562600" y="5305425"/>
                        <a:ext cx="914400" cy="3635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
        <p:nvSpPr>
          <p:cNvPr id="458770" name="Text Box 18"/>
          <p:cNvSpPr txBox="1">
            <a:spLocks noChangeArrowheads="1"/>
          </p:cNvSpPr>
          <p:nvPr/>
        </p:nvSpPr>
        <p:spPr bwMode="auto">
          <a:xfrm>
            <a:off x="6705600" y="4816475"/>
            <a:ext cx="2038350" cy="457200"/>
          </a:xfrm>
          <a:prstGeom prst="rect">
            <a:avLst/>
          </a:prstGeom>
          <a:noFill/>
          <a:ln w="9525">
            <a:noFill/>
            <a:miter lim="800000"/>
            <a:headEnd/>
            <a:tailEnd/>
          </a:ln>
        </p:spPr>
        <p:txBody>
          <a:bodyPr wrap="none">
            <a:prstTxWarp prst="textNoShape">
              <a:avLst/>
            </a:prstTxWarp>
            <a:spAutoFit/>
          </a:bodyPr>
          <a:lstStyle/>
          <a:p>
            <a:r>
              <a:rPr lang="en-US">
                <a:solidFill>
                  <a:srgbClr val="CC00CC"/>
                </a:solidFill>
                <a:latin typeface="Arial Narrow" charset="0"/>
              </a:rPr>
              <a:t>Sink in the water</a:t>
            </a:r>
          </a:p>
        </p:txBody>
      </p:sp>
      <p:sp>
        <p:nvSpPr>
          <p:cNvPr id="458771" name="Text Box 19"/>
          <p:cNvSpPr txBox="1">
            <a:spLocks noChangeArrowheads="1"/>
          </p:cNvSpPr>
          <p:nvPr/>
        </p:nvSpPr>
        <p:spPr bwMode="auto">
          <a:xfrm>
            <a:off x="6705600" y="5257800"/>
            <a:ext cx="2401888" cy="457200"/>
          </a:xfrm>
          <a:prstGeom prst="rect">
            <a:avLst/>
          </a:prstGeom>
          <a:noFill/>
          <a:ln w="9525">
            <a:noFill/>
            <a:miter lim="800000"/>
            <a:headEnd/>
            <a:tailEnd/>
          </a:ln>
        </p:spPr>
        <p:txBody>
          <a:bodyPr wrap="none">
            <a:prstTxWarp prst="textNoShape">
              <a:avLst/>
            </a:prstTxWarp>
            <a:spAutoFit/>
          </a:bodyPr>
          <a:lstStyle/>
          <a:p>
            <a:r>
              <a:rPr lang="en-US">
                <a:solidFill>
                  <a:srgbClr val="CC00CC"/>
                </a:solidFill>
                <a:latin typeface="Arial Narrow" charset="0"/>
              </a:rPr>
              <a:t>Float on the surface</a:t>
            </a:r>
          </a:p>
        </p:txBody>
      </p:sp>
      <p:graphicFrame>
        <p:nvGraphicFramePr>
          <p:cNvPr id="458772" name="Object 8"/>
          <p:cNvGraphicFramePr>
            <a:graphicFrameLocks noChangeAspect="1"/>
          </p:cNvGraphicFramePr>
          <p:nvPr/>
        </p:nvGraphicFramePr>
        <p:xfrm>
          <a:off x="2801938" y="3759200"/>
          <a:ext cx="1846262" cy="1117600"/>
        </p:xfrm>
        <a:graphic>
          <a:graphicData uri="http://schemas.openxmlformats.org/presentationml/2006/ole">
            <mc:AlternateContent xmlns:mc="http://schemas.openxmlformats.org/markup-compatibility/2006">
              <mc:Choice xmlns:v="urn:schemas-microsoft-com:vml" Requires="v">
                <p:oleObj spid="_x0000_s730021" name="Equation" r:id="rId15" imgW="520560" imgH="431640" progId="Equation.DSMT4">
                  <p:embed/>
                </p:oleObj>
              </mc:Choice>
              <mc:Fallback>
                <p:oleObj name="Equation" r:id="rId15" imgW="520560" imgH="43164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801938" y="3759200"/>
                        <a:ext cx="1846262" cy="11176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73" name="Object 9"/>
          <p:cNvGraphicFramePr>
            <a:graphicFrameLocks noChangeAspect="1"/>
          </p:cNvGraphicFramePr>
          <p:nvPr/>
        </p:nvGraphicFramePr>
        <p:xfrm>
          <a:off x="3321050" y="1706563"/>
          <a:ext cx="720725" cy="427037"/>
        </p:xfrm>
        <a:graphic>
          <a:graphicData uri="http://schemas.openxmlformats.org/presentationml/2006/ole">
            <mc:AlternateContent xmlns:mc="http://schemas.openxmlformats.org/markup-compatibility/2006">
              <mc:Choice xmlns:v="urn:schemas-microsoft-com:vml" Requires="v">
                <p:oleObj spid="_x0000_s730022" name="Equation" r:id="rId17" imgW="203040" imgH="164880" progId="Equation.DSMT4">
                  <p:embed/>
                </p:oleObj>
              </mc:Choice>
              <mc:Fallback>
                <p:oleObj name="Equation" r:id="rId17" imgW="203040" imgH="16488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321050" y="1706563"/>
                        <a:ext cx="720725" cy="427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graphicFrame>
        <p:nvGraphicFramePr>
          <p:cNvPr id="458774" name="Object 10"/>
          <p:cNvGraphicFramePr>
            <a:graphicFrameLocks noChangeAspect="1"/>
          </p:cNvGraphicFramePr>
          <p:nvPr/>
        </p:nvGraphicFramePr>
        <p:xfrm>
          <a:off x="3200400" y="1676400"/>
          <a:ext cx="811213" cy="1019175"/>
        </p:xfrm>
        <a:graphic>
          <a:graphicData uri="http://schemas.openxmlformats.org/presentationml/2006/ole">
            <mc:AlternateContent xmlns:mc="http://schemas.openxmlformats.org/markup-compatibility/2006">
              <mc:Choice xmlns:v="urn:schemas-microsoft-com:vml" Requires="v">
                <p:oleObj spid="_x0000_s730023" name="Equation" r:id="rId19" imgW="228600" imgH="393480" progId="Equation.3">
                  <p:embed/>
                </p:oleObj>
              </mc:Choice>
              <mc:Fallback>
                <p:oleObj name="Equation" r:id="rId19" imgW="228600" imgH="39348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200400" y="1676400"/>
                        <a:ext cx="811213" cy="10191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FF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54819621"/>
      </p:ext>
    </p:extLst>
  </p:cSld>
  <p:clrMapOvr>
    <a:masterClrMapping/>
  </p:clrMapOvr>
  <p:transition xmlns:p14="http://schemas.microsoft.com/office/powerpoint/2010/main">
    <p:random/>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58755"/>
                                        </p:tgtEl>
                                        <p:attrNameLst>
                                          <p:attrName>style.visibility</p:attrName>
                                        </p:attrNameLst>
                                      </p:cBhvr>
                                      <p:to>
                                        <p:strVal val="visible"/>
                                      </p:to>
                                    </p:set>
                                    <p:animEffect transition="in" filter="wipe(left)">
                                      <p:cBhvr>
                                        <p:cTn id="7" dur="500"/>
                                        <p:tgtEl>
                                          <p:spTgt spid="45875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458756"/>
                                        </p:tgtEl>
                                        <p:attrNameLst>
                                          <p:attrName>style.visibility</p:attrName>
                                        </p:attrNameLst>
                                      </p:cBhvr>
                                      <p:to>
                                        <p:strVal val="visible"/>
                                      </p:to>
                                    </p:set>
                                    <p:animEffect transition="in" filter="wipe(left)">
                                      <p:cBhvr>
                                        <p:cTn id="12" dur="500"/>
                                        <p:tgtEl>
                                          <p:spTgt spid="45875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58773"/>
                                        </p:tgtEl>
                                        <p:attrNameLst>
                                          <p:attrName>style.visibility</p:attrName>
                                        </p:attrNameLst>
                                      </p:cBhvr>
                                      <p:to>
                                        <p:strVal val="visible"/>
                                      </p:to>
                                    </p:set>
                                    <p:animEffect transition="in" filter="wipe(left)">
                                      <p:cBhvr>
                                        <p:cTn id="17" dur="500"/>
                                        <p:tgtEl>
                                          <p:spTgt spid="45877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58774"/>
                                        </p:tgtEl>
                                        <p:attrNameLst>
                                          <p:attrName>style.visibility</p:attrName>
                                        </p:attrNameLst>
                                      </p:cBhvr>
                                      <p:to>
                                        <p:strVal val="visible"/>
                                      </p:to>
                                    </p:set>
                                    <p:animEffect transition="in" filter="wipe(left)">
                                      <p:cBhvr>
                                        <p:cTn id="22" dur="500"/>
                                        <p:tgtEl>
                                          <p:spTgt spid="45877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58757"/>
                                        </p:tgtEl>
                                        <p:attrNameLst>
                                          <p:attrName>style.visibility</p:attrName>
                                        </p:attrNameLst>
                                      </p:cBhvr>
                                      <p:to>
                                        <p:strVal val="visible"/>
                                      </p:to>
                                    </p:set>
                                    <p:animEffect transition="in" filter="wipe(left)">
                                      <p:cBhvr>
                                        <p:cTn id="27" dur="500"/>
                                        <p:tgtEl>
                                          <p:spTgt spid="45875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58759"/>
                                        </p:tgtEl>
                                        <p:attrNameLst>
                                          <p:attrName>style.visibility</p:attrName>
                                        </p:attrNameLst>
                                      </p:cBhvr>
                                      <p:to>
                                        <p:strVal val="visible"/>
                                      </p:to>
                                    </p:set>
                                    <p:animEffect transition="in" filter="wipe(left)">
                                      <p:cBhvr>
                                        <p:cTn id="32" dur="500"/>
                                        <p:tgtEl>
                                          <p:spTgt spid="458759"/>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458758"/>
                                        </p:tgtEl>
                                        <p:attrNameLst>
                                          <p:attrName>style.visibility</p:attrName>
                                        </p:attrNameLst>
                                      </p:cBhvr>
                                      <p:to>
                                        <p:strVal val="visible"/>
                                      </p:to>
                                    </p:set>
                                    <p:animEffect transition="in" filter="wipe(left)">
                                      <p:cBhvr>
                                        <p:cTn id="37" dur="500"/>
                                        <p:tgtEl>
                                          <p:spTgt spid="45875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58760"/>
                                        </p:tgtEl>
                                        <p:attrNameLst>
                                          <p:attrName>style.visibility</p:attrName>
                                        </p:attrNameLst>
                                      </p:cBhvr>
                                      <p:to>
                                        <p:strVal val="visible"/>
                                      </p:to>
                                    </p:set>
                                    <p:animEffect transition="in" filter="wipe(left)">
                                      <p:cBhvr>
                                        <p:cTn id="42" dur="500"/>
                                        <p:tgtEl>
                                          <p:spTgt spid="458760"/>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58761"/>
                                        </p:tgtEl>
                                        <p:attrNameLst>
                                          <p:attrName>style.visibility</p:attrName>
                                        </p:attrNameLst>
                                      </p:cBhvr>
                                      <p:to>
                                        <p:strVal val="visible"/>
                                      </p:to>
                                    </p:set>
                                    <p:animEffect transition="in" filter="wipe(left)">
                                      <p:cBhvr>
                                        <p:cTn id="47" dur="500"/>
                                        <p:tgtEl>
                                          <p:spTgt spid="458761"/>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58762"/>
                                        </p:tgtEl>
                                        <p:attrNameLst>
                                          <p:attrName>style.visibility</p:attrName>
                                        </p:attrNameLst>
                                      </p:cBhvr>
                                      <p:to>
                                        <p:strVal val="visible"/>
                                      </p:to>
                                    </p:set>
                                    <p:animEffect transition="in" filter="wipe(left)">
                                      <p:cBhvr>
                                        <p:cTn id="52" dur="500"/>
                                        <p:tgtEl>
                                          <p:spTgt spid="458762"/>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458772"/>
                                        </p:tgtEl>
                                        <p:attrNameLst>
                                          <p:attrName>style.visibility</p:attrName>
                                        </p:attrNameLst>
                                      </p:cBhvr>
                                      <p:to>
                                        <p:strVal val="visible"/>
                                      </p:to>
                                    </p:set>
                                    <p:animEffect transition="in" filter="wipe(left)">
                                      <p:cBhvr>
                                        <p:cTn id="57" dur="500"/>
                                        <p:tgtEl>
                                          <p:spTgt spid="45877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458763"/>
                                        </p:tgtEl>
                                        <p:attrNameLst>
                                          <p:attrName>style.visibility</p:attrName>
                                        </p:attrNameLst>
                                      </p:cBhvr>
                                      <p:to>
                                        <p:strVal val="visible"/>
                                      </p:to>
                                    </p:set>
                                    <p:animEffect transition="in" filter="wipe(left)">
                                      <p:cBhvr>
                                        <p:cTn id="62" dur="500"/>
                                        <p:tgtEl>
                                          <p:spTgt spid="45876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58764"/>
                                        </p:tgtEl>
                                        <p:attrNameLst>
                                          <p:attrName>style.visibility</p:attrName>
                                        </p:attrNameLst>
                                      </p:cBhvr>
                                      <p:to>
                                        <p:strVal val="visible"/>
                                      </p:to>
                                    </p:set>
                                    <p:animEffect transition="in" filter="wipe(left)">
                                      <p:cBhvr>
                                        <p:cTn id="67" dur="500"/>
                                        <p:tgtEl>
                                          <p:spTgt spid="458764"/>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grpId="0" nodeType="clickEffect">
                                  <p:stCondLst>
                                    <p:cond delay="0"/>
                                  </p:stCondLst>
                                  <p:iterate type="wd">
                                    <p:tmPct val="10000"/>
                                  </p:iterate>
                                  <p:childTnLst>
                                    <p:set>
                                      <p:cBhvr>
                                        <p:cTn id="71" dur="1" fill="hold">
                                          <p:stCondLst>
                                            <p:cond delay="0"/>
                                          </p:stCondLst>
                                        </p:cTn>
                                        <p:tgtEl>
                                          <p:spTgt spid="458765"/>
                                        </p:tgtEl>
                                        <p:attrNameLst>
                                          <p:attrName>style.visibility</p:attrName>
                                        </p:attrNameLst>
                                      </p:cBhvr>
                                      <p:to>
                                        <p:strVal val="visible"/>
                                      </p:to>
                                    </p:set>
                                    <p:animEffect transition="in" filter="wipe(left)">
                                      <p:cBhvr>
                                        <p:cTn id="72" dur="500"/>
                                        <p:tgtEl>
                                          <p:spTgt spid="458765"/>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grpId="0" nodeType="clickEffect">
                                  <p:stCondLst>
                                    <p:cond delay="0"/>
                                  </p:stCondLst>
                                  <p:iterate type="wd">
                                    <p:tmPct val="10000"/>
                                  </p:iterate>
                                  <p:childTnLst>
                                    <p:set>
                                      <p:cBhvr>
                                        <p:cTn id="76" dur="1" fill="hold">
                                          <p:stCondLst>
                                            <p:cond delay="0"/>
                                          </p:stCondLst>
                                        </p:cTn>
                                        <p:tgtEl>
                                          <p:spTgt spid="458766"/>
                                        </p:tgtEl>
                                        <p:attrNameLst>
                                          <p:attrName>style.visibility</p:attrName>
                                        </p:attrNameLst>
                                      </p:cBhvr>
                                      <p:to>
                                        <p:strVal val="visible"/>
                                      </p:to>
                                    </p:set>
                                    <p:animEffect transition="in" filter="wipe(left)">
                                      <p:cBhvr>
                                        <p:cTn id="77" dur="500"/>
                                        <p:tgtEl>
                                          <p:spTgt spid="458766"/>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grpId="0" nodeType="clickEffect">
                                  <p:stCondLst>
                                    <p:cond delay="0"/>
                                  </p:stCondLst>
                                  <p:iterate type="wd">
                                    <p:tmPct val="10000"/>
                                  </p:iterate>
                                  <p:childTnLst>
                                    <p:set>
                                      <p:cBhvr>
                                        <p:cTn id="81" dur="1" fill="hold">
                                          <p:stCondLst>
                                            <p:cond delay="0"/>
                                          </p:stCondLst>
                                        </p:cTn>
                                        <p:tgtEl>
                                          <p:spTgt spid="458767"/>
                                        </p:tgtEl>
                                        <p:attrNameLst>
                                          <p:attrName>style.visibility</p:attrName>
                                        </p:attrNameLst>
                                      </p:cBhvr>
                                      <p:to>
                                        <p:strVal val="visible"/>
                                      </p:to>
                                    </p:set>
                                    <p:animEffect transition="in" filter="wipe(left)">
                                      <p:cBhvr>
                                        <p:cTn id="82" dur="500"/>
                                        <p:tgtEl>
                                          <p:spTgt spid="458767"/>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458768"/>
                                        </p:tgtEl>
                                        <p:attrNameLst>
                                          <p:attrName>style.visibility</p:attrName>
                                        </p:attrNameLst>
                                      </p:cBhvr>
                                      <p:to>
                                        <p:strVal val="visible"/>
                                      </p:to>
                                    </p:set>
                                    <p:animEffect transition="in" filter="wipe(left)">
                                      <p:cBhvr>
                                        <p:cTn id="87" dur="500"/>
                                        <p:tgtEl>
                                          <p:spTgt spid="45876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458769"/>
                                        </p:tgtEl>
                                        <p:attrNameLst>
                                          <p:attrName>style.visibility</p:attrName>
                                        </p:attrNameLst>
                                      </p:cBhvr>
                                      <p:to>
                                        <p:strVal val="visible"/>
                                      </p:to>
                                    </p:set>
                                    <p:animEffect transition="in" filter="wipe(left)">
                                      <p:cBhvr>
                                        <p:cTn id="92" dur="500"/>
                                        <p:tgtEl>
                                          <p:spTgt spid="458769"/>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458770"/>
                                        </p:tgtEl>
                                        <p:attrNameLst>
                                          <p:attrName>style.visibility</p:attrName>
                                        </p:attrNameLst>
                                      </p:cBhvr>
                                      <p:to>
                                        <p:strVal val="visible"/>
                                      </p:to>
                                    </p:set>
                                    <p:animEffect transition="in" filter="wipe(left)">
                                      <p:cBhvr>
                                        <p:cTn id="97" dur="500"/>
                                        <p:tgtEl>
                                          <p:spTgt spid="458770"/>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grpId="0" nodeType="clickEffect">
                                  <p:stCondLst>
                                    <p:cond delay="0"/>
                                  </p:stCondLst>
                                  <p:iterate type="wd">
                                    <p:tmPct val="10000"/>
                                  </p:iterate>
                                  <p:childTnLst>
                                    <p:set>
                                      <p:cBhvr>
                                        <p:cTn id="101" dur="1" fill="hold">
                                          <p:stCondLst>
                                            <p:cond delay="0"/>
                                          </p:stCondLst>
                                        </p:cTn>
                                        <p:tgtEl>
                                          <p:spTgt spid="458771"/>
                                        </p:tgtEl>
                                        <p:attrNameLst>
                                          <p:attrName>style.visibility</p:attrName>
                                        </p:attrNameLst>
                                      </p:cBhvr>
                                      <p:to>
                                        <p:strVal val="visible"/>
                                      </p:to>
                                    </p:set>
                                    <p:animEffect transition="in" filter="wipe(left)">
                                      <p:cBhvr>
                                        <p:cTn id="102" dur="500"/>
                                        <p:tgtEl>
                                          <p:spTgt spid="4587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8755" grpId="0"/>
      <p:bldP spid="458757" grpId="0"/>
      <p:bldP spid="458758" grpId="0"/>
      <p:bldP spid="458761" grpId="0"/>
      <p:bldP spid="458763" grpId="0"/>
      <p:bldP spid="458764" grpId="0"/>
      <p:bldP spid="458765" grpId="0"/>
      <p:bldP spid="458766" grpId="0"/>
      <p:bldP spid="458767" grpId="0"/>
      <p:bldP spid="458770" grpId="0"/>
      <p:bldP spid="45877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0"/>
            <a:ext cx="7772400" cy="609600"/>
          </a:xfrm>
        </p:spPr>
        <p:txBody>
          <a:bodyPr/>
          <a:lstStyle/>
          <a:p>
            <a:r>
              <a:rPr lang="en-US" sz="4800" dirty="0">
                <a:latin typeface="Arial Narrow" charset="0"/>
                <a:ea typeface="ＭＳ Ｐゴシック" charset="0"/>
                <a:cs typeface="ＭＳ Ｐゴシック" charset="0"/>
              </a:rPr>
              <a:t>Announcements</a:t>
            </a:r>
          </a:p>
        </p:txBody>
      </p:sp>
      <p:sp>
        <p:nvSpPr>
          <p:cNvPr id="3" name="Content Placeholder 2"/>
          <p:cNvSpPr>
            <a:spLocks noGrp="1"/>
          </p:cNvSpPr>
          <p:nvPr>
            <p:ph idx="1"/>
          </p:nvPr>
        </p:nvSpPr>
        <p:spPr>
          <a:xfrm>
            <a:off x="533400" y="533400"/>
            <a:ext cx="8153400" cy="5334000"/>
          </a:xfrm>
        </p:spPr>
        <p:txBody>
          <a:bodyPr/>
          <a:lstStyle/>
          <a:p>
            <a:r>
              <a:rPr lang="en-US" dirty="0" smtClean="0">
                <a:latin typeface="Arial Narrow" charset="0"/>
                <a:ea typeface="ＭＳ Ｐゴシック" charset="0"/>
                <a:cs typeface="ＭＳ Ｐゴシック" charset="0"/>
                <a:sym typeface="Wingdings"/>
              </a:rPr>
              <a:t>Final comprehensive exam</a:t>
            </a:r>
          </a:p>
          <a:p>
            <a:pPr lvl="1"/>
            <a:r>
              <a:rPr lang="en-US" dirty="0" smtClean="0">
                <a:latin typeface="Arial Narrow" charset="0"/>
                <a:ea typeface="ＭＳ Ｐゴシック" charset="0"/>
                <a:cs typeface="ＭＳ Ｐゴシック" charset="0"/>
                <a:sym typeface="Wingdings"/>
              </a:rPr>
              <a:t>Date and time: 2:00 – 4:30pm, Wednesday, May 8</a:t>
            </a:r>
          </a:p>
          <a:p>
            <a:pPr lvl="1"/>
            <a:r>
              <a:rPr lang="en-US" dirty="0" smtClean="0">
                <a:latin typeface="Arial Narrow" charset="0"/>
                <a:ea typeface="ＭＳ Ｐゴシック" charset="0"/>
                <a:cs typeface="ＭＳ Ｐゴシック" charset="0"/>
                <a:sym typeface="Wingdings"/>
              </a:rPr>
              <a:t>Coverage: CH1.1 through what we finish this Wednesday, May 1, plus appendices</a:t>
            </a:r>
          </a:p>
          <a:p>
            <a:pPr lvl="1"/>
            <a:r>
              <a:rPr lang="en-US" dirty="0" smtClean="0">
                <a:latin typeface="Arial Narrow" charset="0"/>
                <a:ea typeface="ＭＳ Ｐゴシック" charset="0"/>
                <a:cs typeface="ＭＳ Ｐゴシック" charset="0"/>
                <a:sym typeface="Wingdings"/>
              </a:rPr>
              <a:t>Please hit homeruns on this exam!!!</a:t>
            </a:r>
          </a:p>
          <a:p>
            <a:pPr lvl="1"/>
            <a:r>
              <a:rPr lang="en-US" dirty="0" smtClean="0">
                <a:latin typeface="Arial Narrow" charset="0"/>
                <a:ea typeface="ＭＳ Ｐゴシック" charset="0"/>
                <a:cs typeface="ＭＳ Ｐゴシック" charset="0"/>
                <a:sym typeface="Wingdings"/>
              </a:rPr>
              <a:t>I will prepare a formula sheet for you this time!</a:t>
            </a:r>
          </a:p>
          <a:p>
            <a:r>
              <a:rPr lang="en-US" dirty="0" smtClean="0">
                <a:latin typeface="Arial Narrow" charset="0"/>
                <a:ea typeface="ＭＳ Ｐゴシック" charset="0"/>
                <a:cs typeface="ＭＳ Ｐゴシック" charset="0"/>
                <a:sym typeface="Wingdings"/>
              </a:rPr>
              <a:t>Planetarium extra credit</a:t>
            </a:r>
          </a:p>
          <a:p>
            <a:pPr lvl="1"/>
            <a:r>
              <a:rPr lang="en-US" dirty="0" smtClean="0">
                <a:latin typeface="Arial Narrow" charset="0"/>
                <a:ea typeface="ＭＳ Ｐゴシック" charset="0"/>
                <a:cs typeface="ＭＳ Ｐゴシック" charset="0"/>
                <a:sym typeface="Wingdings"/>
              </a:rPr>
              <a:t>Deadline next Wednesday, May, 8</a:t>
            </a:r>
          </a:p>
          <a:p>
            <a:r>
              <a:rPr lang="en-US" dirty="0">
                <a:latin typeface="Arial Narrow" charset="0"/>
                <a:ea typeface="ＭＳ Ｐゴシック" charset="0"/>
                <a:cs typeface="ＭＳ Ｐゴシック" charset="0"/>
                <a:sym typeface="Wingdings"/>
              </a:rPr>
              <a:t>Student Feedback Survey</a:t>
            </a:r>
          </a:p>
          <a:p>
            <a:pPr lvl="1"/>
            <a:r>
              <a:rPr lang="en-US" dirty="0">
                <a:latin typeface="Arial Narrow" charset="0"/>
                <a:ea typeface="ＭＳ Ｐゴシック" charset="0"/>
                <a:cs typeface="ＭＳ Ｐゴシック" charset="0"/>
                <a:sym typeface="Wingdings"/>
              </a:rPr>
              <a:t>Must be done by May </a:t>
            </a:r>
            <a:r>
              <a:rPr lang="en-US" dirty="0" smtClean="0">
                <a:latin typeface="Arial Narrow" charset="0"/>
                <a:ea typeface="ＭＳ Ｐゴシック" charset="0"/>
                <a:cs typeface="ＭＳ Ｐゴシック" charset="0"/>
                <a:sym typeface="Wingdings"/>
              </a:rPr>
              <a:t>3</a:t>
            </a:r>
          </a:p>
          <a:p>
            <a:r>
              <a:rPr lang="en-US" dirty="0" smtClean="0">
                <a:latin typeface="Arial Narrow" charset="0"/>
                <a:ea typeface="ＭＳ Ｐゴシック" charset="0"/>
                <a:cs typeface="ＭＳ Ｐゴシック" charset="0"/>
                <a:sym typeface="Wingdings"/>
              </a:rPr>
              <a:t>No class next week!!</a:t>
            </a:r>
          </a:p>
          <a:p>
            <a:pPr marL="0" indent="0">
              <a:buNone/>
            </a:pPr>
            <a:endParaRPr lang="en-US" dirty="0" smtClean="0">
              <a:latin typeface="Arial Narrow" charset="0"/>
              <a:ea typeface="ＭＳ Ｐゴシック" charset="0"/>
              <a:cs typeface="ＭＳ Ｐゴシック" charset="0"/>
              <a:sym typeface="Wingdings"/>
            </a:endParaRPr>
          </a:p>
        </p:txBody>
      </p:sp>
      <p:sp>
        <p:nvSpPr>
          <p:cNvPr id="4" name="Date Placeholder 3"/>
          <p:cNvSpPr>
            <a:spLocks noGrp="1"/>
          </p:cNvSpPr>
          <p:nvPr>
            <p:ph type="dt" sz="quarter" idx="10"/>
          </p:nvPr>
        </p:nvSpPr>
        <p:spPr/>
        <p:txBody>
          <a:bodyPr/>
          <a:lstStyle/>
          <a:p>
            <a:pPr>
              <a:defRPr/>
            </a:pPr>
            <a:r>
              <a:rPr lang="en-US" smtClean="0"/>
              <a:t>Monday, April 29, 2013</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cs typeface="ＭＳ Ｐゴシック" charset="0"/>
              </a:defRPr>
            </a:lvl1pPr>
            <a:lvl2pPr marL="37931725" indent="-37474525" eaLnBrk="0" hangingPunct="0">
              <a:defRPr sz="2400">
                <a:solidFill>
                  <a:schemeClr val="tx1"/>
                </a:solidFill>
                <a:latin typeface="Times New Roman" charset="0"/>
                <a:ea typeface="ＭＳ Ｐゴシック" charset="0"/>
              </a:defRPr>
            </a:lvl2pPr>
            <a:lvl3pPr eaLnBrk="0" hangingPunct="0">
              <a:defRPr sz="2400">
                <a:solidFill>
                  <a:schemeClr val="tx1"/>
                </a:solidFill>
                <a:latin typeface="Times New Roman" charset="0"/>
                <a:ea typeface="ＭＳ Ｐゴシック" charset="0"/>
              </a:defRPr>
            </a:lvl3pPr>
            <a:lvl4pPr eaLnBrk="0" hangingPunct="0">
              <a:defRPr sz="2400">
                <a:solidFill>
                  <a:schemeClr val="tx1"/>
                </a:solidFill>
                <a:latin typeface="Times New Roman" charset="0"/>
                <a:ea typeface="ＭＳ Ｐゴシック" charset="0"/>
              </a:defRPr>
            </a:lvl4pPr>
            <a:lvl5pPr eaLnBrk="0" hangingPunct="0">
              <a:defRPr sz="2400">
                <a:solidFill>
                  <a:schemeClr val="tx1"/>
                </a:solidFill>
                <a:latin typeface="Times New Roman" charset="0"/>
                <a:ea typeface="ＭＳ Ｐゴシック" charset="0"/>
              </a:defRPr>
            </a:lvl5pPr>
            <a:lvl6pPr marL="457200" eaLnBrk="0" fontAlgn="base" hangingPunct="0">
              <a:spcBef>
                <a:spcPct val="0"/>
              </a:spcBef>
              <a:spcAft>
                <a:spcPct val="0"/>
              </a:spcAft>
              <a:defRPr sz="2400">
                <a:solidFill>
                  <a:schemeClr val="tx1"/>
                </a:solidFill>
                <a:latin typeface="Times New Roman" charset="0"/>
                <a:ea typeface="ＭＳ Ｐゴシック" charset="0"/>
              </a:defRPr>
            </a:lvl6pPr>
            <a:lvl7pPr marL="914400" eaLnBrk="0" fontAlgn="base" hangingPunct="0">
              <a:spcBef>
                <a:spcPct val="0"/>
              </a:spcBef>
              <a:spcAft>
                <a:spcPct val="0"/>
              </a:spcAft>
              <a:defRPr sz="2400">
                <a:solidFill>
                  <a:schemeClr val="tx1"/>
                </a:solidFill>
                <a:latin typeface="Times New Roman" charset="0"/>
                <a:ea typeface="ＭＳ Ｐゴシック" charset="0"/>
              </a:defRPr>
            </a:lvl7pPr>
            <a:lvl8pPr marL="1371600" eaLnBrk="0" fontAlgn="base" hangingPunct="0">
              <a:spcBef>
                <a:spcPct val="0"/>
              </a:spcBef>
              <a:spcAft>
                <a:spcPct val="0"/>
              </a:spcAft>
              <a:defRPr sz="2400">
                <a:solidFill>
                  <a:schemeClr val="tx1"/>
                </a:solidFill>
                <a:latin typeface="Times New Roman" charset="0"/>
                <a:ea typeface="ＭＳ Ｐゴシック" charset="0"/>
              </a:defRPr>
            </a:lvl8pPr>
            <a:lvl9pPr marL="18288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fld id="{3FF23E62-B1EA-7C45-BF1B-2CEE1A2A446F}" type="slidenum">
              <a:rPr lang="en-US" sz="1400">
                <a:solidFill>
                  <a:srgbClr val="A50021"/>
                </a:solidFill>
                <a:latin typeface="Arial Narrow" charset="0"/>
              </a:rPr>
              <a:pPr eaLnBrk="1" hangingPunct="1"/>
              <a:t>2</a:t>
            </a:fld>
            <a:endParaRPr lang="en-US" sz="1400">
              <a:solidFill>
                <a:srgbClr val="A50021"/>
              </a:solidFill>
              <a:latin typeface="Arial Narrow" charset="0"/>
            </a:endParaRPr>
          </a:p>
        </p:txBody>
      </p:sp>
      <p:sp>
        <p:nvSpPr>
          <p:cNvPr id="6" name="Footer Placeholder 5"/>
          <p:cNvSpPr>
            <a:spLocks noGrp="1"/>
          </p:cNvSpPr>
          <p:nvPr>
            <p:ph type="ftr" sz="quarter" idx="11"/>
          </p:nvPr>
        </p:nvSpPr>
        <p:spPr/>
        <p:txBody>
          <a:bodyPr/>
          <a:lstStyle/>
          <a:p>
            <a:pPr>
              <a:defRPr/>
            </a:pPr>
            <a:r>
              <a:rPr lang="nl-NL" smtClean="0"/>
              <a:t>PHYS 1441-002, Spring 2013                   Dr. Jaehoon Yu</a:t>
            </a:r>
            <a:endParaRPr lang="en-US"/>
          </a:p>
        </p:txBody>
      </p:sp>
    </p:spTree>
    <p:extLst>
      <p:ext uri="{BB962C8B-B14F-4D97-AF65-F5344CB8AC3E}">
        <p14:creationId xmlns:p14="http://schemas.microsoft.com/office/powerpoint/2010/main" val="420002965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iterate type="wd">
                                    <p:tmPct val="10000"/>
                                  </p:iterate>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left)">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grpId="0" nodeType="clickEffect">
                                  <p:stCondLst>
                                    <p:cond delay="0"/>
                                  </p:stCondLst>
                                  <p:iterate type="wd">
                                    <p:tmPct val="10000"/>
                                  </p:iterate>
                                  <p:childTnLst>
                                    <p:set>
                                      <p:cBhvr>
                                        <p:cTn id="51" dur="1" fill="hold">
                                          <p:stCondLst>
                                            <p:cond delay="0"/>
                                          </p:stCondLst>
                                        </p:cTn>
                                        <p:tgtEl>
                                          <p:spTgt spid="3">
                                            <p:txEl>
                                              <p:pRg st="9" end="9"/>
                                            </p:txEl>
                                          </p:spTgt>
                                        </p:tgtEl>
                                        <p:attrNameLst>
                                          <p:attrName>style.visibility</p:attrName>
                                        </p:attrNameLst>
                                      </p:cBhvr>
                                      <p:to>
                                        <p:strVal val="visible"/>
                                      </p:to>
                                    </p:set>
                                    <p:animEffect transition="in" filter="wipe(left)">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5" name="Date Placeholder 3"/>
          <p:cNvSpPr>
            <a:spLocks noGrp="1"/>
          </p:cNvSpPr>
          <p:nvPr>
            <p:ph type="dt" sz="quarter" idx="10"/>
          </p:nvPr>
        </p:nvSpPr>
        <p:spPr>
          <a:noFill/>
        </p:spPr>
        <p:txBody>
          <a:bodyPr/>
          <a:lstStyle/>
          <a:p>
            <a:r>
              <a:rPr lang="en-US" smtClean="0"/>
              <a:t>Monday, April 29, 2013</a:t>
            </a:r>
            <a:endParaRPr lang="en-US" altLang="ko-KR">
              <a:ea typeface="굴림" charset="-127"/>
              <a:cs typeface="굴림" charset="-127"/>
            </a:endParaRPr>
          </a:p>
        </p:txBody>
      </p:sp>
      <p:sp>
        <p:nvSpPr>
          <p:cNvPr id="32776" name="Footer Placeholder 4"/>
          <p:cNvSpPr>
            <a:spLocks noGrp="1"/>
          </p:cNvSpPr>
          <p:nvPr>
            <p:ph type="ftr" sz="quarter" idx="11"/>
          </p:nvPr>
        </p:nvSpPr>
        <p:spPr>
          <a:noFill/>
        </p:spPr>
        <p:txBody>
          <a:bodyPr/>
          <a:lstStyle/>
          <a:p>
            <a:r>
              <a:rPr lang="nl-NL" smtClean="0"/>
              <a:t>PHYS 1441-002, Spring 2013                   Dr. Jaehoon Yu</a:t>
            </a:r>
            <a:endParaRPr lang="en-US"/>
          </a:p>
        </p:txBody>
      </p:sp>
      <p:sp>
        <p:nvSpPr>
          <p:cNvPr id="32777" name="Slide Number Placeholder 5"/>
          <p:cNvSpPr>
            <a:spLocks noGrp="1"/>
          </p:cNvSpPr>
          <p:nvPr>
            <p:ph type="sldNum" sz="quarter" idx="12"/>
          </p:nvPr>
        </p:nvSpPr>
        <p:spPr>
          <a:noFill/>
        </p:spPr>
        <p:txBody>
          <a:bodyPr/>
          <a:lstStyle/>
          <a:p>
            <a:fld id="{7711B964-A103-7C43-ADE5-34C5382C19A8}" type="slidenum">
              <a:rPr lang="en-US"/>
              <a:pPr/>
              <a:t>3</a:t>
            </a:fld>
            <a:endParaRPr lang="en-US"/>
          </a:p>
        </p:txBody>
      </p:sp>
      <p:sp>
        <p:nvSpPr>
          <p:cNvPr id="32778" name="Rectangle 2"/>
          <p:cNvSpPr>
            <a:spLocks noGrp="1" noChangeArrowheads="1"/>
          </p:cNvSpPr>
          <p:nvPr>
            <p:ph type="title"/>
          </p:nvPr>
        </p:nvSpPr>
        <p:spPr>
          <a:xfrm>
            <a:off x="685800" y="76200"/>
            <a:ext cx="7772400" cy="609600"/>
          </a:xfrm>
        </p:spPr>
        <p:txBody>
          <a:bodyPr/>
          <a:lstStyle/>
          <a:p>
            <a:r>
              <a:rPr lang="en-US" dirty="0"/>
              <a:t>More on Conditions for Equilibrium</a:t>
            </a:r>
          </a:p>
        </p:txBody>
      </p:sp>
      <p:sp>
        <p:nvSpPr>
          <p:cNvPr id="978947" name="Text Box 3"/>
          <p:cNvSpPr txBox="1">
            <a:spLocks noChangeArrowheads="1"/>
          </p:cNvSpPr>
          <p:nvPr/>
        </p:nvSpPr>
        <p:spPr bwMode="auto">
          <a:xfrm>
            <a:off x="533400" y="762000"/>
            <a:ext cx="8153400" cy="7302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To simplify the problem, we will only deal with forces acting on x-y plane, giving torque only along z-axis.   What do you think the conditions for equilibrium be in this case? </a:t>
            </a:r>
          </a:p>
        </p:txBody>
      </p:sp>
      <p:sp>
        <p:nvSpPr>
          <p:cNvPr id="978948" name="Text Box 4"/>
          <p:cNvSpPr txBox="1">
            <a:spLocks noChangeArrowheads="1"/>
          </p:cNvSpPr>
          <p:nvPr/>
        </p:nvSpPr>
        <p:spPr bwMode="auto">
          <a:xfrm>
            <a:off x="685800" y="1524000"/>
            <a:ext cx="7848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six possible equations from the two vector equations turns to three equations.</a:t>
            </a:r>
          </a:p>
        </p:txBody>
      </p:sp>
      <p:sp>
        <p:nvSpPr>
          <p:cNvPr id="978949" name="Text Box 5"/>
          <p:cNvSpPr txBox="1">
            <a:spLocks noChangeArrowheads="1"/>
          </p:cNvSpPr>
          <p:nvPr/>
        </p:nvSpPr>
        <p:spPr bwMode="auto">
          <a:xfrm>
            <a:off x="762000" y="3032125"/>
            <a:ext cx="74676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What happens if there are many forces exerting on an object?</a:t>
            </a:r>
          </a:p>
        </p:txBody>
      </p:sp>
      <p:graphicFrame>
        <p:nvGraphicFramePr>
          <p:cNvPr id="978950" name="Object 2"/>
          <p:cNvGraphicFramePr>
            <a:graphicFrameLocks noChangeAspect="1"/>
          </p:cNvGraphicFramePr>
          <p:nvPr>
            <p:extLst>
              <p:ext uri="{D42A27DB-BD31-4B8C-83A1-F6EECF244321}">
                <p14:modId xmlns:p14="http://schemas.microsoft.com/office/powerpoint/2010/main" val="855989443"/>
              </p:ext>
            </p:extLst>
          </p:nvPr>
        </p:nvGraphicFramePr>
        <p:xfrm>
          <a:off x="609600" y="2171700"/>
          <a:ext cx="1190625" cy="584200"/>
        </p:xfrm>
        <a:graphic>
          <a:graphicData uri="http://schemas.openxmlformats.org/presentationml/2006/ole">
            <mc:AlternateContent xmlns:mc="http://schemas.openxmlformats.org/markup-compatibility/2006">
              <mc:Choice xmlns:v="urn:schemas-microsoft-com:vml" Requires="v">
                <p:oleObj spid="_x0000_s717319" name="Equation" r:id="rId3" imgW="571500" imgH="292100" progId="Equation.DSMT4">
                  <p:embed/>
                </p:oleObj>
              </mc:Choice>
              <mc:Fallback>
                <p:oleObj name="Equation" r:id="rId3" imgW="571500" imgH="292100" progId="Equation.DSMT4">
                  <p:embed/>
                  <p:pic>
                    <p:nvPicPr>
                      <p:cNvPr id="0" name=""/>
                      <p:cNvPicPr>
                        <a:picLocks noChangeAspect="1" noChangeArrowheads="1"/>
                      </p:cNvPicPr>
                      <p:nvPr/>
                    </p:nvPicPr>
                    <p:blipFill>
                      <a:blip r:embed="rId4"/>
                      <a:srcRect/>
                      <a:stretch>
                        <a:fillRect/>
                      </a:stretch>
                    </p:blipFill>
                    <p:spPr bwMode="auto">
                      <a:xfrm>
                        <a:off x="609600" y="2171700"/>
                        <a:ext cx="1190625" cy="584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8951" name="Object 3"/>
          <p:cNvGraphicFramePr>
            <a:graphicFrameLocks noChangeAspect="1"/>
          </p:cNvGraphicFramePr>
          <p:nvPr>
            <p:extLst>
              <p:ext uri="{D42A27DB-BD31-4B8C-83A1-F6EECF244321}">
                <p14:modId xmlns:p14="http://schemas.microsoft.com/office/powerpoint/2010/main" val="1791107368"/>
              </p:ext>
            </p:extLst>
          </p:nvPr>
        </p:nvGraphicFramePr>
        <p:xfrm>
          <a:off x="4876800" y="2095500"/>
          <a:ext cx="1111250" cy="584200"/>
        </p:xfrm>
        <a:graphic>
          <a:graphicData uri="http://schemas.openxmlformats.org/presentationml/2006/ole">
            <mc:AlternateContent xmlns:mc="http://schemas.openxmlformats.org/markup-compatibility/2006">
              <mc:Choice xmlns:v="urn:schemas-microsoft-com:vml" Requires="v">
                <p:oleObj spid="_x0000_s717320" name="Equation" r:id="rId5" imgW="533400" imgH="292100" progId="Equation.DSMT4">
                  <p:embed/>
                </p:oleObj>
              </mc:Choice>
              <mc:Fallback>
                <p:oleObj name="Equation" r:id="rId5" imgW="533400" imgH="292100" progId="Equation.DSMT4">
                  <p:embed/>
                  <p:pic>
                    <p:nvPicPr>
                      <p:cNvPr id="0" name=""/>
                      <p:cNvPicPr>
                        <a:picLocks noChangeAspect="1" noChangeArrowheads="1"/>
                      </p:cNvPicPr>
                      <p:nvPr/>
                    </p:nvPicPr>
                    <p:blipFill>
                      <a:blip r:embed="rId6"/>
                      <a:srcRect/>
                      <a:stretch>
                        <a:fillRect/>
                      </a:stretch>
                    </p:blipFill>
                    <p:spPr bwMode="auto">
                      <a:xfrm>
                        <a:off x="4876800" y="2095500"/>
                        <a:ext cx="1111250" cy="584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8952" name="Object 4"/>
          <p:cNvGraphicFramePr>
            <a:graphicFrameLocks noChangeAspect="1"/>
          </p:cNvGraphicFramePr>
          <p:nvPr/>
        </p:nvGraphicFramePr>
        <p:xfrm>
          <a:off x="2616200" y="1905000"/>
          <a:ext cx="1270000" cy="508000"/>
        </p:xfrm>
        <a:graphic>
          <a:graphicData uri="http://schemas.openxmlformats.org/presentationml/2006/ole">
            <mc:AlternateContent xmlns:mc="http://schemas.openxmlformats.org/markup-compatibility/2006">
              <mc:Choice xmlns:v="urn:schemas-microsoft-com:vml" Requires="v">
                <p:oleObj spid="_x0000_s717321" name="Equation" r:id="rId7" imgW="609480" imgH="253800" progId="Equation.DSMT4">
                  <p:embed/>
                </p:oleObj>
              </mc:Choice>
              <mc:Fallback>
                <p:oleObj name="Equation" r:id="rId7" imgW="609480" imgH="25380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16200" y="1905000"/>
                        <a:ext cx="1270000" cy="5080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978953" name="Object 5"/>
          <p:cNvGraphicFramePr>
            <a:graphicFrameLocks noChangeAspect="1"/>
          </p:cNvGraphicFramePr>
          <p:nvPr/>
        </p:nvGraphicFramePr>
        <p:xfrm>
          <a:off x="6859588" y="2159000"/>
          <a:ext cx="1217612" cy="508000"/>
        </p:xfrm>
        <a:graphic>
          <a:graphicData uri="http://schemas.openxmlformats.org/presentationml/2006/ole">
            <mc:AlternateContent xmlns:mc="http://schemas.openxmlformats.org/markup-compatibility/2006">
              <mc:Choice xmlns:v="urn:schemas-microsoft-com:vml" Requires="v">
                <p:oleObj spid="_x0000_s717322" name="Equation" r:id="rId9" imgW="583920" imgH="253800" progId="Equation.DSMT4">
                  <p:embed/>
                </p:oleObj>
              </mc:Choice>
              <mc:Fallback>
                <p:oleObj name="Equation" r:id="rId9" imgW="583920" imgH="2538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859588" y="2159000"/>
                        <a:ext cx="1217612" cy="5080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pSp>
        <p:nvGrpSpPr>
          <p:cNvPr id="2" name="Group 10"/>
          <p:cNvGrpSpPr>
            <a:grpSpLocks/>
          </p:cNvGrpSpPr>
          <p:nvPr/>
        </p:nvGrpSpPr>
        <p:grpSpPr bwMode="auto">
          <a:xfrm>
            <a:off x="457200" y="3654425"/>
            <a:ext cx="2133600" cy="2136775"/>
            <a:chOff x="383" y="2203"/>
            <a:chExt cx="1249" cy="1346"/>
          </a:xfrm>
        </p:grpSpPr>
        <p:sp>
          <p:nvSpPr>
            <p:cNvPr id="32789" name="Freeform 11"/>
            <p:cNvSpPr>
              <a:spLocks/>
            </p:cNvSpPr>
            <p:nvPr/>
          </p:nvSpPr>
          <p:spPr bwMode="auto">
            <a:xfrm>
              <a:off x="383" y="2353"/>
              <a:ext cx="940" cy="1049"/>
            </a:xfrm>
            <a:custGeom>
              <a:avLst/>
              <a:gdLst>
                <a:gd name="T0" fmla="*/ 4896155 w 354"/>
                <a:gd name="T1" fmla="*/ 323199 h 569"/>
                <a:gd name="T2" fmla="*/ 14117929 w 354"/>
                <a:gd name="T3" fmla="*/ 359601 h 569"/>
                <a:gd name="T4" fmla="*/ 18698586 w 354"/>
                <a:gd name="T5" fmla="*/ 427301 h 569"/>
                <a:gd name="T6" fmla="*/ 24205356 w 354"/>
                <a:gd name="T7" fmla="*/ 727375 h 569"/>
                <a:gd name="T8" fmla="*/ 32435770 w 354"/>
                <a:gd name="T9" fmla="*/ 877008 h 569"/>
                <a:gd name="T10" fmla="*/ 37122714 w 354"/>
                <a:gd name="T11" fmla="*/ 853604 h 569"/>
                <a:gd name="T12" fmla="*/ 37994792 w 354"/>
                <a:gd name="T13" fmla="*/ 588778 h 569"/>
                <a:gd name="T14" fmla="*/ 42629449 w 354"/>
                <a:gd name="T15" fmla="*/ 416224 h 569"/>
                <a:gd name="T16" fmla="*/ 40818228 w 354"/>
                <a:gd name="T17" fmla="*/ 208174 h 569"/>
                <a:gd name="T18" fmla="*/ 21520825 w 354"/>
                <a:gd name="T19" fmla="*/ 1724 h 569"/>
                <a:gd name="T20" fmla="*/ 13139562 w 354"/>
                <a:gd name="T21" fmla="*/ 12800 h 569"/>
                <a:gd name="T22" fmla="*/ 11295733 w 354"/>
                <a:gd name="T23" fmla="*/ 82204 h 569"/>
                <a:gd name="T24" fmla="*/ 2073805 w 354"/>
                <a:gd name="T25" fmla="*/ 277583 h 569"/>
                <a:gd name="T26" fmla="*/ 229995 w 354"/>
                <a:gd name="T27" fmla="*/ 312917 h 569"/>
                <a:gd name="T28" fmla="*/ 4896155 w 354"/>
                <a:gd name="T29" fmla="*/ 323199 h 569"/>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354"/>
                <a:gd name="T46" fmla="*/ 0 h 569"/>
                <a:gd name="T47" fmla="*/ 354 w 354"/>
                <a:gd name="T48" fmla="*/ 569 h 569"/>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354" h="569">
                  <a:moveTo>
                    <a:pt x="40" y="210"/>
                  </a:moveTo>
                  <a:cubicBezTo>
                    <a:pt x="61" y="215"/>
                    <a:pt x="97" y="220"/>
                    <a:pt x="115" y="233"/>
                  </a:cubicBezTo>
                  <a:cubicBezTo>
                    <a:pt x="131" y="244"/>
                    <a:pt x="138" y="263"/>
                    <a:pt x="152" y="277"/>
                  </a:cubicBezTo>
                  <a:cubicBezTo>
                    <a:pt x="166" y="342"/>
                    <a:pt x="182" y="407"/>
                    <a:pt x="197" y="472"/>
                  </a:cubicBezTo>
                  <a:cubicBezTo>
                    <a:pt x="206" y="513"/>
                    <a:pt x="222" y="556"/>
                    <a:pt x="264" y="569"/>
                  </a:cubicBezTo>
                  <a:cubicBezTo>
                    <a:pt x="277" y="564"/>
                    <a:pt x="299" y="567"/>
                    <a:pt x="302" y="554"/>
                  </a:cubicBezTo>
                  <a:cubicBezTo>
                    <a:pt x="315" y="498"/>
                    <a:pt x="305" y="439"/>
                    <a:pt x="309" y="382"/>
                  </a:cubicBezTo>
                  <a:cubicBezTo>
                    <a:pt x="312" y="347"/>
                    <a:pt x="335" y="303"/>
                    <a:pt x="347" y="270"/>
                  </a:cubicBezTo>
                  <a:cubicBezTo>
                    <a:pt x="344" y="225"/>
                    <a:pt x="354" y="175"/>
                    <a:pt x="332" y="135"/>
                  </a:cubicBezTo>
                  <a:cubicBezTo>
                    <a:pt x="300" y="76"/>
                    <a:pt x="240" y="22"/>
                    <a:pt x="175" y="1"/>
                  </a:cubicBezTo>
                  <a:cubicBezTo>
                    <a:pt x="152" y="3"/>
                    <a:pt x="128" y="0"/>
                    <a:pt x="107" y="8"/>
                  </a:cubicBezTo>
                  <a:cubicBezTo>
                    <a:pt x="92" y="14"/>
                    <a:pt x="97" y="38"/>
                    <a:pt x="92" y="53"/>
                  </a:cubicBezTo>
                  <a:cubicBezTo>
                    <a:pt x="72" y="112"/>
                    <a:pt x="70" y="145"/>
                    <a:pt x="17" y="180"/>
                  </a:cubicBezTo>
                  <a:cubicBezTo>
                    <a:pt x="12" y="188"/>
                    <a:pt x="0" y="194"/>
                    <a:pt x="2" y="203"/>
                  </a:cubicBezTo>
                  <a:cubicBezTo>
                    <a:pt x="8" y="233"/>
                    <a:pt x="30" y="215"/>
                    <a:pt x="40" y="210"/>
                  </a:cubicBezTo>
                  <a:close/>
                </a:path>
              </a:pathLst>
            </a:custGeom>
            <a:gradFill rotWithShape="0">
              <a:gsLst>
                <a:gs pos="0">
                  <a:srgbClr val="CCFFFF"/>
                </a:gs>
                <a:gs pos="100000">
                  <a:srgbClr val="5E7676"/>
                </a:gs>
              </a:gsLst>
              <a:path path="rect">
                <a:fillToRect l="50000" t="50000" r="50000" b="50000"/>
              </a:path>
            </a:gradFill>
            <a:ln w="9525">
              <a:noFill/>
              <a:round/>
              <a:headEnd/>
              <a:tailEnd/>
            </a:ln>
          </p:spPr>
          <p:txBody>
            <a:bodyPr>
              <a:prstTxWarp prst="textNoShape">
                <a:avLst/>
              </a:prstTxWarp>
            </a:bodyPr>
            <a:lstStyle/>
            <a:p>
              <a:endParaRPr lang="en-US"/>
            </a:p>
          </p:txBody>
        </p:sp>
        <p:grpSp>
          <p:nvGrpSpPr>
            <p:cNvPr id="32790" name="Group 12"/>
            <p:cNvGrpSpPr>
              <a:grpSpLocks/>
            </p:cNvGrpSpPr>
            <p:nvPr/>
          </p:nvGrpSpPr>
          <p:grpSpPr bwMode="auto">
            <a:xfrm>
              <a:off x="815" y="2641"/>
              <a:ext cx="219" cy="250"/>
              <a:chOff x="816" y="3072"/>
              <a:chExt cx="219" cy="250"/>
            </a:xfrm>
          </p:grpSpPr>
          <p:sp>
            <p:nvSpPr>
              <p:cNvPr id="32814" name="Text Box 13"/>
              <p:cNvSpPr txBox="1">
                <a:spLocks noChangeArrowheads="1"/>
              </p:cNvSpPr>
              <p:nvPr/>
            </p:nvSpPr>
            <p:spPr bwMode="auto">
              <a:xfrm>
                <a:off x="832" y="3072"/>
                <a:ext cx="203"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O</a:t>
                </a:r>
              </a:p>
            </p:txBody>
          </p:sp>
          <p:sp>
            <p:nvSpPr>
              <p:cNvPr id="32815" name="Oval 14"/>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grpSp>
          <p:nvGrpSpPr>
            <p:cNvPr id="32791" name="Group 15"/>
            <p:cNvGrpSpPr>
              <a:grpSpLocks/>
            </p:cNvGrpSpPr>
            <p:nvPr/>
          </p:nvGrpSpPr>
          <p:grpSpPr bwMode="auto">
            <a:xfrm rot="2662544">
              <a:off x="432" y="2246"/>
              <a:ext cx="384" cy="250"/>
              <a:chOff x="433" y="2735"/>
              <a:chExt cx="384" cy="250"/>
            </a:xfrm>
          </p:grpSpPr>
          <p:sp>
            <p:nvSpPr>
              <p:cNvPr id="32812" name="Text Box 16"/>
              <p:cNvSpPr txBox="1">
                <a:spLocks noChangeArrowheads="1"/>
              </p:cNvSpPr>
              <p:nvPr/>
            </p:nvSpPr>
            <p:spPr bwMode="auto">
              <a:xfrm>
                <a:off x="557" y="2735"/>
                <a:ext cx="23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1</a:t>
                </a:r>
                <a:endParaRPr lang="en-US" sz="2000">
                  <a:solidFill>
                    <a:srgbClr val="FF0000"/>
                  </a:solidFill>
                  <a:latin typeface="Monotype Corsiva" charset="0"/>
                </a:endParaRPr>
              </a:p>
            </p:txBody>
          </p:sp>
          <p:sp>
            <p:nvSpPr>
              <p:cNvPr id="32813" name="Line 17"/>
              <p:cNvSpPr>
                <a:spLocks noChangeShapeType="1"/>
              </p:cNvSpPr>
              <p:nvPr/>
            </p:nvSpPr>
            <p:spPr bwMode="auto">
              <a:xfrm flipH="1">
                <a:off x="433" y="2929"/>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grpSp>
        <p:grpSp>
          <p:nvGrpSpPr>
            <p:cNvPr id="32792" name="Group 18"/>
            <p:cNvGrpSpPr>
              <a:grpSpLocks/>
            </p:cNvGrpSpPr>
            <p:nvPr/>
          </p:nvGrpSpPr>
          <p:grpSpPr bwMode="auto">
            <a:xfrm rot="3265369">
              <a:off x="995" y="3240"/>
              <a:ext cx="384" cy="233"/>
              <a:chOff x="967" y="3460"/>
              <a:chExt cx="384" cy="233"/>
            </a:xfrm>
          </p:grpSpPr>
          <p:sp>
            <p:nvSpPr>
              <p:cNvPr id="32810" name="Line 19"/>
              <p:cNvSpPr>
                <a:spLocks noChangeShapeType="1"/>
              </p:cNvSpPr>
              <p:nvPr/>
            </p:nvSpPr>
            <p:spPr bwMode="auto">
              <a:xfrm>
                <a:off x="967" y="3507"/>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32811" name="Text Box 20"/>
              <p:cNvSpPr txBox="1">
                <a:spLocks noChangeArrowheads="1"/>
              </p:cNvSpPr>
              <p:nvPr/>
            </p:nvSpPr>
            <p:spPr bwMode="auto">
              <a:xfrm>
                <a:off x="997" y="3460"/>
                <a:ext cx="255" cy="233"/>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4</a:t>
                </a:r>
                <a:endParaRPr lang="en-US" sz="2000">
                  <a:solidFill>
                    <a:srgbClr val="FF0000"/>
                  </a:solidFill>
                  <a:latin typeface="Monotype Corsiva" charset="0"/>
                </a:endParaRPr>
              </a:p>
            </p:txBody>
          </p:sp>
        </p:grpSp>
        <p:grpSp>
          <p:nvGrpSpPr>
            <p:cNvPr id="32793" name="Group 21"/>
            <p:cNvGrpSpPr>
              <a:grpSpLocks/>
            </p:cNvGrpSpPr>
            <p:nvPr/>
          </p:nvGrpSpPr>
          <p:grpSpPr bwMode="auto">
            <a:xfrm rot="501311">
              <a:off x="1248" y="2832"/>
              <a:ext cx="384" cy="250"/>
              <a:chOff x="961" y="3455"/>
              <a:chExt cx="384" cy="250"/>
            </a:xfrm>
          </p:grpSpPr>
          <p:sp>
            <p:nvSpPr>
              <p:cNvPr id="32808" name="Line 22"/>
              <p:cNvSpPr>
                <a:spLocks noChangeShapeType="1"/>
              </p:cNvSpPr>
              <p:nvPr/>
            </p:nvSpPr>
            <p:spPr bwMode="auto">
              <a:xfrm>
                <a:off x="961" y="3504"/>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32809" name="Text Box 23"/>
              <p:cNvSpPr txBox="1">
                <a:spLocks noChangeArrowheads="1"/>
              </p:cNvSpPr>
              <p:nvPr/>
            </p:nvSpPr>
            <p:spPr bwMode="auto">
              <a:xfrm>
                <a:off x="991" y="3455"/>
                <a:ext cx="237" cy="250"/>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3</a:t>
                </a:r>
                <a:endParaRPr lang="en-US" sz="2000">
                  <a:solidFill>
                    <a:srgbClr val="FF0000"/>
                  </a:solidFill>
                  <a:latin typeface="Monotype Corsiva" charset="0"/>
                </a:endParaRPr>
              </a:p>
            </p:txBody>
          </p:sp>
        </p:grpSp>
        <p:grpSp>
          <p:nvGrpSpPr>
            <p:cNvPr id="32794" name="Group 24"/>
            <p:cNvGrpSpPr>
              <a:grpSpLocks/>
            </p:cNvGrpSpPr>
            <p:nvPr/>
          </p:nvGrpSpPr>
          <p:grpSpPr bwMode="auto">
            <a:xfrm rot="-3425388">
              <a:off x="979" y="2279"/>
              <a:ext cx="384" cy="232"/>
              <a:chOff x="951" y="3459"/>
              <a:chExt cx="384" cy="232"/>
            </a:xfrm>
          </p:grpSpPr>
          <p:sp>
            <p:nvSpPr>
              <p:cNvPr id="32806" name="Line 25"/>
              <p:cNvSpPr>
                <a:spLocks noChangeShapeType="1"/>
              </p:cNvSpPr>
              <p:nvPr/>
            </p:nvSpPr>
            <p:spPr bwMode="auto">
              <a:xfrm>
                <a:off x="951" y="3508"/>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32807" name="Text Box 26"/>
              <p:cNvSpPr txBox="1">
                <a:spLocks noChangeArrowheads="1"/>
              </p:cNvSpPr>
              <p:nvPr/>
            </p:nvSpPr>
            <p:spPr bwMode="auto">
              <a:xfrm>
                <a:off x="985" y="3459"/>
                <a:ext cx="255" cy="232"/>
              </a:xfrm>
              <a:prstGeom prst="rect">
                <a:avLst/>
              </a:prstGeom>
              <a:noFill/>
              <a:ln w="9525">
                <a:noFill/>
                <a:miter lim="800000"/>
                <a:headEnd/>
                <a:tailEnd/>
              </a:ln>
            </p:spPr>
            <p:txBody>
              <a:bodyPr wrap="none">
                <a:prstTxWarp prst="textNoShape">
                  <a:avLst/>
                </a:prstTxWarp>
                <a:spAutoFit/>
              </a:bodyPr>
              <a:lstStyle/>
              <a:p>
                <a:r>
                  <a:rPr lang="en-US" sz="2000" b="1" dirty="0">
                    <a:solidFill>
                      <a:srgbClr val="FF0000"/>
                    </a:solidFill>
                    <a:latin typeface="Monotype Corsiva" charset="0"/>
                  </a:rPr>
                  <a:t>F</a:t>
                </a:r>
                <a:r>
                  <a:rPr lang="en-US" sz="2000" b="1" baseline="-25000" dirty="0">
                    <a:solidFill>
                      <a:srgbClr val="FF0000"/>
                    </a:solidFill>
                    <a:latin typeface="Monotype Corsiva" charset="0"/>
                  </a:rPr>
                  <a:t>2</a:t>
                </a:r>
                <a:endParaRPr lang="en-US" sz="2000" dirty="0">
                  <a:solidFill>
                    <a:srgbClr val="FF0000"/>
                  </a:solidFill>
                  <a:latin typeface="Monotype Corsiva" charset="0"/>
                </a:endParaRPr>
              </a:p>
            </p:txBody>
          </p:sp>
        </p:grpSp>
        <p:grpSp>
          <p:nvGrpSpPr>
            <p:cNvPr id="32795" name="Group 27"/>
            <p:cNvGrpSpPr>
              <a:grpSpLocks/>
            </p:cNvGrpSpPr>
            <p:nvPr/>
          </p:nvGrpSpPr>
          <p:grpSpPr bwMode="auto">
            <a:xfrm rot="7222111">
              <a:off x="551" y="3007"/>
              <a:ext cx="384" cy="233"/>
              <a:chOff x="964" y="3467"/>
              <a:chExt cx="384" cy="233"/>
            </a:xfrm>
          </p:grpSpPr>
          <p:sp>
            <p:nvSpPr>
              <p:cNvPr id="32804" name="Line 28"/>
              <p:cNvSpPr>
                <a:spLocks noChangeShapeType="1"/>
              </p:cNvSpPr>
              <p:nvPr/>
            </p:nvSpPr>
            <p:spPr bwMode="auto">
              <a:xfrm>
                <a:off x="964" y="3512"/>
                <a:ext cx="384" cy="0"/>
              </a:xfrm>
              <a:prstGeom prst="line">
                <a:avLst/>
              </a:prstGeom>
              <a:noFill/>
              <a:ln w="28575">
                <a:solidFill>
                  <a:srgbClr val="FF0000"/>
                </a:solidFill>
                <a:round/>
                <a:headEnd type="oval" w="med" len="med"/>
                <a:tailEnd type="triangle" w="med" len="med"/>
              </a:ln>
            </p:spPr>
            <p:txBody>
              <a:bodyPr>
                <a:prstTxWarp prst="textNoShape">
                  <a:avLst/>
                </a:prstTxWarp>
              </a:bodyPr>
              <a:lstStyle/>
              <a:p>
                <a:endParaRPr lang="en-US"/>
              </a:p>
            </p:txBody>
          </p:sp>
          <p:sp>
            <p:nvSpPr>
              <p:cNvPr id="32805" name="Text Box 29"/>
              <p:cNvSpPr txBox="1">
                <a:spLocks noChangeArrowheads="1"/>
              </p:cNvSpPr>
              <p:nvPr/>
            </p:nvSpPr>
            <p:spPr bwMode="auto">
              <a:xfrm>
                <a:off x="993" y="3467"/>
                <a:ext cx="255" cy="233"/>
              </a:xfrm>
              <a:prstGeom prst="rect">
                <a:avLst/>
              </a:prstGeom>
              <a:noFill/>
              <a:ln w="9525">
                <a:noFill/>
                <a:miter lim="800000"/>
                <a:headEnd/>
                <a:tailEnd/>
              </a:ln>
            </p:spPr>
            <p:txBody>
              <a:bodyPr wrap="none">
                <a:prstTxWarp prst="textNoShape">
                  <a:avLst/>
                </a:prstTxWarp>
                <a:spAutoFit/>
              </a:bodyPr>
              <a:lstStyle/>
              <a:p>
                <a:r>
                  <a:rPr lang="en-US" sz="2000" b="1">
                    <a:solidFill>
                      <a:srgbClr val="FF0000"/>
                    </a:solidFill>
                    <a:latin typeface="Monotype Corsiva" charset="0"/>
                  </a:rPr>
                  <a:t>F</a:t>
                </a:r>
                <a:r>
                  <a:rPr lang="en-US" sz="2000" b="1" baseline="-25000">
                    <a:solidFill>
                      <a:srgbClr val="FF0000"/>
                    </a:solidFill>
                    <a:latin typeface="Monotype Corsiva" charset="0"/>
                  </a:rPr>
                  <a:t>5</a:t>
                </a:r>
                <a:endParaRPr lang="en-US" sz="2000">
                  <a:solidFill>
                    <a:srgbClr val="FF0000"/>
                  </a:solidFill>
                  <a:latin typeface="Monotype Corsiva" charset="0"/>
                </a:endParaRPr>
              </a:p>
            </p:txBody>
          </p:sp>
        </p:grpSp>
        <p:grpSp>
          <p:nvGrpSpPr>
            <p:cNvPr id="32796" name="Group 30"/>
            <p:cNvGrpSpPr>
              <a:grpSpLocks/>
            </p:cNvGrpSpPr>
            <p:nvPr/>
          </p:nvGrpSpPr>
          <p:grpSpPr bwMode="auto">
            <a:xfrm>
              <a:off x="671" y="2727"/>
              <a:ext cx="239" cy="271"/>
              <a:chOff x="480" y="3158"/>
              <a:chExt cx="239" cy="271"/>
            </a:xfrm>
          </p:grpSpPr>
          <p:cxnSp>
            <p:nvCxnSpPr>
              <p:cNvPr id="32802" name="AutoShape 31"/>
              <p:cNvCxnSpPr>
                <a:cxnSpLocks noChangeShapeType="1"/>
                <a:stCxn id="32815" idx="5"/>
                <a:endCxn id="32804" idx="0"/>
              </p:cNvCxnSpPr>
              <p:nvPr/>
            </p:nvCxnSpPr>
            <p:spPr bwMode="auto">
              <a:xfrm>
                <a:off x="665" y="3209"/>
                <a:ext cx="54" cy="220"/>
              </a:xfrm>
              <a:prstGeom prst="straightConnector1">
                <a:avLst/>
              </a:prstGeom>
              <a:noFill/>
              <a:ln w="28575">
                <a:solidFill>
                  <a:schemeClr val="accent2"/>
                </a:solidFill>
                <a:round/>
                <a:headEnd/>
                <a:tailEnd type="triangle" w="med" len="med"/>
              </a:ln>
            </p:spPr>
          </p:cxnSp>
          <p:sp>
            <p:nvSpPr>
              <p:cNvPr id="32803" name="Text Box 32"/>
              <p:cNvSpPr txBox="1">
                <a:spLocks noChangeArrowheads="1"/>
              </p:cNvSpPr>
              <p:nvPr/>
            </p:nvSpPr>
            <p:spPr bwMode="auto">
              <a:xfrm>
                <a:off x="480" y="3158"/>
                <a:ext cx="195"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r</a:t>
                </a:r>
                <a:r>
                  <a:rPr lang="en-US" sz="2000" b="1" baseline="-25000">
                    <a:solidFill>
                      <a:schemeClr val="accent2"/>
                    </a:solidFill>
                    <a:latin typeface="Monotype Corsiva" charset="0"/>
                  </a:rPr>
                  <a:t>5</a:t>
                </a:r>
                <a:endParaRPr lang="en-US" sz="2000" b="1">
                  <a:solidFill>
                    <a:schemeClr val="accent2"/>
                  </a:solidFill>
                  <a:latin typeface="Monotype Corsiva" charset="0"/>
                </a:endParaRPr>
              </a:p>
            </p:txBody>
          </p:sp>
        </p:grpSp>
        <p:grpSp>
          <p:nvGrpSpPr>
            <p:cNvPr id="32797" name="Group 33"/>
            <p:cNvGrpSpPr>
              <a:grpSpLocks/>
            </p:cNvGrpSpPr>
            <p:nvPr/>
          </p:nvGrpSpPr>
          <p:grpSpPr bwMode="auto">
            <a:xfrm>
              <a:off x="1055" y="2727"/>
              <a:ext cx="245" cy="250"/>
              <a:chOff x="816" y="3072"/>
              <a:chExt cx="245" cy="250"/>
            </a:xfrm>
          </p:grpSpPr>
          <p:sp>
            <p:nvSpPr>
              <p:cNvPr id="32800" name="Text Box 34"/>
              <p:cNvSpPr txBox="1">
                <a:spLocks noChangeArrowheads="1"/>
              </p:cNvSpPr>
              <p:nvPr/>
            </p:nvSpPr>
            <p:spPr bwMode="auto">
              <a:xfrm>
                <a:off x="832" y="3072"/>
                <a:ext cx="229" cy="250"/>
              </a:xfrm>
              <a:prstGeom prst="rect">
                <a:avLst/>
              </a:prstGeom>
              <a:noFill/>
              <a:ln w="9525">
                <a:noFill/>
                <a:miter lim="800000"/>
                <a:headEnd/>
                <a:tailEnd/>
              </a:ln>
            </p:spPr>
            <p:txBody>
              <a:bodyPr wrap="none">
                <a:prstTxWarp prst="textNoShape">
                  <a:avLst/>
                </a:prstTxWarp>
                <a:spAutoFit/>
              </a:bodyPr>
              <a:lstStyle/>
              <a:p>
                <a:r>
                  <a:rPr lang="en-US" sz="2000">
                    <a:solidFill>
                      <a:srgbClr val="FF3399"/>
                    </a:solidFill>
                    <a:latin typeface="Arial Narrow" charset="0"/>
                  </a:rPr>
                  <a:t>O’</a:t>
                </a:r>
              </a:p>
            </p:txBody>
          </p:sp>
          <p:sp>
            <p:nvSpPr>
              <p:cNvPr id="32801" name="Oval 35"/>
              <p:cNvSpPr>
                <a:spLocks noChangeArrowheads="1"/>
              </p:cNvSpPr>
              <p:nvPr/>
            </p:nvSpPr>
            <p:spPr bwMode="auto">
              <a:xfrm>
                <a:off x="816" y="3168"/>
                <a:ext cx="48" cy="48"/>
              </a:xfrm>
              <a:prstGeom prst="ellipse">
                <a:avLst/>
              </a:prstGeom>
              <a:solidFill>
                <a:schemeClr val="tx2"/>
              </a:solidFill>
              <a:ln w="9525">
                <a:solidFill>
                  <a:schemeClr val="tx1"/>
                </a:solidFill>
                <a:round/>
                <a:headEnd/>
                <a:tailEnd/>
              </a:ln>
            </p:spPr>
            <p:txBody>
              <a:bodyPr wrap="none" anchor="ctr">
                <a:prstTxWarp prst="textNoShape">
                  <a:avLst/>
                </a:prstTxWarp>
              </a:bodyPr>
              <a:lstStyle/>
              <a:p>
                <a:endParaRPr lang="en-US"/>
              </a:p>
            </p:txBody>
          </p:sp>
        </p:grpSp>
        <p:cxnSp>
          <p:nvCxnSpPr>
            <p:cNvPr id="32798" name="AutoShape 36"/>
            <p:cNvCxnSpPr>
              <a:cxnSpLocks noChangeShapeType="1"/>
              <a:stCxn id="32815" idx="6"/>
              <a:endCxn id="32801" idx="5"/>
            </p:cNvCxnSpPr>
            <p:nvPr/>
          </p:nvCxnSpPr>
          <p:spPr bwMode="auto">
            <a:xfrm>
              <a:off x="863" y="2761"/>
              <a:ext cx="233" cy="103"/>
            </a:xfrm>
            <a:prstGeom prst="straightConnector1">
              <a:avLst/>
            </a:prstGeom>
            <a:noFill/>
            <a:ln w="28575">
              <a:solidFill>
                <a:schemeClr val="hlink"/>
              </a:solidFill>
              <a:round/>
              <a:headEnd/>
              <a:tailEnd type="triangle" w="med" len="med"/>
            </a:ln>
          </p:spPr>
        </p:cxnSp>
        <p:sp>
          <p:nvSpPr>
            <p:cNvPr id="32799" name="Text Box 37"/>
            <p:cNvSpPr txBox="1">
              <a:spLocks noChangeArrowheads="1"/>
            </p:cNvSpPr>
            <p:nvPr/>
          </p:nvSpPr>
          <p:spPr bwMode="auto">
            <a:xfrm>
              <a:off x="949" y="2617"/>
              <a:ext cx="188" cy="250"/>
            </a:xfrm>
            <a:prstGeom prst="rect">
              <a:avLst/>
            </a:prstGeom>
            <a:noFill/>
            <a:ln w="9525">
              <a:noFill/>
              <a:miter lim="800000"/>
              <a:headEnd/>
              <a:tailEnd/>
            </a:ln>
          </p:spPr>
          <p:txBody>
            <a:bodyPr wrap="none">
              <a:prstTxWarp prst="textNoShape">
                <a:avLst/>
              </a:prstTxWarp>
              <a:spAutoFit/>
            </a:bodyPr>
            <a:lstStyle/>
            <a:p>
              <a:r>
                <a:rPr lang="en-US" sz="2000" b="1">
                  <a:solidFill>
                    <a:schemeClr val="hlink"/>
                  </a:solidFill>
                  <a:latin typeface="Monotype Corsiva" charset="0"/>
                </a:rPr>
                <a:t>r’</a:t>
              </a:r>
            </a:p>
          </p:txBody>
        </p:sp>
      </p:grpSp>
      <p:sp>
        <p:nvSpPr>
          <p:cNvPr id="978982" name="Text Box 38"/>
          <p:cNvSpPr txBox="1">
            <a:spLocks noChangeArrowheads="1"/>
          </p:cNvSpPr>
          <p:nvPr/>
        </p:nvSpPr>
        <p:spPr bwMode="auto">
          <a:xfrm>
            <a:off x="2743200" y="3581400"/>
            <a:ext cx="6248400" cy="118745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FF0000"/>
                </a:solidFill>
                <a:latin typeface="Arial Narrow" charset="0"/>
              </a:rPr>
              <a:t>If an object is at its translational static equilibrium, and if the net torque acting on the object is 0 about one axis, the net torque must be 0 about any arbitrary axis.</a:t>
            </a:r>
          </a:p>
        </p:txBody>
      </p:sp>
      <p:graphicFrame>
        <p:nvGraphicFramePr>
          <p:cNvPr id="978983" name="Object 6"/>
          <p:cNvGraphicFramePr>
            <a:graphicFrameLocks noChangeAspect="1"/>
          </p:cNvGraphicFramePr>
          <p:nvPr/>
        </p:nvGraphicFramePr>
        <p:xfrm>
          <a:off x="2616200" y="2463800"/>
          <a:ext cx="1270000" cy="508000"/>
        </p:xfrm>
        <a:graphic>
          <a:graphicData uri="http://schemas.openxmlformats.org/presentationml/2006/ole">
            <mc:AlternateContent xmlns:mc="http://schemas.openxmlformats.org/markup-compatibility/2006">
              <mc:Choice xmlns:v="urn:schemas-microsoft-com:vml" Requires="v">
                <p:oleObj spid="_x0000_s717323" name="Equation" r:id="rId11" imgW="609480" imgH="253800" progId="Equation.3">
                  <p:embed/>
                </p:oleObj>
              </mc:Choice>
              <mc:Fallback>
                <p:oleObj name="Equation" r:id="rId11" imgW="609480" imgH="25380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616200" y="2463800"/>
                        <a:ext cx="1270000" cy="5080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978984" name="Text Box 40"/>
          <p:cNvSpPr txBox="1">
            <a:spLocks noChangeArrowheads="1"/>
          </p:cNvSpPr>
          <p:nvPr/>
        </p:nvSpPr>
        <p:spPr bwMode="auto">
          <a:xfrm>
            <a:off x="2743200" y="4800600"/>
            <a:ext cx="22860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chemeClr val="accent2"/>
                </a:solidFill>
                <a:latin typeface="Arial Narrow" charset="0"/>
              </a:rPr>
              <a:t>Why is this true?</a:t>
            </a:r>
          </a:p>
        </p:txBody>
      </p:sp>
      <p:sp>
        <p:nvSpPr>
          <p:cNvPr id="978985" name="Text Box 41"/>
          <p:cNvSpPr txBox="1">
            <a:spLocks noChangeArrowheads="1"/>
          </p:cNvSpPr>
          <p:nvPr/>
        </p:nvSpPr>
        <p:spPr bwMode="auto">
          <a:xfrm>
            <a:off x="2743200" y="5213350"/>
            <a:ext cx="6248400" cy="1187450"/>
          </a:xfrm>
          <a:prstGeom prst="rect">
            <a:avLst/>
          </a:prstGeom>
          <a:solidFill>
            <a:schemeClr val="bg1"/>
          </a:solidFill>
          <a:ln w="28575">
            <a:noFill/>
            <a:miter lim="800000"/>
            <a:headEnd/>
            <a:tailEnd/>
          </a:ln>
          <a:effectLst/>
        </p:spPr>
        <p:txBody>
          <a:bodyPr>
            <a:prstTxWarp prst="textNoShape">
              <a:avLst/>
            </a:prstTxWarp>
            <a:spAutoFit/>
          </a:bodyPr>
          <a:lstStyle/>
          <a:p>
            <a:pPr>
              <a:spcBef>
                <a:spcPct val="20000"/>
              </a:spcBef>
              <a:defRPr/>
            </a:pPr>
            <a:r>
              <a:rPr lang="en-US">
                <a:solidFill>
                  <a:srgbClr val="FF0000"/>
                </a:solidFill>
                <a:latin typeface="Arial Narrow" charset="0"/>
              </a:rPr>
              <a:t>Because the object is </a:t>
            </a:r>
            <a:r>
              <a:rPr lang="en-US" b="1" u="sng">
                <a:solidFill>
                  <a:srgbClr val="FF0000"/>
                </a:solidFill>
                <a:effectLst>
                  <a:outerShdw blurRad="38100" dist="38100" dir="2700000" algn="tl">
                    <a:srgbClr val="DDDDDD"/>
                  </a:outerShdw>
                </a:effectLst>
                <a:latin typeface="Monotype Corsiva" charset="0"/>
              </a:rPr>
              <a:t>not moving</a:t>
            </a:r>
            <a:r>
              <a:rPr lang="en-US">
                <a:solidFill>
                  <a:srgbClr val="FF0000"/>
                </a:solidFill>
                <a:latin typeface="Arial Narrow" charset="0"/>
              </a:rPr>
              <a:t>, no matter what the rotational axis is, there should not be any motion.  It is simply a matter of mathematical manipulation.</a:t>
            </a:r>
          </a:p>
        </p:txBody>
      </p:sp>
      <p:sp>
        <p:nvSpPr>
          <p:cNvPr id="978986" name="AutoShape 42"/>
          <p:cNvSpPr>
            <a:spLocks noChangeArrowheads="1"/>
          </p:cNvSpPr>
          <p:nvPr/>
        </p:nvSpPr>
        <p:spPr bwMode="auto">
          <a:xfrm>
            <a:off x="1905000" y="2057400"/>
            <a:ext cx="609600" cy="762000"/>
          </a:xfrm>
          <a:prstGeom prst="rightArrow">
            <a:avLst>
              <a:gd name="adj1" fmla="val 50000"/>
              <a:gd name="adj2" fmla="val 25000"/>
            </a:avLst>
          </a:prstGeom>
          <a:solidFill>
            <a:srgbClr val="FFFFCC"/>
          </a:solidFill>
          <a:ln w="28575">
            <a:solidFill>
              <a:srgbClr val="A50021"/>
            </a:solidFill>
            <a:miter lim="800000"/>
            <a:headEnd/>
            <a:tailEnd/>
          </a:ln>
        </p:spPr>
        <p:txBody>
          <a:bodyPr wrap="none" anchor="ctr">
            <a:prstTxWarp prst="textNoShape">
              <a:avLst/>
            </a:prstTxWarp>
          </a:bodyPr>
          <a:lstStyle/>
          <a:p>
            <a:endParaRPr lang="en-US"/>
          </a:p>
        </p:txBody>
      </p:sp>
      <p:sp>
        <p:nvSpPr>
          <p:cNvPr id="978987" name="Text Box 43"/>
          <p:cNvSpPr txBox="1">
            <a:spLocks noChangeArrowheads="1"/>
          </p:cNvSpPr>
          <p:nvPr/>
        </p:nvSpPr>
        <p:spPr bwMode="auto">
          <a:xfrm>
            <a:off x="3997325" y="2171700"/>
            <a:ext cx="765175" cy="495300"/>
          </a:xfrm>
          <a:prstGeom prst="rect">
            <a:avLst/>
          </a:prstGeom>
          <a:solidFill>
            <a:srgbClr val="FFFFCC"/>
          </a:solidFill>
          <a:ln w="38100">
            <a:solidFill>
              <a:srgbClr val="A50021"/>
            </a:solidFill>
            <a:miter lim="800000"/>
            <a:headEnd/>
            <a:tailEnd/>
          </a:ln>
        </p:spPr>
        <p:txBody>
          <a:bodyPr wrap="none">
            <a:prstTxWarp prst="textNoShape">
              <a:avLst/>
            </a:prstTxWarp>
            <a:spAutoFit/>
          </a:bodyPr>
          <a:lstStyle/>
          <a:p>
            <a:r>
              <a:rPr lang="en-US" b="1">
                <a:solidFill>
                  <a:srgbClr val="A50021"/>
                </a:solidFill>
                <a:latin typeface="Arial Narrow" charset="0"/>
              </a:rPr>
              <a:t>AND</a:t>
            </a:r>
          </a:p>
        </p:txBody>
      </p:sp>
      <p:sp>
        <p:nvSpPr>
          <p:cNvPr id="978988" name="AutoShape 44"/>
          <p:cNvSpPr>
            <a:spLocks noChangeArrowheads="1"/>
          </p:cNvSpPr>
          <p:nvPr/>
        </p:nvSpPr>
        <p:spPr bwMode="auto">
          <a:xfrm>
            <a:off x="6172200" y="2057400"/>
            <a:ext cx="609600" cy="762000"/>
          </a:xfrm>
          <a:prstGeom prst="rightArrow">
            <a:avLst>
              <a:gd name="adj1" fmla="val 50000"/>
              <a:gd name="adj2" fmla="val 25000"/>
            </a:avLst>
          </a:prstGeom>
          <a:solidFill>
            <a:srgbClr val="FFFFCC"/>
          </a:solidFill>
          <a:ln w="28575">
            <a:solidFill>
              <a:srgbClr val="A50021"/>
            </a:solidFill>
            <a:miter lim="800000"/>
            <a:headEnd/>
            <a:tailEnd/>
          </a:ln>
        </p:spPr>
        <p:txBody>
          <a:bodyPr wrap="none" anchor="ctr">
            <a:prstTxWarp prst="textNoShape">
              <a:avLst/>
            </a:prstTxWarp>
          </a:bodyPr>
          <a:lstStyle/>
          <a:p>
            <a:endParaRPr lang="en-US"/>
          </a:p>
        </p:txBody>
      </p:sp>
    </p:spTree>
    <p:extLst>
      <p:ext uri="{BB962C8B-B14F-4D97-AF65-F5344CB8AC3E}">
        <p14:creationId xmlns:p14="http://schemas.microsoft.com/office/powerpoint/2010/main" val="6086761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978947"/>
                                        </p:tgtEl>
                                        <p:attrNameLst>
                                          <p:attrName>style.visibility</p:attrName>
                                        </p:attrNameLst>
                                      </p:cBhvr>
                                      <p:to>
                                        <p:strVal val="visible"/>
                                      </p:to>
                                    </p:set>
                                    <p:animEffect transition="in" filter="wipe(left)">
                                      <p:cBhvr>
                                        <p:cTn id="7" dur="500"/>
                                        <p:tgtEl>
                                          <p:spTgt spid="97894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978948">
                                            <p:txEl>
                                              <p:pRg st="0" end="0"/>
                                            </p:txEl>
                                          </p:spTgt>
                                        </p:tgtEl>
                                        <p:attrNameLst>
                                          <p:attrName>style.visibility</p:attrName>
                                        </p:attrNameLst>
                                      </p:cBhvr>
                                      <p:to>
                                        <p:strVal val="visible"/>
                                      </p:to>
                                    </p:set>
                                    <p:animEffect transition="in" filter="wipe(left)">
                                      <p:cBhvr>
                                        <p:cTn id="12" dur="500"/>
                                        <p:tgtEl>
                                          <p:spTgt spid="97894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978950"/>
                                        </p:tgtEl>
                                        <p:attrNameLst>
                                          <p:attrName>style.visibility</p:attrName>
                                        </p:attrNameLst>
                                      </p:cBhvr>
                                      <p:to>
                                        <p:strVal val="visible"/>
                                      </p:to>
                                    </p:set>
                                    <p:animEffect transition="in" filter="wipe(left)">
                                      <p:cBhvr>
                                        <p:cTn id="17" dur="500"/>
                                        <p:tgtEl>
                                          <p:spTgt spid="97895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978987"/>
                                        </p:tgtEl>
                                        <p:attrNameLst>
                                          <p:attrName>style.visibility</p:attrName>
                                        </p:attrNameLst>
                                      </p:cBhvr>
                                      <p:to>
                                        <p:strVal val="visible"/>
                                      </p:to>
                                    </p:set>
                                    <p:animEffect transition="in" filter="wipe(left)">
                                      <p:cBhvr>
                                        <p:cTn id="22" dur="500"/>
                                        <p:tgtEl>
                                          <p:spTgt spid="97898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978951"/>
                                        </p:tgtEl>
                                        <p:attrNameLst>
                                          <p:attrName>style.visibility</p:attrName>
                                        </p:attrNameLst>
                                      </p:cBhvr>
                                      <p:to>
                                        <p:strVal val="visible"/>
                                      </p:to>
                                    </p:set>
                                    <p:animEffect transition="in" filter="wipe(left)">
                                      <p:cBhvr>
                                        <p:cTn id="27" dur="500"/>
                                        <p:tgtEl>
                                          <p:spTgt spid="97895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978986"/>
                                        </p:tgtEl>
                                        <p:attrNameLst>
                                          <p:attrName>style.visibility</p:attrName>
                                        </p:attrNameLst>
                                      </p:cBhvr>
                                      <p:to>
                                        <p:strVal val="visible"/>
                                      </p:to>
                                    </p:set>
                                    <p:animEffect transition="in" filter="wipe(left)">
                                      <p:cBhvr>
                                        <p:cTn id="32" dur="500"/>
                                        <p:tgtEl>
                                          <p:spTgt spid="978986"/>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978952"/>
                                        </p:tgtEl>
                                        <p:attrNameLst>
                                          <p:attrName>style.visibility</p:attrName>
                                        </p:attrNameLst>
                                      </p:cBhvr>
                                      <p:to>
                                        <p:strVal val="visible"/>
                                      </p:to>
                                    </p:set>
                                    <p:animEffect transition="in" filter="wipe(left)">
                                      <p:cBhvr>
                                        <p:cTn id="37" dur="500"/>
                                        <p:tgtEl>
                                          <p:spTgt spid="97895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978983"/>
                                        </p:tgtEl>
                                        <p:attrNameLst>
                                          <p:attrName>style.visibility</p:attrName>
                                        </p:attrNameLst>
                                      </p:cBhvr>
                                      <p:to>
                                        <p:strVal val="visible"/>
                                      </p:to>
                                    </p:set>
                                    <p:animEffect transition="in" filter="wipe(left)">
                                      <p:cBhvr>
                                        <p:cTn id="42" dur="500"/>
                                        <p:tgtEl>
                                          <p:spTgt spid="97898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978988"/>
                                        </p:tgtEl>
                                        <p:attrNameLst>
                                          <p:attrName>style.visibility</p:attrName>
                                        </p:attrNameLst>
                                      </p:cBhvr>
                                      <p:to>
                                        <p:strVal val="visible"/>
                                      </p:to>
                                    </p:set>
                                    <p:animEffect transition="in" filter="wipe(left)">
                                      <p:cBhvr>
                                        <p:cTn id="47" dur="500"/>
                                        <p:tgtEl>
                                          <p:spTgt spid="978988"/>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978953"/>
                                        </p:tgtEl>
                                        <p:attrNameLst>
                                          <p:attrName>style.visibility</p:attrName>
                                        </p:attrNameLst>
                                      </p:cBhvr>
                                      <p:to>
                                        <p:strVal val="visible"/>
                                      </p:to>
                                    </p:set>
                                    <p:animEffect transition="in" filter="wipe(left)">
                                      <p:cBhvr>
                                        <p:cTn id="52" dur="500"/>
                                        <p:tgtEl>
                                          <p:spTgt spid="978953"/>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978949">
                                            <p:txEl>
                                              <p:pRg st="0" end="0"/>
                                            </p:txEl>
                                          </p:spTgt>
                                        </p:tgtEl>
                                        <p:attrNameLst>
                                          <p:attrName>style.visibility</p:attrName>
                                        </p:attrNameLst>
                                      </p:cBhvr>
                                      <p:to>
                                        <p:strVal val="visible"/>
                                      </p:to>
                                    </p:set>
                                    <p:animEffect transition="in" filter="wipe(left)">
                                      <p:cBhvr>
                                        <p:cTn id="57" dur="500"/>
                                        <p:tgtEl>
                                          <p:spTgt spid="978949">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grpId="0" nodeType="clickEffect">
                                  <p:stCondLst>
                                    <p:cond delay="0"/>
                                  </p:stCondLst>
                                  <p:iterate type="wd">
                                    <p:tmPct val="10000"/>
                                  </p:iterate>
                                  <p:childTnLst>
                                    <p:set>
                                      <p:cBhvr>
                                        <p:cTn id="61" dur="1" fill="hold">
                                          <p:stCondLst>
                                            <p:cond delay="0"/>
                                          </p:stCondLst>
                                        </p:cTn>
                                        <p:tgtEl>
                                          <p:spTgt spid="978982">
                                            <p:txEl>
                                              <p:pRg st="0" end="0"/>
                                            </p:txEl>
                                          </p:spTgt>
                                        </p:tgtEl>
                                        <p:attrNameLst>
                                          <p:attrName>style.visibility</p:attrName>
                                        </p:attrNameLst>
                                      </p:cBhvr>
                                      <p:to>
                                        <p:strVal val="visible"/>
                                      </p:to>
                                    </p:set>
                                    <p:animEffect transition="in" filter="wipe(left)">
                                      <p:cBhvr>
                                        <p:cTn id="62" dur="500"/>
                                        <p:tgtEl>
                                          <p:spTgt spid="978982">
                                            <p:txEl>
                                              <p:pRg st="0" end="0"/>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3" presetClass="entr" presetSubtype="16" fill="hold" nodeType="clickEffect">
                                  <p:stCondLst>
                                    <p:cond delay="0"/>
                                  </p:stCondLst>
                                  <p:iterate type="wd">
                                    <p:tmPct val="10000"/>
                                  </p:iterate>
                                  <p:childTnLst>
                                    <p:set>
                                      <p:cBhvr>
                                        <p:cTn id="66" dur="1" fill="hold">
                                          <p:stCondLst>
                                            <p:cond delay="0"/>
                                          </p:stCondLst>
                                        </p:cTn>
                                        <p:tgtEl>
                                          <p:spTgt spid="2"/>
                                        </p:tgtEl>
                                        <p:attrNameLst>
                                          <p:attrName>style.visibility</p:attrName>
                                        </p:attrNameLst>
                                      </p:cBhvr>
                                      <p:to>
                                        <p:strVal val="visible"/>
                                      </p:to>
                                    </p:set>
                                    <p:anim calcmode="lin" valueType="num">
                                      <p:cBhvr>
                                        <p:cTn id="67" dur="500" fill="hold"/>
                                        <p:tgtEl>
                                          <p:spTgt spid="2"/>
                                        </p:tgtEl>
                                        <p:attrNameLst>
                                          <p:attrName>ppt_w</p:attrName>
                                        </p:attrNameLst>
                                      </p:cBhvr>
                                      <p:tavLst>
                                        <p:tav tm="0">
                                          <p:val>
                                            <p:fltVal val="0"/>
                                          </p:val>
                                        </p:tav>
                                        <p:tav tm="100000">
                                          <p:val>
                                            <p:strVal val="#ppt_w"/>
                                          </p:val>
                                        </p:tav>
                                      </p:tavLst>
                                    </p:anim>
                                    <p:anim calcmode="lin" valueType="num">
                                      <p:cBhvr>
                                        <p:cTn id="6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iterate type="wd">
                                    <p:tmPct val="10000"/>
                                  </p:iterate>
                                  <p:childTnLst>
                                    <p:set>
                                      <p:cBhvr>
                                        <p:cTn id="72" dur="1" fill="hold">
                                          <p:stCondLst>
                                            <p:cond delay="0"/>
                                          </p:stCondLst>
                                        </p:cTn>
                                        <p:tgtEl>
                                          <p:spTgt spid="978984">
                                            <p:txEl>
                                              <p:pRg st="0" end="0"/>
                                            </p:txEl>
                                          </p:spTgt>
                                        </p:tgtEl>
                                        <p:attrNameLst>
                                          <p:attrName>style.visibility</p:attrName>
                                        </p:attrNameLst>
                                      </p:cBhvr>
                                      <p:to>
                                        <p:strVal val="visible"/>
                                      </p:to>
                                    </p:set>
                                    <p:animEffect transition="in" filter="wipe(left)">
                                      <p:cBhvr>
                                        <p:cTn id="73" dur="500"/>
                                        <p:tgtEl>
                                          <p:spTgt spid="978984">
                                            <p:txEl>
                                              <p:pRg st="0" end="0"/>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grpId="0" nodeType="clickEffect">
                                  <p:stCondLst>
                                    <p:cond delay="0"/>
                                  </p:stCondLst>
                                  <p:iterate type="wd">
                                    <p:tmPct val="10000"/>
                                  </p:iterate>
                                  <p:childTnLst>
                                    <p:set>
                                      <p:cBhvr>
                                        <p:cTn id="77" dur="1" fill="hold">
                                          <p:stCondLst>
                                            <p:cond delay="0"/>
                                          </p:stCondLst>
                                        </p:cTn>
                                        <p:tgtEl>
                                          <p:spTgt spid="978985">
                                            <p:txEl>
                                              <p:pRg st="0" end="0"/>
                                            </p:txEl>
                                          </p:spTgt>
                                        </p:tgtEl>
                                        <p:attrNameLst>
                                          <p:attrName>style.visibility</p:attrName>
                                        </p:attrNameLst>
                                      </p:cBhvr>
                                      <p:to>
                                        <p:strVal val="visible"/>
                                      </p:to>
                                    </p:set>
                                    <p:animEffect transition="in" filter="wipe(left)">
                                      <p:cBhvr>
                                        <p:cTn id="78" dur="500"/>
                                        <p:tgtEl>
                                          <p:spTgt spid="97898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8947" grpId="0" animBg="1" autoUpdateAnimBg="0"/>
      <p:bldP spid="978948" grpId="0" build="p" autoUpdateAnimBg="0"/>
      <p:bldP spid="978949" grpId="0" build="p" autoUpdateAnimBg="0"/>
      <p:bldP spid="978982" grpId="0" build="p" autoUpdateAnimBg="0"/>
      <p:bldP spid="978984" grpId="0" build="p" autoUpdateAnimBg="0"/>
      <p:bldP spid="978985" grpId="0" build="p" autoUpdateAnimBg="0"/>
      <p:bldP spid="978986" grpId="0" animBg="1"/>
      <p:bldP spid="978987" grpId="0" animBg="1"/>
      <p:bldP spid="978988"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Date Placeholder 3"/>
          <p:cNvSpPr>
            <a:spLocks noGrp="1"/>
          </p:cNvSpPr>
          <p:nvPr>
            <p:ph type="dt" sz="quarter" idx="10"/>
          </p:nvPr>
        </p:nvSpPr>
        <p:spPr>
          <a:noFill/>
        </p:spPr>
        <p:txBody>
          <a:bodyPr/>
          <a:lstStyle/>
          <a:p>
            <a:r>
              <a:rPr lang="en-US" smtClean="0"/>
              <a:t>Monday, April 29, 2013</a:t>
            </a:r>
            <a:endParaRPr lang="en-US" altLang="ko-KR">
              <a:ea typeface="굴림" charset="-127"/>
              <a:cs typeface="굴림" charset="-127"/>
            </a:endParaRPr>
          </a:p>
        </p:txBody>
      </p:sp>
      <p:sp>
        <p:nvSpPr>
          <p:cNvPr id="33795" name="Footer Placeholder 4"/>
          <p:cNvSpPr>
            <a:spLocks noGrp="1"/>
          </p:cNvSpPr>
          <p:nvPr>
            <p:ph type="ftr" sz="quarter" idx="11"/>
          </p:nvPr>
        </p:nvSpPr>
        <p:spPr>
          <a:noFill/>
        </p:spPr>
        <p:txBody>
          <a:bodyPr/>
          <a:lstStyle/>
          <a:p>
            <a:r>
              <a:rPr lang="nl-NL" smtClean="0"/>
              <a:t>PHYS 1441-002, Spring 2013                   Dr. Jaehoon Yu</a:t>
            </a:r>
            <a:endParaRPr lang="en-US"/>
          </a:p>
        </p:txBody>
      </p:sp>
      <p:sp>
        <p:nvSpPr>
          <p:cNvPr id="33796" name="Slide Number Placeholder 5"/>
          <p:cNvSpPr>
            <a:spLocks noGrp="1"/>
          </p:cNvSpPr>
          <p:nvPr>
            <p:ph type="sldNum" sz="quarter" idx="12"/>
          </p:nvPr>
        </p:nvSpPr>
        <p:spPr>
          <a:noFill/>
        </p:spPr>
        <p:txBody>
          <a:bodyPr/>
          <a:lstStyle/>
          <a:p>
            <a:fld id="{797AFF52-7706-1F45-935D-4BE6DB57B504}" type="slidenum">
              <a:rPr lang="en-US"/>
              <a:pPr/>
              <a:t>4</a:t>
            </a:fld>
            <a:endParaRPr lang="en-US"/>
          </a:p>
        </p:txBody>
      </p:sp>
      <p:sp>
        <p:nvSpPr>
          <p:cNvPr id="33797" name="Rectangle 2"/>
          <p:cNvSpPr>
            <a:spLocks noGrp="1" noChangeArrowheads="1"/>
          </p:cNvSpPr>
          <p:nvPr>
            <p:ph type="title"/>
          </p:nvPr>
        </p:nvSpPr>
        <p:spPr>
          <a:xfrm>
            <a:off x="381000" y="228600"/>
            <a:ext cx="8610600" cy="609600"/>
          </a:xfrm>
        </p:spPr>
        <p:txBody>
          <a:bodyPr/>
          <a:lstStyle/>
          <a:p>
            <a:r>
              <a:rPr lang="en-US" sz="4000"/>
              <a:t>How do we solve static equilibrium problems?</a:t>
            </a:r>
          </a:p>
        </p:txBody>
      </p:sp>
      <p:sp>
        <p:nvSpPr>
          <p:cNvPr id="976899" name="Rectangle 3"/>
          <p:cNvSpPr>
            <a:spLocks noGrp="1" noChangeArrowheads="1"/>
          </p:cNvSpPr>
          <p:nvPr>
            <p:ph type="body" idx="1"/>
          </p:nvPr>
        </p:nvSpPr>
        <p:spPr>
          <a:xfrm>
            <a:off x="381000" y="990600"/>
            <a:ext cx="8458200" cy="5410200"/>
          </a:xfrm>
        </p:spPr>
        <p:txBody>
          <a:bodyPr/>
          <a:lstStyle/>
          <a:p>
            <a:pPr marL="609600" indent="-609600">
              <a:lnSpc>
                <a:spcPct val="90000"/>
              </a:lnSpc>
              <a:buFontTx/>
              <a:buAutoNum type="arabicPeriod"/>
            </a:pPr>
            <a:r>
              <a:rPr lang="en-US" altLang="ko-KR" sz="2400" dirty="0">
                <a:ea typeface="굴림" charset="-127"/>
                <a:cs typeface="굴림" charset="-127"/>
              </a:rPr>
              <a:t>Select the object to which the equations for equilibrium are to be applied.</a:t>
            </a:r>
          </a:p>
          <a:p>
            <a:pPr marL="609600" indent="-609600">
              <a:lnSpc>
                <a:spcPct val="90000"/>
              </a:lnSpc>
              <a:buFontTx/>
              <a:buAutoNum type="arabicPeriod"/>
            </a:pPr>
            <a:r>
              <a:rPr lang="en-US" sz="2400" dirty="0"/>
              <a:t>Identify all the forces and</a:t>
            </a:r>
            <a:r>
              <a:rPr lang="en-US" sz="2400" dirty="0" smtClean="0"/>
              <a:t> draw </a:t>
            </a:r>
            <a:r>
              <a:rPr lang="en-US" sz="2400" dirty="0"/>
              <a:t>a free-body diagram with</a:t>
            </a:r>
            <a:r>
              <a:rPr lang="en-US" sz="2400" dirty="0" smtClean="0"/>
              <a:t> them </a:t>
            </a:r>
            <a:r>
              <a:rPr lang="en-US" sz="2400" dirty="0"/>
              <a:t>indicated on it with their directions and locations properly</a:t>
            </a:r>
            <a:r>
              <a:rPr lang="en-US" sz="2400" dirty="0" smtClean="0"/>
              <a:t> </a:t>
            </a:r>
            <a:r>
              <a:rPr lang="en-US" sz="2400" dirty="0" smtClean="0">
                <a:ea typeface="굴림" charset="-127"/>
                <a:cs typeface="굴림" charset="-127"/>
              </a:rPr>
              <a:t>indicated</a:t>
            </a:r>
            <a:endParaRPr lang="en-US" sz="2400" dirty="0" smtClean="0"/>
          </a:p>
          <a:p>
            <a:pPr marL="609600" indent="-609600">
              <a:lnSpc>
                <a:spcPct val="90000"/>
              </a:lnSpc>
              <a:buFontTx/>
              <a:buAutoNum type="arabicPeriod"/>
            </a:pPr>
            <a:r>
              <a:rPr lang="en-US" altLang="ko-KR" sz="2400" dirty="0">
                <a:ea typeface="굴림" charset="-127"/>
                <a:cs typeface="굴림" charset="-127"/>
              </a:rPr>
              <a:t>Choose a convenient set of x and y axes and w</a:t>
            </a:r>
            <a:r>
              <a:rPr lang="en-US" sz="2400" dirty="0"/>
              <a:t>rite </a:t>
            </a:r>
            <a:r>
              <a:rPr lang="en-US" sz="2400" dirty="0" smtClean="0"/>
              <a:t>down the </a:t>
            </a:r>
            <a:r>
              <a:rPr lang="en-US" sz="2400" dirty="0"/>
              <a:t>force equation for each x and y component with</a:t>
            </a:r>
            <a:r>
              <a:rPr lang="en-US" sz="2400" dirty="0" smtClean="0"/>
              <a:t> correct </a:t>
            </a:r>
            <a:r>
              <a:rPr lang="en-US" sz="2400" dirty="0"/>
              <a:t>signs</a:t>
            </a:r>
            <a:r>
              <a:rPr lang="en-US" altLang="ko-KR" sz="2400" dirty="0">
                <a:ea typeface="굴림" charset="-127"/>
                <a:cs typeface="굴림" charset="-127"/>
              </a:rPr>
              <a:t>.</a:t>
            </a:r>
            <a:endParaRPr lang="en-US" sz="2400" dirty="0"/>
          </a:p>
          <a:p>
            <a:pPr marL="609600" indent="-609600">
              <a:lnSpc>
                <a:spcPct val="90000"/>
              </a:lnSpc>
              <a:buFontTx/>
              <a:buAutoNum type="arabicPeriod"/>
            </a:pPr>
            <a:r>
              <a:rPr lang="en-US" altLang="ko-KR" sz="2400" dirty="0">
                <a:ea typeface="굴림" charset="-127"/>
                <a:cs typeface="굴림" charset="-127"/>
              </a:rPr>
              <a:t>Apply the equations that specify the balance of forces at equilibrium.  Set the net force in the </a:t>
            </a:r>
            <a:r>
              <a:rPr lang="en-US" altLang="ko-KR" sz="2400" dirty="0" err="1">
                <a:ea typeface="굴림" charset="-127"/>
                <a:cs typeface="굴림" charset="-127"/>
              </a:rPr>
              <a:t>x</a:t>
            </a:r>
            <a:r>
              <a:rPr lang="en-US" altLang="ko-KR" sz="2400" dirty="0">
                <a:ea typeface="굴림" charset="-127"/>
                <a:cs typeface="굴림" charset="-127"/>
              </a:rPr>
              <a:t> and </a:t>
            </a:r>
            <a:r>
              <a:rPr lang="en-US" altLang="ko-KR" sz="2400" dirty="0" err="1">
                <a:ea typeface="굴림" charset="-127"/>
                <a:cs typeface="굴림" charset="-127"/>
              </a:rPr>
              <a:t>y</a:t>
            </a:r>
            <a:r>
              <a:rPr lang="en-US" altLang="ko-KR" sz="2400" dirty="0">
                <a:ea typeface="굴림" charset="-127"/>
                <a:cs typeface="굴림" charset="-127"/>
              </a:rPr>
              <a:t> directions equal to 0.</a:t>
            </a:r>
          </a:p>
          <a:p>
            <a:pPr marL="609600" indent="-609600">
              <a:lnSpc>
                <a:spcPct val="90000"/>
              </a:lnSpc>
              <a:buFontTx/>
              <a:buAutoNum type="arabicPeriod"/>
            </a:pPr>
            <a:r>
              <a:rPr lang="en-US" sz="2400" dirty="0"/>
              <a:t>Select</a:t>
            </a:r>
            <a:r>
              <a:rPr lang="en-US" sz="2400" dirty="0" smtClean="0"/>
              <a:t> the most optimal </a:t>
            </a:r>
            <a:r>
              <a:rPr lang="en-US" sz="2400" dirty="0"/>
              <a:t>rotational axis for torque calculations </a:t>
            </a:r>
            <a:r>
              <a:rPr lang="en-US" sz="2400" dirty="0" err="1">
                <a:sym typeface="Wingdings" charset="2"/>
              </a:rPr>
              <a:t></a:t>
            </a:r>
            <a:r>
              <a:rPr lang="en-US" sz="2400" dirty="0">
                <a:sym typeface="Wingdings" charset="2"/>
              </a:rPr>
              <a:t> Selecting the axis such that the torque of one</a:t>
            </a:r>
            <a:r>
              <a:rPr lang="en-US" sz="2400" dirty="0" smtClean="0">
                <a:sym typeface="Wingdings" charset="2"/>
              </a:rPr>
              <a:t> or more of </a:t>
            </a:r>
            <a:r>
              <a:rPr lang="en-US" sz="2400" dirty="0">
                <a:sym typeface="Wingdings" charset="2"/>
              </a:rPr>
              <a:t>the unknown forces become 0 makes the problem</a:t>
            </a:r>
            <a:r>
              <a:rPr lang="en-US" sz="2400" dirty="0" smtClean="0">
                <a:sym typeface="Wingdings" charset="2"/>
              </a:rPr>
              <a:t> much easier </a:t>
            </a:r>
            <a:r>
              <a:rPr lang="en-US" sz="2400" dirty="0">
                <a:sym typeface="Wingdings" charset="2"/>
              </a:rPr>
              <a:t>to solve</a:t>
            </a:r>
            <a:r>
              <a:rPr lang="en-US" altLang="ko-KR" sz="2400" dirty="0">
                <a:ea typeface="굴림" charset="-127"/>
                <a:cs typeface="굴림" charset="-127"/>
                <a:sym typeface="Wingdings" charset="2"/>
              </a:rPr>
              <a:t>.</a:t>
            </a:r>
            <a:endParaRPr lang="en-US" sz="2400" dirty="0">
              <a:sym typeface="Wingdings" charset="2"/>
            </a:endParaRPr>
          </a:p>
          <a:p>
            <a:pPr marL="609600" indent="-609600">
              <a:lnSpc>
                <a:spcPct val="90000"/>
              </a:lnSpc>
              <a:buFontTx/>
              <a:buAutoNum type="arabicPeriod"/>
            </a:pPr>
            <a:r>
              <a:rPr lang="en-US" sz="2400" dirty="0">
                <a:sym typeface="Wingdings" charset="2"/>
              </a:rPr>
              <a:t>Write down the torque equation with proper signs</a:t>
            </a:r>
            <a:r>
              <a:rPr lang="en-US" altLang="ko-KR" sz="2400" dirty="0">
                <a:ea typeface="굴림" charset="-127"/>
                <a:cs typeface="굴림" charset="-127"/>
                <a:sym typeface="Wingdings" charset="2"/>
              </a:rPr>
              <a:t>.</a:t>
            </a:r>
            <a:endParaRPr lang="en-US" sz="2400" dirty="0">
              <a:sym typeface="Wingdings" charset="2"/>
            </a:endParaRPr>
          </a:p>
          <a:p>
            <a:pPr marL="609600" indent="-609600">
              <a:lnSpc>
                <a:spcPct val="90000"/>
              </a:lnSpc>
              <a:buFontTx/>
              <a:buAutoNum type="arabicPeriod"/>
            </a:pPr>
            <a:r>
              <a:rPr lang="en-US" sz="2400" dirty="0">
                <a:sym typeface="Wingdings" charset="2"/>
              </a:rPr>
              <a:t>Solve </a:t>
            </a:r>
            <a:r>
              <a:rPr lang="en-US" sz="2400" dirty="0" smtClean="0">
                <a:sym typeface="Wingdings" charset="2"/>
              </a:rPr>
              <a:t>the force and torque </a:t>
            </a:r>
            <a:r>
              <a:rPr lang="en-US" sz="2400" dirty="0">
                <a:sym typeface="Wingdings" charset="2"/>
              </a:rPr>
              <a:t>equations for </a:t>
            </a:r>
            <a:r>
              <a:rPr lang="en-US" altLang="ko-KR" sz="2400" dirty="0">
                <a:ea typeface="굴림" charset="-127"/>
                <a:cs typeface="굴림" charset="-127"/>
                <a:sym typeface="Wingdings" charset="2"/>
              </a:rPr>
              <a:t>the desired </a:t>
            </a:r>
            <a:r>
              <a:rPr lang="en-US" sz="2400" dirty="0">
                <a:sym typeface="Wingdings" charset="2"/>
              </a:rPr>
              <a:t>unknown quantities</a:t>
            </a:r>
            <a:r>
              <a:rPr lang="en-US" altLang="ko-KR" sz="2400" dirty="0">
                <a:ea typeface="굴림" charset="-127"/>
                <a:cs typeface="굴림" charset="-127"/>
                <a:sym typeface="Wingdings" charset="2"/>
              </a:rPr>
              <a:t>.</a:t>
            </a:r>
            <a:r>
              <a:rPr lang="en-US" sz="2400" dirty="0">
                <a:sym typeface="Wingdings" charset="2"/>
              </a:rPr>
              <a:t> </a:t>
            </a:r>
            <a:endParaRPr lang="en-US" sz="2400" dirty="0">
              <a:solidFill>
                <a:schemeClr val="tx1"/>
              </a:solidFill>
            </a:endParaRPr>
          </a:p>
        </p:txBody>
      </p:sp>
    </p:spTree>
    <p:extLst>
      <p:ext uri="{BB962C8B-B14F-4D97-AF65-F5344CB8AC3E}">
        <p14:creationId xmlns:p14="http://schemas.microsoft.com/office/powerpoint/2010/main" val="10070963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976899">
                                            <p:txEl>
                                              <p:pRg st="0" end="0"/>
                                            </p:txEl>
                                          </p:spTgt>
                                        </p:tgtEl>
                                        <p:attrNameLst>
                                          <p:attrName>style.visibility</p:attrName>
                                        </p:attrNameLst>
                                      </p:cBhvr>
                                      <p:to>
                                        <p:strVal val="visible"/>
                                      </p:to>
                                    </p:set>
                                    <p:animEffect transition="in" filter="wipe(left)">
                                      <p:cBhvr>
                                        <p:cTn id="7" dur="500"/>
                                        <p:tgtEl>
                                          <p:spTgt spid="97689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iterate type="wd">
                                    <p:tmPct val="10000"/>
                                  </p:iterate>
                                  <p:childTnLst>
                                    <p:set>
                                      <p:cBhvr>
                                        <p:cTn id="11" dur="1" fill="hold">
                                          <p:stCondLst>
                                            <p:cond delay="0"/>
                                          </p:stCondLst>
                                        </p:cTn>
                                        <p:tgtEl>
                                          <p:spTgt spid="976899">
                                            <p:txEl>
                                              <p:pRg st="1" end="1"/>
                                            </p:txEl>
                                          </p:spTgt>
                                        </p:tgtEl>
                                        <p:attrNameLst>
                                          <p:attrName>style.visibility</p:attrName>
                                        </p:attrNameLst>
                                      </p:cBhvr>
                                      <p:to>
                                        <p:strVal val="visible"/>
                                      </p:to>
                                    </p:set>
                                    <p:animEffect transition="in" filter="wipe(left)">
                                      <p:cBhvr>
                                        <p:cTn id="12" dur="500"/>
                                        <p:tgtEl>
                                          <p:spTgt spid="97689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976899">
                                            <p:txEl>
                                              <p:pRg st="2" end="2"/>
                                            </p:txEl>
                                          </p:spTgt>
                                        </p:tgtEl>
                                        <p:attrNameLst>
                                          <p:attrName>style.visibility</p:attrName>
                                        </p:attrNameLst>
                                      </p:cBhvr>
                                      <p:to>
                                        <p:strVal val="visible"/>
                                      </p:to>
                                    </p:set>
                                    <p:animEffect transition="in" filter="wipe(left)">
                                      <p:cBhvr>
                                        <p:cTn id="17" dur="500"/>
                                        <p:tgtEl>
                                          <p:spTgt spid="97689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iterate type="wd">
                                    <p:tmPct val="10000"/>
                                  </p:iterate>
                                  <p:childTnLst>
                                    <p:set>
                                      <p:cBhvr>
                                        <p:cTn id="21" dur="1" fill="hold">
                                          <p:stCondLst>
                                            <p:cond delay="0"/>
                                          </p:stCondLst>
                                        </p:cTn>
                                        <p:tgtEl>
                                          <p:spTgt spid="976899">
                                            <p:txEl>
                                              <p:pRg st="3" end="3"/>
                                            </p:txEl>
                                          </p:spTgt>
                                        </p:tgtEl>
                                        <p:attrNameLst>
                                          <p:attrName>style.visibility</p:attrName>
                                        </p:attrNameLst>
                                      </p:cBhvr>
                                      <p:to>
                                        <p:strVal val="visible"/>
                                      </p:to>
                                    </p:set>
                                    <p:animEffect transition="in" filter="wipe(left)">
                                      <p:cBhvr>
                                        <p:cTn id="22" dur="500"/>
                                        <p:tgtEl>
                                          <p:spTgt spid="97689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976899">
                                            <p:txEl>
                                              <p:pRg st="4" end="4"/>
                                            </p:txEl>
                                          </p:spTgt>
                                        </p:tgtEl>
                                        <p:attrNameLst>
                                          <p:attrName>style.visibility</p:attrName>
                                        </p:attrNameLst>
                                      </p:cBhvr>
                                      <p:to>
                                        <p:strVal val="visible"/>
                                      </p:to>
                                    </p:set>
                                    <p:animEffect transition="in" filter="wipe(left)">
                                      <p:cBhvr>
                                        <p:cTn id="27" dur="500"/>
                                        <p:tgtEl>
                                          <p:spTgt spid="97689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iterate type="wd">
                                    <p:tmPct val="10000"/>
                                  </p:iterate>
                                  <p:childTnLst>
                                    <p:set>
                                      <p:cBhvr>
                                        <p:cTn id="31" dur="1" fill="hold">
                                          <p:stCondLst>
                                            <p:cond delay="0"/>
                                          </p:stCondLst>
                                        </p:cTn>
                                        <p:tgtEl>
                                          <p:spTgt spid="976899">
                                            <p:txEl>
                                              <p:pRg st="5" end="5"/>
                                            </p:txEl>
                                          </p:spTgt>
                                        </p:tgtEl>
                                        <p:attrNameLst>
                                          <p:attrName>style.visibility</p:attrName>
                                        </p:attrNameLst>
                                      </p:cBhvr>
                                      <p:to>
                                        <p:strVal val="visible"/>
                                      </p:to>
                                    </p:set>
                                    <p:animEffect transition="in" filter="wipe(left)">
                                      <p:cBhvr>
                                        <p:cTn id="32" dur="500"/>
                                        <p:tgtEl>
                                          <p:spTgt spid="97689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iterate type="wd">
                                    <p:tmPct val="10000"/>
                                  </p:iterate>
                                  <p:childTnLst>
                                    <p:set>
                                      <p:cBhvr>
                                        <p:cTn id="36" dur="1" fill="hold">
                                          <p:stCondLst>
                                            <p:cond delay="0"/>
                                          </p:stCondLst>
                                        </p:cTn>
                                        <p:tgtEl>
                                          <p:spTgt spid="976899">
                                            <p:txEl>
                                              <p:pRg st="6" end="6"/>
                                            </p:txEl>
                                          </p:spTgt>
                                        </p:tgtEl>
                                        <p:attrNameLst>
                                          <p:attrName>style.visibility</p:attrName>
                                        </p:attrNameLst>
                                      </p:cBhvr>
                                      <p:to>
                                        <p:strVal val="visible"/>
                                      </p:to>
                                    </p:set>
                                    <p:animEffect transition="in" filter="wipe(left)">
                                      <p:cBhvr>
                                        <p:cTn id="37" dur="500"/>
                                        <p:tgtEl>
                                          <p:spTgt spid="97689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76899" grpId="0" build="p"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17" name="Date Placeholder 3"/>
          <p:cNvSpPr>
            <a:spLocks noGrp="1"/>
          </p:cNvSpPr>
          <p:nvPr>
            <p:ph type="dt" sz="quarter" idx="10"/>
          </p:nvPr>
        </p:nvSpPr>
        <p:spPr>
          <a:noFill/>
        </p:spPr>
        <p:txBody>
          <a:bodyPr/>
          <a:lstStyle/>
          <a:p>
            <a:r>
              <a:rPr lang="en-US" smtClean="0">
                <a:latin typeface="Arial Narrow" charset="0"/>
              </a:rPr>
              <a:t>Monday, April 29, 2013</a:t>
            </a:r>
            <a:endParaRPr lang="en-US">
              <a:latin typeface="Arial Narrow" charset="0"/>
            </a:endParaRPr>
          </a:p>
        </p:txBody>
      </p:sp>
      <p:sp>
        <p:nvSpPr>
          <p:cNvPr id="4118"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56" name="Slide Number Placeholder 5"/>
          <p:cNvSpPr>
            <a:spLocks noGrp="1"/>
          </p:cNvSpPr>
          <p:nvPr>
            <p:ph type="sldNum" sz="quarter" idx="12"/>
          </p:nvPr>
        </p:nvSpPr>
        <p:spPr/>
        <p:txBody>
          <a:bodyPr/>
          <a:lstStyle/>
          <a:p>
            <a:fld id="{788E18A6-BFCA-EC42-8E5A-DDAF0D564499}" type="slidenum">
              <a:rPr lang="en-US"/>
              <a:pPr/>
              <a:t>5</a:t>
            </a:fld>
            <a:endParaRPr lang="en-US"/>
          </a:p>
        </p:txBody>
      </p:sp>
      <p:sp>
        <p:nvSpPr>
          <p:cNvPr id="4120" name="Rectangle 2"/>
          <p:cNvSpPr>
            <a:spLocks noGrp="1" noChangeArrowheads="1"/>
          </p:cNvSpPr>
          <p:nvPr>
            <p:ph type="title"/>
          </p:nvPr>
        </p:nvSpPr>
        <p:spPr>
          <a:xfrm>
            <a:off x="685800" y="152400"/>
            <a:ext cx="7772400" cy="609600"/>
          </a:xfrm>
        </p:spPr>
        <p:txBody>
          <a:bodyPr/>
          <a:lstStyle/>
          <a:p>
            <a:r>
              <a:rPr lang="en-US" sz="4000"/>
              <a:t>Example for Mechanical Equilibrium</a:t>
            </a:r>
            <a:endParaRPr lang="en-US"/>
          </a:p>
        </p:txBody>
      </p:sp>
      <p:sp>
        <p:nvSpPr>
          <p:cNvPr id="427011" name="Text Box 3"/>
          <p:cNvSpPr txBox="1">
            <a:spLocks noChangeArrowheads="1"/>
          </p:cNvSpPr>
          <p:nvPr/>
        </p:nvSpPr>
        <p:spPr bwMode="auto">
          <a:xfrm>
            <a:off x="4572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dirty="0">
                <a:solidFill>
                  <a:srgbClr val="800000"/>
                </a:solidFill>
                <a:latin typeface="Arial Narrow" charset="0"/>
              </a:rPr>
              <a:t>A uniform 40.0 N board supports the father and the daughter each weighing 800 N and 350 N, respectively, and is not moving.   If the support (or fulcrum) is under the center of gravity of the board, and the father is 1.00 m from </a:t>
            </a:r>
            <a:r>
              <a:rPr lang="en-US" sz="2000" dirty="0" smtClean="0">
                <a:solidFill>
                  <a:srgbClr val="800000"/>
                </a:solidFill>
                <a:latin typeface="Arial Narrow" charset="0"/>
              </a:rPr>
              <a:t>the center of gravity (</a:t>
            </a:r>
            <a:r>
              <a:rPr lang="en-US" sz="2000" dirty="0" err="1" smtClean="0">
                <a:solidFill>
                  <a:srgbClr val="800000"/>
                </a:solidFill>
                <a:latin typeface="Arial Narrow" charset="0"/>
              </a:rPr>
              <a:t>CoG</a:t>
            </a:r>
            <a:r>
              <a:rPr lang="en-US" sz="2000" dirty="0" smtClean="0">
                <a:solidFill>
                  <a:srgbClr val="800000"/>
                </a:solidFill>
                <a:latin typeface="Arial Narrow" charset="0"/>
              </a:rPr>
              <a:t>), </a:t>
            </a:r>
            <a:r>
              <a:rPr lang="en-US" sz="2000" dirty="0">
                <a:solidFill>
                  <a:srgbClr val="800000"/>
                </a:solidFill>
                <a:latin typeface="Arial Narrow" charset="0"/>
              </a:rPr>
              <a:t>what is the magnitude of the normal force </a:t>
            </a:r>
            <a:r>
              <a:rPr lang="en-US" sz="2000" b="1" dirty="0">
                <a:solidFill>
                  <a:srgbClr val="800000"/>
                </a:solidFill>
                <a:latin typeface="Monotype Corsiva" charset="0"/>
              </a:rPr>
              <a:t>n</a:t>
            </a:r>
            <a:r>
              <a:rPr lang="en-US" sz="2000" dirty="0">
                <a:solidFill>
                  <a:srgbClr val="800000"/>
                </a:solidFill>
                <a:latin typeface="Arial Narrow" charset="0"/>
              </a:rPr>
              <a:t> exerted on the board by the support?</a:t>
            </a:r>
          </a:p>
        </p:txBody>
      </p:sp>
      <p:sp>
        <p:nvSpPr>
          <p:cNvPr id="427012" name="Text Box 4"/>
          <p:cNvSpPr txBox="1">
            <a:spLocks noChangeArrowheads="1"/>
          </p:cNvSpPr>
          <p:nvPr/>
        </p:nvSpPr>
        <p:spPr bwMode="auto">
          <a:xfrm>
            <a:off x="4191000" y="2193925"/>
            <a:ext cx="4267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there is no linear motion, this system is in its translational equilibrium</a:t>
            </a:r>
          </a:p>
        </p:txBody>
      </p:sp>
      <p:grpSp>
        <p:nvGrpSpPr>
          <p:cNvPr id="2" name="Group 5"/>
          <p:cNvGrpSpPr>
            <a:grpSpLocks/>
          </p:cNvGrpSpPr>
          <p:nvPr/>
        </p:nvGrpSpPr>
        <p:grpSpPr bwMode="auto">
          <a:xfrm>
            <a:off x="685800" y="2144713"/>
            <a:ext cx="2819400" cy="1360487"/>
            <a:chOff x="432" y="1351"/>
            <a:chExt cx="1776" cy="857"/>
          </a:xfrm>
        </p:grpSpPr>
        <p:grpSp>
          <p:nvGrpSpPr>
            <p:cNvPr id="3" name="Group 6"/>
            <p:cNvGrpSpPr>
              <a:grpSpLocks/>
            </p:cNvGrpSpPr>
            <p:nvPr/>
          </p:nvGrpSpPr>
          <p:grpSpPr bwMode="auto">
            <a:xfrm>
              <a:off x="432" y="1920"/>
              <a:ext cx="1776" cy="288"/>
              <a:chOff x="432" y="1824"/>
              <a:chExt cx="1776" cy="288"/>
            </a:xfrm>
          </p:grpSpPr>
          <p:sp>
            <p:nvSpPr>
              <p:cNvPr id="4151" name="Rectangle 7"/>
              <p:cNvSpPr>
                <a:spLocks noChangeArrowheads="1"/>
              </p:cNvSpPr>
              <p:nvPr/>
            </p:nvSpPr>
            <p:spPr bwMode="auto">
              <a:xfrm>
                <a:off x="432" y="1824"/>
                <a:ext cx="1776" cy="96"/>
              </a:xfrm>
              <a:prstGeom prst="rect">
                <a:avLst/>
              </a:prstGeom>
              <a:solidFill>
                <a:schemeClr val="hlink"/>
              </a:solidFill>
              <a:ln w="9525">
                <a:noFill/>
                <a:miter lim="800000"/>
                <a:headEnd/>
                <a:tailEnd/>
              </a:ln>
            </p:spPr>
            <p:txBody>
              <a:bodyPr wrap="none" anchor="ctr">
                <a:prstTxWarp prst="textNoShape">
                  <a:avLst/>
                </a:prstTxWarp>
              </a:bodyPr>
              <a:lstStyle/>
              <a:p>
                <a:endParaRPr lang="en-US"/>
              </a:p>
            </p:txBody>
          </p:sp>
          <p:sp>
            <p:nvSpPr>
              <p:cNvPr id="4152" name="AutoShape 8"/>
              <p:cNvSpPr>
                <a:spLocks noChangeArrowheads="1"/>
              </p:cNvSpPr>
              <p:nvPr/>
            </p:nvSpPr>
            <p:spPr bwMode="auto">
              <a:xfrm>
                <a:off x="1248" y="1920"/>
                <a:ext cx="144" cy="192"/>
              </a:xfrm>
              <a:prstGeom prst="triangle">
                <a:avLst>
                  <a:gd name="adj" fmla="val 50000"/>
                </a:avLst>
              </a:prstGeom>
              <a:solidFill>
                <a:schemeClr val="accent1"/>
              </a:solidFill>
              <a:ln w="9525">
                <a:noFill/>
                <a:miter lim="800000"/>
                <a:headEnd/>
                <a:tailEnd/>
              </a:ln>
            </p:spPr>
            <p:txBody>
              <a:bodyPr wrap="none" anchor="ctr">
                <a:prstTxWarp prst="textNoShape">
                  <a:avLst/>
                </a:prstTxWarp>
              </a:bodyPr>
              <a:lstStyle/>
              <a:p>
                <a:endParaRPr lang="en-US"/>
              </a:p>
            </p:txBody>
          </p:sp>
        </p:grpSp>
        <p:sp>
          <p:nvSpPr>
            <p:cNvPr id="4138" name="Rectangle 9"/>
            <p:cNvSpPr>
              <a:spLocks noChangeArrowheads="1"/>
            </p:cNvSpPr>
            <p:nvPr/>
          </p:nvSpPr>
          <p:spPr bwMode="auto">
            <a:xfrm>
              <a:off x="672" y="1680"/>
              <a:ext cx="288" cy="240"/>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F</a:t>
              </a:r>
            </a:p>
          </p:txBody>
        </p:sp>
        <p:sp>
          <p:nvSpPr>
            <p:cNvPr id="4139" name="Rectangle 10"/>
            <p:cNvSpPr>
              <a:spLocks noChangeArrowheads="1"/>
            </p:cNvSpPr>
            <p:nvPr/>
          </p:nvSpPr>
          <p:spPr bwMode="auto">
            <a:xfrm>
              <a:off x="1968" y="1728"/>
              <a:ext cx="240" cy="192"/>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D</a:t>
              </a:r>
            </a:p>
          </p:txBody>
        </p:sp>
        <p:grpSp>
          <p:nvGrpSpPr>
            <p:cNvPr id="4" name="Group 11"/>
            <p:cNvGrpSpPr>
              <a:grpSpLocks/>
            </p:cNvGrpSpPr>
            <p:nvPr/>
          </p:nvGrpSpPr>
          <p:grpSpPr bwMode="auto">
            <a:xfrm>
              <a:off x="1296" y="1440"/>
              <a:ext cx="190" cy="480"/>
              <a:chOff x="1296" y="1344"/>
              <a:chExt cx="190" cy="480"/>
            </a:xfrm>
          </p:grpSpPr>
          <p:sp>
            <p:nvSpPr>
              <p:cNvPr id="4149" name="Text Box 12"/>
              <p:cNvSpPr txBox="1">
                <a:spLocks noChangeArrowheads="1"/>
              </p:cNvSpPr>
              <p:nvPr/>
            </p:nvSpPr>
            <p:spPr bwMode="auto">
              <a:xfrm>
                <a:off x="1296" y="1478"/>
                <a:ext cx="190"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n</a:t>
                </a:r>
              </a:p>
            </p:txBody>
          </p:sp>
          <p:sp>
            <p:nvSpPr>
              <p:cNvPr id="4150" name="Line 13"/>
              <p:cNvSpPr>
                <a:spLocks noChangeShapeType="1"/>
              </p:cNvSpPr>
              <p:nvPr/>
            </p:nvSpPr>
            <p:spPr bwMode="auto">
              <a:xfrm flipV="1">
                <a:off x="1320" y="1344"/>
                <a:ext cx="0" cy="480"/>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5" name="Group 14"/>
            <p:cNvGrpSpPr>
              <a:grpSpLocks/>
            </p:cNvGrpSpPr>
            <p:nvPr/>
          </p:nvGrpSpPr>
          <p:grpSpPr bwMode="auto">
            <a:xfrm>
              <a:off x="816" y="1351"/>
              <a:ext cx="480" cy="329"/>
              <a:chOff x="816" y="1255"/>
              <a:chExt cx="480" cy="329"/>
            </a:xfrm>
          </p:grpSpPr>
          <p:sp>
            <p:nvSpPr>
              <p:cNvPr id="4146" name="Line 15"/>
              <p:cNvSpPr>
                <a:spLocks noChangeShapeType="1"/>
              </p:cNvSpPr>
              <p:nvPr/>
            </p:nvSpPr>
            <p:spPr bwMode="auto">
              <a:xfrm>
                <a:off x="816" y="1440"/>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4147" name="Line 16"/>
              <p:cNvSpPr>
                <a:spLocks noChangeShapeType="1"/>
              </p:cNvSpPr>
              <p:nvPr/>
            </p:nvSpPr>
            <p:spPr bwMode="auto">
              <a:xfrm>
                <a:off x="816" y="1488"/>
                <a:ext cx="48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4148" name="Text Box 17"/>
              <p:cNvSpPr txBox="1">
                <a:spLocks noChangeArrowheads="1"/>
              </p:cNvSpPr>
              <p:nvPr/>
            </p:nvSpPr>
            <p:spPr bwMode="auto">
              <a:xfrm>
                <a:off x="950" y="1255"/>
                <a:ext cx="298"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1m</a:t>
                </a:r>
              </a:p>
            </p:txBody>
          </p:sp>
        </p:grpSp>
        <p:grpSp>
          <p:nvGrpSpPr>
            <p:cNvPr id="6" name="Group 18"/>
            <p:cNvGrpSpPr>
              <a:grpSpLocks/>
            </p:cNvGrpSpPr>
            <p:nvPr/>
          </p:nvGrpSpPr>
          <p:grpSpPr bwMode="auto">
            <a:xfrm>
              <a:off x="1344" y="1351"/>
              <a:ext cx="720" cy="377"/>
              <a:chOff x="1344" y="1255"/>
              <a:chExt cx="720" cy="377"/>
            </a:xfrm>
          </p:grpSpPr>
          <p:sp>
            <p:nvSpPr>
              <p:cNvPr id="4143" name="Line 19"/>
              <p:cNvSpPr>
                <a:spLocks noChangeShapeType="1"/>
              </p:cNvSpPr>
              <p:nvPr/>
            </p:nvSpPr>
            <p:spPr bwMode="auto">
              <a:xfrm>
                <a:off x="2064" y="1488"/>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4144" name="Line 20"/>
              <p:cNvSpPr>
                <a:spLocks noChangeShapeType="1"/>
              </p:cNvSpPr>
              <p:nvPr/>
            </p:nvSpPr>
            <p:spPr bwMode="auto">
              <a:xfrm>
                <a:off x="1344" y="1488"/>
                <a:ext cx="72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4145" name="Text Box 21"/>
              <p:cNvSpPr txBox="1">
                <a:spLocks noChangeArrowheads="1"/>
              </p:cNvSpPr>
              <p:nvPr/>
            </p:nvSpPr>
            <p:spPr bwMode="auto">
              <a:xfrm>
                <a:off x="1574" y="1255"/>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a:t>
                </a:r>
              </a:p>
            </p:txBody>
          </p:sp>
        </p:grpSp>
      </p:grpSp>
      <p:sp>
        <p:nvSpPr>
          <p:cNvPr id="427030" name="Text Box 22"/>
          <p:cNvSpPr txBox="1">
            <a:spLocks noChangeArrowheads="1"/>
          </p:cNvSpPr>
          <p:nvPr/>
        </p:nvSpPr>
        <p:spPr bwMode="auto">
          <a:xfrm>
            <a:off x="304800" y="3886200"/>
            <a:ext cx="4267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Therefore the magnitude of the normal force </a:t>
            </a:r>
          </a:p>
        </p:txBody>
      </p:sp>
      <p:graphicFrame>
        <p:nvGraphicFramePr>
          <p:cNvPr id="427031" name="Object 2"/>
          <p:cNvGraphicFramePr>
            <a:graphicFrameLocks noChangeAspect="1"/>
          </p:cNvGraphicFramePr>
          <p:nvPr/>
        </p:nvGraphicFramePr>
        <p:xfrm>
          <a:off x="4800600" y="3957638"/>
          <a:ext cx="249238" cy="309562"/>
        </p:xfrm>
        <a:graphic>
          <a:graphicData uri="http://schemas.openxmlformats.org/presentationml/2006/ole">
            <mc:AlternateContent xmlns:mc="http://schemas.openxmlformats.org/markup-compatibility/2006">
              <mc:Choice xmlns:v="urn:schemas-microsoft-com:vml" Requires="v">
                <p:oleObj spid="_x0000_s749467" name="Equation" r:id="rId3" imgW="126720" imgH="139680" progId="Equation.3">
                  <p:embed/>
                </p:oleObj>
              </mc:Choice>
              <mc:Fallback>
                <p:oleObj name="Equation" r:id="rId3" imgW="126720" imgH="1396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0" y="3957638"/>
                        <a:ext cx="249238" cy="3095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27032" name="Text Box 24"/>
          <p:cNvSpPr txBox="1">
            <a:spLocks noChangeArrowheads="1"/>
          </p:cNvSpPr>
          <p:nvPr/>
        </p:nvSpPr>
        <p:spPr bwMode="auto">
          <a:xfrm>
            <a:off x="381000" y="4359275"/>
            <a:ext cx="6858000" cy="485775"/>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Determine where the child should sit to balance the system.</a:t>
            </a:r>
          </a:p>
        </p:txBody>
      </p:sp>
      <p:sp>
        <p:nvSpPr>
          <p:cNvPr id="427033" name="Text Box 25"/>
          <p:cNvSpPr txBox="1">
            <a:spLocks noChangeArrowheads="1"/>
          </p:cNvSpPr>
          <p:nvPr/>
        </p:nvSpPr>
        <p:spPr bwMode="auto">
          <a:xfrm>
            <a:off x="381000" y="4860925"/>
            <a:ext cx="3200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net torque about the fulcrum by the three forces are </a:t>
            </a:r>
          </a:p>
        </p:txBody>
      </p:sp>
      <p:graphicFrame>
        <p:nvGraphicFramePr>
          <p:cNvPr id="427034" name="Object 3"/>
          <p:cNvGraphicFramePr>
            <a:graphicFrameLocks noChangeAspect="1"/>
          </p:cNvGraphicFramePr>
          <p:nvPr/>
        </p:nvGraphicFramePr>
        <p:xfrm>
          <a:off x="3657600" y="5080000"/>
          <a:ext cx="271463" cy="282575"/>
        </p:xfrm>
        <a:graphic>
          <a:graphicData uri="http://schemas.openxmlformats.org/presentationml/2006/ole">
            <mc:AlternateContent xmlns:mc="http://schemas.openxmlformats.org/markup-compatibility/2006">
              <mc:Choice xmlns:v="urn:schemas-microsoft-com:vml" Requires="v">
                <p:oleObj spid="_x0000_s749468" name="Equation" r:id="rId5" imgW="126720" imgH="139680" progId="Equation.3">
                  <p:embed/>
                </p:oleObj>
              </mc:Choice>
              <mc:Fallback>
                <p:oleObj name="Equation" r:id="rId5" imgW="126720" imgH="1396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5080000"/>
                        <a:ext cx="271463" cy="2825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27035" name="Text Box 27"/>
          <p:cNvSpPr txBox="1">
            <a:spLocks noChangeArrowheads="1"/>
          </p:cNvSpPr>
          <p:nvPr/>
        </p:nvSpPr>
        <p:spPr bwMode="auto">
          <a:xfrm>
            <a:off x="381000" y="5486400"/>
            <a:ext cx="3200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Therefore to balance the system the daughter must sit</a:t>
            </a:r>
          </a:p>
        </p:txBody>
      </p:sp>
      <p:graphicFrame>
        <p:nvGraphicFramePr>
          <p:cNvPr id="427036" name="Object 4"/>
          <p:cNvGraphicFramePr>
            <a:graphicFrameLocks noChangeAspect="1"/>
          </p:cNvGraphicFramePr>
          <p:nvPr/>
        </p:nvGraphicFramePr>
        <p:xfrm>
          <a:off x="3703638" y="5659438"/>
          <a:ext cx="411162" cy="427037"/>
        </p:xfrm>
        <a:graphic>
          <a:graphicData uri="http://schemas.openxmlformats.org/presentationml/2006/ole">
            <mc:AlternateContent xmlns:mc="http://schemas.openxmlformats.org/markup-compatibility/2006">
              <mc:Choice xmlns:v="urn:schemas-microsoft-com:vml" Requires="v">
                <p:oleObj spid="_x0000_s749469" name="Equation" r:id="rId7" imgW="126720" imgH="139680" progId="Equation.3">
                  <p:embed/>
                </p:oleObj>
              </mc:Choice>
              <mc:Fallback>
                <p:oleObj name="Equation" r:id="rId7" imgW="126720" imgH="1396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703638" y="5659438"/>
                        <a:ext cx="411162" cy="4270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37" name="Object 5"/>
          <p:cNvGraphicFramePr>
            <a:graphicFrameLocks noChangeAspect="1"/>
          </p:cNvGraphicFramePr>
          <p:nvPr/>
        </p:nvGraphicFramePr>
        <p:xfrm>
          <a:off x="4430713" y="2884488"/>
          <a:ext cx="690562" cy="477837"/>
        </p:xfrm>
        <a:graphic>
          <a:graphicData uri="http://schemas.openxmlformats.org/presentationml/2006/ole">
            <mc:AlternateContent xmlns:mc="http://schemas.openxmlformats.org/markup-compatibility/2006">
              <mc:Choice xmlns:v="urn:schemas-microsoft-com:vml" Requires="v">
                <p:oleObj spid="_x0000_s749470" name="Equation" r:id="rId9" imgW="368300" imgH="266700" progId="Equation.DSMT4">
                  <p:embed/>
                </p:oleObj>
              </mc:Choice>
              <mc:Fallback>
                <p:oleObj name="Equation" r:id="rId9" imgW="368300" imgH="2667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430713" y="2884488"/>
                        <a:ext cx="690562" cy="4778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38" name="Object 6"/>
          <p:cNvGraphicFramePr>
            <a:graphicFrameLocks noChangeAspect="1"/>
          </p:cNvGraphicFramePr>
          <p:nvPr/>
        </p:nvGraphicFramePr>
        <p:xfrm>
          <a:off x="5105400" y="2935288"/>
          <a:ext cx="533400" cy="374650"/>
        </p:xfrm>
        <a:graphic>
          <a:graphicData uri="http://schemas.openxmlformats.org/presentationml/2006/ole">
            <mc:AlternateContent xmlns:mc="http://schemas.openxmlformats.org/markup-compatibility/2006">
              <mc:Choice xmlns:v="urn:schemas-microsoft-com:vml" Requires="v">
                <p:oleObj spid="_x0000_s749471" name="Equation" r:id="rId11" imgW="241200" imgH="177480" progId="Equation.3">
                  <p:embed/>
                </p:oleObj>
              </mc:Choice>
              <mc:Fallback>
                <p:oleObj name="Equation" r:id="rId11" imgW="241200" imgH="17748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105400" y="2935288"/>
                        <a:ext cx="533400" cy="3746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39" name="Object 7"/>
          <p:cNvGraphicFramePr>
            <a:graphicFrameLocks noChangeAspect="1"/>
          </p:cNvGraphicFramePr>
          <p:nvPr/>
        </p:nvGraphicFramePr>
        <p:xfrm>
          <a:off x="4419600" y="3352800"/>
          <a:ext cx="841375" cy="533400"/>
        </p:xfrm>
        <a:graphic>
          <a:graphicData uri="http://schemas.openxmlformats.org/presentationml/2006/ole">
            <mc:AlternateContent xmlns:mc="http://schemas.openxmlformats.org/markup-compatibility/2006">
              <mc:Choice xmlns:v="urn:schemas-microsoft-com:vml" Requires="v">
                <p:oleObj spid="_x0000_s749472" name="Equation" r:id="rId13" imgW="380880" imgH="253800" progId="Equation.3">
                  <p:embed/>
                </p:oleObj>
              </mc:Choice>
              <mc:Fallback>
                <p:oleObj name="Equation" r:id="rId13" imgW="380880" imgH="2538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19600" y="3352800"/>
                        <a:ext cx="841375" cy="5334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0" name="Object 8"/>
          <p:cNvGraphicFramePr>
            <a:graphicFrameLocks noChangeAspect="1"/>
          </p:cNvGraphicFramePr>
          <p:nvPr/>
        </p:nvGraphicFramePr>
        <p:xfrm>
          <a:off x="5630863" y="3408363"/>
          <a:ext cx="925512" cy="423862"/>
        </p:xfrm>
        <a:graphic>
          <a:graphicData uri="http://schemas.openxmlformats.org/presentationml/2006/ole">
            <mc:AlternateContent xmlns:mc="http://schemas.openxmlformats.org/markup-compatibility/2006">
              <mc:Choice xmlns:v="urn:schemas-microsoft-com:vml" Requires="v">
                <p:oleObj spid="_x0000_s749473" name="Equation" r:id="rId15" imgW="419040" imgH="203040" progId="Equation.DSMT4">
                  <p:embed/>
                </p:oleObj>
              </mc:Choice>
              <mc:Fallback>
                <p:oleObj name="Equation" r:id="rId15" imgW="419040" imgH="20304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630863" y="3408363"/>
                        <a:ext cx="925512" cy="42386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1" name="Object 9"/>
          <p:cNvGraphicFramePr>
            <a:graphicFrameLocks noChangeAspect="1"/>
          </p:cNvGraphicFramePr>
          <p:nvPr/>
        </p:nvGraphicFramePr>
        <p:xfrm>
          <a:off x="8382000" y="3424238"/>
          <a:ext cx="457200" cy="392112"/>
        </p:xfrm>
        <a:graphic>
          <a:graphicData uri="http://schemas.openxmlformats.org/presentationml/2006/ole">
            <mc:AlternateContent xmlns:mc="http://schemas.openxmlformats.org/markup-compatibility/2006">
              <mc:Choice xmlns:v="urn:schemas-microsoft-com:vml" Requires="v">
                <p:oleObj spid="_x0000_s749474" name="Equation" r:id="rId17" imgW="241200" imgH="177480" progId="Equation.3">
                  <p:embed/>
                </p:oleObj>
              </mc:Choice>
              <mc:Fallback>
                <p:oleObj name="Equation" r:id="rId17" imgW="241200" imgH="17748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382000" y="3424238"/>
                        <a:ext cx="457200" cy="3921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2" name="Object 10"/>
          <p:cNvGraphicFramePr>
            <a:graphicFrameLocks noChangeAspect="1"/>
          </p:cNvGraphicFramePr>
          <p:nvPr/>
        </p:nvGraphicFramePr>
        <p:xfrm>
          <a:off x="6538913" y="3406775"/>
          <a:ext cx="923925" cy="425450"/>
        </p:xfrm>
        <a:graphic>
          <a:graphicData uri="http://schemas.openxmlformats.org/presentationml/2006/ole">
            <mc:AlternateContent xmlns:mc="http://schemas.openxmlformats.org/markup-compatibility/2006">
              <mc:Choice xmlns:v="urn:schemas-microsoft-com:vml" Requires="v">
                <p:oleObj spid="_x0000_s749475" name="Equation" r:id="rId19" imgW="419040" imgH="203040" progId="Equation.DSMT4">
                  <p:embed/>
                </p:oleObj>
              </mc:Choice>
              <mc:Fallback>
                <p:oleObj name="Equation" r:id="rId19" imgW="419040" imgH="20304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538913" y="3406775"/>
                        <a:ext cx="923925" cy="4254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3" name="Object 11"/>
          <p:cNvGraphicFramePr>
            <a:graphicFrameLocks noChangeAspect="1"/>
          </p:cNvGraphicFramePr>
          <p:nvPr/>
        </p:nvGraphicFramePr>
        <p:xfrm>
          <a:off x="7445375" y="3406775"/>
          <a:ext cx="954088" cy="425450"/>
        </p:xfrm>
        <a:graphic>
          <a:graphicData uri="http://schemas.openxmlformats.org/presentationml/2006/ole">
            <mc:AlternateContent xmlns:mc="http://schemas.openxmlformats.org/markup-compatibility/2006">
              <mc:Choice xmlns:v="urn:schemas-microsoft-com:vml" Requires="v">
                <p:oleObj spid="_x0000_s749476" name="Equation" r:id="rId21" imgW="431640" imgH="203040" progId="Equation.DSMT4">
                  <p:embed/>
                </p:oleObj>
              </mc:Choice>
              <mc:Fallback>
                <p:oleObj name="Equation" r:id="rId21" imgW="431640" imgH="20304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7445375" y="3406775"/>
                        <a:ext cx="954088" cy="4254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4" name="Object 12"/>
          <p:cNvGraphicFramePr>
            <a:graphicFrameLocks noChangeAspect="1"/>
          </p:cNvGraphicFramePr>
          <p:nvPr/>
        </p:nvGraphicFramePr>
        <p:xfrm>
          <a:off x="5245100" y="3457575"/>
          <a:ext cx="403225" cy="325438"/>
        </p:xfrm>
        <a:graphic>
          <a:graphicData uri="http://schemas.openxmlformats.org/presentationml/2006/ole">
            <mc:AlternateContent xmlns:mc="http://schemas.openxmlformats.org/markup-compatibility/2006">
              <mc:Choice xmlns:v="urn:schemas-microsoft-com:vml" Requires="v">
                <p:oleObj spid="_x0000_s749477" name="Equation" r:id="rId23" imgW="228600" imgH="126720" progId="Equation.DSMT4">
                  <p:embed/>
                </p:oleObj>
              </mc:Choice>
              <mc:Fallback>
                <p:oleObj name="Equation" r:id="rId23" imgW="228600" imgH="12672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245100" y="3457575"/>
                        <a:ext cx="403225" cy="3254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5" name="Object 13"/>
          <p:cNvGraphicFramePr>
            <a:graphicFrameLocks noChangeAspect="1"/>
          </p:cNvGraphicFramePr>
          <p:nvPr/>
        </p:nvGraphicFramePr>
        <p:xfrm>
          <a:off x="4140200" y="5491163"/>
          <a:ext cx="1781175" cy="763587"/>
        </p:xfrm>
        <a:graphic>
          <a:graphicData uri="http://schemas.openxmlformats.org/presentationml/2006/ole">
            <mc:AlternateContent xmlns:mc="http://schemas.openxmlformats.org/markup-compatibility/2006">
              <mc:Choice xmlns:v="urn:schemas-microsoft-com:vml" Requires="v">
                <p:oleObj spid="_x0000_s749478" name="Equation" r:id="rId25" imgW="952200" imgH="431640" progId="Equation.3">
                  <p:embed/>
                </p:oleObj>
              </mc:Choice>
              <mc:Fallback>
                <p:oleObj name="Equation" r:id="rId25" imgW="952200" imgH="43164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140200" y="5491163"/>
                        <a:ext cx="1781175" cy="76358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6" name="Object 14"/>
          <p:cNvGraphicFramePr>
            <a:graphicFrameLocks noChangeAspect="1"/>
          </p:cNvGraphicFramePr>
          <p:nvPr/>
        </p:nvGraphicFramePr>
        <p:xfrm>
          <a:off x="5946775" y="5524500"/>
          <a:ext cx="2206625" cy="696913"/>
        </p:xfrm>
        <a:graphic>
          <a:graphicData uri="http://schemas.openxmlformats.org/presentationml/2006/ole">
            <mc:AlternateContent xmlns:mc="http://schemas.openxmlformats.org/markup-compatibility/2006">
              <mc:Choice xmlns:v="urn:schemas-microsoft-com:vml" Requires="v">
                <p:oleObj spid="_x0000_s749479" name="Equation" r:id="rId27" imgW="1384200" imgH="393480" progId="Equation.3">
                  <p:embed/>
                </p:oleObj>
              </mc:Choice>
              <mc:Fallback>
                <p:oleObj name="Equation" r:id="rId27" imgW="1384200" imgH="393480" progId="Equation.3">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946775" y="5524500"/>
                        <a:ext cx="2206625" cy="6969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7" name="Object 15"/>
          <p:cNvGraphicFramePr>
            <a:graphicFrameLocks noChangeAspect="1"/>
          </p:cNvGraphicFramePr>
          <p:nvPr/>
        </p:nvGraphicFramePr>
        <p:xfrm>
          <a:off x="5818188" y="5014913"/>
          <a:ext cx="1619250" cy="414337"/>
        </p:xfrm>
        <a:graphic>
          <a:graphicData uri="http://schemas.openxmlformats.org/presentationml/2006/ole">
            <mc:AlternateContent xmlns:mc="http://schemas.openxmlformats.org/markup-compatibility/2006">
              <mc:Choice xmlns:v="urn:schemas-microsoft-com:vml" Requires="v">
                <p:oleObj spid="_x0000_s749480" name="Equation" r:id="rId29" imgW="799920" imgH="215640" progId="Equation.3">
                  <p:embed/>
                </p:oleObj>
              </mc:Choice>
              <mc:Fallback>
                <p:oleObj name="Equation" r:id="rId29" imgW="799920" imgH="215640" progId="Equation.3">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818188" y="5014913"/>
                        <a:ext cx="1619250" cy="4143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8" name="Object 16"/>
          <p:cNvGraphicFramePr>
            <a:graphicFrameLocks noChangeAspect="1"/>
          </p:cNvGraphicFramePr>
          <p:nvPr/>
        </p:nvGraphicFramePr>
        <p:xfrm>
          <a:off x="7389813" y="5014913"/>
          <a:ext cx="1284287" cy="414337"/>
        </p:xfrm>
        <a:graphic>
          <a:graphicData uri="http://schemas.openxmlformats.org/presentationml/2006/ole">
            <mc:AlternateContent xmlns:mc="http://schemas.openxmlformats.org/markup-compatibility/2006">
              <mc:Choice xmlns:v="urn:schemas-microsoft-com:vml" Requires="v">
                <p:oleObj spid="_x0000_s749481" name="Equation" r:id="rId31" imgW="634680" imgH="215640" progId="Equation.3">
                  <p:embed/>
                </p:oleObj>
              </mc:Choice>
              <mc:Fallback>
                <p:oleObj name="Equation" r:id="rId31" imgW="634680" imgH="215640" progId="Equation.3">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7389813" y="5014913"/>
                        <a:ext cx="1284287" cy="4143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49" name="Object 17"/>
          <p:cNvGraphicFramePr>
            <a:graphicFrameLocks noChangeAspect="1"/>
          </p:cNvGraphicFramePr>
          <p:nvPr/>
        </p:nvGraphicFramePr>
        <p:xfrm>
          <a:off x="8626475" y="5041900"/>
          <a:ext cx="517525" cy="360363"/>
        </p:xfrm>
        <a:graphic>
          <a:graphicData uri="http://schemas.openxmlformats.org/presentationml/2006/ole">
            <mc:AlternateContent xmlns:mc="http://schemas.openxmlformats.org/markup-compatibility/2006">
              <mc:Choice xmlns:v="urn:schemas-microsoft-com:vml" Requires="v">
                <p:oleObj spid="_x0000_s749482" name="Equation" r:id="rId33" imgW="241200" imgH="177480" progId="Equation.3">
                  <p:embed/>
                </p:oleObj>
              </mc:Choice>
              <mc:Fallback>
                <p:oleObj name="Equation" r:id="rId33" imgW="241200" imgH="177480" progId="Equation.3">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8626475" y="5041900"/>
                        <a:ext cx="517525" cy="3603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50" name="Object 18"/>
          <p:cNvGraphicFramePr>
            <a:graphicFrameLocks noChangeAspect="1"/>
          </p:cNvGraphicFramePr>
          <p:nvPr/>
        </p:nvGraphicFramePr>
        <p:xfrm>
          <a:off x="5029200" y="3886200"/>
          <a:ext cx="3581400" cy="393700"/>
        </p:xfrm>
        <a:graphic>
          <a:graphicData uri="http://schemas.openxmlformats.org/presentationml/2006/ole">
            <mc:AlternateContent xmlns:mc="http://schemas.openxmlformats.org/markup-compatibility/2006">
              <mc:Choice xmlns:v="urn:schemas-microsoft-com:vml" Requires="v">
                <p:oleObj spid="_x0000_s749483" name="Equation" r:id="rId35" imgW="1714320" imgH="177480" progId="Equation.3">
                  <p:embed/>
                </p:oleObj>
              </mc:Choice>
              <mc:Fallback>
                <p:oleObj name="Equation" r:id="rId35" imgW="1714320" imgH="177480" progId="Equation.3">
                  <p:embed/>
                  <p:pic>
                    <p:nvPicPr>
                      <p:cNvPr id="0" name=""/>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5029200" y="3886200"/>
                        <a:ext cx="3581400" cy="3937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pSp>
        <p:nvGrpSpPr>
          <p:cNvPr id="7" name="Group 43"/>
          <p:cNvGrpSpPr>
            <a:grpSpLocks/>
          </p:cNvGrpSpPr>
          <p:nvPr/>
        </p:nvGrpSpPr>
        <p:grpSpPr bwMode="auto">
          <a:xfrm>
            <a:off x="2057400" y="3200400"/>
            <a:ext cx="596900" cy="466725"/>
            <a:chOff x="1296" y="1920"/>
            <a:chExt cx="376" cy="294"/>
          </a:xfrm>
        </p:grpSpPr>
        <p:sp>
          <p:nvSpPr>
            <p:cNvPr id="4135" name="Text Box 44"/>
            <p:cNvSpPr txBox="1">
              <a:spLocks noChangeArrowheads="1"/>
            </p:cNvSpPr>
            <p:nvPr/>
          </p:nvSpPr>
          <p:spPr bwMode="auto">
            <a:xfrm>
              <a:off x="1296" y="1920"/>
              <a:ext cx="37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B</a:t>
              </a:r>
              <a:r>
                <a:rPr lang="en-US" sz="2000" b="1">
                  <a:solidFill>
                    <a:schemeClr val="accent2"/>
                  </a:solidFill>
                  <a:latin typeface="Monotype Corsiva" charset="0"/>
                </a:rPr>
                <a:t>g</a:t>
              </a:r>
            </a:p>
          </p:txBody>
        </p:sp>
        <p:sp>
          <p:nvSpPr>
            <p:cNvPr id="4136" name="Line 45"/>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8" name="Group 46"/>
          <p:cNvGrpSpPr>
            <a:grpSpLocks/>
          </p:cNvGrpSpPr>
          <p:nvPr/>
        </p:nvGrpSpPr>
        <p:grpSpPr bwMode="auto">
          <a:xfrm>
            <a:off x="3292475" y="3048000"/>
            <a:ext cx="614363" cy="685800"/>
            <a:chOff x="1296" y="1920"/>
            <a:chExt cx="387" cy="294"/>
          </a:xfrm>
        </p:grpSpPr>
        <p:sp>
          <p:nvSpPr>
            <p:cNvPr id="4133" name="Text Box 47"/>
            <p:cNvSpPr txBox="1">
              <a:spLocks noChangeArrowheads="1"/>
            </p:cNvSpPr>
            <p:nvPr/>
          </p:nvSpPr>
          <p:spPr bwMode="auto">
            <a:xfrm>
              <a:off x="1296" y="1920"/>
              <a:ext cx="387"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D</a:t>
              </a:r>
              <a:r>
                <a:rPr lang="en-US" sz="2000" b="1">
                  <a:solidFill>
                    <a:schemeClr val="accent2"/>
                  </a:solidFill>
                  <a:latin typeface="Monotype Corsiva" charset="0"/>
                </a:rPr>
                <a:t>g</a:t>
              </a:r>
            </a:p>
          </p:txBody>
        </p:sp>
        <p:sp>
          <p:nvSpPr>
            <p:cNvPr id="4134" name="Line 48"/>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9" name="Group 49"/>
          <p:cNvGrpSpPr>
            <a:grpSpLocks/>
          </p:cNvGrpSpPr>
          <p:nvPr/>
        </p:nvGrpSpPr>
        <p:grpSpPr bwMode="auto">
          <a:xfrm>
            <a:off x="1219200" y="3048000"/>
            <a:ext cx="593725" cy="685800"/>
            <a:chOff x="1296" y="1920"/>
            <a:chExt cx="374" cy="294"/>
          </a:xfrm>
        </p:grpSpPr>
        <p:sp>
          <p:nvSpPr>
            <p:cNvPr id="4131" name="Text Box 50"/>
            <p:cNvSpPr txBox="1">
              <a:spLocks noChangeArrowheads="1"/>
            </p:cNvSpPr>
            <p:nvPr/>
          </p:nvSpPr>
          <p:spPr bwMode="auto">
            <a:xfrm>
              <a:off x="1296" y="1920"/>
              <a:ext cx="374"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F</a:t>
              </a:r>
              <a:r>
                <a:rPr lang="en-US" sz="2000" b="1">
                  <a:solidFill>
                    <a:schemeClr val="accent2"/>
                  </a:solidFill>
                  <a:latin typeface="Monotype Corsiva" charset="0"/>
                </a:rPr>
                <a:t>g</a:t>
              </a:r>
            </a:p>
          </p:txBody>
        </p:sp>
        <p:sp>
          <p:nvSpPr>
            <p:cNvPr id="4132" name="Line 51"/>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aphicFrame>
        <p:nvGraphicFramePr>
          <p:cNvPr id="427060" name="Object 19"/>
          <p:cNvGraphicFramePr>
            <a:graphicFrameLocks noChangeAspect="1"/>
          </p:cNvGraphicFramePr>
          <p:nvPr/>
        </p:nvGraphicFramePr>
        <p:xfrm>
          <a:off x="3883025" y="5002213"/>
          <a:ext cx="1333500" cy="438150"/>
        </p:xfrm>
        <a:graphic>
          <a:graphicData uri="http://schemas.openxmlformats.org/presentationml/2006/ole">
            <mc:AlternateContent xmlns:mc="http://schemas.openxmlformats.org/markup-compatibility/2006">
              <mc:Choice xmlns:v="urn:schemas-microsoft-com:vml" Requires="v">
                <p:oleObj spid="_x0000_s749484" name="Equation" r:id="rId37" imgW="622080" imgH="215640" progId="Equation.3">
                  <p:embed/>
                </p:oleObj>
              </mc:Choice>
              <mc:Fallback>
                <p:oleObj name="Equation" r:id="rId37" imgW="622080" imgH="215640" progId="Equation.3">
                  <p:embed/>
                  <p:pic>
                    <p:nvPicPr>
                      <p:cNvPr id="0" name=""/>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3883025" y="5002213"/>
                        <a:ext cx="1333500" cy="4381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7061" name="Object 20"/>
          <p:cNvGraphicFramePr>
            <a:graphicFrameLocks noChangeAspect="1"/>
          </p:cNvGraphicFramePr>
          <p:nvPr/>
        </p:nvGraphicFramePr>
        <p:xfrm>
          <a:off x="5168900" y="5064125"/>
          <a:ext cx="695325" cy="317500"/>
        </p:xfrm>
        <a:graphic>
          <a:graphicData uri="http://schemas.openxmlformats.org/presentationml/2006/ole">
            <mc:AlternateContent xmlns:mc="http://schemas.openxmlformats.org/markup-compatibility/2006">
              <mc:Choice xmlns:v="urn:schemas-microsoft-com:vml" Requires="v">
                <p:oleObj spid="_x0000_s749485" name="Equation" r:id="rId39" imgW="342720" imgH="164880" progId="Equation.3">
                  <p:embed/>
                </p:oleObj>
              </mc:Choice>
              <mc:Fallback>
                <p:oleObj name="Equation" r:id="rId39" imgW="342720" imgH="164880" progId="Equation.3">
                  <p:embed/>
                  <p:pic>
                    <p:nvPicPr>
                      <p:cNvPr id="0" name=""/>
                      <p:cNvPicPr>
                        <a:picLocks noChangeAspect="1" noChangeArrowheads="1"/>
                      </p:cNvPicPr>
                      <p:nvPr/>
                    </p:nvPicPr>
                    <p:blipFill>
                      <a:blip r:embed="rId40">
                        <a:extLst>
                          <a:ext uri="{28A0092B-C50C-407E-A947-70E740481C1C}">
                            <a14:useLocalDpi xmlns:a14="http://schemas.microsoft.com/office/drawing/2010/main" val="0"/>
                          </a:ext>
                        </a:extLst>
                      </a:blip>
                      <a:srcRect/>
                      <a:stretch>
                        <a:fillRect/>
                      </a:stretch>
                    </p:blipFill>
                    <p:spPr bwMode="auto">
                      <a:xfrm>
                        <a:off x="5168900" y="5064125"/>
                        <a:ext cx="695325" cy="3175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58965247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27011"/>
                                        </p:tgtEl>
                                        <p:attrNameLst>
                                          <p:attrName>style.visibility</p:attrName>
                                        </p:attrNameLst>
                                      </p:cBhvr>
                                      <p:to>
                                        <p:strVal val="visible"/>
                                      </p:to>
                                    </p:set>
                                    <p:animEffect transition="in" filter="wipe(left)">
                                      <p:cBhvr>
                                        <p:cTn id="7" dur="500"/>
                                        <p:tgtEl>
                                          <p:spTgt spid="427011"/>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nodeType="clickEffect">
                                  <p:stCondLst>
                                    <p:cond delay="0"/>
                                  </p:stCondLst>
                                  <p:iterate type="wd">
                                    <p:tmPct val="10000"/>
                                  </p:iterate>
                                  <p:childTnLst>
                                    <p:set>
                                      <p:cBhvr>
                                        <p:cTn id="17" dur="1" fill="hold">
                                          <p:stCondLst>
                                            <p:cond delay="0"/>
                                          </p:stCondLst>
                                        </p:cTn>
                                        <p:tgtEl>
                                          <p:spTgt spid="9"/>
                                        </p:tgtEl>
                                        <p:attrNameLst>
                                          <p:attrName>style.visibility</p:attrName>
                                        </p:attrNameLst>
                                      </p:cBhvr>
                                      <p:to>
                                        <p:strVal val="visible"/>
                                      </p:to>
                                    </p:set>
                                    <p:animEffect transition="in" filter="wipe(up)">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iterate type="wd">
                                    <p:tmPct val="10000"/>
                                  </p:iterate>
                                  <p:childTnLst>
                                    <p:set>
                                      <p:cBhvr>
                                        <p:cTn id="22" dur="1" fill="hold">
                                          <p:stCondLst>
                                            <p:cond delay="0"/>
                                          </p:stCondLst>
                                        </p:cTn>
                                        <p:tgtEl>
                                          <p:spTgt spid="7"/>
                                        </p:tgtEl>
                                        <p:attrNameLst>
                                          <p:attrName>style.visibility</p:attrName>
                                        </p:attrNameLst>
                                      </p:cBhvr>
                                      <p:to>
                                        <p:strVal val="visible"/>
                                      </p:to>
                                    </p:set>
                                    <p:animEffect transition="in" filter="wipe(up)">
                                      <p:cBhvr>
                                        <p:cTn id="23" dur="500"/>
                                        <p:tgtEl>
                                          <p:spTgt spid="7"/>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nodeType="clickEffect">
                                  <p:stCondLst>
                                    <p:cond delay="0"/>
                                  </p:stCondLst>
                                  <p:iterate type="wd">
                                    <p:tmPct val="10000"/>
                                  </p:iterate>
                                  <p:childTnLst>
                                    <p:set>
                                      <p:cBhvr>
                                        <p:cTn id="27" dur="1" fill="hold">
                                          <p:stCondLst>
                                            <p:cond delay="0"/>
                                          </p:stCondLst>
                                        </p:cTn>
                                        <p:tgtEl>
                                          <p:spTgt spid="8"/>
                                        </p:tgtEl>
                                        <p:attrNameLst>
                                          <p:attrName>style.visibility</p:attrName>
                                        </p:attrNameLst>
                                      </p:cBhvr>
                                      <p:to>
                                        <p:strVal val="visible"/>
                                      </p:to>
                                    </p:set>
                                    <p:animEffect transition="in" filter="wipe(up)">
                                      <p:cBhvr>
                                        <p:cTn id="28" dur="500"/>
                                        <p:tgtEl>
                                          <p:spTgt spid="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grpId="0" nodeType="clickEffect">
                                  <p:stCondLst>
                                    <p:cond delay="0"/>
                                  </p:stCondLst>
                                  <p:iterate type="wd">
                                    <p:tmPct val="10000"/>
                                  </p:iterate>
                                  <p:childTnLst>
                                    <p:set>
                                      <p:cBhvr>
                                        <p:cTn id="32" dur="1" fill="hold">
                                          <p:stCondLst>
                                            <p:cond delay="0"/>
                                          </p:stCondLst>
                                        </p:cTn>
                                        <p:tgtEl>
                                          <p:spTgt spid="427012">
                                            <p:txEl>
                                              <p:pRg st="0" end="0"/>
                                            </p:txEl>
                                          </p:spTgt>
                                        </p:tgtEl>
                                        <p:attrNameLst>
                                          <p:attrName>style.visibility</p:attrName>
                                        </p:attrNameLst>
                                      </p:cBhvr>
                                      <p:to>
                                        <p:strVal val="visible"/>
                                      </p:to>
                                    </p:set>
                                    <p:animEffect transition="in" filter="wipe(left)">
                                      <p:cBhvr>
                                        <p:cTn id="33" dur="500"/>
                                        <p:tgtEl>
                                          <p:spTgt spid="427012">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iterate type="wd">
                                    <p:tmPct val="10000"/>
                                  </p:iterate>
                                  <p:childTnLst>
                                    <p:set>
                                      <p:cBhvr>
                                        <p:cTn id="37" dur="1" fill="hold">
                                          <p:stCondLst>
                                            <p:cond delay="0"/>
                                          </p:stCondLst>
                                        </p:cTn>
                                        <p:tgtEl>
                                          <p:spTgt spid="427037"/>
                                        </p:tgtEl>
                                        <p:attrNameLst>
                                          <p:attrName>style.visibility</p:attrName>
                                        </p:attrNameLst>
                                      </p:cBhvr>
                                      <p:to>
                                        <p:strVal val="visible"/>
                                      </p:to>
                                    </p:set>
                                    <p:animEffect transition="in" filter="wipe(left)">
                                      <p:cBhvr>
                                        <p:cTn id="38" dur="500"/>
                                        <p:tgtEl>
                                          <p:spTgt spid="427037"/>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iterate type="wd">
                                    <p:tmPct val="10000"/>
                                  </p:iterate>
                                  <p:childTnLst>
                                    <p:set>
                                      <p:cBhvr>
                                        <p:cTn id="42" dur="1" fill="hold">
                                          <p:stCondLst>
                                            <p:cond delay="0"/>
                                          </p:stCondLst>
                                        </p:cTn>
                                        <p:tgtEl>
                                          <p:spTgt spid="427038"/>
                                        </p:tgtEl>
                                        <p:attrNameLst>
                                          <p:attrName>style.visibility</p:attrName>
                                        </p:attrNameLst>
                                      </p:cBhvr>
                                      <p:to>
                                        <p:strVal val="visible"/>
                                      </p:to>
                                    </p:set>
                                    <p:animEffect transition="in" filter="wipe(left)">
                                      <p:cBhvr>
                                        <p:cTn id="43" dur="500"/>
                                        <p:tgtEl>
                                          <p:spTgt spid="427038"/>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iterate type="wd">
                                    <p:tmPct val="10000"/>
                                  </p:iterate>
                                  <p:childTnLst>
                                    <p:set>
                                      <p:cBhvr>
                                        <p:cTn id="47" dur="1" fill="hold">
                                          <p:stCondLst>
                                            <p:cond delay="0"/>
                                          </p:stCondLst>
                                        </p:cTn>
                                        <p:tgtEl>
                                          <p:spTgt spid="427039"/>
                                        </p:tgtEl>
                                        <p:attrNameLst>
                                          <p:attrName>style.visibility</p:attrName>
                                        </p:attrNameLst>
                                      </p:cBhvr>
                                      <p:to>
                                        <p:strVal val="visible"/>
                                      </p:to>
                                    </p:set>
                                    <p:animEffect transition="in" filter="wipe(left)">
                                      <p:cBhvr>
                                        <p:cTn id="48" dur="500"/>
                                        <p:tgtEl>
                                          <p:spTgt spid="427039"/>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iterate type="wd">
                                    <p:tmPct val="10000"/>
                                  </p:iterate>
                                  <p:childTnLst>
                                    <p:set>
                                      <p:cBhvr>
                                        <p:cTn id="52" dur="1" fill="hold">
                                          <p:stCondLst>
                                            <p:cond delay="0"/>
                                          </p:stCondLst>
                                        </p:cTn>
                                        <p:tgtEl>
                                          <p:spTgt spid="427044"/>
                                        </p:tgtEl>
                                        <p:attrNameLst>
                                          <p:attrName>style.visibility</p:attrName>
                                        </p:attrNameLst>
                                      </p:cBhvr>
                                      <p:to>
                                        <p:strVal val="visible"/>
                                      </p:to>
                                    </p:set>
                                    <p:animEffect transition="in" filter="wipe(left)">
                                      <p:cBhvr>
                                        <p:cTn id="53" dur="500"/>
                                        <p:tgtEl>
                                          <p:spTgt spid="427044"/>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nodeType="clickEffect">
                                  <p:stCondLst>
                                    <p:cond delay="0"/>
                                  </p:stCondLst>
                                  <p:iterate type="wd">
                                    <p:tmPct val="10000"/>
                                  </p:iterate>
                                  <p:childTnLst>
                                    <p:set>
                                      <p:cBhvr>
                                        <p:cTn id="57" dur="1" fill="hold">
                                          <p:stCondLst>
                                            <p:cond delay="0"/>
                                          </p:stCondLst>
                                        </p:cTn>
                                        <p:tgtEl>
                                          <p:spTgt spid="427040"/>
                                        </p:tgtEl>
                                        <p:attrNameLst>
                                          <p:attrName>style.visibility</p:attrName>
                                        </p:attrNameLst>
                                      </p:cBhvr>
                                      <p:to>
                                        <p:strVal val="visible"/>
                                      </p:to>
                                    </p:set>
                                    <p:animEffect transition="in" filter="wipe(left)">
                                      <p:cBhvr>
                                        <p:cTn id="58" dur="500"/>
                                        <p:tgtEl>
                                          <p:spTgt spid="427040"/>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iterate type="wd">
                                    <p:tmPct val="10000"/>
                                  </p:iterate>
                                  <p:childTnLst>
                                    <p:set>
                                      <p:cBhvr>
                                        <p:cTn id="62" dur="1" fill="hold">
                                          <p:stCondLst>
                                            <p:cond delay="0"/>
                                          </p:stCondLst>
                                        </p:cTn>
                                        <p:tgtEl>
                                          <p:spTgt spid="427042"/>
                                        </p:tgtEl>
                                        <p:attrNameLst>
                                          <p:attrName>style.visibility</p:attrName>
                                        </p:attrNameLst>
                                      </p:cBhvr>
                                      <p:to>
                                        <p:strVal val="visible"/>
                                      </p:to>
                                    </p:set>
                                    <p:animEffect transition="in" filter="wipe(left)">
                                      <p:cBhvr>
                                        <p:cTn id="63" dur="500"/>
                                        <p:tgtEl>
                                          <p:spTgt spid="427042"/>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iterate type="wd">
                                    <p:tmPct val="10000"/>
                                  </p:iterate>
                                  <p:childTnLst>
                                    <p:set>
                                      <p:cBhvr>
                                        <p:cTn id="67" dur="1" fill="hold">
                                          <p:stCondLst>
                                            <p:cond delay="0"/>
                                          </p:stCondLst>
                                        </p:cTn>
                                        <p:tgtEl>
                                          <p:spTgt spid="427043"/>
                                        </p:tgtEl>
                                        <p:attrNameLst>
                                          <p:attrName>style.visibility</p:attrName>
                                        </p:attrNameLst>
                                      </p:cBhvr>
                                      <p:to>
                                        <p:strVal val="visible"/>
                                      </p:to>
                                    </p:set>
                                    <p:animEffect transition="in" filter="wipe(left)">
                                      <p:cBhvr>
                                        <p:cTn id="68" dur="500"/>
                                        <p:tgtEl>
                                          <p:spTgt spid="427043"/>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nodeType="clickEffect">
                                  <p:stCondLst>
                                    <p:cond delay="0"/>
                                  </p:stCondLst>
                                  <p:iterate type="wd">
                                    <p:tmPct val="10000"/>
                                  </p:iterate>
                                  <p:childTnLst>
                                    <p:set>
                                      <p:cBhvr>
                                        <p:cTn id="72" dur="1" fill="hold">
                                          <p:stCondLst>
                                            <p:cond delay="0"/>
                                          </p:stCondLst>
                                        </p:cTn>
                                        <p:tgtEl>
                                          <p:spTgt spid="427041"/>
                                        </p:tgtEl>
                                        <p:attrNameLst>
                                          <p:attrName>style.visibility</p:attrName>
                                        </p:attrNameLst>
                                      </p:cBhvr>
                                      <p:to>
                                        <p:strVal val="visible"/>
                                      </p:to>
                                    </p:set>
                                    <p:animEffect transition="in" filter="wipe(left)">
                                      <p:cBhvr>
                                        <p:cTn id="73" dur="500"/>
                                        <p:tgtEl>
                                          <p:spTgt spid="427041"/>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grpId="0" nodeType="clickEffect">
                                  <p:stCondLst>
                                    <p:cond delay="0"/>
                                  </p:stCondLst>
                                  <p:iterate type="wd">
                                    <p:tmPct val="10000"/>
                                  </p:iterate>
                                  <p:childTnLst>
                                    <p:set>
                                      <p:cBhvr>
                                        <p:cTn id="77" dur="1" fill="hold">
                                          <p:stCondLst>
                                            <p:cond delay="0"/>
                                          </p:stCondLst>
                                        </p:cTn>
                                        <p:tgtEl>
                                          <p:spTgt spid="427030">
                                            <p:txEl>
                                              <p:pRg st="0" end="0"/>
                                            </p:txEl>
                                          </p:spTgt>
                                        </p:tgtEl>
                                        <p:attrNameLst>
                                          <p:attrName>style.visibility</p:attrName>
                                        </p:attrNameLst>
                                      </p:cBhvr>
                                      <p:to>
                                        <p:strVal val="visible"/>
                                      </p:to>
                                    </p:set>
                                    <p:animEffect transition="in" filter="wipe(left)">
                                      <p:cBhvr>
                                        <p:cTn id="78" dur="500"/>
                                        <p:tgtEl>
                                          <p:spTgt spid="427030">
                                            <p:txEl>
                                              <p:pRg st="0" end="0"/>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iterate type="wd">
                                    <p:tmPct val="10000"/>
                                  </p:iterate>
                                  <p:childTnLst>
                                    <p:set>
                                      <p:cBhvr>
                                        <p:cTn id="82" dur="1" fill="hold">
                                          <p:stCondLst>
                                            <p:cond delay="0"/>
                                          </p:stCondLst>
                                        </p:cTn>
                                        <p:tgtEl>
                                          <p:spTgt spid="427031"/>
                                        </p:tgtEl>
                                        <p:attrNameLst>
                                          <p:attrName>style.visibility</p:attrName>
                                        </p:attrNameLst>
                                      </p:cBhvr>
                                      <p:to>
                                        <p:strVal val="visible"/>
                                      </p:to>
                                    </p:set>
                                    <p:animEffect transition="in" filter="wipe(left)">
                                      <p:cBhvr>
                                        <p:cTn id="83" dur="500"/>
                                        <p:tgtEl>
                                          <p:spTgt spid="427031"/>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iterate type="wd">
                                    <p:tmPct val="10000"/>
                                  </p:iterate>
                                  <p:childTnLst>
                                    <p:set>
                                      <p:cBhvr>
                                        <p:cTn id="87" dur="1" fill="hold">
                                          <p:stCondLst>
                                            <p:cond delay="0"/>
                                          </p:stCondLst>
                                        </p:cTn>
                                        <p:tgtEl>
                                          <p:spTgt spid="427050"/>
                                        </p:tgtEl>
                                        <p:attrNameLst>
                                          <p:attrName>style.visibility</p:attrName>
                                        </p:attrNameLst>
                                      </p:cBhvr>
                                      <p:to>
                                        <p:strVal val="visible"/>
                                      </p:to>
                                    </p:set>
                                    <p:animEffect transition="in" filter="wipe(left)">
                                      <p:cBhvr>
                                        <p:cTn id="88" dur="500"/>
                                        <p:tgtEl>
                                          <p:spTgt spid="427050"/>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grpId="0" nodeType="clickEffect">
                                  <p:stCondLst>
                                    <p:cond delay="0"/>
                                  </p:stCondLst>
                                  <p:iterate type="wd">
                                    <p:tmPct val="10000"/>
                                  </p:iterate>
                                  <p:childTnLst>
                                    <p:set>
                                      <p:cBhvr>
                                        <p:cTn id="92" dur="1" fill="hold">
                                          <p:stCondLst>
                                            <p:cond delay="0"/>
                                          </p:stCondLst>
                                        </p:cTn>
                                        <p:tgtEl>
                                          <p:spTgt spid="427032"/>
                                        </p:tgtEl>
                                        <p:attrNameLst>
                                          <p:attrName>style.visibility</p:attrName>
                                        </p:attrNameLst>
                                      </p:cBhvr>
                                      <p:to>
                                        <p:strVal val="visible"/>
                                      </p:to>
                                    </p:set>
                                    <p:animEffect transition="in" filter="wipe(left)">
                                      <p:cBhvr>
                                        <p:cTn id="93" dur="500"/>
                                        <p:tgtEl>
                                          <p:spTgt spid="427032"/>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grpId="0" nodeType="clickEffect">
                                  <p:stCondLst>
                                    <p:cond delay="0"/>
                                  </p:stCondLst>
                                  <p:iterate type="wd">
                                    <p:tmPct val="10000"/>
                                  </p:iterate>
                                  <p:childTnLst>
                                    <p:set>
                                      <p:cBhvr>
                                        <p:cTn id="97" dur="1" fill="hold">
                                          <p:stCondLst>
                                            <p:cond delay="0"/>
                                          </p:stCondLst>
                                        </p:cTn>
                                        <p:tgtEl>
                                          <p:spTgt spid="427033">
                                            <p:txEl>
                                              <p:pRg st="0" end="0"/>
                                            </p:txEl>
                                          </p:spTgt>
                                        </p:tgtEl>
                                        <p:attrNameLst>
                                          <p:attrName>style.visibility</p:attrName>
                                        </p:attrNameLst>
                                      </p:cBhvr>
                                      <p:to>
                                        <p:strVal val="visible"/>
                                      </p:to>
                                    </p:set>
                                    <p:animEffect transition="in" filter="wipe(left)">
                                      <p:cBhvr>
                                        <p:cTn id="98" dur="500"/>
                                        <p:tgtEl>
                                          <p:spTgt spid="427033">
                                            <p:txEl>
                                              <p:pRg st="0" end="0"/>
                                            </p:txEl>
                                          </p:spTgt>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iterate type="wd">
                                    <p:tmPct val="10000"/>
                                  </p:iterate>
                                  <p:childTnLst>
                                    <p:set>
                                      <p:cBhvr>
                                        <p:cTn id="102" dur="1" fill="hold">
                                          <p:stCondLst>
                                            <p:cond delay="0"/>
                                          </p:stCondLst>
                                        </p:cTn>
                                        <p:tgtEl>
                                          <p:spTgt spid="427034"/>
                                        </p:tgtEl>
                                        <p:attrNameLst>
                                          <p:attrName>style.visibility</p:attrName>
                                        </p:attrNameLst>
                                      </p:cBhvr>
                                      <p:to>
                                        <p:strVal val="visible"/>
                                      </p:to>
                                    </p:set>
                                    <p:animEffect transition="in" filter="wipe(left)">
                                      <p:cBhvr>
                                        <p:cTn id="103" dur="500"/>
                                        <p:tgtEl>
                                          <p:spTgt spid="427034"/>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iterate type="wd">
                                    <p:tmPct val="10000"/>
                                  </p:iterate>
                                  <p:childTnLst>
                                    <p:set>
                                      <p:cBhvr>
                                        <p:cTn id="107" dur="1" fill="hold">
                                          <p:stCondLst>
                                            <p:cond delay="0"/>
                                          </p:stCondLst>
                                        </p:cTn>
                                        <p:tgtEl>
                                          <p:spTgt spid="427060"/>
                                        </p:tgtEl>
                                        <p:attrNameLst>
                                          <p:attrName>style.visibility</p:attrName>
                                        </p:attrNameLst>
                                      </p:cBhvr>
                                      <p:to>
                                        <p:strVal val="visible"/>
                                      </p:to>
                                    </p:set>
                                    <p:animEffect transition="in" filter="wipe(left)">
                                      <p:cBhvr>
                                        <p:cTn id="108" dur="500"/>
                                        <p:tgtEl>
                                          <p:spTgt spid="427060"/>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nodeType="clickEffect">
                                  <p:stCondLst>
                                    <p:cond delay="0"/>
                                  </p:stCondLst>
                                  <p:iterate type="wd">
                                    <p:tmPct val="10000"/>
                                  </p:iterate>
                                  <p:childTnLst>
                                    <p:set>
                                      <p:cBhvr>
                                        <p:cTn id="112" dur="1" fill="hold">
                                          <p:stCondLst>
                                            <p:cond delay="0"/>
                                          </p:stCondLst>
                                        </p:cTn>
                                        <p:tgtEl>
                                          <p:spTgt spid="427061"/>
                                        </p:tgtEl>
                                        <p:attrNameLst>
                                          <p:attrName>style.visibility</p:attrName>
                                        </p:attrNameLst>
                                      </p:cBhvr>
                                      <p:to>
                                        <p:strVal val="visible"/>
                                      </p:to>
                                    </p:set>
                                    <p:animEffect transition="in" filter="wipe(left)">
                                      <p:cBhvr>
                                        <p:cTn id="113" dur="500"/>
                                        <p:tgtEl>
                                          <p:spTgt spid="427061"/>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nodeType="clickEffect">
                                  <p:stCondLst>
                                    <p:cond delay="0"/>
                                  </p:stCondLst>
                                  <p:iterate type="wd">
                                    <p:tmPct val="10000"/>
                                  </p:iterate>
                                  <p:childTnLst>
                                    <p:set>
                                      <p:cBhvr>
                                        <p:cTn id="117" dur="1" fill="hold">
                                          <p:stCondLst>
                                            <p:cond delay="0"/>
                                          </p:stCondLst>
                                        </p:cTn>
                                        <p:tgtEl>
                                          <p:spTgt spid="427047"/>
                                        </p:tgtEl>
                                        <p:attrNameLst>
                                          <p:attrName>style.visibility</p:attrName>
                                        </p:attrNameLst>
                                      </p:cBhvr>
                                      <p:to>
                                        <p:strVal val="visible"/>
                                      </p:to>
                                    </p:set>
                                    <p:animEffect transition="in" filter="wipe(left)">
                                      <p:cBhvr>
                                        <p:cTn id="118" dur="500"/>
                                        <p:tgtEl>
                                          <p:spTgt spid="427047"/>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nodeType="clickEffect">
                                  <p:stCondLst>
                                    <p:cond delay="0"/>
                                  </p:stCondLst>
                                  <p:iterate type="wd">
                                    <p:tmPct val="10000"/>
                                  </p:iterate>
                                  <p:childTnLst>
                                    <p:set>
                                      <p:cBhvr>
                                        <p:cTn id="122" dur="1" fill="hold">
                                          <p:stCondLst>
                                            <p:cond delay="0"/>
                                          </p:stCondLst>
                                        </p:cTn>
                                        <p:tgtEl>
                                          <p:spTgt spid="427048"/>
                                        </p:tgtEl>
                                        <p:attrNameLst>
                                          <p:attrName>style.visibility</p:attrName>
                                        </p:attrNameLst>
                                      </p:cBhvr>
                                      <p:to>
                                        <p:strVal val="visible"/>
                                      </p:to>
                                    </p:set>
                                    <p:animEffect transition="in" filter="wipe(left)">
                                      <p:cBhvr>
                                        <p:cTn id="123" dur="500"/>
                                        <p:tgtEl>
                                          <p:spTgt spid="427048"/>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8" fill="hold" nodeType="clickEffect">
                                  <p:stCondLst>
                                    <p:cond delay="0"/>
                                  </p:stCondLst>
                                  <p:iterate type="wd">
                                    <p:tmPct val="10000"/>
                                  </p:iterate>
                                  <p:childTnLst>
                                    <p:set>
                                      <p:cBhvr>
                                        <p:cTn id="127" dur="1" fill="hold">
                                          <p:stCondLst>
                                            <p:cond delay="0"/>
                                          </p:stCondLst>
                                        </p:cTn>
                                        <p:tgtEl>
                                          <p:spTgt spid="427049"/>
                                        </p:tgtEl>
                                        <p:attrNameLst>
                                          <p:attrName>style.visibility</p:attrName>
                                        </p:attrNameLst>
                                      </p:cBhvr>
                                      <p:to>
                                        <p:strVal val="visible"/>
                                      </p:to>
                                    </p:set>
                                    <p:animEffect transition="in" filter="wipe(left)">
                                      <p:cBhvr>
                                        <p:cTn id="128" dur="500"/>
                                        <p:tgtEl>
                                          <p:spTgt spid="427049"/>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grpId="0" nodeType="clickEffect">
                                  <p:stCondLst>
                                    <p:cond delay="0"/>
                                  </p:stCondLst>
                                  <p:iterate type="wd">
                                    <p:tmPct val="10000"/>
                                  </p:iterate>
                                  <p:childTnLst>
                                    <p:set>
                                      <p:cBhvr>
                                        <p:cTn id="132" dur="1" fill="hold">
                                          <p:stCondLst>
                                            <p:cond delay="0"/>
                                          </p:stCondLst>
                                        </p:cTn>
                                        <p:tgtEl>
                                          <p:spTgt spid="427035">
                                            <p:txEl>
                                              <p:pRg st="0" end="0"/>
                                            </p:txEl>
                                          </p:spTgt>
                                        </p:tgtEl>
                                        <p:attrNameLst>
                                          <p:attrName>style.visibility</p:attrName>
                                        </p:attrNameLst>
                                      </p:cBhvr>
                                      <p:to>
                                        <p:strVal val="visible"/>
                                      </p:to>
                                    </p:set>
                                    <p:animEffect transition="in" filter="wipe(left)">
                                      <p:cBhvr>
                                        <p:cTn id="133" dur="500"/>
                                        <p:tgtEl>
                                          <p:spTgt spid="427035">
                                            <p:txEl>
                                              <p:pRg st="0" end="0"/>
                                            </p:txEl>
                                          </p:spTgt>
                                        </p:tgtEl>
                                      </p:cBhvr>
                                    </p:animEffect>
                                  </p:childTnLst>
                                </p:cTn>
                              </p:par>
                            </p:childTnLst>
                          </p:cTn>
                        </p:par>
                      </p:childTnLst>
                    </p:cTn>
                  </p:par>
                  <p:par>
                    <p:cTn id="134" fill="hold">
                      <p:stCondLst>
                        <p:cond delay="indefinite"/>
                      </p:stCondLst>
                      <p:childTnLst>
                        <p:par>
                          <p:cTn id="135" fill="hold">
                            <p:stCondLst>
                              <p:cond delay="0"/>
                            </p:stCondLst>
                            <p:childTnLst>
                              <p:par>
                                <p:cTn id="136" presetID="22" presetClass="entr" presetSubtype="8" fill="hold" nodeType="clickEffect">
                                  <p:stCondLst>
                                    <p:cond delay="0"/>
                                  </p:stCondLst>
                                  <p:iterate type="wd">
                                    <p:tmPct val="10000"/>
                                  </p:iterate>
                                  <p:childTnLst>
                                    <p:set>
                                      <p:cBhvr>
                                        <p:cTn id="137" dur="1" fill="hold">
                                          <p:stCondLst>
                                            <p:cond delay="0"/>
                                          </p:stCondLst>
                                        </p:cTn>
                                        <p:tgtEl>
                                          <p:spTgt spid="427036"/>
                                        </p:tgtEl>
                                        <p:attrNameLst>
                                          <p:attrName>style.visibility</p:attrName>
                                        </p:attrNameLst>
                                      </p:cBhvr>
                                      <p:to>
                                        <p:strVal val="visible"/>
                                      </p:to>
                                    </p:set>
                                    <p:animEffect transition="in" filter="wipe(left)">
                                      <p:cBhvr>
                                        <p:cTn id="138" dur="500"/>
                                        <p:tgtEl>
                                          <p:spTgt spid="427036"/>
                                        </p:tgtEl>
                                      </p:cBhvr>
                                    </p:animEffect>
                                  </p:childTnLst>
                                </p:cTn>
                              </p:par>
                            </p:childTnLst>
                          </p:cTn>
                        </p:par>
                      </p:childTnLst>
                    </p:cTn>
                  </p:par>
                  <p:par>
                    <p:cTn id="139" fill="hold">
                      <p:stCondLst>
                        <p:cond delay="indefinite"/>
                      </p:stCondLst>
                      <p:childTnLst>
                        <p:par>
                          <p:cTn id="140" fill="hold">
                            <p:stCondLst>
                              <p:cond delay="0"/>
                            </p:stCondLst>
                            <p:childTnLst>
                              <p:par>
                                <p:cTn id="141" presetID="22" presetClass="entr" presetSubtype="8" fill="hold" nodeType="clickEffect">
                                  <p:stCondLst>
                                    <p:cond delay="0"/>
                                  </p:stCondLst>
                                  <p:iterate type="wd">
                                    <p:tmPct val="10000"/>
                                  </p:iterate>
                                  <p:childTnLst>
                                    <p:set>
                                      <p:cBhvr>
                                        <p:cTn id="142" dur="1" fill="hold">
                                          <p:stCondLst>
                                            <p:cond delay="0"/>
                                          </p:stCondLst>
                                        </p:cTn>
                                        <p:tgtEl>
                                          <p:spTgt spid="427045"/>
                                        </p:tgtEl>
                                        <p:attrNameLst>
                                          <p:attrName>style.visibility</p:attrName>
                                        </p:attrNameLst>
                                      </p:cBhvr>
                                      <p:to>
                                        <p:strVal val="visible"/>
                                      </p:to>
                                    </p:set>
                                    <p:animEffect transition="in" filter="wipe(left)">
                                      <p:cBhvr>
                                        <p:cTn id="143" dur="500"/>
                                        <p:tgtEl>
                                          <p:spTgt spid="427045"/>
                                        </p:tgtEl>
                                      </p:cBhvr>
                                    </p:animEffect>
                                  </p:childTnLst>
                                </p:cTn>
                              </p:par>
                            </p:childTnLst>
                          </p:cTn>
                        </p:par>
                      </p:childTnLst>
                    </p:cTn>
                  </p:par>
                  <p:par>
                    <p:cTn id="144" fill="hold">
                      <p:stCondLst>
                        <p:cond delay="indefinite"/>
                      </p:stCondLst>
                      <p:childTnLst>
                        <p:par>
                          <p:cTn id="145" fill="hold">
                            <p:stCondLst>
                              <p:cond delay="0"/>
                            </p:stCondLst>
                            <p:childTnLst>
                              <p:par>
                                <p:cTn id="146" presetID="22" presetClass="entr" presetSubtype="8" fill="hold" nodeType="clickEffect">
                                  <p:stCondLst>
                                    <p:cond delay="0"/>
                                  </p:stCondLst>
                                  <p:iterate type="wd">
                                    <p:tmPct val="10000"/>
                                  </p:iterate>
                                  <p:childTnLst>
                                    <p:set>
                                      <p:cBhvr>
                                        <p:cTn id="147" dur="1" fill="hold">
                                          <p:stCondLst>
                                            <p:cond delay="0"/>
                                          </p:stCondLst>
                                        </p:cTn>
                                        <p:tgtEl>
                                          <p:spTgt spid="427046"/>
                                        </p:tgtEl>
                                        <p:attrNameLst>
                                          <p:attrName>style.visibility</p:attrName>
                                        </p:attrNameLst>
                                      </p:cBhvr>
                                      <p:to>
                                        <p:strVal val="visible"/>
                                      </p:to>
                                    </p:set>
                                    <p:animEffect transition="in" filter="wipe(left)">
                                      <p:cBhvr>
                                        <p:cTn id="148" dur="500"/>
                                        <p:tgtEl>
                                          <p:spTgt spid="4270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7011" grpId="0" animBg="1" autoUpdateAnimBg="0"/>
      <p:bldP spid="427012" grpId="0" build="p" autoUpdateAnimBg="0"/>
      <p:bldP spid="427030" grpId="0" build="p" autoUpdateAnimBg="0"/>
      <p:bldP spid="427032" grpId="0" animBg="1" autoUpdateAnimBg="0"/>
      <p:bldP spid="427033" grpId="0" build="p" autoUpdateAnimBg="0"/>
      <p:bldP spid="427035"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40" name="Date Placeholder 3"/>
          <p:cNvSpPr>
            <a:spLocks noGrp="1"/>
          </p:cNvSpPr>
          <p:nvPr>
            <p:ph type="dt" sz="quarter" idx="10"/>
          </p:nvPr>
        </p:nvSpPr>
        <p:spPr>
          <a:noFill/>
        </p:spPr>
        <p:txBody>
          <a:bodyPr/>
          <a:lstStyle/>
          <a:p>
            <a:r>
              <a:rPr lang="en-US" smtClean="0">
                <a:latin typeface="Arial Narrow" charset="0"/>
              </a:rPr>
              <a:t>Monday, April 29, 2013</a:t>
            </a:r>
            <a:endParaRPr lang="en-US">
              <a:latin typeface="Arial Narrow" charset="0"/>
            </a:endParaRPr>
          </a:p>
        </p:txBody>
      </p:sp>
      <p:sp>
        <p:nvSpPr>
          <p:cNvPr id="5141"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62" name="Slide Number Placeholder 5"/>
          <p:cNvSpPr>
            <a:spLocks noGrp="1"/>
          </p:cNvSpPr>
          <p:nvPr>
            <p:ph type="sldNum" sz="quarter" idx="12"/>
          </p:nvPr>
        </p:nvSpPr>
        <p:spPr/>
        <p:txBody>
          <a:bodyPr/>
          <a:lstStyle/>
          <a:p>
            <a:fld id="{09285B5D-E174-CC4E-830E-22E3D5B42481}" type="slidenum">
              <a:rPr lang="en-US"/>
              <a:pPr/>
              <a:t>6</a:t>
            </a:fld>
            <a:endParaRPr lang="en-US"/>
          </a:p>
        </p:txBody>
      </p:sp>
      <p:sp>
        <p:nvSpPr>
          <p:cNvPr id="5143" name="Rectangle 2"/>
          <p:cNvSpPr>
            <a:spLocks noGrp="1" noChangeArrowheads="1"/>
          </p:cNvSpPr>
          <p:nvPr>
            <p:ph type="title"/>
          </p:nvPr>
        </p:nvSpPr>
        <p:spPr>
          <a:xfrm>
            <a:off x="685800" y="76200"/>
            <a:ext cx="7772400" cy="609600"/>
          </a:xfrm>
        </p:spPr>
        <p:txBody>
          <a:bodyPr/>
          <a:lstStyle/>
          <a:p>
            <a:r>
              <a:rPr lang="en-US" sz="4000"/>
              <a:t>Example for Mech. Equilibrium Cont’d </a:t>
            </a:r>
            <a:endParaRPr lang="en-US"/>
          </a:p>
        </p:txBody>
      </p:sp>
      <p:sp>
        <p:nvSpPr>
          <p:cNvPr id="428035" name="Text Box 3"/>
          <p:cNvSpPr txBox="1">
            <a:spLocks noChangeArrowheads="1"/>
          </p:cNvSpPr>
          <p:nvPr/>
        </p:nvSpPr>
        <p:spPr bwMode="auto">
          <a:xfrm>
            <a:off x="3810000" y="762000"/>
            <a:ext cx="4953000" cy="7302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Determine the position of the child to balance the system for different position of axis of rotation.</a:t>
            </a:r>
          </a:p>
        </p:txBody>
      </p:sp>
      <p:sp>
        <p:nvSpPr>
          <p:cNvPr id="428036" name="Text Box 4"/>
          <p:cNvSpPr txBox="1">
            <a:spLocks noChangeArrowheads="1"/>
          </p:cNvSpPr>
          <p:nvPr/>
        </p:nvSpPr>
        <p:spPr bwMode="auto">
          <a:xfrm>
            <a:off x="457200" y="3733800"/>
            <a:ext cx="25146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Since the normal force is </a:t>
            </a:r>
          </a:p>
        </p:txBody>
      </p:sp>
      <p:sp>
        <p:nvSpPr>
          <p:cNvPr id="428037" name="Text Box 5"/>
          <p:cNvSpPr txBox="1">
            <a:spLocks noChangeArrowheads="1"/>
          </p:cNvSpPr>
          <p:nvPr/>
        </p:nvSpPr>
        <p:spPr bwMode="auto">
          <a:xfrm>
            <a:off x="4648200" y="2193925"/>
            <a:ext cx="32004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net torque about the axis of rotation by all the forces are </a:t>
            </a:r>
          </a:p>
        </p:txBody>
      </p:sp>
      <p:graphicFrame>
        <p:nvGraphicFramePr>
          <p:cNvPr id="428038" name="Object 2"/>
          <p:cNvGraphicFramePr>
            <a:graphicFrameLocks noChangeAspect="1"/>
          </p:cNvGraphicFramePr>
          <p:nvPr/>
        </p:nvGraphicFramePr>
        <p:xfrm>
          <a:off x="679450" y="3205163"/>
          <a:ext cx="425450" cy="446087"/>
        </p:xfrm>
        <a:graphic>
          <a:graphicData uri="http://schemas.openxmlformats.org/presentationml/2006/ole">
            <mc:AlternateContent xmlns:mc="http://schemas.openxmlformats.org/markup-compatibility/2006">
              <mc:Choice xmlns:v="urn:schemas-microsoft-com:vml" Requires="v">
                <p:oleObj spid="_x0000_s751413" name="Equation" r:id="rId3" imgW="126720" imgH="139680" progId="Equation.3">
                  <p:embed/>
                </p:oleObj>
              </mc:Choice>
              <mc:Fallback>
                <p:oleObj name="Equation" r:id="rId3" imgW="126720" imgH="13968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9450" y="3205163"/>
                        <a:ext cx="425450" cy="44608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28039" name="Text Box 7"/>
          <p:cNvSpPr txBox="1">
            <a:spLocks noChangeArrowheads="1"/>
          </p:cNvSpPr>
          <p:nvPr/>
        </p:nvSpPr>
        <p:spPr bwMode="auto">
          <a:xfrm>
            <a:off x="381000" y="5486400"/>
            <a:ext cx="1219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Therefore</a:t>
            </a:r>
          </a:p>
        </p:txBody>
      </p:sp>
      <p:graphicFrame>
        <p:nvGraphicFramePr>
          <p:cNvPr id="428040" name="Object 3"/>
          <p:cNvGraphicFramePr>
            <a:graphicFrameLocks noChangeAspect="1"/>
          </p:cNvGraphicFramePr>
          <p:nvPr/>
        </p:nvGraphicFramePr>
        <p:xfrm>
          <a:off x="1949450" y="5651500"/>
          <a:ext cx="412750" cy="428625"/>
        </p:xfrm>
        <a:graphic>
          <a:graphicData uri="http://schemas.openxmlformats.org/presentationml/2006/ole">
            <mc:AlternateContent xmlns:mc="http://schemas.openxmlformats.org/markup-compatibility/2006">
              <mc:Choice xmlns:v="urn:schemas-microsoft-com:vml" Requires="v">
                <p:oleObj spid="_x0000_s751414" name="Equation" r:id="rId5" imgW="126720" imgH="139680" progId="Equation.3">
                  <p:embed/>
                </p:oleObj>
              </mc:Choice>
              <mc:Fallback>
                <p:oleObj name="Equation" r:id="rId5" imgW="126720" imgH="1396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49450" y="5651500"/>
                        <a:ext cx="412750" cy="4286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41" name="Object 4"/>
          <p:cNvGraphicFramePr>
            <a:graphicFrameLocks noChangeAspect="1"/>
          </p:cNvGraphicFramePr>
          <p:nvPr/>
        </p:nvGraphicFramePr>
        <p:xfrm>
          <a:off x="3201988" y="3768725"/>
          <a:ext cx="303212" cy="317500"/>
        </p:xfrm>
        <a:graphic>
          <a:graphicData uri="http://schemas.openxmlformats.org/presentationml/2006/ole">
            <mc:AlternateContent xmlns:mc="http://schemas.openxmlformats.org/markup-compatibility/2006">
              <mc:Choice xmlns:v="urn:schemas-microsoft-com:vml" Requires="v">
                <p:oleObj spid="_x0000_s751415" name="Equation" r:id="rId7" imgW="126720" imgH="139680" progId="Equation.3">
                  <p:embed/>
                </p:oleObj>
              </mc:Choice>
              <mc:Fallback>
                <p:oleObj name="Equation" r:id="rId7" imgW="126720" imgH="1396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01988" y="3768725"/>
                        <a:ext cx="303212" cy="3175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28042" name="Text Box 10"/>
          <p:cNvSpPr txBox="1">
            <a:spLocks noChangeArrowheads="1"/>
          </p:cNvSpPr>
          <p:nvPr/>
        </p:nvSpPr>
        <p:spPr bwMode="auto">
          <a:xfrm>
            <a:off x="457200" y="4175125"/>
            <a:ext cx="1981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FF0000"/>
                </a:solidFill>
                <a:latin typeface="Arial Narrow" charset="0"/>
              </a:rPr>
              <a:t>The net torque can be rewritten </a:t>
            </a:r>
          </a:p>
        </p:txBody>
      </p:sp>
      <p:graphicFrame>
        <p:nvGraphicFramePr>
          <p:cNvPr id="428043" name="Object 5"/>
          <p:cNvGraphicFramePr>
            <a:graphicFrameLocks noChangeAspect="1"/>
          </p:cNvGraphicFramePr>
          <p:nvPr/>
        </p:nvGraphicFramePr>
        <p:xfrm>
          <a:off x="2587625" y="4221163"/>
          <a:ext cx="307975" cy="320675"/>
        </p:xfrm>
        <a:graphic>
          <a:graphicData uri="http://schemas.openxmlformats.org/presentationml/2006/ole">
            <mc:AlternateContent xmlns:mc="http://schemas.openxmlformats.org/markup-compatibility/2006">
              <mc:Choice xmlns:v="urn:schemas-microsoft-com:vml" Requires="v">
                <p:oleObj spid="_x0000_s751416" name="Equation" r:id="rId9" imgW="126720" imgH="139680" progId="Equation.3">
                  <p:embed/>
                </p:oleObj>
              </mc:Choice>
              <mc:Fallback>
                <p:oleObj name="Equation" r:id="rId9" imgW="126720" imgH="13968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87625" y="4221163"/>
                        <a:ext cx="307975" cy="3206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28044" name="Text Box 12"/>
          <p:cNvSpPr txBox="1">
            <a:spLocks noChangeArrowheads="1"/>
          </p:cNvSpPr>
          <p:nvPr/>
        </p:nvSpPr>
        <p:spPr bwMode="auto">
          <a:xfrm>
            <a:off x="7239000" y="5181600"/>
            <a:ext cx="1752600" cy="366713"/>
          </a:xfrm>
          <a:prstGeom prst="rect">
            <a:avLst/>
          </a:prstGeom>
          <a:solidFill>
            <a:srgbClr val="CCFFFF"/>
          </a:solidFill>
          <a:ln w="28575">
            <a:noFill/>
            <a:miter lim="800000"/>
            <a:headEnd/>
            <a:tailEnd/>
          </a:ln>
        </p:spPr>
        <p:txBody>
          <a:bodyPr>
            <a:prstTxWarp prst="textNoShape">
              <a:avLst/>
            </a:prstTxWarp>
            <a:spAutoFit/>
          </a:bodyPr>
          <a:lstStyle/>
          <a:p>
            <a:pPr>
              <a:spcBef>
                <a:spcPct val="20000"/>
              </a:spcBef>
            </a:pPr>
            <a:r>
              <a:rPr lang="en-US" sz="1800">
                <a:solidFill>
                  <a:schemeClr val="accent2"/>
                </a:solidFill>
                <a:latin typeface="Arial Narrow" charset="0"/>
              </a:rPr>
              <a:t>What do we learn?</a:t>
            </a:r>
          </a:p>
        </p:txBody>
      </p:sp>
      <p:sp>
        <p:nvSpPr>
          <p:cNvPr id="428045" name="Text Box 13"/>
          <p:cNvSpPr txBox="1">
            <a:spLocks noChangeArrowheads="1"/>
          </p:cNvSpPr>
          <p:nvPr/>
        </p:nvSpPr>
        <p:spPr bwMode="auto">
          <a:xfrm>
            <a:off x="6553200" y="5638800"/>
            <a:ext cx="2514600" cy="915988"/>
          </a:xfrm>
          <a:prstGeom prst="rect">
            <a:avLst/>
          </a:prstGeom>
          <a:solidFill>
            <a:srgbClr val="FFFF99"/>
          </a:solidFill>
          <a:ln w="28575">
            <a:noFill/>
            <a:miter lim="800000"/>
            <a:headEnd/>
            <a:tailEnd/>
          </a:ln>
        </p:spPr>
        <p:txBody>
          <a:bodyPr>
            <a:prstTxWarp prst="textNoShape">
              <a:avLst/>
            </a:prstTxWarp>
            <a:spAutoFit/>
          </a:bodyPr>
          <a:lstStyle/>
          <a:p>
            <a:pPr>
              <a:spcBef>
                <a:spcPct val="20000"/>
              </a:spcBef>
            </a:pPr>
            <a:r>
              <a:rPr lang="en-US" sz="1800">
                <a:solidFill>
                  <a:srgbClr val="FF0000"/>
                </a:solidFill>
                <a:latin typeface="Arial Narrow" charset="0"/>
              </a:rPr>
              <a:t>No matter where the rotation axis is, net effect of the torque is identical.</a:t>
            </a:r>
          </a:p>
        </p:txBody>
      </p:sp>
      <p:grpSp>
        <p:nvGrpSpPr>
          <p:cNvPr id="2" name="Group 14"/>
          <p:cNvGrpSpPr>
            <a:grpSpLocks/>
          </p:cNvGrpSpPr>
          <p:nvPr/>
        </p:nvGrpSpPr>
        <p:grpSpPr bwMode="auto">
          <a:xfrm>
            <a:off x="685800" y="1371600"/>
            <a:ext cx="3200400" cy="1589088"/>
            <a:chOff x="432" y="864"/>
            <a:chExt cx="2016" cy="1001"/>
          </a:xfrm>
        </p:grpSpPr>
        <p:sp>
          <p:nvSpPr>
            <p:cNvPr id="5155" name="Rectangle 15"/>
            <p:cNvSpPr>
              <a:spLocks noChangeArrowheads="1"/>
            </p:cNvSpPr>
            <p:nvPr/>
          </p:nvSpPr>
          <p:spPr bwMode="auto">
            <a:xfrm>
              <a:off x="432" y="1433"/>
              <a:ext cx="1776" cy="96"/>
            </a:xfrm>
            <a:prstGeom prst="rect">
              <a:avLst/>
            </a:prstGeom>
            <a:solidFill>
              <a:schemeClr val="hlink"/>
            </a:solidFill>
            <a:ln w="9525">
              <a:noFill/>
              <a:miter lim="800000"/>
              <a:headEnd/>
              <a:tailEnd/>
            </a:ln>
          </p:spPr>
          <p:txBody>
            <a:bodyPr wrap="none" anchor="ctr">
              <a:prstTxWarp prst="textNoShape">
                <a:avLst/>
              </a:prstTxWarp>
            </a:bodyPr>
            <a:lstStyle/>
            <a:p>
              <a:endParaRPr lang="en-US"/>
            </a:p>
          </p:txBody>
        </p:sp>
        <p:sp>
          <p:nvSpPr>
            <p:cNvPr id="5156" name="AutoShape 16"/>
            <p:cNvSpPr>
              <a:spLocks noChangeArrowheads="1"/>
            </p:cNvSpPr>
            <p:nvPr/>
          </p:nvSpPr>
          <p:spPr bwMode="auto">
            <a:xfrm>
              <a:off x="1248" y="1529"/>
              <a:ext cx="144" cy="192"/>
            </a:xfrm>
            <a:prstGeom prst="triangle">
              <a:avLst>
                <a:gd name="adj" fmla="val 50000"/>
              </a:avLst>
            </a:prstGeom>
            <a:solidFill>
              <a:schemeClr val="accent1"/>
            </a:solidFill>
            <a:ln w="9525">
              <a:noFill/>
              <a:miter lim="800000"/>
              <a:headEnd/>
              <a:tailEnd/>
            </a:ln>
          </p:spPr>
          <p:txBody>
            <a:bodyPr wrap="none" anchor="ctr">
              <a:prstTxWarp prst="textNoShape">
                <a:avLst/>
              </a:prstTxWarp>
            </a:bodyPr>
            <a:lstStyle/>
            <a:p>
              <a:endParaRPr lang="en-US"/>
            </a:p>
          </p:txBody>
        </p:sp>
        <p:sp>
          <p:nvSpPr>
            <p:cNvPr id="5157" name="Rectangle 17"/>
            <p:cNvSpPr>
              <a:spLocks noChangeArrowheads="1"/>
            </p:cNvSpPr>
            <p:nvPr/>
          </p:nvSpPr>
          <p:spPr bwMode="auto">
            <a:xfrm>
              <a:off x="672" y="1193"/>
              <a:ext cx="288" cy="240"/>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F</a:t>
              </a:r>
            </a:p>
          </p:txBody>
        </p:sp>
        <p:sp>
          <p:nvSpPr>
            <p:cNvPr id="5158" name="Rectangle 18"/>
            <p:cNvSpPr>
              <a:spLocks noChangeArrowheads="1"/>
            </p:cNvSpPr>
            <p:nvPr/>
          </p:nvSpPr>
          <p:spPr bwMode="auto">
            <a:xfrm>
              <a:off x="1968" y="1241"/>
              <a:ext cx="240" cy="192"/>
            </a:xfrm>
            <a:prstGeom prst="rect">
              <a:avLst/>
            </a:prstGeom>
            <a:solidFill>
              <a:srgbClr val="FF99FF"/>
            </a:solidFill>
            <a:ln w="9525">
              <a:noFill/>
              <a:miter lim="800000"/>
              <a:headEnd/>
              <a:tailEnd/>
            </a:ln>
          </p:spPr>
          <p:txBody>
            <a:bodyPr wrap="none" anchor="ctr">
              <a:prstTxWarp prst="textNoShape">
                <a:avLst/>
              </a:prstTxWarp>
            </a:bodyPr>
            <a:lstStyle/>
            <a:p>
              <a:pPr algn="ctr"/>
              <a:r>
                <a:rPr lang="en-US">
                  <a:solidFill>
                    <a:schemeClr val="accent2"/>
                  </a:solidFill>
                  <a:latin typeface="Arial Narrow" charset="0"/>
                </a:rPr>
                <a:t>D</a:t>
              </a:r>
            </a:p>
          </p:txBody>
        </p:sp>
        <p:grpSp>
          <p:nvGrpSpPr>
            <p:cNvPr id="3" name="Group 19"/>
            <p:cNvGrpSpPr>
              <a:grpSpLocks/>
            </p:cNvGrpSpPr>
            <p:nvPr/>
          </p:nvGrpSpPr>
          <p:grpSpPr bwMode="auto">
            <a:xfrm>
              <a:off x="1296" y="953"/>
              <a:ext cx="190" cy="480"/>
              <a:chOff x="1296" y="1344"/>
              <a:chExt cx="190" cy="480"/>
            </a:xfrm>
          </p:grpSpPr>
          <p:sp>
            <p:nvSpPr>
              <p:cNvPr id="5181" name="Text Box 20"/>
              <p:cNvSpPr txBox="1">
                <a:spLocks noChangeArrowheads="1"/>
              </p:cNvSpPr>
              <p:nvPr/>
            </p:nvSpPr>
            <p:spPr bwMode="auto">
              <a:xfrm>
                <a:off x="1296" y="1478"/>
                <a:ext cx="190"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n</a:t>
                </a:r>
              </a:p>
            </p:txBody>
          </p:sp>
          <p:sp>
            <p:nvSpPr>
              <p:cNvPr id="5182" name="Line 21"/>
              <p:cNvSpPr>
                <a:spLocks noChangeShapeType="1"/>
              </p:cNvSpPr>
              <p:nvPr/>
            </p:nvSpPr>
            <p:spPr bwMode="auto">
              <a:xfrm flipV="1">
                <a:off x="1320" y="1344"/>
                <a:ext cx="0" cy="480"/>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4" name="Group 22"/>
            <p:cNvGrpSpPr>
              <a:grpSpLocks/>
            </p:cNvGrpSpPr>
            <p:nvPr/>
          </p:nvGrpSpPr>
          <p:grpSpPr bwMode="auto">
            <a:xfrm>
              <a:off x="1296" y="1529"/>
              <a:ext cx="376" cy="294"/>
              <a:chOff x="1296" y="1920"/>
              <a:chExt cx="376" cy="294"/>
            </a:xfrm>
          </p:grpSpPr>
          <p:sp>
            <p:nvSpPr>
              <p:cNvPr id="5179" name="Text Box 23"/>
              <p:cNvSpPr txBox="1">
                <a:spLocks noChangeArrowheads="1"/>
              </p:cNvSpPr>
              <p:nvPr/>
            </p:nvSpPr>
            <p:spPr bwMode="auto">
              <a:xfrm>
                <a:off x="1296" y="1920"/>
                <a:ext cx="376"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B</a:t>
                </a:r>
                <a:r>
                  <a:rPr lang="en-US" sz="2000" b="1">
                    <a:solidFill>
                      <a:schemeClr val="accent2"/>
                    </a:solidFill>
                    <a:latin typeface="Monotype Corsiva" charset="0"/>
                  </a:rPr>
                  <a:t>g</a:t>
                </a:r>
              </a:p>
            </p:txBody>
          </p:sp>
          <p:sp>
            <p:nvSpPr>
              <p:cNvPr id="5180" name="Line 24"/>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5" name="Group 25"/>
            <p:cNvGrpSpPr>
              <a:grpSpLocks/>
            </p:cNvGrpSpPr>
            <p:nvPr/>
          </p:nvGrpSpPr>
          <p:grpSpPr bwMode="auto">
            <a:xfrm>
              <a:off x="768" y="1433"/>
              <a:ext cx="374" cy="432"/>
              <a:chOff x="1296" y="1920"/>
              <a:chExt cx="374" cy="294"/>
            </a:xfrm>
          </p:grpSpPr>
          <p:sp>
            <p:nvSpPr>
              <p:cNvPr id="5177" name="Text Box 26"/>
              <p:cNvSpPr txBox="1">
                <a:spLocks noChangeArrowheads="1"/>
              </p:cNvSpPr>
              <p:nvPr/>
            </p:nvSpPr>
            <p:spPr bwMode="auto">
              <a:xfrm>
                <a:off x="1296" y="1920"/>
                <a:ext cx="374"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F</a:t>
                </a:r>
                <a:r>
                  <a:rPr lang="en-US" sz="2000" b="1">
                    <a:solidFill>
                      <a:schemeClr val="accent2"/>
                    </a:solidFill>
                    <a:latin typeface="Monotype Corsiva" charset="0"/>
                  </a:rPr>
                  <a:t>g</a:t>
                </a:r>
              </a:p>
            </p:txBody>
          </p:sp>
          <p:sp>
            <p:nvSpPr>
              <p:cNvPr id="5178" name="Line 27"/>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6" name="Group 28"/>
            <p:cNvGrpSpPr>
              <a:grpSpLocks/>
            </p:cNvGrpSpPr>
            <p:nvPr/>
          </p:nvGrpSpPr>
          <p:grpSpPr bwMode="auto">
            <a:xfrm>
              <a:off x="2074" y="1433"/>
              <a:ext cx="374" cy="432"/>
              <a:chOff x="1296" y="1920"/>
              <a:chExt cx="374" cy="294"/>
            </a:xfrm>
          </p:grpSpPr>
          <p:sp>
            <p:nvSpPr>
              <p:cNvPr id="5175" name="Text Box 29"/>
              <p:cNvSpPr txBox="1">
                <a:spLocks noChangeArrowheads="1"/>
              </p:cNvSpPr>
              <p:nvPr/>
            </p:nvSpPr>
            <p:spPr bwMode="auto">
              <a:xfrm>
                <a:off x="1296" y="1920"/>
                <a:ext cx="374" cy="17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Monotype Corsiva" charset="0"/>
                  </a:rPr>
                  <a:t>M</a:t>
                </a:r>
                <a:r>
                  <a:rPr lang="en-US" sz="2000" baseline="-25000">
                    <a:solidFill>
                      <a:schemeClr val="accent2"/>
                    </a:solidFill>
                    <a:latin typeface="Monotype Corsiva" charset="0"/>
                  </a:rPr>
                  <a:t>F</a:t>
                </a:r>
                <a:r>
                  <a:rPr lang="en-US" sz="2000" b="1">
                    <a:solidFill>
                      <a:schemeClr val="accent2"/>
                    </a:solidFill>
                    <a:latin typeface="Monotype Corsiva" charset="0"/>
                  </a:rPr>
                  <a:t>g</a:t>
                </a:r>
              </a:p>
            </p:txBody>
          </p:sp>
          <p:sp>
            <p:nvSpPr>
              <p:cNvPr id="5176" name="Line 30"/>
              <p:cNvSpPr>
                <a:spLocks noChangeShapeType="1"/>
              </p:cNvSpPr>
              <p:nvPr/>
            </p:nvSpPr>
            <p:spPr bwMode="auto">
              <a:xfrm>
                <a:off x="1320" y="1926"/>
                <a:ext cx="0" cy="288"/>
              </a:xfrm>
              <a:prstGeom prst="line">
                <a:avLst/>
              </a:prstGeom>
              <a:noFill/>
              <a:ln w="38100">
                <a:solidFill>
                  <a:schemeClr val="accent2"/>
                </a:solidFill>
                <a:round/>
                <a:headEnd/>
                <a:tailEnd type="triangle" w="med" len="med"/>
              </a:ln>
            </p:spPr>
            <p:txBody>
              <a:bodyPr>
                <a:prstTxWarp prst="textNoShape">
                  <a:avLst/>
                </a:prstTxWarp>
              </a:bodyPr>
              <a:lstStyle/>
              <a:p>
                <a:endParaRPr lang="en-US"/>
              </a:p>
            </p:txBody>
          </p:sp>
        </p:grpSp>
        <p:grpSp>
          <p:nvGrpSpPr>
            <p:cNvPr id="7" name="Group 31"/>
            <p:cNvGrpSpPr>
              <a:grpSpLocks/>
            </p:cNvGrpSpPr>
            <p:nvPr/>
          </p:nvGrpSpPr>
          <p:grpSpPr bwMode="auto">
            <a:xfrm>
              <a:off x="816" y="864"/>
              <a:ext cx="480" cy="329"/>
              <a:chOff x="816" y="1255"/>
              <a:chExt cx="480" cy="329"/>
            </a:xfrm>
          </p:grpSpPr>
          <p:sp>
            <p:nvSpPr>
              <p:cNvPr id="5172" name="Line 32"/>
              <p:cNvSpPr>
                <a:spLocks noChangeShapeType="1"/>
              </p:cNvSpPr>
              <p:nvPr/>
            </p:nvSpPr>
            <p:spPr bwMode="auto">
              <a:xfrm>
                <a:off x="816" y="1440"/>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5173" name="Line 33"/>
              <p:cNvSpPr>
                <a:spLocks noChangeShapeType="1"/>
              </p:cNvSpPr>
              <p:nvPr/>
            </p:nvSpPr>
            <p:spPr bwMode="auto">
              <a:xfrm>
                <a:off x="816" y="1488"/>
                <a:ext cx="48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74" name="Text Box 34"/>
              <p:cNvSpPr txBox="1">
                <a:spLocks noChangeArrowheads="1"/>
              </p:cNvSpPr>
              <p:nvPr/>
            </p:nvSpPr>
            <p:spPr bwMode="auto">
              <a:xfrm>
                <a:off x="950" y="1255"/>
                <a:ext cx="298"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1m</a:t>
                </a:r>
              </a:p>
            </p:txBody>
          </p:sp>
        </p:grpSp>
        <p:grpSp>
          <p:nvGrpSpPr>
            <p:cNvPr id="8" name="Group 35"/>
            <p:cNvGrpSpPr>
              <a:grpSpLocks/>
            </p:cNvGrpSpPr>
            <p:nvPr/>
          </p:nvGrpSpPr>
          <p:grpSpPr bwMode="auto">
            <a:xfrm>
              <a:off x="1344" y="864"/>
              <a:ext cx="720" cy="377"/>
              <a:chOff x="1344" y="1255"/>
              <a:chExt cx="720" cy="377"/>
            </a:xfrm>
          </p:grpSpPr>
          <p:sp>
            <p:nvSpPr>
              <p:cNvPr id="5169" name="Line 36"/>
              <p:cNvSpPr>
                <a:spLocks noChangeShapeType="1"/>
              </p:cNvSpPr>
              <p:nvPr/>
            </p:nvSpPr>
            <p:spPr bwMode="auto">
              <a:xfrm>
                <a:off x="2064" y="1488"/>
                <a:ext cx="0" cy="144"/>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5170" name="Line 37"/>
              <p:cNvSpPr>
                <a:spLocks noChangeShapeType="1"/>
              </p:cNvSpPr>
              <p:nvPr/>
            </p:nvSpPr>
            <p:spPr bwMode="auto">
              <a:xfrm>
                <a:off x="1344" y="1488"/>
                <a:ext cx="72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71" name="Text Box 38"/>
              <p:cNvSpPr txBox="1">
                <a:spLocks noChangeArrowheads="1"/>
              </p:cNvSpPr>
              <p:nvPr/>
            </p:nvSpPr>
            <p:spPr bwMode="auto">
              <a:xfrm>
                <a:off x="1574" y="1255"/>
                <a:ext cx="182"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a:t>
                </a:r>
              </a:p>
            </p:txBody>
          </p:sp>
        </p:grpSp>
        <p:sp>
          <p:nvSpPr>
            <p:cNvPr id="5165" name="Line 39"/>
            <p:cNvSpPr>
              <a:spLocks noChangeShapeType="1"/>
            </p:cNvSpPr>
            <p:nvPr/>
          </p:nvSpPr>
          <p:spPr bwMode="auto">
            <a:xfrm flipV="1">
              <a:off x="1704" y="1248"/>
              <a:ext cx="0" cy="192"/>
            </a:xfrm>
            <a:prstGeom prst="line">
              <a:avLst/>
            </a:prstGeom>
            <a:noFill/>
            <a:ln w="9525">
              <a:solidFill>
                <a:schemeClr val="accent2"/>
              </a:solidFill>
              <a:round/>
              <a:headEnd/>
              <a:tailEnd/>
            </a:ln>
          </p:spPr>
          <p:txBody>
            <a:bodyPr>
              <a:prstTxWarp prst="textNoShape">
                <a:avLst/>
              </a:prstTxWarp>
            </a:bodyPr>
            <a:lstStyle/>
            <a:p>
              <a:endParaRPr lang="en-US"/>
            </a:p>
          </p:txBody>
        </p:sp>
        <p:sp>
          <p:nvSpPr>
            <p:cNvPr id="5166" name="Line 40"/>
            <p:cNvSpPr>
              <a:spLocks noChangeShapeType="1"/>
            </p:cNvSpPr>
            <p:nvPr/>
          </p:nvSpPr>
          <p:spPr bwMode="auto">
            <a:xfrm>
              <a:off x="1344" y="1344"/>
              <a:ext cx="384"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5167" name="Text Box 41"/>
            <p:cNvSpPr txBox="1">
              <a:spLocks noChangeArrowheads="1"/>
            </p:cNvSpPr>
            <p:nvPr/>
          </p:nvSpPr>
          <p:spPr bwMode="auto">
            <a:xfrm>
              <a:off x="1430" y="1157"/>
              <a:ext cx="291"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x/2</a:t>
              </a:r>
              <a:endParaRPr lang="en-US">
                <a:latin typeface="Symbol" charset="2"/>
              </a:endParaRPr>
            </a:p>
          </p:txBody>
        </p:sp>
        <p:sp>
          <p:nvSpPr>
            <p:cNvPr id="5168" name="Oval 42"/>
            <p:cNvSpPr>
              <a:spLocks noChangeArrowheads="1"/>
            </p:cNvSpPr>
            <p:nvPr/>
          </p:nvSpPr>
          <p:spPr bwMode="auto">
            <a:xfrm>
              <a:off x="1680" y="1440"/>
              <a:ext cx="48" cy="48"/>
            </a:xfrm>
            <a:prstGeom prst="ellipse">
              <a:avLst/>
            </a:prstGeom>
            <a:solidFill>
              <a:schemeClr val="accent1"/>
            </a:solidFill>
            <a:ln w="9525">
              <a:solidFill>
                <a:schemeClr val="tx1"/>
              </a:solidFill>
              <a:round/>
              <a:headEnd/>
              <a:tailEnd/>
            </a:ln>
          </p:spPr>
          <p:txBody>
            <a:bodyPr wrap="none" anchor="ctr">
              <a:prstTxWarp prst="textNoShape">
                <a:avLst/>
              </a:prstTxWarp>
            </a:bodyPr>
            <a:lstStyle/>
            <a:p>
              <a:endParaRPr lang="en-US"/>
            </a:p>
          </p:txBody>
        </p:sp>
      </p:grpSp>
      <p:grpSp>
        <p:nvGrpSpPr>
          <p:cNvPr id="9" name="Group 43"/>
          <p:cNvGrpSpPr>
            <a:grpSpLocks/>
          </p:cNvGrpSpPr>
          <p:nvPr/>
        </p:nvGrpSpPr>
        <p:grpSpPr bwMode="auto">
          <a:xfrm>
            <a:off x="1851025" y="914400"/>
            <a:ext cx="1577975" cy="1447800"/>
            <a:chOff x="1166" y="576"/>
            <a:chExt cx="994" cy="912"/>
          </a:xfrm>
        </p:grpSpPr>
        <p:sp>
          <p:nvSpPr>
            <p:cNvPr id="5153" name="Text Box 44"/>
            <p:cNvSpPr txBox="1">
              <a:spLocks noChangeArrowheads="1"/>
            </p:cNvSpPr>
            <p:nvPr/>
          </p:nvSpPr>
          <p:spPr bwMode="auto">
            <a:xfrm>
              <a:off x="1166" y="576"/>
              <a:ext cx="994" cy="268"/>
            </a:xfrm>
            <a:prstGeom prst="rect">
              <a:avLst/>
            </a:prstGeom>
            <a:noFill/>
            <a:ln w="28575">
              <a:solidFill>
                <a:srgbClr val="FF0000"/>
              </a:solidFill>
              <a:miter lim="800000"/>
              <a:headEnd/>
              <a:tailEnd/>
            </a:ln>
          </p:spPr>
          <p:txBody>
            <a:bodyPr wrap="none">
              <a:prstTxWarp prst="textNoShape">
                <a:avLst/>
              </a:prstTxWarp>
              <a:spAutoFit/>
            </a:bodyPr>
            <a:lstStyle/>
            <a:p>
              <a:r>
                <a:rPr lang="en-US" sz="2000">
                  <a:solidFill>
                    <a:srgbClr val="FF0000"/>
                  </a:solidFill>
                  <a:latin typeface="Arial Narrow" charset="0"/>
                </a:rPr>
                <a:t>Rotational axis</a:t>
              </a:r>
            </a:p>
          </p:txBody>
        </p:sp>
        <p:cxnSp>
          <p:nvCxnSpPr>
            <p:cNvPr id="5154" name="AutoShape 45"/>
            <p:cNvCxnSpPr>
              <a:cxnSpLocks noChangeShapeType="1"/>
            </p:cNvCxnSpPr>
            <p:nvPr/>
          </p:nvCxnSpPr>
          <p:spPr bwMode="auto">
            <a:xfrm flipH="1">
              <a:off x="1709" y="710"/>
              <a:ext cx="451" cy="778"/>
            </a:xfrm>
            <a:prstGeom prst="curvedConnector4">
              <a:avLst>
                <a:gd name="adj1" fmla="val -84704"/>
                <a:gd name="adj2" fmla="val 159769"/>
              </a:avLst>
            </a:prstGeom>
            <a:noFill/>
            <a:ln w="28575">
              <a:solidFill>
                <a:srgbClr val="FF0000"/>
              </a:solidFill>
              <a:round/>
              <a:headEnd/>
              <a:tailEnd type="triangle" w="med" len="med"/>
            </a:ln>
          </p:spPr>
        </p:cxnSp>
      </p:grpSp>
      <p:graphicFrame>
        <p:nvGraphicFramePr>
          <p:cNvPr id="428078" name="Object 6"/>
          <p:cNvGraphicFramePr>
            <a:graphicFrameLocks noChangeAspect="1"/>
          </p:cNvGraphicFramePr>
          <p:nvPr/>
        </p:nvGraphicFramePr>
        <p:xfrm>
          <a:off x="1074738" y="3209925"/>
          <a:ext cx="1714500" cy="438150"/>
        </p:xfrm>
        <a:graphic>
          <a:graphicData uri="http://schemas.openxmlformats.org/presentationml/2006/ole">
            <mc:AlternateContent xmlns:mc="http://schemas.openxmlformats.org/markup-compatibility/2006">
              <mc:Choice xmlns:v="urn:schemas-microsoft-com:vml" Requires="v">
                <p:oleObj spid="_x0000_s751417" name="Equation" r:id="rId11" imgW="799920" imgH="215640" progId="Equation.3">
                  <p:embed/>
                </p:oleObj>
              </mc:Choice>
              <mc:Fallback>
                <p:oleObj name="Equation" r:id="rId11" imgW="799920" imgH="21564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074738" y="3209925"/>
                        <a:ext cx="1714500" cy="4381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79" name="Object 7"/>
          <p:cNvGraphicFramePr>
            <a:graphicFrameLocks noChangeAspect="1"/>
          </p:cNvGraphicFramePr>
          <p:nvPr/>
        </p:nvGraphicFramePr>
        <p:xfrm>
          <a:off x="8299450" y="3200400"/>
          <a:ext cx="387350" cy="457200"/>
        </p:xfrm>
        <a:graphic>
          <a:graphicData uri="http://schemas.openxmlformats.org/presentationml/2006/ole">
            <mc:AlternateContent xmlns:mc="http://schemas.openxmlformats.org/markup-compatibility/2006">
              <mc:Choice xmlns:v="urn:schemas-microsoft-com:vml" Requires="v">
                <p:oleObj spid="_x0000_s751418" name="Equation" r:id="rId13" imgW="241200" imgH="177480" progId="Equation.3">
                  <p:embed/>
                </p:oleObj>
              </mc:Choice>
              <mc:Fallback>
                <p:oleObj name="Equation" r:id="rId13" imgW="241200" imgH="17748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8299450" y="3200400"/>
                        <a:ext cx="387350" cy="457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0" name="Object 8"/>
          <p:cNvGraphicFramePr>
            <a:graphicFrameLocks noChangeAspect="1"/>
          </p:cNvGraphicFramePr>
          <p:nvPr/>
        </p:nvGraphicFramePr>
        <p:xfrm>
          <a:off x="3497263" y="3733800"/>
          <a:ext cx="2598737" cy="385763"/>
        </p:xfrm>
        <a:graphic>
          <a:graphicData uri="http://schemas.openxmlformats.org/presentationml/2006/ole">
            <mc:AlternateContent xmlns:mc="http://schemas.openxmlformats.org/markup-compatibility/2006">
              <mc:Choice xmlns:v="urn:schemas-microsoft-com:vml" Requires="v">
                <p:oleObj spid="_x0000_s751419" name="Equation" r:id="rId15" imgW="1384200" imgH="215640" progId="Equation.3">
                  <p:embed/>
                </p:oleObj>
              </mc:Choice>
              <mc:Fallback>
                <p:oleObj name="Equation" r:id="rId15" imgW="1384200" imgH="21564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3497263" y="3733800"/>
                        <a:ext cx="2598737" cy="3857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1" name="Object 9"/>
          <p:cNvGraphicFramePr>
            <a:graphicFrameLocks noChangeAspect="1"/>
          </p:cNvGraphicFramePr>
          <p:nvPr/>
        </p:nvGraphicFramePr>
        <p:xfrm>
          <a:off x="2759075" y="3209925"/>
          <a:ext cx="2720975" cy="438150"/>
        </p:xfrm>
        <a:graphic>
          <a:graphicData uri="http://schemas.openxmlformats.org/presentationml/2006/ole">
            <mc:AlternateContent xmlns:mc="http://schemas.openxmlformats.org/markup-compatibility/2006">
              <mc:Choice xmlns:v="urn:schemas-microsoft-com:vml" Requires="v">
                <p:oleObj spid="_x0000_s751420" name="Equation" r:id="rId17" imgW="1269720" imgH="215640" progId="Equation.3">
                  <p:embed/>
                </p:oleObj>
              </mc:Choice>
              <mc:Fallback>
                <p:oleObj name="Equation" r:id="rId17" imgW="1269720" imgH="21564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759075" y="3209925"/>
                        <a:ext cx="2720975" cy="4381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2" name="Object 10"/>
          <p:cNvGraphicFramePr>
            <a:graphicFrameLocks noChangeAspect="1"/>
          </p:cNvGraphicFramePr>
          <p:nvPr/>
        </p:nvGraphicFramePr>
        <p:xfrm>
          <a:off x="5449888" y="3248025"/>
          <a:ext cx="1196975" cy="361950"/>
        </p:xfrm>
        <a:graphic>
          <a:graphicData uri="http://schemas.openxmlformats.org/presentationml/2006/ole">
            <mc:AlternateContent xmlns:mc="http://schemas.openxmlformats.org/markup-compatibility/2006">
              <mc:Choice xmlns:v="urn:schemas-microsoft-com:vml" Requires="v">
                <p:oleObj spid="_x0000_s751421" name="Equation" r:id="rId19" imgW="558720" imgH="177480" progId="Equation.3">
                  <p:embed/>
                </p:oleObj>
              </mc:Choice>
              <mc:Fallback>
                <p:oleObj name="Equation" r:id="rId19" imgW="558720" imgH="17748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449888" y="3248025"/>
                        <a:ext cx="1196975" cy="3619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3" name="Object 11"/>
          <p:cNvGraphicFramePr>
            <a:graphicFrameLocks noChangeAspect="1"/>
          </p:cNvGraphicFramePr>
          <p:nvPr/>
        </p:nvGraphicFramePr>
        <p:xfrm>
          <a:off x="6616700" y="3209925"/>
          <a:ext cx="1714500" cy="438150"/>
        </p:xfrm>
        <a:graphic>
          <a:graphicData uri="http://schemas.openxmlformats.org/presentationml/2006/ole">
            <mc:AlternateContent xmlns:mc="http://schemas.openxmlformats.org/markup-compatibility/2006">
              <mc:Choice xmlns:v="urn:schemas-microsoft-com:vml" Requires="v">
                <p:oleObj spid="_x0000_s751422" name="Equation" r:id="rId21" imgW="799920" imgH="215640" progId="Equation.3">
                  <p:embed/>
                </p:oleObj>
              </mc:Choice>
              <mc:Fallback>
                <p:oleObj name="Equation" r:id="rId21" imgW="799920" imgH="21564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616700" y="3209925"/>
                        <a:ext cx="1714500" cy="4381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4" name="Object 12"/>
          <p:cNvGraphicFramePr>
            <a:graphicFrameLocks noChangeAspect="1"/>
          </p:cNvGraphicFramePr>
          <p:nvPr/>
        </p:nvGraphicFramePr>
        <p:xfrm>
          <a:off x="2916238" y="4192588"/>
          <a:ext cx="1482725" cy="379412"/>
        </p:xfrm>
        <a:graphic>
          <a:graphicData uri="http://schemas.openxmlformats.org/presentationml/2006/ole">
            <mc:AlternateContent xmlns:mc="http://schemas.openxmlformats.org/markup-compatibility/2006">
              <mc:Choice xmlns:v="urn:schemas-microsoft-com:vml" Requires="v">
                <p:oleObj spid="_x0000_s751423" name="Equation" r:id="rId23" imgW="799920" imgH="215640" progId="Equation.3">
                  <p:embed/>
                </p:oleObj>
              </mc:Choice>
              <mc:Fallback>
                <p:oleObj name="Equation" r:id="rId23" imgW="799920" imgH="215640"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2916238" y="4192588"/>
                        <a:ext cx="1482725" cy="3794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5" name="Object 13"/>
          <p:cNvGraphicFramePr>
            <a:graphicFrameLocks noChangeAspect="1"/>
          </p:cNvGraphicFramePr>
          <p:nvPr/>
        </p:nvGraphicFramePr>
        <p:xfrm>
          <a:off x="4419600" y="4191000"/>
          <a:ext cx="2354263" cy="379413"/>
        </p:xfrm>
        <a:graphic>
          <a:graphicData uri="http://schemas.openxmlformats.org/presentationml/2006/ole">
            <mc:AlternateContent xmlns:mc="http://schemas.openxmlformats.org/markup-compatibility/2006">
              <mc:Choice xmlns:v="urn:schemas-microsoft-com:vml" Requires="v">
                <p:oleObj spid="_x0000_s751424" name="Equation" r:id="rId25" imgW="1269720" imgH="215640" progId="Equation.3">
                  <p:embed/>
                </p:oleObj>
              </mc:Choice>
              <mc:Fallback>
                <p:oleObj name="Equation" r:id="rId25" imgW="1269720" imgH="21564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4419600" y="4191000"/>
                        <a:ext cx="2354263" cy="3794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6" name="Object 14"/>
          <p:cNvGraphicFramePr>
            <a:graphicFrameLocks noChangeAspect="1"/>
          </p:cNvGraphicFramePr>
          <p:nvPr/>
        </p:nvGraphicFramePr>
        <p:xfrm>
          <a:off x="3103563" y="4611688"/>
          <a:ext cx="3297237" cy="379412"/>
        </p:xfrm>
        <a:graphic>
          <a:graphicData uri="http://schemas.openxmlformats.org/presentationml/2006/ole">
            <mc:AlternateContent xmlns:mc="http://schemas.openxmlformats.org/markup-compatibility/2006">
              <mc:Choice xmlns:v="urn:schemas-microsoft-com:vml" Requires="v">
                <p:oleObj spid="_x0000_s751425" name="Equation" r:id="rId27" imgW="1777680" imgH="215640" progId="Equation.3">
                  <p:embed/>
                </p:oleObj>
              </mc:Choice>
              <mc:Fallback>
                <p:oleObj name="Equation" r:id="rId27" imgW="1777680" imgH="215640" progId="Equation.3">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103563" y="4611688"/>
                        <a:ext cx="3297237" cy="3794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7" name="Object 15"/>
          <p:cNvGraphicFramePr>
            <a:graphicFrameLocks noChangeAspect="1"/>
          </p:cNvGraphicFramePr>
          <p:nvPr/>
        </p:nvGraphicFramePr>
        <p:xfrm>
          <a:off x="6365875" y="4610100"/>
          <a:ext cx="1482725" cy="379413"/>
        </p:xfrm>
        <a:graphic>
          <a:graphicData uri="http://schemas.openxmlformats.org/presentationml/2006/ole">
            <mc:AlternateContent xmlns:mc="http://schemas.openxmlformats.org/markup-compatibility/2006">
              <mc:Choice xmlns:v="urn:schemas-microsoft-com:vml" Requires="v">
                <p:oleObj spid="_x0000_s751426" name="Equation" r:id="rId29" imgW="799920" imgH="215640" progId="Equation.3">
                  <p:embed/>
                </p:oleObj>
              </mc:Choice>
              <mc:Fallback>
                <p:oleObj name="Equation" r:id="rId29" imgW="799920" imgH="215640" progId="Equation.3">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6365875" y="4610100"/>
                        <a:ext cx="1482725" cy="3794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8" name="Object 16"/>
          <p:cNvGraphicFramePr>
            <a:graphicFrameLocks noChangeAspect="1"/>
          </p:cNvGraphicFramePr>
          <p:nvPr/>
        </p:nvGraphicFramePr>
        <p:xfrm>
          <a:off x="3048000" y="5029200"/>
          <a:ext cx="2614613" cy="379413"/>
        </p:xfrm>
        <a:graphic>
          <a:graphicData uri="http://schemas.openxmlformats.org/presentationml/2006/ole">
            <mc:AlternateContent xmlns:mc="http://schemas.openxmlformats.org/markup-compatibility/2006">
              <mc:Choice xmlns:v="urn:schemas-microsoft-com:vml" Requires="v">
                <p:oleObj spid="_x0000_s751427" name="Equation" r:id="rId31" imgW="1409400" imgH="215640" progId="Equation.3">
                  <p:embed/>
                </p:oleObj>
              </mc:Choice>
              <mc:Fallback>
                <p:oleObj name="Equation" r:id="rId31" imgW="1409400" imgH="215640" progId="Equation.3">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3048000" y="5029200"/>
                        <a:ext cx="2614613" cy="3794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89" name="Object 17"/>
          <p:cNvGraphicFramePr>
            <a:graphicFrameLocks noChangeAspect="1"/>
          </p:cNvGraphicFramePr>
          <p:nvPr/>
        </p:nvGraphicFramePr>
        <p:xfrm>
          <a:off x="5638800" y="5029200"/>
          <a:ext cx="447675" cy="312738"/>
        </p:xfrm>
        <a:graphic>
          <a:graphicData uri="http://schemas.openxmlformats.org/presentationml/2006/ole">
            <mc:AlternateContent xmlns:mc="http://schemas.openxmlformats.org/markup-compatibility/2006">
              <mc:Choice xmlns:v="urn:schemas-microsoft-com:vml" Requires="v">
                <p:oleObj spid="_x0000_s751428" name="Equation" r:id="rId33" imgW="241200" imgH="177480" progId="Equation.3">
                  <p:embed/>
                </p:oleObj>
              </mc:Choice>
              <mc:Fallback>
                <p:oleObj name="Equation" r:id="rId33" imgW="241200" imgH="177480" progId="Equation.3">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5638800" y="5029200"/>
                        <a:ext cx="447675" cy="31273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90" name="Object 18"/>
          <p:cNvGraphicFramePr>
            <a:graphicFrameLocks noChangeAspect="1"/>
          </p:cNvGraphicFramePr>
          <p:nvPr/>
        </p:nvGraphicFramePr>
        <p:xfrm>
          <a:off x="2349500" y="5484813"/>
          <a:ext cx="1779588" cy="763587"/>
        </p:xfrm>
        <a:graphic>
          <a:graphicData uri="http://schemas.openxmlformats.org/presentationml/2006/ole">
            <mc:AlternateContent xmlns:mc="http://schemas.openxmlformats.org/markup-compatibility/2006">
              <mc:Choice xmlns:v="urn:schemas-microsoft-com:vml" Requires="v">
                <p:oleObj spid="_x0000_s751429" name="Equation" r:id="rId35" imgW="952200" imgH="431640" progId="Equation.3">
                  <p:embed/>
                </p:oleObj>
              </mc:Choice>
              <mc:Fallback>
                <p:oleObj name="Equation" r:id="rId35" imgW="952200" imgH="431640" progId="Equation.3">
                  <p:embed/>
                  <p:pic>
                    <p:nvPicPr>
                      <p:cNvPr id="0" name=""/>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2349500" y="5484813"/>
                        <a:ext cx="1779588" cy="76358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8091" name="Object 19"/>
          <p:cNvGraphicFramePr>
            <a:graphicFrameLocks noChangeAspect="1"/>
          </p:cNvGraphicFramePr>
          <p:nvPr/>
        </p:nvGraphicFramePr>
        <p:xfrm>
          <a:off x="4114800" y="5518150"/>
          <a:ext cx="2133600" cy="696913"/>
        </p:xfrm>
        <a:graphic>
          <a:graphicData uri="http://schemas.openxmlformats.org/presentationml/2006/ole">
            <mc:AlternateContent xmlns:mc="http://schemas.openxmlformats.org/markup-compatibility/2006">
              <mc:Choice xmlns:v="urn:schemas-microsoft-com:vml" Requires="v">
                <p:oleObj spid="_x0000_s751430" name="Equation" r:id="rId37" imgW="1384200" imgH="393480" progId="Equation.3">
                  <p:embed/>
                </p:oleObj>
              </mc:Choice>
              <mc:Fallback>
                <p:oleObj name="Equation" r:id="rId37" imgW="1384200" imgH="393480" progId="Equation.3">
                  <p:embed/>
                  <p:pic>
                    <p:nvPicPr>
                      <p:cNvPr id="0" name=""/>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4114800" y="5518150"/>
                        <a:ext cx="2133600" cy="6969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4129629582"/>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28035"/>
                                        </p:tgtEl>
                                        <p:attrNameLst>
                                          <p:attrName>style.visibility</p:attrName>
                                        </p:attrNameLst>
                                      </p:cBhvr>
                                      <p:to>
                                        <p:strVal val="visible"/>
                                      </p:to>
                                    </p:set>
                                    <p:animEffect transition="in" filter="wipe(left)">
                                      <p:cBhvr>
                                        <p:cTn id="7" dur="500"/>
                                        <p:tgtEl>
                                          <p:spTgt spid="428035"/>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iterate type="wd">
                                    <p:tmPct val="10000"/>
                                  </p:iterate>
                                  <p:childTnLst>
                                    <p:set>
                                      <p:cBhvr>
                                        <p:cTn id="17" dur="1" fill="hold">
                                          <p:stCondLst>
                                            <p:cond delay="0"/>
                                          </p:stCondLst>
                                        </p:cTn>
                                        <p:tgtEl>
                                          <p:spTgt spid="9"/>
                                        </p:tgtEl>
                                        <p:attrNameLst>
                                          <p:attrName>style.visibility</p:attrName>
                                        </p:attrNameLst>
                                      </p:cBhvr>
                                      <p:to>
                                        <p:strVal val="visible"/>
                                      </p:to>
                                    </p:set>
                                    <p:animEffect transition="in" filter="wipe(down)">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8" fill="hold" grpId="0" nodeType="clickEffect">
                                  <p:stCondLst>
                                    <p:cond delay="0"/>
                                  </p:stCondLst>
                                  <p:iterate type="wd">
                                    <p:tmPct val="10000"/>
                                  </p:iterate>
                                  <p:childTnLst>
                                    <p:set>
                                      <p:cBhvr>
                                        <p:cTn id="22" dur="1" fill="hold">
                                          <p:stCondLst>
                                            <p:cond delay="0"/>
                                          </p:stCondLst>
                                        </p:cTn>
                                        <p:tgtEl>
                                          <p:spTgt spid="428037">
                                            <p:txEl>
                                              <p:pRg st="0" end="0"/>
                                            </p:txEl>
                                          </p:spTgt>
                                        </p:tgtEl>
                                        <p:attrNameLst>
                                          <p:attrName>style.visibility</p:attrName>
                                        </p:attrNameLst>
                                      </p:cBhvr>
                                      <p:to>
                                        <p:strVal val="visible"/>
                                      </p:to>
                                    </p:set>
                                    <p:animEffect transition="in" filter="wipe(left)">
                                      <p:cBhvr>
                                        <p:cTn id="23" dur="500"/>
                                        <p:tgtEl>
                                          <p:spTgt spid="428037">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8" fill="hold" nodeType="clickEffect">
                                  <p:stCondLst>
                                    <p:cond delay="0"/>
                                  </p:stCondLst>
                                  <p:iterate type="wd">
                                    <p:tmPct val="10000"/>
                                  </p:iterate>
                                  <p:childTnLst>
                                    <p:set>
                                      <p:cBhvr>
                                        <p:cTn id="27" dur="1" fill="hold">
                                          <p:stCondLst>
                                            <p:cond delay="0"/>
                                          </p:stCondLst>
                                        </p:cTn>
                                        <p:tgtEl>
                                          <p:spTgt spid="428038"/>
                                        </p:tgtEl>
                                        <p:attrNameLst>
                                          <p:attrName>style.visibility</p:attrName>
                                        </p:attrNameLst>
                                      </p:cBhvr>
                                      <p:to>
                                        <p:strVal val="visible"/>
                                      </p:to>
                                    </p:set>
                                    <p:animEffect transition="in" filter="wipe(left)">
                                      <p:cBhvr>
                                        <p:cTn id="28" dur="500"/>
                                        <p:tgtEl>
                                          <p:spTgt spid="428038"/>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8" fill="hold" nodeType="clickEffect">
                                  <p:stCondLst>
                                    <p:cond delay="0"/>
                                  </p:stCondLst>
                                  <p:iterate type="wd">
                                    <p:tmPct val="10000"/>
                                  </p:iterate>
                                  <p:childTnLst>
                                    <p:set>
                                      <p:cBhvr>
                                        <p:cTn id="32" dur="1" fill="hold">
                                          <p:stCondLst>
                                            <p:cond delay="0"/>
                                          </p:stCondLst>
                                        </p:cTn>
                                        <p:tgtEl>
                                          <p:spTgt spid="428078"/>
                                        </p:tgtEl>
                                        <p:attrNameLst>
                                          <p:attrName>style.visibility</p:attrName>
                                        </p:attrNameLst>
                                      </p:cBhvr>
                                      <p:to>
                                        <p:strVal val="visible"/>
                                      </p:to>
                                    </p:set>
                                    <p:animEffect transition="in" filter="wipe(left)">
                                      <p:cBhvr>
                                        <p:cTn id="33" dur="500"/>
                                        <p:tgtEl>
                                          <p:spTgt spid="428078"/>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8" fill="hold" nodeType="clickEffect">
                                  <p:stCondLst>
                                    <p:cond delay="0"/>
                                  </p:stCondLst>
                                  <p:iterate type="wd">
                                    <p:tmPct val="10000"/>
                                  </p:iterate>
                                  <p:childTnLst>
                                    <p:set>
                                      <p:cBhvr>
                                        <p:cTn id="37" dur="1" fill="hold">
                                          <p:stCondLst>
                                            <p:cond delay="0"/>
                                          </p:stCondLst>
                                        </p:cTn>
                                        <p:tgtEl>
                                          <p:spTgt spid="428081"/>
                                        </p:tgtEl>
                                        <p:attrNameLst>
                                          <p:attrName>style.visibility</p:attrName>
                                        </p:attrNameLst>
                                      </p:cBhvr>
                                      <p:to>
                                        <p:strVal val="visible"/>
                                      </p:to>
                                    </p:set>
                                    <p:animEffect transition="in" filter="wipe(left)">
                                      <p:cBhvr>
                                        <p:cTn id="38" dur="500"/>
                                        <p:tgtEl>
                                          <p:spTgt spid="428081"/>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8" fill="hold" nodeType="clickEffect">
                                  <p:stCondLst>
                                    <p:cond delay="0"/>
                                  </p:stCondLst>
                                  <p:iterate type="wd">
                                    <p:tmPct val="10000"/>
                                  </p:iterate>
                                  <p:childTnLst>
                                    <p:set>
                                      <p:cBhvr>
                                        <p:cTn id="42" dur="1" fill="hold">
                                          <p:stCondLst>
                                            <p:cond delay="0"/>
                                          </p:stCondLst>
                                        </p:cTn>
                                        <p:tgtEl>
                                          <p:spTgt spid="428082"/>
                                        </p:tgtEl>
                                        <p:attrNameLst>
                                          <p:attrName>style.visibility</p:attrName>
                                        </p:attrNameLst>
                                      </p:cBhvr>
                                      <p:to>
                                        <p:strVal val="visible"/>
                                      </p:to>
                                    </p:set>
                                    <p:animEffect transition="in" filter="wipe(left)">
                                      <p:cBhvr>
                                        <p:cTn id="43" dur="500"/>
                                        <p:tgtEl>
                                          <p:spTgt spid="428082"/>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iterate type="wd">
                                    <p:tmPct val="10000"/>
                                  </p:iterate>
                                  <p:childTnLst>
                                    <p:set>
                                      <p:cBhvr>
                                        <p:cTn id="47" dur="1" fill="hold">
                                          <p:stCondLst>
                                            <p:cond delay="0"/>
                                          </p:stCondLst>
                                        </p:cTn>
                                        <p:tgtEl>
                                          <p:spTgt spid="428083"/>
                                        </p:tgtEl>
                                        <p:attrNameLst>
                                          <p:attrName>style.visibility</p:attrName>
                                        </p:attrNameLst>
                                      </p:cBhvr>
                                      <p:to>
                                        <p:strVal val="visible"/>
                                      </p:to>
                                    </p:set>
                                    <p:animEffect transition="in" filter="wipe(left)">
                                      <p:cBhvr>
                                        <p:cTn id="48" dur="500"/>
                                        <p:tgtEl>
                                          <p:spTgt spid="428083"/>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iterate type="wd">
                                    <p:tmPct val="10000"/>
                                  </p:iterate>
                                  <p:childTnLst>
                                    <p:set>
                                      <p:cBhvr>
                                        <p:cTn id="52" dur="1" fill="hold">
                                          <p:stCondLst>
                                            <p:cond delay="0"/>
                                          </p:stCondLst>
                                        </p:cTn>
                                        <p:tgtEl>
                                          <p:spTgt spid="428079"/>
                                        </p:tgtEl>
                                        <p:attrNameLst>
                                          <p:attrName>style.visibility</p:attrName>
                                        </p:attrNameLst>
                                      </p:cBhvr>
                                      <p:to>
                                        <p:strVal val="visible"/>
                                      </p:to>
                                    </p:set>
                                    <p:animEffect transition="in" filter="wipe(left)">
                                      <p:cBhvr>
                                        <p:cTn id="53" dur="500"/>
                                        <p:tgtEl>
                                          <p:spTgt spid="428079"/>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8" fill="hold" grpId="0" nodeType="clickEffect">
                                  <p:stCondLst>
                                    <p:cond delay="0"/>
                                  </p:stCondLst>
                                  <p:iterate type="wd">
                                    <p:tmPct val="10000"/>
                                  </p:iterate>
                                  <p:childTnLst>
                                    <p:set>
                                      <p:cBhvr>
                                        <p:cTn id="57" dur="1" fill="hold">
                                          <p:stCondLst>
                                            <p:cond delay="0"/>
                                          </p:stCondLst>
                                        </p:cTn>
                                        <p:tgtEl>
                                          <p:spTgt spid="428036">
                                            <p:txEl>
                                              <p:pRg st="0" end="0"/>
                                            </p:txEl>
                                          </p:spTgt>
                                        </p:tgtEl>
                                        <p:attrNameLst>
                                          <p:attrName>style.visibility</p:attrName>
                                        </p:attrNameLst>
                                      </p:cBhvr>
                                      <p:to>
                                        <p:strVal val="visible"/>
                                      </p:to>
                                    </p:set>
                                    <p:animEffect transition="in" filter="wipe(left)">
                                      <p:cBhvr>
                                        <p:cTn id="58" dur="500"/>
                                        <p:tgtEl>
                                          <p:spTgt spid="428036">
                                            <p:txEl>
                                              <p:pRg st="0" end="0"/>
                                            </p:txEl>
                                          </p:spTgt>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iterate type="wd">
                                    <p:tmPct val="10000"/>
                                  </p:iterate>
                                  <p:childTnLst>
                                    <p:set>
                                      <p:cBhvr>
                                        <p:cTn id="62" dur="1" fill="hold">
                                          <p:stCondLst>
                                            <p:cond delay="0"/>
                                          </p:stCondLst>
                                        </p:cTn>
                                        <p:tgtEl>
                                          <p:spTgt spid="428041"/>
                                        </p:tgtEl>
                                        <p:attrNameLst>
                                          <p:attrName>style.visibility</p:attrName>
                                        </p:attrNameLst>
                                      </p:cBhvr>
                                      <p:to>
                                        <p:strVal val="visible"/>
                                      </p:to>
                                    </p:set>
                                    <p:animEffect transition="in" filter="wipe(left)">
                                      <p:cBhvr>
                                        <p:cTn id="63" dur="500"/>
                                        <p:tgtEl>
                                          <p:spTgt spid="428041"/>
                                        </p:tgtEl>
                                      </p:cBhvr>
                                    </p:animEffect>
                                  </p:childTnLst>
                                </p:cTn>
                              </p:par>
                            </p:childTnLst>
                          </p:cTn>
                        </p:par>
                      </p:childTnLst>
                    </p:cTn>
                  </p:par>
                  <p:par>
                    <p:cTn id="64" fill="hold">
                      <p:stCondLst>
                        <p:cond delay="indefinite"/>
                      </p:stCondLst>
                      <p:childTnLst>
                        <p:par>
                          <p:cTn id="65" fill="hold">
                            <p:stCondLst>
                              <p:cond delay="0"/>
                            </p:stCondLst>
                            <p:childTnLst>
                              <p:par>
                                <p:cTn id="66" presetID="22" presetClass="entr" presetSubtype="8" fill="hold" nodeType="clickEffect">
                                  <p:stCondLst>
                                    <p:cond delay="0"/>
                                  </p:stCondLst>
                                  <p:iterate type="wd">
                                    <p:tmPct val="10000"/>
                                  </p:iterate>
                                  <p:childTnLst>
                                    <p:set>
                                      <p:cBhvr>
                                        <p:cTn id="67" dur="1" fill="hold">
                                          <p:stCondLst>
                                            <p:cond delay="0"/>
                                          </p:stCondLst>
                                        </p:cTn>
                                        <p:tgtEl>
                                          <p:spTgt spid="428080"/>
                                        </p:tgtEl>
                                        <p:attrNameLst>
                                          <p:attrName>style.visibility</p:attrName>
                                        </p:attrNameLst>
                                      </p:cBhvr>
                                      <p:to>
                                        <p:strVal val="visible"/>
                                      </p:to>
                                    </p:set>
                                    <p:animEffect transition="in" filter="wipe(left)">
                                      <p:cBhvr>
                                        <p:cTn id="68" dur="500"/>
                                        <p:tgtEl>
                                          <p:spTgt spid="428080"/>
                                        </p:tgtEl>
                                      </p:cBhvr>
                                    </p:animEffect>
                                  </p:childTnLst>
                                </p:cTn>
                              </p:par>
                            </p:childTnLst>
                          </p:cTn>
                        </p:par>
                      </p:childTnLst>
                    </p:cTn>
                  </p:par>
                  <p:par>
                    <p:cTn id="69" fill="hold">
                      <p:stCondLst>
                        <p:cond delay="indefinite"/>
                      </p:stCondLst>
                      <p:childTnLst>
                        <p:par>
                          <p:cTn id="70" fill="hold">
                            <p:stCondLst>
                              <p:cond delay="0"/>
                            </p:stCondLst>
                            <p:childTnLst>
                              <p:par>
                                <p:cTn id="71" presetID="22" presetClass="entr" presetSubtype="8" fill="hold" grpId="0" nodeType="clickEffect">
                                  <p:stCondLst>
                                    <p:cond delay="0"/>
                                  </p:stCondLst>
                                  <p:iterate type="wd">
                                    <p:tmPct val="10000"/>
                                  </p:iterate>
                                  <p:childTnLst>
                                    <p:set>
                                      <p:cBhvr>
                                        <p:cTn id="72" dur="1" fill="hold">
                                          <p:stCondLst>
                                            <p:cond delay="0"/>
                                          </p:stCondLst>
                                        </p:cTn>
                                        <p:tgtEl>
                                          <p:spTgt spid="428042">
                                            <p:txEl>
                                              <p:pRg st="0" end="0"/>
                                            </p:txEl>
                                          </p:spTgt>
                                        </p:tgtEl>
                                        <p:attrNameLst>
                                          <p:attrName>style.visibility</p:attrName>
                                        </p:attrNameLst>
                                      </p:cBhvr>
                                      <p:to>
                                        <p:strVal val="visible"/>
                                      </p:to>
                                    </p:set>
                                    <p:animEffect transition="in" filter="wipe(left)">
                                      <p:cBhvr>
                                        <p:cTn id="73" dur="500"/>
                                        <p:tgtEl>
                                          <p:spTgt spid="428042">
                                            <p:txEl>
                                              <p:pRg st="0" end="0"/>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8" fill="hold" nodeType="clickEffect">
                                  <p:stCondLst>
                                    <p:cond delay="0"/>
                                  </p:stCondLst>
                                  <p:iterate type="wd">
                                    <p:tmPct val="10000"/>
                                  </p:iterate>
                                  <p:childTnLst>
                                    <p:set>
                                      <p:cBhvr>
                                        <p:cTn id="77" dur="1" fill="hold">
                                          <p:stCondLst>
                                            <p:cond delay="0"/>
                                          </p:stCondLst>
                                        </p:cTn>
                                        <p:tgtEl>
                                          <p:spTgt spid="428043"/>
                                        </p:tgtEl>
                                        <p:attrNameLst>
                                          <p:attrName>style.visibility</p:attrName>
                                        </p:attrNameLst>
                                      </p:cBhvr>
                                      <p:to>
                                        <p:strVal val="visible"/>
                                      </p:to>
                                    </p:set>
                                    <p:animEffect transition="in" filter="wipe(left)">
                                      <p:cBhvr>
                                        <p:cTn id="78" dur="500"/>
                                        <p:tgtEl>
                                          <p:spTgt spid="428043"/>
                                        </p:tgtEl>
                                      </p:cBhvr>
                                    </p:animEffect>
                                  </p:childTnLst>
                                </p:cTn>
                              </p:par>
                            </p:childTnLst>
                          </p:cTn>
                        </p:par>
                      </p:childTnLst>
                    </p:cTn>
                  </p:par>
                  <p:par>
                    <p:cTn id="79" fill="hold">
                      <p:stCondLst>
                        <p:cond delay="indefinite"/>
                      </p:stCondLst>
                      <p:childTnLst>
                        <p:par>
                          <p:cTn id="80" fill="hold">
                            <p:stCondLst>
                              <p:cond delay="0"/>
                            </p:stCondLst>
                            <p:childTnLst>
                              <p:par>
                                <p:cTn id="81" presetID="22" presetClass="entr" presetSubtype="8" fill="hold" nodeType="clickEffect">
                                  <p:stCondLst>
                                    <p:cond delay="0"/>
                                  </p:stCondLst>
                                  <p:iterate type="wd">
                                    <p:tmPct val="10000"/>
                                  </p:iterate>
                                  <p:childTnLst>
                                    <p:set>
                                      <p:cBhvr>
                                        <p:cTn id="82" dur="1" fill="hold">
                                          <p:stCondLst>
                                            <p:cond delay="0"/>
                                          </p:stCondLst>
                                        </p:cTn>
                                        <p:tgtEl>
                                          <p:spTgt spid="428084"/>
                                        </p:tgtEl>
                                        <p:attrNameLst>
                                          <p:attrName>style.visibility</p:attrName>
                                        </p:attrNameLst>
                                      </p:cBhvr>
                                      <p:to>
                                        <p:strVal val="visible"/>
                                      </p:to>
                                    </p:set>
                                    <p:animEffect transition="in" filter="wipe(left)">
                                      <p:cBhvr>
                                        <p:cTn id="83" dur="500"/>
                                        <p:tgtEl>
                                          <p:spTgt spid="428084"/>
                                        </p:tgtEl>
                                      </p:cBhvr>
                                    </p:animEffect>
                                  </p:childTnLst>
                                </p:cTn>
                              </p:par>
                            </p:childTnLst>
                          </p:cTn>
                        </p:par>
                      </p:childTnLst>
                    </p:cTn>
                  </p:par>
                  <p:par>
                    <p:cTn id="84" fill="hold">
                      <p:stCondLst>
                        <p:cond delay="indefinite"/>
                      </p:stCondLst>
                      <p:childTnLst>
                        <p:par>
                          <p:cTn id="85" fill="hold">
                            <p:stCondLst>
                              <p:cond delay="0"/>
                            </p:stCondLst>
                            <p:childTnLst>
                              <p:par>
                                <p:cTn id="86" presetID="22" presetClass="entr" presetSubtype="8" fill="hold" nodeType="clickEffect">
                                  <p:stCondLst>
                                    <p:cond delay="0"/>
                                  </p:stCondLst>
                                  <p:iterate type="wd">
                                    <p:tmPct val="10000"/>
                                  </p:iterate>
                                  <p:childTnLst>
                                    <p:set>
                                      <p:cBhvr>
                                        <p:cTn id="87" dur="1" fill="hold">
                                          <p:stCondLst>
                                            <p:cond delay="0"/>
                                          </p:stCondLst>
                                        </p:cTn>
                                        <p:tgtEl>
                                          <p:spTgt spid="428085"/>
                                        </p:tgtEl>
                                        <p:attrNameLst>
                                          <p:attrName>style.visibility</p:attrName>
                                        </p:attrNameLst>
                                      </p:cBhvr>
                                      <p:to>
                                        <p:strVal val="visible"/>
                                      </p:to>
                                    </p:set>
                                    <p:animEffect transition="in" filter="wipe(left)">
                                      <p:cBhvr>
                                        <p:cTn id="88" dur="500"/>
                                        <p:tgtEl>
                                          <p:spTgt spid="428085"/>
                                        </p:tgtEl>
                                      </p:cBhvr>
                                    </p:animEffect>
                                  </p:childTnLst>
                                </p:cTn>
                              </p:par>
                            </p:childTnLst>
                          </p:cTn>
                        </p:par>
                      </p:childTnLst>
                    </p:cTn>
                  </p:par>
                  <p:par>
                    <p:cTn id="89" fill="hold">
                      <p:stCondLst>
                        <p:cond delay="indefinite"/>
                      </p:stCondLst>
                      <p:childTnLst>
                        <p:par>
                          <p:cTn id="90" fill="hold">
                            <p:stCondLst>
                              <p:cond delay="0"/>
                            </p:stCondLst>
                            <p:childTnLst>
                              <p:par>
                                <p:cTn id="91" presetID="22" presetClass="entr" presetSubtype="8" fill="hold" nodeType="clickEffect">
                                  <p:stCondLst>
                                    <p:cond delay="0"/>
                                  </p:stCondLst>
                                  <p:iterate type="wd">
                                    <p:tmPct val="10000"/>
                                  </p:iterate>
                                  <p:childTnLst>
                                    <p:set>
                                      <p:cBhvr>
                                        <p:cTn id="92" dur="1" fill="hold">
                                          <p:stCondLst>
                                            <p:cond delay="0"/>
                                          </p:stCondLst>
                                        </p:cTn>
                                        <p:tgtEl>
                                          <p:spTgt spid="428086"/>
                                        </p:tgtEl>
                                        <p:attrNameLst>
                                          <p:attrName>style.visibility</p:attrName>
                                        </p:attrNameLst>
                                      </p:cBhvr>
                                      <p:to>
                                        <p:strVal val="visible"/>
                                      </p:to>
                                    </p:set>
                                    <p:animEffect transition="in" filter="wipe(left)">
                                      <p:cBhvr>
                                        <p:cTn id="93" dur="500"/>
                                        <p:tgtEl>
                                          <p:spTgt spid="428086"/>
                                        </p:tgtEl>
                                      </p:cBhvr>
                                    </p:animEffect>
                                  </p:childTnLst>
                                </p:cTn>
                              </p:par>
                            </p:childTnLst>
                          </p:cTn>
                        </p:par>
                      </p:childTnLst>
                    </p:cTn>
                  </p:par>
                  <p:par>
                    <p:cTn id="94" fill="hold">
                      <p:stCondLst>
                        <p:cond delay="indefinite"/>
                      </p:stCondLst>
                      <p:childTnLst>
                        <p:par>
                          <p:cTn id="95" fill="hold">
                            <p:stCondLst>
                              <p:cond delay="0"/>
                            </p:stCondLst>
                            <p:childTnLst>
                              <p:par>
                                <p:cTn id="96" presetID="22" presetClass="entr" presetSubtype="8" fill="hold" nodeType="clickEffect">
                                  <p:stCondLst>
                                    <p:cond delay="0"/>
                                  </p:stCondLst>
                                  <p:iterate type="wd">
                                    <p:tmPct val="10000"/>
                                  </p:iterate>
                                  <p:childTnLst>
                                    <p:set>
                                      <p:cBhvr>
                                        <p:cTn id="97" dur="1" fill="hold">
                                          <p:stCondLst>
                                            <p:cond delay="0"/>
                                          </p:stCondLst>
                                        </p:cTn>
                                        <p:tgtEl>
                                          <p:spTgt spid="428087"/>
                                        </p:tgtEl>
                                        <p:attrNameLst>
                                          <p:attrName>style.visibility</p:attrName>
                                        </p:attrNameLst>
                                      </p:cBhvr>
                                      <p:to>
                                        <p:strVal val="visible"/>
                                      </p:to>
                                    </p:set>
                                    <p:animEffect transition="in" filter="wipe(left)">
                                      <p:cBhvr>
                                        <p:cTn id="98" dur="500"/>
                                        <p:tgtEl>
                                          <p:spTgt spid="428087"/>
                                        </p:tgtEl>
                                      </p:cBhvr>
                                    </p:animEffect>
                                  </p:childTnLst>
                                </p:cTn>
                              </p:par>
                            </p:childTnLst>
                          </p:cTn>
                        </p:par>
                      </p:childTnLst>
                    </p:cTn>
                  </p:par>
                  <p:par>
                    <p:cTn id="99" fill="hold">
                      <p:stCondLst>
                        <p:cond delay="indefinite"/>
                      </p:stCondLst>
                      <p:childTnLst>
                        <p:par>
                          <p:cTn id="100" fill="hold">
                            <p:stCondLst>
                              <p:cond delay="0"/>
                            </p:stCondLst>
                            <p:childTnLst>
                              <p:par>
                                <p:cTn id="101" presetID="22" presetClass="entr" presetSubtype="8" fill="hold" nodeType="clickEffect">
                                  <p:stCondLst>
                                    <p:cond delay="0"/>
                                  </p:stCondLst>
                                  <p:iterate type="wd">
                                    <p:tmPct val="10000"/>
                                  </p:iterate>
                                  <p:childTnLst>
                                    <p:set>
                                      <p:cBhvr>
                                        <p:cTn id="102" dur="1" fill="hold">
                                          <p:stCondLst>
                                            <p:cond delay="0"/>
                                          </p:stCondLst>
                                        </p:cTn>
                                        <p:tgtEl>
                                          <p:spTgt spid="428088"/>
                                        </p:tgtEl>
                                        <p:attrNameLst>
                                          <p:attrName>style.visibility</p:attrName>
                                        </p:attrNameLst>
                                      </p:cBhvr>
                                      <p:to>
                                        <p:strVal val="visible"/>
                                      </p:to>
                                    </p:set>
                                    <p:animEffect transition="in" filter="wipe(left)">
                                      <p:cBhvr>
                                        <p:cTn id="103" dur="500"/>
                                        <p:tgtEl>
                                          <p:spTgt spid="428088"/>
                                        </p:tgtEl>
                                      </p:cBhvr>
                                    </p:animEffect>
                                  </p:childTnLst>
                                </p:cTn>
                              </p:par>
                            </p:childTnLst>
                          </p:cTn>
                        </p:par>
                      </p:childTnLst>
                    </p:cTn>
                  </p:par>
                  <p:par>
                    <p:cTn id="104" fill="hold">
                      <p:stCondLst>
                        <p:cond delay="indefinite"/>
                      </p:stCondLst>
                      <p:childTnLst>
                        <p:par>
                          <p:cTn id="105" fill="hold">
                            <p:stCondLst>
                              <p:cond delay="0"/>
                            </p:stCondLst>
                            <p:childTnLst>
                              <p:par>
                                <p:cTn id="106" presetID="22" presetClass="entr" presetSubtype="8" fill="hold" nodeType="clickEffect">
                                  <p:stCondLst>
                                    <p:cond delay="0"/>
                                  </p:stCondLst>
                                  <p:iterate type="wd">
                                    <p:tmPct val="10000"/>
                                  </p:iterate>
                                  <p:childTnLst>
                                    <p:set>
                                      <p:cBhvr>
                                        <p:cTn id="107" dur="1" fill="hold">
                                          <p:stCondLst>
                                            <p:cond delay="0"/>
                                          </p:stCondLst>
                                        </p:cTn>
                                        <p:tgtEl>
                                          <p:spTgt spid="428089"/>
                                        </p:tgtEl>
                                        <p:attrNameLst>
                                          <p:attrName>style.visibility</p:attrName>
                                        </p:attrNameLst>
                                      </p:cBhvr>
                                      <p:to>
                                        <p:strVal val="visible"/>
                                      </p:to>
                                    </p:set>
                                    <p:animEffect transition="in" filter="wipe(left)">
                                      <p:cBhvr>
                                        <p:cTn id="108" dur="500"/>
                                        <p:tgtEl>
                                          <p:spTgt spid="428089"/>
                                        </p:tgtEl>
                                      </p:cBhvr>
                                    </p:animEffect>
                                  </p:childTnLst>
                                </p:cTn>
                              </p:par>
                            </p:childTnLst>
                          </p:cTn>
                        </p:par>
                      </p:childTnLst>
                    </p:cTn>
                  </p:par>
                  <p:par>
                    <p:cTn id="109" fill="hold">
                      <p:stCondLst>
                        <p:cond delay="indefinite"/>
                      </p:stCondLst>
                      <p:childTnLst>
                        <p:par>
                          <p:cTn id="110" fill="hold">
                            <p:stCondLst>
                              <p:cond delay="0"/>
                            </p:stCondLst>
                            <p:childTnLst>
                              <p:par>
                                <p:cTn id="111" presetID="22" presetClass="entr" presetSubtype="8" fill="hold" grpId="0" nodeType="clickEffect">
                                  <p:stCondLst>
                                    <p:cond delay="0"/>
                                  </p:stCondLst>
                                  <p:iterate type="wd">
                                    <p:tmPct val="10000"/>
                                  </p:iterate>
                                  <p:childTnLst>
                                    <p:set>
                                      <p:cBhvr>
                                        <p:cTn id="112" dur="1" fill="hold">
                                          <p:stCondLst>
                                            <p:cond delay="0"/>
                                          </p:stCondLst>
                                        </p:cTn>
                                        <p:tgtEl>
                                          <p:spTgt spid="428039">
                                            <p:txEl>
                                              <p:pRg st="0" end="0"/>
                                            </p:txEl>
                                          </p:spTgt>
                                        </p:tgtEl>
                                        <p:attrNameLst>
                                          <p:attrName>style.visibility</p:attrName>
                                        </p:attrNameLst>
                                      </p:cBhvr>
                                      <p:to>
                                        <p:strVal val="visible"/>
                                      </p:to>
                                    </p:set>
                                    <p:animEffect transition="in" filter="wipe(left)">
                                      <p:cBhvr>
                                        <p:cTn id="113" dur="500"/>
                                        <p:tgtEl>
                                          <p:spTgt spid="428039">
                                            <p:txEl>
                                              <p:pRg st="0" end="0"/>
                                            </p:txEl>
                                          </p:spTgt>
                                        </p:tgtEl>
                                      </p:cBhvr>
                                    </p:animEffect>
                                  </p:childTnLst>
                                </p:cTn>
                              </p:par>
                            </p:childTnLst>
                          </p:cTn>
                        </p:par>
                      </p:childTnLst>
                    </p:cTn>
                  </p:par>
                  <p:par>
                    <p:cTn id="114" fill="hold">
                      <p:stCondLst>
                        <p:cond delay="indefinite"/>
                      </p:stCondLst>
                      <p:childTnLst>
                        <p:par>
                          <p:cTn id="115" fill="hold">
                            <p:stCondLst>
                              <p:cond delay="0"/>
                            </p:stCondLst>
                            <p:childTnLst>
                              <p:par>
                                <p:cTn id="116" presetID="22" presetClass="entr" presetSubtype="8" fill="hold" nodeType="clickEffect">
                                  <p:stCondLst>
                                    <p:cond delay="0"/>
                                  </p:stCondLst>
                                  <p:iterate type="wd">
                                    <p:tmPct val="10000"/>
                                  </p:iterate>
                                  <p:childTnLst>
                                    <p:set>
                                      <p:cBhvr>
                                        <p:cTn id="117" dur="1" fill="hold">
                                          <p:stCondLst>
                                            <p:cond delay="0"/>
                                          </p:stCondLst>
                                        </p:cTn>
                                        <p:tgtEl>
                                          <p:spTgt spid="428040"/>
                                        </p:tgtEl>
                                        <p:attrNameLst>
                                          <p:attrName>style.visibility</p:attrName>
                                        </p:attrNameLst>
                                      </p:cBhvr>
                                      <p:to>
                                        <p:strVal val="visible"/>
                                      </p:to>
                                    </p:set>
                                    <p:animEffect transition="in" filter="wipe(left)">
                                      <p:cBhvr>
                                        <p:cTn id="118" dur="500"/>
                                        <p:tgtEl>
                                          <p:spTgt spid="428040"/>
                                        </p:tgtEl>
                                      </p:cBhvr>
                                    </p:animEffect>
                                  </p:childTnLst>
                                </p:cTn>
                              </p:par>
                            </p:childTnLst>
                          </p:cTn>
                        </p:par>
                      </p:childTnLst>
                    </p:cTn>
                  </p:par>
                  <p:par>
                    <p:cTn id="119" fill="hold">
                      <p:stCondLst>
                        <p:cond delay="indefinite"/>
                      </p:stCondLst>
                      <p:childTnLst>
                        <p:par>
                          <p:cTn id="120" fill="hold">
                            <p:stCondLst>
                              <p:cond delay="0"/>
                            </p:stCondLst>
                            <p:childTnLst>
                              <p:par>
                                <p:cTn id="121" presetID="22" presetClass="entr" presetSubtype="8" fill="hold" nodeType="clickEffect">
                                  <p:stCondLst>
                                    <p:cond delay="0"/>
                                  </p:stCondLst>
                                  <p:iterate type="wd">
                                    <p:tmPct val="10000"/>
                                  </p:iterate>
                                  <p:childTnLst>
                                    <p:set>
                                      <p:cBhvr>
                                        <p:cTn id="122" dur="1" fill="hold">
                                          <p:stCondLst>
                                            <p:cond delay="0"/>
                                          </p:stCondLst>
                                        </p:cTn>
                                        <p:tgtEl>
                                          <p:spTgt spid="428090"/>
                                        </p:tgtEl>
                                        <p:attrNameLst>
                                          <p:attrName>style.visibility</p:attrName>
                                        </p:attrNameLst>
                                      </p:cBhvr>
                                      <p:to>
                                        <p:strVal val="visible"/>
                                      </p:to>
                                    </p:set>
                                    <p:animEffect transition="in" filter="wipe(left)">
                                      <p:cBhvr>
                                        <p:cTn id="123" dur="500"/>
                                        <p:tgtEl>
                                          <p:spTgt spid="428090"/>
                                        </p:tgtEl>
                                      </p:cBhvr>
                                    </p:animEffect>
                                  </p:childTnLst>
                                </p:cTn>
                              </p:par>
                            </p:childTnLst>
                          </p:cTn>
                        </p:par>
                      </p:childTnLst>
                    </p:cTn>
                  </p:par>
                  <p:par>
                    <p:cTn id="124" fill="hold">
                      <p:stCondLst>
                        <p:cond delay="indefinite"/>
                      </p:stCondLst>
                      <p:childTnLst>
                        <p:par>
                          <p:cTn id="125" fill="hold">
                            <p:stCondLst>
                              <p:cond delay="0"/>
                            </p:stCondLst>
                            <p:childTnLst>
                              <p:par>
                                <p:cTn id="126" presetID="22" presetClass="entr" presetSubtype="8" fill="hold" nodeType="clickEffect">
                                  <p:stCondLst>
                                    <p:cond delay="0"/>
                                  </p:stCondLst>
                                  <p:iterate type="wd">
                                    <p:tmPct val="10000"/>
                                  </p:iterate>
                                  <p:childTnLst>
                                    <p:set>
                                      <p:cBhvr>
                                        <p:cTn id="127" dur="1" fill="hold">
                                          <p:stCondLst>
                                            <p:cond delay="0"/>
                                          </p:stCondLst>
                                        </p:cTn>
                                        <p:tgtEl>
                                          <p:spTgt spid="428091"/>
                                        </p:tgtEl>
                                        <p:attrNameLst>
                                          <p:attrName>style.visibility</p:attrName>
                                        </p:attrNameLst>
                                      </p:cBhvr>
                                      <p:to>
                                        <p:strVal val="visible"/>
                                      </p:to>
                                    </p:set>
                                    <p:animEffect transition="in" filter="wipe(left)">
                                      <p:cBhvr>
                                        <p:cTn id="128" dur="500"/>
                                        <p:tgtEl>
                                          <p:spTgt spid="428091"/>
                                        </p:tgtEl>
                                      </p:cBhvr>
                                    </p:animEffect>
                                  </p:childTnLst>
                                </p:cTn>
                              </p:par>
                            </p:childTnLst>
                          </p:cTn>
                        </p:par>
                      </p:childTnLst>
                    </p:cTn>
                  </p:par>
                  <p:par>
                    <p:cTn id="129" fill="hold">
                      <p:stCondLst>
                        <p:cond delay="indefinite"/>
                      </p:stCondLst>
                      <p:childTnLst>
                        <p:par>
                          <p:cTn id="130" fill="hold">
                            <p:stCondLst>
                              <p:cond delay="0"/>
                            </p:stCondLst>
                            <p:childTnLst>
                              <p:par>
                                <p:cTn id="131" presetID="22" presetClass="entr" presetSubtype="8" fill="hold" grpId="0" nodeType="clickEffect">
                                  <p:stCondLst>
                                    <p:cond delay="0"/>
                                  </p:stCondLst>
                                  <p:iterate type="wd">
                                    <p:tmPct val="10000"/>
                                  </p:iterate>
                                  <p:childTnLst>
                                    <p:set>
                                      <p:cBhvr>
                                        <p:cTn id="132" dur="1" fill="hold">
                                          <p:stCondLst>
                                            <p:cond delay="0"/>
                                          </p:stCondLst>
                                        </p:cTn>
                                        <p:tgtEl>
                                          <p:spTgt spid="428044"/>
                                        </p:tgtEl>
                                        <p:attrNameLst>
                                          <p:attrName>style.visibility</p:attrName>
                                        </p:attrNameLst>
                                      </p:cBhvr>
                                      <p:to>
                                        <p:strVal val="visible"/>
                                      </p:to>
                                    </p:set>
                                    <p:animEffect transition="in" filter="wipe(left)">
                                      <p:cBhvr>
                                        <p:cTn id="133" dur="500"/>
                                        <p:tgtEl>
                                          <p:spTgt spid="428044"/>
                                        </p:tgtEl>
                                      </p:cBhvr>
                                    </p:animEffect>
                                  </p:childTnLst>
                                </p:cTn>
                              </p:par>
                            </p:childTnLst>
                          </p:cTn>
                        </p:par>
                      </p:childTnLst>
                    </p:cTn>
                  </p:par>
                  <p:par>
                    <p:cTn id="134" fill="hold">
                      <p:stCondLst>
                        <p:cond delay="indefinite"/>
                      </p:stCondLst>
                      <p:childTnLst>
                        <p:par>
                          <p:cTn id="135" fill="hold">
                            <p:stCondLst>
                              <p:cond delay="0"/>
                            </p:stCondLst>
                            <p:childTnLst>
                              <p:par>
                                <p:cTn id="136" presetID="22" presetClass="entr" presetSubtype="8" fill="hold" grpId="0" nodeType="clickEffect">
                                  <p:stCondLst>
                                    <p:cond delay="0"/>
                                  </p:stCondLst>
                                  <p:iterate type="wd">
                                    <p:tmPct val="10000"/>
                                  </p:iterate>
                                  <p:childTnLst>
                                    <p:set>
                                      <p:cBhvr>
                                        <p:cTn id="137" dur="1" fill="hold">
                                          <p:stCondLst>
                                            <p:cond delay="0"/>
                                          </p:stCondLst>
                                        </p:cTn>
                                        <p:tgtEl>
                                          <p:spTgt spid="428045"/>
                                        </p:tgtEl>
                                        <p:attrNameLst>
                                          <p:attrName>style.visibility</p:attrName>
                                        </p:attrNameLst>
                                      </p:cBhvr>
                                      <p:to>
                                        <p:strVal val="visible"/>
                                      </p:to>
                                    </p:set>
                                    <p:animEffect transition="in" filter="wipe(left)">
                                      <p:cBhvr>
                                        <p:cTn id="138" dur="500"/>
                                        <p:tgtEl>
                                          <p:spTgt spid="4280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8035" grpId="0" animBg="1" autoUpdateAnimBg="0"/>
      <p:bldP spid="428036" grpId="0" build="p" autoUpdateAnimBg="0"/>
      <p:bldP spid="428037" grpId="0" build="p" autoUpdateAnimBg="0"/>
      <p:bldP spid="428039" grpId="0" build="p" autoUpdateAnimBg="0"/>
      <p:bldP spid="428042" grpId="0" build="p" autoUpdateAnimBg="0"/>
      <p:bldP spid="428044" grpId="0" animBg="1" autoUpdateAnimBg="0"/>
      <p:bldP spid="428045"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84" name="Date Placeholder 3"/>
          <p:cNvSpPr>
            <a:spLocks noGrp="1"/>
          </p:cNvSpPr>
          <p:nvPr>
            <p:ph type="dt" sz="quarter" idx="10"/>
          </p:nvPr>
        </p:nvSpPr>
        <p:spPr/>
        <p:txBody>
          <a:bodyPr/>
          <a:lstStyle/>
          <a:p>
            <a:pPr>
              <a:defRPr/>
            </a:pPr>
            <a:r>
              <a:rPr lang="en-US" smtClean="0"/>
              <a:t>Monday, April 29, 2013</a:t>
            </a:r>
            <a:endParaRPr lang="en-US"/>
          </a:p>
        </p:txBody>
      </p:sp>
      <p:sp>
        <p:nvSpPr>
          <p:cNvPr id="28685" name="Footer Placeholder 4"/>
          <p:cNvSpPr>
            <a:spLocks noGrp="1"/>
          </p:cNvSpPr>
          <p:nvPr>
            <p:ph type="ftr" sz="quarter" idx="11"/>
          </p:nvPr>
        </p:nvSpPr>
        <p:spPr/>
        <p:txBody>
          <a:bodyPr/>
          <a:lstStyle/>
          <a:p>
            <a:pPr>
              <a:defRPr/>
            </a:pPr>
            <a:r>
              <a:rPr lang="nl-NL" smtClean="0"/>
              <a:t>PHYS 1441-002, Spring 2013                   Dr. Jaehoon Yu</a:t>
            </a:r>
            <a:endParaRPr lang="en-US"/>
          </a:p>
        </p:txBody>
      </p:sp>
      <p:sp>
        <p:nvSpPr>
          <p:cNvPr id="25614" name="Slide Number Placeholder 5"/>
          <p:cNvSpPr>
            <a:spLocks noGrp="1"/>
          </p:cNvSpPr>
          <p:nvPr>
            <p:ph type="sldNum" sz="quarter" idx="12"/>
          </p:nvPr>
        </p:nvSpPr>
        <p:spPr>
          <a:noFill/>
        </p:spPr>
        <p:txBody>
          <a:bodyPr/>
          <a:lstStyle/>
          <a:p>
            <a:fld id="{6E4C69A4-9207-C14A-A3BA-A68B7656AC05}" type="slidenum">
              <a:rPr lang="en-US">
                <a:latin typeface="Arial Narrow" charset="0"/>
              </a:rPr>
              <a:pPr/>
              <a:t>7</a:t>
            </a:fld>
            <a:endParaRPr lang="en-US">
              <a:latin typeface="Arial Narrow" charset="0"/>
            </a:endParaRPr>
          </a:p>
        </p:txBody>
      </p:sp>
      <p:pic>
        <p:nvPicPr>
          <p:cNvPr id="429058" name="Picture 2" descr="FG12_013"/>
          <p:cNvPicPr>
            <a:picLocks noChangeAspect="1" noChangeArrowheads="1"/>
          </p:cNvPicPr>
          <p:nvPr/>
        </p:nvPicPr>
        <p:blipFill>
          <a:blip r:embed="rId3"/>
          <a:srcRect/>
          <a:stretch>
            <a:fillRect/>
          </a:stretch>
        </p:blipFill>
        <p:spPr bwMode="auto">
          <a:xfrm>
            <a:off x="304800" y="1828800"/>
            <a:ext cx="2438400" cy="2095500"/>
          </a:xfrm>
          <a:prstGeom prst="rect">
            <a:avLst/>
          </a:prstGeom>
          <a:noFill/>
          <a:ln w="9525">
            <a:noFill/>
            <a:miter lim="800000"/>
            <a:headEnd/>
            <a:tailEnd/>
          </a:ln>
        </p:spPr>
      </p:pic>
      <p:sp>
        <p:nvSpPr>
          <p:cNvPr id="25616" name="Rectangle 3"/>
          <p:cNvSpPr>
            <a:spLocks noGrp="1" noChangeArrowheads="1"/>
          </p:cNvSpPr>
          <p:nvPr>
            <p:ph type="title"/>
          </p:nvPr>
        </p:nvSpPr>
        <p:spPr>
          <a:xfrm>
            <a:off x="685800" y="152400"/>
            <a:ext cx="7772400" cy="609600"/>
          </a:xfrm>
        </p:spPr>
        <p:txBody>
          <a:bodyPr/>
          <a:lstStyle/>
          <a:p>
            <a:r>
              <a:rPr lang="en-US" sz="4000">
                <a:ea typeface="ＭＳ Ｐゴシック" charset="-128"/>
                <a:cs typeface="ＭＳ Ｐゴシック" charset="-128"/>
              </a:rPr>
              <a:t>Example 9 – 7 </a:t>
            </a:r>
            <a:endParaRPr lang="en-US">
              <a:ea typeface="ＭＳ Ｐゴシック" charset="-128"/>
              <a:cs typeface="ＭＳ Ｐゴシック" charset="-128"/>
            </a:endParaRPr>
          </a:p>
        </p:txBody>
      </p:sp>
      <p:sp>
        <p:nvSpPr>
          <p:cNvPr id="429060" name="Text Box 4"/>
          <p:cNvSpPr txBox="1">
            <a:spLocks noChangeArrowheads="1"/>
          </p:cNvSpPr>
          <p:nvPr/>
        </p:nvSpPr>
        <p:spPr bwMode="auto">
          <a:xfrm>
            <a:off x="457200" y="762000"/>
            <a:ext cx="8458200" cy="10350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5.0 m long ladder leans against a wall at a point 4.0m above the ground.  The ladder is uniform and has mass 12.0kg.  Assuming the wall is frictionless (but ground is not), determine the forces exerted on the ladder by the ground and the wall.  </a:t>
            </a:r>
          </a:p>
        </p:txBody>
      </p:sp>
      <p:graphicFrame>
        <p:nvGraphicFramePr>
          <p:cNvPr id="429061" name="Object 2"/>
          <p:cNvGraphicFramePr>
            <a:graphicFrameLocks noChangeAspect="1"/>
          </p:cNvGraphicFramePr>
          <p:nvPr/>
        </p:nvGraphicFramePr>
        <p:xfrm>
          <a:off x="5181600" y="2667000"/>
          <a:ext cx="757238" cy="479425"/>
        </p:xfrm>
        <a:graphic>
          <a:graphicData uri="http://schemas.openxmlformats.org/presentationml/2006/ole">
            <mc:AlternateContent xmlns:mc="http://schemas.openxmlformats.org/markup-compatibility/2006">
              <mc:Choice xmlns:v="urn:schemas-microsoft-com:vml" Requires="v">
                <p:oleObj spid="_x0000_s759813" name="Equation" r:id="rId4" imgW="380880" imgH="253800" progId="Equation.3">
                  <p:embed/>
                </p:oleObj>
              </mc:Choice>
              <mc:Fallback>
                <p:oleObj name="Equation" r:id="rId4" imgW="380880" imgH="2538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81600" y="2667000"/>
                        <a:ext cx="757238" cy="4794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29062" name="AutoShape 6"/>
          <p:cNvSpPr>
            <a:spLocks noChangeArrowheads="1"/>
          </p:cNvSpPr>
          <p:nvPr/>
        </p:nvSpPr>
        <p:spPr bwMode="auto">
          <a:xfrm>
            <a:off x="2362200" y="2514600"/>
            <a:ext cx="838200" cy="609600"/>
          </a:xfrm>
          <a:prstGeom prst="rightArrow">
            <a:avLst>
              <a:gd name="adj1" fmla="val 50000"/>
              <a:gd name="adj2" fmla="val 34375"/>
            </a:avLst>
          </a:prstGeom>
          <a:solidFill>
            <a:schemeClr val="accent1"/>
          </a:solidFill>
          <a:ln w="9525">
            <a:solidFill>
              <a:schemeClr val="tx1"/>
            </a:solidFill>
            <a:miter lim="800000"/>
            <a:headEnd/>
            <a:tailEnd/>
          </a:ln>
        </p:spPr>
        <p:txBody>
          <a:bodyPr wrap="none" anchor="ctr">
            <a:prstTxWarp prst="textNoShape">
              <a:avLst/>
            </a:prstTxWarp>
          </a:bodyPr>
          <a:lstStyle/>
          <a:p>
            <a:pPr algn="ctr"/>
            <a:r>
              <a:rPr lang="en-US">
                <a:solidFill>
                  <a:srgbClr val="FF0000"/>
                </a:solidFill>
                <a:latin typeface="Arial Narrow" charset="0"/>
              </a:rPr>
              <a:t>FBD</a:t>
            </a:r>
          </a:p>
        </p:txBody>
      </p:sp>
      <p:sp>
        <p:nvSpPr>
          <p:cNvPr id="429063" name="Text Box 7"/>
          <p:cNvSpPr txBox="1">
            <a:spLocks noChangeArrowheads="1"/>
          </p:cNvSpPr>
          <p:nvPr/>
        </p:nvSpPr>
        <p:spPr bwMode="auto">
          <a:xfrm>
            <a:off x="4953000" y="1828800"/>
            <a:ext cx="38862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First the translational equilibrium, using components</a:t>
            </a:r>
          </a:p>
        </p:txBody>
      </p:sp>
      <p:sp>
        <p:nvSpPr>
          <p:cNvPr id="429064" name="Text Box 8"/>
          <p:cNvSpPr txBox="1">
            <a:spLocks noChangeArrowheads="1"/>
          </p:cNvSpPr>
          <p:nvPr/>
        </p:nvSpPr>
        <p:spPr bwMode="auto">
          <a:xfrm>
            <a:off x="457200" y="3886200"/>
            <a:ext cx="6629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y component of the force by the ground is</a:t>
            </a:r>
          </a:p>
        </p:txBody>
      </p:sp>
      <p:grpSp>
        <p:nvGrpSpPr>
          <p:cNvPr id="2" name="Group 9"/>
          <p:cNvGrpSpPr>
            <a:grpSpLocks/>
          </p:cNvGrpSpPr>
          <p:nvPr/>
        </p:nvGrpSpPr>
        <p:grpSpPr bwMode="auto">
          <a:xfrm>
            <a:off x="3200400" y="1905000"/>
            <a:ext cx="1524000" cy="1828800"/>
            <a:chOff x="2016" y="1200"/>
            <a:chExt cx="733" cy="1152"/>
          </a:xfrm>
        </p:grpSpPr>
        <p:sp>
          <p:nvSpPr>
            <p:cNvPr id="25623" name="Line 10"/>
            <p:cNvSpPr>
              <a:spLocks noChangeShapeType="1"/>
            </p:cNvSpPr>
            <p:nvPr/>
          </p:nvSpPr>
          <p:spPr bwMode="auto">
            <a:xfrm flipH="1">
              <a:off x="2208" y="1440"/>
              <a:ext cx="480" cy="672"/>
            </a:xfrm>
            <a:prstGeom prst="line">
              <a:avLst/>
            </a:prstGeom>
            <a:noFill/>
            <a:ln w="76200">
              <a:solidFill>
                <a:schemeClr val="hlink"/>
              </a:solidFill>
              <a:round/>
              <a:headEnd/>
              <a:tailEnd/>
            </a:ln>
          </p:spPr>
          <p:txBody>
            <a:bodyPr>
              <a:prstTxWarp prst="textNoShape">
                <a:avLst/>
              </a:prstTxWarp>
            </a:bodyPr>
            <a:lstStyle/>
            <a:p>
              <a:endParaRPr lang="en-US"/>
            </a:p>
          </p:txBody>
        </p:sp>
        <p:sp>
          <p:nvSpPr>
            <p:cNvPr id="25624" name="Line 11"/>
            <p:cNvSpPr>
              <a:spLocks noChangeShapeType="1"/>
            </p:cNvSpPr>
            <p:nvPr/>
          </p:nvSpPr>
          <p:spPr bwMode="auto">
            <a:xfrm>
              <a:off x="2448" y="1776"/>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5625" name="Line 12"/>
            <p:cNvSpPr>
              <a:spLocks noChangeShapeType="1"/>
            </p:cNvSpPr>
            <p:nvPr/>
          </p:nvSpPr>
          <p:spPr bwMode="auto">
            <a:xfrm>
              <a:off x="2208" y="2112"/>
              <a:ext cx="192"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5626" name="Line 13"/>
            <p:cNvSpPr>
              <a:spLocks noChangeShapeType="1"/>
            </p:cNvSpPr>
            <p:nvPr/>
          </p:nvSpPr>
          <p:spPr bwMode="auto">
            <a:xfrm flipV="1">
              <a:off x="2208" y="1728"/>
              <a:ext cx="0" cy="38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5627" name="Line 14"/>
            <p:cNvSpPr>
              <a:spLocks noChangeShapeType="1"/>
            </p:cNvSpPr>
            <p:nvPr/>
          </p:nvSpPr>
          <p:spPr bwMode="auto">
            <a:xfrm flipH="1">
              <a:off x="2448" y="1440"/>
              <a:ext cx="240" cy="0"/>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25628" name="Text Box 15"/>
            <p:cNvSpPr txBox="1">
              <a:spLocks noChangeArrowheads="1"/>
            </p:cNvSpPr>
            <p:nvPr/>
          </p:nvSpPr>
          <p:spPr bwMode="auto">
            <a:xfrm>
              <a:off x="2400" y="1776"/>
              <a:ext cx="266" cy="250"/>
            </a:xfrm>
            <a:prstGeom prst="rect">
              <a:avLst/>
            </a:prstGeom>
            <a:noFill/>
            <a:ln w="9525">
              <a:noFill/>
              <a:miter lim="800000"/>
              <a:headEnd/>
              <a:tailEnd/>
            </a:ln>
          </p:spPr>
          <p:txBody>
            <a:bodyPr>
              <a:prstTxWarp prst="textNoShape">
                <a:avLst/>
              </a:prstTxWarp>
              <a:spAutoFit/>
            </a:bodyPr>
            <a:lstStyle/>
            <a:p>
              <a:r>
                <a:rPr lang="en-US" sz="2000">
                  <a:solidFill>
                    <a:schemeClr val="accent2"/>
                  </a:solidFill>
                  <a:latin typeface="Monotype Corsiva" charset="0"/>
                </a:rPr>
                <a:t>m</a:t>
              </a:r>
              <a:r>
                <a:rPr lang="en-US" sz="2000" b="1">
                  <a:solidFill>
                    <a:schemeClr val="accent2"/>
                  </a:solidFill>
                  <a:latin typeface="Monotype Corsiva" charset="0"/>
                </a:rPr>
                <a:t>g</a:t>
              </a:r>
            </a:p>
          </p:txBody>
        </p:sp>
        <p:sp>
          <p:nvSpPr>
            <p:cNvPr id="25629" name="Text Box 16"/>
            <p:cNvSpPr txBox="1">
              <a:spLocks noChangeArrowheads="1"/>
            </p:cNvSpPr>
            <p:nvPr/>
          </p:nvSpPr>
          <p:spPr bwMode="auto">
            <a:xfrm>
              <a:off x="2448" y="1200"/>
              <a:ext cx="301" cy="250"/>
            </a:xfrm>
            <a:prstGeom prst="rect">
              <a:avLst/>
            </a:prstGeom>
            <a:noFill/>
            <a:ln w="9525">
              <a:noFill/>
              <a:miter lim="800000"/>
              <a:headEnd/>
              <a:tailEnd/>
            </a:ln>
          </p:spPr>
          <p:txBody>
            <a:bodyPr>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W</a:t>
              </a:r>
              <a:endParaRPr lang="en-US" sz="2000" b="1">
                <a:solidFill>
                  <a:schemeClr val="accent2"/>
                </a:solidFill>
                <a:latin typeface="Monotype Corsiva" charset="0"/>
              </a:endParaRPr>
            </a:p>
          </p:txBody>
        </p:sp>
        <p:sp>
          <p:nvSpPr>
            <p:cNvPr id="25630" name="Text Box 17"/>
            <p:cNvSpPr txBox="1">
              <a:spLocks noChangeArrowheads="1"/>
            </p:cNvSpPr>
            <p:nvPr/>
          </p:nvSpPr>
          <p:spPr bwMode="auto">
            <a:xfrm>
              <a:off x="2160" y="2102"/>
              <a:ext cx="243"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Gx</a:t>
              </a:r>
              <a:endParaRPr lang="en-US" sz="2000" b="1">
                <a:solidFill>
                  <a:schemeClr val="accent2"/>
                </a:solidFill>
                <a:latin typeface="Monotype Corsiva" charset="0"/>
              </a:endParaRPr>
            </a:p>
          </p:txBody>
        </p:sp>
        <p:sp>
          <p:nvSpPr>
            <p:cNvPr id="25631" name="Text Box 18"/>
            <p:cNvSpPr txBox="1">
              <a:spLocks noChangeArrowheads="1"/>
            </p:cNvSpPr>
            <p:nvPr/>
          </p:nvSpPr>
          <p:spPr bwMode="auto">
            <a:xfrm>
              <a:off x="2016" y="1852"/>
              <a:ext cx="214" cy="212"/>
            </a:xfrm>
            <a:prstGeom prst="rect">
              <a:avLst/>
            </a:prstGeom>
            <a:noFill/>
            <a:ln w="9525">
              <a:noFill/>
              <a:miter lim="800000"/>
              <a:headEnd/>
              <a:tailEnd/>
            </a:ln>
          </p:spPr>
          <p:txBody>
            <a:bodyPr wrap="none">
              <a:prstTxWarp prst="textNoShape">
                <a:avLst/>
              </a:prstTxWarp>
              <a:spAutoFit/>
            </a:bodyPr>
            <a:lstStyle/>
            <a:p>
              <a:r>
                <a:rPr lang="en-US" sz="1600" b="1">
                  <a:solidFill>
                    <a:schemeClr val="accent2"/>
                  </a:solidFill>
                  <a:latin typeface="Monotype Corsiva" charset="0"/>
                </a:rPr>
                <a:t>F</a:t>
              </a:r>
              <a:r>
                <a:rPr lang="en-US" sz="1600" b="1" baseline="-25000">
                  <a:solidFill>
                    <a:schemeClr val="accent2"/>
                  </a:solidFill>
                  <a:latin typeface="Monotype Corsiva" charset="0"/>
                </a:rPr>
                <a:t>Gy</a:t>
              </a:r>
            </a:p>
          </p:txBody>
        </p:sp>
        <p:sp>
          <p:nvSpPr>
            <p:cNvPr id="25632" name="Text Box 19"/>
            <p:cNvSpPr txBox="1">
              <a:spLocks noChangeArrowheads="1"/>
            </p:cNvSpPr>
            <p:nvPr/>
          </p:nvSpPr>
          <p:spPr bwMode="auto">
            <a:xfrm>
              <a:off x="2016" y="1990"/>
              <a:ext cx="159" cy="231"/>
            </a:xfrm>
            <a:prstGeom prst="rect">
              <a:avLst/>
            </a:prstGeom>
            <a:noFill/>
            <a:ln w="9525">
              <a:noFill/>
              <a:miter lim="800000"/>
              <a:headEnd/>
              <a:tailEnd/>
            </a:ln>
          </p:spPr>
          <p:txBody>
            <a:bodyPr wrap="none">
              <a:prstTxWarp prst="textNoShape">
                <a:avLst/>
              </a:prstTxWarp>
              <a:spAutoFit/>
            </a:bodyPr>
            <a:lstStyle/>
            <a:p>
              <a:r>
                <a:rPr lang="en-US" sz="1800">
                  <a:solidFill>
                    <a:schemeClr val="accent2"/>
                  </a:solidFill>
                  <a:latin typeface="Arial Narrow" charset="0"/>
                </a:rPr>
                <a:t>O</a:t>
              </a:r>
            </a:p>
          </p:txBody>
        </p:sp>
      </p:grpSp>
      <p:graphicFrame>
        <p:nvGraphicFramePr>
          <p:cNvPr id="429076" name="Object 3"/>
          <p:cNvGraphicFramePr>
            <a:graphicFrameLocks noChangeAspect="1"/>
          </p:cNvGraphicFramePr>
          <p:nvPr/>
        </p:nvGraphicFramePr>
        <p:xfrm>
          <a:off x="2362200" y="4406900"/>
          <a:ext cx="649288" cy="622300"/>
        </p:xfrm>
        <a:graphic>
          <a:graphicData uri="http://schemas.openxmlformats.org/presentationml/2006/ole">
            <mc:AlternateContent xmlns:mc="http://schemas.openxmlformats.org/markup-compatibility/2006">
              <mc:Choice xmlns:v="urn:schemas-microsoft-com:vml" Requires="v">
                <p:oleObj spid="_x0000_s759814" name="Equation" r:id="rId6" imgW="241200" imgH="241200" progId="Equation.DSMT4">
                  <p:embed/>
                </p:oleObj>
              </mc:Choice>
              <mc:Fallback>
                <p:oleObj name="Equation" r:id="rId6" imgW="241200" imgH="241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62200" y="4406900"/>
                        <a:ext cx="649288" cy="6223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77" name="Object 4"/>
          <p:cNvGraphicFramePr>
            <a:graphicFrameLocks noChangeAspect="1"/>
          </p:cNvGraphicFramePr>
          <p:nvPr/>
        </p:nvGraphicFramePr>
        <p:xfrm>
          <a:off x="5768975" y="2690813"/>
          <a:ext cx="1336675" cy="431800"/>
        </p:xfrm>
        <a:graphic>
          <a:graphicData uri="http://schemas.openxmlformats.org/presentationml/2006/ole">
            <mc:AlternateContent xmlns:mc="http://schemas.openxmlformats.org/markup-compatibility/2006">
              <mc:Choice xmlns:v="urn:schemas-microsoft-com:vml" Requires="v">
                <p:oleObj spid="_x0000_s759815" name="Equation" r:id="rId8" imgW="672840" imgH="228600" progId="Equation.DSMT4">
                  <p:embed/>
                </p:oleObj>
              </mc:Choice>
              <mc:Fallback>
                <p:oleObj name="Equation" r:id="rId8" imgW="672840" imgH="2286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68975" y="2690813"/>
                        <a:ext cx="1336675" cy="4318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78" name="Object 5"/>
          <p:cNvGraphicFramePr>
            <a:graphicFrameLocks noChangeAspect="1"/>
          </p:cNvGraphicFramePr>
          <p:nvPr/>
        </p:nvGraphicFramePr>
        <p:xfrm>
          <a:off x="7142163" y="2738438"/>
          <a:ext cx="477837" cy="336550"/>
        </p:xfrm>
        <a:graphic>
          <a:graphicData uri="http://schemas.openxmlformats.org/presentationml/2006/ole">
            <mc:AlternateContent xmlns:mc="http://schemas.openxmlformats.org/markup-compatibility/2006">
              <mc:Choice xmlns:v="urn:schemas-microsoft-com:vml" Requires="v">
                <p:oleObj spid="_x0000_s759816" name="Equation" r:id="rId10" imgW="241200" imgH="177480" progId="Equation.3">
                  <p:embed/>
                </p:oleObj>
              </mc:Choice>
              <mc:Fallback>
                <p:oleObj name="Equation" r:id="rId10" imgW="241200" imgH="177480" progId="Equation.3">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142163" y="2738438"/>
                        <a:ext cx="477837" cy="3365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79" name="Object 6"/>
          <p:cNvGraphicFramePr>
            <a:graphicFrameLocks noChangeAspect="1"/>
          </p:cNvGraphicFramePr>
          <p:nvPr/>
        </p:nvGraphicFramePr>
        <p:xfrm>
          <a:off x="5181600" y="3254375"/>
          <a:ext cx="757238" cy="479425"/>
        </p:xfrm>
        <a:graphic>
          <a:graphicData uri="http://schemas.openxmlformats.org/presentationml/2006/ole">
            <mc:AlternateContent xmlns:mc="http://schemas.openxmlformats.org/markup-compatibility/2006">
              <mc:Choice xmlns:v="urn:schemas-microsoft-com:vml" Requires="v">
                <p:oleObj spid="_x0000_s759817" name="Equation" r:id="rId12" imgW="380880" imgH="253800" progId="Equation.3">
                  <p:embed/>
                </p:oleObj>
              </mc:Choice>
              <mc:Fallback>
                <p:oleObj name="Equation" r:id="rId12" imgW="380880" imgH="253800" progId="Equation.3">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181600" y="3254375"/>
                        <a:ext cx="757238" cy="4794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80" name="Object 7"/>
          <p:cNvGraphicFramePr>
            <a:graphicFrameLocks noChangeAspect="1"/>
          </p:cNvGraphicFramePr>
          <p:nvPr/>
        </p:nvGraphicFramePr>
        <p:xfrm>
          <a:off x="5821363" y="3267075"/>
          <a:ext cx="1538287" cy="455613"/>
        </p:xfrm>
        <a:graphic>
          <a:graphicData uri="http://schemas.openxmlformats.org/presentationml/2006/ole">
            <mc:AlternateContent xmlns:mc="http://schemas.openxmlformats.org/markup-compatibility/2006">
              <mc:Choice xmlns:v="urn:schemas-microsoft-com:vml" Requires="v">
                <p:oleObj spid="_x0000_s759818" name="Equation" r:id="rId14" imgW="774360" imgH="241200" progId="Equation.DSMT4">
                  <p:embed/>
                </p:oleObj>
              </mc:Choice>
              <mc:Fallback>
                <p:oleObj name="Equation" r:id="rId14" imgW="774360" imgH="241200"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821363" y="3267075"/>
                        <a:ext cx="1538287" cy="4556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81" name="Object 8"/>
          <p:cNvGraphicFramePr>
            <a:graphicFrameLocks noChangeAspect="1"/>
          </p:cNvGraphicFramePr>
          <p:nvPr/>
        </p:nvGraphicFramePr>
        <p:xfrm>
          <a:off x="7239000" y="3325813"/>
          <a:ext cx="479425" cy="336550"/>
        </p:xfrm>
        <a:graphic>
          <a:graphicData uri="http://schemas.openxmlformats.org/presentationml/2006/ole">
            <mc:AlternateContent xmlns:mc="http://schemas.openxmlformats.org/markup-compatibility/2006">
              <mc:Choice xmlns:v="urn:schemas-microsoft-com:vml" Requires="v">
                <p:oleObj spid="_x0000_s759819" name="Equation" r:id="rId16" imgW="241200" imgH="177480" progId="Equation.3">
                  <p:embed/>
                </p:oleObj>
              </mc:Choice>
              <mc:Fallback>
                <p:oleObj name="Equation" r:id="rId16" imgW="241200" imgH="177480" progId="Equation.3">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239000" y="3325813"/>
                        <a:ext cx="479425" cy="3365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82" name="Object 9"/>
          <p:cNvGraphicFramePr>
            <a:graphicFrameLocks noChangeAspect="1"/>
          </p:cNvGraphicFramePr>
          <p:nvPr/>
        </p:nvGraphicFramePr>
        <p:xfrm>
          <a:off x="3078163" y="4460875"/>
          <a:ext cx="903287" cy="492125"/>
        </p:xfrm>
        <a:graphic>
          <a:graphicData uri="http://schemas.openxmlformats.org/presentationml/2006/ole">
            <mc:AlternateContent xmlns:mc="http://schemas.openxmlformats.org/markup-compatibility/2006">
              <mc:Choice xmlns:v="urn:schemas-microsoft-com:vml" Requires="v">
                <p:oleObj spid="_x0000_s759820" name="Equation" r:id="rId18" imgW="368280" imgH="164880" progId="Equation.3">
                  <p:embed/>
                </p:oleObj>
              </mc:Choice>
              <mc:Fallback>
                <p:oleObj name="Equation" r:id="rId18" imgW="368280" imgH="164880" progId="Equation.3">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3078163" y="4460875"/>
                        <a:ext cx="903287" cy="4921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29083" name="Object 10"/>
          <p:cNvGraphicFramePr>
            <a:graphicFrameLocks noChangeAspect="1"/>
          </p:cNvGraphicFramePr>
          <p:nvPr/>
        </p:nvGraphicFramePr>
        <p:xfrm>
          <a:off x="4114800" y="4462463"/>
          <a:ext cx="3276600" cy="414337"/>
        </p:xfrm>
        <a:graphic>
          <a:graphicData uri="http://schemas.openxmlformats.org/presentationml/2006/ole">
            <mc:AlternateContent xmlns:mc="http://schemas.openxmlformats.org/markup-compatibility/2006">
              <mc:Choice xmlns:v="urn:schemas-microsoft-com:vml" Requires="v">
                <p:oleObj spid="_x0000_s759821" name="Equation" r:id="rId20" imgW="1333440" imgH="177480" progId="Equation.DSMT4">
                  <p:embed/>
                </p:oleObj>
              </mc:Choice>
              <mc:Fallback>
                <p:oleObj name="Equation" r:id="rId20" imgW="1333440" imgH="17748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114800" y="4462463"/>
                        <a:ext cx="3276600" cy="4143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29084" name="Text Box 28"/>
          <p:cNvSpPr txBox="1">
            <a:spLocks noChangeArrowheads="1"/>
          </p:cNvSpPr>
          <p:nvPr/>
        </p:nvSpPr>
        <p:spPr bwMode="auto">
          <a:xfrm>
            <a:off x="457200" y="4953000"/>
            <a:ext cx="51054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length x</a:t>
            </a:r>
            <a:r>
              <a:rPr lang="en-US" baseline="-25000">
                <a:solidFill>
                  <a:srgbClr val="800000"/>
                </a:solidFill>
                <a:latin typeface="Arial Narrow" charset="0"/>
              </a:rPr>
              <a:t>0</a:t>
            </a:r>
            <a:r>
              <a:rPr lang="en-US">
                <a:solidFill>
                  <a:srgbClr val="800000"/>
                </a:solidFill>
                <a:latin typeface="Arial Narrow" charset="0"/>
              </a:rPr>
              <a:t> is, from Pythagorian theorem</a:t>
            </a:r>
          </a:p>
        </p:txBody>
      </p:sp>
      <p:graphicFrame>
        <p:nvGraphicFramePr>
          <p:cNvPr id="429085" name="Object 11"/>
          <p:cNvGraphicFramePr>
            <a:graphicFrameLocks noChangeAspect="1"/>
          </p:cNvGraphicFramePr>
          <p:nvPr/>
        </p:nvGraphicFramePr>
        <p:xfrm>
          <a:off x="2819400" y="5480050"/>
          <a:ext cx="3352800" cy="584200"/>
        </p:xfrm>
        <a:graphic>
          <a:graphicData uri="http://schemas.openxmlformats.org/presentationml/2006/ole">
            <mc:AlternateContent xmlns:mc="http://schemas.openxmlformats.org/markup-compatibility/2006">
              <mc:Choice xmlns:v="urn:schemas-microsoft-com:vml" Requires="v">
                <p:oleObj spid="_x0000_s759822" name="Equation" r:id="rId22" imgW="1536480" imgH="279360" progId="Equation.3">
                  <p:embed/>
                </p:oleObj>
              </mc:Choice>
              <mc:Fallback>
                <p:oleObj name="Equation" r:id="rId22" imgW="1536480" imgH="279360" progId="Equation.3">
                  <p:embed/>
                  <p:pic>
                    <p:nvPicPr>
                      <p:cNvPr id="0" name=""/>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2819400" y="5480050"/>
                        <a:ext cx="3352800" cy="584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146326922"/>
      </p:ext>
    </p:extLst>
  </p:cSld>
  <p:clrMapOvr>
    <a:masterClrMapping/>
  </p:clrMapOvr>
  <p:transition xmlns:p14="http://schemas.microsoft.com/office/powerpoint/2010/main">
    <p:random/>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29060"/>
                                        </p:tgtEl>
                                        <p:attrNameLst>
                                          <p:attrName>style.visibility</p:attrName>
                                        </p:attrNameLst>
                                      </p:cBhvr>
                                      <p:to>
                                        <p:strVal val="visible"/>
                                      </p:to>
                                    </p:set>
                                    <p:animEffect transition="in" filter="wipe(left)">
                                      <p:cBhvr>
                                        <p:cTn id="7" dur="500"/>
                                        <p:tgtEl>
                                          <p:spTgt spid="429060"/>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iterate type="wd">
                                    <p:tmPct val="10000"/>
                                  </p:iterate>
                                  <p:childTnLst>
                                    <p:set>
                                      <p:cBhvr>
                                        <p:cTn id="11" dur="1" fill="hold">
                                          <p:stCondLst>
                                            <p:cond delay="0"/>
                                          </p:stCondLst>
                                        </p:cTn>
                                        <p:tgtEl>
                                          <p:spTgt spid="429058"/>
                                        </p:tgtEl>
                                        <p:attrNameLst>
                                          <p:attrName>style.visibility</p:attrName>
                                        </p:attrNameLst>
                                      </p:cBhvr>
                                      <p:to>
                                        <p:strVal val="visible"/>
                                      </p:to>
                                    </p:set>
                                    <p:anim calcmode="lin" valueType="num">
                                      <p:cBhvr>
                                        <p:cTn id="12" dur="500" fill="hold"/>
                                        <p:tgtEl>
                                          <p:spTgt spid="429058"/>
                                        </p:tgtEl>
                                        <p:attrNameLst>
                                          <p:attrName>ppt_w</p:attrName>
                                        </p:attrNameLst>
                                      </p:cBhvr>
                                      <p:tavLst>
                                        <p:tav tm="0">
                                          <p:val>
                                            <p:fltVal val="0"/>
                                          </p:val>
                                        </p:tav>
                                        <p:tav tm="100000">
                                          <p:val>
                                            <p:strVal val="#ppt_w"/>
                                          </p:val>
                                        </p:tav>
                                      </p:tavLst>
                                    </p:anim>
                                    <p:anim calcmode="lin" valueType="num">
                                      <p:cBhvr>
                                        <p:cTn id="13" dur="500" fill="hold"/>
                                        <p:tgtEl>
                                          <p:spTgt spid="429058"/>
                                        </p:tgtEl>
                                        <p:attrNameLst>
                                          <p:attrName>ppt_h</p:attrName>
                                        </p:attrNameLst>
                                      </p:cBhvr>
                                      <p:tavLst>
                                        <p:tav tm="0">
                                          <p:val>
                                            <p:fltVal val="0"/>
                                          </p:val>
                                        </p:tav>
                                        <p:tav tm="100000">
                                          <p:val>
                                            <p:strVal val="#ppt_h"/>
                                          </p:val>
                                        </p:tav>
                                      </p:tavLst>
                                    </p:anim>
                                    <p:animEffect transition="in" filter="fade">
                                      <p:cBhvr>
                                        <p:cTn id="14" dur="500"/>
                                        <p:tgtEl>
                                          <p:spTgt spid="429058"/>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8" fill="hold" grpId="0" nodeType="clickEffect">
                                  <p:stCondLst>
                                    <p:cond delay="0"/>
                                  </p:stCondLst>
                                  <p:iterate type="wd">
                                    <p:tmPct val="10000"/>
                                  </p:iterate>
                                  <p:childTnLst>
                                    <p:set>
                                      <p:cBhvr>
                                        <p:cTn id="18" dur="1" fill="hold">
                                          <p:stCondLst>
                                            <p:cond delay="0"/>
                                          </p:stCondLst>
                                        </p:cTn>
                                        <p:tgtEl>
                                          <p:spTgt spid="429062"/>
                                        </p:tgtEl>
                                        <p:attrNameLst>
                                          <p:attrName>style.visibility</p:attrName>
                                        </p:attrNameLst>
                                      </p:cBhvr>
                                      <p:to>
                                        <p:strVal val="visible"/>
                                      </p:to>
                                    </p:set>
                                    <p:animEffect transition="in" filter="wipe(left)">
                                      <p:cBhvr>
                                        <p:cTn id="19" dur="500"/>
                                        <p:tgtEl>
                                          <p:spTgt spid="429062"/>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8" fill="hold" nodeType="clickEffect">
                                  <p:stCondLst>
                                    <p:cond delay="0"/>
                                  </p:stCondLst>
                                  <p:iterate type="wd">
                                    <p:tmPct val="10000"/>
                                  </p:iterate>
                                  <p:childTnLst>
                                    <p:set>
                                      <p:cBhvr>
                                        <p:cTn id="23" dur="1" fill="hold">
                                          <p:stCondLst>
                                            <p:cond delay="0"/>
                                          </p:stCondLst>
                                        </p:cTn>
                                        <p:tgtEl>
                                          <p:spTgt spid="2"/>
                                        </p:tgtEl>
                                        <p:attrNameLst>
                                          <p:attrName>style.visibility</p:attrName>
                                        </p:attrNameLst>
                                      </p:cBhvr>
                                      <p:to>
                                        <p:strVal val="visible"/>
                                      </p:to>
                                    </p:set>
                                    <p:animEffect transition="in" filter="wipe(left)">
                                      <p:cBhvr>
                                        <p:cTn id="24" dur="500"/>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iterate type="wd">
                                    <p:tmPct val="10000"/>
                                  </p:iterate>
                                  <p:childTnLst>
                                    <p:set>
                                      <p:cBhvr>
                                        <p:cTn id="28" dur="1" fill="hold">
                                          <p:stCondLst>
                                            <p:cond delay="0"/>
                                          </p:stCondLst>
                                        </p:cTn>
                                        <p:tgtEl>
                                          <p:spTgt spid="429063">
                                            <p:txEl>
                                              <p:pRg st="0" end="0"/>
                                            </p:txEl>
                                          </p:spTgt>
                                        </p:tgtEl>
                                        <p:attrNameLst>
                                          <p:attrName>style.visibility</p:attrName>
                                        </p:attrNameLst>
                                      </p:cBhvr>
                                      <p:to>
                                        <p:strVal val="visible"/>
                                      </p:to>
                                    </p:set>
                                    <p:animEffect transition="in" filter="wipe(left)">
                                      <p:cBhvr>
                                        <p:cTn id="29" dur="500"/>
                                        <p:tgtEl>
                                          <p:spTgt spid="429063">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iterate type="wd">
                                    <p:tmPct val="10000"/>
                                  </p:iterate>
                                  <p:childTnLst>
                                    <p:set>
                                      <p:cBhvr>
                                        <p:cTn id="33" dur="1" fill="hold">
                                          <p:stCondLst>
                                            <p:cond delay="0"/>
                                          </p:stCondLst>
                                        </p:cTn>
                                        <p:tgtEl>
                                          <p:spTgt spid="429061"/>
                                        </p:tgtEl>
                                        <p:attrNameLst>
                                          <p:attrName>style.visibility</p:attrName>
                                        </p:attrNameLst>
                                      </p:cBhvr>
                                      <p:to>
                                        <p:strVal val="visible"/>
                                      </p:to>
                                    </p:set>
                                    <p:animEffect transition="in" filter="wipe(left)">
                                      <p:cBhvr>
                                        <p:cTn id="34" dur="500"/>
                                        <p:tgtEl>
                                          <p:spTgt spid="42906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iterate type="wd">
                                    <p:tmPct val="10000"/>
                                  </p:iterate>
                                  <p:childTnLst>
                                    <p:set>
                                      <p:cBhvr>
                                        <p:cTn id="38" dur="1" fill="hold">
                                          <p:stCondLst>
                                            <p:cond delay="0"/>
                                          </p:stCondLst>
                                        </p:cTn>
                                        <p:tgtEl>
                                          <p:spTgt spid="429077"/>
                                        </p:tgtEl>
                                        <p:attrNameLst>
                                          <p:attrName>style.visibility</p:attrName>
                                        </p:attrNameLst>
                                      </p:cBhvr>
                                      <p:to>
                                        <p:strVal val="visible"/>
                                      </p:to>
                                    </p:set>
                                    <p:animEffect transition="in" filter="wipe(left)">
                                      <p:cBhvr>
                                        <p:cTn id="39" dur="500"/>
                                        <p:tgtEl>
                                          <p:spTgt spid="429077"/>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iterate type="wd">
                                    <p:tmPct val="10000"/>
                                  </p:iterate>
                                  <p:childTnLst>
                                    <p:set>
                                      <p:cBhvr>
                                        <p:cTn id="43" dur="1" fill="hold">
                                          <p:stCondLst>
                                            <p:cond delay="0"/>
                                          </p:stCondLst>
                                        </p:cTn>
                                        <p:tgtEl>
                                          <p:spTgt spid="429078"/>
                                        </p:tgtEl>
                                        <p:attrNameLst>
                                          <p:attrName>style.visibility</p:attrName>
                                        </p:attrNameLst>
                                      </p:cBhvr>
                                      <p:to>
                                        <p:strVal val="visible"/>
                                      </p:to>
                                    </p:set>
                                    <p:animEffect transition="in" filter="wipe(left)">
                                      <p:cBhvr>
                                        <p:cTn id="44" dur="500"/>
                                        <p:tgtEl>
                                          <p:spTgt spid="429078"/>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8" fill="hold" nodeType="clickEffect">
                                  <p:stCondLst>
                                    <p:cond delay="0"/>
                                  </p:stCondLst>
                                  <p:iterate type="wd">
                                    <p:tmPct val="10000"/>
                                  </p:iterate>
                                  <p:childTnLst>
                                    <p:set>
                                      <p:cBhvr>
                                        <p:cTn id="48" dur="1" fill="hold">
                                          <p:stCondLst>
                                            <p:cond delay="0"/>
                                          </p:stCondLst>
                                        </p:cTn>
                                        <p:tgtEl>
                                          <p:spTgt spid="429079"/>
                                        </p:tgtEl>
                                        <p:attrNameLst>
                                          <p:attrName>style.visibility</p:attrName>
                                        </p:attrNameLst>
                                      </p:cBhvr>
                                      <p:to>
                                        <p:strVal val="visible"/>
                                      </p:to>
                                    </p:set>
                                    <p:animEffect transition="in" filter="wipe(left)">
                                      <p:cBhvr>
                                        <p:cTn id="49" dur="500"/>
                                        <p:tgtEl>
                                          <p:spTgt spid="429079"/>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8" fill="hold" nodeType="clickEffect">
                                  <p:stCondLst>
                                    <p:cond delay="0"/>
                                  </p:stCondLst>
                                  <p:iterate type="wd">
                                    <p:tmPct val="10000"/>
                                  </p:iterate>
                                  <p:childTnLst>
                                    <p:set>
                                      <p:cBhvr>
                                        <p:cTn id="53" dur="1" fill="hold">
                                          <p:stCondLst>
                                            <p:cond delay="0"/>
                                          </p:stCondLst>
                                        </p:cTn>
                                        <p:tgtEl>
                                          <p:spTgt spid="429080"/>
                                        </p:tgtEl>
                                        <p:attrNameLst>
                                          <p:attrName>style.visibility</p:attrName>
                                        </p:attrNameLst>
                                      </p:cBhvr>
                                      <p:to>
                                        <p:strVal val="visible"/>
                                      </p:to>
                                    </p:set>
                                    <p:animEffect transition="in" filter="wipe(left)">
                                      <p:cBhvr>
                                        <p:cTn id="54" dur="500"/>
                                        <p:tgtEl>
                                          <p:spTgt spid="429080"/>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8" fill="hold" nodeType="clickEffect">
                                  <p:stCondLst>
                                    <p:cond delay="0"/>
                                  </p:stCondLst>
                                  <p:iterate type="wd">
                                    <p:tmPct val="10000"/>
                                  </p:iterate>
                                  <p:childTnLst>
                                    <p:set>
                                      <p:cBhvr>
                                        <p:cTn id="58" dur="1" fill="hold">
                                          <p:stCondLst>
                                            <p:cond delay="0"/>
                                          </p:stCondLst>
                                        </p:cTn>
                                        <p:tgtEl>
                                          <p:spTgt spid="429081"/>
                                        </p:tgtEl>
                                        <p:attrNameLst>
                                          <p:attrName>style.visibility</p:attrName>
                                        </p:attrNameLst>
                                      </p:cBhvr>
                                      <p:to>
                                        <p:strVal val="visible"/>
                                      </p:to>
                                    </p:set>
                                    <p:animEffect transition="in" filter="wipe(left)">
                                      <p:cBhvr>
                                        <p:cTn id="59" dur="500"/>
                                        <p:tgtEl>
                                          <p:spTgt spid="429081"/>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8" fill="hold" grpId="0" nodeType="clickEffect">
                                  <p:stCondLst>
                                    <p:cond delay="0"/>
                                  </p:stCondLst>
                                  <p:iterate type="wd">
                                    <p:tmPct val="10000"/>
                                  </p:iterate>
                                  <p:childTnLst>
                                    <p:set>
                                      <p:cBhvr>
                                        <p:cTn id="63" dur="1" fill="hold">
                                          <p:stCondLst>
                                            <p:cond delay="0"/>
                                          </p:stCondLst>
                                        </p:cTn>
                                        <p:tgtEl>
                                          <p:spTgt spid="429064">
                                            <p:txEl>
                                              <p:pRg st="0" end="0"/>
                                            </p:txEl>
                                          </p:spTgt>
                                        </p:tgtEl>
                                        <p:attrNameLst>
                                          <p:attrName>style.visibility</p:attrName>
                                        </p:attrNameLst>
                                      </p:cBhvr>
                                      <p:to>
                                        <p:strVal val="visible"/>
                                      </p:to>
                                    </p:set>
                                    <p:animEffect transition="in" filter="wipe(left)">
                                      <p:cBhvr>
                                        <p:cTn id="64" dur="500"/>
                                        <p:tgtEl>
                                          <p:spTgt spid="429064">
                                            <p:txEl>
                                              <p:pRg st="0" end="0"/>
                                            </p:txEl>
                                          </p:spTgt>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8" fill="hold" nodeType="clickEffect">
                                  <p:stCondLst>
                                    <p:cond delay="0"/>
                                  </p:stCondLst>
                                  <p:iterate type="wd">
                                    <p:tmPct val="10000"/>
                                  </p:iterate>
                                  <p:childTnLst>
                                    <p:set>
                                      <p:cBhvr>
                                        <p:cTn id="68" dur="1" fill="hold">
                                          <p:stCondLst>
                                            <p:cond delay="0"/>
                                          </p:stCondLst>
                                        </p:cTn>
                                        <p:tgtEl>
                                          <p:spTgt spid="429076"/>
                                        </p:tgtEl>
                                        <p:attrNameLst>
                                          <p:attrName>style.visibility</p:attrName>
                                        </p:attrNameLst>
                                      </p:cBhvr>
                                      <p:to>
                                        <p:strVal val="visible"/>
                                      </p:to>
                                    </p:set>
                                    <p:animEffect transition="in" filter="wipe(left)">
                                      <p:cBhvr>
                                        <p:cTn id="69" dur="500"/>
                                        <p:tgtEl>
                                          <p:spTgt spid="429076"/>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8" fill="hold" nodeType="clickEffect">
                                  <p:stCondLst>
                                    <p:cond delay="0"/>
                                  </p:stCondLst>
                                  <p:iterate type="wd">
                                    <p:tmPct val="10000"/>
                                  </p:iterate>
                                  <p:childTnLst>
                                    <p:set>
                                      <p:cBhvr>
                                        <p:cTn id="73" dur="1" fill="hold">
                                          <p:stCondLst>
                                            <p:cond delay="0"/>
                                          </p:stCondLst>
                                        </p:cTn>
                                        <p:tgtEl>
                                          <p:spTgt spid="429082"/>
                                        </p:tgtEl>
                                        <p:attrNameLst>
                                          <p:attrName>style.visibility</p:attrName>
                                        </p:attrNameLst>
                                      </p:cBhvr>
                                      <p:to>
                                        <p:strVal val="visible"/>
                                      </p:to>
                                    </p:set>
                                    <p:animEffect transition="in" filter="wipe(left)">
                                      <p:cBhvr>
                                        <p:cTn id="74" dur="500"/>
                                        <p:tgtEl>
                                          <p:spTgt spid="429082"/>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8" fill="hold" nodeType="clickEffect">
                                  <p:stCondLst>
                                    <p:cond delay="0"/>
                                  </p:stCondLst>
                                  <p:iterate type="wd">
                                    <p:tmPct val="10000"/>
                                  </p:iterate>
                                  <p:childTnLst>
                                    <p:set>
                                      <p:cBhvr>
                                        <p:cTn id="78" dur="1" fill="hold">
                                          <p:stCondLst>
                                            <p:cond delay="0"/>
                                          </p:stCondLst>
                                        </p:cTn>
                                        <p:tgtEl>
                                          <p:spTgt spid="429083"/>
                                        </p:tgtEl>
                                        <p:attrNameLst>
                                          <p:attrName>style.visibility</p:attrName>
                                        </p:attrNameLst>
                                      </p:cBhvr>
                                      <p:to>
                                        <p:strVal val="visible"/>
                                      </p:to>
                                    </p:set>
                                    <p:animEffect transition="in" filter="wipe(left)">
                                      <p:cBhvr>
                                        <p:cTn id="79" dur="500"/>
                                        <p:tgtEl>
                                          <p:spTgt spid="429083"/>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8" fill="hold" grpId="0" nodeType="clickEffect">
                                  <p:stCondLst>
                                    <p:cond delay="0"/>
                                  </p:stCondLst>
                                  <p:iterate type="wd">
                                    <p:tmPct val="10000"/>
                                  </p:iterate>
                                  <p:childTnLst>
                                    <p:set>
                                      <p:cBhvr>
                                        <p:cTn id="83" dur="1" fill="hold">
                                          <p:stCondLst>
                                            <p:cond delay="0"/>
                                          </p:stCondLst>
                                        </p:cTn>
                                        <p:tgtEl>
                                          <p:spTgt spid="429084">
                                            <p:txEl>
                                              <p:pRg st="0" end="0"/>
                                            </p:txEl>
                                          </p:spTgt>
                                        </p:tgtEl>
                                        <p:attrNameLst>
                                          <p:attrName>style.visibility</p:attrName>
                                        </p:attrNameLst>
                                      </p:cBhvr>
                                      <p:to>
                                        <p:strVal val="visible"/>
                                      </p:to>
                                    </p:set>
                                    <p:animEffect transition="in" filter="wipe(left)">
                                      <p:cBhvr>
                                        <p:cTn id="84" dur="500"/>
                                        <p:tgtEl>
                                          <p:spTgt spid="429084">
                                            <p:txEl>
                                              <p:pRg st="0" end="0"/>
                                            </p:txEl>
                                          </p:spTgt>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8" fill="hold" nodeType="clickEffect">
                                  <p:stCondLst>
                                    <p:cond delay="0"/>
                                  </p:stCondLst>
                                  <p:iterate type="wd">
                                    <p:tmPct val="10000"/>
                                  </p:iterate>
                                  <p:childTnLst>
                                    <p:set>
                                      <p:cBhvr>
                                        <p:cTn id="88" dur="1" fill="hold">
                                          <p:stCondLst>
                                            <p:cond delay="0"/>
                                          </p:stCondLst>
                                        </p:cTn>
                                        <p:tgtEl>
                                          <p:spTgt spid="429085"/>
                                        </p:tgtEl>
                                        <p:attrNameLst>
                                          <p:attrName>style.visibility</p:attrName>
                                        </p:attrNameLst>
                                      </p:cBhvr>
                                      <p:to>
                                        <p:strVal val="visible"/>
                                      </p:to>
                                    </p:set>
                                    <p:animEffect transition="in" filter="wipe(left)">
                                      <p:cBhvr>
                                        <p:cTn id="89" dur="500"/>
                                        <p:tgtEl>
                                          <p:spTgt spid="4290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9060" grpId="0" animBg="1" autoUpdateAnimBg="0"/>
      <p:bldP spid="429062" grpId="0" animBg="1" autoUpdateAnimBg="0"/>
      <p:bldP spid="429063" grpId="0" build="p" autoUpdateAnimBg="0"/>
      <p:bldP spid="429064" grpId="0" build="p" autoUpdateAnimBg="0"/>
      <p:bldP spid="429084"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712" name="Date Placeholder 3"/>
          <p:cNvSpPr>
            <a:spLocks noGrp="1"/>
          </p:cNvSpPr>
          <p:nvPr>
            <p:ph type="dt" sz="quarter" idx="10"/>
          </p:nvPr>
        </p:nvSpPr>
        <p:spPr/>
        <p:txBody>
          <a:bodyPr/>
          <a:lstStyle/>
          <a:p>
            <a:pPr>
              <a:defRPr/>
            </a:pPr>
            <a:r>
              <a:rPr lang="en-US" smtClean="0"/>
              <a:t>Monday, April 29, 2013</a:t>
            </a:r>
            <a:endParaRPr lang="en-US"/>
          </a:p>
        </p:txBody>
      </p:sp>
      <p:sp>
        <p:nvSpPr>
          <p:cNvPr id="29713" name="Footer Placeholder 4"/>
          <p:cNvSpPr>
            <a:spLocks noGrp="1"/>
          </p:cNvSpPr>
          <p:nvPr>
            <p:ph type="ftr" sz="quarter" idx="11"/>
          </p:nvPr>
        </p:nvSpPr>
        <p:spPr/>
        <p:txBody>
          <a:bodyPr/>
          <a:lstStyle/>
          <a:p>
            <a:pPr>
              <a:defRPr/>
            </a:pPr>
            <a:r>
              <a:rPr lang="nl-NL" smtClean="0"/>
              <a:t>PHYS 1441-002, Spring 2013                   Dr. Jaehoon Yu</a:t>
            </a:r>
            <a:endParaRPr lang="en-US"/>
          </a:p>
        </p:txBody>
      </p:sp>
      <p:sp>
        <p:nvSpPr>
          <p:cNvPr id="26642" name="Slide Number Placeholder 5"/>
          <p:cNvSpPr>
            <a:spLocks noGrp="1"/>
          </p:cNvSpPr>
          <p:nvPr>
            <p:ph type="sldNum" sz="quarter" idx="12"/>
          </p:nvPr>
        </p:nvSpPr>
        <p:spPr>
          <a:noFill/>
        </p:spPr>
        <p:txBody>
          <a:bodyPr/>
          <a:lstStyle/>
          <a:p>
            <a:fld id="{B2B04887-FA6C-8944-BC9A-FF72ED7DCA35}" type="slidenum">
              <a:rPr lang="en-US">
                <a:latin typeface="Arial Narrow" charset="0"/>
              </a:rPr>
              <a:pPr/>
              <a:t>8</a:t>
            </a:fld>
            <a:endParaRPr lang="en-US">
              <a:latin typeface="Arial Narrow" charset="0"/>
            </a:endParaRPr>
          </a:p>
        </p:txBody>
      </p:sp>
      <p:sp>
        <p:nvSpPr>
          <p:cNvPr id="26643" name="Rectangle 2"/>
          <p:cNvSpPr>
            <a:spLocks noGrp="1" noChangeArrowheads="1"/>
          </p:cNvSpPr>
          <p:nvPr>
            <p:ph type="title"/>
          </p:nvPr>
        </p:nvSpPr>
        <p:spPr>
          <a:xfrm>
            <a:off x="533400" y="76200"/>
            <a:ext cx="7772400" cy="609600"/>
          </a:xfrm>
        </p:spPr>
        <p:txBody>
          <a:bodyPr/>
          <a:lstStyle/>
          <a:p>
            <a:r>
              <a:rPr lang="en-US" sz="4000">
                <a:ea typeface="ＭＳ Ｐゴシック" charset="-128"/>
                <a:cs typeface="ＭＳ Ｐゴシック" charset="-128"/>
              </a:rPr>
              <a:t>Example 9 – 7 cont’d</a:t>
            </a:r>
            <a:endParaRPr lang="en-US">
              <a:ea typeface="ＭＳ Ｐゴシック" charset="-128"/>
              <a:cs typeface="ＭＳ Ｐゴシック" charset="-128"/>
            </a:endParaRPr>
          </a:p>
        </p:txBody>
      </p:sp>
      <p:graphicFrame>
        <p:nvGraphicFramePr>
          <p:cNvPr id="430083" name="Object 2"/>
          <p:cNvGraphicFramePr>
            <a:graphicFrameLocks noChangeAspect="1"/>
          </p:cNvGraphicFramePr>
          <p:nvPr/>
        </p:nvGraphicFramePr>
        <p:xfrm>
          <a:off x="4343400" y="914400"/>
          <a:ext cx="863600" cy="620713"/>
        </p:xfrm>
        <a:graphic>
          <a:graphicData uri="http://schemas.openxmlformats.org/presentationml/2006/ole">
            <mc:AlternateContent xmlns:mc="http://schemas.openxmlformats.org/markup-compatibility/2006">
              <mc:Choice xmlns:v="urn:schemas-microsoft-com:vml" Requires="v">
                <p:oleObj spid="_x0000_s1437" name="Equation" r:id="rId3" imgW="380880" imgH="253800" progId="Equation.3">
                  <p:embed/>
                </p:oleObj>
              </mc:Choice>
              <mc:Fallback>
                <p:oleObj name="Equation" r:id="rId3" imgW="380880" imgH="253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43400" y="914400"/>
                        <a:ext cx="863600" cy="6207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0084" name="Text Box 4"/>
          <p:cNvSpPr txBox="1">
            <a:spLocks noChangeArrowheads="1"/>
          </p:cNvSpPr>
          <p:nvPr/>
        </p:nvSpPr>
        <p:spPr bwMode="auto">
          <a:xfrm>
            <a:off x="609600" y="1001713"/>
            <a:ext cx="38100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From the rotational equilibrium</a:t>
            </a:r>
          </a:p>
        </p:txBody>
      </p:sp>
      <p:graphicFrame>
        <p:nvGraphicFramePr>
          <p:cNvPr id="430085" name="Object 3"/>
          <p:cNvGraphicFramePr>
            <a:graphicFrameLocks noChangeAspect="1"/>
          </p:cNvGraphicFramePr>
          <p:nvPr/>
        </p:nvGraphicFramePr>
        <p:xfrm>
          <a:off x="5064125" y="976313"/>
          <a:ext cx="2860675" cy="558800"/>
        </p:xfrm>
        <a:graphic>
          <a:graphicData uri="http://schemas.openxmlformats.org/presentationml/2006/ole">
            <mc:AlternateContent xmlns:mc="http://schemas.openxmlformats.org/markup-compatibility/2006">
              <mc:Choice xmlns:v="urn:schemas-microsoft-com:vml" Requires="v">
                <p:oleObj spid="_x0000_s1438" name="Equation" r:id="rId5" imgW="1257120" imgH="228600" progId="Equation.DSMT4">
                  <p:embed/>
                </p:oleObj>
              </mc:Choice>
              <mc:Fallback>
                <p:oleObj name="Equation" r:id="rId5" imgW="1257120" imgH="228600" progId="Equation.DSMT4">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64125" y="976313"/>
                        <a:ext cx="2860675" cy="5588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86" name="Object 4"/>
          <p:cNvGraphicFramePr>
            <a:graphicFrameLocks noChangeAspect="1"/>
          </p:cNvGraphicFramePr>
          <p:nvPr/>
        </p:nvGraphicFramePr>
        <p:xfrm>
          <a:off x="8077200" y="1025525"/>
          <a:ext cx="547688" cy="433388"/>
        </p:xfrm>
        <a:graphic>
          <a:graphicData uri="http://schemas.openxmlformats.org/presentationml/2006/ole">
            <mc:AlternateContent xmlns:mc="http://schemas.openxmlformats.org/markup-compatibility/2006">
              <mc:Choice xmlns:v="urn:schemas-microsoft-com:vml" Requires="v">
                <p:oleObj spid="_x0000_s1439" name="Equation" r:id="rId7" imgW="241200" imgH="177480" progId="Equation.3">
                  <p:embed/>
                </p:oleObj>
              </mc:Choice>
              <mc:Fallback>
                <p:oleObj name="Equation" r:id="rId7" imgW="241200" imgH="17748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077200" y="1025525"/>
                        <a:ext cx="547688" cy="4333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0087" name="Text Box 7"/>
          <p:cNvSpPr txBox="1">
            <a:spLocks noChangeArrowheads="1"/>
          </p:cNvSpPr>
          <p:nvPr/>
        </p:nvSpPr>
        <p:spPr bwMode="auto">
          <a:xfrm>
            <a:off x="609600" y="1535113"/>
            <a:ext cx="6172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force exerted on the ladder by the wall is</a:t>
            </a:r>
          </a:p>
        </p:txBody>
      </p:sp>
      <p:graphicFrame>
        <p:nvGraphicFramePr>
          <p:cNvPr id="430088" name="Object 5"/>
          <p:cNvGraphicFramePr>
            <a:graphicFrameLocks noChangeAspect="1"/>
          </p:cNvGraphicFramePr>
          <p:nvPr/>
        </p:nvGraphicFramePr>
        <p:xfrm>
          <a:off x="1143000" y="2228850"/>
          <a:ext cx="442913" cy="446088"/>
        </p:xfrm>
        <a:graphic>
          <a:graphicData uri="http://schemas.openxmlformats.org/presentationml/2006/ole">
            <mc:AlternateContent xmlns:mc="http://schemas.openxmlformats.org/markup-compatibility/2006">
              <mc:Choice xmlns:v="urn:schemas-microsoft-com:vml" Requires="v">
                <p:oleObj spid="_x0000_s1440" name="Equation" r:id="rId9" imgW="215640" imgH="228600" progId="Equation.DSMT4">
                  <p:embed/>
                </p:oleObj>
              </mc:Choice>
              <mc:Fallback>
                <p:oleObj name="Equation" r:id="rId9" imgW="215640" imgH="228600" progId="Equation.DSMT4">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143000" y="2228850"/>
                        <a:ext cx="442913" cy="446088"/>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0089" name="Text Box 9"/>
          <p:cNvSpPr txBox="1">
            <a:spLocks noChangeArrowheads="1"/>
          </p:cNvSpPr>
          <p:nvPr/>
        </p:nvSpPr>
        <p:spPr bwMode="auto">
          <a:xfrm>
            <a:off x="609600" y="4049713"/>
            <a:ext cx="64008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Thus the force exerted on the ladder by the ground is</a:t>
            </a:r>
          </a:p>
        </p:txBody>
      </p:sp>
      <p:sp>
        <p:nvSpPr>
          <p:cNvPr id="430090" name="Text Box 10"/>
          <p:cNvSpPr txBox="1">
            <a:spLocks noChangeArrowheads="1"/>
          </p:cNvSpPr>
          <p:nvPr/>
        </p:nvSpPr>
        <p:spPr bwMode="auto">
          <a:xfrm>
            <a:off x="457200" y="2830513"/>
            <a:ext cx="6553200" cy="457200"/>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x component of the force by the ground is</a:t>
            </a:r>
          </a:p>
        </p:txBody>
      </p:sp>
      <p:graphicFrame>
        <p:nvGraphicFramePr>
          <p:cNvPr id="430091" name="Object 6"/>
          <p:cNvGraphicFramePr>
            <a:graphicFrameLocks noChangeAspect="1"/>
          </p:cNvGraphicFramePr>
          <p:nvPr/>
        </p:nvGraphicFramePr>
        <p:xfrm>
          <a:off x="5638800" y="3351213"/>
          <a:ext cx="2362200" cy="506412"/>
        </p:xfrm>
        <a:graphic>
          <a:graphicData uri="http://schemas.openxmlformats.org/presentationml/2006/ole">
            <mc:AlternateContent xmlns:mc="http://schemas.openxmlformats.org/markup-compatibility/2006">
              <mc:Choice xmlns:v="urn:schemas-microsoft-com:vml" Requires="v">
                <p:oleObj spid="_x0000_s1441" name="Equation" r:id="rId11" imgW="1015920" imgH="228600" progId="Equation.DSMT4">
                  <p:embed/>
                </p:oleObj>
              </mc:Choice>
              <mc:Fallback>
                <p:oleObj name="Equation" r:id="rId11" imgW="1015920" imgH="228600" progId="Equation.DSMT4">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638800" y="3351213"/>
                        <a:ext cx="2362200" cy="5064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2" name="Object 7"/>
          <p:cNvGraphicFramePr>
            <a:graphicFrameLocks noChangeAspect="1"/>
          </p:cNvGraphicFramePr>
          <p:nvPr/>
        </p:nvGraphicFramePr>
        <p:xfrm>
          <a:off x="971550" y="4603750"/>
          <a:ext cx="476250" cy="512763"/>
        </p:xfrm>
        <a:graphic>
          <a:graphicData uri="http://schemas.openxmlformats.org/presentationml/2006/ole">
            <mc:AlternateContent xmlns:mc="http://schemas.openxmlformats.org/markup-compatibility/2006">
              <mc:Choice xmlns:v="urn:schemas-microsoft-com:vml" Requires="v">
                <p:oleObj spid="_x0000_s1442" name="Equation" r:id="rId13" imgW="203040" imgH="228600" progId="Equation.DSMT4">
                  <p:embed/>
                </p:oleObj>
              </mc:Choice>
              <mc:Fallback>
                <p:oleObj name="Equation" r:id="rId13" imgW="203040" imgH="228600" progId="Equation.DSMT4">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971550" y="4603750"/>
                        <a:ext cx="476250" cy="5127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3" name="Object 8"/>
          <p:cNvGraphicFramePr>
            <a:graphicFrameLocks noChangeAspect="1"/>
          </p:cNvGraphicFramePr>
          <p:nvPr/>
        </p:nvGraphicFramePr>
        <p:xfrm>
          <a:off x="1524000" y="2062163"/>
          <a:ext cx="1406525" cy="768350"/>
        </p:xfrm>
        <a:graphic>
          <a:graphicData uri="http://schemas.openxmlformats.org/presentationml/2006/ole">
            <mc:AlternateContent xmlns:mc="http://schemas.openxmlformats.org/markup-compatibility/2006">
              <mc:Choice xmlns:v="urn:schemas-microsoft-com:vml" Requires="v">
                <p:oleObj spid="_x0000_s1443" name="Equation" r:id="rId15" imgW="685800" imgH="393480" progId="Equation.DSMT4">
                  <p:embed/>
                </p:oleObj>
              </mc:Choice>
              <mc:Fallback>
                <p:oleObj name="Equation" r:id="rId15" imgW="685800" imgH="393480" progId="Equation.DSMT4">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524000" y="2062163"/>
                        <a:ext cx="1406525" cy="7683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4" name="Object 9"/>
          <p:cNvGraphicFramePr>
            <a:graphicFrameLocks noChangeAspect="1"/>
          </p:cNvGraphicFramePr>
          <p:nvPr/>
        </p:nvGraphicFramePr>
        <p:xfrm>
          <a:off x="2889250" y="2068513"/>
          <a:ext cx="2216150" cy="768350"/>
        </p:xfrm>
        <a:graphic>
          <a:graphicData uri="http://schemas.openxmlformats.org/presentationml/2006/ole">
            <mc:AlternateContent xmlns:mc="http://schemas.openxmlformats.org/markup-compatibility/2006">
              <mc:Choice xmlns:v="urn:schemas-microsoft-com:vml" Requires="v">
                <p:oleObj spid="_x0000_s1444" name="Equation" r:id="rId17" imgW="1079280" imgH="393480" progId="Equation.DSMT4">
                  <p:embed/>
                </p:oleObj>
              </mc:Choice>
              <mc:Fallback>
                <p:oleObj name="Equation" r:id="rId17" imgW="1079280" imgH="393480" progId="Equation.DSMT4">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889250" y="2068513"/>
                        <a:ext cx="2216150" cy="7683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5" name="Object 10"/>
          <p:cNvGraphicFramePr>
            <a:graphicFrameLocks noChangeAspect="1"/>
          </p:cNvGraphicFramePr>
          <p:nvPr/>
        </p:nvGraphicFramePr>
        <p:xfrm>
          <a:off x="609600" y="3363913"/>
          <a:ext cx="2895600" cy="544512"/>
        </p:xfrm>
        <a:graphic>
          <a:graphicData uri="http://schemas.openxmlformats.org/presentationml/2006/ole">
            <mc:AlternateContent xmlns:mc="http://schemas.openxmlformats.org/markup-compatibility/2006">
              <mc:Choice xmlns:v="urn:schemas-microsoft-com:vml" Requires="v">
                <p:oleObj spid="_x0000_s1445" name="Equation" r:id="rId19" imgW="1282680" imgH="253800" progId="Equation.DSMT4">
                  <p:embed/>
                </p:oleObj>
              </mc:Choice>
              <mc:Fallback>
                <p:oleObj name="Equation" r:id="rId19" imgW="1282680" imgH="253800" progId="Equation.DSMT4">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609600" y="3363913"/>
                        <a:ext cx="2895600" cy="5445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0096" name="AutoShape 16"/>
          <p:cNvSpPr>
            <a:spLocks noChangeArrowheads="1"/>
          </p:cNvSpPr>
          <p:nvPr/>
        </p:nvSpPr>
        <p:spPr bwMode="auto">
          <a:xfrm>
            <a:off x="3733800" y="3287713"/>
            <a:ext cx="1600200" cy="762000"/>
          </a:xfrm>
          <a:prstGeom prst="rightArrow">
            <a:avLst>
              <a:gd name="adj1" fmla="val 50000"/>
              <a:gd name="adj2" fmla="val 52500"/>
            </a:avLst>
          </a:prstGeom>
          <a:solidFill>
            <a:srgbClr val="FFFF99"/>
          </a:solidFill>
          <a:ln w="28575">
            <a:solidFill>
              <a:srgbClr val="A50021"/>
            </a:solidFill>
            <a:miter lim="800000"/>
            <a:headEnd/>
            <a:tailEnd/>
          </a:ln>
        </p:spPr>
        <p:txBody>
          <a:bodyPr wrap="none" anchor="ctr">
            <a:prstTxWarp prst="textNoShape">
              <a:avLst/>
            </a:prstTxWarp>
          </a:bodyPr>
          <a:lstStyle/>
          <a:p>
            <a:pPr algn="ctr"/>
            <a:r>
              <a:rPr lang="en-US" sz="1800" b="1">
                <a:solidFill>
                  <a:srgbClr val="A50021"/>
                </a:solidFill>
                <a:latin typeface="Arial Narrow" charset="0"/>
              </a:rPr>
              <a:t>Solve for F</a:t>
            </a:r>
            <a:r>
              <a:rPr lang="en-US" sz="1800" b="1" baseline="-25000">
                <a:solidFill>
                  <a:srgbClr val="A50021"/>
                </a:solidFill>
                <a:latin typeface="Arial Narrow" charset="0"/>
              </a:rPr>
              <a:t>Gx</a:t>
            </a:r>
          </a:p>
        </p:txBody>
      </p:sp>
      <p:graphicFrame>
        <p:nvGraphicFramePr>
          <p:cNvPr id="430097" name="Object 11"/>
          <p:cNvGraphicFramePr>
            <a:graphicFrameLocks noChangeAspect="1"/>
          </p:cNvGraphicFramePr>
          <p:nvPr/>
        </p:nvGraphicFramePr>
        <p:xfrm>
          <a:off x="1412875" y="4506913"/>
          <a:ext cx="1939925" cy="684212"/>
        </p:xfrm>
        <a:graphic>
          <a:graphicData uri="http://schemas.openxmlformats.org/presentationml/2006/ole">
            <mc:AlternateContent xmlns:mc="http://schemas.openxmlformats.org/markup-compatibility/2006">
              <mc:Choice xmlns:v="urn:schemas-microsoft-com:vml" Requires="v">
                <p:oleObj spid="_x0000_s1446" name="Equation" r:id="rId21" imgW="825480" imgH="304560" progId="Equation.DSMT4">
                  <p:embed/>
                </p:oleObj>
              </mc:Choice>
              <mc:Fallback>
                <p:oleObj name="Equation" r:id="rId21" imgW="825480" imgH="304560" progId="Equation.DSMT4">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1412875" y="4506913"/>
                        <a:ext cx="1939925" cy="6842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098" name="Object 12"/>
          <p:cNvGraphicFramePr>
            <a:graphicFrameLocks noChangeAspect="1"/>
          </p:cNvGraphicFramePr>
          <p:nvPr/>
        </p:nvGraphicFramePr>
        <p:xfrm>
          <a:off x="3344863" y="4506913"/>
          <a:ext cx="3284537" cy="569912"/>
        </p:xfrm>
        <a:graphic>
          <a:graphicData uri="http://schemas.openxmlformats.org/presentationml/2006/ole">
            <mc:AlternateContent xmlns:mc="http://schemas.openxmlformats.org/markup-compatibility/2006">
              <mc:Choice xmlns:v="urn:schemas-microsoft-com:vml" Requires="v">
                <p:oleObj spid="_x0000_s1447" name="Equation" r:id="rId23" imgW="1396800" imgH="253800" progId="Equation.DSMT4">
                  <p:embed/>
                </p:oleObj>
              </mc:Choice>
              <mc:Fallback>
                <p:oleObj name="Equation" r:id="rId23" imgW="1396800" imgH="253800" progId="Equation.DSMT4">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344863" y="4506913"/>
                        <a:ext cx="3284537" cy="5699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0099" name="Text Box 19"/>
          <p:cNvSpPr txBox="1">
            <a:spLocks noChangeArrowheads="1"/>
          </p:cNvSpPr>
          <p:nvPr/>
        </p:nvSpPr>
        <p:spPr bwMode="auto">
          <a:xfrm>
            <a:off x="609600" y="5192713"/>
            <a:ext cx="2895600" cy="822325"/>
          </a:xfrm>
          <a:prstGeom prst="rect">
            <a:avLst/>
          </a:prstGeom>
          <a:noFill/>
          <a:ln w="28575">
            <a:noFill/>
            <a:miter lim="800000"/>
            <a:headEnd/>
            <a:tailEnd/>
          </a:ln>
        </p:spPr>
        <p:txBody>
          <a:bodyPr>
            <a:prstTxWarp prst="textNoShape">
              <a:avLst/>
            </a:prstTxWarp>
            <a:spAutoFit/>
          </a:bodyPr>
          <a:lstStyle/>
          <a:p>
            <a:pPr>
              <a:spcBef>
                <a:spcPct val="20000"/>
              </a:spcBef>
            </a:pPr>
            <a:r>
              <a:rPr lang="en-US">
                <a:solidFill>
                  <a:srgbClr val="800000"/>
                </a:solidFill>
                <a:latin typeface="Arial Narrow" charset="0"/>
              </a:rPr>
              <a:t>The angle between the ground force to the floor</a:t>
            </a:r>
          </a:p>
        </p:txBody>
      </p:sp>
      <p:graphicFrame>
        <p:nvGraphicFramePr>
          <p:cNvPr id="430100" name="Object 13"/>
          <p:cNvGraphicFramePr>
            <a:graphicFrameLocks noChangeAspect="1"/>
          </p:cNvGraphicFramePr>
          <p:nvPr/>
        </p:nvGraphicFramePr>
        <p:xfrm>
          <a:off x="3352800" y="5387975"/>
          <a:ext cx="304800" cy="406400"/>
        </p:xfrm>
        <a:graphic>
          <a:graphicData uri="http://schemas.openxmlformats.org/presentationml/2006/ole">
            <mc:AlternateContent xmlns:mc="http://schemas.openxmlformats.org/markup-compatibility/2006">
              <mc:Choice xmlns:v="urn:schemas-microsoft-com:vml" Requires="v">
                <p:oleObj spid="_x0000_s1448" name="Equation" r:id="rId25" imgW="126720" imgH="177480" progId="Equation.DSMT4">
                  <p:embed/>
                </p:oleObj>
              </mc:Choice>
              <mc:Fallback>
                <p:oleObj name="Equation" r:id="rId25" imgW="126720" imgH="177480" progId="Equation.DSMT4">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352800" y="5387975"/>
                        <a:ext cx="304800" cy="4064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101" name="Object 14"/>
          <p:cNvGraphicFramePr>
            <a:graphicFrameLocks noChangeAspect="1"/>
          </p:cNvGraphicFramePr>
          <p:nvPr/>
        </p:nvGraphicFramePr>
        <p:xfrm>
          <a:off x="3648075" y="5040313"/>
          <a:ext cx="2066925" cy="1103312"/>
        </p:xfrm>
        <a:graphic>
          <a:graphicData uri="http://schemas.openxmlformats.org/presentationml/2006/ole">
            <mc:AlternateContent xmlns:mc="http://schemas.openxmlformats.org/markup-compatibility/2006">
              <mc:Choice xmlns:v="urn:schemas-microsoft-com:vml" Requires="v">
                <p:oleObj spid="_x0000_s1449" name="Equation" r:id="rId27" imgW="863280" imgH="482400" progId="Equation.DSMT4">
                  <p:embed/>
                </p:oleObj>
              </mc:Choice>
              <mc:Fallback>
                <p:oleObj name="Equation" r:id="rId27" imgW="863280" imgH="482400" progId="Equation.DSMT4">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648075" y="5040313"/>
                        <a:ext cx="2066925" cy="1103312"/>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0102" name="Object 15"/>
          <p:cNvGraphicFramePr>
            <a:graphicFrameLocks noChangeAspect="1"/>
          </p:cNvGraphicFramePr>
          <p:nvPr/>
        </p:nvGraphicFramePr>
        <p:xfrm>
          <a:off x="5694363" y="5119688"/>
          <a:ext cx="2916237" cy="987425"/>
        </p:xfrm>
        <a:graphic>
          <a:graphicData uri="http://schemas.openxmlformats.org/presentationml/2006/ole">
            <mc:AlternateContent xmlns:mc="http://schemas.openxmlformats.org/markup-compatibility/2006">
              <mc:Choice xmlns:v="urn:schemas-microsoft-com:vml" Requires="v">
                <p:oleObj spid="_x0000_s1450" name="Equation" r:id="rId29" imgW="1218960" imgH="431640" progId="Equation.3">
                  <p:embed/>
                </p:oleObj>
              </mc:Choice>
              <mc:Fallback>
                <p:oleObj name="Equation" r:id="rId29" imgW="1218960" imgH="431640" progId="Equation.3">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694363" y="5119688"/>
                        <a:ext cx="2916237" cy="9874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895619900"/>
      </p:ext>
    </p:extLst>
  </p:cSld>
  <p:clrMapOvr>
    <a:masterClrMapping/>
  </p:clrMapOvr>
  <p:transition xmlns:p14="http://schemas.microsoft.com/office/powerpoint/2010/main">
    <p:random/>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0084">
                                            <p:txEl>
                                              <p:pRg st="0" end="0"/>
                                            </p:txEl>
                                          </p:spTgt>
                                        </p:tgtEl>
                                        <p:attrNameLst>
                                          <p:attrName>style.visibility</p:attrName>
                                        </p:attrNameLst>
                                      </p:cBhvr>
                                      <p:to>
                                        <p:strVal val="visible"/>
                                      </p:to>
                                    </p:set>
                                    <p:animEffect transition="in" filter="wipe(left)">
                                      <p:cBhvr>
                                        <p:cTn id="7" dur="500"/>
                                        <p:tgtEl>
                                          <p:spTgt spid="43008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430083"/>
                                        </p:tgtEl>
                                        <p:attrNameLst>
                                          <p:attrName>style.visibility</p:attrName>
                                        </p:attrNameLst>
                                      </p:cBhvr>
                                      <p:to>
                                        <p:strVal val="visible"/>
                                      </p:to>
                                    </p:set>
                                    <p:animEffect transition="in" filter="wipe(left)">
                                      <p:cBhvr>
                                        <p:cTn id="12" dur="500"/>
                                        <p:tgtEl>
                                          <p:spTgt spid="43008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iterate type="wd">
                                    <p:tmPct val="10000"/>
                                  </p:iterate>
                                  <p:childTnLst>
                                    <p:set>
                                      <p:cBhvr>
                                        <p:cTn id="16" dur="1" fill="hold">
                                          <p:stCondLst>
                                            <p:cond delay="0"/>
                                          </p:stCondLst>
                                        </p:cTn>
                                        <p:tgtEl>
                                          <p:spTgt spid="430085"/>
                                        </p:tgtEl>
                                        <p:attrNameLst>
                                          <p:attrName>style.visibility</p:attrName>
                                        </p:attrNameLst>
                                      </p:cBhvr>
                                      <p:to>
                                        <p:strVal val="visible"/>
                                      </p:to>
                                    </p:set>
                                    <p:animEffect transition="in" filter="wipe(left)">
                                      <p:cBhvr>
                                        <p:cTn id="17" dur="500"/>
                                        <p:tgtEl>
                                          <p:spTgt spid="43008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30086"/>
                                        </p:tgtEl>
                                        <p:attrNameLst>
                                          <p:attrName>style.visibility</p:attrName>
                                        </p:attrNameLst>
                                      </p:cBhvr>
                                      <p:to>
                                        <p:strVal val="visible"/>
                                      </p:to>
                                    </p:set>
                                    <p:animEffect transition="in" filter="wipe(left)">
                                      <p:cBhvr>
                                        <p:cTn id="22" dur="500"/>
                                        <p:tgtEl>
                                          <p:spTgt spid="43008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iterate type="wd">
                                    <p:tmPct val="10000"/>
                                  </p:iterate>
                                  <p:childTnLst>
                                    <p:set>
                                      <p:cBhvr>
                                        <p:cTn id="26" dur="1" fill="hold">
                                          <p:stCondLst>
                                            <p:cond delay="0"/>
                                          </p:stCondLst>
                                        </p:cTn>
                                        <p:tgtEl>
                                          <p:spTgt spid="430087">
                                            <p:txEl>
                                              <p:pRg st="0" end="0"/>
                                            </p:txEl>
                                          </p:spTgt>
                                        </p:tgtEl>
                                        <p:attrNameLst>
                                          <p:attrName>style.visibility</p:attrName>
                                        </p:attrNameLst>
                                      </p:cBhvr>
                                      <p:to>
                                        <p:strVal val="visible"/>
                                      </p:to>
                                    </p:set>
                                    <p:animEffect transition="in" filter="wipe(left)">
                                      <p:cBhvr>
                                        <p:cTn id="27" dur="500"/>
                                        <p:tgtEl>
                                          <p:spTgt spid="430087">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30088"/>
                                        </p:tgtEl>
                                        <p:attrNameLst>
                                          <p:attrName>style.visibility</p:attrName>
                                        </p:attrNameLst>
                                      </p:cBhvr>
                                      <p:to>
                                        <p:strVal val="visible"/>
                                      </p:to>
                                    </p:set>
                                    <p:animEffect transition="in" filter="wipe(left)">
                                      <p:cBhvr>
                                        <p:cTn id="32" dur="500"/>
                                        <p:tgtEl>
                                          <p:spTgt spid="43008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30093"/>
                                        </p:tgtEl>
                                        <p:attrNameLst>
                                          <p:attrName>style.visibility</p:attrName>
                                        </p:attrNameLst>
                                      </p:cBhvr>
                                      <p:to>
                                        <p:strVal val="visible"/>
                                      </p:to>
                                    </p:set>
                                    <p:animEffect transition="in" filter="wipe(left)">
                                      <p:cBhvr>
                                        <p:cTn id="37" dur="500"/>
                                        <p:tgtEl>
                                          <p:spTgt spid="430093"/>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0094"/>
                                        </p:tgtEl>
                                        <p:attrNameLst>
                                          <p:attrName>style.visibility</p:attrName>
                                        </p:attrNameLst>
                                      </p:cBhvr>
                                      <p:to>
                                        <p:strVal val="visible"/>
                                      </p:to>
                                    </p:set>
                                    <p:animEffect transition="in" filter="wipe(left)">
                                      <p:cBhvr>
                                        <p:cTn id="42" dur="500"/>
                                        <p:tgtEl>
                                          <p:spTgt spid="430094"/>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0090">
                                            <p:txEl>
                                              <p:pRg st="0" end="0"/>
                                            </p:txEl>
                                          </p:spTgt>
                                        </p:tgtEl>
                                        <p:attrNameLst>
                                          <p:attrName>style.visibility</p:attrName>
                                        </p:attrNameLst>
                                      </p:cBhvr>
                                      <p:to>
                                        <p:strVal val="visible"/>
                                      </p:to>
                                    </p:set>
                                    <p:animEffect transition="in" filter="wipe(left)">
                                      <p:cBhvr>
                                        <p:cTn id="47" dur="500"/>
                                        <p:tgtEl>
                                          <p:spTgt spid="430090">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30095"/>
                                        </p:tgtEl>
                                        <p:attrNameLst>
                                          <p:attrName>style.visibility</p:attrName>
                                        </p:attrNameLst>
                                      </p:cBhvr>
                                      <p:to>
                                        <p:strVal val="visible"/>
                                      </p:to>
                                    </p:set>
                                    <p:animEffect transition="in" filter="wipe(left)">
                                      <p:cBhvr>
                                        <p:cTn id="52" dur="500"/>
                                        <p:tgtEl>
                                          <p:spTgt spid="43009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grpId="0" nodeType="clickEffect">
                                  <p:stCondLst>
                                    <p:cond delay="0"/>
                                  </p:stCondLst>
                                  <p:iterate type="wd">
                                    <p:tmPct val="10000"/>
                                  </p:iterate>
                                  <p:childTnLst>
                                    <p:set>
                                      <p:cBhvr>
                                        <p:cTn id="56" dur="1" fill="hold">
                                          <p:stCondLst>
                                            <p:cond delay="0"/>
                                          </p:stCondLst>
                                        </p:cTn>
                                        <p:tgtEl>
                                          <p:spTgt spid="430096"/>
                                        </p:tgtEl>
                                        <p:attrNameLst>
                                          <p:attrName>style.visibility</p:attrName>
                                        </p:attrNameLst>
                                      </p:cBhvr>
                                      <p:to>
                                        <p:strVal val="visible"/>
                                      </p:to>
                                    </p:set>
                                    <p:animEffect transition="in" filter="wipe(left)">
                                      <p:cBhvr>
                                        <p:cTn id="57" dur="500"/>
                                        <p:tgtEl>
                                          <p:spTgt spid="43009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430091"/>
                                        </p:tgtEl>
                                        <p:attrNameLst>
                                          <p:attrName>style.visibility</p:attrName>
                                        </p:attrNameLst>
                                      </p:cBhvr>
                                      <p:to>
                                        <p:strVal val="visible"/>
                                      </p:to>
                                    </p:set>
                                    <p:animEffect transition="in" filter="wipe(left)">
                                      <p:cBhvr>
                                        <p:cTn id="62" dur="500"/>
                                        <p:tgtEl>
                                          <p:spTgt spid="43009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30089">
                                            <p:txEl>
                                              <p:pRg st="0" end="0"/>
                                            </p:txEl>
                                          </p:spTgt>
                                        </p:tgtEl>
                                        <p:attrNameLst>
                                          <p:attrName>style.visibility</p:attrName>
                                        </p:attrNameLst>
                                      </p:cBhvr>
                                      <p:to>
                                        <p:strVal val="visible"/>
                                      </p:to>
                                    </p:set>
                                    <p:animEffect transition="in" filter="wipe(left)">
                                      <p:cBhvr>
                                        <p:cTn id="67" dur="500"/>
                                        <p:tgtEl>
                                          <p:spTgt spid="430089">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30092"/>
                                        </p:tgtEl>
                                        <p:attrNameLst>
                                          <p:attrName>style.visibility</p:attrName>
                                        </p:attrNameLst>
                                      </p:cBhvr>
                                      <p:to>
                                        <p:strVal val="visible"/>
                                      </p:to>
                                    </p:set>
                                    <p:animEffect transition="in" filter="wipe(left)">
                                      <p:cBhvr>
                                        <p:cTn id="72" dur="500"/>
                                        <p:tgtEl>
                                          <p:spTgt spid="430092"/>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30097"/>
                                        </p:tgtEl>
                                        <p:attrNameLst>
                                          <p:attrName>style.visibility</p:attrName>
                                        </p:attrNameLst>
                                      </p:cBhvr>
                                      <p:to>
                                        <p:strVal val="visible"/>
                                      </p:to>
                                    </p:set>
                                    <p:animEffect transition="in" filter="wipe(left)">
                                      <p:cBhvr>
                                        <p:cTn id="77" dur="500"/>
                                        <p:tgtEl>
                                          <p:spTgt spid="430097"/>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430098"/>
                                        </p:tgtEl>
                                        <p:attrNameLst>
                                          <p:attrName>style.visibility</p:attrName>
                                        </p:attrNameLst>
                                      </p:cBhvr>
                                      <p:to>
                                        <p:strVal val="visible"/>
                                      </p:to>
                                    </p:set>
                                    <p:animEffect transition="in" filter="wipe(left)">
                                      <p:cBhvr>
                                        <p:cTn id="82" dur="500"/>
                                        <p:tgtEl>
                                          <p:spTgt spid="430098"/>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grpId="0" nodeType="clickEffect">
                                  <p:stCondLst>
                                    <p:cond delay="0"/>
                                  </p:stCondLst>
                                  <p:iterate type="wd">
                                    <p:tmPct val="10000"/>
                                  </p:iterate>
                                  <p:childTnLst>
                                    <p:set>
                                      <p:cBhvr>
                                        <p:cTn id="86" dur="1" fill="hold">
                                          <p:stCondLst>
                                            <p:cond delay="0"/>
                                          </p:stCondLst>
                                        </p:cTn>
                                        <p:tgtEl>
                                          <p:spTgt spid="430099">
                                            <p:txEl>
                                              <p:pRg st="0" end="0"/>
                                            </p:txEl>
                                          </p:spTgt>
                                        </p:tgtEl>
                                        <p:attrNameLst>
                                          <p:attrName>style.visibility</p:attrName>
                                        </p:attrNameLst>
                                      </p:cBhvr>
                                      <p:to>
                                        <p:strVal val="visible"/>
                                      </p:to>
                                    </p:set>
                                    <p:animEffect transition="in" filter="wipe(left)">
                                      <p:cBhvr>
                                        <p:cTn id="87" dur="500"/>
                                        <p:tgtEl>
                                          <p:spTgt spid="430099">
                                            <p:txEl>
                                              <p:pRg st="0" end="0"/>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430100"/>
                                        </p:tgtEl>
                                        <p:attrNameLst>
                                          <p:attrName>style.visibility</p:attrName>
                                        </p:attrNameLst>
                                      </p:cBhvr>
                                      <p:to>
                                        <p:strVal val="visible"/>
                                      </p:to>
                                    </p:set>
                                    <p:animEffect transition="in" filter="wipe(left)">
                                      <p:cBhvr>
                                        <p:cTn id="92" dur="500"/>
                                        <p:tgtEl>
                                          <p:spTgt spid="430100"/>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nodeType="clickEffect">
                                  <p:stCondLst>
                                    <p:cond delay="0"/>
                                  </p:stCondLst>
                                  <p:iterate type="wd">
                                    <p:tmPct val="10000"/>
                                  </p:iterate>
                                  <p:childTnLst>
                                    <p:set>
                                      <p:cBhvr>
                                        <p:cTn id="96" dur="1" fill="hold">
                                          <p:stCondLst>
                                            <p:cond delay="0"/>
                                          </p:stCondLst>
                                        </p:cTn>
                                        <p:tgtEl>
                                          <p:spTgt spid="430101"/>
                                        </p:tgtEl>
                                        <p:attrNameLst>
                                          <p:attrName>style.visibility</p:attrName>
                                        </p:attrNameLst>
                                      </p:cBhvr>
                                      <p:to>
                                        <p:strVal val="visible"/>
                                      </p:to>
                                    </p:set>
                                    <p:animEffect transition="in" filter="wipe(left)">
                                      <p:cBhvr>
                                        <p:cTn id="97" dur="500"/>
                                        <p:tgtEl>
                                          <p:spTgt spid="430101"/>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430102"/>
                                        </p:tgtEl>
                                        <p:attrNameLst>
                                          <p:attrName>style.visibility</p:attrName>
                                        </p:attrNameLst>
                                      </p:cBhvr>
                                      <p:to>
                                        <p:strVal val="visible"/>
                                      </p:to>
                                    </p:set>
                                    <p:animEffect transition="in" filter="wipe(left)">
                                      <p:cBhvr>
                                        <p:cTn id="102" dur="500"/>
                                        <p:tgtEl>
                                          <p:spTgt spid="4301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084" grpId="0" build="p" autoUpdateAnimBg="0"/>
      <p:bldP spid="430087" grpId="0" build="p" autoUpdateAnimBg="0"/>
      <p:bldP spid="430089" grpId="0" build="p" autoUpdateAnimBg="0"/>
      <p:bldP spid="430090" grpId="0" build="p" autoUpdateAnimBg="0"/>
      <p:bldP spid="430096" grpId="0" animBg="1"/>
      <p:bldP spid="430099"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62" name="Date Placeholder 3"/>
          <p:cNvSpPr>
            <a:spLocks noGrp="1"/>
          </p:cNvSpPr>
          <p:nvPr>
            <p:ph type="dt" sz="quarter" idx="10"/>
          </p:nvPr>
        </p:nvSpPr>
        <p:spPr>
          <a:noFill/>
        </p:spPr>
        <p:txBody>
          <a:bodyPr/>
          <a:lstStyle/>
          <a:p>
            <a:r>
              <a:rPr lang="en-US" smtClean="0">
                <a:latin typeface="Arial Narrow" charset="0"/>
              </a:rPr>
              <a:t>Monday, April 29, 2013</a:t>
            </a:r>
            <a:endParaRPr lang="en-US">
              <a:latin typeface="Arial Narrow" charset="0"/>
            </a:endParaRPr>
          </a:p>
        </p:txBody>
      </p:sp>
      <p:sp>
        <p:nvSpPr>
          <p:cNvPr id="6163" name="Footer Placeholder 4"/>
          <p:cNvSpPr>
            <a:spLocks noGrp="1"/>
          </p:cNvSpPr>
          <p:nvPr>
            <p:ph type="ftr" sz="quarter" idx="11"/>
          </p:nvPr>
        </p:nvSpPr>
        <p:spPr>
          <a:noFill/>
        </p:spPr>
        <p:txBody>
          <a:bodyPr/>
          <a:lstStyle/>
          <a:p>
            <a:r>
              <a:rPr lang="nl-NL" smtClean="0">
                <a:latin typeface="Arial Narrow" charset="0"/>
              </a:rPr>
              <a:t>PHYS 1441-002, Spring 2013                   Dr. Jaehoon Yu</a:t>
            </a:r>
            <a:endParaRPr lang="en-US">
              <a:latin typeface="Arial Narrow" charset="0"/>
            </a:endParaRPr>
          </a:p>
        </p:txBody>
      </p:sp>
      <p:sp>
        <p:nvSpPr>
          <p:cNvPr id="40" name="Slide Number Placeholder 5"/>
          <p:cNvSpPr>
            <a:spLocks noGrp="1"/>
          </p:cNvSpPr>
          <p:nvPr>
            <p:ph type="sldNum" sz="quarter" idx="12"/>
          </p:nvPr>
        </p:nvSpPr>
        <p:spPr/>
        <p:txBody>
          <a:bodyPr/>
          <a:lstStyle/>
          <a:p>
            <a:fld id="{F3A7D232-2075-4043-9824-5301EB34BCB4}" type="slidenum">
              <a:rPr lang="en-US"/>
              <a:pPr/>
              <a:t>9</a:t>
            </a:fld>
            <a:endParaRPr lang="en-US"/>
          </a:p>
        </p:txBody>
      </p:sp>
      <p:sp>
        <p:nvSpPr>
          <p:cNvPr id="6165" name="Rectangle 2"/>
          <p:cNvSpPr>
            <a:spLocks noGrp="1" noChangeArrowheads="1"/>
          </p:cNvSpPr>
          <p:nvPr>
            <p:ph type="title"/>
          </p:nvPr>
        </p:nvSpPr>
        <p:spPr>
          <a:xfrm>
            <a:off x="685800" y="152400"/>
            <a:ext cx="7772400" cy="609600"/>
          </a:xfrm>
        </p:spPr>
        <p:txBody>
          <a:bodyPr/>
          <a:lstStyle/>
          <a:p>
            <a:r>
              <a:rPr lang="en-US" sz="4000" dirty="0"/>
              <a:t>Ex.</a:t>
            </a:r>
            <a:r>
              <a:rPr lang="en-US" sz="4000" dirty="0" smtClean="0"/>
              <a:t> </a:t>
            </a:r>
            <a:r>
              <a:rPr lang="en-US" sz="4000" smtClean="0"/>
              <a:t>9.8 </a:t>
            </a:r>
            <a:r>
              <a:rPr lang="en-US" sz="4000" dirty="0"/>
              <a:t>for Mechanical Equilibrium</a:t>
            </a:r>
            <a:endParaRPr lang="en-US" dirty="0"/>
          </a:p>
        </p:txBody>
      </p:sp>
      <p:sp>
        <p:nvSpPr>
          <p:cNvPr id="431107" name="Text Box 3"/>
          <p:cNvSpPr txBox="1">
            <a:spLocks noChangeArrowheads="1"/>
          </p:cNvSpPr>
          <p:nvPr/>
        </p:nvSpPr>
        <p:spPr bwMode="auto">
          <a:xfrm>
            <a:off x="381000" y="762000"/>
            <a:ext cx="8458200" cy="1339850"/>
          </a:xfrm>
          <a:prstGeom prst="rect">
            <a:avLst/>
          </a:prstGeom>
          <a:solidFill>
            <a:srgbClr val="CCFFFF"/>
          </a:solidFill>
          <a:ln w="28575">
            <a:solidFill>
              <a:srgbClr val="990000"/>
            </a:solid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A person holds a 50.0N sphere in his hand.   The forearm is horizontal.  The biceps muscle is attached 3.00 cm from the joint, and the sphere is 35.0cm from the joint.  Find the upward force exerted by the biceps on the forearm and the downward force exerted by the upper arm on the forearm and acting at the joint.  Neglect the weight of forearm.</a:t>
            </a:r>
          </a:p>
        </p:txBody>
      </p:sp>
      <p:graphicFrame>
        <p:nvGraphicFramePr>
          <p:cNvPr id="431108" name="Object 2"/>
          <p:cNvGraphicFramePr>
            <a:graphicFrameLocks noChangeAspect="1"/>
          </p:cNvGraphicFramePr>
          <p:nvPr/>
        </p:nvGraphicFramePr>
        <p:xfrm>
          <a:off x="4500563" y="2965450"/>
          <a:ext cx="757237" cy="479425"/>
        </p:xfrm>
        <a:graphic>
          <a:graphicData uri="http://schemas.openxmlformats.org/presentationml/2006/ole">
            <mc:AlternateContent xmlns:mc="http://schemas.openxmlformats.org/markup-compatibility/2006">
              <mc:Choice xmlns:v="urn:schemas-microsoft-com:vml" Requires="v">
                <p:oleObj spid="_x0000_s754281" name="Equation" r:id="rId3" imgW="380880" imgH="253800" progId="Equation.3">
                  <p:embed/>
                </p:oleObj>
              </mc:Choice>
              <mc:Fallback>
                <p:oleObj name="Equation" r:id="rId3" imgW="380880" imgH="2538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00563" y="2965450"/>
                        <a:ext cx="757237" cy="4794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1109" name="Text Box 5"/>
          <p:cNvSpPr txBox="1">
            <a:spLocks noChangeArrowheads="1"/>
          </p:cNvSpPr>
          <p:nvPr/>
        </p:nvSpPr>
        <p:spPr bwMode="auto">
          <a:xfrm>
            <a:off x="4114800" y="2209800"/>
            <a:ext cx="38862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Since the system is in equilibrium, from the translational equilibrium condition</a:t>
            </a:r>
          </a:p>
        </p:txBody>
      </p:sp>
      <p:sp>
        <p:nvSpPr>
          <p:cNvPr id="431110" name="Text Box 6"/>
          <p:cNvSpPr txBox="1">
            <a:spLocks noChangeArrowheads="1"/>
          </p:cNvSpPr>
          <p:nvPr/>
        </p:nvSpPr>
        <p:spPr bwMode="auto">
          <a:xfrm>
            <a:off x="609600" y="4038600"/>
            <a:ext cx="38862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From the rotational equilibrium condition</a:t>
            </a:r>
          </a:p>
        </p:txBody>
      </p:sp>
      <p:grpSp>
        <p:nvGrpSpPr>
          <p:cNvPr id="2" name="Group 7"/>
          <p:cNvGrpSpPr>
            <a:grpSpLocks/>
          </p:cNvGrpSpPr>
          <p:nvPr/>
        </p:nvGrpSpPr>
        <p:grpSpPr bwMode="auto">
          <a:xfrm>
            <a:off x="669925" y="2209800"/>
            <a:ext cx="2592388" cy="1828800"/>
            <a:chOff x="422" y="1392"/>
            <a:chExt cx="1633" cy="1152"/>
          </a:xfrm>
        </p:grpSpPr>
        <p:sp>
          <p:nvSpPr>
            <p:cNvPr id="6172" name="Rectangle 8"/>
            <p:cNvSpPr>
              <a:spLocks noChangeArrowheads="1"/>
            </p:cNvSpPr>
            <p:nvPr/>
          </p:nvSpPr>
          <p:spPr bwMode="auto">
            <a:xfrm>
              <a:off x="624" y="2112"/>
              <a:ext cx="1248" cy="96"/>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6173" name="Rectangle 9"/>
            <p:cNvSpPr>
              <a:spLocks noChangeArrowheads="1"/>
            </p:cNvSpPr>
            <p:nvPr/>
          </p:nvSpPr>
          <p:spPr bwMode="auto">
            <a:xfrm rot="-5400000">
              <a:off x="216" y="1704"/>
              <a:ext cx="720" cy="96"/>
            </a:xfrm>
            <a:prstGeom prst="rect">
              <a:avLst/>
            </a:prstGeom>
            <a:solidFill>
              <a:schemeClr val="accent1"/>
            </a:solidFill>
            <a:ln w="9525">
              <a:solidFill>
                <a:schemeClr val="tx1"/>
              </a:solidFill>
              <a:miter lim="800000"/>
              <a:headEnd/>
              <a:tailEnd/>
            </a:ln>
          </p:spPr>
          <p:txBody>
            <a:bodyPr wrap="none" anchor="ctr">
              <a:prstTxWarp prst="textNoShape">
                <a:avLst/>
              </a:prstTxWarp>
            </a:bodyPr>
            <a:lstStyle/>
            <a:p>
              <a:endParaRPr lang="en-US"/>
            </a:p>
          </p:txBody>
        </p:sp>
        <p:sp>
          <p:nvSpPr>
            <p:cNvPr id="6174" name="Oval 10"/>
            <p:cNvSpPr>
              <a:spLocks noChangeArrowheads="1"/>
            </p:cNvSpPr>
            <p:nvPr/>
          </p:nvSpPr>
          <p:spPr bwMode="auto">
            <a:xfrm>
              <a:off x="1680" y="1872"/>
              <a:ext cx="240" cy="240"/>
            </a:xfrm>
            <a:prstGeom prst="ellipse">
              <a:avLst/>
            </a:prstGeom>
            <a:gradFill rotWithShape="0">
              <a:gsLst>
                <a:gs pos="0">
                  <a:srgbClr val="CCFFFF"/>
                </a:gs>
                <a:gs pos="100000">
                  <a:srgbClr val="5E7676"/>
                </a:gs>
              </a:gsLst>
              <a:path path="shape">
                <a:fillToRect l="50000" t="50000" r="50000" b="50000"/>
              </a:path>
            </a:gradFill>
            <a:ln w="9525">
              <a:noFill/>
              <a:round/>
              <a:headEnd/>
              <a:tailEnd/>
            </a:ln>
          </p:spPr>
          <p:txBody>
            <a:bodyPr wrap="none" anchor="ctr">
              <a:prstTxWarp prst="textNoShape">
                <a:avLst/>
              </a:prstTxWarp>
            </a:bodyPr>
            <a:lstStyle/>
            <a:p>
              <a:pPr algn="ctr"/>
              <a:endParaRPr lang="en-US">
                <a:latin typeface="Symbol" charset="2"/>
              </a:endParaRPr>
            </a:p>
          </p:txBody>
        </p:sp>
        <p:sp>
          <p:nvSpPr>
            <p:cNvPr id="6175" name="Text Box 11"/>
            <p:cNvSpPr txBox="1">
              <a:spLocks noChangeArrowheads="1"/>
            </p:cNvSpPr>
            <p:nvPr/>
          </p:nvSpPr>
          <p:spPr bwMode="auto">
            <a:xfrm>
              <a:off x="422" y="2071"/>
              <a:ext cx="218" cy="250"/>
            </a:xfrm>
            <a:prstGeom prst="rect">
              <a:avLst/>
            </a:prstGeom>
            <a:noFill/>
            <a:ln w="9525">
              <a:noFill/>
              <a:miter lim="800000"/>
              <a:headEnd/>
              <a:tailEnd/>
            </a:ln>
          </p:spPr>
          <p:txBody>
            <a:bodyPr wrap="none">
              <a:prstTxWarp prst="textNoShape">
                <a:avLst/>
              </a:prstTxWarp>
              <a:spAutoFit/>
            </a:bodyPr>
            <a:lstStyle/>
            <a:p>
              <a:r>
                <a:rPr lang="en-US" sz="2000">
                  <a:solidFill>
                    <a:srgbClr val="FF0000"/>
                  </a:solidFill>
                  <a:latin typeface="Arial Narrow" charset="0"/>
                </a:rPr>
                <a:t>O</a:t>
              </a:r>
            </a:p>
          </p:txBody>
        </p:sp>
        <p:sp>
          <p:nvSpPr>
            <p:cNvPr id="6176" name="Line 12"/>
            <p:cNvSpPr>
              <a:spLocks noChangeShapeType="1"/>
            </p:cNvSpPr>
            <p:nvPr/>
          </p:nvSpPr>
          <p:spPr bwMode="auto">
            <a:xfrm flipV="1">
              <a:off x="720" y="1488"/>
              <a:ext cx="0" cy="624"/>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6177" name="Text Box 13"/>
            <p:cNvSpPr txBox="1">
              <a:spLocks noChangeArrowheads="1"/>
            </p:cNvSpPr>
            <p:nvPr/>
          </p:nvSpPr>
          <p:spPr bwMode="auto">
            <a:xfrm>
              <a:off x="710" y="1608"/>
              <a:ext cx="271"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B</a:t>
              </a:r>
              <a:endParaRPr lang="en-US" sz="2000" b="1">
                <a:solidFill>
                  <a:schemeClr val="accent2"/>
                </a:solidFill>
                <a:latin typeface="Monotype Corsiva" charset="0"/>
              </a:endParaRPr>
            </a:p>
          </p:txBody>
        </p:sp>
        <p:sp>
          <p:nvSpPr>
            <p:cNvPr id="6178" name="Line 14"/>
            <p:cNvSpPr>
              <a:spLocks noChangeShapeType="1"/>
            </p:cNvSpPr>
            <p:nvPr/>
          </p:nvSpPr>
          <p:spPr bwMode="auto">
            <a:xfrm>
              <a:off x="624" y="2112"/>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6179" name="Text Box 15"/>
            <p:cNvSpPr txBox="1">
              <a:spLocks noChangeArrowheads="1"/>
            </p:cNvSpPr>
            <p:nvPr/>
          </p:nvSpPr>
          <p:spPr bwMode="auto">
            <a:xfrm>
              <a:off x="593" y="2294"/>
              <a:ext cx="286"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F</a:t>
              </a:r>
              <a:r>
                <a:rPr lang="en-US" sz="2000" b="1" baseline="-25000">
                  <a:solidFill>
                    <a:schemeClr val="accent2"/>
                  </a:solidFill>
                  <a:latin typeface="Monotype Corsiva" charset="0"/>
                </a:rPr>
                <a:t>U</a:t>
              </a:r>
              <a:endParaRPr lang="en-US" sz="2000" b="1">
                <a:solidFill>
                  <a:schemeClr val="accent2"/>
                </a:solidFill>
                <a:latin typeface="Monotype Corsiva" charset="0"/>
              </a:endParaRPr>
            </a:p>
          </p:txBody>
        </p:sp>
        <p:sp>
          <p:nvSpPr>
            <p:cNvPr id="6180" name="Line 16"/>
            <p:cNvSpPr>
              <a:spLocks noChangeShapeType="1"/>
            </p:cNvSpPr>
            <p:nvPr/>
          </p:nvSpPr>
          <p:spPr bwMode="auto">
            <a:xfrm>
              <a:off x="1800" y="2208"/>
              <a:ext cx="0" cy="288"/>
            </a:xfrm>
            <a:prstGeom prst="line">
              <a:avLst/>
            </a:prstGeom>
            <a:noFill/>
            <a:ln w="28575">
              <a:solidFill>
                <a:schemeClr val="accent2"/>
              </a:solidFill>
              <a:round/>
              <a:headEnd/>
              <a:tailEnd type="triangle" w="med" len="med"/>
            </a:ln>
          </p:spPr>
          <p:txBody>
            <a:bodyPr>
              <a:prstTxWarp prst="textNoShape">
                <a:avLst/>
              </a:prstTxWarp>
            </a:bodyPr>
            <a:lstStyle/>
            <a:p>
              <a:endParaRPr lang="en-US"/>
            </a:p>
          </p:txBody>
        </p:sp>
        <p:sp>
          <p:nvSpPr>
            <p:cNvPr id="6181" name="Text Box 17"/>
            <p:cNvSpPr txBox="1">
              <a:spLocks noChangeArrowheads="1"/>
            </p:cNvSpPr>
            <p:nvPr/>
          </p:nvSpPr>
          <p:spPr bwMode="auto">
            <a:xfrm>
              <a:off x="1776" y="2256"/>
              <a:ext cx="279"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mg</a:t>
              </a:r>
            </a:p>
          </p:txBody>
        </p:sp>
        <p:sp>
          <p:nvSpPr>
            <p:cNvPr id="6182" name="Text Box 18"/>
            <p:cNvSpPr txBox="1">
              <a:spLocks noChangeArrowheads="1"/>
            </p:cNvSpPr>
            <p:nvPr/>
          </p:nvSpPr>
          <p:spPr bwMode="auto">
            <a:xfrm>
              <a:off x="566" y="1831"/>
              <a:ext cx="189" cy="250"/>
            </a:xfrm>
            <a:prstGeom prst="rect">
              <a:avLst/>
            </a:prstGeom>
            <a:noFill/>
            <a:ln w="9525">
              <a:noFill/>
              <a:miter lim="800000"/>
              <a:headEnd/>
              <a:tailEnd/>
            </a:ln>
          </p:spPr>
          <p:txBody>
            <a:bodyPr wrap="none">
              <a:prstTxWarp prst="textNoShape">
                <a:avLst/>
              </a:prstTxWarp>
              <a:spAutoFit/>
            </a:bodyPr>
            <a:lstStyle/>
            <a:p>
              <a:r>
                <a:rPr lang="en-US" sz="2000">
                  <a:solidFill>
                    <a:schemeClr val="accent2"/>
                  </a:solidFill>
                  <a:latin typeface="Arial Narrow" charset="0"/>
                </a:rPr>
                <a:t>d</a:t>
              </a:r>
            </a:p>
          </p:txBody>
        </p:sp>
        <p:sp>
          <p:nvSpPr>
            <p:cNvPr id="6183" name="Line 19"/>
            <p:cNvSpPr>
              <a:spLocks noChangeShapeType="1"/>
            </p:cNvSpPr>
            <p:nvPr/>
          </p:nvSpPr>
          <p:spPr bwMode="auto">
            <a:xfrm>
              <a:off x="624" y="2304"/>
              <a:ext cx="1200" cy="0"/>
            </a:xfrm>
            <a:prstGeom prst="line">
              <a:avLst/>
            </a:prstGeom>
            <a:noFill/>
            <a:ln w="28575">
              <a:solidFill>
                <a:schemeClr val="accent2"/>
              </a:solidFill>
              <a:round/>
              <a:headEnd type="triangle" w="med" len="med"/>
              <a:tailEnd type="triangle" w="med" len="med"/>
            </a:ln>
          </p:spPr>
          <p:txBody>
            <a:bodyPr>
              <a:prstTxWarp prst="textNoShape">
                <a:avLst/>
              </a:prstTxWarp>
            </a:bodyPr>
            <a:lstStyle/>
            <a:p>
              <a:endParaRPr lang="en-US"/>
            </a:p>
          </p:txBody>
        </p:sp>
        <p:sp>
          <p:nvSpPr>
            <p:cNvPr id="6184" name="Text Box 20"/>
            <p:cNvSpPr txBox="1">
              <a:spLocks noChangeArrowheads="1"/>
            </p:cNvSpPr>
            <p:nvPr/>
          </p:nvSpPr>
          <p:spPr bwMode="auto">
            <a:xfrm>
              <a:off x="1296" y="2256"/>
              <a:ext cx="154" cy="250"/>
            </a:xfrm>
            <a:prstGeom prst="rect">
              <a:avLst/>
            </a:prstGeom>
            <a:noFill/>
            <a:ln w="9525">
              <a:noFill/>
              <a:miter lim="800000"/>
              <a:headEnd/>
              <a:tailEnd/>
            </a:ln>
          </p:spPr>
          <p:txBody>
            <a:bodyPr wrap="none">
              <a:prstTxWarp prst="textNoShape">
                <a:avLst/>
              </a:prstTxWarp>
              <a:spAutoFit/>
            </a:bodyPr>
            <a:lstStyle/>
            <a:p>
              <a:r>
                <a:rPr lang="en-US" sz="2000" b="1">
                  <a:solidFill>
                    <a:schemeClr val="accent2"/>
                  </a:solidFill>
                  <a:latin typeface="Monotype Corsiva" charset="0"/>
                </a:rPr>
                <a:t>l</a:t>
              </a:r>
            </a:p>
          </p:txBody>
        </p:sp>
      </p:grpSp>
      <p:graphicFrame>
        <p:nvGraphicFramePr>
          <p:cNvPr id="431125" name="Object 3"/>
          <p:cNvGraphicFramePr>
            <a:graphicFrameLocks noChangeAspect="1"/>
          </p:cNvGraphicFramePr>
          <p:nvPr/>
        </p:nvGraphicFramePr>
        <p:xfrm>
          <a:off x="4648200" y="3989388"/>
          <a:ext cx="604838" cy="479425"/>
        </p:xfrm>
        <a:graphic>
          <a:graphicData uri="http://schemas.openxmlformats.org/presentationml/2006/ole">
            <mc:AlternateContent xmlns:mc="http://schemas.openxmlformats.org/markup-compatibility/2006">
              <mc:Choice xmlns:v="urn:schemas-microsoft-com:vml" Requires="v">
                <p:oleObj spid="_x0000_s754282" name="Equation" r:id="rId5" imgW="304560" imgH="253800" progId="Equation.3">
                  <p:embed/>
                </p:oleObj>
              </mc:Choice>
              <mc:Fallback>
                <p:oleObj name="Equation" r:id="rId5" imgW="304560" imgH="253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8200" y="3989388"/>
                        <a:ext cx="604838" cy="4794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1126" name="Text Box 22"/>
          <p:cNvSpPr txBox="1">
            <a:spLocks noChangeArrowheads="1"/>
          </p:cNvSpPr>
          <p:nvPr/>
        </p:nvSpPr>
        <p:spPr bwMode="auto">
          <a:xfrm>
            <a:off x="609600" y="4632325"/>
            <a:ext cx="2895600" cy="7016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Thus, the force exerted by the biceps muscle is</a:t>
            </a:r>
          </a:p>
        </p:txBody>
      </p:sp>
      <p:graphicFrame>
        <p:nvGraphicFramePr>
          <p:cNvPr id="431127" name="Object 4"/>
          <p:cNvGraphicFramePr>
            <a:graphicFrameLocks noChangeAspect="1"/>
          </p:cNvGraphicFramePr>
          <p:nvPr/>
        </p:nvGraphicFramePr>
        <p:xfrm>
          <a:off x="3657600" y="4570413"/>
          <a:ext cx="757238" cy="407987"/>
        </p:xfrm>
        <a:graphic>
          <a:graphicData uri="http://schemas.openxmlformats.org/presentationml/2006/ole">
            <mc:AlternateContent xmlns:mc="http://schemas.openxmlformats.org/markup-compatibility/2006">
              <mc:Choice xmlns:v="urn:schemas-microsoft-com:vml" Requires="v">
                <p:oleObj spid="_x0000_s754283" name="Equation" r:id="rId7" imgW="380880" imgH="215640" progId="Equation.3">
                  <p:embed/>
                </p:oleObj>
              </mc:Choice>
              <mc:Fallback>
                <p:oleObj name="Equation" r:id="rId7" imgW="380880" imgH="215640"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570413"/>
                        <a:ext cx="757238" cy="40798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
        <p:nvSpPr>
          <p:cNvPr id="431128" name="Text Box 24"/>
          <p:cNvSpPr txBox="1">
            <a:spLocks noChangeArrowheads="1"/>
          </p:cNvSpPr>
          <p:nvPr/>
        </p:nvSpPr>
        <p:spPr bwMode="auto">
          <a:xfrm>
            <a:off x="457200" y="5775325"/>
            <a:ext cx="3429000" cy="396875"/>
          </a:xfrm>
          <a:prstGeom prst="rect">
            <a:avLst/>
          </a:prstGeom>
          <a:noFill/>
          <a:ln w="28575">
            <a:noFill/>
            <a:miter lim="800000"/>
            <a:headEnd/>
            <a:tailEnd/>
          </a:ln>
        </p:spPr>
        <p:txBody>
          <a:bodyPr>
            <a:prstTxWarp prst="textNoShape">
              <a:avLst/>
            </a:prstTxWarp>
            <a:spAutoFit/>
          </a:bodyPr>
          <a:lstStyle/>
          <a:p>
            <a:pPr>
              <a:spcBef>
                <a:spcPct val="20000"/>
              </a:spcBef>
            </a:pPr>
            <a:r>
              <a:rPr lang="en-US" sz="2000">
                <a:solidFill>
                  <a:srgbClr val="800000"/>
                </a:solidFill>
                <a:latin typeface="Arial Narrow" charset="0"/>
              </a:rPr>
              <a:t>Force exerted by the upper arm is</a:t>
            </a:r>
          </a:p>
        </p:txBody>
      </p:sp>
      <p:graphicFrame>
        <p:nvGraphicFramePr>
          <p:cNvPr id="431129" name="Object 5"/>
          <p:cNvGraphicFramePr>
            <a:graphicFrameLocks noChangeAspect="1"/>
          </p:cNvGraphicFramePr>
          <p:nvPr/>
        </p:nvGraphicFramePr>
        <p:xfrm>
          <a:off x="4038600" y="5791200"/>
          <a:ext cx="403225" cy="430213"/>
        </p:xfrm>
        <a:graphic>
          <a:graphicData uri="http://schemas.openxmlformats.org/presentationml/2006/ole">
            <mc:AlternateContent xmlns:mc="http://schemas.openxmlformats.org/markup-compatibility/2006">
              <mc:Choice xmlns:v="urn:schemas-microsoft-com:vml" Requires="v">
                <p:oleObj spid="_x0000_s754284" name="Equation" r:id="rId9" imgW="203040" imgH="228600" progId="Equation.3">
                  <p:embed/>
                </p:oleObj>
              </mc:Choice>
              <mc:Fallback>
                <p:oleObj name="Equation" r:id="rId9" imgW="203040" imgH="228600" progId="Equation.3">
                  <p:embed/>
                  <p:pic>
                    <p:nvPicPr>
                      <p:cNvPr id="0" nam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38600" y="5791200"/>
                        <a:ext cx="403225" cy="43021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0" name="Object 6"/>
          <p:cNvGraphicFramePr>
            <a:graphicFrameLocks noChangeAspect="1"/>
          </p:cNvGraphicFramePr>
          <p:nvPr/>
        </p:nvGraphicFramePr>
        <p:xfrm>
          <a:off x="5257800" y="2990850"/>
          <a:ext cx="609600" cy="425450"/>
        </p:xfrm>
        <a:graphic>
          <a:graphicData uri="http://schemas.openxmlformats.org/presentationml/2006/ole">
            <mc:AlternateContent xmlns:mc="http://schemas.openxmlformats.org/markup-compatibility/2006">
              <mc:Choice xmlns:v="urn:schemas-microsoft-com:vml" Requires="v">
                <p:oleObj spid="_x0000_s754285" name="Equation" r:id="rId11" imgW="241200" imgH="177480" progId="Equation.3">
                  <p:embed/>
                </p:oleObj>
              </mc:Choice>
              <mc:Fallback>
                <p:oleObj name="Equation" r:id="rId11" imgW="241200" imgH="177480" progId="Equation.3">
                  <p:embed/>
                  <p:pic>
                    <p:nvPicPr>
                      <p:cNvPr id="0" name=""/>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257800" y="2990850"/>
                        <a:ext cx="609600" cy="4254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1" name="Object 7"/>
          <p:cNvGraphicFramePr>
            <a:graphicFrameLocks noChangeAspect="1"/>
          </p:cNvGraphicFramePr>
          <p:nvPr/>
        </p:nvGraphicFramePr>
        <p:xfrm>
          <a:off x="4424363" y="3471863"/>
          <a:ext cx="757237" cy="479425"/>
        </p:xfrm>
        <a:graphic>
          <a:graphicData uri="http://schemas.openxmlformats.org/presentationml/2006/ole">
            <mc:AlternateContent xmlns:mc="http://schemas.openxmlformats.org/markup-compatibility/2006">
              <mc:Choice xmlns:v="urn:schemas-microsoft-com:vml" Requires="v">
                <p:oleObj spid="_x0000_s754286" name="Equation" r:id="rId13" imgW="380880" imgH="253800" progId="Equation.3">
                  <p:embed/>
                </p:oleObj>
              </mc:Choice>
              <mc:Fallback>
                <p:oleObj name="Equation" r:id="rId13" imgW="380880" imgH="253800" progId="Equation.3">
                  <p:embed/>
                  <p:pic>
                    <p:nvPicPr>
                      <p:cNvPr id="0" nam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424363" y="3471863"/>
                        <a:ext cx="757237" cy="47942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2" name="Object 8"/>
          <p:cNvGraphicFramePr>
            <a:graphicFrameLocks noChangeAspect="1"/>
          </p:cNvGraphicFramePr>
          <p:nvPr/>
        </p:nvGraphicFramePr>
        <p:xfrm>
          <a:off x="5165725" y="3495675"/>
          <a:ext cx="1916113" cy="431800"/>
        </p:xfrm>
        <a:graphic>
          <a:graphicData uri="http://schemas.openxmlformats.org/presentationml/2006/ole">
            <mc:AlternateContent xmlns:mc="http://schemas.openxmlformats.org/markup-compatibility/2006">
              <mc:Choice xmlns:v="urn:schemas-microsoft-com:vml" Requires="v">
                <p:oleObj spid="_x0000_s754287" name="Equation" r:id="rId15" imgW="965160" imgH="228600" progId="Equation.3">
                  <p:embed/>
                </p:oleObj>
              </mc:Choice>
              <mc:Fallback>
                <p:oleObj name="Equation" r:id="rId15" imgW="965160" imgH="228600" progId="Equation.3">
                  <p:embed/>
                  <p:pic>
                    <p:nvPicPr>
                      <p:cNvPr id="0" name=""/>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165725" y="3495675"/>
                        <a:ext cx="1916113" cy="4318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3" name="Object 9"/>
          <p:cNvGraphicFramePr>
            <a:graphicFrameLocks noChangeAspect="1"/>
          </p:cNvGraphicFramePr>
          <p:nvPr/>
        </p:nvGraphicFramePr>
        <p:xfrm>
          <a:off x="7065963" y="3505200"/>
          <a:ext cx="477837" cy="411163"/>
        </p:xfrm>
        <a:graphic>
          <a:graphicData uri="http://schemas.openxmlformats.org/presentationml/2006/ole">
            <mc:AlternateContent xmlns:mc="http://schemas.openxmlformats.org/markup-compatibility/2006">
              <mc:Choice xmlns:v="urn:schemas-microsoft-com:vml" Requires="v">
                <p:oleObj spid="_x0000_s754288" name="Equation" r:id="rId17" imgW="241200" imgH="177480" progId="Equation.3">
                  <p:embed/>
                </p:oleObj>
              </mc:Choice>
              <mc:Fallback>
                <p:oleObj name="Equation" r:id="rId17" imgW="241200" imgH="177480" progId="Equation.3">
                  <p:embed/>
                  <p:pic>
                    <p:nvPicPr>
                      <p:cNvPr id="0" name=""/>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7065963" y="3505200"/>
                        <a:ext cx="477837" cy="411163"/>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4" name="Object 10"/>
          <p:cNvGraphicFramePr>
            <a:graphicFrameLocks noChangeAspect="1"/>
          </p:cNvGraphicFramePr>
          <p:nvPr/>
        </p:nvGraphicFramePr>
        <p:xfrm>
          <a:off x="5254625" y="4013200"/>
          <a:ext cx="2798763" cy="431800"/>
        </p:xfrm>
        <a:graphic>
          <a:graphicData uri="http://schemas.openxmlformats.org/presentationml/2006/ole">
            <mc:AlternateContent xmlns:mc="http://schemas.openxmlformats.org/markup-compatibility/2006">
              <mc:Choice xmlns:v="urn:schemas-microsoft-com:vml" Requires="v">
                <p:oleObj spid="_x0000_s754289" name="Equation" r:id="rId19" imgW="1409400" imgH="228600" progId="Equation.3">
                  <p:embed/>
                </p:oleObj>
              </mc:Choice>
              <mc:Fallback>
                <p:oleObj name="Equation" r:id="rId19" imgW="1409400" imgH="228600" progId="Equation.3">
                  <p:embed/>
                  <p:pic>
                    <p:nvPicPr>
                      <p:cNvPr id="0" name=""/>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254625" y="4013200"/>
                        <a:ext cx="2798763" cy="4318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5" name="Object 11"/>
          <p:cNvGraphicFramePr>
            <a:graphicFrameLocks noChangeAspect="1"/>
          </p:cNvGraphicFramePr>
          <p:nvPr/>
        </p:nvGraphicFramePr>
        <p:xfrm>
          <a:off x="8054975" y="4000500"/>
          <a:ext cx="479425" cy="457200"/>
        </p:xfrm>
        <a:graphic>
          <a:graphicData uri="http://schemas.openxmlformats.org/presentationml/2006/ole">
            <mc:AlternateContent xmlns:mc="http://schemas.openxmlformats.org/markup-compatibility/2006">
              <mc:Choice xmlns:v="urn:schemas-microsoft-com:vml" Requires="v">
                <p:oleObj spid="_x0000_s754290" name="Equation" r:id="rId21" imgW="241200" imgH="177480" progId="Equation.3">
                  <p:embed/>
                </p:oleObj>
              </mc:Choice>
              <mc:Fallback>
                <p:oleObj name="Equation" r:id="rId21" imgW="241200" imgH="177480" progId="Equation.3">
                  <p:embed/>
                  <p:pic>
                    <p:nvPicPr>
                      <p:cNvPr id="0" name=""/>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8054975" y="4000500"/>
                        <a:ext cx="479425" cy="4572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6" name="Object 12"/>
          <p:cNvGraphicFramePr>
            <a:graphicFrameLocks noChangeAspect="1"/>
          </p:cNvGraphicFramePr>
          <p:nvPr/>
        </p:nvGraphicFramePr>
        <p:xfrm>
          <a:off x="4419600" y="4581525"/>
          <a:ext cx="958850" cy="384175"/>
        </p:xfrm>
        <a:graphic>
          <a:graphicData uri="http://schemas.openxmlformats.org/presentationml/2006/ole">
            <mc:AlternateContent xmlns:mc="http://schemas.openxmlformats.org/markup-compatibility/2006">
              <mc:Choice xmlns:v="urn:schemas-microsoft-com:vml" Requires="v">
                <p:oleObj spid="_x0000_s754291" name="Equation" r:id="rId23" imgW="482400" imgH="203040" progId="Equation.3">
                  <p:embed/>
                </p:oleObj>
              </mc:Choice>
              <mc:Fallback>
                <p:oleObj name="Equation" r:id="rId23" imgW="482400" imgH="203040" progId="Equation.3">
                  <p:embed/>
                  <p:pic>
                    <p:nvPicPr>
                      <p:cNvPr id="0" name=""/>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4419600" y="4581525"/>
                        <a:ext cx="958850" cy="3841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7" name="Object 13"/>
          <p:cNvGraphicFramePr>
            <a:graphicFrameLocks noChangeAspect="1"/>
          </p:cNvGraphicFramePr>
          <p:nvPr/>
        </p:nvGraphicFramePr>
        <p:xfrm>
          <a:off x="3657600" y="5119688"/>
          <a:ext cx="403225" cy="407987"/>
        </p:xfrm>
        <a:graphic>
          <a:graphicData uri="http://schemas.openxmlformats.org/presentationml/2006/ole">
            <mc:AlternateContent xmlns:mc="http://schemas.openxmlformats.org/markup-compatibility/2006">
              <mc:Choice xmlns:v="urn:schemas-microsoft-com:vml" Requires="v">
                <p:oleObj spid="_x0000_s754292" name="Equation" r:id="rId25" imgW="203040" imgH="215640" progId="Equation.3">
                  <p:embed/>
                </p:oleObj>
              </mc:Choice>
              <mc:Fallback>
                <p:oleObj name="Equation" r:id="rId25" imgW="203040" imgH="215640" progId="Equation.3">
                  <p:embed/>
                  <p:pic>
                    <p:nvPicPr>
                      <p:cNvPr id="0" name=""/>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657600" y="5119688"/>
                        <a:ext cx="403225" cy="40798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8" name="Object 14"/>
          <p:cNvGraphicFramePr>
            <a:graphicFrameLocks noChangeAspect="1"/>
          </p:cNvGraphicFramePr>
          <p:nvPr/>
        </p:nvGraphicFramePr>
        <p:xfrm>
          <a:off x="4019550" y="4970463"/>
          <a:ext cx="1009650" cy="744537"/>
        </p:xfrm>
        <a:graphic>
          <a:graphicData uri="http://schemas.openxmlformats.org/presentationml/2006/ole">
            <mc:AlternateContent xmlns:mc="http://schemas.openxmlformats.org/markup-compatibility/2006">
              <mc:Choice xmlns:v="urn:schemas-microsoft-com:vml" Requires="v">
                <p:oleObj spid="_x0000_s754293" name="Equation" r:id="rId27" imgW="507960" imgH="393480" progId="Equation.3">
                  <p:embed/>
                </p:oleObj>
              </mc:Choice>
              <mc:Fallback>
                <p:oleObj name="Equation" r:id="rId27" imgW="507960" imgH="393480" progId="Equation.3">
                  <p:embed/>
                  <p:pic>
                    <p:nvPicPr>
                      <p:cNvPr id="0" name=""/>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4019550" y="4970463"/>
                        <a:ext cx="1009650" cy="744537"/>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39" name="Object 15"/>
          <p:cNvGraphicFramePr>
            <a:graphicFrameLocks noChangeAspect="1"/>
          </p:cNvGraphicFramePr>
          <p:nvPr/>
        </p:nvGraphicFramePr>
        <p:xfrm>
          <a:off x="4972050" y="4953000"/>
          <a:ext cx="2343150" cy="742950"/>
        </p:xfrm>
        <a:graphic>
          <a:graphicData uri="http://schemas.openxmlformats.org/presentationml/2006/ole">
            <mc:AlternateContent xmlns:mc="http://schemas.openxmlformats.org/markup-compatibility/2006">
              <mc:Choice xmlns:v="urn:schemas-microsoft-com:vml" Requires="v">
                <p:oleObj spid="_x0000_s754294" name="Equation" r:id="rId29" imgW="1333440" imgH="393480" progId="Equation.3">
                  <p:embed/>
                </p:oleObj>
              </mc:Choice>
              <mc:Fallback>
                <p:oleObj name="Equation" r:id="rId29" imgW="1333440" imgH="393480" progId="Equation.3">
                  <p:embed/>
                  <p:pic>
                    <p:nvPicPr>
                      <p:cNvPr id="0" name=""/>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4972050" y="4953000"/>
                        <a:ext cx="2343150" cy="74295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40" name="Object 16"/>
          <p:cNvGraphicFramePr>
            <a:graphicFrameLocks noChangeAspect="1"/>
          </p:cNvGraphicFramePr>
          <p:nvPr/>
        </p:nvGraphicFramePr>
        <p:xfrm>
          <a:off x="4406900" y="5802313"/>
          <a:ext cx="1311275" cy="406400"/>
        </p:xfrm>
        <a:graphic>
          <a:graphicData uri="http://schemas.openxmlformats.org/presentationml/2006/ole">
            <mc:AlternateContent xmlns:mc="http://schemas.openxmlformats.org/markup-compatibility/2006">
              <mc:Choice xmlns:v="urn:schemas-microsoft-com:vml" Requires="v">
                <p:oleObj spid="_x0000_s754295" name="Equation" r:id="rId31" imgW="660240" imgH="215640" progId="Equation.3">
                  <p:embed/>
                </p:oleObj>
              </mc:Choice>
              <mc:Fallback>
                <p:oleObj name="Equation" r:id="rId31" imgW="660240" imgH="215640" progId="Equation.3">
                  <p:embed/>
                  <p:pic>
                    <p:nvPicPr>
                      <p:cNvPr id="0" name=""/>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4406900" y="5802313"/>
                        <a:ext cx="1311275" cy="406400"/>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graphicFrame>
        <p:nvGraphicFramePr>
          <p:cNvPr id="431141" name="Object 17"/>
          <p:cNvGraphicFramePr>
            <a:graphicFrameLocks noChangeAspect="1"/>
          </p:cNvGraphicFramePr>
          <p:nvPr/>
        </p:nvGraphicFramePr>
        <p:xfrm>
          <a:off x="5681663" y="5840413"/>
          <a:ext cx="2547937" cy="333375"/>
        </p:xfrm>
        <a:graphic>
          <a:graphicData uri="http://schemas.openxmlformats.org/presentationml/2006/ole">
            <mc:AlternateContent xmlns:mc="http://schemas.openxmlformats.org/markup-compatibility/2006">
              <mc:Choice xmlns:v="urn:schemas-microsoft-com:vml" Requires="v">
                <p:oleObj spid="_x0000_s754296" name="Equation" r:id="rId33" imgW="1282680" imgH="177480" progId="Equation.3">
                  <p:embed/>
                </p:oleObj>
              </mc:Choice>
              <mc:Fallback>
                <p:oleObj name="Equation" r:id="rId33" imgW="1282680" imgH="177480" progId="Equation.3">
                  <p:embed/>
                  <p:pic>
                    <p:nvPicPr>
                      <p:cNvPr id="0" name=""/>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5681663" y="5840413"/>
                        <a:ext cx="2547937" cy="333375"/>
                      </a:xfrm>
                      <a:prstGeom prst="rect">
                        <a:avLst/>
                      </a:prstGeom>
                      <a:noFill/>
                      <a:ln>
                        <a:noFill/>
                      </a:ln>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28575">
                            <a:solidFill>
                              <a:srgbClr val="0033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13366367"/>
      </p:ext>
    </p:extLst>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iterate type="wd">
                                    <p:tmPct val="10000"/>
                                  </p:iterate>
                                  <p:childTnLst>
                                    <p:set>
                                      <p:cBhvr>
                                        <p:cTn id="6" dur="1" fill="hold">
                                          <p:stCondLst>
                                            <p:cond delay="0"/>
                                          </p:stCondLst>
                                        </p:cTn>
                                        <p:tgtEl>
                                          <p:spTgt spid="431107"/>
                                        </p:tgtEl>
                                        <p:attrNameLst>
                                          <p:attrName>style.visibility</p:attrName>
                                        </p:attrNameLst>
                                      </p:cBhvr>
                                      <p:to>
                                        <p:strVal val="visible"/>
                                      </p:to>
                                    </p:set>
                                    <p:animEffect transition="in" filter="wipe(left)">
                                      <p:cBhvr>
                                        <p:cTn id="7" dur="500"/>
                                        <p:tgtEl>
                                          <p:spTgt spid="43110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iterate type="wd">
                                    <p:tmPct val="10000"/>
                                  </p:iterate>
                                  <p:childTnLst>
                                    <p:set>
                                      <p:cBhvr>
                                        <p:cTn id="11" dur="1" fill="hold">
                                          <p:stCondLst>
                                            <p:cond delay="0"/>
                                          </p:stCondLst>
                                        </p:cTn>
                                        <p:tgtEl>
                                          <p:spTgt spid="2"/>
                                        </p:tgtEl>
                                        <p:attrNameLst>
                                          <p:attrName>style.visibility</p:attrName>
                                        </p:attrNameLst>
                                      </p:cBhvr>
                                      <p:to>
                                        <p:strVal val="visible"/>
                                      </p:to>
                                    </p:set>
                                    <p:animEffect transition="in" filter="wipe(left)">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iterate type="wd">
                                    <p:tmPct val="10000"/>
                                  </p:iterate>
                                  <p:childTnLst>
                                    <p:set>
                                      <p:cBhvr>
                                        <p:cTn id="16" dur="1" fill="hold">
                                          <p:stCondLst>
                                            <p:cond delay="0"/>
                                          </p:stCondLst>
                                        </p:cTn>
                                        <p:tgtEl>
                                          <p:spTgt spid="431109">
                                            <p:txEl>
                                              <p:pRg st="0" end="0"/>
                                            </p:txEl>
                                          </p:spTgt>
                                        </p:tgtEl>
                                        <p:attrNameLst>
                                          <p:attrName>style.visibility</p:attrName>
                                        </p:attrNameLst>
                                      </p:cBhvr>
                                      <p:to>
                                        <p:strVal val="visible"/>
                                      </p:to>
                                    </p:set>
                                    <p:animEffect transition="in" filter="wipe(left)">
                                      <p:cBhvr>
                                        <p:cTn id="17" dur="500"/>
                                        <p:tgtEl>
                                          <p:spTgt spid="43110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iterate type="wd">
                                    <p:tmPct val="10000"/>
                                  </p:iterate>
                                  <p:childTnLst>
                                    <p:set>
                                      <p:cBhvr>
                                        <p:cTn id="21" dur="1" fill="hold">
                                          <p:stCondLst>
                                            <p:cond delay="0"/>
                                          </p:stCondLst>
                                        </p:cTn>
                                        <p:tgtEl>
                                          <p:spTgt spid="431108"/>
                                        </p:tgtEl>
                                        <p:attrNameLst>
                                          <p:attrName>style.visibility</p:attrName>
                                        </p:attrNameLst>
                                      </p:cBhvr>
                                      <p:to>
                                        <p:strVal val="visible"/>
                                      </p:to>
                                    </p:set>
                                    <p:animEffect transition="in" filter="wipe(left)">
                                      <p:cBhvr>
                                        <p:cTn id="22" dur="500"/>
                                        <p:tgtEl>
                                          <p:spTgt spid="43110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iterate type="wd">
                                    <p:tmPct val="10000"/>
                                  </p:iterate>
                                  <p:childTnLst>
                                    <p:set>
                                      <p:cBhvr>
                                        <p:cTn id="26" dur="1" fill="hold">
                                          <p:stCondLst>
                                            <p:cond delay="0"/>
                                          </p:stCondLst>
                                        </p:cTn>
                                        <p:tgtEl>
                                          <p:spTgt spid="431130"/>
                                        </p:tgtEl>
                                        <p:attrNameLst>
                                          <p:attrName>style.visibility</p:attrName>
                                        </p:attrNameLst>
                                      </p:cBhvr>
                                      <p:to>
                                        <p:strVal val="visible"/>
                                      </p:to>
                                    </p:set>
                                    <p:animEffect transition="in" filter="wipe(left)">
                                      <p:cBhvr>
                                        <p:cTn id="27" dur="500"/>
                                        <p:tgtEl>
                                          <p:spTgt spid="43113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iterate type="wd">
                                    <p:tmPct val="10000"/>
                                  </p:iterate>
                                  <p:childTnLst>
                                    <p:set>
                                      <p:cBhvr>
                                        <p:cTn id="31" dur="1" fill="hold">
                                          <p:stCondLst>
                                            <p:cond delay="0"/>
                                          </p:stCondLst>
                                        </p:cTn>
                                        <p:tgtEl>
                                          <p:spTgt spid="431131"/>
                                        </p:tgtEl>
                                        <p:attrNameLst>
                                          <p:attrName>style.visibility</p:attrName>
                                        </p:attrNameLst>
                                      </p:cBhvr>
                                      <p:to>
                                        <p:strVal val="visible"/>
                                      </p:to>
                                    </p:set>
                                    <p:animEffect transition="in" filter="wipe(left)">
                                      <p:cBhvr>
                                        <p:cTn id="32" dur="500"/>
                                        <p:tgtEl>
                                          <p:spTgt spid="43113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iterate type="wd">
                                    <p:tmPct val="10000"/>
                                  </p:iterate>
                                  <p:childTnLst>
                                    <p:set>
                                      <p:cBhvr>
                                        <p:cTn id="36" dur="1" fill="hold">
                                          <p:stCondLst>
                                            <p:cond delay="0"/>
                                          </p:stCondLst>
                                        </p:cTn>
                                        <p:tgtEl>
                                          <p:spTgt spid="431132"/>
                                        </p:tgtEl>
                                        <p:attrNameLst>
                                          <p:attrName>style.visibility</p:attrName>
                                        </p:attrNameLst>
                                      </p:cBhvr>
                                      <p:to>
                                        <p:strVal val="visible"/>
                                      </p:to>
                                    </p:set>
                                    <p:animEffect transition="in" filter="wipe(left)">
                                      <p:cBhvr>
                                        <p:cTn id="37" dur="500"/>
                                        <p:tgtEl>
                                          <p:spTgt spid="43113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iterate type="wd">
                                    <p:tmPct val="10000"/>
                                  </p:iterate>
                                  <p:childTnLst>
                                    <p:set>
                                      <p:cBhvr>
                                        <p:cTn id="41" dur="1" fill="hold">
                                          <p:stCondLst>
                                            <p:cond delay="0"/>
                                          </p:stCondLst>
                                        </p:cTn>
                                        <p:tgtEl>
                                          <p:spTgt spid="431133"/>
                                        </p:tgtEl>
                                        <p:attrNameLst>
                                          <p:attrName>style.visibility</p:attrName>
                                        </p:attrNameLst>
                                      </p:cBhvr>
                                      <p:to>
                                        <p:strVal val="visible"/>
                                      </p:to>
                                    </p:set>
                                    <p:animEffect transition="in" filter="wipe(left)">
                                      <p:cBhvr>
                                        <p:cTn id="42" dur="500"/>
                                        <p:tgtEl>
                                          <p:spTgt spid="43113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iterate type="wd">
                                    <p:tmPct val="10000"/>
                                  </p:iterate>
                                  <p:childTnLst>
                                    <p:set>
                                      <p:cBhvr>
                                        <p:cTn id="46" dur="1" fill="hold">
                                          <p:stCondLst>
                                            <p:cond delay="0"/>
                                          </p:stCondLst>
                                        </p:cTn>
                                        <p:tgtEl>
                                          <p:spTgt spid="431110">
                                            <p:txEl>
                                              <p:pRg st="0" end="0"/>
                                            </p:txEl>
                                          </p:spTgt>
                                        </p:tgtEl>
                                        <p:attrNameLst>
                                          <p:attrName>style.visibility</p:attrName>
                                        </p:attrNameLst>
                                      </p:cBhvr>
                                      <p:to>
                                        <p:strVal val="visible"/>
                                      </p:to>
                                    </p:set>
                                    <p:animEffect transition="in" filter="wipe(left)">
                                      <p:cBhvr>
                                        <p:cTn id="47" dur="500"/>
                                        <p:tgtEl>
                                          <p:spTgt spid="431110">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8" fill="hold" nodeType="clickEffect">
                                  <p:stCondLst>
                                    <p:cond delay="0"/>
                                  </p:stCondLst>
                                  <p:iterate type="wd">
                                    <p:tmPct val="10000"/>
                                  </p:iterate>
                                  <p:childTnLst>
                                    <p:set>
                                      <p:cBhvr>
                                        <p:cTn id="51" dur="1" fill="hold">
                                          <p:stCondLst>
                                            <p:cond delay="0"/>
                                          </p:stCondLst>
                                        </p:cTn>
                                        <p:tgtEl>
                                          <p:spTgt spid="431125"/>
                                        </p:tgtEl>
                                        <p:attrNameLst>
                                          <p:attrName>style.visibility</p:attrName>
                                        </p:attrNameLst>
                                      </p:cBhvr>
                                      <p:to>
                                        <p:strVal val="visible"/>
                                      </p:to>
                                    </p:set>
                                    <p:animEffect transition="in" filter="wipe(left)">
                                      <p:cBhvr>
                                        <p:cTn id="52" dur="500"/>
                                        <p:tgtEl>
                                          <p:spTgt spid="431125"/>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8" fill="hold" nodeType="clickEffect">
                                  <p:stCondLst>
                                    <p:cond delay="0"/>
                                  </p:stCondLst>
                                  <p:iterate type="wd">
                                    <p:tmPct val="10000"/>
                                  </p:iterate>
                                  <p:childTnLst>
                                    <p:set>
                                      <p:cBhvr>
                                        <p:cTn id="56" dur="1" fill="hold">
                                          <p:stCondLst>
                                            <p:cond delay="0"/>
                                          </p:stCondLst>
                                        </p:cTn>
                                        <p:tgtEl>
                                          <p:spTgt spid="431134"/>
                                        </p:tgtEl>
                                        <p:attrNameLst>
                                          <p:attrName>style.visibility</p:attrName>
                                        </p:attrNameLst>
                                      </p:cBhvr>
                                      <p:to>
                                        <p:strVal val="visible"/>
                                      </p:to>
                                    </p:set>
                                    <p:animEffect transition="in" filter="wipe(left)">
                                      <p:cBhvr>
                                        <p:cTn id="57" dur="500"/>
                                        <p:tgtEl>
                                          <p:spTgt spid="431134"/>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iterate type="wd">
                                    <p:tmPct val="10000"/>
                                  </p:iterate>
                                  <p:childTnLst>
                                    <p:set>
                                      <p:cBhvr>
                                        <p:cTn id="61" dur="1" fill="hold">
                                          <p:stCondLst>
                                            <p:cond delay="0"/>
                                          </p:stCondLst>
                                        </p:cTn>
                                        <p:tgtEl>
                                          <p:spTgt spid="431135"/>
                                        </p:tgtEl>
                                        <p:attrNameLst>
                                          <p:attrName>style.visibility</p:attrName>
                                        </p:attrNameLst>
                                      </p:cBhvr>
                                      <p:to>
                                        <p:strVal val="visible"/>
                                      </p:to>
                                    </p:set>
                                    <p:animEffect transition="in" filter="wipe(left)">
                                      <p:cBhvr>
                                        <p:cTn id="62" dur="500"/>
                                        <p:tgtEl>
                                          <p:spTgt spid="431135"/>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8" fill="hold" grpId="0" nodeType="clickEffect">
                                  <p:stCondLst>
                                    <p:cond delay="0"/>
                                  </p:stCondLst>
                                  <p:iterate type="wd">
                                    <p:tmPct val="10000"/>
                                  </p:iterate>
                                  <p:childTnLst>
                                    <p:set>
                                      <p:cBhvr>
                                        <p:cTn id="66" dur="1" fill="hold">
                                          <p:stCondLst>
                                            <p:cond delay="0"/>
                                          </p:stCondLst>
                                        </p:cTn>
                                        <p:tgtEl>
                                          <p:spTgt spid="431126">
                                            <p:txEl>
                                              <p:pRg st="0" end="0"/>
                                            </p:txEl>
                                          </p:spTgt>
                                        </p:tgtEl>
                                        <p:attrNameLst>
                                          <p:attrName>style.visibility</p:attrName>
                                        </p:attrNameLst>
                                      </p:cBhvr>
                                      <p:to>
                                        <p:strVal val="visible"/>
                                      </p:to>
                                    </p:set>
                                    <p:animEffect transition="in" filter="wipe(left)">
                                      <p:cBhvr>
                                        <p:cTn id="67" dur="500"/>
                                        <p:tgtEl>
                                          <p:spTgt spid="431126">
                                            <p:txEl>
                                              <p:pRg st="0" end="0"/>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8" fill="hold" nodeType="clickEffect">
                                  <p:stCondLst>
                                    <p:cond delay="0"/>
                                  </p:stCondLst>
                                  <p:iterate type="wd">
                                    <p:tmPct val="10000"/>
                                  </p:iterate>
                                  <p:childTnLst>
                                    <p:set>
                                      <p:cBhvr>
                                        <p:cTn id="71" dur="1" fill="hold">
                                          <p:stCondLst>
                                            <p:cond delay="0"/>
                                          </p:stCondLst>
                                        </p:cTn>
                                        <p:tgtEl>
                                          <p:spTgt spid="431127"/>
                                        </p:tgtEl>
                                        <p:attrNameLst>
                                          <p:attrName>style.visibility</p:attrName>
                                        </p:attrNameLst>
                                      </p:cBhvr>
                                      <p:to>
                                        <p:strVal val="visible"/>
                                      </p:to>
                                    </p:set>
                                    <p:animEffect transition="in" filter="wipe(left)">
                                      <p:cBhvr>
                                        <p:cTn id="72" dur="500"/>
                                        <p:tgtEl>
                                          <p:spTgt spid="431127"/>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8" fill="hold" nodeType="clickEffect">
                                  <p:stCondLst>
                                    <p:cond delay="0"/>
                                  </p:stCondLst>
                                  <p:iterate type="wd">
                                    <p:tmPct val="10000"/>
                                  </p:iterate>
                                  <p:childTnLst>
                                    <p:set>
                                      <p:cBhvr>
                                        <p:cTn id="76" dur="1" fill="hold">
                                          <p:stCondLst>
                                            <p:cond delay="0"/>
                                          </p:stCondLst>
                                        </p:cTn>
                                        <p:tgtEl>
                                          <p:spTgt spid="431136"/>
                                        </p:tgtEl>
                                        <p:attrNameLst>
                                          <p:attrName>style.visibility</p:attrName>
                                        </p:attrNameLst>
                                      </p:cBhvr>
                                      <p:to>
                                        <p:strVal val="visible"/>
                                      </p:to>
                                    </p:set>
                                    <p:animEffect transition="in" filter="wipe(left)">
                                      <p:cBhvr>
                                        <p:cTn id="77" dur="500"/>
                                        <p:tgtEl>
                                          <p:spTgt spid="431136"/>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8" fill="hold" nodeType="clickEffect">
                                  <p:stCondLst>
                                    <p:cond delay="0"/>
                                  </p:stCondLst>
                                  <p:iterate type="wd">
                                    <p:tmPct val="10000"/>
                                  </p:iterate>
                                  <p:childTnLst>
                                    <p:set>
                                      <p:cBhvr>
                                        <p:cTn id="81" dur="1" fill="hold">
                                          <p:stCondLst>
                                            <p:cond delay="0"/>
                                          </p:stCondLst>
                                        </p:cTn>
                                        <p:tgtEl>
                                          <p:spTgt spid="431137"/>
                                        </p:tgtEl>
                                        <p:attrNameLst>
                                          <p:attrName>style.visibility</p:attrName>
                                        </p:attrNameLst>
                                      </p:cBhvr>
                                      <p:to>
                                        <p:strVal val="visible"/>
                                      </p:to>
                                    </p:set>
                                    <p:animEffect transition="in" filter="wipe(left)">
                                      <p:cBhvr>
                                        <p:cTn id="82" dur="500"/>
                                        <p:tgtEl>
                                          <p:spTgt spid="431137"/>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8" fill="hold" nodeType="clickEffect">
                                  <p:stCondLst>
                                    <p:cond delay="0"/>
                                  </p:stCondLst>
                                  <p:iterate type="wd">
                                    <p:tmPct val="10000"/>
                                  </p:iterate>
                                  <p:childTnLst>
                                    <p:set>
                                      <p:cBhvr>
                                        <p:cTn id="86" dur="1" fill="hold">
                                          <p:stCondLst>
                                            <p:cond delay="0"/>
                                          </p:stCondLst>
                                        </p:cTn>
                                        <p:tgtEl>
                                          <p:spTgt spid="431138"/>
                                        </p:tgtEl>
                                        <p:attrNameLst>
                                          <p:attrName>style.visibility</p:attrName>
                                        </p:attrNameLst>
                                      </p:cBhvr>
                                      <p:to>
                                        <p:strVal val="visible"/>
                                      </p:to>
                                    </p:set>
                                    <p:animEffect transition="in" filter="wipe(left)">
                                      <p:cBhvr>
                                        <p:cTn id="87" dur="500"/>
                                        <p:tgtEl>
                                          <p:spTgt spid="431138"/>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8" fill="hold" nodeType="clickEffect">
                                  <p:stCondLst>
                                    <p:cond delay="0"/>
                                  </p:stCondLst>
                                  <p:iterate type="wd">
                                    <p:tmPct val="10000"/>
                                  </p:iterate>
                                  <p:childTnLst>
                                    <p:set>
                                      <p:cBhvr>
                                        <p:cTn id="91" dur="1" fill="hold">
                                          <p:stCondLst>
                                            <p:cond delay="0"/>
                                          </p:stCondLst>
                                        </p:cTn>
                                        <p:tgtEl>
                                          <p:spTgt spid="431139"/>
                                        </p:tgtEl>
                                        <p:attrNameLst>
                                          <p:attrName>style.visibility</p:attrName>
                                        </p:attrNameLst>
                                      </p:cBhvr>
                                      <p:to>
                                        <p:strVal val="visible"/>
                                      </p:to>
                                    </p:set>
                                    <p:animEffect transition="in" filter="wipe(left)">
                                      <p:cBhvr>
                                        <p:cTn id="92" dur="500"/>
                                        <p:tgtEl>
                                          <p:spTgt spid="431139"/>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8" fill="hold" grpId="0" nodeType="clickEffect">
                                  <p:stCondLst>
                                    <p:cond delay="0"/>
                                  </p:stCondLst>
                                  <p:iterate type="wd">
                                    <p:tmPct val="10000"/>
                                  </p:iterate>
                                  <p:childTnLst>
                                    <p:set>
                                      <p:cBhvr>
                                        <p:cTn id="96" dur="1" fill="hold">
                                          <p:stCondLst>
                                            <p:cond delay="0"/>
                                          </p:stCondLst>
                                        </p:cTn>
                                        <p:tgtEl>
                                          <p:spTgt spid="431128">
                                            <p:txEl>
                                              <p:pRg st="0" end="0"/>
                                            </p:txEl>
                                          </p:spTgt>
                                        </p:tgtEl>
                                        <p:attrNameLst>
                                          <p:attrName>style.visibility</p:attrName>
                                        </p:attrNameLst>
                                      </p:cBhvr>
                                      <p:to>
                                        <p:strVal val="visible"/>
                                      </p:to>
                                    </p:set>
                                    <p:animEffect transition="in" filter="wipe(left)">
                                      <p:cBhvr>
                                        <p:cTn id="97" dur="500"/>
                                        <p:tgtEl>
                                          <p:spTgt spid="431128">
                                            <p:txEl>
                                              <p:pRg st="0" end="0"/>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8" fill="hold" nodeType="clickEffect">
                                  <p:stCondLst>
                                    <p:cond delay="0"/>
                                  </p:stCondLst>
                                  <p:iterate type="wd">
                                    <p:tmPct val="10000"/>
                                  </p:iterate>
                                  <p:childTnLst>
                                    <p:set>
                                      <p:cBhvr>
                                        <p:cTn id="101" dur="1" fill="hold">
                                          <p:stCondLst>
                                            <p:cond delay="0"/>
                                          </p:stCondLst>
                                        </p:cTn>
                                        <p:tgtEl>
                                          <p:spTgt spid="431129"/>
                                        </p:tgtEl>
                                        <p:attrNameLst>
                                          <p:attrName>style.visibility</p:attrName>
                                        </p:attrNameLst>
                                      </p:cBhvr>
                                      <p:to>
                                        <p:strVal val="visible"/>
                                      </p:to>
                                    </p:set>
                                    <p:animEffect transition="in" filter="wipe(left)">
                                      <p:cBhvr>
                                        <p:cTn id="102" dur="500"/>
                                        <p:tgtEl>
                                          <p:spTgt spid="431129"/>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iterate type="wd">
                                    <p:tmPct val="10000"/>
                                  </p:iterate>
                                  <p:childTnLst>
                                    <p:set>
                                      <p:cBhvr>
                                        <p:cTn id="106" dur="1" fill="hold">
                                          <p:stCondLst>
                                            <p:cond delay="0"/>
                                          </p:stCondLst>
                                        </p:cTn>
                                        <p:tgtEl>
                                          <p:spTgt spid="431140"/>
                                        </p:tgtEl>
                                        <p:attrNameLst>
                                          <p:attrName>style.visibility</p:attrName>
                                        </p:attrNameLst>
                                      </p:cBhvr>
                                      <p:to>
                                        <p:strVal val="visible"/>
                                      </p:to>
                                    </p:set>
                                    <p:animEffect transition="in" filter="wipe(left)">
                                      <p:cBhvr>
                                        <p:cTn id="107" dur="500"/>
                                        <p:tgtEl>
                                          <p:spTgt spid="431140"/>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8" fill="hold" nodeType="clickEffect">
                                  <p:stCondLst>
                                    <p:cond delay="0"/>
                                  </p:stCondLst>
                                  <p:iterate type="wd">
                                    <p:tmPct val="10000"/>
                                  </p:iterate>
                                  <p:childTnLst>
                                    <p:set>
                                      <p:cBhvr>
                                        <p:cTn id="111" dur="1" fill="hold">
                                          <p:stCondLst>
                                            <p:cond delay="0"/>
                                          </p:stCondLst>
                                        </p:cTn>
                                        <p:tgtEl>
                                          <p:spTgt spid="431141"/>
                                        </p:tgtEl>
                                        <p:attrNameLst>
                                          <p:attrName>style.visibility</p:attrName>
                                        </p:attrNameLst>
                                      </p:cBhvr>
                                      <p:to>
                                        <p:strVal val="visible"/>
                                      </p:to>
                                    </p:set>
                                    <p:animEffect transition="in" filter="wipe(left)">
                                      <p:cBhvr>
                                        <p:cTn id="112" dur="500"/>
                                        <p:tgtEl>
                                          <p:spTgt spid="4311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107" grpId="0" animBg="1" autoUpdateAnimBg="0"/>
      <p:bldP spid="431109" grpId="0" build="p" autoUpdateAnimBg="0"/>
      <p:bldP spid="431110" grpId="0" build="p" autoUpdateAnimBg="0"/>
      <p:bldP spid="431126" grpId="0" build="p" autoUpdateAnimBg="0"/>
      <p:bldP spid="431128" grpId="0" build="p" autoUpdateAnimBg="0"/>
    </p:bldLst>
  </p:timing>
</p:sld>
</file>

<file path=ppt/theme/theme1.xml><?xml version="1.0" encoding="utf-8"?>
<a:theme xmlns:a="http://schemas.openxmlformats.org/drawingml/2006/main" name="phys1443-spring02">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6600"/>
      </a:hlink>
      <a:folHlink>
        <a:srgbClr val="B2B2B2"/>
      </a:folHlink>
    </a:clrScheme>
    <a:fontScheme name="phys1443-spring02">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phys1443-spring02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hys1443-spring02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hys1443-spring02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hys1443-spring02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hys1443-spring02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hys1443-spring02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hys1443-spring02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D:\UTA\Classes\1443 Spring 2002\phys1443-spring02.pot</Template>
  <TotalTime>47999</TotalTime>
  <Words>1706</Words>
  <Application>Microsoft Macintosh PowerPoint</Application>
  <PresentationFormat>On-screen Show (4:3)</PresentationFormat>
  <Paragraphs>220</Paragraphs>
  <Slides>15</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phys1443-spring02</vt:lpstr>
      <vt:lpstr>Equation</vt:lpstr>
      <vt:lpstr>PHYS 1441 – Section 002 Lecture #23</vt:lpstr>
      <vt:lpstr>Announcements</vt:lpstr>
      <vt:lpstr>More on Conditions for Equilibrium</vt:lpstr>
      <vt:lpstr>How do we solve static equilibrium problems?</vt:lpstr>
      <vt:lpstr>Example for Mechanical Equilibrium</vt:lpstr>
      <vt:lpstr>Example for Mech. Equilibrium Cont’d </vt:lpstr>
      <vt:lpstr>Example 9 – 7 </vt:lpstr>
      <vt:lpstr>Example 9 – 7 cont’d</vt:lpstr>
      <vt:lpstr>Ex. 9.8 for Mechanical Equilibrium</vt:lpstr>
      <vt:lpstr>Elastic Properties of Solids</vt:lpstr>
      <vt:lpstr>Applied force vs elongation</vt:lpstr>
      <vt:lpstr>Young’s Modulus</vt:lpstr>
      <vt:lpstr>Bulk Modulus</vt:lpstr>
      <vt:lpstr>Example for Solid’s Elastic Property</vt:lpstr>
      <vt:lpstr>Density and Specific Gravity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1443 – Section 501 Lecture #1</dc:title>
  <dc:creator>Jae Yu</dc:creator>
  <cp:lastModifiedBy>Jaehoon Yu</cp:lastModifiedBy>
  <cp:revision>1371</cp:revision>
  <cp:lastPrinted>2013-04-08T23:48:48Z</cp:lastPrinted>
  <dcterms:created xsi:type="dcterms:W3CDTF">2012-08-27T21:13:02Z</dcterms:created>
  <dcterms:modified xsi:type="dcterms:W3CDTF">2013-04-30T20:41:19Z</dcterms:modified>
</cp:coreProperties>
</file>