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537" r:id="rId3"/>
    <p:sldId id="785" r:id="rId4"/>
    <p:sldId id="786" r:id="rId5"/>
    <p:sldId id="800" r:id="rId6"/>
    <p:sldId id="801" r:id="rId7"/>
    <p:sldId id="802" r:id="rId8"/>
    <p:sldId id="803" r:id="rId9"/>
    <p:sldId id="804" r:id="rId10"/>
    <p:sldId id="805" r:id="rId11"/>
    <p:sldId id="806" r:id="rId1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192"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9" Type="http://schemas.openxmlformats.org/officeDocument/2006/relationships/image" Target="../media/image14.wmf"/><Relationship Id="rId10" Type="http://schemas.openxmlformats.org/officeDocument/2006/relationships/image" Target="../media/image15.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7.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5" Type="http://schemas.openxmlformats.org/officeDocument/2006/relationships/image" Target="../media/image27.wmf"/><Relationship Id="rId6" Type="http://schemas.openxmlformats.org/officeDocument/2006/relationships/image" Target="../media/image28.wmf"/><Relationship Id="rId7" Type="http://schemas.openxmlformats.org/officeDocument/2006/relationships/image" Target="../media/image29.wmf"/><Relationship Id="rId1" Type="http://schemas.openxmlformats.org/officeDocument/2006/relationships/image" Target="../media/image7.wmf"/><Relationship Id="rId2"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5" Type="http://schemas.openxmlformats.org/officeDocument/2006/relationships/image" Target="../media/image33.wmf"/><Relationship Id="rId6" Type="http://schemas.openxmlformats.org/officeDocument/2006/relationships/image" Target="../media/image34.wmf"/><Relationship Id="rId1" Type="http://schemas.openxmlformats.org/officeDocument/2006/relationships/image" Target="../media/image7.wmf"/><Relationship Id="rId2"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1" Type="http://schemas.openxmlformats.org/officeDocument/2006/relationships/image" Target="../media/image35.wmf"/><Relationship Id="rId2"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2.wmf"/><Relationship Id="rId4" Type="http://schemas.openxmlformats.org/officeDocument/2006/relationships/image" Target="../media/image43.wmf"/><Relationship Id="rId5" Type="http://schemas.openxmlformats.org/officeDocument/2006/relationships/image" Target="../media/image44.wmf"/><Relationship Id="rId6" Type="http://schemas.openxmlformats.org/officeDocument/2006/relationships/image" Target="../media/image45.wmf"/><Relationship Id="rId7" Type="http://schemas.openxmlformats.org/officeDocument/2006/relationships/image" Target="../media/image46.wmf"/><Relationship Id="rId8" Type="http://schemas.openxmlformats.org/officeDocument/2006/relationships/image" Target="../media/image47.wmf"/><Relationship Id="rId9" Type="http://schemas.openxmlformats.org/officeDocument/2006/relationships/image" Target="../media/image48.wmf"/><Relationship Id="rId1" Type="http://schemas.openxmlformats.org/officeDocument/2006/relationships/image" Target="../media/image7.wmf"/><Relationship Id="rId2"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4" Type="http://schemas.openxmlformats.org/officeDocument/2006/relationships/image" Target="../media/image52.wmf"/><Relationship Id="rId5" Type="http://schemas.openxmlformats.org/officeDocument/2006/relationships/image" Target="../media/image53.wmf"/><Relationship Id="rId6" Type="http://schemas.openxmlformats.org/officeDocument/2006/relationships/image" Target="../media/image54.wmf"/><Relationship Id="rId7" Type="http://schemas.openxmlformats.org/officeDocument/2006/relationships/image" Target="../media/image55.wmf"/><Relationship Id="rId8" Type="http://schemas.openxmlformats.org/officeDocument/2006/relationships/image" Target="../media/image56.wmf"/><Relationship Id="rId9" Type="http://schemas.openxmlformats.org/officeDocument/2006/relationships/image" Target="../media/image57.wmf"/><Relationship Id="rId10" Type="http://schemas.openxmlformats.org/officeDocument/2006/relationships/image" Target="../media/image58.wmf"/><Relationship Id="rId11" Type="http://schemas.openxmlformats.org/officeDocument/2006/relationships/image" Target="../media/image59.wmf"/><Relationship Id="rId1" Type="http://schemas.openxmlformats.org/officeDocument/2006/relationships/image" Target="../media/image49.wmf"/><Relationship Id="rId2" Type="http://schemas.openxmlformats.org/officeDocument/2006/relationships/image" Target="../media/image5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2345137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32854796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May 1,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1441-002, Spring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image" Target="../media/image51.wmf"/><Relationship Id="rId20" Type="http://schemas.openxmlformats.org/officeDocument/2006/relationships/oleObject" Target="../embeddings/oleObject60.bin"/><Relationship Id="rId21" Type="http://schemas.openxmlformats.org/officeDocument/2006/relationships/image" Target="../media/image57.wmf"/><Relationship Id="rId22" Type="http://schemas.openxmlformats.org/officeDocument/2006/relationships/oleObject" Target="../embeddings/oleObject61.bin"/><Relationship Id="rId23" Type="http://schemas.openxmlformats.org/officeDocument/2006/relationships/image" Target="../media/image58.wmf"/><Relationship Id="rId24" Type="http://schemas.openxmlformats.org/officeDocument/2006/relationships/oleObject" Target="../embeddings/oleObject62.bin"/><Relationship Id="rId25" Type="http://schemas.openxmlformats.org/officeDocument/2006/relationships/image" Target="../media/image59.wmf"/><Relationship Id="rId10" Type="http://schemas.openxmlformats.org/officeDocument/2006/relationships/oleObject" Target="../embeddings/oleObject55.bin"/><Relationship Id="rId11" Type="http://schemas.openxmlformats.org/officeDocument/2006/relationships/image" Target="../media/image52.wmf"/><Relationship Id="rId12" Type="http://schemas.openxmlformats.org/officeDocument/2006/relationships/oleObject" Target="../embeddings/oleObject56.bin"/><Relationship Id="rId13" Type="http://schemas.openxmlformats.org/officeDocument/2006/relationships/image" Target="../media/image53.wmf"/><Relationship Id="rId14" Type="http://schemas.openxmlformats.org/officeDocument/2006/relationships/oleObject" Target="../embeddings/oleObject57.bin"/><Relationship Id="rId15" Type="http://schemas.openxmlformats.org/officeDocument/2006/relationships/image" Target="../media/image54.wmf"/><Relationship Id="rId16" Type="http://schemas.openxmlformats.org/officeDocument/2006/relationships/oleObject" Target="../embeddings/oleObject58.bin"/><Relationship Id="rId17" Type="http://schemas.openxmlformats.org/officeDocument/2006/relationships/image" Target="../media/image55.wmf"/><Relationship Id="rId18" Type="http://schemas.openxmlformats.org/officeDocument/2006/relationships/oleObject" Target="../embeddings/oleObject59.bin"/><Relationship Id="rId19" Type="http://schemas.openxmlformats.org/officeDocument/2006/relationships/image" Target="../media/image56.w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60.jpeg"/><Relationship Id="rId4" Type="http://schemas.openxmlformats.org/officeDocument/2006/relationships/oleObject" Target="../embeddings/oleObject52.bin"/><Relationship Id="rId5" Type="http://schemas.openxmlformats.org/officeDocument/2006/relationships/image" Target="../media/image49.wmf"/><Relationship Id="rId6" Type="http://schemas.openxmlformats.org/officeDocument/2006/relationships/oleObject" Target="../embeddings/oleObject53.bin"/><Relationship Id="rId7" Type="http://schemas.openxmlformats.org/officeDocument/2006/relationships/image" Target="../media/image50.wmf"/><Relationship Id="rId8" Type="http://schemas.openxmlformats.org/officeDocument/2006/relationships/oleObject" Target="../embeddings/oleObject5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7.bin"/><Relationship Id="rId20" Type="http://schemas.openxmlformats.org/officeDocument/2006/relationships/image" Target="../media/image14.wmf"/><Relationship Id="rId21" Type="http://schemas.openxmlformats.org/officeDocument/2006/relationships/oleObject" Target="../embeddings/oleObject13.bin"/><Relationship Id="rId22" Type="http://schemas.openxmlformats.org/officeDocument/2006/relationships/image" Target="../media/image15.wmf"/><Relationship Id="rId10" Type="http://schemas.openxmlformats.org/officeDocument/2006/relationships/image" Target="../media/image9.wmf"/><Relationship Id="rId11" Type="http://schemas.openxmlformats.org/officeDocument/2006/relationships/oleObject" Target="../embeddings/oleObject8.bin"/><Relationship Id="rId12" Type="http://schemas.openxmlformats.org/officeDocument/2006/relationships/image" Target="../media/image10.wmf"/><Relationship Id="rId13" Type="http://schemas.openxmlformats.org/officeDocument/2006/relationships/oleObject" Target="../embeddings/oleObject9.bin"/><Relationship Id="rId14" Type="http://schemas.openxmlformats.org/officeDocument/2006/relationships/image" Target="../media/image11.wmf"/><Relationship Id="rId15" Type="http://schemas.openxmlformats.org/officeDocument/2006/relationships/oleObject" Target="../embeddings/oleObject10.bin"/><Relationship Id="rId16" Type="http://schemas.openxmlformats.org/officeDocument/2006/relationships/image" Target="../media/image12.wmf"/><Relationship Id="rId17" Type="http://schemas.openxmlformats.org/officeDocument/2006/relationships/oleObject" Target="../embeddings/oleObject11.bin"/><Relationship Id="rId18" Type="http://schemas.openxmlformats.org/officeDocument/2006/relationships/image" Target="../media/image13.wmf"/><Relationship Id="rId19"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6.wmf"/><Relationship Id="rId5" Type="http://schemas.openxmlformats.org/officeDocument/2006/relationships/oleObject" Target="../embeddings/oleObject5.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17.bin"/><Relationship Id="rId20" Type="http://schemas.openxmlformats.org/officeDocument/2006/relationships/image" Target="../media/image23.wmf"/><Relationship Id="rId10" Type="http://schemas.openxmlformats.org/officeDocument/2006/relationships/image" Target="../media/image7.wmf"/><Relationship Id="rId11" Type="http://schemas.openxmlformats.org/officeDocument/2006/relationships/oleObject" Target="../embeddings/oleObject18.bin"/><Relationship Id="rId12" Type="http://schemas.openxmlformats.org/officeDocument/2006/relationships/image" Target="../media/image19.wmf"/><Relationship Id="rId13" Type="http://schemas.openxmlformats.org/officeDocument/2006/relationships/oleObject" Target="../embeddings/oleObject19.bin"/><Relationship Id="rId14" Type="http://schemas.openxmlformats.org/officeDocument/2006/relationships/image" Target="../media/image20.wmf"/><Relationship Id="rId15" Type="http://schemas.openxmlformats.org/officeDocument/2006/relationships/oleObject" Target="../embeddings/oleObject20.bin"/><Relationship Id="rId16" Type="http://schemas.openxmlformats.org/officeDocument/2006/relationships/image" Target="../media/image21.wmf"/><Relationship Id="rId17" Type="http://schemas.openxmlformats.org/officeDocument/2006/relationships/oleObject" Target="../embeddings/oleObject21.bin"/><Relationship Id="rId18" Type="http://schemas.openxmlformats.org/officeDocument/2006/relationships/image" Target="../media/image22.wmf"/><Relationship Id="rId19" Type="http://schemas.openxmlformats.org/officeDocument/2006/relationships/oleObject" Target="../embeddings/oleObject22.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14.bin"/><Relationship Id="rId4" Type="http://schemas.openxmlformats.org/officeDocument/2006/relationships/image" Target="../media/image16.wmf"/><Relationship Id="rId5" Type="http://schemas.openxmlformats.org/officeDocument/2006/relationships/oleObject" Target="../embeddings/oleObject15.bin"/><Relationship Id="rId6" Type="http://schemas.openxmlformats.org/officeDocument/2006/relationships/image" Target="../media/image17.wmf"/><Relationship Id="rId7" Type="http://schemas.openxmlformats.org/officeDocument/2006/relationships/oleObject" Target="../embeddings/oleObject16.bin"/><Relationship Id="rId8" Type="http://schemas.openxmlformats.org/officeDocument/2006/relationships/image" Target="../media/image18.wmf"/></Relationships>
</file>

<file path=ppt/slides/_rels/slide6.xml.rels><?xml version="1.0" encoding="UTF-8" standalone="yes"?>
<Relationships xmlns="http://schemas.openxmlformats.org/package/2006/relationships"><Relationship Id="rId11" Type="http://schemas.openxmlformats.org/officeDocument/2006/relationships/image" Target="../media/image26.wmf"/><Relationship Id="rId12" Type="http://schemas.openxmlformats.org/officeDocument/2006/relationships/oleObject" Target="../embeddings/oleObject28.bin"/><Relationship Id="rId13" Type="http://schemas.openxmlformats.org/officeDocument/2006/relationships/image" Target="../media/image27.wmf"/><Relationship Id="rId14" Type="http://schemas.openxmlformats.org/officeDocument/2006/relationships/oleObject" Target="../embeddings/oleObject29.bin"/><Relationship Id="rId15" Type="http://schemas.openxmlformats.org/officeDocument/2006/relationships/image" Target="../media/image28.wmf"/><Relationship Id="rId16" Type="http://schemas.openxmlformats.org/officeDocument/2006/relationships/oleObject" Target="../embeddings/oleObject30.bin"/><Relationship Id="rId17" Type="http://schemas.openxmlformats.org/officeDocument/2006/relationships/image" Target="../media/image2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23.bin"/><Relationship Id="rId4" Type="http://schemas.openxmlformats.org/officeDocument/2006/relationships/image" Target="../media/image7.wmf"/><Relationship Id="rId5" Type="http://schemas.openxmlformats.org/officeDocument/2006/relationships/oleObject" Target="../embeddings/oleObject24.bin"/><Relationship Id="rId6" Type="http://schemas.openxmlformats.org/officeDocument/2006/relationships/image" Target="../media/image24.wmf"/><Relationship Id="rId7" Type="http://schemas.openxmlformats.org/officeDocument/2006/relationships/oleObject" Target="../embeddings/oleObject25.bin"/><Relationship Id="rId8" Type="http://schemas.openxmlformats.org/officeDocument/2006/relationships/image" Target="../media/image25.wmf"/><Relationship Id="rId9" Type="http://schemas.openxmlformats.org/officeDocument/2006/relationships/oleObject" Target="../embeddings/oleObject26.bin"/><Relationship Id="rId10" Type="http://schemas.openxmlformats.org/officeDocument/2006/relationships/oleObject" Target="../embeddings/oleObject27.bin"/></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35.bin"/><Relationship Id="rId12" Type="http://schemas.openxmlformats.org/officeDocument/2006/relationships/image" Target="../media/image33.wmf"/><Relationship Id="rId13" Type="http://schemas.openxmlformats.org/officeDocument/2006/relationships/oleObject" Target="../embeddings/oleObject36.bin"/><Relationship Id="rId14" Type="http://schemas.openxmlformats.org/officeDocument/2006/relationships/image" Target="../media/image34.w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31.bin"/><Relationship Id="rId4" Type="http://schemas.openxmlformats.org/officeDocument/2006/relationships/image" Target="../media/image7.wmf"/><Relationship Id="rId5" Type="http://schemas.openxmlformats.org/officeDocument/2006/relationships/oleObject" Target="../embeddings/oleObject32.bin"/><Relationship Id="rId6" Type="http://schemas.openxmlformats.org/officeDocument/2006/relationships/image" Target="../media/image30.wmf"/><Relationship Id="rId7" Type="http://schemas.openxmlformats.org/officeDocument/2006/relationships/oleObject" Target="../embeddings/oleObject33.bin"/><Relationship Id="rId8" Type="http://schemas.openxmlformats.org/officeDocument/2006/relationships/image" Target="../media/image31.wmf"/><Relationship Id="rId9" Type="http://schemas.openxmlformats.org/officeDocument/2006/relationships/oleObject" Target="../embeddings/oleObject34.bin"/><Relationship Id="rId10" Type="http://schemas.openxmlformats.org/officeDocument/2006/relationships/image" Target="../media/image32.wmf"/></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41.bin"/><Relationship Id="rId12" Type="http://schemas.openxmlformats.org/officeDocument/2006/relationships/image" Target="../media/image39.wmf"/><Relationship Id="rId13" Type="http://schemas.openxmlformats.org/officeDocument/2006/relationships/oleObject" Target="../embeddings/oleObject42.bin"/><Relationship Id="rId14" Type="http://schemas.openxmlformats.org/officeDocument/2006/relationships/image" Target="../media/image40.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37.bin"/><Relationship Id="rId4" Type="http://schemas.openxmlformats.org/officeDocument/2006/relationships/image" Target="../media/image35.wmf"/><Relationship Id="rId5" Type="http://schemas.openxmlformats.org/officeDocument/2006/relationships/oleObject" Target="../embeddings/oleObject38.bin"/><Relationship Id="rId6" Type="http://schemas.openxmlformats.org/officeDocument/2006/relationships/image" Target="../media/image36.wmf"/><Relationship Id="rId7" Type="http://schemas.openxmlformats.org/officeDocument/2006/relationships/oleObject" Target="../embeddings/oleObject39.bin"/><Relationship Id="rId8" Type="http://schemas.openxmlformats.org/officeDocument/2006/relationships/image" Target="../media/image37.wmf"/><Relationship Id="rId9" Type="http://schemas.openxmlformats.org/officeDocument/2006/relationships/oleObject" Target="../embeddings/oleObject40.bin"/><Relationship Id="rId10" Type="http://schemas.openxmlformats.org/officeDocument/2006/relationships/image" Target="../media/image38.wmf"/></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46.bin"/><Relationship Id="rId20" Type="http://schemas.openxmlformats.org/officeDocument/2006/relationships/image" Target="../media/image48.wmf"/><Relationship Id="rId10" Type="http://schemas.openxmlformats.org/officeDocument/2006/relationships/image" Target="../media/image43.wmf"/><Relationship Id="rId11" Type="http://schemas.openxmlformats.org/officeDocument/2006/relationships/oleObject" Target="../embeddings/oleObject47.bin"/><Relationship Id="rId12" Type="http://schemas.openxmlformats.org/officeDocument/2006/relationships/image" Target="../media/image44.wmf"/><Relationship Id="rId13" Type="http://schemas.openxmlformats.org/officeDocument/2006/relationships/oleObject" Target="../embeddings/oleObject48.bin"/><Relationship Id="rId14" Type="http://schemas.openxmlformats.org/officeDocument/2006/relationships/image" Target="../media/image45.wmf"/><Relationship Id="rId15" Type="http://schemas.openxmlformats.org/officeDocument/2006/relationships/oleObject" Target="../embeddings/oleObject49.bin"/><Relationship Id="rId16" Type="http://schemas.openxmlformats.org/officeDocument/2006/relationships/image" Target="../media/image46.wmf"/><Relationship Id="rId17" Type="http://schemas.openxmlformats.org/officeDocument/2006/relationships/oleObject" Target="../embeddings/oleObject50.bin"/><Relationship Id="rId18" Type="http://schemas.openxmlformats.org/officeDocument/2006/relationships/image" Target="../media/image47.wmf"/><Relationship Id="rId19" Type="http://schemas.openxmlformats.org/officeDocument/2006/relationships/oleObject" Target="../embeddings/oleObject51.bin"/><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43.bin"/><Relationship Id="rId4" Type="http://schemas.openxmlformats.org/officeDocument/2006/relationships/image" Target="../media/image7.wmf"/><Relationship Id="rId5" Type="http://schemas.openxmlformats.org/officeDocument/2006/relationships/oleObject" Target="../embeddings/oleObject44.bin"/><Relationship Id="rId6" Type="http://schemas.openxmlformats.org/officeDocument/2006/relationships/image" Target="../media/image41.wmf"/><Relationship Id="rId7" Type="http://schemas.openxmlformats.org/officeDocument/2006/relationships/oleObject" Target="../embeddings/oleObject45.bin"/><Relationship Id="rId8" Type="http://schemas.openxmlformats.org/officeDocument/2006/relationships/image" Target="../media/image4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#24</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40186" y="1600200"/>
            <a:ext cx="30410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May 1,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6" name="Content Placeholder 2"/>
          <p:cNvSpPr txBox="1">
            <a:spLocks/>
          </p:cNvSpPr>
          <p:nvPr/>
        </p:nvSpPr>
        <p:spPr bwMode="auto">
          <a:xfrm>
            <a:off x="1524000" y="2514600"/>
            <a:ext cx="6629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altLang="ko-KR" sz="2800" dirty="0" smtClean="0">
                <a:latin typeface="Arial Narrow" charset="0"/>
                <a:ea typeface="굴림" charset="0"/>
                <a:cs typeface="굴림" charset="0"/>
              </a:rPr>
              <a:t>Fluid and Pressure</a:t>
            </a:r>
          </a:p>
          <a:p>
            <a:pPr marL="609600" indent="-609600" algn="l"/>
            <a:r>
              <a:rPr lang="en-US" sz="2800" dirty="0" smtClean="0">
                <a:latin typeface="Arial Narrow" charset="0"/>
              </a:rPr>
              <a:t>Pascal’s Principle</a:t>
            </a:r>
          </a:p>
          <a:p>
            <a:pPr marL="609600" indent="-609600" algn="l"/>
            <a:r>
              <a:rPr lang="en-US" sz="2800" dirty="0" smtClean="0">
                <a:latin typeface="Arial Narrow" charset="0"/>
              </a:rPr>
              <a:t>Absolute </a:t>
            </a:r>
            <a:r>
              <a:rPr lang="en-US" sz="2800" dirty="0">
                <a:latin typeface="Arial Narrow" charset="0"/>
              </a:rPr>
              <a:t>and Relative </a:t>
            </a:r>
            <a:r>
              <a:rPr lang="en-US" sz="2800" dirty="0" smtClean="0">
                <a:latin typeface="Arial Narrow" charset="0"/>
              </a:rPr>
              <a:t>Pressure</a:t>
            </a:r>
          </a:p>
          <a:p>
            <a:pPr marL="609600" indent="-609600" algn="l"/>
            <a:r>
              <a:rPr lang="en-US" sz="2800" dirty="0" smtClean="0">
                <a:latin typeface="Arial Narrow" charset="0"/>
              </a:rPr>
              <a:t>Buoyant </a:t>
            </a:r>
            <a:r>
              <a:rPr lang="en-US" sz="2800" dirty="0">
                <a:latin typeface="Arial Narrow" charset="0"/>
              </a:rPr>
              <a:t>Forces and </a:t>
            </a:r>
            <a:r>
              <a:rPr lang="en-US" sz="2800" dirty="0" smtClean="0">
                <a:latin typeface="Arial Narrow" charset="0"/>
              </a:rPr>
              <a:t>Archimedes’ Principle</a:t>
            </a:r>
          </a:p>
          <a:p>
            <a:pPr marL="609600" indent="-609600" algn="l"/>
            <a:r>
              <a:rPr lang="en-US" sz="2800" dirty="0" smtClean="0">
                <a:latin typeface="Arial Narrow" charset="0"/>
              </a:rPr>
              <a:t>Flow Rate and Equation of Continuity</a:t>
            </a:r>
          </a:p>
          <a:p>
            <a:pPr marL="609600" indent="-609600" algn="l"/>
            <a:r>
              <a:rPr lang="en-US" sz="2800" dirty="0" smtClean="0">
                <a:latin typeface="Arial Narrow" charset="0"/>
              </a:rPr>
              <a:t>Bernoulli’s Principle</a:t>
            </a:r>
            <a:endParaRPr lang="en-US" sz="2800" dirty="0">
              <a:latin typeface="Arial Narrow" charset="0"/>
            </a:endParaRPr>
          </a:p>
          <a:p>
            <a:pPr marL="609600" indent="-609600" algn="l"/>
            <a:endParaRPr lang="en-US" altLang="ko-KR" sz="2800" dirty="0">
              <a:latin typeface="Arial Narrow" charset="0"/>
              <a:ea typeface="굴림" charset="0"/>
              <a:cs typeface="굴림" charset="0"/>
            </a:endParaRPr>
          </a:p>
          <a:p>
            <a:pPr marL="609600" indent="-609600" algn="l"/>
            <a:endParaRPr lang="en-US" sz="2800" dirty="0">
              <a:latin typeface="Arial Narrow" charset="0"/>
              <a:ea typeface="Gulim" charset="0"/>
              <a:cs typeface="Gulim"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3"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10254"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39" name="Slide Number Placeholder 5"/>
          <p:cNvSpPr>
            <a:spLocks noGrp="1"/>
          </p:cNvSpPr>
          <p:nvPr>
            <p:ph type="sldNum" sz="quarter" idx="12"/>
          </p:nvPr>
        </p:nvSpPr>
        <p:spPr/>
        <p:txBody>
          <a:bodyPr/>
          <a:lstStyle/>
          <a:p>
            <a:fld id="{C90B0789-4716-F045-A7D1-B4247B5C6E51}" type="slidenum">
              <a:rPr lang="en-US"/>
              <a:pPr/>
              <a:t>10</a:t>
            </a:fld>
            <a:endParaRPr lang="en-US"/>
          </a:p>
        </p:txBody>
      </p:sp>
      <p:pic>
        <p:nvPicPr>
          <p:cNvPr id="445442" name="Picture 2" descr="FG13_008"/>
          <p:cNvPicPr>
            <a:picLocks noChangeAspect="1" noChangeArrowheads="1"/>
          </p:cNvPicPr>
          <p:nvPr/>
        </p:nvPicPr>
        <p:blipFill>
          <a:blip r:embed="rId3"/>
          <a:srcRect/>
          <a:stretch>
            <a:fillRect/>
          </a:stretch>
        </p:blipFill>
        <p:spPr bwMode="auto">
          <a:xfrm>
            <a:off x="-1219200" y="1219200"/>
            <a:ext cx="4876800" cy="5105400"/>
          </a:xfrm>
          <a:prstGeom prst="rect">
            <a:avLst/>
          </a:prstGeom>
          <a:noFill/>
          <a:ln w="9525">
            <a:noFill/>
            <a:miter lim="800000"/>
            <a:headEnd/>
            <a:tailEnd/>
          </a:ln>
        </p:spPr>
      </p:pic>
      <p:sp>
        <p:nvSpPr>
          <p:cNvPr id="10257" name="Rectangle 3"/>
          <p:cNvSpPr>
            <a:spLocks noGrp="1" noChangeArrowheads="1"/>
          </p:cNvSpPr>
          <p:nvPr>
            <p:ph type="title"/>
          </p:nvPr>
        </p:nvSpPr>
        <p:spPr>
          <a:xfrm>
            <a:off x="685800" y="76200"/>
            <a:ext cx="7772400" cy="609600"/>
          </a:xfrm>
        </p:spPr>
        <p:txBody>
          <a:bodyPr/>
          <a:lstStyle/>
          <a:p>
            <a:r>
              <a:rPr lang="en-US"/>
              <a:t>Finger Holds Water in Straw</a:t>
            </a:r>
          </a:p>
        </p:txBody>
      </p:sp>
      <p:sp>
        <p:nvSpPr>
          <p:cNvPr id="445444" name="Text Box 4"/>
          <p:cNvSpPr txBox="1">
            <a:spLocks noChangeArrowheads="1"/>
          </p:cNvSpPr>
          <p:nvPr/>
        </p:nvSpPr>
        <p:spPr bwMode="auto">
          <a:xfrm>
            <a:off x="2286000" y="762000"/>
            <a:ext cx="6400800" cy="2530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You insert a straw of length </a:t>
            </a:r>
            <a:r>
              <a:rPr lang="en-US" sz="2000">
                <a:solidFill>
                  <a:srgbClr val="FF0000"/>
                </a:solidFill>
                <a:latin typeface="Monotype Corsiva" charset="0"/>
              </a:rPr>
              <a:t>L</a:t>
            </a:r>
            <a:r>
              <a:rPr lang="en-US" sz="2000">
                <a:solidFill>
                  <a:srgbClr val="FF0000"/>
                </a:solidFill>
                <a:latin typeface="Arial Narrow" charset="0"/>
              </a:rPr>
              <a:t> into a tall glass of your favorite beverage.  You place your finger over the top of the straw so that no air can get in or out, and then lift the straw from the liquid.  You find that the straw strains the liquid such that the distance from the bottom of your finger to the top of the liquid is </a:t>
            </a:r>
            <a:r>
              <a:rPr lang="en-US" sz="2000">
                <a:solidFill>
                  <a:srgbClr val="FF0000"/>
                </a:solidFill>
                <a:latin typeface="Monotype Corsiva" charset="0"/>
              </a:rPr>
              <a:t>h</a:t>
            </a:r>
            <a:r>
              <a:rPr lang="en-US" sz="2000">
                <a:solidFill>
                  <a:srgbClr val="FF0000"/>
                </a:solidFill>
                <a:latin typeface="Arial Narrow" charset="0"/>
              </a:rPr>
              <a:t>.  Does the air in the space between your finger and the top of the liquid in the straw have a pressure P that is (a) greater than, (b) equal to, or (c) less than, the atmospheric pressure P</a:t>
            </a:r>
            <a:r>
              <a:rPr lang="en-US" sz="2000" baseline="-25000">
                <a:solidFill>
                  <a:srgbClr val="FF0000"/>
                </a:solidFill>
                <a:latin typeface="Arial Narrow" charset="0"/>
              </a:rPr>
              <a:t>A</a:t>
            </a:r>
            <a:r>
              <a:rPr lang="en-US" sz="2000">
                <a:solidFill>
                  <a:srgbClr val="FF0000"/>
                </a:solidFill>
                <a:latin typeface="Arial Narrow" charset="0"/>
              </a:rPr>
              <a:t> outside the straw?</a:t>
            </a:r>
          </a:p>
        </p:txBody>
      </p:sp>
      <p:sp>
        <p:nvSpPr>
          <p:cNvPr id="445445" name="Text Box 5"/>
          <p:cNvSpPr txBox="1">
            <a:spLocks noChangeArrowheads="1"/>
          </p:cNvSpPr>
          <p:nvPr/>
        </p:nvSpPr>
        <p:spPr bwMode="auto">
          <a:xfrm>
            <a:off x="2090738" y="3352800"/>
            <a:ext cx="3243262" cy="3952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are the forces in this problem?</a:t>
            </a:r>
          </a:p>
        </p:txBody>
      </p:sp>
      <p:sp>
        <p:nvSpPr>
          <p:cNvPr id="445446" name="Text Box 6"/>
          <p:cNvSpPr txBox="1">
            <a:spLocks noChangeArrowheads="1"/>
          </p:cNvSpPr>
          <p:nvPr/>
        </p:nvSpPr>
        <p:spPr bwMode="auto">
          <a:xfrm>
            <a:off x="2090738" y="3824288"/>
            <a:ext cx="4295775"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Gravitational force on the mass of the liquid</a:t>
            </a:r>
          </a:p>
        </p:txBody>
      </p:sp>
      <p:grpSp>
        <p:nvGrpSpPr>
          <p:cNvPr id="2" name="Group 7"/>
          <p:cNvGrpSpPr>
            <a:grpSpLocks/>
          </p:cNvGrpSpPr>
          <p:nvPr/>
        </p:nvGrpSpPr>
        <p:grpSpPr bwMode="auto">
          <a:xfrm>
            <a:off x="838200" y="4251325"/>
            <a:ext cx="496888" cy="1082675"/>
            <a:chOff x="768" y="2544"/>
            <a:chExt cx="313" cy="682"/>
          </a:xfrm>
        </p:grpSpPr>
        <p:sp>
          <p:nvSpPr>
            <p:cNvPr id="10278" name="Line 8"/>
            <p:cNvSpPr>
              <a:spLocks noChangeShapeType="1"/>
            </p:cNvSpPr>
            <p:nvPr/>
          </p:nvSpPr>
          <p:spPr bwMode="auto">
            <a:xfrm>
              <a:off x="864" y="2544"/>
              <a:ext cx="0" cy="432"/>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9" name="Text Box 9"/>
            <p:cNvSpPr txBox="1">
              <a:spLocks noChangeArrowheads="1"/>
            </p:cNvSpPr>
            <p:nvPr/>
          </p:nvSpPr>
          <p:spPr bwMode="auto">
            <a:xfrm>
              <a:off x="768" y="2976"/>
              <a:ext cx="31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mg</a:t>
              </a:r>
            </a:p>
          </p:txBody>
        </p:sp>
      </p:grpSp>
      <p:sp>
        <p:nvSpPr>
          <p:cNvPr id="445450" name="Text Box 10"/>
          <p:cNvSpPr txBox="1">
            <a:spLocks noChangeArrowheads="1"/>
          </p:cNvSpPr>
          <p:nvPr/>
        </p:nvSpPr>
        <p:spPr bwMode="auto">
          <a:xfrm>
            <a:off x="2057400" y="4267200"/>
            <a:ext cx="5791200" cy="366713"/>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Force exerted on the top surface of the liquid by inside air pressure</a:t>
            </a:r>
          </a:p>
        </p:txBody>
      </p:sp>
      <p:graphicFrame>
        <p:nvGraphicFramePr>
          <p:cNvPr id="445451" name="Object 2"/>
          <p:cNvGraphicFramePr>
            <a:graphicFrameLocks noChangeAspect="1"/>
          </p:cNvGraphicFramePr>
          <p:nvPr/>
        </p:nvGraphicFramePr>
        <p:xfrm>
          <a:off x="6172200" y="3784600"/>
          <a:ext cx="317500" cy="406400"/>
        </p:xfrm>
        <a:graphic>
          <a:graphicData uri="http://schemas.openxmlformats.org/presentationml/2006/ole">
            <mc:AlternateContent xmlns:mc="http://schemas.openxmlformats.org/markup-compatibility/2006">
              <mc:Choice xmlns:v="urn:schemas-microsoft-com:vml" Requires="v">
                <p:oleObj spid="_x0000_s794725" name="Equation" r:id="rId4" imgW="190440" imgH="241200" progId="Equation.DSMT4">
                  <p:embed/>
                </p:oleObj>
              </mc:Choice>
              <mc:Fallback>
                <p:oleObj name="Equation" r:id="rId4" imgW="190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3784600"/>
                        <a:ext cx="317500"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2" name="Object 3"/>
          <p:cNvGraphicFramePr>
            <a:graphicFrameLocks noChangeAspect="1"/>
          </p:cNvGraphicFramePr>
          <p:nvPr/>
        </p:nvGraphicFramePr>
        <p:xfrm>
          <a:off x="6454775" y="3886200"/>
          <a:ext cx="614363" cy="277813"/>
        </p:xfrm>
        <a:graphic>
          <a:graphicData uri="http://schemas.openxmlformats.org/presentationml/2006/ole">
            <mc:AlternateContent xmlns:mc="http://schemas.openxmlformats.org/markup-compatibility/2006">
              <mc:Choice xmlns:v="urn:schemas-microsoft-com:vml" Requires="v">
                <p:oleObj spid="_x0000_s794726" name="Equation" r:id="rId6" imgW="368280" imgH="164880" progId="Equation.DSMT4">
                  <p:embed/>
                </p:oleObj>
              </mc:Choice>
              <mc:Fallback>
                <p:oleObj name="Equation" r:id="rId6" imgW="36828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4775" y="3886200"/>
                        <a:ext cx="614363" cy="277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3" name="Object 4"/>
          <p:cNvGraphicFramePr>
            <a:graphicFrameLocks noChangeAspect="1"/>
          </p:cNvGraphicFramePr>
          <p:nvPr/>
        </p:nvGraphicFramePr>
        <p:xfrm>
          <a:off x="7086600" y="3763963"/>
          <a:ext cx="1546225" cy="427037"/>
        </p:xfrm>
        <a:graphic>
          <a:graphicData uri="http://schemas.openxmlformats.org/presentationml/2006/ole">
            <mc:AlternateContent xmlns:mc="http://schemas.openxmlformats.org/markup-compatibility/2006">
              <mc:Choice xmlns:v="urn:schemas-microsoft-com:vml" Requires="v">
                <p:oleObj spid="_x0000_s794727" name="Equation" r:id="rId8" imgW="927000" imgH="253800" progId="Equation.DSMT4">
                  <p:embed/>
                </p:oleObj>
              </mc:Choice>
              <mc:Fallback>
                <p:oleObj name="Equation" r:id="rId8" imgW="92700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6600" y="3763963"/>
                        <a:ext cx="15462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4" name="Object 5"/>
          <p:cNvGraphicFramePr>
            <a:graphicFrameLocks noChangeAspect="1"/>
          </p:cNvGraphicFramePr>
          <p:nvPr/>
        </p:nvGraphicFramePr>
        <p:xfrm>
          <a:off x="7772400" y="4265613"/>
          <a:ext cx="338138" cy="385762"/>
        </p:xfrm>
        <a:graphic>
          <a:graphicData uri="http://schemas.openxmlformats.org/presentationml/2006/ole">
            <mc:AlternateContent xmlns:mc="http://schemas.openxmlformats.org/markup-compatibility/2006">
              <mc:Choice xmlns:v="urn:schemas-microsoft-com:vml" Requires="v">
                <p:oleObj spid="_x0000_s794728" name="Equation" r:id="rId10" imgW="203040" imgH="228600" progId="Equation.DSMT4">
                  <p:embed/>
                </p:oleObj>
              </mc:Choice>
              <mc:Fallback>
                <p:oleObj name="Equation" r:id="rId10" imgW="20304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4265613"/>
                        <a:ext cx="338138"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5" name="Object 6"/>
          <p:cNvGraphicFramePr>
            <a:graphicFrameLocks noChangeAspect="1"/>
          </p:cNvGraphicFramePr>
          <p:nvPr/>
        </p:nvGraphicFramePr>
        <p:xfrm>
          <a:off x="8153400" y="4191000"/>
          <a:ext cx="671513" cy="385763"/>
        </p:xfrm>
        <a:graphic>
          <a:graphicData uri="http://schemas.openxmlformats.org/presentationml/2006/ole">
            <mc:AlternateContent xmlns:mc="http://schemas.openxmlformats.org/markup-compatibility/2006">
              <mc:Choice xmlns:v="urn:schemas-microsoft-com:vml" Requires="v">
                <p:oleObj spid="_x0000_s794729" name="Equation" r:id="rId12" imgW="444240" imgH="228600" progId="Equation.DSMT4">
                  <p:embed/>
                </p:oleObj>
              </mc:Choice>
              <mc:Fallback>
                <p:oleObj name="Equation" r:id="rId12" imgW="44424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53400" y="4191000"/>
                        <a:ext cx="671513"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3" name="Group 16"/>
          <p:cNvGrpSpPr>
            <a:grpSpLocks/>
          </p:cNvGrpSpPr>
          <p:nvPr/>
        </p:nvGrpSpPr>
        <p:grpSpPr bwMode="auto">
          <a:xfrm>
            <a:off x="712788" y="2220913"/>
            <a:ext cx="582612" cy="903287"/>
            <a:chOff x="432" y="1351"/>
            <a:chExt cx="367" cy="569"/>
          </a:xfrm>
        </p:grpSpPr>
        <p:sp>
          <p:nvSpPr>
            <p:cNvPr id="10276" name="Line 17"/>
            <p:cNvSpPr>
              <a:spLocks noChangeShapeType="1"/>
            </p:cNvSpPr>
            <p:nvPr/>
          </p:nvSpPr>
          <p:spPr bwMode="auto">
            <a:xfrm>
              <a:off x="576" y="1584"/>
              <a:ext cx="0" cy="336"/>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7" name="Text Box 18"/>
            <p:cNvSpPr txBox="1">
              <a:spLocks noChangeArrowheads="1"/>
            </p:cNvSpPr>
            <p:nvPr/>
          </p:nvSpPr>
          <p:spPr bwMode="auto">
            <a:xfrm>
              <a:off x="432" y="1351"/>
              <a:ext cx="367"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p</a:t>
              </a:r>
              <a:r>
                <a:rPr lang="en-US" sz="2000" b="1" baseline="-25000">
                  <a:solidFill>
                    <a:schemeClr val="accent2"/>
                  </a:solidFill>
                  <a:latin typeface="Arial Narrow" charset="0"/>
                </a:rPr>
                <a:t>in</a:t>
              </a:r>
              <a:r>
                <a:rPr lang="en-US" sz="2000" b="1">
                  <a:solidFill>
                    <a:schemeClr val="accent2"/>
                  </a:solidFill>
                  <a:latin typeface="Arial Narrow" charset="0"/>
                </a:rPr>
                <a:t>A</a:t>
              </a:r>
            </a:p>
          </p:txBody>
        </p:sp>
      </p:grpSp>
      <p:sp>
        <p:nvSpPr>
          <p:cNvPr id="445459" name="Text Box 19"/>
          <p:cNvSpPr txBox="1">
            <a:spLocks noChangeArrowheads="1"/>
          </p:cNvSpPr>
          <p:nvPr/>
        </p:nvSpPr>
        <p:spPr bwMode="auto">
          <a:xfrm>
            <a:off x="2057400" y="4738688"/>
            <a:ext cx="6064250"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Force exerted on the bottom surface of the liquid by the outside air</a:t>
            </a:r>
          </a:p>
        </p:txBody>
      </p:sp>
      <p:graphicFrame>
        <p:nvGraphicFramePr>
          <p:cNvPr id="445460" name="Object 7"/>
          <p:cNvGraphicFramePr>
            <a:graphicFrameLocks noChangeAspect="1"/>
          </p:cNvGraphicFramePr>
          <p:nvPr/>
        </p:nvGraphicFramePr>
        <p:xfrm>
          <a:off x="7802563" y="4722813"/>
          <a:ext cx="422275" cy="385762"/>
        </p:xfrm>
        <a:graphic>
          <a:graphicData uri="http://schemas.openxmlformats.org/presentationml/2006/ole">
            <mc:AlternateContent xmlns:mc="http://schemas.openxmlformats.org/markup-compatibility/2006">
              <mc:Choice xmlns:v="urn:schemas-microsoft-com:vml" Requires="v">
                <p:oleObj spid="_x0000_s794730" name="Equation" r:id="rId14" imgW="253800" imgH="228600" progId="Equation.DSMT4">
                  <p:embed/>
                </p:oleObj>
              </mc:Choice>
              <mc:Fallback>
                <p:oleObj name="Equation" r:id="rId14" imgW="2538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02563" y="4722813"/>
                        <a:ext cx="422275"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1" name="Object 8"/>
          <p:cNvGraphicFramePr>
            <a:graphicFrameLocks noChangeAspect="1"/>
          </p:cNvGraphicFramePr>
          <p:nvPr/>
        </p:nvGraphicFramePr>
        <p:xfrm>
          <a:off x="8123238" y="4733925"/>
          <a:ext cx="868362" cy="385763"/>
        </p:xfrm>
        <a:graphic>
          <a:graphicData uri="http://schemas.openxmlformats.org/presentationml/2006/ole">
            <mc:AlternateContent xmlns:mc="http://schemas.openxmlformats.org/markup-compatibility/2006">
              <mc:Choice xmlns:v="urn:schemas-microsoft-com:vml" Requires="v">
                <p:oleObj spid="_x0000_s794731" name="Equation" r:id="rId16" imgW="520560" imgH="228600" progId="Equation.DSMT4">
                  <p:embed/>
                </p:oleObj>
              </mc:Choice>
              <mc:Fallback>
                <p:oleObj name="Equation" r:id="rId16" imgW="52056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23238" y="4733925"/>
                        <a:ext cx="868362"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62" name="Text Box 22"/>
          <p:cNvSpPr txBox="1">
            <a:spLocks noChangeArrowheads="1"/>
          </p:cNvSpPr>
          <p:nvPr/>
        </p:nvSpPr>
        <p:spPr bwMode="auto">
          <a:xfrm>
            <a:off x="1676400" y="5119688"/>
            <a:ext cx="2443163"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Since it is at equilibrium</a:t>
            </a:r>
          </a:p>
        </p:txBody>
      </p:sp>
      <p:grpSp>
        <p:nvGrpSpPr>
          <p:cNvPr id="4" name="Group 23"/>
          <p:cNvGrpSpPr>
            <a:grpSpLocks/>
          </p:cNvGrpSpPr>
          <p:nvPr/>
        </p:nvGrpSpPr>
        <p:grpSpPr bwMode="auto">
          <a:xfrm>
            <a:off x="990600" y="5486400"/>
            <a:ext cx="560388" cy="701675"/>
            <a:chOff x="624" y="3456"/>
            <a:chExt cx="353" cy="442"/>
          </a:xfrm>
        </p:grpSpPr>
        <p:sp>
          <p:nvSpPr>
            <p:cNvPr id="10274" name="Line 24"/>
            <p:cNvSpPr>
              <a:spLocks noChangeShapeType="1"/>
            </p:cNvSpPr>
            <p:nvPr/>
          </p:nvSpPr>
          <p:spPr bwMode="auto">
            <a:xfrm flipV="1">
              <a:off x="624" y="3456"/>
              <a:ext cx="0" cy="336"/>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5" name="Text Box 25"/>
            <p:cNvSpPr txBox="1">
              <a:spLocks noChangeArrowheads="1"/>
            </p:cNvSpPr>
            <p:nvPr/>
          </p:nvSpPr>
          <p:spPr bwMode="auto">
            <a:xfrm>
              <a:off x="624" y="3648"/>
              <a:ext cx="35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p</a:t>
              </a:r>
              <a:r>
                <a:rPr lang="en-US" sz="2000" b="1" baseline="-25000">
                  <a:solidFill>
                    <a:schemeClr val="accent2"/>
                  </a:solidFill>
                  <a:latin typeface="Arial Narrow" charset="0"/>
                </a:rPr>
                <a:t>A</a:t>
              </a:r>
              <a:r>
                <a:rPr lang="en-US" sz="2000" b="1">
                  <a:solidFill>
                    <a:schemeClr val="accent2"/>
                  </a:solidFill>
                  <a:latin typeface="Arial Narrow" charset="0"/>
                </a:rPr>
                <a:t>A</a:t>
              </a:r>
            </a:p>
          </p:txBody>
        </p:sp>
      </p:grpSp>
      <p:graphicFrame>
        <p:nvGraphicFramePr>
          <p:cNvPr id="445466" name="Object 9"/>
          <p:cNvGraphicFramePr>
            <a:graphicFrameLocks noChangeAspect="1"/>
          </p:cNvGraphicFramePr>
          <p:nvPr/>
        </p:nvGraphicFramePr>
        <p:xfrm>
          <a:off x="3733800" y="5181600"/>
          <a:ext cx="1417638" cy="404813"/>
        </p:xfrm>
        <a:graphic>
          <a:graphicData uri="http://schemas.openxmlformats.org/presentationml/2006/ole">
            <mc:AlternateContent xmlns:mc="http://schemas.openxmlformats.org/markup-compatibility/2006">
              <mc:Choice xmlns:v="urn:schemas-microsoft-com:vml" Requires="v">
                <p:oleObj spid="_x0000_s794732" name="Equation" r:id="rId18" imgW="850680" imgH="241200" progId="Equation.DSMT4">
                  <p:embed/>
                </p:oleObj>
              </mc:Choice>
              <mc:Fallback>
                <p:oleObj name="Equation" r:id="rId18" imgW="850680" imgH="2412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33800" y="5181600"/>
                        <a:ext cx="1417638" cy="404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7" name="Object 10"/>
          <p:cNvGraphicFramePr>
            <a:graphicFrameLocks noChangeAspect="1"/>
          </p:cNvGraphicFramePr>
          <p:nvPr/>
        </p:nvGraphicFramePr>
        <p:xfrm>
          <a:off x="5207000" y="5181600"/>
          <a:ext cx="401638" cy="296863"/>
        </p:xfrm>
        <a:graphic>
          <a:graphicData uri="http://schemas.openxmlformats.org/presentationml/2006/ole">
            <mc:AlternateContent xmlns:mc="http://schemas.openxmlformats.org/markup-compatibility/2006">
              <mc:Choice xmlns:v="urn:schemas-microsoft-com:vml" Requires="v">
                <p:oleObj spid="_x0000_s794733" name="Equation" r:id="rId20" imgW="241200" imgH="177480" progId="Equation.DSMT4">
                  <p:embed/>
                </p:oleObj>
              </mc:Choice>
              <mc:Fallback>
                <p:oleObj name="Equation" r:id="rId20" imgW="241200" imgH="1774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207000" y="5181600"/>
                        <a:ext cx="401638" cy="296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8" name="Object 11"/>
          <p:cNvGraphicFramePr>
            <a:graphicFrameLocks noChangeAspect="1"/>
          </p:cNvGraphicFramePr>
          <p:nvPr/>
        </p:nvGraphicFramePr>
        <p:xfrm>
          <a:off x="6038850" y="5172075"/>
          <a:ext cx="3105150" cy="412750"/>
        </p:xfrm>
        <a:graphic>
          <a:graphicData uri="http://schemas.openxmlformats.org/presentationml/2006/ole">
            <mc:AlternateContent xmlns:mc="http://schemas.openxmlformats.org/markup-compatibility/2006">
              <mc:Choice xmlns:v="urn:schemas-microsoft-com:vml" Requires="v">
                <p:oleObj spid="_x0000_s794734" name="Equation" r:id="rId22" imgW="1930320" imgH="253800" progId="Equation.DSMT4">
                  <p:embed/>
                </p:oleObj>
              </mc:Choice>
              <mc:Fallback>
                <p:oleObj name="Equation" r:id="rId22" imgW="1930320" imgH="2538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038850" y="5172075"/>
                        <a:ext cx="3105150" cy="412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69" name="AutoShape 29"/>
          <p:cNvSpPr>
            <a:spLocks noChangeArrowheads="1"/>
          </p:cNvSpPr>
          <p:nvPr/>
        </p:nvSpPr>
        <p:spPr bwMode="auto">
          <a:xfrm>
            <a:off x="5638800" y="5105400"/>
            <a:ext cx="381000" cy="457200"/>
          </a:xfrm>
          <a:prstGeom prst="rightArrow">
            <a:avLst>
              <a:gd name="adj1" fmla="val 50000"/>
              <a:gd name="adj2" fmla="val 25000"/>
            </a:avLst>
          </a:prstGeom>
          <a:solidFill>
            <a:srgbClr val="FFFFCC"/>
          </a:solidFill>
          <a:ln w="38100">
            <a:solidFill>
              <a:srgbClr val="A50021"/>
            </a:solidFill>
            <a:miter lim="800000"/>
            <a:headEnd/>
            <a:tailEnd/>
          </a:ln>
        </p:spPr>
        <p:txBody>
          <a:bodyPr wrap="none" anchor="ctr">
            <a:prstTxWarp prst="textNoShape">
              <a:avLst/>
            </a:prstTxWarp>
          </a:bodyPr>
          <a:lstStyle/>
          <a:p>
            <a:endParaRPr lang="en-US"/>
          </a:p>
        </p:txBody>
      </p:sp>
      <p:graphicFrame>
        <p:nvGraphicFramePr>
          <p:cNvPr id="445470" name="Object 12"/>
          <p:cNvGraphicFramePr>
            <a:graphicFrameLocks noChangeAspect="1"/>
          </p:cNvGraphicFramePr>
          <p:nvPr/>
        </p:nvGraphicFramePr>
        <p:xfrm>
          <a:off x="3211513" y="5613400"/>
          <a:ext cx="2198687" cy="508000"/>
        </p:xfrm>
        <a:graphic>
          <a:graphicData uri="http://schemas.openxmlformats.org/presentationml/2006/ole">
            <mc:AlternateContent xmlns:mc="http://schemas.openxmlformats.org/markup-compatibility/2006">
              <mc:Choice xmlns:v="urn:schemas-microsoft-com:vml" Requires="v">
                <p:oleObj spid="_x0000_s794735" name="Equation" r:id="rId24" imgW="1320480" imgH="253800" progId="Equation.DSMT4">
                  <p:embed/>
                </p:oleObj>
              </mc:Choice>
              <mc:Fallback>
                <p:oleObj name="Equation" r:id="rId24" imgW="1320480" imgH="25380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211513" y="5613400"/>
                        <a:ext cx="2198687"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71" name="AutoShape 31"/>
          <p:cNvSpPr>
            <a:spLocks noChangeArrowheads="1"/>
          </p:cNvSpPr>
          <p:nvPr/>
        </p:nvSpPr>
        <p:spPr bwMode="auto">
          <a:xfrm>
            <a:off x="1905000" y="5410200"/>
            <a:ext cx="1219200" cy="914400"/>
          </a:xfrm>
          <a:prstGeom prst="rightArrow">
            <a:avLst>
              <a:gd name="adj1" fmla="val 50000"/>
              <a:gd name="adj2" fmla="val 33333"/>
            </a:avLst>
          </a:prstGeom>
          <a:solidFill>
            <a:srgbClr val="FFFFCC"/>
          </a:solidFill>
          <a:ln w="38100">
            <a:solidFill>
              <a:srgbClr val="A50021"/>
            </a:solidFill>
            <a:miter lim="800000"/>
            <a:headEnd/>
            <a:tailEnd/>
          </a:ln>
        </p:spPr>
        <p:txBody>
          <a:bodyPr wrap="none" anchor="ctr">
            <a:prstTxWarp prst="textNoShape">
              <a:avLst/>
            </a:prstTxWarp>
          </a:bodyPr>
          <a:lstStyle/>
          <a:p>
            <a:pPr algn="ctr"/>
            <a:r>
              <a:rPr lang="en-US" sz="1600">
                <a:solidFill>
                  <a:srgbClr val="A50021"/>
                </a:solidFill>
                <a:latin typeface="Arial Narrow" charset="0"/>
              </a:rPr>
              <a:t>Cancel A and </a:t>
            </a:r>
          </a:p>
          <a:p>
            <a:pPr algn="ctr"/>
            <a:r>
              <a:rPr lang="en-US" sz="1600">
                <a:solidFill>
                  <a:srgbClr val="A50021"/>
                </a:solidFill>
                <a:latin typeface="Arial Narrow" charset="0"/>
              </a:rPr>
              <a:t>solve for p</a:t>
            </a:r>
            <a:r>
              <a:rPr lang="en-US" sz="1600" baseline="-25000">
                <a:solidFill>
                  <a:srgbClr val="A50021"/>
                </a:solidFill>
                <a:latin typeface="Arial Narrow" charset="0"/>
              </a:rPr>
              <a:t>in</a:t>
            </a:r>
          </a:p>
        </p:txBody>
      </p:sp>
      <p:sp>
        <p:nvSpPr>
          <p:cNvPr id="445472" name="Text Box 32"/>
          <p:cNvSpPr txBox="1">
            <a:spLocks noChangeArrowheads="1"/>
          </p:cNvSpPr>
          <p:nvPr/>
        </p:nvSpPr>
        <p:spPr bwMode="auto">
          <a:xfrm>
            <a:off x="7380288" y="2994025"/>
            <a:ext cx="696912" cy="434975"/>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sz="2000" b="1">
                <a:solidFill>
                  <a:srgbClr val="A50021"/>
                </a:solidFill>
                <a:latin typeface="Arial Narrow" charset="0"/>
              </a:rPr>
              <a:t>Less</a:t>
            </a:r>
          </a:p>
        </p:txBody>
      </p:sp>
      <p:sp>
        <p:nvSpPr>
          <p:cNvPr id="445473" name="Text Box 33"/>
          <p:cNvSpPr txBox="1">
            <a:spLocks noChangeArrowheads="1"/>
          </p:cNvSpPr>
          <p:nvPr/>
        </p:nvSpPr>
        <p:spPr bwMode="auto">
          <a:xfrm>
            <a:off x="5638800" y="5746750"/>
            <a:ext cx="3429000" cy="400110"/>
          </a:xfrm>
          <a:prstGeom prst="rect">
            <a:avLst/>
          </a:prstGeom>
          <a:solidFill>
            <a:srgbClr val="FFFFCC"/>
          </a:solidFill>
          <a:ln w="28575">
            <a:solidFill>
              <a:srgbClr val="A50021"/>
            </a:solidFill>
            <a:miter lim="800000"/>
            <a:headEnd/>
            <a:tailEnd/>
          </a:ln>
        </p:spPr>
        <p:txBody>
          <a:bodyPr>
            <a:prstTxWarp prst="textNoShape">
              <a:avLst/>
            </a:prstTxWarp>
            <a:spAutoFit/>
          </a:bodyPr>
          <a:lstStyle/>
          <a:p>
            <a:pPr>
              <a:spcBef>
                <a:spcPct val="20000"/>
              </a:spcBef>
            </a:pPr>
            <a:r>
              <a:rPr lang="en-US" sz="2000" b="1" dirty="0">
                <a:solidFill>
                  <a:srgbClr val="A50021"/>
                </a:solidFill>
                <a:latin typeface="Arial Narrow" charset="0"/>
              </a:rPr>
              <a:t>So p</a:t>
            </a:r>
            <a:r>
              <a:rPr lang="en-US" sz="2000" b="1" baseline="-25000" dirty="0">
                <a:solidFill>
                  <a:srgbClr val="A50021"/>
                </a:solidFill>
                <a:latin typeface="Arial Narrow" charset="0"/>
              </a:rPr>
              <a:t>in</a:t>
            </a:r>
            <a:r>
              <a:rPr lang="en-US" sz="2000" b="1" dirty="0">
                <a:solidFill>
                  <a:srgbClr val="A50021"/>
                </a:solidFill>
                <a:latin typeface="Arial Narrow" charset="0"/>
              </a:rPr>
              <a:t> is less than P</a:t>
            </a:r>
            <a:r>
              <a:rPr lang="en-US" sz="2000" b="1" baseline="-25000" dirty="0">
                <a:solidFill>
                  <a:srgbClr val="A50021"/>
                </a:solidFill>
                <a:latin typeface="Arial Narrow" charset="0"/>
              </a:rPr>
              <a:t>A</a:t>
            </a:r>
            <a:r>
              <a:rPr lang="en-US" sz="2000" b="1" dirty="0">
                <a:solidFill>
                  <a:srgbClr val="A50021"/>
                </a:solidFill>
                <a:latin typeface="Arial Narrow" charset="0"/>
              </a:rPr>
              <a:t> by</a:t>
            </a:r>
            <a:r>
              <a:rPr lang="en-US" sz="2000" b="1" dirty="0" smtClean="0">
                <a:solidFill>
                  <a:srgbClr val="A50021"/>
                </a:solidFill>
                <a:latin typeface="Arial Narrow" charset="0"/>
              </a:rPr>
              <a:t> </a:t>
            </a:r>
            <a:r>
              <a:rPr lang="en-US" sz="2000" b="1" dirty="0" err="1" smtClean="0">
                <a:solidFill>
                  <a:srgbClr val="A50021"/>
                </a:solidFill>
                <a:latin typeface="Arial Narrow" charset="0"/>
              </a:rPr>
              <a:t>ρg</a:t>
            </a:r>
            <a:r>
              <a:rPr lang="en-US" sz="2000" b="1" dirty="0" err="1">
                <a:solidFill>
                  <a:srgbClr val="A50021"/>
                </a:solidFill>
                <a:latin typeface="Arial Narrow" charset="0"/>
              </a:rPr>
              <a:t>(L-h</a:t>
            </a:r>
            <a:r>
              <a:rPr lang="en-US" sz="2000" b="1" dirty="0">
                <a:solidFill>
                  <a:srgbClr val="A50021"/>
                </a:solidFill>
                <a:latin typeface="Arial Narrow" charset="0"/>
              </a:rPr>
              <a:t>).</a:t>
            </a:r>
          </a:p>
        </p:txBody>
      </p:sp>
      <p:sp>
        <p:nvSpPr>
          <p:cNvPr id="445474" name="Line 34"/>
          <p:cNvSpPr>
            <a:spLocks noChangeShapeType="1"/>
          </p:cNvSpPr>
          <p:nvPr/>
        </p:nvSpPr>
        <p:spPr bwMode="auto">
          <a:xfrm flipH="1">
            <a:off x="64770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
        <p:nvSpPr>
          <p:cNvPr id="445475" name="Line 35"/>
          <p:cNvSpPr>
            <a:spLocks noChangeShapeType="1"/>
          </p:cNvSpPr>
          <p:nvPr/>
        </p:nvSpPr>
        <p:spPr bwMode="auto">
          <a:xfrm flipH="1">
            <a:off x="79248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
        <p:nvSpPr>
          <p:cNvPr id="445476" name="Line 36"/>
          <p:cNvSpPr>
            <a:spLocks noChangeShapeType="1"/>
          </p:cNvSpPr>
          <p:nvPr/>
        </p:nvSpPr>
        <p:spPr bwMode="auto">
          <a:xfrm flipH="1">
            <a:off x="86106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5986786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685800" y="304800"/>
            <a:ext cx="8001000" cy="1143000"/>
          </a:xfrm>
        </p:spPr>
        <p:txBody>
          <a:bodyPr/>
          <a:lstStyle/>
          <a:p>
            <a:r>
              <a:rPr lang="en-US" sz="8800">
                <a:latin typeface="Monotype Corsiva" charset="0"/>
              </a:rPr>
              <a:t>Congratulations!!!!</a:t>
            </a:r>
          </a:p>
        </p:txBody>
      </p:sp>
      <p:sp>
        <p:nvSpPr>
          <p:cNvPr id="488451" name="Rectangle 3"/>
          <p:cNvSpPr>
            <a:spLocks noGrp="1" noChangeArrowheads="1"/>
          </p:cNvSpPr>
          <p:nvPr>
            <p:ph type="subTitle" idx="1"/>
          </p:nvPr>
        </p:nvSpPr>
        <p:spPr>
          <a:xfrm>
            <a:off x="1104900" y="2971800"/>
            <a:ext cx="7162800" cy="1219200"/>
          </a:xfrm>
        </p:spPr>
        <p:txBody>
          <a:bodyPr/>
          <a:lstStyle/>
          <a:p>
            <a:pPr>
              <a:buFontTx/>
              <a:buNone/>
            </a:pPr>
            <a:r>
              <a:rPr lang="en-US" sz="4000" dirty="0">
                <a:solidFill>
                  <a:srgbClr val="003300"/>
                </a:solidFill>
                <a:latin typeface="Monotype Corsiva" charset="0"/>
              </a:rPr>
              <a:t>I certainly had a lot of fun with ya’ll and am truly proud of you!</a:t>
            </a:r>
          </a:p>
        </p:txBody>
      </p:sp>
      <p:sp>
        <p:nvSpPr>
          <p:cNvPr id="488452" name="Rectangle 4"/>
          <p:cNvSpPr>
            <a:spLocks noChangeArrowheads="1"/>
          </p:cNvSpPr>
          <p:nvPr/>
        </p:nvSpPr>
        <p:spPr bwMode="auto">
          <a:xfrm>
            <a:off x="1314450" y="1828800"/>
            <a:ext cx="6743700" cy="762000"/>
          </a:xfrm>
          <a:prstGeom prst="rect">
            <a:avLst/>
          </a:prstGeom>
          <a:noFill/>
          <a:ln w="9525">
            <a:noFill/>
            <a:miter lim="800000"/>
            <a:headEnd/>
            <a:tailEnd/>
          </a:ln>
          <a:effectLst/>
        </p:spPr>
        <p:txBody>
          <a:bodyPr anchor="ctr">
            <a:prstTxWarp prst="textNoShape">
              <a:avLst/>
            </a:prstTxWarp>
          </a:bodyPr>
          <a:lstStyle/>
          <a:p>
            <a:pPr algn="ctr"/>
            <a:r>
              <a:rPr lang="en-US" sz="4800" dirty="0">
                <a:solidFill>
                  <a:srgbClr val="990000"/>
                </a:solidFill>
                <a:latin typeface="Monotype Corsiva" charset="0"/>
              </a:rPr>
              <a:t>You all</a:t>
            </a:r>
            <a:r>
              <a:rPr lang="en-US" sz="4800" dirty="0" smtClean="0">
                <a:solidFill>
                  <a:srgbClr val="990000"/>
                </a:solidFill>
                <a:latin typeface="Monotype Corsiva" charset="0"/>
              </a:rPr>
              <a:t> are impressive and have </a:t>
            </a:r>
            <a:r>
              <a:rPr lang="en-US" sz="4800" dirty="0">
                <a:solidFill>
                  <a:srgbClr val="990000"/>
                </a:solidFill>
                <a:latin typeface="Monotype Corsiva" charset="0"/>
              </a:rPr>
              <a:t>done very well!!!</a:t>
            </a:r>
          </a:p>
        </p:txBody>
      </p:sp>
      <p:sp>
        <p:nvSpPr>
          <p:cNvPr id="488453" name="Rectangle 5"/>
          <p:cNvSpPr>
            <a:spLocks noChangeArrowheads="1"/>
          </p:cNvSpPr>
          <p:nvPr/>
        </p:nvSpPr>
        <p:spPr bwMode="auto">
          <a:xfrm>
            <a:off x="2476500" y="4381500"/>
            <a:ext cx="4419600" cy="7620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3200" dirty="0">
                <a:solidFill>
                  <a:srgbClr val="003300"/>
                </a:solidFill>
                <a:latin typeface="Monotype Corsiva" charset="0"/>
              </a:rPr>
              <a:t>Good luck with your exam!!!</a:t>
            </a:r>
            <a:r>
              <a:rPr lang="en-US" dirty="0">
                <a:latin typeface="Arial Narrow" charset="0"/>
              </a:rPr>
              <a:t> </a:t>
            </a:r>
          </a:p>
        </p:txBody>
      </p:sp>
      <p:sp>
        <p:nvSpPr>
          <p:cNvPr id="488454" name="Rectangle 6"/>
          <p:cNvSpPr>
            <a:spLocks noChangeArrowheads="1"/>
          </p:cNvSpPr>
          <p:nvPr/>
        </p:nvSpPr>
        <p:spPr bwMode="auto">
          <a:xfrm>
            <a:off x="2057400" y="5257800"/>
            <a:ext cx="5029200" cy="6096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4400">
                <a:solidFill>
                  <a:srgbClr val="003300"/>
                </a:solidFill>
                <a:latin typeface="Monotype Corsiva" charset="0"/>
              </a:rPr>
              <a:t>Have safe holidays!!</a:t>
            </a:r>
          </a:p>
        </p:txBody>
      </p:sp>
    </p:spTree>
    <p:extLst>
      <p:ext uri="{BB962C8B-B14F-4D97-AF65-F5344CB8AC3E}">
        <p14:creationId xmlns:p14="http://schemas.microsoft.com/office/powerpoint/2010/main" val="3089229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0"/>
            <a:ext cx="7772400" cy="609600"/>
          </a:xfrm>
        </p:spPr>
        <p:txBody>
          <a:bodyPr/>
          <a:lstStyle/>
          <a:p>
            <a:r>
              <a:rPr lang="en-US" sz="4800" dirty="0">
                <a:latin typeface="Arial Narrow" charset="0"/>
                <a:ea typeface="ＭＳ Ｐゴシック" charset="0"/>
                <a:cs typeface="ＭＳ Ｐゴシック" charset="0"/>
              </a:rPr>
              <a:t>Announcements</a:t>
            </a:r>
          </a:p>
        </p:txBody>
      </p:sp>
      <p:sp>
        <p:nvSpPr>
          <p:cNvPr id="3" name="Content Placeholder 2"/>
          <p:cNvSpPr>
            <a:spLocks noGrp="1"/>
          </p:cNvSpPr>
          <p:nvPr>
            <p:ph idx="1"/>
          </p:nvPr>
        </p:nvSpPr>
        <p:spPr>
          <a:xfrm>
            <a:off x="685800" y="609600"/>
            <a:ext cx="7848600" cy="5334000"/>
          </a:xfrm>
        </p:spPr>
        <p:txBody>
          <a:bodyPr/>
          <a:lstStyle/>
          <a:p>
            <a:r>
              <a:rPr lang="en-US" dirty="0" smtClean="0">
                <a:latin typeface="Arial Narrow" charset="0"/>
                <a:ea typeface="ＭＳ Ｐゴシック" charset="0"/>
                <a:cs typeface="ＭＳ Ｐゴシック" charset="0"/>
                <a:sym typeface="Wingdings"/>
              </a:rPr>
              <a:t>Final comprehensive exam</a:t>
            </a:r>
          </a:p>
          <a:p>
            <a:pPr lvl="1"/>
            <a:r>
              <a:rPr lang="en-US" dirty="0" smtClean="0">
                <a:latin typeface="Arial Narrow" charset="0"/>
                <a:ea typeface="ＭＳ Ｐゴシック" charset="0"/>
                <a:cs typeface="ＭＳ Ｐゴシック" charset="0"/>
                <a:sym typeface="Wingdings"/>
              </a:rPr>
              <a:t>Date and time: 2:00 – 4:30pm, Wednesday, May 8</a:t>
            </a:r>
          </a:p>
          <a:p>
            <a:pPr lvl="1"/>
            <a:r>
              <a:rPr lang="en-US" dirty="0" smtClean="0">
                <a:latin typeface="Arial Narrow" charset="0"/>
                <a:ea typeface="ＭＳ Ｐゴシック" charset="0"/>
                <a:cs typeface="ＭＳ Ｐゴシック" charset="0"/>
                <a:sym typeface="Wingdings"/>
              </a:rPr>
              <a:t>Coverage: CH1.1 through what we finish today (CH10.8?) + Appendices A1 – A8</a:t>
            </a:r>
          </a:p>
          <a:p>
            <a:pPr lvl="1"/>
            <a:r>
              <a:rPr lang="en-US" dirty="0" smtClean="0">
                <a:latin typeface="Arial Narrow" charset="0"/>
                <a:ea typeface="ＭＳ Ｐゴシック" charset="0"/>
                <a:cs typeface="ＭＳ Ｐゴシック" charset="0"/>
                <a:sym typeface="Wingdings"/>
              </a:rPr>
              <a:t>I will prepare a formula sheet for you this time!</a:t>
            </a:r>
          </a:p>
          <a:p>
            <a:r>
              <a:rPr lang="en-US" dirty="0" smtClean="0">
                <a:latin typeface="Arial Narrow" charset="0"/>
                <a:ea typeface="ＭＳ Ｐゴシック" charset="0"/>
                <a:cs typeface="ＭＳ Ｐゴシック" charset="0"/>
                <a:sym typeface="Wingdings"/>
              </a:rPr>
              <a:t>Planetarium extra credit</a:t>
            </a:r>
          </a:p>
          <a:p>
            <a:pPr lvl="1"/>
            <a:r>
              <a:rPr lang="en-US" dirty="0" smtClean="0">
                <a:latin typeface="Arial Narrow" charset="0"/>
                <a:ea typeface="ＭＳ Ｐゴシック" charset="0"/>
                <a:cs typeface="ＭＳ Ｐゴシック" charset="0"/>
                <a:sym typeface="Wingdings"/>
              </a:rPr>
              <a:t>Deadline next Wednesday, May, 8</a:t>
            </a:r>
          </a:p>
          <a:p>
            <a:r>
              <a:rPr lang="en-US" dirty="0">
                <a:latin typeface="Arial Narrow" charset="0"/>
                <a:ea typeface="ＭＳ Ｐゴシック" charset="0"/>
                <a:cs typeface="ＭＳ Ｐゴシック" charset="0"/>
                <a:sym typeface="Wingdings"/>
              </a:rPr>
              <a:t>Student Feedback Survey</a:t>
            </a:r>
          </a:p>
          <a:p>
            <a:pPr lvl="1"/>
            <a:r>
              <a:rPr lang="en-US" dirty="0">
                <a:latin typeface="Arial Narrow" charset="0"/>
                <a:ea typeface="ＭＳ Ｐゴシック" charset="0"/>
                <a:cs typeface="ＭＳ Ｐゴシック" charset="0"/>
                <a:sym typeface="Wingdings"/>
              </a:rPr>
              <a:t>Must be done by May </a:t>
            </a:r>
            <a:r>
              <a:rPr lang="en-US" dirty="0" smtClean="0">
                <a:latin typeface="Arial Narrow" charset="0"/>
                <a:ea typeface="ＭＳ Ｐゴシック" charset="0"/>
                <a:cs typeface="ＭＳ Ｐゴシック" charset="0"/>
                <a:sym typeface="Wingdings"/>
              </a:rPr>
              <a:t>3</a:t>
            </a:r>
          </a:p>
          <a:p>
            <a:r>
              <a:rPr lang="en-US" dirty="0" smtClean="0">
                <a:latin typeface="Arial Narrow" charset="0"/>
                <a:ea typeface="ＭＳ Ｐゴシック" charset="0"/>
                <a:cs typeface="ＭＳ Ｐゴシック" charset="0"/>
                <a:sym typeface="Wingdings"/>
              </a:rPr>
              <a:t>No class next week!!</a:t>
            </a:r>
          </a:p>
          <a:p>
            <a:pPr marL="0" indent="0">
              <a:buNone/>
            </a:pPr>
            <a:endParaRPr lang="en-US" dirty="0" smtClean="0">
              <a:latin typeface="Arial Narrow" charset="0"/>
              <a:ea typeface="ＭＳ Ｐゴシック" charset="0"/>
              <a:cs typeface="ＭＳ Ｐゴシック" charset="0"/>
              <a:sym typeface="Wingdings"/>
            </a:endParaRPr>
          </a:p>
        </p:txBody>
      </p:sp>
      <p:sp>
        <p:nvSpPr>
          <p:cNvPr id="4" name="Date Placeholder 3"/>
          <p:cNvSpPr>
            <a:spLocks noGrp="1"/>
          </p:cNvSpPr>
          <p:nvPr>
            <p:ph type="dt" sz="quarter" idx="10"/>
          </p:nvPr>
        </p:nvSpPr>
        <p:spPr/>
        <p:txBody>
          <a:bodyPr/>
          <a:lstStyle/>
          <a:p>
            <a:pPr>
              <a:defRPr/>
            </a:pPr>
            <a:r>
              <a:rPr lang="en-US" smtClean="0"/>
              <a:t>Wednesday, May 1, 2013</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FF23E62-B1EA-7C45-BF1B-2CEE1A2A446F}"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6" name="Footer Placeholder 5"/>
          <p:cNvSpPr>
            <a:spLocks noGrp="1"/>
          </p:cNvSpPr>
          <p:nvPr>
            <p:ph type="ftr" sz="quarter" idx="11"/>
          </p:nvPr>
        </p:nvSpPr>
        <p:spPr/>
        <p:txBody>
          <a:bodyPr/>
          <a:lstStyle/>
          <a:p>
            <a:pPr>
              <a:defRPr/>
            </a:pPr>
            <a:r>
              <a:rPr lang="nl-NL" smtClean="0"/>
              <a:t>PHYS 1441-002, Spring 2013                   Dr. Jaehoon Yu</a:t>
            </a:r>
            <a:endParaRPr lang="en-US"/>
          </a:p>
        </p:txBody>
      </p:sp>
    </p:spTree>
    <p:extLst>
      <p:ext uri="{BB962C8B-B14F-4D97-AF65-F5344CB8AC3E}">
        <p14:creationId xmlns:p14="http://schemas.microsoft.com/office/powerpoint/2010/main" val="42000296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5" name="Date Placeholder 3"/>
          <p:cNvSpPr>
            <a:spLocks noGrp="1"/>
          </p:cNvSpPr>
          <p:nvPr>
            <p:ph type="dt" sz="quarter" idx="10"/>
          </p:nvPr>
        </p:nvSpPr>
        <p:spPr/>
        <p:txBody>
          <a:bodyPr/>
          <a:lstStyle/>
          <a:p>
            <a:pPr>
              <a:defRPr/>
            </a:pPr>
            <a:r>
              <a:rPr lang="en-US" smtClean="0"/>
              <a:t>Wednesday, May 1, 2013</a:t>
            </a:r>
            <a:endParaRPr lang="en-US"/>
          </a:p>
        </p:txBody>
      </p:sp>
      <p:sp>
        <p:nvSpPr>
          <p:cNvPr id="35846"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6871" name="Slide Number Placeholder 5"/>
          <p:cNvSpPr>
            <a:spLocks noGrp="1"/>
          </p:cNvSpPr>
          <p:nvPr>
            <p:ph type="sldNum" sz="quarter" idx="12"/>
          </p:nvPr>
        </p:nvSpPr>
        <p:spPr>
          <a:noFill/>
        </p:spPr>
        <p:txBody>
          <a:bodyPr/>
          <a:lstStyle/>
          <a:p>
            <a:fld id="{BD362C07-FDEB-B748-8BDB-3C966C896E0E}" type="slidenum">
              <a:rPr lang="en-US">
                <a:latin typeface="Arial Narrow" charset="0"/>
              </a:rPr>
              <a:pPr/>
              <a:t>3</a:t>
            </a:fld>
            <a:endParaRPr lang="en-US">
              <a:latin typeface="Arial Narrow" charset="0"/>
            </a:endParaRPr>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36873" name="Rectangle 3"/>
          <p:cNvSpPr>
            <a:spLocks noGrp="1" noChangeArrowheads="1"/>
          </p:cNvSpPr>
          <p:nvPr>
            <p:ph type="title"/>
          </p:nvPr>
        </p:nvSpPr>
        <p:spPr>
          <a:xfrm>
            <a:off x="685800" y="76200"/>
            <a:ext cx="7772400" cy="609600"/>
          </a:xfrm>
        </p:spPr>
        <p:txBody>
          <a:bodyPr/>
          <a:lstStyle/>
          <a:p>
            <a:r>
              <a:rPr lang="en-US" sz="4000" dirty="0">
                <a:ea typeface="ＭＳ Ｐゴシック" charset="-128"/>
                <a:cs typeface="ＭＳ Ｐゴシック" charset="-128"/>
              </a:rPr>
              <a:t>Fluid and Pressure</a:t>
            </a:r>
            <a:endParaRPr lang="en-US" dirty="0">
              <a:ea typeface="ＭＳ Ｐゴシック" charset="-128"/>
              <a:cs typeface="ＭＳ Ｐゴシック" charset="-128"/>
            </a:endParaRPr>
          </a:p>
        </p:txBody>
      </p:sp>
      <p:sp>
        <p:nvSpPr>
          <p:cNvPr id="437252" name="Text Box 4"/>
          <p:cNvSpPr txBox="1">
            <a:spLocks noChangeArrowheads="1"/>
          </p:cNvSpPr>
          <p:nvPr/>
        </p:nvSpPr>
        <p:spPr bwMode="auto">
          <a:xfrm>
            <a:off x="381000" y="762000"/>
            <a:ext cx="4343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are the three states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04800" y="3717925"/>
            <a:ext cx="7924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730505" name="Equation" r:id="rId4" imgW="444240" imgH="393480" progId="Equation.3">
                  <p:embed/>
                </p:oleObj>
              </mc:Choice>
              <mc:Fallback>
                <p:oleObj name="Equation" r:id="rId4" imgW="4442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A collection of molecules that are </a:t>
            </a:r>
            <a:r>
              <a:rPr lang="en-US" sz="2000" b="1" u="sng">
                <a:solidFill>
                  <a:schemeClr val="accent2"/>
                </a:solidFill>
                <a:latin typeface="Arial Narrow" charset="0"/>
              </a:rPr>
              <a:t>randomly arranged</a:t>
            </a:r>
            <a:r>
              <a:rPr lang="en-US" sz="2000">
                <a:solidFill>
                  <a:srgbClr val="FF0000"/>
                </a:solidFill>
                <a:latin typeface="Arial Narrow" charset="0"/>
              </a:rPr>
              <a:t> and </a:t>
            </a:r>
            <a:r>
              <a:rPr lang="en-US" sz="2000" b="1" u="sng">
                <a:solidFill>
                  <a:schemeClr val="accent2"/>
                </a:solidFill>
                <a:latin typeface="Arial Narrow" charset="0"/>
              </a:rPr>
              <a:t>loosely bound</a:t>
            </a:r>
            <a:r>
              <a:rPr lang="en-US" sz="2000">
                <a:solidFill>
                  <a:srgbClr val="FF0000"/>
                </a:solidFill>
                <a:latin typeface="Arial Narrow" charset="0"/>
              </a:rPr>
              <a:t> by forces between them or by an external container.</a:t>
            </a:r>
          </a:p>
        </p:txBody>
      </p:sp>
      <p:sp>
        <p:nvSpPr>
          <p:cNvPr id="437260" name="Text Box 12"/>
          <p:cNvSpPr txBox="1">
            <a:spLocks noChangeArrowheads="1"/>
          </p:cNvSpPr>
          <p:nvPr/>
        </p:nvSpPr>
        <p:spPr bwMode="auto">
          <a:xfrm>
            <a:off x="381000" y="2638425"/>
            <a:ext cx="71628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We will first learn about mechanics of fluid at rest, </a:t>
            </a:r>
            <a:r>
              <a:rPr lang="en-US">
                <a:solidFill>
                  <a:schemeClr val="accent2"/>
                </a:solidFill>
                <a:latin typeface="Monotype Corsiva" charset="0"/>
              </a:rPr>
              <a:t>fluid statics</a:t>
            </a:r>
            <a:r>
              <a:rPr lang="en-US">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In what ways do you think fluid exerts stress on the object submerged in it?</a:t>
            </a:r>
          </a:p>
        </p:txBody>
      </p:sp>
      <p:sp>
        <p:nvSpPr>
          <p:cNvPr id="437262" name="Text Box 14"/>
          <p:cNvSpPr txBox="1">
            <a:spLocks noChangeArrowheads="1"/>
          </p:cNvSpPr>
          <p:nvPr/>
        </p:nvSpPr>
        <p:spPr bwMode="auto">
          <a:xfrm>
            <a:off x="304800" y="4267200"/>
            <a:ext cx="6629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force by the fluid on an object usually is expressed in the form of the force per unit area at the given depth, the pressure, defined as</a:t>
            </a:r>
          </a:p>
        </p:txBody>
      </p:sp>
      <p:sp>
        <p:nvSpPr>
          <p:cNvPr id="437263" name="Text Box 15"/>
          <p:cNvSpPr txBox="1">
            <a:spLocks noChangeArrowheads="1"/>
          </p:cNvSpPr>
          <p:nvPr/>
        </p:nvSpPr>
        <p:spPr bwMode="auto">
          <a:xfrm>
            <a:off x="5105400" y="4981575"/>
            <a:ext cx="4038600" cy="581025"/>
          </a:xfrm>
          <a:prstGeom prst="rect">
            <a:avLst/>
          </a:prstGeom>
          <a:solidFill>
            <a:srgbClr val="FFFF99"/>
          </a:solidFill>
          <a:ln w="28575">
            <a:noFill/>
            <a:miter lim="800000"/>
            <a:headEnd/>
            <a:tailEnd/>
          </a:ln>
        </p:spPr>
        <p:txBody>
          <a:bodyPr>
            <a:prstTxWarp prst="textNoShape">
              <a:avLst/>
            </a:prstTxWarp>
            <a:spAutoFit/>
          </a:bodyPr>
          <a:lstStyle/>
          <a:p>
            <a:r>
              <a:rPr lang="en-US" sz="1600" dirty="0">
                <a:solidFill>
                  <a:schemeClr val="accent2"/>
                </a:solidFill>
                <a:latin typeface="Arial Narrow" charset="0"/>
              </a:rPr>
              <a:t>Note that pressure is a scalar quantity because </a:t>
            </a:r>
            <a:r>
              <a:rPr lang="en-US" sz="1600" dirty="0" smtClean="0">
                <a:solidFill>
                  <a:schemeClr val="accent2"/>
                </a:solidFill>
                <a:latin typeface="Arial Narrow" charset="0"/>
              </a:rPr>
              <a:t>it</a:t>
            </a:r>
            <a:r>
              <a:rPr lang="en-US" sz="1600" dirty="0">
                <a:solidFill>
                  <a:schemeClr val="accent2"/>
                </a:solidFill>
                <a:latin typeface="Arial Narrow" charset="0"/>
              </a:rPr>
              <a:t> </a:t>
            </a:r>
            <a:r>
              <a:rPr lang="en-US" sz="1600" dirty="0" smtClean="0">
                <a:solidFill>
                  <a:schemeClr val="accent2"/>
                </a:solidFill>
                <a:latin typeface="Arial Narrow" charset="0"/>
              </a:rPr>
              <a:t>is </a:t>
            </a:r>
            <a:r>
              <a:rPr lang="en-US" sz="1600" dirty="0">
                <a:solidFill>
                  <a:schemeClr val="accent2"/>
                </a:solidFill>
                <a:latin typeface="Arial Narrow" charset="0"/>
              </a:rPr>
              <a:t>the magnitude of the force </a:t>
            </a:r>
            <a:r>
              <a:rPr lang="en-US" sz="1600" dirty="0" smtClean="0">
                <a:solidFill>
                  <a:schemeClr val="accent2"/>
                </a:solidFill>
                <a:latin typeface="Arial Narrow" charset="0"/>
              </a:rPr>
              <a:t>per unit </a:t>
            </a:r>
            <a:r>
              <a:rPr lang="en-US" sz="1600" dirty="0">
                <a:solidFill>
                  <a:schemeClr val="accent2"/>
                </a:solidFill>
                <a:latin typeface="Arial Narrow" charset="0"/>
              </a:rPr>
              <a:t>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381000" y="4876800"/>
            <a:ext cx="3962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Expression of pressure for an infinitesimal area </a:t>
            </a:r>
            <a:r>
              <a:rPr lang="en-US" sz="2000" dirty="0" err="1">
                <a:solidFill>
                  <a:schemeClr val="accent2"/>
                </a:solidFill>
                <a:latin typeface="Arial Narrow" charset="0"/>
              </a:rPr>
              <a:t>dA</a:t>
            </a:r>
            <a:r>
              <a:rPr lang="en-US" sz="2000" dirty="0">
                <a:solidFill>
                  <a:schemeClr val="accent2"/>
                </a:solidFill>
                <a:latin typeface="Arial Narrow" charset="0"/>
              </a:rPr>
              <a:t> by the force </a:t>
            </a:r>
            <a:r>
              <a:rPr lang="en-US" sz="2000" dirty="0" err="1">
                <a:solidFill>
                  <a:schemeClr val="accent2"/>
                </a:solidFill>
                <a:latin typeface="Arial Narrow" charset="0"/>
              </a:rPr>
              <a:t>dF</a:t>
            </a:r>
            <a:r>
              <a:rPr lang="en-US" sz="2000" dirty="0">
                <a:solidFill>
                  <a:schemeClr val="accent2"/>
                </a:solidFill>
                <a:latin typeface="Arial Narrow" charset="0"/>
              </a:rPr>
              <a:t>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730506" name="Equation" r:id="rId6" imgW="507960" imgH="393480" progId="Equation.DSMT4">
                  <p:embed/>
                </p:oleObj>
              </mc:Choice>
              <mc:Fallback>
                <p:oleObj name="Equation" r:id="rId6" imgW="50796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Special SI unit for pressure is 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730507" name="Equation" r:id="rId8" imgW="863280" imgH="203040" progId="Equation.3">
                  <p:embed/>
                </p:oleObj>
              </mc:Choice>
              <mc:Fallback>
                <p:oleObj name="Equation" r:id="rId8" imgW="86328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516204"/>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76" name="Date Placeholder 3"/>
          <p:cNvSpPr>
            <a:spLocks noGrp="1"/>
          </p:cNvSpPr>
          <p:nvPr>
            <p:ph type="dt" sz="quarter" idx="10"/>
          </p:nvPr>
        </p:nvSpPr>
        <p:spPr/>
        <p:txBody>
          <a:bodyPr/>
          <a:lstStyle/>
          <a:p>
            <a:pPr>
              <a:defRPr/>
            </a:pPr>
            <a:r>
              <a:rPr lang="en-US" smtClean="0"/>
              <a:t>Wednesday, May 1, 2013</a:t>
            </a:r>
            <a:endParaRPr lang="en-US"/>
          </a:p>
        </p:txBody>
      </p:sp>
      <p:sp>
        <p:nvSpPr>
          <p:cNvPr id="36877"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7902" name="Slide Number Placeholder 5"/>
          <p:cNvSpPr>
            <a:spLocks noGrp="1"/>
          </p:cNvSpPr>
          <p:nvPr>
            <p:ph type="sldNum" sz="quarter" idx="12"/>
          </p:nvPr>
        </p:nvSpPr>
        <p:spPr>
          <a:noFill/>
        </p:spPr>
        <p:txBody>
          <a:bodyPr/>
          <a:lstStyle/>
          <a:p>
            <a:fld id="{D50119BB-EDCF-3643-8285-04C71DCB4901}" type="slidenum">
              <a:rPr lang="en-US">
                <a:latin typeface="Arial Narrow" charset="0"/>
              </a:rPr>
              <a:pPr/>
              <a:t>4</a:t>
            </a:fld>
            <a:endParaRPr lang="en-US">
              <a:latin typeface="Arial Narrow" charset="0"/>
            </a:endParaRPr>
          </a:p>
        </p:txBody>
      </p:sp>
      <p:sp>
        <p:nvSpPr>
          <p:cNvPr id="37903" name="Rectangle 2"/>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for Pressure</a:t>
            </a:r>
            <a:endParaRPr lang="en-US">
              <a:ea typeface="ＭＳ Ｐゴシック" charset="-128"/>
              <a:cs typeface="ＭＳ Ｐゴシック" charset="-128"/>
            </a:endParaRPr>
          </a:p>
        </p:txBody>
      </p:sp>
      <p:sp>
        <p:nvSpPr>
          <p:cNvPr id="438275" name="Text Box 3"/>
          <p:cNvSpPr txBox="1">
            <a:spLocks noChangeArrowheads="1"/>
          </p:cNvSpPr>
          <p:nvPr/>
        </p:nvSpPr>
        <p:spPr bwMode="auto">
          <a:xfrm>
            <a:off x="838200" y="762000"/>
            <a:ext cx="7391400" cy="85090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mattress of a water bed is 2.00m long by 2.00m wide and 30.0cm deep.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volume density of water at the normal condition (0</a:t>
            </a:r>
            <a:r>
              <a:rPr lang="en-US" sz="2200" baseline="30000">
                <a:solidFill>
                  <a:srgbClr val="FF0000"/>
                </a:solidFill>
                <a:latin typeface="Arial Narrow" charset="0"/>
              </a:rPr>
              <a:t>o</a:t>
            </a:r>
            <a:r>
              <a:rPr lang="en-US" sz="2200">
                <a:solidFill>
                  <a:srgbClr val="FF0000"/>
                </a:solidFill>
                <a:latin typeface="Arial Narrow" charset="0"/>
              </a:rPr>
              <a:t>C and 1 atm) is 1000kg/m</a:t>
            </a:r>
            <a:r>
              <a:rPr lang="en-US" sz="2200" baseline="30000">
                <a:solidFill>
                  <a:srgbClr val="FF0000"/>
                </a:solidFill>
                <a:latin typeface="Arial Narrow" charset="0"/>
              </a:rPr>
              <a:t>3</a:t>
            </a:r>
            <a:r>
              <a:rPr lang="en-US" sz="220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779529" name="Equation" r:id="rId3" imgW="164880" imgH="139680" progId="Equation.3">
                  <p:embed/>
                </p:oleObj>
              </mc:Choice>
              <mc:Fallback>
                <p:oleObj name="Equation" r:id="rId3" imgW="16488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779530"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779531" name="Equation" r:id="rId7" imgW="177480" imgH="177480" progId="Equation.3">
                  <p:embed/>
                </p:oleObj>
              </mc:Choice>
              <mc:Fallback>
                <p:oleObj name="Equation" r:id="rId7" imgW="1774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685800" y="3733800"/>
            <a:ext cx="7848600" cy="12160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b) Find the pressure exerted by the water on the floor when the bed rests in its normal position, assuming the entire lower surface of the mattress makes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779532" name="Equation" r:id="rId9" imgW="520560" imgH="228600" progId="Equation.3">
                  <p:embed/>
                </p:oleObj>
              </mc:Choice>
              <mc:Fallback>
                <p:oleObj name="Equation" r:id="rId9" imgW="5205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779533" name="Equation" r:id="rId11" imgW="2565360" imgH="228600" progId="Equation.3">
                  <p:embed/>
                </p:oleObj>
              </mc:Choice>
              <mc:Fallback>
                <p:oleObj name="Equation" r:id="rId11" imgW="25653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779534" name="Equation" r:id="rId13" imgW="368280" imgH="164880" progId="Equation.3">
                  <p:embed/>
                </p:oleObj>
              </mc:Choice>
              <mc:Fallback>
                <p:oleObj name="Equation" r:id="rId13" imgW="368280" imgH="164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779535" name="Equation" r:id="rId15" imgW="1892160" imgH="203040" progId="Equation.3">
                  <p:embed/>
                </p:oleObj>
              </mc:Choice>
              <mc:Fallback>
                <p:oleObj name="Equation" r:id="rId15" imgW="189216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779536" name="Equation" r:id="rId17" imgW="304560" imgH="393480" progId="Equation.3">
                  <p:embed/>
                </p:oleObj>
              </mc:Choice>
              <mc:Fallback>
                <p:oleObj name="Equation" r:id="rId17" imgW="304560" imgH="393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779537" name="Equation" r:id="rId19" imgW="393480" imgH="393480" progId="Equation.3">
                  <p:embed/>
                </p:oleObj>
              </mc:Choice>
              <mc:Fallback>
                <p:oleObj name="Equation" r:id="rId19" imgW="39348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779538" name="Equation" r:id="rId21" imgW="1485720" imgH="419040" progId="Equation.3">
                  <p:embed/>
                </p:oleObj>
              </mc:Choice>
              <mc:Fallback>
                <p:oleObj name="Equation" r:id="rId21" imgW="1485720" imgH="4190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1676312"/>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410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5</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90800" y="3505200"/>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788563" name="Equation" r:id="rId3" imgW="952200" imgH="228600" progId="Equation.3">
                  <p:embed/>
                </p:oleObj>
              </mc:Choice>
              <mc:Fallback>
                <p:oleObj name="Equation" r:id="rId3" imgW="952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438400" y="1660525"/>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It seems that the pressure has a lot to do with the total mass of the fluid above the object that puts weight on the object.</a:t>
            </a:r>
          </a:p>
        </p:txBody>
      </p:sp>
      <p:sp>
        <p:nvSpPr>
          <p:cNvPr id="439303" name="Text Box 7"/>
          <p:cNvSpPr txBox="1">
            <a:spLocks noChangeArrowheads="1"/>
          </p:cNvSpPr>
          <p:nvPr/>
        </p:nvSpPr>
        <p:spPr bwMode="auto">
          <a:xfrm>
            <a:off x="2514600" y="2393950"/>
            <a:ext cx="6324600" cy="103505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height </a:t>
            </a:r>
            <a:r>
              <a:rPr lang="en-US" sz="2000" dirty="0" err="1">
                <a:solidFill>
                  <a:schemeClr val="accent2"/>
                </a:solidFill>
                <a:latin typeface="Monotype Corsiva" charset="0"/>
              </a:rPr>
              <a:t>h</a:t>
            </a:r>
            <a:r>
              <a:rPr lang="en-US" sz="2000" dirty="0">
                <a:solidFill>
                  <a:schemeClr val="accent2"/>
                </a:solidFill>
                <a:latin typeface="Arial Narrow" charset="0"/>
              </a:rPr>
              <a:t> and the cross sectional area </a:t>
            </a:r>
            <a:r>
              <a:rPr lang="en-US" sz="2000" dirty="0">
                <a:solidFill>
                  <a:schemeClr val="accent2"/>
                </a:solidFill>
                <a:latin typeface="Monotype Corsiva" charset="0"/>
              </a:rPr>
              <a:t>A</a:t>
            </a:r>
            <a:r>
              <a:rPr lang="en-US" sz="2000" dirty="0">
                <a:solidFill>
                  <a:schemeClr val="accent2"/>
                </a:solidFill>
                <a:latin typeface="Arial Narrow" charset="0"/>
              </a:rPr>
              <a:t> immersed in a fluid of density</a:t>
            </a:r>
            <a:r>
              <a:rPr lang="en-US" sz="2000" dirty="0" smtClean="0">
                <a:solidFill>
                  <a:schemeClr val="accent2"/>
                </a:solidFill>
                <a:latin typeface="Arial Narrow" charset="0"/>
              </a:rPr>
              <a:t> </a:t>
            </a:r>
            <a:r>
              <a:rPr lang="en-US" sz="2000" dirty="0" err="1" smtClean="0">
                <a:solidFill>
                  <a:schemeClr val="accent2"/>
                </a:solidFill>
                <a:latin typeface="Symbol" charset="2"/>
              </a:rPr>
              <a:t>ρ</a:t>
            </a:r>
            <a:r>
              <a:rPr lang="en-US" sz="2000" dirty="0" smtClean="0">
                <a:solidFill>
                  <a:schemeClr val="accent2"/>
                </a:solidFill>
                <a:latin typeface="Arial Narrow" charset="0"/>
              </a:rPr>
              <a:t> </a:t>
            </a:r>
            <a:r>
              <a:rPr lang="en-US" sz="2000" dirty="0">
                <a:solidFill>
                  <a:schemeClr val="accent2"/>
                </a:solidFill>
                <a:latin typeface="Arial Narrow" charset="0"/>
              </a:rPr>
              <a:t>at rest, as shown in the figure, and the system is in its equilibrium.</a:t>
            </a:r>
          </a:p>
        </p:txBody>
      </p:sp>
      <p:sp>
        <p:nvSpPr>
          <p:cNvPr id="439304" name="Text Box 8"/>
          <p:cNvSpPr txBox="1">
            <a:spLocks noChangeArrowheads="1"/>
          </p:cNvSpPr>
          <p:nvPr/>
        </p:nvSpPr>
        <p:spPr bwMode="auto">
          <a:xfrm>
            <a:off x="4267200" y="4800600"/>
            <a:ext cx="4648200" cy="944563"/>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dirty="0">
                <a:solidFill>
                  <a:schemeClr val="accent2"/>
                </a:solidFill>
                <a:latin typeface="Arial Narrow" charset="0"/>
              </a:rPr>
              <a:t>The pressure at the depth </a:t>
            </a:r>
            <a:r>
              <a:rPr lang="en-US" sz="1800" dirty="0" err="1">
                <a:solidFill>
                  <a:schemeClr val="accent2"/>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a:t>
            </a:r>
            <a:r>
              <a:rPr lang="en-US" sz="1800" dirty="0" smtClean="0">
                <a:solidFill>
                  <a:schemeClr val="accent2"/>
                </a:solidFill>
                <a:latin typeface="Arial Narrow" charset="0"/>
              </a:rPr>
              <a:t> </a:t>
            </a:r>
            <a:r>
              <a:rPr lang="en-US" sz="1800" dirty="0" err="1" smtClean="0">
                <a:solidFill>
                  <a:schemeClr val="accent2"/>
                </a:solidFill>
                <a:latin typeface="Symbol" charset="2"/>
              </a:rPr>
              <a:t>ρ</a:t>
            </a:r>
            <a:r>
              <a:rPr lang="en-US" sz="1800" dirty="0" err="1" smtClean="0">
                <a:solidFill>
                  <a:schemeClr val="accent2"/>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Atmospheric pressure P</a:t>
            </a:r>
            <a:r>
              <a:rPr lang="en-US" sz="2000" baseline="-25000">
                <a:solidFill>
                  <a:schemeClr val="accent2"/>
                </a:solidFill>
                <a:latin typeface="Arial Narrow" charset="0"/>
              </a:rPr>
              <a:t>0</a:t>
            </a:r>
            <a:r>
              <a:rPr lang="en-US" sz="2000">
                <a:solidFill>
                  <a:schemeClr val="accent2"/>
                </a:solidFill>
                <a:latin typeface="Arial Narrow" charset="0"/>
              </a:rPr>
              <a:t> 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788564" name="Equation" r:id="rId5" imgW="1498320" imgH="203040" progId="Equation.3">
                  <p:embed/>
                </p:oleObj>
              </mc:Choice>
              <mc:Fallback>
                <p:oleObj name="Equation" r:id="rId5" imgW="14983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nvGraphicFramePr>
        <p:xfrm>
          <a:off x="6556375" y="3917950"/>
          <a:ext cx="377825" cy="279400"/>
        </p:xfrm>
        <a:graphic>
          <a:graphicData uri="http://schemas.openxmlformats.org/presentationml/2006/ole">
            <mc:AlternateContent xmlns:mc="http://schemas.openxmlformats.org/markup-compatibility/2006">
              <mc:Choice xmlns:v="urn:schemas-microsoft-com:vml" Requires="v">
                <p:oleObj spid="_x0000_s788565" name="Equation" r:id="rId7" imgW="203040" imgH="164880" progId="Equation.3">
                  <p:embed/>
                </p:oleObj>
              </mc:Choice>
              <mc:Fallback>
                <p:oleObj name="Equation" r:id="rId7" imgW="20304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6375" y="3917950"/>
                        <a:ext cx="377825" cy="279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788566" name="Equation" r:id="rId9" imgW="152280" imgH="164880" progId="Equation.3">
                  <p:embed/>
                </p:oleObj>
              </mc:Choice>
              <mc:Fallback>
                <p:oleObj name="Equation" r:id="rId9" imgW="152280" imgH="164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nvGraphicFramePr>
        <p:xfrm>
          <a:off x="6915150" y="3886200"/>
          <a:ext cx="684213" cy="342900"/>
        </p:xfrm>
        <a:graphic>
          <a:graphicData uri="http://schemas.openxmlformats.org/presentationml/2006/ole">
            <mc:AlternateContent xmlns:mc="http://schemas.openxmlformats.org/markup-compatibility/2006">
              <mc:Choice xmlns:v="urn:schemas-microsoft-com:vml" Requires="v">
                <p:oleObj spid="_x0000_s788567" name="Equation" r:id="rId11" imgW="368280" imgH="203040" progId="Equation.3">
                  <p:embed/>
                </p:oleObj>
              </mc:Choice>
              <mc:Fallback>
                <p:oleObj name="Equation" r:id="rId11" imgW="368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15150" y="3886200"/>
                        <a:ext cx="684213"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nvGraphicFramePr>
        <p:xfrm>
          <a:off x="7580313" y="3886200"/>
          <a:ext cx="801687" cy="342900"/>
        </p:xfrm>
        <a:graphic>
          <a:graphicData uri="http://schemas.openxmlformats.org/presentationml/2006/ole">
            <mc:AlternateContent xmlns:mc="http://schemas.openxmlformats.org/markup-compatibility/2006">
              <mc:Choice xmlns:v="urn:schemas-microsoft-com:vml" Requires="v">
                <p:oleObj spid="_x0000_s788568" name="Equation" r:id="rId13" imgW="431640" imgH="203040" progId="Equation.3">
                  <p:embed/>
                </p:oleObj>
              </mc:Choice>
              <mc:Fallback>
                <p:oleObj name="Equation" r:id="rId13" imgW="43164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0313" y="3886200"/>
                        <a:ext cx="801687"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nvGraphicFramePr>
        <p:xfrm>
          <a:off x="5924550" y="4267200"/>
          <a:ext cx="2439988" cy="427038"/>
        </p:xfrm>
        <a:graphic>
          <a:graphicData uri="http://schemas.openxmlformats.org/presentationml/2006/ole">
            <mc:AlternateContent xmlns:mc="http://schemas.openxmlformats.org/markup-compatibility/2006">
              <mc:Choice xmlns:v="urn:schemas-microsoft-com:vml" Requires="v">
                <p:oleObj spid="_x0000_s788569" name="Equation" r:id="rId15" imgW="1193760" imgH="228600" progId="Equation.3">
                  <p:embed/>
                </p:oleObj>
              </mc:Choice>
              <mc:Fallback>
                <p:oleObj name="Equation" r:id="rId15" imgW="11937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4550" y="4267200"/>
                        <a:ext cx="2439988"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nvGraphicFramePr>
        <p:xfrm>
          <a:off x="8269288" y="4314825"/>
          <a:ext cx="493712" cy="331788"/>
        </p:xfrm>
        <a:graphic>
          <a:graphicData uri="http://schemas.openxmlformats.org/presentationml/2006/ole">
            <mc:AlternateContent xmlns:mc="http://schemas.openxmlformats.org/markup-compatibility/2006">
              <mc:Choice xmlns:v="urn:schemas-microsoft-com:vml" Requires="v">
                <p:oleObj spid="_x0000_s788570"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69288" y="4314825"/>
                        <a:ext cx="493712" cy="3317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788571" name="Equation" r:id="rId19" imgW="685800" imgH="228600" progId="Equation.DSMT4">
                  <p:embed/>
                </p:oleObj>
              </mc:Choice>
              <mc:Fallback>
                <p:oleObj name="Equation" r:id="rId19" imgW="68580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8429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513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6</a:t>
            </a:fld>
            <a:endParaRPr lang="en-US"/>
          </a:p>
        </p:txBody>
      </p:sp>
      <p:sp>
        <p:nvSpPr>
          <p:cNvPr id="5133" name="Rectangle 2"/>
          <p:cNvSpPr>
            <a:spLocks noGrp="1" noChangeArrowheads="1"/>
          </p:cNvSpPr>
          <p:nvPr>
            <p:ph type="title"/>
          </p:nvPr>
        </p:nvSpPr>
        <p:spPr>
          <a:xfrm>
            <a:off x="685800" y="152400"/>
            <a:ext cx="7772400" cy="609600"/>
          </a:xfrm>
        </p:spPr>
        <p:txBody>
          <a:bodyPr/>
          <a:lstStyle/>
          <a:p>
            <a:r>
              <a:rPr lang="en-US" sz="4000"/>
              <a:t>Pascal’s Principle and Hydraulics</a:t>
            </a:r>
            <a:endParaRPr lang="en-US"/>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A change in the pressure applied to a fluid is transmitted undiminished to every point of the fluid and to the walls of the container.</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resultant pressure P at any given depth h increases as much as the change in P</a:t>
            </a:r>
            <a:r>
              <a:rPr lang="en-US" sz="2000" baseline="-25000">
                <a:solidFill>
                  <a:srgbClr val="FF0000"/>
                </a:solidFill>
                <a:latin typeface="Arial Narrow" charset="0"/>
              </a:rPr>
              <a:t>0</a:t>
            </a:r>
            <a:r>
              <a:rPr lang="en-US" sz="200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789578"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789579" name="Equation" r:id="rId5" imgW="825480" imgH="228600" progId="Equation.3">
                  <p:embed/>
                </p:oleObj>
              </mc:Choice>
              <mc:Fallback>
                <p:oleObj name="Equation" r:id="rId5" imgW="825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789580" name="Equation" r:id="rId7" imgW="177480" imgH="215640" progId="Equation.3">
                  <p:embed/>
                </p:oleObj>
              </mc:Choice>
              <mc:Fallback>
                <p:oleObj name="Equation" r:id="rId7"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789581" name="Equation" r:id="rId9" imgW="177480" imgH="215640" progId="Equation.3">
                  <p:embed/>
                </p:oleObj>
              </mc:Choice>
              <mc:Fallback>
                <p:oleObj name="Equation" r:id="rId9"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789582" name="Equation" r:id="rId10" imgW="330120" imgH="431640" progId="Equation.3">
                  <p:embed/>
                </p:oleObj>
              </mc:Choice>
              <mc:Fallback>
                <p:oleObj name="Equation" r:id="rId10" imgW="330120" imgH="431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789583" name="Equation" r:id="rId12" imgW="342720" imgH="431640" progId="Equation.3">
                  <p:embed/>
                </p:oleObj>
              </mc:Choice>
              <mc:Fallback>
                <p:oleObj name="Equation" r:id="rId12" imgW="342720" imgH="431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789584" name="Equation" r:id="rId14" imgW="482400" imgH="431640" progId="Equation.3">
                  <p:embed/>
                </p:oleObj>
              </mc:Choice>
              <mc:Fallback>
                <p:oleObj name="Equation" r:id="rId14" imgW="482400" imgH="431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789585" name="Equation" r:id="rId16" imgW="482400" imgH="431640" progId="Equation.DSMT4">
                  <p:embed/>
                </p:oleObj>
              </mc:Choice>
              <mc:Fallback>
                <p:oleObj name="Equation" r:id="rId16" imgW="48240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55645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6153"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7</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In a car lift used in a service station, compressed air exerts a force on a small piston that has a circular cross section and a radius of 5.00cm.  This pressure is transmitted by a liquid to a piston that has a radius of 15.0cm.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790584"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Using the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790585" name="Equation" r:id="rId5" imgW="164880" imgH="215640" progId="Equation.3">
                  <p:embed/>
                </p:oleObj>
              </mc:Choice>
              <mc:Fallback>
                <p:oleObj name="Equation" r:id="rId5" imgW="16488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79248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790586" name="Equation" r:id="rId7" imgW="469800" imgH="406080" progId="Equation.DSMT4">
                  <p:embed/>
                </p:oleObj>
              </mc:Choice>
              <mc:Fallback>
                <p:oleObj name="Equation" r:id="rId7" imgW="469800" imgH="406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790587" name="Equation" r:id="rId9" imgW="2120760" imgH="495000" progId="Equation.DSMT4">
                  <p:embed/>
                </p:oleObj>
              </mc:Choice>
              <mc:Fallback>
                <p:oleObj name="Equation" r:id="rId9" imgW="2120760" imgH="495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790588" name="Equation" r:id="rId11" imgW="330120" imgH="431640" progId="Equation.3">
                  <p:embed/>
                </p:oleObj>
              </mc:Choice>
              <mc:Fallback>
                <p:oleObj name="Equation" r:id="rId11" imgW="33012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790589" name="Equation" r:id="rId13" imgW="1650960" imgH="457200" progId="Equation.DSMT4">
                  <p:embed/>
                </p:oleObj>
              </mc:Choice>
              <mc:Fallback>
                <p:oleObj name="Equation" r:id="rId13" imgW="1650960" imgH="457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70078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7177"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8</a:t>
            </a:fld>
            <a:endParaRPr lang="en-US"/>
          </a:p>
        </p:txBody>
      </p:sp>
      <p:sp>
        <p:nvSpPr>
          <p:cNvPr id="7179"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depth 5.0 </a:t>
            </a:r>
            <a:r>
              <a:rPr lang="en-US" dirty="0" err="1">
                <a:solidFill>
                  <a:srgbClr val="800000"/>
                </a:solidFill>
                <a:latin typeface="Arial Narrow" charset="0"/>
              </a:rPr>
              <a:t>m</a:t>
            </a:r>
            <a:r>
              <a:rPr lang="en-US" dirty="0" smtClean="0">
                <a:solidFill>
                  <a:srgbClr val="800000"/>
                </a:solidFill>
                <a:latin typeface="Arial Narrow" charset="0"/>
              </a:rPr>
              <a:t>.  Assume the surface area of the eardrum is 1.0cm</a:t>
            </a:r>
            <a:r>
              <a:rPr lang="en-US" baseline="30000" dirty="0" smtClean="0">
                <a:solidFill>
                  <a:srgbClr val="800000"/>
                </a:solidFill>
                <a:latin typeface="Arial Narrow" charset="0"/>
              </a:rPr>
              <a:t>2</a:t>
            </a:r>
            <a:r>
              <a:rPr lang="en-US" dirty="0" smtClean="0">
                <a:solidFill>
                  <a:srgbClr val="800000"/>
                </a:solidFill>
                <a:latin typeface="Arial Narrow" charset="0"/>
              </a:rPr>
              <a:t>.</a:t>
            </a:r>
            <a:endParaRPr lang="en-US" dirty="0">
              <a:solidFill>
                <a:srgbClr val="800000"/>
              </a:solidFill>
              <a:latin typeface="Arial Narrow" charset="0"/>
            </a:endParaRP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791608" name="Equation" r:id="rId3" imgW="406080" imgH="228600" progId="Equation.3">
                  <p:embed/>
                </p:oleObj>
              </mc:Choice>
              <mc:Fallback>
                <p:oleObj name="Equation" r:id="rId3" imgW="4060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791609"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22325"/>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outward pressure in the middle of the eardrum is the same as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791610" name="Equation" r:id="rId7" imgW="507960" imgH="228600" progId="Equation.3">
                  <p:embed/>
                </p:oleObj>
              </mc:Choice>
              <mc:Fallback>
                <p:oleObj name="Equation" r:id="rId7" imgW="507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791611" name="Equation" r:id="rId9" imgW="1904760" imgH="203040" progId="Equation.3">
                  <p:embed/>
                </p:oleObj>
              </mc:Choice>
              <mc:Fallback>
                <p:oleObj name="Equation" r:id="rId9" imgW="190476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791612" name="Equation" r:id="rId11" imgW="736560" imgH="228600" progId="Equation.3">
                  <p:embed/>
                </p:oleObj>
              </mc:Choice>
              <mc:Fallback>
                <p:oleObj name="Equation" r:id="rId11" imgW="7365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791613" name="Equation" r:id="rId13" imgW="1815840" imgH="203040" progId="Equation.DSMT4">
                  <p:embed/>
                </p:oleObj>
              </mc:Choice>
              <mc:Fallback>
                <p:oleObj name="Equation" r:id="rId13" imgW="181584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4075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7"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922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37" name="Slide Number Placeholder 5"/>
          <p:cNvSpPr>
            <a:spLocks noGrp="1"/>
          </p:cNvSpPr>
          <p:nvPr>
            <p:ph type="sldNum" sz="quarter" idx="12"/>
          </p:nvPr>
        </p:nvSpPr>
        <p:spPr/>
        <p:txBody>
          <a:bodyPr/>
          <a:lstStyle/>
          <a:p>
            <a:fld id="{8605A059-607D-D040-A63F-47D3BB0A721F}" type="slidenum">
              <a:rPr lang="en-US"/>
              <a:pPr/>
              <a:t>9</a:t>
            </a:fld>
            <a:endParaRPr lang="en-US"/>
          </a:p>
        </p:txBody>
      </p:sp>
      <p:sp>
        <p:nvSpPr>
          <p:cNvPr id="9230" name="Rectangle 2"/>
          <p:cNvSpPr>
            <a:spLocks noGrp="1" noChangeArrowheads="1"/>
          </p:cNvSpPr>
          <p:nvPr>
            <p:ph type="title"/>
          </p:nvPr>
        </p:nvSpPr>
        <p:spPr>
          <a:xfrm>
            <a:off x="685800" y="152400"/>
            <a:ext cx="7772400" cy="609600"/>
          </a:xfrm>
        </p:spPr>
        <p:txBody>
          <a:bodyPr/>
          <a:lstStyle/>
          <a:p>
            <a:r>
              <a:rPr lang="en-US"/>
              <a:t>Absolute and Relative Pressure</a:t>
            </a:r>
          </a:p>
        </p:txBody>
      </p:sp>
      <p:sp>
        <p:nvSpPr>
          <p:cNvPr id="444419" name="Text Box 3"/>
          <p:cNvSpPr txBox="1">
            <a:spLocks noChangeArrowheads="1"/>
          </p:cNvSpPr>
          <p:nvPr/>
        </p:nvSpPr>
        <p:spPr bwMode="auto">
          <a:xfrm>
            <a:off x="381000" y="762000"/>
            <a:ext cx="3962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can one measure pressure?</a:t>
            </a:r>
          </a:p>
        </p:txBody>
      </p:sp>
      <p:sp>
        <p:nvSpPr>
          <p:cNvPr id="444420" name="Text Box 4"/>
          <p:cNvSpPr txBox="1">
            <a:spLocks noChangeArrowheads="1"/>
          </p:cNvSpPr>
          <p:nvPr/>
        </p:nvSpPr>
        <p:spPr bwMode="auto">
          <a:xfrm>
            <a:off x="2743200" y="1295400"/>
            <a:ext cx="6096000" cy="10064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One can measure the pressure using an open-tube manometer, where one end is connected to the system with unknown pressure P and the other open to air with pressure P</a:t>
            </a:r>
            <a:r>
              <a:rPr lang="en-US" sz="2000" baseline="-25000" dirty="0">
                <a:solidFill>
                  <a:srgbClr val="FF0000"/>
                </a:solidFill>
                <a:latin typeface="Arial Narrow" charset="0"/>
              </a:rPr>
              <a:t>0</a:t>
            </a:r>
            <a:r>
              <a:rPr lang="en-US" sz="2000" dirty="0">
                <a:solidFill>
                  <a:srgbClr val="FF0000"/>
                </a:solidFill>
                <a:latin typeface="Arial Narrow" charset="0"/>
              </a:rPr>
              <a:t>.</a:t>
            </a:r>
          </a:p>
        </p:txBody>
      </p:sp>
      <p:sp>
        <p:nvSpPr>
          <p:cNvPr id="444421" name="Text Box 5"/>
          <p:cNvSpPr txBox="1">
            <a:spLocks noChangeArrowheads="1"/>
          </p:cNvSpPr>
          <p:nvPr/>
        </p:nvSpPr>
        <p:spPr bwMode="auto">
          <a:xfrm>
            <a:off x="2819400" y="2819400"/>
            <a:ext cx="5334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is called the </a:t>
            </a:r>
            <a:r>
              <a:rPr lang="en-US" sz="2000" b="1" u="sng">
                <a:solidFill>
                  <a:schemeClr val="hlink"/>
                </a:solidFill>
                <a:latin typeface="Arial Narrow" charset="0"/>
              </a:rPr>
              <a:t>absolute pressure</a:t>
            </a:r>
            <a:r>
              <a:rPr lang="en-US" sz="2000">
                <a:solidFill>
                  <a:schemeClr val="accent2"/>
                </a:solidFill>
                <a:latin typeface="Arial Narrow" charset="0"/>
              </a:rPr>
              <a:t>, because it is the actual value of the system’s pressure.</a:t>
            </a:r>
          </a:p>
        </p:txBody>
      </p:sp>
      <p:sp>
        <p:nvSpPr>
          <p:cNvPr id="444422" name="Text Box 6"/>
          <p:cNvSpPr txBox="1">
            <a:spLocks noChangeArrowheads="1"/>
          </p:cNvSpPr>
          <p:nvPr/>
        </p:nvSpPr>
        <p:spPr bwMode="auto">
          <a:xfrm>
            <a:off x="381000" y="3505200"/>
            <a:ext cx="6324600" cy="915988"/>
          </a:xfrm>
          <a:prstGeom prst="rect">
            <a:avLst/>
          </a:prstGeom>
          <a:noFill/>
          <a:ln w="28575">
            <a:noFill/>
            <a:miter lim="800000"/>
            <a:headEnd/>
            <a:tailEnd/>
          </a:ln>
        </p:spPr>
        <p:txBody>
          <a:bodyPr>
            <a:prstTxWarp prst="textNoShape">
              <a:avLst/>
            </a:prstTxWarp>
            <a:spAutoFit/>
          </a:bodyPr>
          <a:lstStyle/>
          <a:p>
            <a:r>
              <a:rPr lang="en-US" sz="1800">
                <a:solidFill>
                  <a:srgbClr val="FF0000"/>
                </a:solidFill>
                <a:latin typeface="Arial Narrow" charset="0"/>
              </a:rPr>
              <a:t>In many cases we measure the pressure difference with respect to the atmospheric pressure to avoid the effect of the changes in P</a:t>
            </a:r>
            <a:r>
              <a:rPr lang="en-US" sz="1800" baseline="-25000">
                <a:solidFill>
                  <a:srgbClr val="FF0000"/>
                </a:solidFill>
                <a:latin typeface="Arial Narrow" charset="0"/>
              </a:rPr>
              <a:t>0 </a:t>
            </a:r>
            <a:r>
              <a:rPr lang="en-US" sz="1800">
                <a:solidFill>
                  <a:srgbClr val="FF0000"/>
                </a:solidFill>
                <a:latin typeface="Arial Narrow" charset="0"/>
              </a:rPr>
              <a:t>that depends on the environment.   This is called </a:t>
            </a:r>
            <a:r>
              <a:rPr lang="en-US" sz="1800" b="1" u="sng">
                <a:solidFill>
                  <a:schemeClr val="hlink"/>
                </a:solidFill>
                <a:latin typeface="Arial Narrow" charset="0"/>
              </a:rPr>
              <a:t>gauge or relative pressure</a:t>
            </a:r>
            <a:r>
              <a:rPr lang="en-US" sz="1800">
                <a:solidFill>
                  <a:srgbClr val="FF0000"/>
                </a:solidFill>
                <a:latin typeface="Arial Narrow" charset="0"/>
              </a:rPr>
              <a:t>.</a:t>
            </a:r>
          </a:p>
        </p:txBody>
      </p:sp>
      <p:graphicFrame>
        <p:nvGraphicFramePr>
          <p:cNvPr id="444423" name="Object 2"/>
          <p:cNvGraphicFramePr>
            <a:graphicFrameLocks noChangeAspect="1"/>
          </p:cNvGraphicFramePr>
          <p:nvPr/>
        </p:nvGraphicFramePr>
        <p:xfrm>
          <a:off x="6804025" y="2425700"/>
          <a:ext cx="282575" cy="330200"/>
        </p:xfrm>
        <a:graphic>
          <a:graphicData uri="http://schemas.openxmlformats.org/presentationml/2006/ole">
            <mc:AlternateContent xmlns:mc="http://schemas.openxmlformats.org/markup-compatibility/2006">
              <mc:Choice xmlns:v="urn:schemas-microsoft-com:vml" Requires="v">
                <p:oleObj spid="_x0000_s793683"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2425700"/>
                        <a:ext cx="282575" cy="330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24" name="Text Box 8"/>
          <p:cNvSpPr txBox="1">
            <a:spLocks noChangeArrowheads="1"/>
          </p:cNvSpPr>
          <p:nvPr/>
        </p:nvSpPr>
        <p:spPr bwMode="auto">
          <a:xfrm>
            <a:off x="457200" y="4495800"/>
            <a:ext cx="8001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The common barometer which consists of a mercury column with one end closed at vacuum and the other open to the atmosphere was invented by Evangelista Torricelli.</a:t>
            </a:r>
          </a:p>
        </p:txBody>
      </p:sp>
      <p:sp>
        <p:nvSpPr>
          <p:cNvPr id="444425" name="Text Box 9"/>
          <p:cNvSpPr txBox="1">
            <a:spLocks noChangeArrowheads="1"/>
          </p:cNvSpPr>
          <p:nvPr/>
        </p:nvSpPr>
        <p:spPr bwMode="auto">
          <a:xfrm>
            <a:off x="304800" y="5257800"/>
            <a:ext cx="3733800" cy="915988"/>
          </a:xfrm>
          <a:prstGeom prst="rect">
            <a:avLst/>
          </a:prstGeom>
          <a:solidFill>
            <a:srgbClr val="FFFF99"/>
          </a:solidFill>
          <a:ln w="28575">
            <a:noFill/>
            <a:miter lim="800000"/>
            <a:headEnd/>
            <a:tailEnd/>
          </a:ln>
        </p:spPr>
        <p:txBody>
          <a:bodyPr>
            <a:prstTxWarp prst="textNoShape">
              <a:avLst/>
            </a:prstTxWarp>
            <a:spAutoFit/>
          </a:bodyPr>
          <a:lstStyle/>
          <a:p>
            <a:r>
              <a:rPr lang="en-US" sz="1800">
                <a:solidFill>
                  <a:srgbClr val="FF0000"/>
                </a:solidFill>
                <a:latin typeface="Arial Narrow" charset="0"/>
              </a:rPr>
              <a:t>Since the closed end is at vacuum, it does not exert any force.  1 atm of air pressure pushes mercury up 76cm. So 1 atm is</a:t>
            </a:r>
          </a:p>
        </p:txBody>
      </p:sp>
      <p:graphicFrame>
        <p:nvGraphicFramePr>
          <p:cNvPr id="444426" name="Object 3"/>
          <p:cNvGraphicFramePr>
            <a:graphicFrameLocks noChangeAspect="1"/>
          </p:cNvGraphicFramePr>
          <p:nvPr/>
        </p:nvGraphicFramePr>
        <p:xfrm>
          <a:off x="4122738" y="5334000"/>
          <a:ext cx="220662" cy="355600"/>
        </p:xfrm>
        <a:graphic>
          <a:graphicData uri="http://schemas.openxmlformats.org/presentationml/2006/ole">
            <mc:AlternateContent xmlns:mc="http://schemas.openxmlformats.org/markup-compatibility/2006">
              <mc:Choice xmlns:v="urn:schemas-microsoft-com:vml" Requires="v">
                <p:oleObj spid="_x0000_s793684" name="Equation" r:id="rId5" imgW="164880" imgH="228600" progId="Equation.3">
                  <p:embed/>
                </p:oleObj>
              </mc:Choice>
              <mc:Fallback>
                <p:oleObj name="Equation" r:id="rId5" imgW="1648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2738" y="5334000"/>
                        <a:ext cx="220662" cy="355600"/>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27" name="Text Box 11"/>
          <p:cNvSpPr txBox="1">
            <a:spLocks noChangeArrowheads="1"/>
          </p:cNvSpPr>
          <p:nvPr/>
        </p:nvSpPr>
        <p:spPr bwMode="auto">
          <a:xfrm>
            <a:off x="2743200" y="2346325"/>
            <a:ext cx="42672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measured pressure of the system is</a:t>
            </a:r>
          </a:p>
        </p:txBody>
      </p:sp>
      <p:grpSp>
        <p:nvGrpSpPr>
          <p:cNvPr id="2" name="Group 12"/>
          <p:cNvGrpSpPr>
            <a:grpSpLocks/>
          </p:cNvGrpSpPr>
          <p:nvPr/>
        </p:nvGrpSpPr>
        <p:grpSpPr bwMode="auto">
          <a:xfrm>
            <a:off x="533400" y="1371600"/>
            <a:ext cx="1770063" cy="2057400"/>
            <a:chOff x="336" y="1104"/>
            <a:chExt cx="1115" cy="1296"/>
          </a:xfrm>
        </p:grpSpPr>
        <p:sp>
          <p:nvSpPr>
            <p:cNvPr id="9240" name="Rectangle 13"/>
            <p:cNvSpPr>
              <a:spLocks noChangeArrowheads="1"/>
            </p:cNvSpPr>
            <p:nvPr/>
          </p:nvSpPr>
          <p:spPr bwMode="auto">
            <a:xfrm>
              <a:off x="1210" y="1440"/>
              <a:ext cx="240" cy="96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1" name="Rectangle 14"/>
            <p:cNvSpPr>
              <a:spLocks noChangeArrowheads="1"/>
            </p:cNvSpPr>
            <p:nvPr/>
          </p:nvSpPr>
          <p:spPr bwMode="auto">
            <a:xfrm>
              <a:off x="346" y="1728"/>
              <a:ext cx="240"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2" name="Rectangle 15"/>
            <p:cNvSpPr>
              <a:spLocks noChangeArrowheads="1"/>
            </p:cNvSpPr>
            <p:nvPr/>
          </p:nvSpPr>
          <p:spPr bwMode="auto">
            <a:xfrm>
              <a:off x="346" y="1190"/>
              <a:ext cx="240" cy="1210"/>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43" name="Rectangle 16"/>
            <p:cNvSpPr>
              <a:spLocks noChangeArrowheads="1"/>
            </p:cNvSpPr>
            <p:nvPr/>
          </p:nvSpPr>
          <p:spPr bwMode="auto">
            <a:xfrm>
              <a:off x="1210" y="1190"/>
              <a:ext cx="240" cy="1210"/>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44" name="Rectangle 17"/>
            <p:cNvSpPr>
              <a:spLocks noChangeArrowheads="1"/>
            </p:cNvSpPr>
            <p:nvPr/>
          </p:nvSpPr>
          <p:spPr bwMode="auto">
            <a:xfrm>
              <a:off x="538" y="2160"/>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5" name="Rectangle 18"/>
            <p:cNvSpPr>
              <a:spLocks noChangeArrowheads="1"/>
            </p:cNvSpPr>
            <p:nvPr/>
          </p:nvSpPr>
          <p:spPr bwMode="auto">
            <a:xfrm>
              <a:off x="1210" y="1104"/>
              <a:ext cx="240" cy="173"/>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9246" name="Line 19"/>
            <p:cNvSpPr>
              <a:spLocks noChangeShapeType="1"/>
            </p:cNvSpPr>
            <p:nvPr/>
          </p:nvSpPr>
          <p:spPr bwMode="auto">
            <a:xfrm>
              <a:off x="538" y="2400"/>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9247" name="Line 20"/>
            <p:cNvSpPr>
              <a:spLocks noChangeShapeType="1"/>
            </p:cNvSpPr>
            <p:nvPr/>
          </p:nvSpPr>
          <p:spPr bwMode="auto">
            <a:xfrm>
              <a:off x="586" y="2160"/>
              <a:ext cx="624"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9248" name="Line 21"/>
            <p:cNvSpPr>
              <a:spLocks noChangeShapeType="1"/>
            </p:cNvSpPr>
            <p:nvPr/>
          </p:nvSpPr>
          <p:spPr bwMode="auto">
            <a:xfrm>
              <a:off x="960" y="1728"/>
              <a:ext cx="24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9249" name="Line 22"/>
            <p:cNvSpPr>
              <a:spLocks noChangeShapeType="1"/>
            </p:cNvSpPr>
            <p:nvPr/>
          </p:nvSpPr>
          <p:spPr bwMode="auto">
            <a:xfrm>
              <a:off x="960" y="1440"/>
              <a:ext cx="24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9250" name="Text Box 23"/>
            <p:cNvSpPr txBox="1">
              <a:spLocks noChangeArrowheads="1"/>
            </p:cNvSpPr>
            <p:nvPr/>
          </p:nvSpPr>
          <p:spPr bwMode="auto">
            <a:xfrm>
              <a:off x="912" y="1447"/>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sp>
          <p:nvSpPr>
            <p:cNvPr id="9251" name="Line 24"/>
            <p:cNvSpPr>
              <a:spLocks noChangeShapeType="1"/>
            </p:cNvSpPr>
            <p:nvPr/>
          </p:nvSpPr>
          <p:spPr bwMode="auto">
            <a:xfrm flipV="1">
              <a:off x="1117" y="1440"/>
              <a:ext cx="0" cy="288"/>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9252" name="Text Box 25"/>
            <p:cNvSpPr txBox="1">
              <a:spLocks noChangeArrowheads="1"/>
            </p:cNvSpPr>
            <p:nvPr/>
          </p:nvSpPr>
          <p:spPr bwMode="auto">
            <a:xfrm>
              <a:off x="336" y="1159"/>
              <a:ext cx="20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p>
          </p:txBody>
        </p:sp>
        <p:sp>
          <p:nvSpPr>
            <p:cNvPr id="9253" name="Text Box 26"/>
            <p:cNvSpPr txBox="1">
              <a:spLocks noChangeArrowheads="1"/>
            </p:cNvSpPr>
            <p:nvPr/>
          </p:nvSpPr>
          <p:spPr bwMode="auto">
            <a:xfrm>
              <a:off x="1200" y="1152"/>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endParaRPr lang="en-US" sz="2000">
                <a:solidFill>
                  <a:schemeClr val="accent2"/>
                </a:solidFill>
                <a:latin typeface="Arial Narrow" charset="0"/>
              </a:endParaRPr>
            </a:p>
          </p:txBody>
        </p:sp>
      </p:grpSp>
      <p:graphicFrame>
        <p:nvGraphicFramePr>
          <p:cNvPr id="444443" name="Object 4"/>
          <p:cNvGraphicFramePr>
            <a:graphicFrameLocks noChangeAspect="1"/>
          </p:cNvGraphicFramePr>
          <p:nvPr/>
        </p:nvGraphicFramePr>
        <p:xfrm>
          <a:off x="7010400" y="3657600"/>
          <a:ext cx="1074738" cy="587375"/>
        </p:xfrm>
        <a:graphic>
          <a:graphicData uri="http://schemas.openxmlformats.org/presentationml/2006/ole">
            <mc:AlternateContent xmlns:mc="http://schemas.openxmlformats.org/markup-compatibility/2006">
              <mc:Choice xmlns:v="urn:schemas-microsoft-com:vml" Requires="v">
                <p:oleObj spid="_x0000_s793685" name="Equation" r:id="rId7" imgW="520560" imgH="228600" progId="Equation.DSMT4">
                  <p:embed/>
                </p:oleObj>
              </mc:Choice>
              <mc:Fallback>
                <p:oleObj name="Equation" r:id="rId7" imgW="5205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657600"/>
                        <a:ext cx="1074738" cy="587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4" name="Object 5"/>
          <p:cNvGraphicFramePr>
            <a:graphicFrameLocks noChangeAspect="1"/>
          </p:cNvGraphicFramePr>
          <p:nvPr/>
        </p:nvGraphicFramePr>
        <p:xfrm>
          <a:off x="7108825" y="2362200"/>
          <a:ext cx="1273175" cy="457200"/>
        </p:xfrm>
        <a:graphic>
          <a:graphicData uri="http://schemas.openxmlformats.org/presentationml/2006/ole">
            <mc:AlternateContent xmlns:mc="http://schemas.openxmlformats.org/markup-compatibility/2006">
              <mc:Choice xmlns:v="urn:schemas-microsoft-com:vml" Requires="v">
                <p:oleObj spid="_x0000_s793686" name="Equation" r:id="rId9" imgW="685800" imgH="228600" progId="Equation.3">
                  <p:embed/>
                </p:oleObj>
              </mc:Choice>
              <mc:Fallback>
                <p:oleObj name="Equation" r:id="rId9" imgW="685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8825" y="2362200"/>
                        <a:ext cx="1273175"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5" name="Object 6"/>
          <p:cNvGraphicFramePr>
            <a:graphicFrameLocks noChangeAspect="1"/>
          </p:cNvGraphicFramePr>
          <p:nvPr/>
        </p:nvGraphicFramePr>
        <p:xfrm>
          <a:off x="8077200" y="3689350"/>
          <a:ext cx="990600" cy="522288"/>
        </p:xfrm>
        <a:graphic>
          <a:graphicData uri="http://schemas.openxmlformats.org/presentationml/2006/ole">
            <mc:AlternateContent xmlns:mc="http://schemas.openxmlformats.org/markup-compatibility/2006">
              <mc:Choice xmlns:v="urn:schemas-microsoft-com:vml" Requires="v">
                <p:oleObj spid="_x0000_s793687" name="Equation" r:id="rId11" imgW="406080" imgH="203040" progId="Equation.DSMT4">
                  <p:embed/>
                </p:oleObj>
              </mc:Choice>
              <mc:Fallback>
                <p:oleObj name="Equation" r:id="rId11" imgW="406080" imgH="2030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7200" y="3689350"/>
                        <a:ext cx="990600" cy="5222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6" name="Object 7"/>
          <p:cNvGraphicFramePr>
            <a:graphicFrameLocks noChangeAspect="1"/>
          </p:cNvGraphicFramePr>
          <p:nvPr/>
        </p:nvGraphicFramePr>
        <p:xfrm>
          <a:off x="4368800" y="5334000"/>
          <a:ext cx="544513" cy="315913"/>
        </p:xfrm>
        <a:graphic>
          <a:graphicData uri="http://schemas.openxmlformats.org/presentationml/2006/ole">
            <mc:AlternateContent xmlns:mc="http://schemas.openxmlformats.org/markup-compatibility/2006">
              <mc:Choice xmlns:v="urn:schemas-microsoft-com:vml" Requires="v">
                <p:oleObj spid="_x0000_s793688" name="Equation" r:id="rId13" imgW="406080" imgH="203040" progId="Equation.DSMT4">
                  <p:embed/>
                </p:oleObj>
              </mc:Choice>
              <mc:Fallback>
                <p:oleObj name="Equation" r:id="rId13" imgW="40608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68800" y="5334000"/>
                        <a:ext cx="544513" cy="315913"/>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7" name="Object 8"/>
          <p:cNvGraphicFramePr>
            <a:graphicFrameLocks noChangeAspect="1"/>
          </p:cNvGraphicFramePr>
          <p:nvPr/>
        </p:nvGraphicFramePr>
        <p:xfrm>
          <a:off x="4953000" y="5334000"/>
          <a:ext cx="4191000" cy="304800"/>
        </p:xfrm>
        <a:graphic>
          <a:graphicData uri="http://schemas.openxmlformats.org/presentationml/2006/ole">
            <mc:AlternateContent xmlns:mc="http://schemas.openxmlformats.org/markup-compatibility/2006">
              <mc:Choice xmlns:v="urn:schemas-microsoft-com:vml" Requires="v">
                <p:oleObj spid="_x0000_s793689" name="Equation" r:id="rId15" imgW="2971800" imgH="228600" progId="Equation.3">
                  <p:embed/>
                </p:oleObj>
              </mc:Choice>
              <mc:Fallback>
                <p:oleObj name="Equation" r:id="rId15" imgW="297180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5334000"/>
                        <a:ext cx="4191000" cy="304800"/>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8" name="Object 9"/>
          <p:cNvGraphicFramePr>
            <a:graphicFrameLocks noChangeAspect="1"/>
          </p:cNvGraphicFramePr>
          <p:nvPr/>
        </p:nvGraphicFramePr>
        <p:xfrm>
          <a:off x="5718175" y="5715000"/>
          <a:ext cx="1901825" cy="315913"/>
        </p:xfrm>
        <a:graphic>
          <a:graphicData uri="http://schemas.openxmlformats.org/presentationml/2006/ole">
            <mc:AlternateContent xmlns:mc="http://schemas.openxmlformats.org/markup-compatibility/2006">
              <mc:Choice xmlns:v="urn:schemas-microsoft-com:vml" Requires="v">
                <p:oleObj spid="_x0000_s793690" name="Equation" r:id="rId17" imgW="1422360" imgH="203040" progId="Equation.3">
                  <p:embed/>
                </p:oleObj>
              </mc:Choice>
              <mc:Fallback>
                <p:oleObj name="Equation" r:id="rId17" imgW="1422360" imgH="203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18175" y="5715000"/>
                        <a:ext cx="1901825" cy="315913"/>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9" name="Object 10"/>
          <p:cNvGraphicFramePr>
            <a:graphicFrameLocks noChangeAspect="1"/>
          </p:cNvGraphicFramePr>
          <p:nvPr/>
        </p:nvGraphicFramePr>
        <p:xfrm>
          <a:off x="6629400" y="3657600"/>
          <a:ext cx="392113" cy="587375"/>
        </p:xfrm>
        <a:graphic>
          <a:graphicData uri="http://schemas.openxmlformats.org/presentationml/2006/ole">
            <mc:AlternateContent xmlns:mc="http://schemas.openxmlformats.org/markup-compatibility/2006">
              <mc:Choice xmlns:v="urn:schemas-microsoft-com:vml" Requires="v">
                <p:oleObj spid="_x0000_s793691" name="Equation" r:id="rId19" imgW="190440" imgH="228600" progId="Equation.DSMT4">
                  <p:embed/>
                </p:oleObj>
              </mc:Choice>
              <mc:Fallback>
                <p:oleObj name="Equation" r:id="rId19" imgW="19044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29400" y="3657600"/>
                        <a:ext cx="392113" cy="587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50" name="Text Box 34"/>
          <p:cNvSpPr txBox="1">
            <a:spLocks noChangeArrowheads="1"/>
          </p:cNvSpPr>
          <p:nvPr/>
        </p:nvSpPr>
        <p:spPr bwMode="auto">
          <a:xfrm>
            <a:off x="381000" y="6264275"/>
            <a:ext cx="8458200" cy="365125"/>
          </a:xfrm>
          <a:prstGeom prst="rect">
            <a:avLst/>
          </a:prstGeom>
          <a:solidFill>
            <a:srgbClr val="FFFFCC"/>
          </a:solidFill>
          <a:ln w="28575">
            <a:solidFill>
              <a:srgbClr val="A50021"/>
            </a:solidFill>
            <a:miter lim="800000"/>
            <a:headEnd/>
            <a:tailEnd/>
          </a:ln>
        </p:spPr>
        <p:txBody>
          <a:bodyPr>
            <a:prstTxWarp prst="textNoShape">
              <a:avLst/>
            </a:prstTxWarp>
            <a:spAutoFit/>
          </a:bodyPr>
          <a:lstStyle/>
          <a:p>
            <a:pPr>
              <a:spcBef>
                <a:spcPct val="20000"/>
              </a:spcBef>
            </a:pPr>
            <a:r>
              <a:rPr lang="en-US" sz="1600" b="1">
                <a:solidFill>
                  <a:srgbClr val="A50021"/>
                </a:solidFill>
                <a:latin typeface="Arial Narrow" charset="0"/>
              </a:rPr>
              <a:t>If one measures the tire pressure with a gauge at 220kPa the actual pressure is 101kPa+220kPa=303kPa.</a:t>
            </a:r>
          </a:p>
        </p:txBody>
      </p:sp>
    </p:spTree>
    <p:extLst>
      <p:ext uri="{BB962C8B-B14F-4D97-AF65-F5344CB8AC3E}">
        <p14:creationId xmlns:p14="http://schemas.microsoft.com/office/powerpoint/2010/main" val="35180656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49462</TotalTime>
  <Words>1604</Words>
  <Application>Microsoft Macintosh PowerPoint</Application>
  <PresentationFormat>On-screen Show (4:3)</PresentationFormat>
  <Paragraphs>138</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phys1443-spring02</vt:lpstr>
      <vt:lpstr>Equation</vt:lpstr>
      <vt:lpstr>PHYS 1441 – Section 002 Lecture #24</vt:lpstr>
      <vt:lpstr>Announcements</vt:lpstr>
      <vt:lpstr>Fluid and Pressure</vt:lpstr>
      <vt:lpstr>Example for Pressure</vt:lpstr>
      <vt:lpstr>Variation of Pressure and Depth</vt:lpstr>
      <vt:lpstr>Pascal’s Principle and Hydraulics</vt:lpstr>
      <vt:lpstr>Example for Pascal’s Principle</vt:lpstr>
      <vt:lpstr>Example for Pascal’s Principle</vt:lpstr>
      <vt:lpstr>Absolute and Relative Pressure</vt:lpstr>
      <vt:lpstr>Finger Holds Water in Straw</vt:lpstr>
      <vt:lpstr>Congratulations!!!!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1389</cp:revision>
  <cp:lastPrinted>2013-04-08T23:48:48Z</cp:lastPrinted>
  <dcterms:created xsi:type="dcterms:W3CDTF">2012-08-27T21:13:02Z</dcterms:created>
  <dcterms:modified xsi:type="dcterms:W3CDTF">2013-05-01T23:12:37Z</dcterms:modified>
</cp:coreProperties>
</file>