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537" r:id="rId3"/>
    <p:sldId id="785" r:id="rId4"/>
    <p:sldId id="786" r:id="rId5"/>
    <p:sldId id="800" r:id="rId6"/>
    <p:sldId id="801" r:id="rId7"/>
    <p:sldId id="802" r:id="rId8"/>
    <p:sldId id="803" r:id="rId9"/>
    <p:sldId id="804" r:id="rId10"/>
    <p:sldId id="805" r:id="rId11"/>
    <p:sldId id="806" r:id="rId12"/>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0" d="100"/>
          <a:sy n="70" d="100"/>
        </p:scale>
        <p:origin x="-1016"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_rels/viewProps.xml.rels><?xml version="1.0" encoding="UTF-8" standalone="yes"?>
<Relationships xmlns="http://schemas.openxmlformats.org/package/2006/relationships"><Relationship Id="rId1"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7" Type="http://schemas.openxmlformats.org/officeDocument/2006/relationships/image" Target="../media/image12.wmf"/><Relationship Id="rId8" Type="http://schemas.openxmlformats.org/officeDocument/2006/relationships/image" Target="../media/image13.wmf"/><Relationship Id="rId9" Type="http://schemas.openxmlformats.org/officeDocument/2006/relationships/image" Target="../media/image14.wmf"/><Relationship Id="rId10" Type="http://schemas.openxmlformats.org/officeDocument/2006/relationships/image" Target="../media/image15.wmf"/><Relationship Id="rId1" Type="http://schemas.openxmlformats.org/officeDocument/2006/relationships/image" Target="../media/image6.wmf"/><Relationship Id="rId2"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8.wmf"/><Relationship Id="rId4" Type="http://schemas.openxmlformats.org/officeDocument/2006/relationships/image" Target="../media/image7.wmf"/><Relationship Id="rId5" Type="http://schemas.openxmlformats.org/officeDocument/2006/relationships/image" Target="../media/image19.wmf"/><Relationship Id="rId6" Type="http://schemas.openxmlformats.org/officeDocument/2006/relationships/image" Target="../media/image20.wmf"/><Relationship Id="rId7" Type="http://schemas.openxmlformats.org/officeDocument/2006/relationships/image" Target="../media/image21.wmf"/><Relationship Id="rId8" Type="http://schemas.openxmlformats.org/officeDocument/2006/relationships/image" Target="../media/image22.wmf"/><Relationship Id="rId9" Type="http://schemas.openxmlformats.org/officeDocument/2006/relationships/image" Target="../media/image23.wmf"/><Relationship Id="rId1" Type="http://schemas.openxmlformats.org/officeDocument/2006/relationships/image" Target="../media/image16.wmf"/><Relationship Id="rId2"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5.wmf"/><Relationship Id="rId4" Type="http://schemas.openxmlformats.org/officeDocument/2006/relationships/image" Target="../media/image26.wmf"/><Relationship Id="rId5" Type="http://schemas.openxmlformats.org/officeDocument/2006/relationships/image" Target="../media/image27.wmf"/><Relationship Id="rId6" Type="http://schemas.openxmlformats.org/officeDocument/2006/relationships/image" Target="../media/image28.wmf"/><Relationship Id="rId7" Type="http://schemas.openxmlformats.org/officeDocument/2006/relationships/image" Target="../media/image29.wmf"/><Relationship Id="rId1" Type="http://schemas.openxmlformats.org/officeDocument/2006/relationships/image" Target="../media/image7.wmf"/><Relationship Id="rId2"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4" Type="http://schemas.openxmlformats.org/officeDocument/2006/relationships/image" Target="../media/image32.wmf"/><Relationship Id="rId5" Type="http://schemas.openxmlformats.org/officeDocument/2006/relationships/image" Target="../media/image33.wmf"/><Relationship Id="rId6" Type="http://schemas.openxmlformats.org/officeDocument/2006/relationships/image" Target="../media/image34.wmf"/><Relationship Id="rId1" Type="http://schemas.openxmlformats.org/officeDocument/2006/relationships/image" Target="../media/image7.wmf"/><Relationship Id="rId2" Type="http://schemas.openxmlformats.org/officeDocument/2006/relationships/image" Target="../media/image3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1" Type="http://schemas.openxmlformats.org/officeDocument/2006/relationships/image" Target="../media/image35.wmf"/><Relationship Id="rId2" Type="http://schemas.openxmlformats.org/officeDocument/2006/relationships/image" Target="../media/image3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2.wmf"/><Relationship Id="rId4" Type="http://schemas.openxmlformats.org/officeDocument/2006/relationships/image" Target="../media/image43.wmf"/><Relationship Id="rId5" Type="http://schemas.openxmlformats.org/officeDocument/2006/relationships/image" Target="../media/image44.wmf"/><Relationship Id="rId6" Type="http://schemas.openxmlformats.org/officeDocument/2006/relationships/image" Target="../media/image45.wmf"/><Relationship Id="rId7" Type="http://schemas.openxmlformats.org/officeDocument/2006/relationships/image" Target="../media/image46.wmf"/><Relationship Id="rId8" Type="http://schemas.openxmlformats.org/officeDocument/2006/relationships/image" Target="../media/image47.wmf"/><Relationship Id="rId9" Type="http://schemas.openxmlformats.org/officeDocument/2006/relationships/image" Target="../media/image48.wmf"/><Relationship Id="rId1" Type="http://schemas.openxmlformats.org/officeDocument/2006/relationships/image" Target="../media/image7.wmf"/><Relationship Id="rId2"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1.wmf"/><Relationship Id="rId4" Type="http://schemas.openxmlformats.org/officeDocument/2006/relationships/image" Target="../media/image52.wmf"/><Relationship Id="rId5" Type="http://schemas.openxmlformats.org/officeDocument/2006/relationships/image" Target="../media/image53.wmf"/><Relationship Id="rId6" Type="http://schemas.openxmlformats.org/officeDocument/2006/relationships/image" Target="../media/image54.wmf"/><Relationship Id="rId7" Type="http://schemas.openxmlformats.org/officeDocument/2006/relationships/image" Target="../media/image55.wmf"/><Relationship Id="rId8" Type="http://schemas.openxmlformats.org/officeDocument/2006/relationships/image" Target="../media/image56.wmf"/><Relationship Id="rId9" Type="http://schemas.openxmlformats.org/officeDocument/2006/relationships/image" Target="../media/image57.wmf"/><Relationship Id="rId10" Type="http://schemas.openxmlformats.org/officeDocument/2006/relationships/image" Target="../media/image58.wmf"/><Relationship Id="rId11" Type="http://schemas.openxmlformats.org/officeDocument/2006/relationships/image" Target="../media/image59.wmf"/><Relationship Id="rId1" Type="http://schemas.openxmlformats.org/officeDocument/2006/relationships/image" Target="../media/image49.wmf"/><Relationship Id="rId2" Type="http://schemas.openxmlformats.org/officeDocument/2006/relationships/image" Target="../media/image5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23451370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328547963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May 1,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May 1,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May 1, 2013</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1441-002, Spring 2013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9" Type="http://schemas.openxmlformats.org/officeDocument/2006/relationships/image" Target="../media/image51.wmf"/><Relationship Id="rId20" Type="http://schemas.openxmlformats.org/officeDocument/2006/relationships/oleObject" Target="../embeddings/oleObject60.bin"/><Relationship Id="rId21" Type="http://schemas.openxmlformats.org/officeDocument/2006/relationships/image" Target="../media/image57.wmf"/><Relationship Id="rId22" Type="http://schemas.openxmlformats.org/officeDocument/2006/relationships/oleObject" Target="../embeddings/oleObject61.bin"/><Relationship Id="rId23" Type="http://schemas.openxmlformats.org/officeDocument/2006/relationships/image" Target="../media/image58.wmf"/><Relationship Id="rId24" Type="http://schemas.openxmlformats.org/officeDocument/2006/relationships/oleObject" Target="../embeddings/oleObject62.bin"/><Relationship Id="rId25" Type="http://schemas.openxmlformats.org/officeDocument/2006/relationships/image" Target="../media/image59.wmf"/><Relationship Id="rId10" Type="http://schemas.openxmlformats.org/officeDocument/2006/relationships/oleObject" Target="../embeddings/oleObject55.bin"/><Relationship Id="rId11" Type="http://schemas.openxmlformats.org/officeDocument/2006/relationships/image" Target="../media/image52.wmf"/><Relationship Id="rId12" Type="http://schemas.openxmlformats.org/officeDocument/2006/relationships/oleObject" Target="../embeddings/oleObject56.bin"/><Relationship Id="rId13" Type="http://schemas.openxmlformats.org/officeDocument/2006/relationships/image" Target="../media/image53.wmf"/><Relationship Id="rId14" Type="http://schemas.openxmlformats.org/officeDocument/2006/relationships/oleObject" Target="../embeddings/oleObject57.bin"/><Relationship Id="rId15" Type="http://schemas.openxmlformats.org/officeDocument/2006/relationships/image" Target="../media/image54.wmf"/><Relationship Id="rId16" Type="http://schemas.openxmlformats.org/officeDocument/2006/relationships/oleObject" Target="../embeddings/oleObject58.bin"/><Relationship Id="rId17" Type="http://schemas.openxmlformats.org/officeDocument/2006/relationships/image" Target="../media/image55.wmf"/><Relationship Id="rId18" Type="http://schemas.openxmlformats.org/officeDocument/2006/relationships/oleObject" Target="../embeddings/oleObject59.bin"/><Relationship Id="rId19" Type="http://schemas.openxmlformats.org/officeDocument/2006/relationships/image" Target="../media/image56.wmf"/><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image" Target="../media/image60.jpeg"/><Relationship Id="rId4" Type="http://schemas.openxmlformats.org/officeDocument/2006/relationships/oleObject" Target="../embeddings/oleObject52.bin"/><Relationship Id="rId5" Type="http://schemas.openxmlformats.org/officeDocument/2006/relationships/image" Target="../media/image49.wmf"/><Relationship Id="rId6" Type="http://schemas.openxmlformats.org/officeDocument/2006/relationships/oleObject" Target="../embeddings/oleObject53.bin"/><Relationship Id="rId7" Type="http://schemas.openxmlformats.org/officeDocument/2006/relationships/image" Target="../media/image50.wmf"/><Relationship Id="rId8" Type="http://schemas.openxmlformats.org/officeDocument/2006/relationships/oleObject" Target="../embeddings/oleObject54.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5" Type="http://schemas.openxmlformats.org/officeDocument/2006/relationships/image" Target="../media/image2.wmf"/><Relationship Id="rId6" Type="http://schemas.openxmlformats.org/officeDocument/2006/relationships/oleObject" Target="../embeddings/oleObject2.bin"/><Relationship Id="rId7" Type="http://schemas.openxmlformats.org/officeDocument/2006/relationships/image" Target="../media/image3.wmf"/><Relationship Id="rId8" Type="http://schemas.openxmlformats.org/officeDocument/2006/relationships/oleObject" Target="../embeddings/oleObject3.bin"/><Relationship Id="rId9" Type="http://schemas.openxmlformats.org/officeDocument/2006/relationships/image" Target="../media/image4.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7.bin"/><Relationship Id="rId20" Type="http://schemas.openxmlformats.org/officeDocument/2006/relationships/image" Target="../media/image14.wmf"/><Relationship Id="rId21" Type="http://schemas.openxmlformats.org/officeDocument/2006/relationships/oleObject" Target="../embeddings/oleObject13.bin"/><Relationship Id="rId22" Type="http://schemas.openxmlformats.org/officeDocument/2006/relationships/image" Target="../media/image15.wmf"/><Relationship Id="rId10" Type="http://schemas.openxmlformats.org/officeDocument/2006/relationships/image" Target="../media/image9.wmf"/><Relationship Id="rId11" Type="http://schemas.openxmlformats.org/officeDocument/2006/relationships/oleObject" Target="../embeddings/oleObject8.bin"/><Relationship Id="rId12" Type="http://schemas.openxmlformats.org/officeDocument/2006/relationships/image" Target="../media/image10.wmf"/><Relationship Id="rId13" Type="http://schemas.openxmlformats.org/officeDocument/2006/relationships/oleObject" Target="../embeddings/oleObject9.bin"/><Relationship Id="rId14" Type="http://schemas.openxmlformats.org/officeDocument/2006/relationships/image" Target="../media/image11.wmf"/><Relationship Id="rId15" Type="http://schemas.openxmlformats.org/officeDocument/2006/relationships/oleObject" Target="../embeddings/oleObject10.bin"/><Relationship Id="rId16" Type="http://schemas.openxmlformats.org/officeDocument/2006/relationships/image" Target="../media/image12.wmf"/><Relationship Id="rId17" Type="http://schemas.openxmlformats.org/officeDocument/2006/relationships/oleObject" Target="../embeddings/oleObject11.bin"/><Relationship Id="rId18" Type="http://schemas.openxmlformats.org/officeDocument/2006/relationships/image" Target="../media/image13.wmf"/><Relationship Id="rId19" Type="http://schemas.openxmlformats.org/officeDocument/2006/relationships/oleObject" Target="../embeddings/oleObject12.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4.bin"/><Relationship Id="rId4" Type="http://schemas.openxmlformats.org/officeDocument/2006/relationships/image" Target="../media/image6.wmf"/><Relationship Id="rId5" Type="http://schemas.openxmlformats.org/officeDocument/2006/relationships/oleObject" Target="../embeddings/oleObject5.bin"/><Relationship Id="rId6" Type="http://schemas.openxmlformats.org/officeDocument/2006/relationships/image" Target="../media/image7.wmf"/><Relationship Id="rId7" Type="http://schemas.openxmlformats.org/officeDocument/2006/relationships/oleObject" Target="../embeddings/oleObject6.bin"/><Relationship Id="rId8" Type="http://schemas.openxmlformats.org/officeDocument/2006/relationships/image" Target="../media/image8.wmf"/></Relationships>
</file>

<file path=ppt/slides/_rels/slide5.xml.rels><?xml version="1.0" encoding="UTF-8" standalone="yes"?>
<Relationships xmlns="http://schemas.openxmlformats.org/package/2006/relationships"><Relationship Id="rId9" Type="http://schemas.openxmlformats.org/officeDocument/2006/relationships/oleObject" Target="../embeddings/oleObject17.bin"/><Relationship Id="rId20" Type="http://schemas.openxmlformats.org/officeDocument/2006/relationships/image" Target="../media/image23.wmf"/><Relationship Id="rId10" Type="http://schemas.openxmlformats.org/officeDocument/2006/relationships/image" Target="../media/image7.wmf"/><Relationship Id="rId11" Type="http://schemas.openxmlformats.org/officeDocument/2006/relationships/oleObject" Target="../embeddings/oleObject18.bin"/><Relationship Id="rId12" Type="http://schemas.openxmlformats.org/officeDocument/2006/relationships/image" Target="../media/image19.wmf"/><Relationship Id="rId13" Type="http://schemas.openxmlformats.org/officeDocument/2006/relationships/oleObject" Target="../embeddings/oleObject19.bin"/><Relationship Id="rId14" Type="http://schemas.openxmlformats.org/officeDocument/2006/relationships/image" Target="../media/image20.wmf"/><Relationship Id="rId15" Type="http://schemas.openxmlformats.org/officeDocument/2006/relationships/oleObject" Target="../embeddings/oleObject20.bin"/><Relationship Id="rId16" Type="http://schemas.openxmlformats.org/officeDocument/2006/relationships/image" Target="../media/image21.wmf"/><Relationship Id="rId17" Type="http://schemas.openxmlformats.org/officeDocument/2006/relationships/oleObject" Target="../embeddings/oleObject21.bin"/><Relationship Id="rId18" Type="http://schemas.openxmlformats.org/officeDocument/2006/relationships/image" Target="../media/image22.wmf"/><Relationship Id="rId19" Type="http://schemas.openxmlformats.org/officeDocument/2006/relationships/oleObject" Target="../embeddings/oleObject22.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14.bin"/><Relationship Id="rId4" Type="http://schemas.openxmlformats.org/officeDocument/2006/relationships/image" Target="../media/image16.wmf"/><Relationship Id="rId5" Type="http://schemas.openxmlformats.org/officeDocument/2006/relationships/oleObject" Target="../embeddings/oleObject15.bin"/><Relationship Id="rId6" Type="http://schemas.openxmlformats.org/officeDocument/2006/relationships/image" Target="../media/image17.wmf"/><Relationship Id="rId7" Type="http://schemas.openxmlformats.org/officeDocument/2006/relationships/oleObject" Target="../embeddings/oleObject16.bin"/><Relationship Id="rId8" Type="http://schemas.openxmlformats.org/officeDocument/2006/relationships/image" Target="../media/image18.wmf"/></Relationships>
</file>

<file path=ppt/slides/_rels/slide6.xml.rels><?xml version="1.0" encoding="UTF-8" standalone="yes"?>
<Relationships xmlns="http://schemas.openxmlformats.org/package/2006/relationships"><Relationship Id="rId11" Type="http://schemas.openxmlformats.org/officeDocument/2006/relationships/image" Target="../media/image26.wmf"/><Relationship Id="rId12" Type="http://schemas.openxmlformats.org/officeDocument/2006/relationships/oleObject" Target="../embeddings/oleObject28.bin"/><Relationship Id="rId13" Type="http://schemas.openxmlformats.org/officeDocument/2006/relationships/image" Target="../media/image27.wmf"/><Relationship Id="rId14" Type="http://schemas.openxmlformats.org/officeDocument/2006/relationships/oleObject" Target="../embeddings/oleObject29.bin"/><Relationship Id="rId15" Type="http://schemas.openxmlformats.org/officeDocument/2006/relationships/image" Target="../media/image28.wmf"/><Relationship Id="rId16" Type="http://schemas.openxmlformats.org/officeDocument/2006/relationships/oleObject" Target="../embeddings/oleObject30.bin"/><Relationship Id="rId17" Type="http://schemas.openxmlformats.org/officeDocument/2006/relationships/image" Target="../media/image29.w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oleObject23.bin"/><Relationship Id="rId4" Type="http://schemas.openxmlformats.org/officeDocument/2006/relationships/image" Target="../media/image7.wmf"/><Relationship Id="rId5" Type="http://schemas.openxmlformats.org/officeDocument/2006/relationships/oleObject" Target="../embeddings/oleObject24.bin"/><Relationship Id="rId6" Type="http://schemas.openxmlformats.org/officeDocument/2006/relationships/image" Target="../media/image24.wmf"/><Relationship Id="rId7" Type="http://schemas.openxmlformats.org/officeDocument/2006/relationships/oleObject" Target="../embeddings/oleObject25.bin"/><Relationship Id="rId8" Type="http://schemas.openxmlformats.org/officeDocument/2006/relationships/image" Target="../media/image25.wmf"/><Relationship Id="rId9" Type="http://schemas.openxmlformats.org/officeDocument/2006/relationships/oleObject" Target="../embeddings/oleObject26.bin"/><Relationship Id="rId10" Type="http://schemas.openxmlformats.org/officeDocument/2006/relationships/oleObject" Target="../embeddings/oleObject27.bin"/></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35.bin"/><Relationship Id="rId12" Type="http://schemas.openxmlformats.org/officeDocument/2006/relationships/image" Target="../media/image33.wmf"/><Relationship Id="rId13" Type="http://schemas.openxmlformats.org/officeDocument/2006/relationships/oleObject" Target="../embeddings/oleObject36.bin"/><Relationship Id="rId14" Type="http://schemas.openxmlformats.org/officeDocument/2006/relationships/image" Target="../media/image34.wmf"/><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31.bin"/><Relationship Id="rId4" Type="http://schemas.openxmlformats.org/officeDocument/2006/relationships/image" Target="../media/image7.wmf"/><Relationship Id="rId5" Type="http://schemas.openxmlformats.org/officeDocument/2006/relationships/oleObject" Target="../embeddings/oleObject32.bin"/><Relationship Id="rId6" Type="http://schemas.openxmlformats.org/officeDocument/2006/relationships/image" Target="../media/image30.wmf"/><Relationship Id="rId7" Type="http://schemas.openxmlformats.org/officeDocument/2006/relationships/oleObject" Target="../embeddings/oleObject33.bin"/><Relationship Id="rId8" Type="http://schemas.openxmlformats.org/officeDocument/2006/relationships/image" Target="../media/image31.wmf"/><Relationship Id="rId9" Type="http://schemas.openxmlformats.org/officeDocument/2006/relationships/oleObject" Target="../embeddings/oleObject34.bin"/><Relationship Id="rId10" Type="http://schemas.openxmlformats.org/officeDocument/2006/relationships/image" Target="../media/image32.wmf"/></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41.bin"/><Relationship Id="rId12" Type="http://schemas.openxmlformats.org/officeDocument/2006/relationships/image" Target="../media/image39.wmf"/><Relationship Id="rId13" Type="http://schemas.openxmlformats.org/officeDocument/2006/relationships/oleObject" Target="../embeddings/oleObject42.bin"/><Relationship Id="rId14" Type="http://schemas.openxmlformats.org/officeDocument/2006/relationships/image" Target="../media/image40.wmf"/><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37.bin"/><Relationship Id="rId4" Type="http://schemas.openxmlformats.org/officeDocument/2006/relationships/image" Target="../media/image35.wmf"/><Relationship Id="rId5" Type="http://schemas.openxmlformats.org/officeDocument/2006/relationships/oleObject" Target="../embeddings/oleObject38.bin"/><Relationship Id="rId6" Type="http://schemas.openxmlformats.org/officeDocument/2006/relationships/image" Target="../media/image36.wmf"/><Relationship Id="rId7" Type="http://schemas.openxmlformats.org/officeDocument/2006/relationships/oleObject" Target="../embeddings/oleObject39.bin"/><Relationship Id="rId8" Type="http://schemas.openxmlformats.org/officeDocument/2006/relationships/image" Target="../media/image37.wmf"/><Relationship Id="rId9" Type="http://schemas.openxmlformats.org/officeDocument/2006/relationships/oleObject" Target="../embeddings/oleObject40.bin"/><Relationship Id="rId10" Type="http://schemas.openxmlformats.org/officeDocument/2006/relationships/image" Target="../media/image38.wmf"/></Relationships>
</file>

<file path=ppt/slides/_rels/slide9.xml.rels><?xml version="1.0" encoding="UTF-8" standalone="yes"?>
<Relationships xmlns="http://schemas.openxmlformats.org/package/2006/relationships"><Relationship Id="rId9" Type="http://schemas.openxmlformats.org/officeDocument/2006/relationships/oleObject" Target="../embeddings/oleObject46.bin"/><Relationship Id="rId20" Type="http://schemas.openxmlformats.org/officeDocument/2006/relationships/image" Target="../media/image48.wmf"/><Relationship Id="rId10" Type="http://schemas.openxmlformats.org/officeDocument/2006/relationships/image" Target="../media/image43.wmf"/><Relationship Id="rId11" Type="http://schemas.openxmlformats.org/officeDocument/2006/relationships/oleObject" Target="../embeddings/oleObject47.bin"/><Relationship Id="rId12" Type="http://schemas.openxmlformats.org/officeDocument/2006/relationships/image" Target="../media/image44.wmf"/><Relationship Id="rId13" Type="http://schemas.openxmlformats.org/officeDocument/2006/relationships/oleObject" Target="../embeddings/oleObject48.bin"/><Relationship Id="rId14" Type="http://schemas.openxmlformats.org/officeDocument/2006/relationships/image" Target="../media/image45.wmf"/><Relationship Id="rId15" Type="http://schemas.openxmlformats.org/officeDocument/2006/relationships/oleObject" Target="../embeddings/oleObject49.bin"/><Relationship Id="rId16" Type="http://schemas.openxmlformats.org/officeDocument/2006/relationships/image" Target="../media/image46.wmf"/><Relationship Id="rId17" Type="http://schemas.openxmlformats.org/officeDocument/2006/relationships/oleObject" Target="../embeddings/oleObject50.bin"/><Relationship Id="rId18" Type="http://schemas.openxmlformats.org/officeDocument/2006/relationships/image" Target="../media/image47.wmf"/><Relationship Id="rId19" Type="http://schemas.openxmlformats.org/officeDocument/2006/relationships/oleObject" Target="../embeddings/oleObject51.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43.bin"/><Relationship Id="rId4" Type="http://schemas.openxmlformats.org/officeDocument/2006/relationships/image" Target="../media/image7.wmf"/><Relationship Id="rId5" Type="http://schemas.openxmlformats.org/officeDocument/2006/relationships/oleObject" Target="../embeddings/oleObject44.bin"/><Relationship Id="rId6" Type="http://schemas.openxmlformats.org/officeDocument/2006/relationships/image" Target="../media/image41.wmf"/><Relationship Id="rId7" Type="http://schemas.openxmlformats.org/officeDocument/2006/relationships/oleObject" Target="../embeddings/oleObject45.bin"/><Relationship Id="rId8" Type="http://schemas.openxmlformats.org/officeDocument/2006/relationships/image" Target="../media/image42.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1441 </a:t>
            </a:r>
            <a:r>
              <a:rPr lang="en-US" dirty="0">
                <a:ea typeface="ＭＳ Ｐゴシック" pitchFamily="-84" charset="-128"/>
                <a:cs typeface="ＭＳ Ｐゴシック" pitchFamily="-84" charset="-128"/>
              </a:rPr>
              <a:t>– Section </a:t>
            </a:r>
            <a:r>
              <a:rPr lang="en-US" dirty="0" smtClean="0">
                <a:ea typeface="ＭＳ Ｐゴシック" pitchFamily="-84" charset="-128"/>
                <a:cs typeface="ＭＳ Ｐゴシック" pitchFamily="-84" charset="-128"/>
              </a:rPr>
              <a:t>002</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#24</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40186" y="1600200"/>
            <a:ext cx="304105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May 1, 2013</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6" name="Content Placeholder 2"/>
          <p:cNvSpPr txBox="1">
            <a:spLocks/>
          </p:cNvSpPr>
          <p:nvPr/>
        </p:nvSpPr>
        <p:spPr bwMode="auto">
          <a:xfrm>
            <a:off x="1524000" y="2514600"/>
            <a:ext cx="66294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a:lstStyle>
          <a:p>
            <a:pPr marL="609600" indent="-609600" algn="l"/>
            <a:r>
              <a:rPr lang="en-US" altLang="ko-KR" sz="2800" dirty="0" smtClean="0">
                <a:latin typeface="Arial Narrow" charset="0"/>
                <a:ea typeface="굴림" charset="0"/>
                <a:cs typeface="굴림" charset="0"/>
              </a:rPr>
              <a:t>Fluid and Pressure</a:t>
            </a:r>
          </a:p>
          <a:p>
            <a:pPr marL="609600" indent="-609600" algn="l"/>
            <a:r>
              <a:rPr lang="en-US" sz="2800" dirty="0" smtClean="0">
                <a:latin typeface="Arial Narrow" charset="0"/>
              </a:rPr>
              <a:t>Pascal’s Principle</a:t>
            </a:r>
          </a:p>
          <a:p>
            <a:pPr marL="609600" indent="-609600" algn="l"/>
            <a:r>
              <a:rPr lang="en-US" sz="2800" dirty="0" smtClean="0">
                <a:latin typeface="Arial Narrow" charset="0"/>
              </a:rPr>
              <a:t>Absolute </a:t>
            </a:r>
            <a:r>
              <a:rPr lang="en-US" sz="2800" dirty="0">
                <a:latin typeface="Arial Narrow" charset="0"/>
              </a:rPr>
              <a:t>and Relative </a:t>
            </a:r>
            <a:r>
              <a:rPr lang="en-US" sz="2800" dirty="0" smtClean="0">
                <a:latin typeface="Arial Narrow" charset="0"/>
              </a:rPr>
              <a:t>Pressure</a:t>
            </a:r>
          </a:p>
          <a:p>
            <a:pPr marL="609600" indent="-609600" algn="l"/>
            <a:r>
              <a:rPr lang="en-US" sz="2800" dirty="0" smtClean="0">
                <a:latin typeface="Arial Narrow" charset="0"/>
              </a:rPr>
              <a:t>Buoyant </a:t>
            </a:r>
            <a:r>
              <a:rPr lang="en-US" sz="2800" dirty="0">
                <a:latin typeface="Arial Narrow" charset="0"/>
              </a:rPr>
              <a:t>Forces and </a:t>
            </a:r>
            <a:r>
              <a:rPr lang="en-US" sz="2800" dirty="0" smtClean="0">
                <a:latin typeface="Arial Narrow" charset="0"/>
              </a:rPr>
              <a:t>Archimedes’ Principle</a:t>
            </a:r>
          </a:p>
          <a:p>
            <a:pPr marL="609600" indent="-609600" algn="l"/>
            <a:r>
              <a:rPr lang="en-US" sz="2800" dirty="0" smtClean="0">
                <a:latin typeface="Arial Narrow" charset="0"/>
              </a:rPr>
              <a:t>Flow Rate and Equation of Continuity</a:t>
            </a:r>
          </a:p>
          <a:p>
            <a:pPr marL="609600" indent="-609600" algn="l"/>
            <a:r>
              <a:rPr lang="en-US" sz="2800" dirty="0" smtClean="0">
                <a:latin typeface="Arial Narrow" charset="0"/>
              </a:rPr>
              <a:t>Bernoulli’s Principle</a:t>
            </a:r>
            <a:endParaRPr lang="en-US" sz="2800" dirty="0">
              <a:latin typeface="Arial Narrow" charset="0"/>
            </a:endParaRPr>
          </a:p>
          <a:p>
            <a:pPr marL="609600" indent="-609600" algn="l"/>
            <a:endParaRPr lang="en-US" altLang="ko-KR" sz="2800" dirty="0">
              <a:latin typeface="Arial Narrow" charset="0"/>
              <a:ea typeface="굴림" charset="0"/>
              <a:cs typeface="굴림" charset="0"/>
            </a:endParaRPr>
          </a:p>
          <a:p>
            <a:pPr marL="609600" indent="-609600" algn="l"/>
            <a:endParaRPr lang="en-US" sz="2800" dirty="0">
              <a:latin typeface="Arial Narrow" charset="0"/>
              <a:ea typeface="Gulim" charset="0"/>
              <a:cs typeface="Gulim"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left)">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53"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10254"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39" name="Slide Number Placeholder 5"/>
          <p:cNvSpPr>
            <a:spLocks noGrp="1"/>
          </p:cNvSpPr>
          <p:nvPr>
            <p:ph type="sldNum" sz="quarter" idx="12"/>
          </p:nvPr>
        </p:nvSpPr>
        <p:spPr/>
        <p:txBody>
          <a:bodyPr/>
          <a:lstStyle/>
          <a:p>
            <a:fld id="{C90B0789-4716-F045-A7D1-B4247B5C6E51}" type="slidenum">
              <a:rPr lang="en-US"/>
              <a:pPr/>
              <a:t>10</a:t>
            </a:fld>
            <a:endParaRPr lang="en-US"/>
          </a:p>
        </p:txBody>
      </p:sp>
      <p:pic>
        <p:nvPicPr>
          <p:cNvPr id="445442" name="Picture 2" descr="FG13_008"/>
          <p:cNvPicPr>
            <a:picLocks noChangeAspect="1" noChangeArrowheads="1"/>
          </p:cNvPicPr>
          <p:nvPr/>
        </p:nvPicPr>
        <p:blipFill>
          <a:blip r:embed="rId3"/>
          <a:srcRect/>
          <a:stretch>
            <a:fillRect/>
          </a:stretch>
        </p:blipFill>
        <p:spPr bwMode="auto">
          <a:xfrm>
            <a:off x="-1219200" y="1219200"/>
            <a:ext cx="4876800" cy="5105400"/>
          </a:xfrm>
          <a:prstGeom prst="rect">
            <a:avLst/>
          </a:prstGeom>
          <a:noFill/>
          <a:ln w="9525">
            <a:noFill/>
            <a:miter lim="800000"/>
            <a:headEnd/>
            <a:tailEnd/>
          </a:ln>
        </p:spPr>
      </p:pic>
      <p:sp>
        <p:nvSpPr>
          <p:cNvPr id="10257" name="Rectangle 3"/>
          <p:cNvSpPr>
            <a:spLocks noGrp="1" noChangeArrowheads="1"/>
          </p:cNvSpPr>
          <p:nvPr>
            <p:ph type="title"/>
          </p:nvPr>
        </p:nvSpPr>
        <p:spPr>
          <a:xfrm>
            <a:off x="685800" y="76200"/>
            <a:ext cx="7772400" cy="609600"/>
          </a:xfrm>
        </p:spPr>
        <p:txBody>
          <a:bodyPr/>
          <a:lstStyle/>
          <a:p>
            <a:r>
              <a:rPr lang="en-US"/>
              <a:t>Finger Holds Water in Straw</a:t>
            </a:r>
          </a:p>
        </p:txBody>
      </p:sp>
      <p:sp>
        <p:nvSpPr>
          <p:cNvPr id="445444" name="Text Box 4"/>
          <p:cNvSpPr txBox="1">
            <a:spLocks noChangeArrowheads="1"/>
          </p:cNvSpPr>
          <p:nvPr/>
        </p:nvSpPr>
        <p:spPr bwMode="auto">
          <a:xfrm>
            <a:off x="2286000" y="762000"/>
            <a:ext cx="6400800" cy="2530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You insert a straw of length </a:t>
            </a:r>
            <a:r>
              <a:rPr lang="en-US" sz="2000">
                <a:solidFill>
                  <a:srgbClr val="FF0000"/>
                </a:solidFill>
                <a:latin typeface="Monotype Corsiva" charset="0"/>
              </a:rPr>
              <a:t>L</a:t>
            </a:r>
            <a:r>
              <a:rPr lang="en-US" sz="2000">
                <a:solidFill>
                  <a:srgbClr val="FF0000"/>
                </a:solidFill>
                <a:latin typeface="Arial Narrow" charset="0"/>
              </a:rPr>
              <a:t> into a tall glass of your favorite beverage.  You place your finger over the top of the straw so that no air can get in or out, and then lift the straw from the liquid.  You find that the straw strains the liquid such that the distance from the bottom of your finger to the top of the liquid is </a:t>
            </a:r>
            <a:r>
              <a:rPr lang="en-US" sz="2000">
                <a:solidFill>
                  <a:srgbClr val="FF0000"/>
                </a:solidFill>
                <a:latin typeface="Monotype Corsiva" charset="0"/>
              </a:rPr>
              <a:t>h</a:t>
            </a:r>
            <a:r>
              <a:rPr lang="en-US" sz="2000">
                <a:solidFill>
                  <a:srgbClr val="FF0000"/>
                </a:solidFill>
                <a:latin typeface="Arial Narrow" charset="0"/>
              </a:rPr>
              <a:t>.  Does the air in the space between your finger and the top of the liquid in the straw have a pressure P that is (a) greater than, (b) equal to, or (c) less than, the atmospheric pressure P</a:t>
            </a:r>
            <a:r>
              <a:rPr lang="en-US" sz="2000" baseline="-25000">
                <a:solidFill>
                  <a:srgbClr val="FF0000"/>
                </a:solidFill>
                <a:latin typeface="Arial Narrow" charset="0"/>
              </a:rPr>
              <a:t>A</a:t>
            </a:r>
            <a:r>
              <a:rPr lang="en-US" sz="2000">
                <a:solidFill>
                  <a:srgbClr val="FF0000"/>
                </a:solidFill>
                <a:latin typeface="Arial Narrow" charset="0"/>
              </a:rPr>
              <a:t> outside the straw?</a:t>
            </a:r>
          </a:p>
        </p:txBody>
      </p:sp>
      <p:sp>
        <p:nvSpPr>
          <p:cNvPr id="445445" name="Text Box 5"/>
          <p:cNvSpPr txBox="1">
            <a:spLocks noChangeArrowheads="1"/>
          </p:cNvSpPr>
          <p:nvPr/>
        </p:nvSpPr>
        <p:spPr bwMode="auto">
          <a:xfrm>
            <a:off x="2090738" y="3352800"/>
            <a:ext cx="3243262" cy="3952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are the forces in this problem?</a:t>
            </a:r>
          </a:p>
        </p:txBody>
      </p:sp>
      <p:sp>
        <p:nvSpPr>
          <p:cNvPr id="445446" name="Text Box 6"/>
          <p:cNvSpPr txBox="1">
            <a:spLocks noChangeArrowheads="1"/>
          </p:cNvSpPr>
          <p:nvPr/>
        </p:nvSpPr>
        <p:spPr bwMode="auto">
          <a:xfrm>
            <a:off x="2090738" y="3824288"/>
            <a:ext cx="4295775"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Gravitational force on the mass of the liquid</a:t>
            </a:r>
          </a:p>
        </p:txBody>
      </p:sp>
      <p:grpSp>
        <p:nvGrpSpPr>
          <p:cNvPr id="2" name="Group 7"/>
          <p:cNvGrpSpPr>
            <a:grpSpLocks/>
          </p:cNvGrpSpPr>
          <p:nvPr/>
        </p:nvGrpSpPr>
        <p:grpSpPr bwMode="auto">
          <a:xfrm>
            <a:off x="838200" y="4251325"/>
            <a:ext cx="496888" cy="1082675"/>
            <a:chOff x="768" y="2544"/>
            <a:chExt cx="313" cy="682"/>
          </a:xfrm>
        </p:grpSpPr>
        <p:sp>
          <p:nvSpPr>
            <p:cNvPr id="10278" name="Line 8"/>
            <p:cNvSpPr>
              <a:spLocks noChangeShapeType="1"/>
            </p:cNvSpPr>
            <p:nvPr/>
          </p:nvSpPr>
          <p:spPr bwMode="auto">
            <a:xfrm>
              <a:off x="864" y="2544"/>
              <a:ext cx="0" cy="432"/>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10279" name="Text Box 9"/>
            <p:cNvSpPr txBox="1">
              <a:spLocks noChangeArrowheads="1"/>
            </p:cNvSpPr>
            <p:nvPr/>
          </p:nvSpPr>
          <p:spPr bwMode="auto">
            <a:xfrm>
              <a:off x="768" y="2976"/>
              <a:ext cx="31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Arial Narrow" charset="0"/>
                </a:rPr>
                <a:t>mg</a:t>
              </a:r>
            </a:p>
          </p:txBody>
        </p:sp>
      </p:grpSp>
      <p:sp>
        <p:nvSpPr>
          <p:cNvPr id="445450" name="Text Box 10"/>
          <p:cNvSpPr txBox="1">
            <a:spLocks noChangeArrowheads="1"/>
          </p:cNvSpPr>
          <p:nvPr/>
        </p:nvSpPr>
        <p:spPr bwMode="auto">
          <a:xfrm>
            <a:off x="2057400" y="4267200"/>
            <a:ext cx="5791200" cy="366713"/>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Force exerted on the top surface of the liquid by inside air pressure</a:t>
            </a:r>
          </a:p>
        </p:txBody>
      </p:sp>
      <p:graphicFrame>
        <p:nvGraphicFramePr>
          <p:cNvPr id="445451" name="Object 2"/>
          <p:cNvGraphicFramePr>
            <a:graphicFrameLocks noChangeAspect="1"/>
          </p:cNvGraphicFramePr>
          <p:nvPr/>
        </p:nvGraphicFramePr>
        <p:xfrm>
          <a:off x="6172200" y="3784600"/>
          <a:ext cx="317500" cy="406400"/>
        </p:xfrm>
        <a:graphic>
          <a:graphicData uri="http://schemas.openxmlformats.org/presentationml/2006/ole">
            <mc:AlternateContent xmlns:mc="http://schemas.openxmlformats.org/markup-compatibility/2006">
              <mc:Choice xmlns:v="urn:schemas-microsoft-com:vml" Requires="v">
                <p:oleObj spid="_x0000_s794703" name="Equation" r:id="rId4" imgW="190440" imgH="241200" progId="Equation.DSMT4">
                  <p:embed/>
                </p:oleObj>
              </mc:Choice>
              <mc:Fallback>
                <p:oleObj name="Equation" r:id="rId4" imgW="19044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3784600"/>
                        <a:ext cx="317500" cy="406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52" name="Object 3"/>
          <p:cNvGraphicFramePr>
            <a:graphicFrameLocks noChangeAspect="1"/>
          </p:cNvGraphicFramePr>
          <p:nvPr/>
        </p:nvGraphicFramePr>
        <p:xfrm>
          <a:off x="6454775" y="3886200"/>
          <a:ext cx="614363" cy="277813"/>
        </p:xfrm>
        <a:graphic>
          <a:graphicData uri="http://schemas.openxmlformats.org/presentationml/2006/ole">
            <mc:AlternateContent xmlns:mc="http://schemas.openxmlformats.org/markup-compatibility/2006">
              <mc:Choice xmlns:v="urn:schemas-microsoft-com:vml" Requires="v">
                <p:oleObj spid="_x0000_s794704" name="Equation" r:id="rId6" imgW="368280" imgH="164880" progId="Equation.DSMT4">
                  <p:embed/>
                </p:oleObj>
              </mc:Choice>
              <mc:Fallback>
                <p:oleObj name="Equation" r:id="rId6" imgW="368280" imgH="1648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54775" y="3886200"/>
                        <a:ext cx="614363" cy="2778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53" name="Object 4"/>
          <p:cNvGraphicFramePr>
            <a:graphicFrameLocks noChangeAspect="1"/>
          </p:cNvGraphicFramePr>
          <p:nvPr/>
        </p:nvGraphicFramePr>
        <p:xfrm>
          <a:off x="7086600" y="3763963"/>
          <a:ext cx="1546225" cy="427037"/>
        </p:xfrm>
        <a:graphic>
          <a:graphicData uri="http://schemas.openxmlformats.org/presentationml/2006/ole">
            <mc:AlternateContent xmlns:mc="http://schemas.openxmlformats.org/markup-compatibility/2006">
              <mc:Choice xmlns:v="urn:schemas-microsoft-com:vml" Requires="v">
                <p:oleObj spid="_x0000_s794705" name="Equation" r:id="rId8" imgW="927000" imgH="253800" progId="Equation.DSMT4">
                  <p:embed/>
                </p:oleObj>
              </mc:Choice>
              <mc:Fallback>
                <p:oleObj name="Equation" r:id="rId8" imgW="927000" imgH="2538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86600" y="3763963"/>
                        <a:ext cx="154622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54" name="Object 5"/>
          <p:cNvGraphicFramePr>
            <a:graphicFrameLocks noChangeAspect="1"/>
          </p:cNvGraphicFramePr>
          <p:nvPr/>
        </p:nvGraphicFramePr>
        <p:xfrm>
          <a:off x="7772400" y="4265613"/>
          <a:ext cx="338138" cy="385762"/>
        </p:xfrm>
        <a:graphic>
          <a:graphicData uri="http://schemas.openxmlformats.org/presentationml/2006/ole">
            <mc:AlternateContent xmlns:mc="http://schemas.openxmlformats.org/markup-compatibility/2006">
              <mc:Choice xmlns:v="urn:schemas-microsoft-com:vml" Requires="v">
                <p:oleObj spid="_x0000_s794706" name="Equation" r:id="rId10" imgW="203040" imgH="228600" progId="Equation.DSMT4">
                  <p:embed/>
                </p:oleObj>
              </mc:Choice>
              <mc:Fallback>
                <p:oleObj name="Equation" r:id="rId10" imgW="20304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72400" y="4265613"/>
                        <a:ext cx="338138" cy="3857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55" name="Object 6"/>
          <p:cNvGraphicFramePr>
            <a:graphicFrameLocks noChangeAspect="1"/>
          </p:cNvGraphicFramePr>
          <p:nvPr/>
        </p:nvGraphicFramePr>
        <p:xfrm>
          <a:off x="8153400" y="4191000"/>
          <a:ext cx="671513" cy="385763"/>
        </p:xfrm>
        <a:graphic>
          <a:graphicData uri="http://schemas.openxmlformats.org/presentationml/2006/ole">
            <mc:AlternateContent xmlns:mc="http://schemas.openxmlformats.org/markup-compatibility/2006">
              <mc:Choice xmlns:v="urn:schemas-microsoft-com:vml" Requires="v">
                <p:oleObj spid="_x0000_s794707" name="Equation" r:id="rId12" imgW="444240" imgH="228600" progId="Equation.DSMT4">
                  <p:embed/>
                </p:oleObj>
              </mc:Choice>
              <mc:Fallback>
                <p:oleObj name="Equation" r:id="rId12" imgW="44424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53400" y="4191000"/>
                        <a:ext cx="671513"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pSp>
        <p:nvGrpSpPr>
          <p:cNvPr id="3" name="Group 16"/>
          <p:cNvGrpSpPr>
            <a:grpSpLocks/>
          </p:cNvGrpSpPr>
          <p:nvPr/>
        </p:nvGrpSpPr>
        <p:grpSpPr bwMode="auto">
          <a:xfrm>
            <a:off x="712788" y="2220913"/>
            <a:ext cx="582612" cy="903287"/>
            <a:chOff x="432" y="1351"/>
            <a:chExt cx="367" cy="569"/>
          </a:xfrm>
        </p:grpSpPr>
        <p:sp>
          <p:nvSpPr>
            <p:cNvPr id="10276" name="Line 17"/>
            <p:cNvSpPr>
              <a:spLocks noChangeShapeType="1"/>
            </p:cNvSpPr>
            <p:nvPr/>
          </p:nvSpPr>
          <p:spPr bwMode="auto">
            <a:xfrm>
              <a:off x="576" y="1584"/>
              <a:ext cx="0" cy="336"/>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10277" name="Text Box 18"/>
            <p:cNvSpPr txBox="1">
              <a:spLocks noChangeArrowheads="1"/>
            </p:cNvSpPr>
            <p:nvPr/>
          </p:nvSpPr>
          <p:spPr bwMode="auto">
            <a:xfrm>
              <a:off x="432" y="1351"/>
              <a:ext cx="367"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Arial Narrow" charset="0"/>
                </a:rPr>
                <a:t>p</a:t>
              </a:r>
              <a:r>
                <a:rPr lang="en-US" sz="2000" b="1" baseline="-25000">
                  <a:solidFill>
                    <a:schemeClr val="accent2"/>
                  </a:solidFill>
                  <a:latin typeface="Arial Narrow" charset="0"/>
                </a:rPr>
                <a:t>in</a:t>
              </a:r>
              <a:r>
                <a:rPr lang="en-US" sz="2000" b="1">
                  <a:solidFill>
                    <a:schemeClr val="accent2"/>
                  </a:solidFill>
                  <a:latin typeface="Arial Narrow" charset="0"/>
                </a:rPr>
                <a:t>A</a:t>
              </a:r>
            </a:p>
          </p:txBody>
        </p:sp>
      </p:grpSp>
      <p:sp>
        <p:nvSpPr>
          <p:cNvPr id="445459" name="Text Box 19"/>
          <p:cNvSpPr txBox="1">
            <a:spLocks noChangeArrowheads="1"/>
          </p:cNvSpPr>
          <p:nvPr/>
        </p:nvSpPr>
        <p:spPr bwMode="auto">
          <a:xfrm>
            <a:off x="2057400" y="4738688"/>
            <a:ext cx="6064250"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Force exerted on the bottom surface of the liquid by the outside air</a:t>
            </a:r>
          </a:p>
        </p:txBody>
      </p:sp>
      <p:graphicFrame>
        <p:nvGraphicFramePr>
          <p:cNvPr id="445460" name="Object 7"/>
          <p:cNvGraphicFramePr>
            <a:graphicFrameLocks noChangeAspect="1"/>
          </p:cNvGraphicFramePr>
          <p:nvPr/>
        </p:nvGraphicFramePr>
        <p:xfrm>
          <a:off x="7802563" y="4722813"/>
          <a:ext cx="422275" cy="385762"/>
        </p:xfrm>
        <a:graphic>
          <a:graphicData uri="http://schemas.openxmlformats.org/presentationml/2006/ole">
            <mc:AlternateContent xmlns:mc="http://schemas.openxmlformats.org/markup-compatibility/2006">
              <mc:Choice xmlns:v="urn:schemas-microsoft-com:vml" Requires="v">
                <p:oleObj spid="_x0000_s794708" name="Equation" r:id="rId14" imgW="253800" imgH="228600" progId="Equation.DSMT4">
                  <p:embed/>
                </p:oleObj>
              </mc:Choice>
              <mc:Fallback>
                <p:oleObj name="Equation" r:id="rId14" imgW="253800" imgH="2286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802563" y="4722813"/>
                        <a:ext cx="422275" cy="3857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61" name="Object 8"/>
          <p:cNvGraphicFramePr>
            <a:graphicFrameLocks noChangeAspect="1"/>
          </p:cNvGraphicFramePr>
          <p:nvPr/>
        </p:nvGraphicFramePr>
        <p:xfrm>
          <a:off x="8123238" y="4733925"/>
          <a:ext cx="868362" cy="385763"/>
        </p:xfrm>
        <a:graphic>
          <a:graphicData uri="http://schemas.openxmlformats.org/presentationml/2006/ole">
            <mc:AlternateContent xmlns:mc="http://schemas.openxmlformats.org/markup-compatibility/2006">
              <mc:Choice xmlns:v="urn:schemas-microsoft-com:vml" Requires="v">
                <p:oleObj spid="_x0000_s794709" name="Equation" r:id="rId16" imgW="520560" imgH="228600" progId="Equation.DSMT4">
                  <p:embed/>
                </p:oleObj>
              </mc:Choice>
              <mc:Fallback>
                <p:oleObj name="Equation" r:id="rId16" imgW="520560" imgH="2286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123238" y="4733925"/>
                        <a:ext cx="868362"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5462" name="Text Box 22"/>
          <p:cNvSpPr txBox="1">
            <a:spLocks noChangeArrowheads="1"/>
          </p:cNvSpPr>
          <p:nvPr/>
        </p:nvSpPr>
        <p:spPr bwMode="auto">
          <a:xfrm>
            <a:off x="1676400" y="5119688"/>
            <a:ext cx="2443163"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Since it is at equilibrium</a:t>
            </a:r>
          </a:p>
        </p:txBody>
      </p:sp>
      <p:grpSp>
        <p:nvGrpSpPr>
          <p:cNvPr id="4" name="Group 23"/>
          <p:cNvGrpSpPr>
            <a:grpSpLocks/>
          </p:cNvGrpSpPr>
          <p:nvPr/>
        </p:nvGrpSpPr>
        <p:grpSpPr bwMode="auto">
          <a:xfrm>
            <a:off x="990600" y="5486400"/>
            <a:ext cx="560388" cy="701675"/>
            <a:chOff x="624" y="3456"/>
            <a:chExt cx="353" cy="442"/>
          </a:xfrm>
        </p:grpSpPr>
        <p:sp>
          <p:nvSpPr>
            <p:cNvPr id="10274" name="Line 24"/>
            <p:cNvSpPr>
              <a:spLocks noChangeShapeType="1"/>
            </p:cNvSpPr>
            <p:nvPr/>
          </p:nvSpPr>
          <p:spPr bwMode="auto">
            <a:xfrm flipV="1">
              <a:off x="624" y="3456"/>
              <a:ext cx="0" cy="336"/>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10275" name="Text Box 25"/>
            <p:cNvSpPr txBox="1">
              <a:spLocks noChangeArrowheads="1"/>
            </p:cNvSpPr>
            <p:nvPr/>
          </p:nvSpPr>
          <p:spPr bwMode="auto">
            <a:xfrm>
              <a:off x="624" y="3648"/>
              <a:ext cx="35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Arial Narrow" charset="0"/>
                </a:rPr>
                <a:t>p</a:t>
              </a:r>
              <a:r>
                <a:rPr lang="en-US" sz="2000" b="1" baseline="-25000">
                  <a:solidFill>
                    <a:schemeClr val="accent2"/>
                  </a:solidFill>
                  <a:latin typeface="Arial Narrow" charset="0"/>
                </a:rPr>
                <a:t>A</a:t>
              </a:r>
              <a:r>
                <a:rPr lang="en-US" sz="2000" b="1">
                  <a:solidFill>
                    <a:schemeClr val="accent2"/>
                  </a:solidFill>
                  <a:latin typeface="Arial Narrow" charset="0"/>
                </a:rPr>
                <a:t>A</a:t>
              </a:r>
            </a:p>
          </p:txBody>
        </p:sp>
      </p:grpSp>
      <p:graphicFrame>
        <p:nvGraphicFramePr>
          <p:cNvPr id="445466" name="Object 9"/>
          <p:cNvGraphicFramePr>
            <a:graphicFrameLocks noChangeAspect="1"/>
          </p:cNvGraphicFramePr>
          <p:nvPr/>
        </p:nvGraphicFramePr>
        <p:xfrm>
          <a:off x="3733800" y="5181600"/>
          <a:ext cx="1417638" cy="404813"/>
        </p:xfrm>
        <a:graphic>
          <a:graphicData uri="http://schemas.openxmlformats.org/presentationml/2006/ole">
            <mc:AlternateContent xmlns:mc="http://schemas.openxmlformats.org/markup-compatibility/2006">
              <mc:Choice xmlns:v="urn:schemas-microsoft-com:vml" Requires="v">
                <p:oleObj spid="_x0000_s794710" name="Equation" r:id="rId18" imgW="850680" imgH="241200" progId="Equation.DSMT4">
                  <p:embed/>
                </p:oleObj>
              </mc:Choice>
              <mc:Fallback>
                <p:oleObj name="Equation" r:id="rId18" imgW="850680" imgH="2412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733800" y="5181600"/>
                        <a:ext cx="1417638" cy="4048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67" name="Object 10"/>
          <p:cNvGraphicFramePr>
            <a:graphicFrameLocks noChangeAspect="1"/>
          </p:cNvGraphicFramePr>
          <p:nvPr/>
        </p:nvGraphicFramePr>
        <p:xfrm>
          <a:off x="5207000" y="5181600"/>
          <a:ext cx="401638" cy="296863"/>
        </p:xfrm>
        <a:graphic>
          <a:graphicData uri="http://schemas.openxmlformats.org/presentationml/2006/ole">
            <mc:AlternateContent xmlns:mc="http://schemas.openxmlformats.org/markup-compatibility/2006">
              <mc:Choice xmlns:v="urn:schemas-microsoft-com:vml" Requires="v">
                <p:oleObj spid="_x0000_s794711" name="Equation" r:id="rId20" imgW="241200" imgH="177480" progId="Equation.DSMT4">
                  <p:embed/>
                </p:oleObj>
              </mc:Choice>
              <mc:Fallback>
                <p:oleObj name="Equation" r:id="rId20" imgW="241200" imgH="1774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207000" y="5181600"/>
                        <a:ext cx="401638" cy="2968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5468" name="Object 11"/>
          <p:cNvGraphicFramePr>
            <a:graphicFrameLocks noChangeAspect="1"/>
          </p:cNvGraphicFramePr>
          <p:nvPr/>
        </p:nvGraphicFramePr>
        <p:xfrm>
          <a:off x="6038850" y="5172075"/>
          <a:ext cx="3105150" cy="412750"/>
        </p:xfrm>
        <a:graphic>
          <a:graphicData uri="http://schemas.openxmlformats.org/presentationml/2006/ole">
            <mc:AlternateContent xmlns:mc="http://schemas.openxmlformats.org/markup-compatibility/2006">
              <mc:Choice xmlns:v="urn:schemas-microsoft-com:vml" Requires="v">
                <p:oleObj spid="_x0000_s794712" name="Equation" r:id="rId22" imgW="1930320" imgH="253800" progId="Equation.DSMT4">
                  <p:embed/>
                </p:oleObj>
              </mc:Choice>
              <mc:Fallback>
                <p:oleObj name="Equation" r:id="rId22" imgW="1930320" imgH="25380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038850" y="5172075"/>
                        <a:ext cx="3105150" cy="4127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5469" name="AutoShape 29"/>
          <p:cNvSpPr>
            <a:spLocks noChangeArrowheads="1"/>
          </p:cNvSpPr>
          <p:nvPr/>
        </p:nvSpPr>
        <p:spPr bwMode="auto">
          <a:xfrm>
            <a:off x="5638800" y="5105400"/>
            <a:ext cx="381000" cy="457200"/>
          </a:xfrm>
          <a:prstGeom prst="rightArrow">
            <a:avLst>
              <a:gd name="adj1" fmla="val 50000"/>
              <a:gd name="adj2" fmla="val 25000"/>
            </a:avLst>
          </a:prstGeom>
          <a:solidFill>
            <a:srgbClr val="FFFFCC"/>
          </a:solidFill>
          <a:ln w="38100">
            <a:solidFill>
              <a:srgbClr val="A50021"/>
            </a:solidFill>
            <a:miter lim="800000"/>
            <a:headEnd/>
            <a:tailEnd/>
          </a:ln>
        </p:spPr>
        <p:txBody>
          <a:bodyPr wrap="none" anchor="ctr">
            <a:prstTxWarp prst="textNoShape">
              <a:avLst/>
            </a:prstTxWarp>
          </a:bodyPr>
          <a:lstStyle/>
          <a:p>
            <a:endParaRPr lang="en-US"/>
          </a:p>
        </p:txBody>
      </p:sp>
      <p:graphicFrame>
        <p:nvGraphicFramePr>
          <p:cNvPr id="445470" name="Object 12"/>
          <p:cNvGraphicFramePr>
            <a:graphicFrameLocks noChangeAspect="1"/>
          </p:cNvGraphicFramePr>
          <p:nvPr/>
        </p:nvGraphicFramePr>
        <p:xfrm>
          <a:off x="3211513" y="5613400"/>
          <a:ext cx="2198687" cy="508000"/>
        </p:xfrm>
        <a:graphic>
          <a:graphicData uri="http://schemas.openxmlformats.org/presentationml/2006/ole">
            <mc:AlternateContent xmlns:mc="http://schemas.openxmlformats.org/markup-compatibility/2006">
              <mc:Choice xmlns:v="urn:schemas-microsoft-com:vml" Requires="v">
                <p:oleObj spid="_x0000_s794713" name="Equation" r:id="rId24" imgW="1320480" imgH="253800" progId="Equation.DSMT4">
                  <p:embed/>
                </p:oleObj>
              </mc:Choice>
              <mc:Fallback>
                <p:oleObj name="Equation" r:id="rId24" imgW="1320480" imgH="25380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211513" y="5613400"/>
                        <a:ext cx="2198687" cy="508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5471" name="AutoShape 31"/>
          <p:cNvSpPr>
            <a:spLocks noChangeArrowheads="1"/>
          </p:cNvSpPr>
          <p:nvPr/>
        </p:nvSpPr>
        <p:spPr bwMode="auto">
          <a:xfrm>
            <a:off x="1905000" y="5410200"/>
            <a:ext cx="1219200" cy="914400"/>
          </a:xfrm>
          <a:prstGeom prst="rightArrow">
            <a:avLst>
              <a:gd name="adj1" fmla="val 50000"/>
              <a:gd name="adj2" fmla="val 33333"/>
            </a:avLst>
          </a:prstGeom>
          <a:solidFill>
            <a:srgbClr val="FFFFCC"/>
          </a:solidFill>
          <a:ln w="38100">
            <a:solidFill>
              <a:srgbClr val="A50021"/>
            </a:solidFill>
            <a:miter lim="800000"/>
            <a:headEnd/>
            <a:tailEnd/>
          </a:ln>
        </p:spPr>
        <p:txBody>
          <a:bodyPr wrap="none" anchor="ctr">
            <a:prstTxWarp prst="textNoShape">
              <a:avLst/>
            </a:prstTxWarp>
          </a:bodyPr>
          <a:lstStyle/>
          <a:p>
            <a:pPr algn="ctr"/>
            <a:r>
              <a:rPr lang="en-US" sz="1600">
                <a:solidFill>
                  <a:srgbClr val="A50021"/>
                </a:solidFill>
                <a:latin typeface="Arial Narrow" charset="0"/>
              </a:rPr>
              <a:t>Cancel A and </a:t>
            </a:r>
          </a:p>
          <a:p>
            <a:pPr algn="ctr"/>
            <a:r>
              <a:rPr lang="en-US" sz="1600">
                <a:solidFill>
                  <a:srgbClr val="A50021"/>
                </a:solidFill>
                <a:latin typeface="Arial Narrow" charset="0"/>
              </a:rPr>
              <a:t>solve for p</a:t>
            </a:r>
            <a:r>
              <a:rPr lang="en-US" sz="1600" baseline="-25000">
                <a:solidFill>
                  <a:srgbClr val="A50021"/>
                </a:solidFill>
                <a:latin typeface="Arial Narrow" charset="0"/>
              </a:rPr>
              <a:t>in</a:t>
            </a:r>
          </a:p>
        </p:txBody>
      </p:sp>
      <p:sp>
        <p:nvSpPr>
          <p:cNvPr id="445472" name="Text Box 32"/>
          <p:cNvSpPr txBox="1">
            <a:spLocks noChangeArrowheads="1"/>
          </p:cNvSpPr>
          <p:nvPr/>
        </p:nvSpPr>
        <p:spPr bwMode="auto">
          <a:xfrm>
            <a:off x="7380288" y="2994025"/>
            <a:ext cx="696912" cy="434975"/>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sz="2000" b="1">
                <a:solidFill>
                  <a:srgbClr val="A50021"/>
                </a:solidFill>
                <a:latin typeface="Arial Narrow" charset="0"/>
              </a:rPr>
              <a:t>Less</a:t>
            </a:r>
          </a:p>
        </p:txBody>
      </p:sp>
      <p:sp>
        <p:nvSpPr>
          <p:cNvPr id="445473" name="Text Box 33"/>
          <p:cNvSpPr txBox="1">
            <a:spLocks noChangeArrowheads="1"/>
          </p:cNvSpPr>
          <p:nvPr/>
        </p:nvSpPr>
        <p:spPr bwMode="auto">
          <a:xfrm>
            <a:off x="5638800" y="5746750"/>
            <a:ext cx="3429000" cy="400110"/>
          </a:xfrm>
          <a:prstGeom prst="rect">
            <a:avLst/>
          </a:prstGeom>
          <a:solidFill>
            <a:srgbClr val="FFFFCC"/>
          </a:solidFill>
          <a:ln w="28575">
            <a:solidFill>
              <a:srgbClr val="A50021"/>
            </a:solidFill>
            <a:miter lim="800000"/>
            <a:headEnd/>
            <a:tailEnd/>
          </a:ln>
        </p:spPr>
        <p:txBody>
          <a:bodyPr>
            <a:prstTxWarp prst="textNoShape">
              <a:avLst/>
            </a:prstTxWarp>
            <a:spAutoFit/>
          </a:bodyPr>
          <a:lstStyle/>
          <a:p>
            <a:pPr>
              <a:spcBef>
                <a:spcPct val="20000"/>
              </a:spcBef>
            </a:pPr>
            <a:r>
              <a:rPr lang="en-US" sz="2000" b="1" dirty="0">
                <a:solidFill>
                  <a:srgbClr val="A50021"/>
                </a:solidFill>
                <a:latin typeface="Arial Narrow" charset="0"/>
              </a:rPr>
              <a:t>So p</a:t>
            </a:r>
            <a:r>
              <a:rPr lang="en-US" sz="2000" b="1" baseline="-25000" dirty="0">
                <a:solidFill>
                  <a:srgbClr val="A50021"/>
                </a:solidFill>
                <a:latin typeface="Arial Narrow" charset="0"/>
              </a:rPr>
              <a:t>in</a:t>
            </a:r>
            <a:r>
              <a:rPr lang="en-US" sz="2000" b="1" dirty="0">
                <a:solidFill>
                  <a:srgbClr val="A50021"/>
                </a:solidFill>
                <a:latin typeface="Arial Narrow" charset="0"/>
              </a:rPr>
              <a:t> is less than P</a:t>
            </a:r>
            <a:r>
              <a:rPr lang="en-US" sz="2000" b="1" baseline="-25000" dirty="0">
                <a:solidFill>
                  <a:srgbClr val="A50021"/>
                </a:solidFill>
                <a:latin typeface="Arial Narrow" charset="0"/>
              </a:rPr>
              <a:t>A</a:t>
            </a:r>
            <a:r>
              <a:rPr lang="en-US" sz="2000" b="1" dirty="0">
                <a:solidFill>
                  <a:srgbClr val="A50021"/>
                </a:solidFill>
                <a:latin typeface="Arial Narrow" charset="0"/>
              </a:rPr>
              <a:t> by</a:t>
            </a:r>
            <a:r>
              <a:rPr lang="en-US" sz="2000" b="1" dirty="0" smtClean="0">
                <a:solidFill>
                  <a:srgbClr val="A50021"/>
                </a:solidFill>
                <a:latin typeface="Arial Narrow" charset="0"/>
              </a:rPr>
              <a:t> </a:t>
            </a:r>
            <a:r>
              <a:rPr lang="en-US" sz="2000" b="1" dirty="0" err="1" smtClean="0">
                <a:solidFill>
                  <a:srgbClr val="A50021"/>
                </a:solidFill>
                <a:latin typeface="Arial Narrow" charset="0"/>
              </a:rPr>
              <a:t>ρg</a:t>
            </a:r>
            <a:r>
              <a:rPr lang="en-US" sz="2000" b="1" dirty="0" err="1">
                <a:solidFill>
                  <a:srgbClr val="A50021"/>
                </a:solidFill>
                <a:latin typeface="Arial Narrow" charset="0"/>
              </a:rPr>
              <a:t>(L-h</a:t>
            </a:r>
            <a:r>
              <a:rPr lang="en-US" sz="2000" b="1" dirty="0">
                <a:solidFill>
                  <a:srgbClr val="A50021"/>
                </a:solidFill>
                <a:latin typeface="Arial Narrow" charset="0"/>
              </a:rPr>
              <a:t>).</a:t>
            </a:r>
          </a:p>
        </p:txBody>
      </p:sp>
      <p:sp>
        <p:nvSpPr>
          <p:cNvPr id="445474" name="Line 34"/>
          <p:cNvSpPr>
            <a:spLocks noChangeShapeType="1"/>
          </p:cNvSpPr>
          <p:nvPr/>
        </p:nvSpPr>
        <p:spPr bwMode="auto">
          <a:xfrm flipH="1">
            <a:off x="6477000" y="5181600"/>
            <a:ext cx="152400" cy="381000"/>
          </a:xfrm>
          <a:prstGeom prst="line">
            <a:avLst/>
          </a:prstGeom>
          <a:noFill/>
          <a:ln w="28575">
            <a:solidFill>
              <a:srgbClr val="A50021"/>
            </a:solidFill>
            <a:round/>
            <a:headEnd/>
            <a:tailEnd/>
          </a:ln>
        </p:spPr>
        <p:txBody>
          <a:bodyPr wrap="none">
            <a:prstTxWarp prst="textNoShape">
              <a:avLst/>
            </a:prstTxWarp>
            <a:spAutoFit/>
          </a:bodyPr>
          <a:lstStyle/>
          <a:p>
            <a:endParaRPr lang="en-US"/>
          </a:p>
        </p:txBody>
      </p:sp>
      <p:sp>
        <p:nvSpPr>
          <p:cNvPr id="445475" name="Line 35"/>
          <p:cNvSpPr>
            <a:spLocks noChangeShapeType="1"/>
          </p:cNvSpPr>
          <p:nvPr/>
        </p:nvSpPr>
        <p:spPr bwMode="auto">
          <a:xfrm flipH="1">
            <a:off x="7924800" y="5181600"/>
            <a:ext cx="152400" cy="381000"/>
          </a:xfrm>
          <a:prstGeom prst="line">
            <a:avLst/>
          </a:prstGeom>
          <a:noFill/>
          <a:ln w="28575">
            <a:solidFill>
              <a:srgbClr val="A50021"/>
            </a:solidFill>
            <a:round/>
            <a:headEnd/>
            <a:tailEnd/>
          </a:ln>
        </p:spPr>
        <p:txBody>
          <a:bodyPr wrap="none">
            <a:prstTxWarp prst="textNoShape">
              <a:avLst/>
            </a:prstTxWarp>
            <a:spAutoFit/>
          </a:bodyPr>
          <a:lstStyle/>
          <a:p>
            <a:endParaRPr lang="en-US"/>
          </a:p>
        </p:txBody>
      </p:sp>
      <p:sp>
        <p:nvSpPr>
          <p:cNvPr id="445476" name="Line 36"/>
          <p:cNvSpPr>
            <a:spLocks noChangeShapeType="1"/>
          </p:cNvSpPr>
          <p:nvPr/>
        </p:nvSpPr>
        <p:spPr bwMode="auto">
          <a:xfrm flipH="1">
            <a:off x="8610600" y="5181600"/>
            <a:ext cx="152400" cy="381000"/>
          </a:xfrm>
          <a:prstGeom prst="line">
            <a:avLst/>
          </a:prstGeom>
          <a:noFill/>
          <a:ln w="28575">
            <a:solidFill>
              <a:srgbClr val="A50021"/>
            </a:solidFill>
            <a:round/>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59867867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5444">
                                            <p:txEl>
                                              <p:pRg st="0" end="0"/>
                                            </p:txEl>
                                          </p:spTgt>
                                        </p:tgtEl>
                                        <p:attrNameLst>
                                          <p:attrName>style.visibility</p:attrName>
                                        </p:attrNameLst>
                                      </p:cBhvr>
                                      <p:to>
                                        <p:strVal val="visible"/>
                                      </p:to>
                                    </p:set>
                                    <p:animEffect transition="in" filter="wipe(left)">
                                      <p:cBhvr>
                                        <p:cTn id="7" dur="500"/>
                                        <p:tgtEl>
                                          <p:spTgt spid="4454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445442"/>
                                        </p:tgtEl>
                                        <p:attrNameLst>
                                          <p:attrName>style.visibility</p:attrName>
                                        </p:attrNameLst>
                                      </p:cBhvr>
                                      <p:to>
                                        <p:strVal val="visible"/>
                                      </p:to>
                                    </p:set>
                                    <p:anim calcmode="lin" valueType="num">
                                      <p:cBhvr>
                                        <p:cTn id="12" dur="500" fill="hold"/>
                                        <p:tgtEl>
                                          <p:spTgt spid="445442"/>
                                        </p:tgtEl>
                                        <p:attrNameLst>
                                          <p:attrName>ppt_w</p:attrName>
                                        </p:attrNameLst>
                                      </p:cBhvr>
                                      <p:tavLst>
                                        <p:tav tm="0">
                                          <p:val>
                                            <p:fltVal val="0"/>
                                          </p:val>
                                        </p:tav>
                                        <p:tav tm="100000">
                                          <p:val>
                                            <p:strVal val="#ppt_w"/>
                                          </p:val>
                                        </p:tav>
                                      </p:tavLst>
                                    </p:anim>
                                    <p:anim calcmode="lin" valueType="num">
                                      <p:cBhvr>
                                        <p:cTn id="13" dur="500" fill="hold"/>
                                        <p:tgtEl>
                                          <p:spTgt spid="445442"/>
                                        </p:tgtEl>
                                        <p:attrNameLst>
                                          <p:attrName>ppt_h</p:attrName>
                                        </p:attrNameLst>
                                      </p:cBhvr>
                                      <p:tavLst>
                                        <p:tav tm="0">
                                          <p:val>
                                            <p:fltVal val="0"/>
                                          </p:val>
                                        </p:tav>
                                        <p:tav tm="100000">
                                          <p:val>
                                            <p:strVal val="#ppt_h"/>
                                          </p:val>
                                        </p:tav>
                                      </p:tavLst>
                                    </p:anim>
                                    <p:animEffect transition="in" filter="fade">
                                      <p:cBhvr>
                                        <p:cTn id="14" dur="500"/>
                                        <p:tgtEl>
                                          <p:spTgt spid="445442"/>
                                        </p:tgtEl>
                                      </p:cBhvr>
                                    </p:animEffect>
                                  </p:childTnLst>
                                </p:cTn>
                              </p:par>
                            </p:childTnLst>
                          </p:cTn>
                        </p:par>
                      </p:childTnLst>
                    </p:cTn>
                  </p:par>
                  <p:par>
                    <p:cTn id="15" fill="hold">
                      <p:stCondLst>
                        <p:cond delay="indefinite"/>
                      </p:stCondLst>
                      <p:childTnLst>
                        <p:par>
                          <p:cTn id="16" fill="hold">
                            <p:stCondLst>
                              <p:cond delay="0"/>
                            </p:stCondLst>
                            <p:childTnLst>
                              <p:par>
                                <p:cTn id="17" presetID="56" presetClass="entr" presetSubtype="0" fill="hold" grpId="0" nodeType="clickEffect">
                                  <p:stCondLst>
                                    <p:cond delay="0"/>
                                  </p:stCondLst>
                                  <p:iterate type="wd">
                                    <p:tmPct val="10000"/>
                                  </p:iterate>
                                  <p:childTnLst>
                                    <p:set>
                                      <p:cBhvr>
                                        <p:cTn id="18" dur="1" fill="hold">
                                          <p:stCondLst>
                                            <p:cond delay="0"/>
                                          </p:stCondLst>
                                        </p:cTn>
                                        <p:tgtEl>
                                          <p:spTgt spid="445472"/>
                                        </p:tgtEl>
                                        <p:attrNameLst>
                                          <p:attrName>style.visibility</p:attrName>
                                        </p:attrNameLst>
                                      </p:cBhvr>
                                      <p:to>
                                        <p:strVal val="visible"/>
                                      </p:to>
                                    </p:set>
                                    <p:anim by="(-#ppt_w*2)" calcmode="lin" valueType="num">
                                      <p:cBhvr rctx="PPT">
                                        <p:cTn id="19" dur="500" autoRev="1" fill="hold">
                                          <p:stCondLst>
                                            <p:cond delay="0"/>
                                          </p:stCondLst>
                                        </p:cTn>
                                        <p:tgtEl>
                                          <p:spTgt spid="445472"/>
                                        </p:tgtEl>
                                        <p:attrNameLst>
                                          <p:attrName>ppt_w</p:attrName>
                                        </p:attrNameLst>
                                      </p:cBhvr>
                                    </p:anim>
                                    <p:anim by="(#ppt_w*0.50)" calcmode="lin" valueType="num">
                                      <p:cBhvr>
                                        <p:cTn id="20" dur="500" decel="50000" autoRev="1" fill="hold">
                                          <p:stCondLst>
                                            <p:cond delay="0"/>
                                          </p:stCondLst>
                                        </p:cTn>
                                        <p:tgtEl>
                                          <p:spTgt spid="445472"/>
                                        </p:tgtEl>
                                        <p:attrNameLst>
                                          <p:attrName>ppt_x</p:attrName>
                                        </p:attrNameLst>
                                      </p:cBhvr>
                                    </p:anim>
                                    <p:anim from="(-#ppt_h/2)" to="(#ppt_y)" calcmode="lin" valueType="num">
                                      <p:cBhvr>
                                        <p:cTn id="21" dur="1000" fill="hold">
                                          <p:stCondLst>
                                            <p:cond delay="0"/>
                                          </p:stCondLst>
                                        </p:cTn>
                                        <p:tgtEl>
                                          <p:spTgt spid="445472"/>
                                        </p:tgtEl>
                                        <p:attrNameLst>
                                          <p:attrName>ppt_y</p:attrName>
                                        </p:attrNameLst>
                                      </p:cBhvr>
                                    </p:anim>
                                    <p:animRot by="21600000">
                                      <p:cBhvr>
                                        <p:cTn id="22" dur="1000" fill="hold">
                                          <p:stCondLst>
                                            <p:cond delay="0"/>
                                          </p:stCondLst>
                                        </p:cTn>
                                        <p:tgtEl>
                                          <p:spTgt spid="445472"/>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45445"/>
                                        </p:tgtEl>
                                        <p:attrNameLst>
                                          <p:attrName>style.visibility</p:attrName>
                                        </p:attrNameLst>
                                      </p:cBhvr>
                                      <p:to>
                                        <p:strVal val="visible"/>
                                      </p:to>
                                    </p:set>
                                    <p:animEffect transition="in" filter="wipe(left)">
                                      <p:cBhvr>
                                        <p:cTn id="27" dur="500"/>
                                        <p:tgtEl>
                                          <p:spTgt spid="44544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45446"/>
                                        </p:tgtEl>
                                        <p:attrNameLst>
                                          <p:attrName>style.visibility</p:attrName>
                                        </p:attrNameLst>
                                      </p:cBhvr>
                                      <p:to>
                                        <p:strVal val="visible"/>
                                      </p:to>
                                    </p:set>
                                    <p:animEffect transition="in" filter="wipe(left)">
                                      <p:cBhvr>
                                        <p:cTn id="32" dur="500"/>
                                        <p:tgtEl>
                                          <p:spTgt spid="44544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iterate type="wd">
                                    <p:tmPct val="10000"/>
                                  </p:iterate>
                                  <p:childTnLst>
                                    <p:set>
                                      <p:cBhvr>
                                        <p:cTn id="36" dur="1" fill="hold">
                                          <p:stCondLst>
                                            <p:cond delay="0"/>
                                          </p:stCondLst>
                                        </p:cTn>
                                        <p:tgtEl>
                                          <p:spTgt spid="2"/>
                                        </p:tgtEl>
                                        <p:attrNameLst>
                                          <p:attrName>style.visibility</p:attrName>
                                        </p:attrNameLst>
                                      </p:cBhvr>
                                      <p:to>
                                        <p:strVal val="visible"/>
                                      </p:to>
                                    </p:set>
                                    <p:animEffect transition="in" filter="wipe(up)">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45451"/>
                                        </p:tgtEl>
                                        <p:attrNameLst>
                                          <p:attrName>style.visibility</p:attrName>
                                        </p:attrNameLst>
                                      </p:cBhvr>
                                      <p:to>
                                        <p:strVal val="visible"/>
                                      </p:to>
                                    </p:set>
                                    <p:animEffect transition="in" filter="wipe(left)">
                                      <p:cBhvr>
                                        <p:cTn id="42" dur="500"/>
                                        <p:tgtEl>
                                          <p:spTgt spid="44545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45452"/>
                                        </p:tgtEl>
                                        <p:attrNameLst>
                                          <p:attrName>style.visibility</p:attrName>
                                        </p:attrNameLst>
                                      </p:cBhvr>
                                      <p:to>
                                        <p:strVal val="visible"/>
                                      </p:to>
                                    </p:set>
                                    <p:animEffect transition="in" filter="wipe(left)">
                                      <p:cBhvr>
                                        <p:cTn id="47" dur="500"/>
                                        <p:tgtEl>
                                          <p:spTgt spid="44545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45453"/>
                                        </p:tgtEl>
                                        <p:attrNameLst>
                                          <p:attrName>style.visibility</p:attrName>
                                        </p:attrNameLst>
                                      </p:cBhvr>
                                      <p:to>
                                        <p:strVal val="visible"/>
                                      </p:to>
                                    </p:set>
                                    <p:animEffect transition="in" filter="wipe(left)">
                                      <p:cBhvr>
                                        <p:cTn id="52" dur="500"/>
                                        <p:tgtEl>
                                          <p:spTgt spid="44545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45450"/>
                                        </p:tgtEl>
                                        <p:attrNameLst>
                                          <p:attrName>style.visibility</p:attrName>
                                        </p:attrNameLst>
                                      </p:cBhvr>
                                      <p:to>
                                        <p:strVal val="visible"/>
                                      </p:to>
                                    </p:set>
                                    <p:animEffect transition="in" filter="wipe(left)">
                                      <p:cBhvr>
                                        <p:cTn id="57" dur="500"/>
                                        <p:tgtEl>
                                          <p:spTgt spid="44545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iterate type="wd">
                                    <p:tmPct val="10000"/>
                                  </p:iterate>
                                  <p:childTnLst>
                                    <p:set>
                                      <p:cBhvr>
                                        <p:cTn id="61" dur="1" fill="hold">
                                          <p:stCondLst>
                                            <p:cond delay="0"/>
                                          </p:stCondLst>
                                        </p:cTn>
                                        <p:tgtEl>
                                          <p:spTgt spid="3"/>
                                        </p:tgtEl>
                                        <p:attrNameLst>
                                          <p:attrName>style.visibility</p:attrName>
                                        </p:attrNameLst>
                                      </p:cBhvr>
                                      <p:to>
                                        <p:strVal val="visible"/>
                                      </p:to>
                                    </p:set>
                                    <p:animEffect transition="in" filter="wipe(up)">
                                      <p:cBhvr>
                                        <p:cTn id="62" dur="500"/>
                                        <p:tgtEl>
                                          <p:spTgt spid="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45454"/>
                                        </p:tgtEl>
                                        <p:attrNameLst>
                                          <p:attrName>style.visibility</p:attrName>
                                        </p:attrNameLst>
                                      </p:cBhvr>
                                      <p:to>
                                        <p:strVal val="visible"/>
                                      </p:to>
                                    </p:set>
                                    <p:animEffect transition="in" filter="wipe(left)">
                                      <p:cBhvr>
                                        <p:cTn id="67" dur="500"/>
                                        <p:tgtEl>
                                          <p:spTgt spid="44545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45455"/>
                                        </p:tgtEl>
                                        <p:attrNameLst>
                                          <p:attrName>style.visibility</p:attrName>
                                        </p:attrNameLst>
                                      </p:cBhvr>
                                      <p:to>
                                        <p:strVal val="visible"/>
                                      </p:to>
                                    </p:set>
                                    <p:animEffect transition="in" filter="wipe(left)">
                                      <p:cBhvr>
                                        <p:cTn id="72" dur="500"/>
                                        <p:tgtEl>
                                          <p:spTgt spid="44545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445459"/>
                                        </p:tgtEl>
                                        <p:attrNameLst>
                                          <p:attrName>style.visibility</p:attrName>
                                        </p:attrNameLst>
                                      </p:cBhvr>
                                      <p:to>
                                        <p:strVal val="visible"/>
                                      </p:to>
                                    </p:set>
                                    <p:animEffect transition="in" filter="wipe(left)">
                                      <p:cBhvr>
                                        <p:cTn id="77" dur="500"/>
                                        <p:tgtEl>
                                          <p:spTgt spid="44545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iterate type="wd">
                                    <p:tmPct val="10000"/>
                                  </p:iterate>
                                  <p:childTnLst>
                                    <p:set>
                                      <p:cBhvr>
                                        <p:cTn id="81" dur="1" fill="hold">
                                          <p:stCondLst>
                                            <p:cond delay="0"/>
                                          </p:stCondLst>
                                        </p:cTn>
                                        <p:tgtEl>
                                          <p:spTgt spid="4"/>
                                        </p:tgtEl>
                                        <p:attrNameLst>
                                          <p:attrName>style.visibility</p:attrName>
                                        </p:attrNameLst>
                                      </p:cBhvr>
                                      <p:to>
                                        <p:strVal val="visible"/>
                                      </p:to>
                                    </p:set>
                                    <p:animEffect transition="in" filter="wipe(down)">
                                      <p:cBhvr>
                                        <p:cTn id="82" dur="500"/>
                                        <p:tgtEl>
                                          <p:spTgt spid="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45460"/>
                                        </p:tgtEl>
                                        <p:attrNameLst>
                                          <p:attrName>style.visibility</p:attrName>
                                        </p:attrNameLst>
                                      </p:cBhvr>
                                      <p:to>
                                        <p:strVal val="visible"/>
                                      </p:to>
                                    </p:set>
                                    <p:animEffect transition="in" filter="wipe(left)">
                                      <p:cBhvr>
                                        <p:cTn id="87" dur="500"/>
                                        <p:tgtEl>
                                          <p:spTgt spid="445460"/>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45461"/>
                                        </p:tgtEl>
                                        <p:attrNameLst>
                                          <p:attrName>style.visibility</p:attrName>
                                        </p:attrNameLst>
                                      </p:cBhvr>
                                      <p:to>
                                        <p:strVal val="visible"/>
                                      </p:to>
                                    </p:set>
                                    <p:animEffect transition="in" filter="wipe(left)">
                                      <p:cBhvr>
                                        <p:cTn id="92" dur="500"/>
                                        <p:tgtEl>
                                          <p:spTgt spid="445461"/>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45462"/>
                                        </p:tgtEl>
                                        <p:attrNameLst>
                                          <p:attrName>style.visibility</p:attrName>
                                        </p:attrNameLst>
                                      </p:cBhvr>
                                      <p:to>
                                        <p:strVal val="visible"/>
                                      </p:to>
                                    </p:set>
                                    <p:animEffect transition="in" filter="wipe(left)">
                                      <p:cBhvr>
                                        <p:cTn id="97" dur="500"/>
                                        <p:tgtEl>
                                          <p:spTgt spid="445462"/>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45466"/>
                                        </p:tgtEl>
                                        <p:attrNameLst>
                                          <p:attrName>style.visibility</p:attrName>
                                        </p:attrNameLst>
                                      </p:cBhvr>
                                      <p:to>
                                        <p:strVal val="visible"/>
                                      </p:to>
                                    </p:set>
                                    <p:animEffect transition="in" filter="wipe(left)">
                                      <p:cBhvr>
                                        <p:cTn id="102" dur="500"/>
                                        <p:tgtEl>
                                          <p:spTgt spid="445466"/>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445467"/>
                                        </p:tgtEl>
                                        <p:attrNameLst>
                                          <p:attrName>style.visibility</p:attrName>
                                        </p:attrNameLst>
                                      </p:cBhvr>
                                      <p:to>
                                        <p:strVal val="visible"/>
                                      </p:to>
                                    </p:set>
                                    <p:animEffect transition="in" filter="wipe(left)">
                                      <p:cBhvr>
                                        <p:cTn id="107" dur="500"/>
                                        <p:tgtEl>
                                          <p:spTgt spid="445467"/>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iterate type="wd">
                                    <p:tmPct val="10000"/>
                                  </p:iterate>
                                  <p:childTnLst>
                                    <p:set>
                                      <p:cBhvr>
                                        <p:cTn id="111" dur="1" fill="hold">
                                          <p:stCondLst>
                                            <p:cond delay="0"/>
                                          </p:stCondLst>
                                        </p:cTn>
                                        <p:tgtEl>
                                          <p:spTgt spid="445469"/>
                                        </p:tgtEl>
                                        <p:attrNameLst>
                                          <p:attrName>style.visibility</p:attrName>
                                        </p:attrNameLst>
                                      </p:cBhvr>
                                      <p:to>
                                        <p:strVal val="visible"/>
                                      </p:to>
                                    </p:set>
                                    <p:animEffect transition="in" filter="wipe(left)">
                                      <p:cBhvr>
                                        <p:cTn id="112" dur="500"/>
                                        <p:tgtEl>
                                          <p:spTgt spid="445469"/>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445468"/>
                                        </p:tgtEl>
                                        <p:attrNameLst>
                                          <p:attrName>style.visibility</p:attrName>
                                        </p:attrNameLst>
                                      </p:cBhvr>
                                      <p:to>
                                        <p:strVal val="visible"/>
                                      </p:to>
                                    </p:set>
                                    <p:animEffect transition="in" filter="wipe(left)">
                                      <p:cBhvr>
                                        <p:cTn id="117" dur="500"/>
                                        <p:tgtEl>
                                          <p:spTgt spid="445468"/>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grpId="0" nodeType="clickEffect">
                                  <p:stCondLst>
                                    <p:cond delay="0"/>
                                  </p:stCondLst>
                                  <p:iterate type="wd">
                                    <p:tmPct val="10000"/>
                                  </p:iterate>
                                  <p:childTnLst>
                                    <p:set>
                                      <p:cBhvr>
                                        <p:cTn id="121" dur="1" fill="hold">
                                          <p:stCondLst>
                                            <p:cond delay="0"/>
                                          </p:stCondLst>
                                        </p:cTn>
                                        <p:tgtEl>
                                          <p:spTgt spid="445471"/>
                                        </p:tgtEl>
                                        <p:attrNameLst>
                                          <p:attrName>style.visibility</p:attrName>
                                        </p:attrNameLst>
                                      </p:cBhvr>
                                      <p:to>
                                        <p:strVal val="visible"/>
                                      </p:to>
                                    </p:set>
                                    <p:animEffect transition="in" filter="wipe(left)">
                                      <p:cBhvr>
                                        <p:cTn id="122" dur="500"/>
                                        <p:tgtEl>
                                          <p:spTgt spid="445471"/>
                                        </p:tgtEl>
                                      </p:cBhvr>
                                    </p:animEffect>
                                  </p:childTnLst>
                                </p:cTn>
                              </p:par>
                            </p:childTnLst>
                          </p:cTn>
                        </p:par>
                        <p:par>
                          <p:cTn id="123" fill="hold">
                            <p:stCondLst>
                              <p:cond delay="800"/>
                            </p:stCondLst>
                            <p:childTnLst>
                              <p:par>
                                <p:cTn id="124" presetID="22" presetClass="entr" presetSubtype="1" fill="hold" grpId="0" nodeType="afterEffect">
                                  <p:stCondLst>
                                    <p:cond delay="0"/>
                                  </p:stCondLst>
                                  <p:childTnLst>
                                    <p:set>
                                      <p:cBhvr>
                                        <p:cTn id="125" dur="1" fill="hold">
                                          <p:stCondLst>
                                            <p:cond delay="0"/>
                                          </p:stCondLst>
                                        </p:cTn>
                                        <p:tgtEl>
                                          <p:spTgt spid="445474"/>
                                        </p:tgtEl>
                                        <p:attrNameLst>
                                          <p:attrName>style.visibility</p:attrName>
                                        </p:attrNameLst>
                                      </p:cBhvr>
                                      <p:to>
                                        <p:strVal val="visible"/>
                                      </p:to>
                                    </p:set>
                                    <p:animEffect transition="in" filter="wipe(up)">
                                      <p:cBhvr>
                                        <p:cTn id="126" dur="500"/>
                                        <p:tgtEl>
                                          <p:spTgt spid="445474"/>
                                        </p:tgtEl>
                                      </p:cBhvr>
                                    </p:animEffect>
                                  </p:childTnLst>
                                </p:cTn>
                              </p:par>
                            </p:childTnLst>
                          </p:cTn>
                        </p:par>
                        <p:par>
                          <p:cTn id="127" fill="hold">
                            <p:stCondLst>
                              <p:cond delay="1300"/>
                            </p:stCondLst>
                            <p:childTnLst>
                              <p:par>
                                <p:cTn id="128" presetID="22" presetClass="entr" presetSubtype="1" fill="hold" grpId="0" nodeType="afterEffect">
                                  <p:stCondLst>
                                    <p:cond delay="0"/>
                                  </p:stCondLst>
                                  <p:childTnLst>
                                    <p:set>
                                      <p:cBhvr>
                                        <p:cTn id="129" dur="1" fill="hold">
                                          <p:stCondLst>
                                            <p:cond delay="0"/>
                                          </p:stCondLst>
                                        </p:cTn>
                                        <p:tgtEl>
                                          <p:spTgt spid="445475"/>
                                        </p:tgtEl>
                                        <p:attrNameLst>
                                          <p:attrName>style.visibility</p:attrName>
                                        </p:attrNameLst>
                                      </p:cBhvr>
                                      <p:to>
                                        <p:strVal val="visible"/>
                                      </p:to>
                                    </p:set>
                                    <p:animEffect transition="in" filter="wipe(up)">
                                      <p:cBhvr>
                                        <p:cTn id="130" dur="500"/>
                                        <p:tgtEl>
                                          <p:spTgt spid="445475"/>
                                        </p:tgtEl>
                                      </p:cBhvr>
                                    </p:animEffect>
                                  </p:childTnLst>
                                </p:cTn>
                              </p:par>
                            </p:childTnLst>
                          </p:cTn>
                        </p:par>
                        <p:par>
                          <p:cTn id="131" fill="hold">
                            <p:stCondLst>
                              <p:cond delay="1800"/>
                            </p:stCondLst>
                            <p:childTnLst>
                              <p:par>
                                <p:cTn id="132" presetID="22" presetClass="entr" presetSubtype="1" fill="hold" grpId="0" nodeType="afterEffect">
                                  <p:stCondLst>
                                    <p:cond delay="0"/>
                                  </p:stCondLst>
                                  <p:childTnLst>
                                    <p:set>
                                      <p:cBhvr>
                                        <p:cTn id="133" dur="1" fill="hold">
                                          <p:stCondLst>
                                            <p:cond delay="0"/>
                                          </p:stCondLst>
                                        </p:cTn>
                                        <p:tgtEl>
                                          <p:spTgt spid="445476"/>
                                        </p:tgtEl>
                                        <p:attrNameLst>
                                          <p:attrName>style.visibility</p:attrName>
                                        </p:attrNameLst>
                                      </p:cBhvr>
                                      <p:to>
                                        <p:strVal val="visible"/>
                                      </p:to>
                                    </p:set>
                                    <p:animEffect transition="in" filter="wipe(up)">
                                      <p:cBhvr>
                                        <p:cTn id="134" dur="500"/>
                                        <p:tgtEl>
                                          <p:spTgt spid="445476"/>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nodeType="clickEffect">
                                  <p:stCondLst>
                                    <p:cond delay="0"/>
                                  </p:stCondLst>
                                  <p:iterate type="wd">
                                    <p:tmPct val="10000"/>
                                  </p:iterate>
                                  <p:childTnLst>
                                    <p:set>
                                      <p:cBhvr>
                                        <p:cTn id="138" dur="1" fill="hold">
                                          <p:stCondLst>
                                            <p:cond delay="0"/>
                                          </p:stCondLst>
                                        </p:cTn>
                                        <p:tgtEl>
                                          <p:spTgt spid="445470"/>
                                        </p:tgtEl>
                                        <p:attrNameLst>
                                          <p:attrName>style.visibility</p:attrName>
                                        </p:attrNameLst>
                                      </p:cBhvr>
                                      <p:to>
                                        <p:strVal val="visible"/>
                                      </p:to>
                                    </p:set>
                                    <p:animEffect transition="in" filter="wipe(left)">
                                      <p:cBhvr>
                                        <p:cTn id="139" dur="500"/>
                                        <p:tgtEl>
                                          <p:spTgt spid="445470"/>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iterate type="wd">
                                    <p:tmPct val="10000"/>
                                  </p:iterate>
                                  <p:childTnLst>
                                    <p:set>
                                      <p:cBhvr>
                                        <p:cTn id="143" dur="1" fill="hold">
                                          <p:stCondLst>
                                            <p:cond delay="0"/>
                                          </p:stCondLst>
                                        </p:cTn>
                                        <p:tgtEl>
                                          <p:spTgt spid="445473"/>
                                        </p:tgtEl>
                                        <p:attrNameLst>
                                          <p:attrName>style.visibility</p:attrName>
                                        </p:attrNameLst>
                                      </p:cBhvr>
                                      <p:to>
                                        <p:strVal val="visible"/>
                                      </p:to>
                                    </p:set>
                                    <p:animEffect transition="in" filter="wipe(left)">
                                      <p:cBhvr>
                                        <p:cTn id="144" dur="500"/>
                                        <p:tgtEl>
                                          <p:spTgt spid="445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444" grpId="0" build="p" autoUpdateAnimBg="0"/>
      <p:bldP spid="445445" grpId="0" animBg="1" autoUpdateAnimBg="0"/>
      <p:bldP spid="445446" grpId="0"/>
      <p:bldP spid="445450" grpId="0"/>
      <p:bldP spid="445459" grpId="0"/>
      <p:bldP spid="445462" grpId="0"/>
      <p:bldP spid="445469" grpId="0" animBg="1"/>
      <p:bldP spid="445471" grpId="0" animBg="1"/>
      <p:bldP spid="445472" grpId="0" animBg="1"/>
      <p:bldP spid="445473" grpId="0" animBg="1" autoUpdateAnimBg="0"/>
      <p:bldP spid="445474" grpId="0" animBg="1"/>
      <p:bldP spid="445475" grpId="0" animBg="1"/>
      <p:bldP spid="44547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ctrTitle"/>
          </p:nvPr>
        </p:nvSpPr>
        <p:spPr>
          <a:xfrm>
            <a:off x="685800" y="304800"/>
            <a:ext cx="8001000" cy="1143000"/>
          </a:xfrm>
        </p:spPr>
        <p:txBody>
          <a:bodyPr/>
          <a:lstStyle/>
          <a:p>
            <a:r>
              <a:rPr lang="en-US" sz="8800">
                <a:latin typeface="Monotype Corsiva" charset="0"/>
              </a:rPr>
              <a:t>Congratulations!!!!</a:t>
            </a:r>
          </a:p>
        </p:txBody>
      </p:sp>
      <p:sp>
        <p:nvSpPr>
          <p:cNvPr id="488451" name="Rectangle 3"/>
          <p:cNvSpPr>
            <a:spLocks noGrp="1" noChangeArrowheads="1"/>
          </p:cNvSpPr>
          <p:nvPr>
            <p:ph type="subTitle" idx="1"/>
          </p:nvPr>
        </p:nvSpPr>
        <p:spPr>
          <a:xfrm>
            <a:off x="1104900" y="2971800"/>
            <a:ext cx="7162800" cy="1219200"/>
          </a:xfrm>
        </p:spPr>
        <p:txBody>
          <a:bodyPr/>
          <a:lstStyle/>
          <a:p>
            <a:pPr>
              <a:buFontTx/>
              <a:buNone/>
            </a:pPr>
            <a:r>
              <a:rPr lang="en-US" sz="4000" dirty="0">
                <a:solidFill>
                  <a:srgbClr val="003300"/>
                </a:solidFill>
                <a:latin typeface="Monotype Corsiva" charset="0"/>
              </a:rPr>
              <a:t>I certainly had a lot of fun with ya’ll and am truly proud of you!</a:t>
            </a:r>
          </a:p>
        </p:txBody>
      </p:sp>
      <p:sp>
        <p:nvSpPr>
          <p:cNvPr id="488452" name="Rectangle 4"/>
          <p:cNvSpPr>
            <a:spLocks noChangeArrowheads="1"/>
          </p:cNvSpPr>
          <p:nvPr/>
        </p:nvSpPr>
        <p:spPr bwMode="auto">
          <a:xfrm>
            <a:off x="1314450" y="1828800"/>
            <a:ext cx="6743700" cy="762000"/>
          </a:xfrm>
          <a:prstGeom prst="rect">
            <a:avLst/>
          </a:prstGeom>
          <a:noFill/>
          <a:ln w="9525">
            <a:noFill/>
            <a:miter lim="800000"/>
            <a:headEnd/>
            <a:tailEnd/>
          </a:ln>
          <a:effectLst/>
        </p:spPr>
        <p:txBody>
          <a:bodyPr anchor="ctr">
            <a:prstTxWarp prst="textNoShape">
              <a:avLst/>
            </a:prstTxWarp>
          </a:bodyPr>
          <a:lstStyle/>
          <a:p>
            <a:pPr algn="ctr"/>
            <a:r>
              <a:rPr lang="en-US" sz="4800" dirty="0">
                <a:solidFill>
                  <a:srgbClr val="990000"/>
                </a:solidFill>
                <a:latin typeface="Monotype Corsiva" charset="0"/>
              </a:rPr>
              <a:t>You all</a:t>
            </a:r>
            <a:r>
              <a:rPr lang="en-US" sz="4800" dirty="0" smtClean="0">
                <a:solidFill>
                  <a:srgbClr val="990000"/>
                </a:solidFill>
                <a:latin typeface="Monotype Corsiva" charset="0"/>
              </a:rPr>
              <a:t> are impressive and have </a:t>
            </a:r>
            <a:r>
              <a:rPr lang="en-US" sz="4800" dirty="0">
                <a:solidFill>
                  <a:srgbClr val="990000"/>
                </a:solidFill>
                <a:latin typeface="Monotype Corsiva" charset="0"/>
              </a:rPr>
              <a:t>done very well!!!</a:t>
            </a:r>
          </a:p>
        </p:txBody>
      </p:sp>
      <p:sp>
        <p:nvSpPr>
          <p:cNvPr id="488453" name="Rectangle 5"/>
          <p:cNvSpPr>
            <a:spLocks noChangeArrowheads="1"/>
          </p:cNvSpPr>
          <p:nvPr/>
        </p:nvSpPr>
        <p:spPr bwMode="auto">
          <a:xfrm>
            <a:off x="2476500" y="4381500"/>
            <a:ext cx="4419600" cy="762000"/>
          </a:xfrm>
          <a:prstGeom prst="rect">
            <a:avLst/>
          </a:prstGeom>
          <a:noFill/>
          <a:ln w="9525">
            <a:noFill/>
            <a:miter lim="800000"/>
            <a:headEnd/>
            <a:tailEnd/>
          </a:ln>
          <a:effectLst/>
        </p:spPr>
        <p:txBody>
          <a:bodyPr>
            <a:prstTxWarp prst="textNoShape">
              <a:avLst/>
            </a:prstTxWarp>
          </a:bodyPr>
          <a:lstStyle/>
          <a:p>
            <a:pPr algn="ctr">
              <a:spcBef>
                <a:spcPct val="20000"/>
              </a:spcBef>
            </a:pPr>
            <a:r>
              <a:rPr lang="en-US" sz="3200" dirty="0">
                <a:solidFill>
                  <a:srgbClr val="003300"/>
                </a:solidFill>
                <a:latin typeface="Monotype Corsiva" charset="0"/>
              </a:rPr>
              <a:t>Good luck with your exam!!!</a:t>
            </a:r>
            <a:r>
              <a:rPr lang="en-US" dirty="0">
                <a:latin typeface="Arial Narrow" charset="0"/>
              </a:rPr>
              <a:t> </a:t>
            </a:r>
          </a:p>
        </p:txBody>
      </p:sp>
      <p:sp>
        <p:nvSpPr>
          <p:cNvPr id="488454" name="Rectangle 6"/>
          <p:cNvSpPr>
            <a:spLocks noChangeArrowheads="1"/>
          </p:cNvSpPr>
          <p:nvPr/>
        </p:nvSpPr>
        <p:spPr bwMode="auto">
          <a:xfrm>
            <a:off x="2057400" y="5257800"/>
            <a:ext cx="5029200" cy="609600"/>
          </a:xfrm>
          <a:prstGeom prst="rect">
            <a:avLst/>
          </a:prstGeom>
          <a:noFill/>
          <a:ln w="9525">
            <a:noFill/>
            <a:miter lim="800000"/>
            <a:headEnd/>
            <a:tailEnd/>
          </a:ln>
          <a:effectLst/>
        </p:spPr>
        <p:txBody>
          <a:bodyPr>
            <a:prstTxWarp prst="textNoShape">
              <a:avLst/>
            </a:prstTxWarp>
          </a:bodyPr>
          <a:lstStyle/>
          <a:p>
            <a:pPr algn="ctr">
              <a:spcBef>
                <a:spcPct val="20000"/>
              </a:spcBef>
            </a:pPr>
            <a:r>
              <a:rPr lang="en-US" sz="4400">
                <a:solidFill>
                  <a:srgbClr val="003300"/>
                </a:solidFill>
                <a:latin typeface="Monotype Corsiva" charset="0"/>
              </a:rPr>
              <a:t>Have safe holidays!!</a:t>
            </a:r>
          </a:p>
        </p:txBody>
      </p:sp>
    </p:spTree>
    <p:extLst>
      <p:ext uri="{BB962C8B-B14F-4D97-AF65-F5344CB8AC3E}">
        <p14:creationId xmlns:p14="http://schemas.microsoft.com/office/powerpoint/2010/main" val="30892299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488450"/>
                                        </p:tgtEl>
                                        <p:attrNameLst>
                                          <p:attrName>style.visibility</p:attrName>
                                        </p:attrNameLst>
                                      </p:cBhvr>
                                      <p:to>
                                        <p:strVal val="visible"/>
                                      </p:to>
                                    </p:set>
                                    <p:anim calcmode="lin" valueType="num">
                                      <p:cBhvr>
                                        <p:cTn id="7" dur="500" fill="hold"/>
                                        <p:tgtEl>
                                          <p:spTgt spid="488450"/>
                                        </p:tgtEl>
                                        <p:attrNameLst>
                                          <p:attrName>ppt_w</p:attrName>
                                        </p:attrNameLst>
                                      </p:cBhvr>
                                      <p:tavLst>
                                        <p:tav tm="0">
                                          <p:val>
                                            <p:fltVal val="0"/>
                                          </p:val>
                                        </p:tav>
                                        <p:tav tm="100000">
                                          <p:val>
                                            <p:strVal val="#ppt_w"/>
                                          </p:val>
                                        </p:tav>
                                      </p:tavLst>
                                    </p:anim>
                                    <p:anim calcmode="lin" valueType="num">
                                      <p:cBhvr>
                                        <p:cTn id="8" dur="500" fill="hold"/>
                                        <p:tgtEl>
                                          <p:spTgt spid="488450"/>
                                        </p:tgtEl>
                                        <p:attrNameLst>
                                          <p:attrName>ppt_h</p:attrName>
                                        </p:attrNameLst>
                                      </p:cBhvr>
                                      <p:tavLst>
                                        <p:tav tm="0">
                                          <p:val>
                                            <p:fltVal val="0"/>
                                          </p:val>
                                        </p:tav>
                                        <p:tav tm="100000">
                                          <p:val>
                                            <p:strVal val="#ppt_h"/>
                                          </p:val>
                                        </p:tav>
                                      </p:tavLst>
                                    </p:anim>
                                    <p:anim calcmode="lin" valueType="num">
                                      <p:cBhvr>
                                        <p:cTn id="9" dur="500" fill="hold"/>
                                        <p:tgtEl>
                                          <p:spTgt spid="488450"/>
                                        </p:tgtEl>
                                        <p:attrNameLst>
                                          <p:attrName>style.rotation</p:attrName>
                                        </p:attrNameLst>
                                      </p:cBhvr>
                                      <p:tavLst>
                                        <p:tav tm="0">
                                          <p:val>
                                            <p:fltVal val="360"/>
                                          </p:val>
                                        </p:tav>
                                        <p:tav tm="100000">
                                          <p:val>
                                            <p:fltVal val="0"/>
                                          </p:val>
                                        </p:tav>
                                      </p:tavLst>
                                    </p:anim>
                                    <p:animEffect transition="in" filter="fade">
                                      <p:cBhvr>
                                        <p:cTn id="10" dur="500"/>
                                        <p:tgtEl>
                                          <p:spTgt spid="488450"/>
                                        </p:tgtEl>
                                      </p:cBhvr>
                                    </p:animEffect>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grpId="0" nodeType="clickEffect">
                                  <p:stCondLst>
                                    <p:cond delay="0"/>
                                  </p:stCondLst>
                                  <p:iterate type="lt">
                                    <p:tmPct val="50000"/>
                                  </p:iterate>
                                  <p:childTnLst>
                                    <p:set>
                                      <p:cBhvr>
                                        <p:cTn id="14" dur="1" fill="hold">
                                          <p:stCondLst>
                                            <p:cond delay="0"/>
                                          </p:stCondLst>
                                        </p:cTn>
                                        <p:tgtEl>
                                          <p:spTgt spid="488452"/>
                                        </p:tgtEl>
                                        <p:attrNameLst>
                                          <p:attrName>style.visibility</p:attrName>
                                        </p:attrNameLst>
                                      </p:cBhvr>
                                      <p:to>
                                        <p:strVal val="visible"/>
                                      </p:to>
                                    </p:set>
                                    <p:set>
                                      <p:cBhvr>
                                        <p:cTn id="15" dur="455" fill="hold">
                                          <p:stCondLst>
                                            <p:cond delay="0"/>
                                          </p:stCondLst>
                                        </p:cTn>
                                        <p:tgtEl>
                                          <p:spTgt spid="488452"/>
                                        </p:tgtEl>
                                        <p:attrNameLst>
                                          <p:attrName>style.rotation</p:attrName>
                                        </p:attrNameLst>
                                      </p:cBhvr>
                                      <p:to>
                                        <p:strVal val="-45.0"/>
                                      </p:to>
                                    </p:set>
                                    <p:anim calcmode="lin" valueType="num">
                                      <p:cBhvr>
                                        <p:cTn id="16" dur="455" fill="hold">
                                          <p:stCondLst>
                                            <p:cond delay="455"/>
                                          </p:stCondLst>
                                        </p:cTn>
                                        <p:tgtEl>
                                          <p:spTgt spid="488452"/>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488452"/>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488452"/>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488452"/>
                                        </p:tgtEl>
                                        <p:attrNameLst>
                                          <p:attrName>ppt_y</p:attrName>
                                        </p:attrNameLst>
                                      </p:cBhvr>
                                      <p:tavLst>
                                        <p:tav tm="0">
                                          <p:val>
                                            <p:strVal val="#ppt_y-(0.354*#ppt_w-0.172*#ppt_h)"/>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1" presetClass="entr" presetSubtype="0" fill="hold" grpId="0" nodeType="clickEffect">
                                  <p:stCondLst>
                                    <p:cond delay="0"/>
                                  </p:stCondLst>
                                  <p:iterate type="lt">
                                    <p:tmPct val="10000"/>
                                  </p:iterate>
                                  <p:childTnLst>
                                    <p:set>
                                      <p:cBhvr>
                                        <p:cTn id="23" dur="1" fill="hold">
                                          <p:stCondLst>
                                            <p:cond delay="0"/>
                                          </p:stCondLst>
                                        </p:cTn>
                                        <p:tgtEl>
                                          <p:spTgt spid="488451">
                                            <p:txEl>
                                              <p:pRg st="0" end="0"/>
                                            </p:txEl>
                                          </p:spTgt>
                                        </p:tgtEl>
                                        <p:attrNameLst>
                                          <p:attrName>style.visibility</p:attrName>
                                        </p:attrNameLst>
                                      </p:cBhvr>
                                      <p:to>
                                        <p:strVal val="visible"/>
                                      </p:to>
                                    </p:set>
                                    <p:anim calcmode="lin" valueType="num">
                                      <p:cBhvr>
                                        <p:cTn id="24" dur="500" fill="hold"/>
                                        <p:tgtEl>
                                          <p:spTgt spid="48845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488451">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48845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48845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488451">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9" presetClass="entr" presetSubtype="0" decel="100000" fill="hold" grpId="0" nodeType="clickEffect">
                                  <p:stCondLst>
                                    <p:cond delay="0"/>
                                  </p:stCondLst>
                                  <p:iterate type="lt">
                                    <p:tmPct val="10000"/>
                                  </p:iterate>
                                  <p:childTnLst>
                                    <p:set>
                                      <p:cBhvr>
                                        <p:cTn id="32" dur="1" fill="hold">
                                          <p:stCondLst>
                                            <p:cond delay="0"/>
                                          </p:stCondLst>
                                        </p:cTn>
                                        <p:tgtEl>
                                          <p:spTgt spid="488453"/>
                                        </p:tgtEl>
                                        <p:attrNameLst>
                                          <p:attrName>style.visibility</p:attrName>
                                        </p:attrNameLst>
                                      </p:cBhvr>
                                      <p:to>
                                        <p:strVal val="visible"/>
                                      </p:to>
                                    </p:set>
                                    <p:anim calcmode="lin" valueType="num">
                                      <p:cBhvr>
                                        <p:cTn id="33" dur="500" fill="hold"/>
                                        <p:tgtEl>
                                          <p:spTgt spid="488453"/>
                                        </p:tgtEl>
                                        <p:attrNameLst>
                                          <p:attrName>ppt_w</p:attrName>
                                        </p:attrNameLst>
                                      </p:cBhvr>
                                      <p:tavLst>
                                        <p:tav tm="0">
                                          <p:val>
                                            <p:fltVal val="0"/>
                                          </p:val>
                                        </p:tav>
                                        <p:tav tm="100000">
                                          <p:val>
                                            <p:strVal val="#ppt_w"/>
                                          </p:val>
                                        </p:tav>
                                      </p:tavLst>
                                    </p:anim>
                                    <p:anim calcmode="lin" valueType="num">
                                      <p:cBhvr>
                                        <p:cTn id="34" dur="500" fill="hold"/>
                                        <p:tgtEl>
                                          <p:spTgt spid="488453"/>
                                        </p:tgtEl>
                                        <p:attrNameLst>
                                          <p:attrName>ppt_h</p:attrName>
                                        </p:attrNameLst>
                                      </p:cBhvr>
                                      <p:tavLst>
                                        <p:tav tm="0">
                                          <p:val>
                                            <p:fltVal val="0"/>
                                          </p:val>
                                        </p:tav>
                                        <p:tav tm="100000">
                                          <p:val>
                                            <p:strVal val="#ppt_h"/>
                                          </p:val>
                                        </p:tav>
                                      </p:tavLst>
                                    </p:anim>
                                    <p:anim calcmode="lin" valueType="num">
                                      <p:cBhvr>
                                        <p:cTn id="35" dur="500" fill="hold"/>
                                        <p:tgtEl>
                                          <p:spTgt spid="488453"/>
                                        </p:tgtEl>
                                        <p:attrNameLst>
                                          <p:attrName>style.rotation</p:attrName>
                                        </p:attrNameLst>
                                      </p:cBhvr>
                                      <p:tavLst>
                                        <p:tav tm="0">
                                          <p:val>
                                            <p:fltVal val="360"/>
                                          </p:val>
                                        </p:tav>
                                        <p:tav tm="100000">
                                          <p:val>
                                            <p:fltVal val="0"/>
                                          </p:val>
                                        </p:tav>
                                      </p:tavLst>
                                    </p:anim>
                                    <p:animEffect transition="in" filter="fade">
                                      <p:cBhvr>
                                        <p:cTn id="36" dur="500"/>
                                        <p:tgtEl>
                                          <p:spTgt spid="488453"/>
                                        </p:tgtEl>
                                      </p:cBhvr>
                                    </p:animEffect>
                                  </p:childTnLst>
                                </p:cTn>
                              </p:par>
                            </p:childTnLst>
                          </p:cTn>
                        </p:par>
                      </p:childTnLst>
                    </p:cTn>
                  </p:par>
                  <p:par>
                    <p:cTn id="37" fill="hold">
                      <p:stCondLst>
                        <p:cond delay="indefinite"/>
                      </p:stCondLst>
                      <p:childTnLst>
                        <p:par>
                          <p:cTn id="38" fill="hold">
                            <p:stCondLst>
                              <p:cond delay="0"/>
                            </p:stCondLst>
                            <p:childTnLst>
                              <p:par>
                                <p:cTn id="39" presetID="0" presetClass="path" presetSubtype="0" accel="50000" decel="50000" fill="hold" grpId="0" nodeType="clickEffect">
                                  <p:stCondLst>
                                    <p:cond delay="0"/>
                                  </p:stCondLst>
                                  <p:iterate type="lt">
                                    <p:tmPct val="10000"/>
                                  </p:iterate>
                                  <p:childTnLst>
                                    <p:animMotion origin="layout" path="M -0.43904 0.11318 C -0.39599 -0.02409 -0.41092 -0.15233 -0.31248 -0.1646 C -0.30849 -0.16391 -0.30397 -0.1653 -0.30067 -0.16252 C -0.2972 -0.15974 -0.29599 -0.15372 -0.29408 -0.14909 C -0.27828 -0.1109 -0.27828 -0.10997 -0.26734 -0.07803 C -0.26595 -0.06067 -0.26126 -0.04145 -0.26734 -0.02456 C -0.26977 -0.01784 -0.27741 -0.00696 -0.27741 -0.00696 C -0.30762 -0.0146 -0.3222 -0.07525 -0.33401 -0.10696 C -0.34373 -0.16437 -0.34529 -0.22085 -0.34078 -0.28011 C -0.33765 -0.32178 -0.31838 -0.35997 -0.30415 -0.39585 C -0.27602 -0.46622 -0.24824 -0.50766 -0.18904 -0.52918 C -0.14599 -0.52409 -0.12168 -0.51738 -0.09078 -0.47571 C -0.07724 -0.43219 -0.07133 -0.39145 -0.06734 -0.34469 C -0.06994 -0.25395 -0.05883 -0.21831 -0.10241 -0.1602 C -0.1097 -0.1609 -0.11734 -0.15928 -0.12411 -0.16252 C -0.15154 -0.17594 -0.19477 -0.20789 -0.21578 -0.23567 C -0.23158 -0.25673 -0.23592 -0.27386 -0.24581 -0.30025 C -0.24807 -0.31206 -0.25241 -0.3234 -0.25241 -0.33567 C -0.25241 -0.37664 -0.22481 -0.41368 -0.20415 -0.43798 C -0.16769 -0.48081 -0.15328 -0.48381 -0.10067 -0.51576 C -0.05658 -0.54261 -0.0196 -0.54655 0.02919 -0.55141 C 0.0587 -0.54909 0.08856 -0.55233 0.11756 -0.54469 C 0.12971 -0.54145 0.15592 -0.50951 0.16426 -0.49585 C 0.19377 -0.4477 0.21096 -0.38868 0.22762 -0.33127 C 0.22884 -0.2984 0.23197 -0.2609 0.22433 -0.22918 C 0.21686 -0.19817 0.19134 -0.16252 0.16756 -0.15349 C 0.15905 -0.15025 0.14985 -0.15048 0.14099 -0.14909 C 0.10766 -0.15465 0.09377 -0.16483 0.06426 -0.18474 C 0.04863 -0.20881 0.04759 -0.2271 0.04256 -0.25789 C 0.0436 -0.28312 0.04221 -0.30881 0.04585 -0.33358 C 0.04828 -0.35071 0.0679 -0.39516 0.07589 -0.40905 C 0.11964 -0.48405 0.18335 -0.5153 0.25262 -0.52016 C 0.26929 -0.51645 0.28665 -0.51645 0.30262 -0.50905 C 0.30818 -0.5065 0.31096 -0.4977 0.31426 -0.49122 C 0.32849 -0.46391 0.34099 -0.42895 0.34933 -0.39793 C 0.35558 -0.37456 0.36599 -0.32687 0.36599 -0.32687 C 0.36825 -0.28219 0.37033 -0.25372 0.36599 -0.20233 C 0.3653 -0.194 0.36009 -0.18775 0.35766 -0.18011 C 0.33405 -0.10743 0.37033 -0.20696 0.33926 -0.13127 C 0.33197 -0.11344 0.33492 -0.10905 0.32259 -0.09585 C 0.31808 -0.09122 0.31252 -0.08868 0.30766 -0.08474 C 0.2712 -0.05465 0.24256 -0.0278 0.19933 -0.02016 C 0.18144 -0.02247 0.16304 -0.02062 0.14585 -0.02687 C 0.10297 -0.04261 0.11148 -0.05094 0.08422 -0.07571 C 0.03457 -0.12062 -0.01873 -0.16252 -0.07915 -0.17131 C -0.12567 -0.16854 -0.11092 -0.17386 -0.14078 -0.15141 C -0.1538 -0.13034 -0.16178 -0.1102 -0.16908 -0.08474 C -0.16803 -0.07363 -0.16769 -0.06229 -0.16578 -0.05141 C -0.16491 -0.04655 -0.16231 -0.04261 -0.16074 -0.03798 C -0.14824 -0.0021 -0.12984 0.01063 -0.10067 0.01526 C -0.07012 0.01364 -0.04616 0.01457 -0.02238 -0.01344 C -0.01005 -0.02803 -0.00727 -0.04493 0.00089 -0.0646 C 0.01304 -0.094 0.02988 -0.15164 0.05089 -0.17131 C 0.06148 -0.18127 0.07363 -0.18196 0.08596 -0.18474 C 0.11269 -0.18104 0.1396 -0.18057 0.16599 -0.17363 C 0.18978 -0.16738 0.2153 -0.14215 0.23422 -0.12247 C 0.2436 -0.10094 0.24863 -0.08243 0.25262 -0.05789 C 0.24985 -0.02571 0.2403 0.01595 0.21599 0.031 C 0.20349 0.03887 0.1811 0.03679 0.17085 0.03748 C 0.13144 0.03679 0.09203 0.03887 0.05262 0.0354 C 0.04898 0.03517 0.04742 0.02869 0.04429 0.02637 C 0.0179 0.00762 -0.01161 -0.01275 -0.03904 -0.02918 C -0.06283 -0.04331 -0.08765 -0.06437 -0.11404 -0.069 C -0.12897 -0.07155 -0.15901 -0.07363 -0.15901 -0.07363 C -0.25015 -0.07108 -0.21977 -0.08636 -0.25901 -0.0602 C -0.26908 -0.044 -0.27324 -0.03034 -0.27915 -0.01136 C -0.27863 0.00276 -0.2788 0.01688 -0.27741 0.031 C -0.27585 0.04697 -0.26161 0.06757 -0.25415 0.07753 C -0.25293 0.07892 -0.25224 0.08146 -0.25067 0.08193 C -0.23418 0.08771 -0.24199 0.08563 -0.22741 0.08864 C -0.20519 0.08794 -0.18297 0.08794 -0.16074 0.08656 C -0.15797 0.08632 -0.15519 0.08447 -0.15241 0.08424 C -0.12845 0.08216 -0.08071 0.07984 -0.08071 0.07984 C -0.0722 0.07683 -0.06422 0.0722 -0.05571 0.06873 C -0.05241 0.06734 -0.04581 0.06433 -0.04581 0.06433 C -0.04043 0.05716 -0.03453 0.05183 -0.02741 0.04859 C -0.01491 0.03193 -0.02238 0.04419 -0.01578 0.02869 C -0.01474 0.02637 -0.01248 0.02197 -0.01248 0.02197 " pathEditMode="fixed" ptsTypes="fffffffffffffffffffffffffffffffffffffffffffffffffffffffffffffffffffffffffffffA">
                                      <p:cBhvr>
                                        <p:cTn id="40" dur="2000" fill="hold"/>
                                        <p:tgtEl>
                                          <p:spTgt spid="48845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0" grpId="0"/>
      <p:bldP spid="488451" grpId="0" build="p"/>
      <p:bldP spid="488452" grpId="0"/>
      <p:bldP spid="488453" grpId="0"/>
      <p:bldP spid="4884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0"/>
            <a:ext cx="7772400" cy="609600"/>
          </a:xfrm>
        </p:spPr>
        <p:txBody>
          <a:bodyPr/>
          <a:lstStyle/>
          <a:p>
            <a:r>
              <a:rPr lang="en-US" sz="4800" dirty="0">
                <a:latin typeface="Arial Narrow" charset="0"/>
                <a:ea typeface="ＭＳ Ｐゴシック" charset="0"/>
                <a:cs typeface="ＭＳ Ｐゴシック" charset="0"/>
              </a:rPr>
              <a:t>Announcements</a:t>
            </a:r>
          </a:p>
        </p:txBody>
      </p:sp>
      <p:sp>
        <p:nvSpPr>
          <p:cNvPr id="3" name="Content Placeholder 2"/>
          <p:cNvSpPr>
            <a:spLocks noGrp="1"/>
          </p:cNvSpPr>
          <p:nvPr>
            <p:ph idx="1"/>
          </p:nvPr>
        </p:nvSpPr>
        <p:spPr>
          <a:xfrm>
            <a:off x="685800" y="609600"/>
            <a:ext cx="7848600" cy="5334000"/>
          </a:xfrm>
        </p:spPr>
        <p:txBody>
          <a:bodyPr/>
          <a:lstStyle/>
          <a:p>
            <a:r>
              <a:rPr lang="en-US" dirty="0" smtClean="0">
                <a:latin typeface="Arial Narrow" charset="0"/>
                <a:ea typeface="ＭＳ Ｐゴシック" charset="0"/>
                <a:cs typeface="ＭＳ Ｐゴシック" charset="0"/>
                <a:sym typeface="Wingdings"/>
              </a:rPr>
              <a:t>Final comprehensive exam</a:t>
            </a:r>
          </a:p>
          <a:p>
            <a:pPr lvl="1"/>
            <a:r>
              <a:rPr lang="en-US" dirty="0" smtClean="0">
                <a:latin typeface="Arial Narrow" charset="0"/>
                <a:ea typeface="ＭＳ Ｐゴシック" charset="0"/>
                <a:cs typeface="ＭＳ Ｐゴシック" charset="0"/>
                <a:sym typeface="Wingdings"/>
              </a:rPr>
              <a:t>Date and time: 2:00 – 4:30pm, Wednesday, May 8</a:t>
            </a:r>
          </a:p>
          <a:p>
            <a:pPr lvl="1"/>
            <a:r>
              <a:rPr lang="en-US" dirty="0" smtClean="0">
                <a:latin typeface="Arial Narrow" charset="0"/>
                <a:ea typeface="ＭＳ Ｐゴシック" charset="0"/>
                <a:cs typeface="ＭＳ Ｐゴシック" charset="0"/>
                <a:sym typeface="Wingdings"/>
              </a:rPr>
              <a:t>Coverage: CH1.1 through what we finish today (CH10.8?) + Appendices A1 – A8</a:t>
            </a:r>
          </a:p>
          <a:p>
            <a:pPr lvl="1"/>
            <a:r>
              <a:rPr lang="en-US" dirty="0" smtClean="0">
                <a:latin typeface="Arial Narrow" charset="0"/>
                <a:ea typeface="ＭＳ Ｐゴシック" charset="0"/>
                <a:cs typeface="ＭＳ Ｐゴシック" charset="0"/>
                <a:sym typeface="Wingdings"/>
              </a:rPr>
              <a:t>I will prepare a formula sheet for you this time!</a:t>
            </a:r>
          </a:p>
          <a:p>
            <a:r>
              <a:rPr lang="en-US" dirty="0" smtClean="0">
                <a:latin typeface="Arial Narrow" charset="0"/>
                <a:ea typeface="ＭＳ Ｐゴシック" charset="0"/>
                <a:cs typeface="ＭＳ Ｐゴシック" charset="0"/>
                <a:sym typeface="Wingdings"/>
              </a:rPr>
              <a:t>Planetarium extra credit</a:t>
            </a:r>
          </a:p>
          <a:p>
            <a:pPr lvl="1"/>
            <a:r>
              <a:rPr lang="en-US" dirty="0" smtClean="0">
                <a:latin typeface="Arial Narrow" charset="0"/>
                <a:ea typeface="ＭＳ Ｐゴシック" charset="0"/>
                <a:cs typeface="ＭＳ Ｐゴシック" charset="0"/>
                <a:sym typeface="Wingdings"/>
              </a:rPr>
              <a:t>Deadline next Wednesday, May, 8</a:t>
            </a:r>
          </a:p>
          <a:p>
            <a:r>
              <a:rPr lang="en-US" dirty="0">
                <a:latin typeface="Arial Narrow" charset="0"/>
                <a:ea typeface="ＭＳ Ｐゴシック" charset="0"/>
                <a:cs typeface="ＭＳ Ｐゴシック" charset="0"/>
                <a:sym typeface="Wingdings"/>
              </a:rPr>
              <a:t>Student Feedback Survey</a:t>
            </a:r>
          </a:p>
          <a:p>
            <a:pPr lvl="1"/>
            <a:r>
              <a:rPr lang="en-US" dirty="0">
                <a:latin typeface="Arial Narrow" charset="0"/>
                <a:ea typeface="ＭＳ Ｐゴシック" charset="0"/>
                <a:cs typeface="ＭＳ Ｐゴシック" charset="0"/>
                <a:sym typeface="Wingdings"/>
              </a:rPr>
              <a:t>Must be done by May </a:t>
            </a:r>
            <a:r>
              <a:rPr lang="en-US" dirty="0" smtClean="0">
                <a:latin typeface="Arial Narrow" charset="0"/>
                <a:ea typeface="ＭＳ Ｐゴシック" charset="0"/>
                <a:cs typeface="ＭＳ Ｐゴシック" charset="0"/>
                <a:sym typeface="Wingdings"/>
              </a:rPr>
              <a:t>3</a:t>
            </a:r>
          </a:p>
          <a:p>
            <a:r>
              <a:rPr lang="en-US" dirty="0" smtClean="0">
                <a:latin typeface="Arial Narrow" charset="0"/>
                <a:ea typeface="ＭＳ Ｐゴシック" charset="0"/>
                <a:cs typeface="ＭＳ Ｐゴシック" charset="0"/>
                <a:sym typeface="Wingdings"/>
              </a:rPr>
              <a:t>No class next week!!</a:t>
            </a:r>
          </a:p>
          <a:p>
            <a:pPr marL="0" indent="0">
              <a:buNone/>
            </a:pPr>
            <a:endParaRPr lang="en-US" dirty="0" smtClean="0">
              <a:latin typeface="Arial Narrow" charset="0"/>
              <a:ea typeface="ＭＳ Ｐゴシック" charset="0"/>
              <a:cs typeface="ＭＳ Ｐゴシック" charset="0"/>
              <a:sym typeface="Wingdings"/>
            </a:endParaRPr>
          </a:p>
        </p:txBody>
      </p:sp>
      <p:sp>
        <p:nvSpPr>
          <p:cNvPr id="4" name="Date Placeholder 3"/>
          <p:cNvSpPr>
            <a:spLocks noGrp="1"/>
          </p:cNvSpPr>
          <p:nvPr>
            <p:ph type="dt" sz="quarter" idx="10"/>
          </p:nvPr>
        </p:nvSpPr>
        <p:spPr/>
        <p:txBody>
          <a:bodyPr/>
          <a:lstStyle/>
          <a:p>
            <a:pPr>
              <a:defRPr/>
            </a:pPr>
            <a:r>
              <a:rPr lang="en-US" smtClean="0"/>
              <a:t>Wednesday, May 1, 2013</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FF23E62-B1EA-7C45-BF1B-2CEE1A2A446F}"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6" name="Footer Placeholder 5"/>
          <p:cNvSpPr>
            <a:spLocks noGrp="1"/>
          </p:cNvSpPr>
          <p:nvPr>
            <p:ph type="ftr" sz="quarter" idx="11"/>
          </p:nvPr>
        </p:nvSpPr>
        <p:spPr/>
        <p:txBody>
          <a:bodyPr/>
          <a:lstStyle/>
          <a:p>
            <a:pPr>
              <a:defRPr/>
            </a:pPr>
            <a:r>
              <a:rPr lang="nl-NL" smtClean="0"/>
              <a:t>PHYS 1441-002, Spring 2013                   Dr. Jaehoon Yu</a:t>
            </a:r>
            <a:endParaRPr lang="en-US"/>
          </a:p>
        </p:txBody>
      </p:sp>
    </p:spTree>
    <p:extLst>
      <p:ext uri="{BB962C8B-B14F-4D97-AF65-F5344CB8AC3E}">
        <p14:creationId xmlns:p14="http://schemas.microsoft.com/office/powerpoint/2010/main" val="42000296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5" name="Date Placeholder 3"/>
          <p:cNvSpPr>
            <a:spLocks noGrp="1"/>
          </p:cNvSpPr>
          <p:nvPr>
            <p:ph type="dt" sz="quarter" idx="10"/>
          </p:nvPr>
        </p:nvSpPr>
        <p:spPr/>
        <p:txBody>
          <a:bodyPr/>
          <a:lstStyle/>
          <a:p>
            <a:pPr>
              <a:defRPr/>
            </a:pPr>
            <a:r>
              <a:rPr lang="en-US" smtClean="0"/>
              <a:t>Wednesday, May 1, 2013</a:t>
            </a:r>
            <a:endParaRPr lang="en-US"/>
          </a:p>
        </p:txBody>
      </p:sp>
      <p:sp>
        <p:nvSpPr>
          <p:cNvPr id="35846"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6871" name="Slide Number Placeholder 5"/>
          <p:cNvSpPr>
            <a:spLocks noGrp="1"/>
          </p:cNvSpPr>
          <p:nvPr>
            <p:ph type="sldNum" sz="quarter" idx="12"/>
          </p:nvPr>
        </p:nvSpPr>
        <p:spPr>
          <a:noFill/>
        </p:spPr>
        <p:txBody>
          <a:bodyPr/>
          <a:lstStyle/>
          <a:p>
            <a:fld id="{BD362C07-FDEB-B748-8BDB-3C966C896E0E}" type="slidenum">
              <a:rPr lang="en-US">
                <a:latin typeface="Arial Narrow" charset="0"/>
              </a:rPr>
              <a:pPr/>
              <a:t>3</a:t>
            </a:fld>
            <a:endParaRPr lang="en-US">
              <a:latin typeface="Arial Narrow" charset="0"/>
            </a:endParaRPr>
          </a:p>
        </p:txBody>
      </p:sp>
      <p:pic>
        <p:nvPicPr>
          <p:cNvPr id="437250" name="Picture 2" descr="FG13_001"/>
          <p:cNvPicPr>
            <a:picLocks noChangeAspect="1" noChangeArrowheads="1"/>
          </p:cNvPicPr>
          <p:nvPr/>
        </p:nvPicPr>
        <p:blipFill>
          <a:blip r:embed="rId3"/>
          <a:srcRect/>
          <a:stretch>
            <a:fillRect/>
          </a:stretch>
        </p:blipFill>
        <p:spPr bwMode="auto">
          <a:xfrm>
            <a:off x="7924800" y="3810000"/>
            <a:ext cx="1371600" cy="1143000"/>
          </a:xfrm>
          <a:prstGeom prst="rect">
            <a:avLst/>
          </a:prstGeom>
          <a:noFill/>
          <a:ln w="9525">
            <a:noFill/>
            <a:miter lim="800000"/>
            <a:headEnd/>
            <a:tailEnd/>
          </a:ln>
        </p:spPr>
      </p:pic>
      <p:sp>
        <p:nvSpPr>
          <p:cNvPr id="36873" name="Rectangle 3"/>
          <p:cNvSpPr>
            <a:spLocks noGrp="1" noChangeArrowheads="1"/>
          </p:cNvSpPr>
          <p:nvPr>
            <p:ph type="title"/>
          </p:nvPr>
        </p:nvSpPr>
        <p:spPr>
          <a:xfrm>
            <a:off x="685800" y="76200"/>
            <a:ext cx="7772400" cy="609600"/>
          </a:xfrm>
        </p:spPr>
        <p:txBody>
          <a:bodyPr/>
          <a:lstStyle/>
          <a:p>
            <a:r>
              <a:rPr lang="en-US" sz="4000" dirty="0">
                <a:ea typeface="ＭＳ Ｐゴシック" charset="-128"/>
                <a:cs typeface="ＭＳ Ｐゴシック" charset="-128"/>
              </a:rPr>
              <a:t>Fluid and Pressure</a:t>
            </a:r>
            <a:endParaRPr lang="en-US" dirty="0">
              <a:ea typeface="ＭＳ Ｐゴシック" charset="-128"/>
              <a:cs typeface="ＭＳ Ｐゴシック" charset="-128"/>
            </a:endParaRPr>
          </a:p>
        </p:txBody>
      </p:sp>
      <p:sp>
        <p:nvSpPr>
          <p:cNvPr id="437252" name="Text Box 4"/>
          <p:cNvSpPr txBox="1">
            <a:spLocks noChangeArrowheads="1"/>
          </p:cNvSpPr>
          <p:nvPr/>
        </p:nvSpPr>
        <p:spPr bwMode="auto">
          <a:xfrm>
            <a:off x="381000" y="762000"/>
            <a:ext cx="4343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are the three states of matter?</a:t>
            </a:r>
          </a:p>
        </p:txBody>
      </p:sp>
      <p:sp>
        <p:nvSpPr>
          <p:cNvPr id="437253" name="Text Box 5"/>
          <p:cNvSpPr txBox="1">
            <a:spLocks noChangeArrowheads="1"/>
          </p:cNvSpPr>
          <p:nvPr/>
        </p:nvSpPr>
        <p:spPr bwMode="auto">
          <a:xfrm>
            <a:off x="5105400" y="762000"/>
            <a:ext cx="2743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Solid, Liquid and Gas</a:t>
            </a:r>
          </a:p>
        </p:txBody>
      </p:sp>
      <p:sp>
        <p:nvSpPr>
          <p:cNvPr id="437254" name="Text Box 6"/>
          <p:cNvSpPr txBox="1">
            <a:spLocks noChangeArrowheads="1"/>
          </p:cNvSpPr>
          <p:nvPr/>
        </p:nvSpPr>
        <p:spPr bwMode="auto">
          <a:xfrm>
            <a:off x="304800" y="3717925"/>
            <a:ext cx="7924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Fluid cannot exert shearing or tensile stress.   Thus, the only force the fluid exerts on an object immersed in it is the force perpendicular to the surface of the object.</a:t>
            </a:r>
          </a:p>
        </p:txBody>
      </p:sp>
      <p:graphicFrame>
        <p:nvGraphicFramePr>
          <p:cNvPr id="437255" name="Object 2"/>
          <p:cNvGraphicFramePr>
            <a:graphicFrameLocks noChangeAspect="1"/>
          </p:cNvGraphicFramePr>
          <p:nvPr/>
        </p:nvGraphicFramePr>
        <p:xfrm>
          <a:off x="7010400" y="4351338"/>
          <a:ext cx="825500" cy="533400"/>
        </p:xfrm>
        <a:graphic>
          <a:graphicData uri="http://schemas.openxmlformats.org/presentationml/2006/ole">
            <mc:AlternateContent xmlns:mc="http://schemas.openxmlformats.org/markup-compatibility/2006">
              <mc:Choice xmlns:v="urn:schemas-microsoft-com:vml" Requires="v">
                <p:oleObj spid="_x0000_s730499" name="Equation" r:id="rId4" imgW="444240" imgH="393480" progId="Equation.3">
                  <p:embed/>
                </p:oleObj>
              </mc:Choice>
              <mc:Fallback>
                <p:oleObj name="Equation" r:id="rId4" imgW="44424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4351338"/>
                        <a:ext cx="825500" cy="53340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7256" name="Text Box 8"/>
          <p:cNvSpPr txBox="1">
            <a:spLocks noChangeArrowheads="1"/>
          </p:cNvSpPr>
          <p:nvPr/>
        </p:nvSpPr>
        <p:spPr bwMode="auto">
          <a:xfrm>
            <a:off x="381000" y="1343025"/>
            <a:ext cx="3581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do you distinguish them?</a:t>
            </a:r>
          </a:p>
        </p:txBody>
      </p:sp>
      <p:sp>
        <p:nvSpPr>
          <p:cNvPr id="437257" name="Text Box 9"/>
          <p:cNvSpPr txBox="1">
            <a:spLocks noChangeArrowheads="1"/>
          </p:cNvSpPr>
          <p:nvPr/>
        </p:nvSpPr>
        <p:spPr bwMode="auto">
          <a:xfrm>
            <a:off x="4191000" y="1219200"/>
            <a:ext cx="47244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Using the time it takes for a particular substance to change its shape in reaction to external forces.</a:t>
            </a:r>
          </a:p>
        </p:txBody>
      </p:sp>
      <p:sp>
        <p:nvSpPr>
          <p:cNvPr id="437258" name="Text Box 10"/>
          <p:cNvSpPr txBox="1">
            <a:spLocks noChangeArrowheads="1"/>
          </p:cNvSpPr>
          <p:nvPr/>
        </p:nvSpPr>
        <p:spPr bwMode="auto">
          <a:xfrm>
            <a:off x="381000" y="2028825"/>
            <a:ext cx="1981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fluid?</a:t>
            </a:r>
          </a:p>
        </p:txBody>
      </p:sp>
      <p:sp>
        <p:nvSpPr>
          <p:cNvPr id="437259" name="Text Box 11"/>
          <p:cNvSpPr txBox="1">
            <a:spLocks noChangeArrowheads="1"/>
          </p:cNvSpPr>
          <p:nvPr/>
        </p:nvSpPr>
        <p:spPr bwMode="auto">
          <a:xfrm>
            <a:off x="2438400" y="1905000"/>
            <a:ext cx="64770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A collection of molecules that are </a:t>
            </a:r>
            <a:r>
              <a:rPr lang="en-US" sz="2000" b="1" u="sng">
                <a:solidFill>
                  <a:schemeClr val="accent2"/>
                </a:solidFill>
                <a:latin typeface="Arial Narrow" charset="0"/>
              </a:rPr>
              <a:t>randomly arranged</a:t>
            </a:r>
            <a:r>
              <a:rPr lang="en-US" sz="2000">
                <a:solidFill>
                  <a:srgbClr val="FF0000"/>
                </a:solidFill>
                <a:latin typeface="Arial Narrow" charset="0"/>
              </a:rPr>
              <a:t> and </a:t>
            </a:r>
            <a:r>
              <a:rPr lang="en-US" sz="2000" b="1" u="sng">
                <a:solidFill>
                  <a:schemeClr val="accent2"/>
                </a:solidFill>
                <a:latin typeface="Arial Narrow" charset="0"/>
              </a:rPr>
              <a:t>loosely bound</a:t>
            </a:r>
            <a:r>
              <a:rPr lang="en-US" sz="2000">
                <a:solidFill>
                  <a:srgbClr val="FF0000"/>
                </a:solidFill>
                <a:latin typeface="Arial Narrow" charset="0"/>
              </a:rPr>
              <a:t> by forces between them or by an external container.</a:t>
            </a:r>
          </a:p>
        </p:txBody>
      </p:sp>
      <p:sp>
        <p:nvSpPr>
          <p:cNvPr id="437260" name="Text Box 12"/>
          <p:cNvSpPr txBox="1">
            <a:spLocks noChangeArrowheads="1"/>
          </p:cNvSpPr>
          <p:nvPr/>
        </p:nvSpPr>
        <p:spPr bwMode="auto">
          <a:xfrm>
            <a:off x="381000" y="2638425"/>
            <a:ext cx="71628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We will first learn about mechanics of fluid at rest, </a:t>
            </a:r>
            <a:r>
              <a:rPr lang="en-US">
                <a:solidFill>
                  <a:schemeClr val="accent2"/>
                </a:solidFill>
                <a:latin typeface="Monotype Corsiva" charset="0"/>
              </a:rPr>
              <a:t>fluid statics</a:t>
            </a:r>
            <a:r>
              <a:rPr lang="en-US">
                <a:solidFill>
                  <a:schemeClr val="accent2"/>
                </a:solidFill>
                <a:latin typeface="Arial Narrow" charset="0"/>
              </a:rPr>
              <a:t>. </a:t>
            </a:r>
          </a:p>
        </p:txBody>
      </p:sp>
      <p:sp>
        <p:nvSpPr>
          <p:cNvPr id="437261" name="Text Box 13"/>
          <p:cNvSpPr txBox="1">
            <a:spLocks noChangeArrowheads="1"/>
          </p:cNvSpPr>
          <p:nvPr/>
        </p:nvSpPr>
        <p:spPr bwMode="auto">
          <a:xfrm>
            <a:off x="381000" y="3248025"/>
            <a:ext cx="86106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In what ways do you think fluid exerts stress on the object submerged in it?</a:t>
            </a:r>
          </a:p>
        </p:txBody>
      </p:sp>
      <p:sp>
        <p:nvSpPr>
          <p:cNvPr id="437262" name="Text Box 14"/>
          <p:cNvSpPr txBox="1">
            <a:spLocks noChangeArrowheads="1"/>
          </p:cNvSpPr>
          <p:nvPr/>
        </p:nvSpPr>
        <p:spPr bwMode="auto">
          <a:xfrm>
            <a:off x="304800" y="4267200"/>
            <a:ext cx="6629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force by the fluid on an object usually is expressed in the form of the force per unit area at the given depth, the pressure, defined as</a:t>
            </a:r>
          </a:p>
        </p:txBody>
      </p:sp>
      <p:sp>
        <p:nvSpPr>
          <p:cNvPr id="437263" name="Text Box 15"/>
          <p:cNvSpPr txBox="1">
            <a:spLocks noChangeArrowheads="1"/>
          </p:cNvSpPr>
          <p:nvPr/>
        </p:nvSpPr>
        <p:spPr bwMode="auto">
          <a:xfrm>
            <a:off x="5105400" y="4981575"/>
            <a:ext cx="4038600" cy="581025"/>
          </a:xfrm>
          <a:prstGeom prst="rect">
            <a:avLst/>
          </a:prstGeom>
          <a:solidFill>
            <a:srgbClr val="FFFF99"/>
          </a:solidFill>
          <a:ln w="28575">
            <a:noFill/>
            <a:miter lim="800000"/>
            <a:headEnd/>
            <a:tailEnd/>
          </a:ln>
        </p:spPr>
        <p:txBody>
          <a:bodyPr>
            <a:prstTxWarp prst="textNoShape">
              <a:avLst/>
            </a:prstTxWarp>
            <a:spAutoFit/>
          </a:bodyPr>
          <a:lstStyle/>
          <a:p>
            <a:r>
              <a:rPr lang="en-US" sz="1600" dirty="0">
                <a:solidFill>
                  <a:schemeClr val="accent2"/>
                </a:solidFill>
                <a:latin typeface="Arial Narrow" charset="0"/>
              </a:rPr>
              <a:t>Note that pressure is a scalar quantity because </a:t>
            </a:r>
            <a:r>
              <a:rPr lang="en-US" sz="1600" dirty="0" smtClean="0">
                <a:solidFill>
                  <a:schemeClr val="accent2"/>
                </a:solidFill>
                <a:latin typeface="Arial Narrow" charset="0"/>
              </a:rPr>
              <a:t>it</a:t>
            </a:r>
            <a:r>
              <a:rPr lang="en-US" sz="1600" dirty="0">
                <a:solidFill>
                  <a:schemeClr val="accent2"/>
                </a:solidFill>
                <a:latin typeface="Arial Narrow" charset="0"/>
              </a:rPr>
              <a:t> </a:t>
            </a:r>
            <a:r>
              <a:rPr lang="en-US" sz="1600" dirty="0" smtClean="0">
                <a:solidFill>
                  <a:schemeClr val="accent2"/>
                </a:solidFill>
                <a:latin typeface="Arial Narrow" charset="0"/>
              </a:rPr>
              <a:t>is </a:t>
            </a:r>
            <a:r>
              <a:rPr lang="en-US" sz="1600" dirty="0">
                <a:solidFill>
                  <a:schemeClr val="accent2"/>
                </a:solidFill>
                <a:latin typeface="Arial Narrow" charset="0"/>
              </a:rPr>
              <a:t>the magnitude of the force </a:t>
            </a:r>
            <a:r>
              <a:rPr lang="en-US" sz="1600" dirty="0" smtClean="0">
                <a:solidFill>
                  <a:schemeClr val="accent2"/>
                </a:solidFill>
                <a:latin typeface="Arial Narrow" charset="0"/>
              </a:rPr>
              <a:t>per unit </a:t>
            </a:r>
            <a:r>
              <a:rPr lang="en-US" sz="1600" dirty="0">
                <a:solidFill>
                  <a:schemeClr val="accent2"/>
                </a:solidFill>
                <a:latin typeface="Arial Narrow" charset="0"/>
              </a:rPr>
              <a:t>surface area A.</a:t>
            </a:r>
          </a:p>
        </p:txBody>
      </p:sp>
      <p:sp>
        <p:nvSpPr>
          <p:cNvPr id="437264" name="Text Box 16"/>
          <p:cNvSpPr txBox="1">
            <a:spLocks noChangeArrowheads="1"/>
          </p:cNvSpPr>
          <p:nvPr/>
        </p:nvSpPr>
        <p:spPr bwMode="auto">
          <a:xfrm>
            <a:off x="533400" y="5638800"/>
            <a:ext cx="22098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the dimension of pressure?</a:t>
            </a:r>
          </a:p>
        </p:txBody>
      </p:sp>
      <p:sp>
        <p:nvSpPr>
          <p:cNvPr id="437265" name="Text Box 17"/>
          <p:cNvSpPr txBox="1">
            <a:spLocks noChangeArrowheads="1"/>
          </p:cNvSpPr>
          <p:nvPr/>
        </p:nvSpPr>
        <p:spPr bwMode="auto">
          <a:xfrm>
            <a:off x="381000" y="4876800"/>
            <a:ext cx="3962400" cy="7016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Expression of pressure for an infinitesimal area </a:t>
            </a:r>
            <a:r>
              <a:rPr lang="en-US" sz="2000" dirty="0" err="1">
                <a:solidFill>
                  <a:schemeClr val="accent2"/>
                </a:solidFill>
                <a:latin typeface="Arial Narrow" charset="0"/>
              </a:rPr>
              <a:t>dA</a:t>
            </a:r>
            <a:r>
              <a:rPr lang="en-US" sz="2000" dirty="0">
                <a:solidFill>
                  <a:schemeClr val="accent2"/>
                </a:solidFill>
                <a:latin typeface="Arial Narrow" charset="0"/>
              </a:rPr>
              <a:t> by the force </a:t>
            </a:r>
            <a:r>
              <a:rPr lang="en-US" sz="2000" dirty="0" err="1">
                <a:solidFill>
                  <a:schemeClr val="accent2"/>
                </a:solidFill>
                <a:latin typeface="Arial Narrow" charset="0"/>
              </a:rPr>
              <a:t>dF</a:t>
            </a:r>
            <a:r>
              <a:rPr lang="en-US" sz="2000" dirty="0">
                <a:solidFill>
                  <a:schemeClr val="accent2"/>
                </a:solidFill>
                <a:latin typeface="Arial Narrow" charset="0"/>
              </a:rPr>
              <a:t> is</a:t>
            </a:r>
          </a:p>
        </p:txBody>
      </p:sp>
      <p:graphicFrame>
        <p:nvGraphicFramePr>
          <p:cNvPr id="437266" name="Object 3"/>
          <p:cNvGraphicFramePr>
            <a:graphicFrameLocks noChangeAspect="1"/>
          </p:cNvGraphicFramePr>
          <p:nvPr/>
        </p:nvGraphicFramePr>
        <p:xfrm>
          <a:off x="4114800" y="4972050"/>
          <a:ext cx="942975" cy="666750"/>
        </p:xfrm>
        <a:graphic>
          <a:graphicData uri="http://schemas.openxmlformats.org/presentationml/2006/ole">
            <mc:AlternateContent xmlns:mc="http://schemas.openxmlformats.org/markup-compatibility/2006">
              <mc:Choice xmlns:v="urn:schemas-microsoft-com:vml" Requires="v">
                <p:oleObj spid="_x0000_s730500" name="Equation" r:id="rId6" imgW="507960" imgH="393480" progId="Equation.DSMT4">
                  <p:embed/>
                </p:oleObj>
              </mc:Choice>
              <mc:Fallback>
                <p:oleObj name="Equation" r:id="rId6" imgW="507960" imgH="3934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4972050"/>
                        <a:ext cx="942975" cy="66675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7267" name="Text Box 19"/>
          <p:cNvSpPr txBox="1">
            <a:spLocks noChangeArrowheads="1"/>
          </p:cNvSpPr>
          <p:nvPr/>
        </p:nvSpPr>
        <p:spPr bwMode="auto">
          <a:xfrm>
            <a:off x="2895600" y="5638800"/>
            <a:ext cx="1676400" cy="7254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Unit:N/m</a:t>
            </a:r>
            <a:r>
              <a:rPr lang="en-US" sz="1800" baseline="30000">
                <a:solidFill>
                  <a:srgbClr val="FF0000"/>
                </a:solidFill>
                <a:latin typeface="Arial Narrow" charset="0"/>
              </a:rPr>
              <a:t>2</a:t>
            </a:r>
          </a:p>
          <a:p>
            <a:pPr>
              <a:spcBef>
                <a:spcPct val="20000"/>
              </a:spcBef>
            </a:pPr>
            <a:r>
              <a:rPr lang="en-US" sz="1800">
                <a:solidFill>
                  <a:srgbClr val="FF0000"/>
                </a:solidFill>
                <a:latin typeface="Arial Narrow" charset="0"/>
              </a:rPr>
              <a:t>Dim.: [M][L</a:t>
            </a:r>
            <a:r>
              <a:rPr lang="en-US" sz="1800" baseline="30000">
                <a:solidFill>
                  <a:srgbClr val="FF0000"/>
                </a:solidFill>
                <a:latin typeface="Arial Narrow" charset="0"/>
              </a:rPr>
              <a:t>-1</a:t>
            </a:r>
            <a:r>
              <a:rPr lang="en-US" sz="1800">
                <a:solidFill>
                  <a:srgbClr val="FF0000"/>
                </a:solidFill>
                <a:latin typeface="Arial Narrow" charset="0"/>
              </a:rPr>
              <a:t>][T</a:t>
            </a:r>
            <a:r>
              <a:rPr lang="en-US" sz="1800" baseline="30000">
                <a:solidFill>
                  <a:srgbClr val="FF0000"/>
                </a:solidFill>
                <a:latin typeface="Arial Narrow" charset="0"/>
              </a:rPr>
              <a:t>-2</a:t>
            </a:r>
            <a:r>
              <a:rPr lang="en-US" sz="1800">
                <a:solidFill>
                  <a:srgbClr val="FF0000"/>
                </a:solidFill>
                <a:latin typeface="Arial Narrow" charset="0"/>
              </a:rPr>
              <a:t>]</a:t>
            </a:r>
          </a:p>
        </p:txBody>
      </p:sp>
      <p:sp>
        <p:nvSpPr>
          <p:cNvPr id="437268" name="Text Box 20"/>
          <p:cNvSpPr txBox="1">
            <a:spLocks noChangeArrowheads="1"/>
          </p:cNvSpPr>
          <p:nvPr/>
        </p:nvSpPr>
        <p:spPr bwMode="auto">
          <a:xfrm>
            <a:off x="4648200" y="5622925"/>
            <a:ext cx="1905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Special SI unit for pressure is Pascal</a:t>
            </a:r>
          </a:p>
        </p:txBody>
      </p:sp>
      <p:graphicFrame>
        <p:nvGraphicFramePr>
          <p:cNvPr id="437269" name="Object 4"/>
          <p:cNvGraphicFramePr>
            <a:graphicFrameLocks noChangeAspect="1"/>
          </p:cNvGraphicFramePr>
          <p:nvPr/>
        </p:nvGraphicFramePr>
        <p:xfrm>
          <a:off x="6629400" y="5715000"/>
          <a:ext cx="2209800" cy="474663"/>
        </p:xfrm>
        <a:graphic>
          <a:graphicData uri="http://schemas.openxmlformats.org/presentationml/2006/ole">
            <mc:AlternateContent xmlns:mc="http://schemas.openxmlformats.org/markup-compatibility/2006">
              <mc:Choice xmlns:v="urn:schemas-microsoft-com:vml" Requires="v">
                <p:oleObj spid="_x0000_s730501" name="Equation" r:id="rId8" imgW="863280" imgH="203040" progId="Equation.3">
                  <p:embed/>
                </p:oleObj>
              </mc:Choice>
              <mc:Fallback>
                <p:oleObj name="Equation" r:id="rId8" imgW="863280" imgH="203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29400" y="5715000"/>
                        <a:ext cx="2209800" cy="474663"/>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5516204"/>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7252"/>
                                        </p:tgtEl>
                                        <p:attrNameLst>
                                          <p:attrName>style.visibility</p:attrName>
                                        </p:attrNameLst>
                                      </p:cBhvr>
                                      <p:to>
                                        <p:strVal val="visible"/>
                                      </p:to>
                                    </p:set>
                                    <p:animEffect transition="in" filter="wipe(left)">
                                      <p:cBhvr>
                                        <p:cTn id="7" dur="500"/>
                                        <p:tgtEl>
                                          <p:spTgt spid="4372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7253">
                                            <p:txEl>
                                              <p:pRg st="0" end="0"/>
                                            </p:txEl>
                                          </p:spTgt>
                                        </p:tgtEl>
                                        <p:attrNameLst>
                                          <p:attrName>style.visibility</p:attrName>
                                        </p:attrNameLst>
                                      </p:cBhvr>
                                      <p:to>
                                        <p:strVal val="visible"/>
                                      </p:to>
                                    </p:set>
                                    <p:animEffect transition="in" filter="wipe(left)">
                                      <p:cBhvr>
                                        <p:cTn id="12" dur="500"/>
                                        <p:tgtEl>
                                          <p:spTgt spid="43725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7256"/>
                                        </p:tgtEl>
                                        <p:attrNameLst>
                                          <p:attrName>style.visibility</p:attrName>
                                        </p:attrNameLst>
                                      </p:cBhvr>
                                      <p:to>
                                        <p:strVal val="visible"/>
                                      </p:to>
                                    </p:set>
                                    <p:animEffect transition="in" filter="wipe(left)">
                                      <p:cBhvr>
                                        <p:cTn id="17" dur="500"/>
                                        <p:tgtEl>
                                          <p:spTgt spid="43725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7257">
                                            <p:txEl>
                                              <p:pRg st="0" end="0"/>
                                            </p:txEl>
                                          </p:spTgt>
                                        </p:tgtEl>
                                        <p:attrNameLst>
                                          <p:attrName>style.visibility</p:attrName>
                                        </p:attrNameLst>
                                      </p:cBhvr>
                                      <p:to>
                                        <p:strVal val="visible"/>
                                      </p:to>
                                    </p:set>
                                    <p:animEffect transition="in" filter="wipe(left)">
                                      <p:cBhvr>
                                        <p:cTn id="22" dur="500"/>
                                        <p:tgtEl>
                                          <p:spTgt spid="43725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7258"/>
                                        </p:tgtEl>
                                        <p:attrNameLst>
                                          <p:attrName>style.visibility</p:attrName>
                                        </p:attrNameLst>
                                      </p:cBhvr>
                                      <p:to>
                                        <p:strVal val="visible"/>
                                      </p:to>
                                    </p:set>
                                    <p:animEffect transition="in" filter="wipe(left)">
                                      <p:cBhvr>
                                        <p:cTn id="27" dur="500"/>
                                        <p:tgtEl>
                                          <p:spTgt spid="43725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7259">
                                            <p:txEl>
                                              <p:pRg st="0" end="0"/>
                                            </p:txEl>
                                          </p:spTgt>
                                        </p:tgtEl>
                                        <p:attrNameLst>
                                          <p:attrName>style.visibility</p:attrName>
                                        </p:attrNameLst>
                                      </p:cBhvr>
                                      <p:to>
                                        <p:strVal val="visible"/>
                                      </p:to>
                                    </p:set>
                                    <p:animEffect transition="in" filter="wipe(left)">
                                      <p:cBhvr>
                                        <p:cTn id="32" dur="500"/>
                                        <p:tgtEl>
                                          <p:spTgt spid="43725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7260"/>
                                        </p:tgtEl>
                                        <p:attrNameLst>
                                          <p:attrName>style.visibility</p:attrName>
                                        </p:attrNameLst>
                                      </p:cBhvr>
                                      <p:to>
                                        <p:strVal val="visible"/>
                                      </p:to>
                                    </p:set>
                                    <p:animEffect transition="in" filter="wipe(left)">
                                      <p:cBhvr>
                                        <p:cTn id="37" dur="500"/>
                                        <p:tgtEl>
                                          <p:spTgt spid="43726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437261"/>
                                        </p:tgtEl>
                                        <p:attrNameLst>
                                          <p:attrName>style.visibility</p:attrName>
                                        </p:attrNameLst>
                                      </p:cBhvr>
                                      <p:to>
                                        <p:strVal val="visible"/>
                                      </p:to>
                                    </p:set>
                                    <p:animEffect transition="in" filter="wipe(left)">
                                      <p:cBhvr>
                                        <p:cTn id="42" dur="500"/>
                                        <p:tgtEl>
                                          <p:spTgt spid="43726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7254">
                                            <p:txEl>
                                              <p:pRg st="0" end="0"/>
                                            </p:txEl>
                                          </p:spTgt>
                                        </p:tgtEl>
                                        <p:attrNameLst>
                                          <p:attrName>style.visibility</p:attrName>
                                        </p:attrNameLst>
                                      </p:cBhvr>
                                      <p:to>
                                        <p:strVal val="visible"/>
                                      </p:to>
                                    </p:set>
                                    <p:animEffect transition="in" filter="wipe(left)">
                                      <p:cBhvr>
                                        <p:cTn id="47" dur="500"/>
                                        <p:tgtEl>
                                          <p:spTgt spid="43725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0" fill="hold" nodeType="clickEffect">
                                  <p:stCondLst>
                                    <p:cond delay="0"/>
                                  </p:stCondLst>
                                  <p:iterate type="wd">
                                    <p:tmPct val="10000"/>
                                  </p:iterate>
                                  <p:childTnLst>
                                    <p:set>
                                      <p:cBhvr>
                                        <p:cTn id="51" dur="1" fill="hold">
                                          <p:stCondLst>
                                            <p:cond delay="0"/>
                                          </p:stCondLst>
                                        </p:cTn>
                                        <p:tgtEl>
                                          <p:spTgt spid="437250"/>
                                        </p:tgtEl>
                                        <p:attrNameLst>
                                          <p:attrName>style.visibility</p:attrName>
                                        </p:attrNameLst>
                                      </p:cBhvr>
                                      <p:to>
                                        <p:strVal val="visible"/>
                                      </p:to>
                                    </p:set>
                                    <p:anim calcmode="lin" valueType="num">
                                      <p:cBhvr>
                                        <p:cTn id="52" dur="500" fill="hold"/>
                                        <p:tgtEl>
                                          <p:spTgt spid="437250"/>
                                        </p:tgtEl>
                                        <p:attrNameLst>
                                          <p:attrName>ppt_w</p:attrName>
                                        </p:attrNameLst>
                                      </p:cBhvr>
                                      <p:tavLst>
                                        <p:tav tm="0">
                                          <p:val>
                                            <p:fltVal val="0"/>
                                          </p:val>
                                        </p:tav>
                                        <p:tav tm="100000">
                                          <p:val>
                                            <p:strVal val="#ppt_w"/>
                                          </p:val>
                                        </p:tav>
                                      </p:tavLst>
                                    </p:anim>
                                    <p:anim calcmode="lin" valueType="num">
                                      <p:cBhvr>
                                        <p:cTn id="53" dur="500" fill="hold"/>
                                        <p:tgtEl>
                                          <p:spTgt spid="437250"/>
                                        </p:tgtEl>
                                        <p:attrNameLst>
                                          <p:attrName>ppt_h</p:attrName>
                                        </p:attrNameLst>
                                      </p:cBhvr>
                                      <p:tavLst>
                                        <p:tav tm="0">
                                          <p:val>
                                            <p:fltVal val="0"/>
                                          </p:val>
                                        </p:tav>
                                        <p:tav tm="100000">
                                          <p:val>
                                            <p:strVal val="#ppt_h"/>
                                          </p:val>
                                        </p:tav>
                                      </p:tavLst>
                                    </p:anim>
                                    <p:animEffect transition="in" filter="fade">
                                      <p:cBhvr>
                                        <p:cTn id="54" dur="500"/>
                                        <p:tgtEl>
                                          <p:spTgt spid="43725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37262">
                                            <p:txEl>
                                              <p:pRg st="0" end="0"/>
                                            </p:txEl>
                                          </p:spTgt>
                                        </p:tgtEl>
                                        <p:attrNameLst>
                                          <p:attrName>style.visibility</p:attrName>
                                        </p:attrNameLst>
                                      </p:cBhvr>
                                      <p:to>
                                        <p:strVal val="visible"/>
                                      </p:to>
                                    </p:set>
                                    <p:animEffect transition="in" filter="wipe(left)">
                                      <p:cBhvr>
                                        <p:cTn id="59" dur="500"/>
                                        <p:tgtEl>
                                          <p:spTgt spid="437262">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37255"/>
                                        </p:tgtEl>
                                        <p:attrNameLst>
                                          <p:attrName>style.visibility</p:attrName>
                                        </p:attrNameLst>
                                      </p:cBhvr>
                                      <p:to>
                                        <p:strVal val="visible"/>
                                      </p:to>
                                    </p:set>
                                    <p:animEffect transition="in" filter="wipe(left)">
                                      <p:cBhvr>
                                        <p:cTn id="64" dur="500"/>
                                        <p:tgtEl>
                                          <p:spTgt spid="437255"/>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437265">
                                            <p:txEl>
                                              <p:pRg st="0" end="0"/>
                                            </p:txEl>
                                          </p:spTgt>
                                        </p:tgtEl>
                                        <p:attrNameLst>
                                          <p:attrName>style.visibility</p:attrName>
                                        </p:attrNameLst>
                                      </p:cBhvr>
                                      <p:to>
                                        <p:strVal val="visible"/>
                                      </p:to>
                                    </p:set>
                                    <p:animEffect transition="in" filter="wipe(left)">
                                      <p:cBhvr>
                                        <p:cTn id="69" dur="500"/>
                                        <p:tgtEl>
                                          <p:spTgt spid="437265">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37266"/>
                                        </p:tgtEl>
                                        <p:attrNameLst>
                                          <p:attrName>style.visibility</p:attrName>
                                        </p:attrNameLst>
                                      </p:cBhvr>
                                      <p:to>
                                        <p:strVal val="visible"/>
                                      </p:to>
                                    </p:set>
                                    <p:animEffect transition="in" filter="wipe(left)">
                                      <p:cBhvr>
                                        <p:cTn id="74" dur="500"/>
                                        <p:tgtEl>
                                          <p:spTgt spid="43726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437263"/>
                                        </p:tgtEl>
                                        <p:attrNameLst>
                                          <p:attrName>style.visibility</p:attrName>
                                        </p:attrNameLst>
                                      </p:cBhvr>
                                      <p:to>
                                        <p:strVal val="visible"/>
                                      </p:to>
                                    </p:set>
                                    <p:animEffect transition="in" filter="wipe(left)">
                                      <p:cBhvr>
                                        <p:cTn id="79" dur="500"/>
                                        <p:tgtEl>
                                          <p:spTgt spid="43726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37264"/>
                                        </p:tgtEl>
                                        <p:attrNameLst>
                                          <p:attrName>style.visibility</p:attrName>
                                        </p:attrNameLst>
                                      </p:cBhvr>
                                      <p:to>
                                        <p:strVal val="visible"/>
                                      </p:to>
                                    </p:set>
                                    <p:animEffect transition="in" filter="wipe(left)">
                                      <p:cBhvr>
                                        <p:cTn id="84" dur="500"/>
                                        <p:tgtEl>
                                          <p:spTgt spid="43726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iterate type="wd">
                                    <p:tmPct val="10000"/>
                                  </p:iterate>
                                  <p:childTnLst>
                                    <p:set>
                                      <p:cBhvr>
                                        <p:cTn id="88" dur="1" fill="hold">
                                          <p:stCondLst>
                                            <p:cond delay="0"/>
                                          </p:stCondLst>
                                        </p:cTn>
                                        <p:tgtEl>
                                          <p:spTgt spid="437267"/>
                                        </p:tgtEl>
                                        <p:attrNameLst>
                                          <p:attrName>style.visibility</p:attrName>
                                        </p:attrNameLst>
                                      </p:cBhvr>
                                      <p:to>
                                        <p:strVal val="visible"/>
                                      </p:to>
                                    </p:set>
                                    <p:animEffect transition="in" filter="wipe(left)">
                                      <p:cBhvr>
                                        <p:cTn id="89" dur="500"/>
                                        <p:tgtEl>
                                          <p:spTgt spid="43726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iterate type="wd">
                                    <p:tmPct val="10000"/>
                                  </p:iterate>
                                  <p:childTnLst>
                                    <p:set>
                                      <p:cBhvr>
                                        <p:cTn id="93" dur="1" fill="hold">
                                          <p:stCondLst>
                                            <p:cond delay="0"/>
                                          </p:stCondLst>
                                        </p:cTn>
                                        <p:tgtEl>
                                          <p:spTgt spid="437268">
                                            <p:txEl>
                                              <p:pRg st="0" end="0"/>
                                            </p:txEl>
                                          </p:spTgt>
                                        </p:tgtEl>
                                        <p:attrNameLst>
                                          <p:attrName>style.visibility</p:attrName>
                                        </p:attrNameLst>
                                      </p:cBhvr>
                                      <p:to>
                                        <p:strVal val="visible"/>
                                      </p:to>
                                    </p:set>
                                    <p:animEffect transition="in" filter="wipe(left)">
                                      <p:cBhvr>
                                        <p:cTn id="94" dur="500"/>
                                        <p:tgtEl>
                                          <p:spTgt spid="437268">
                                            <p:txEl>
                                              <p:pRg st="0" end="0"/>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iterate type="wd">
                                    <p:tmPct val="10000"/>
                                  </p:iterate>
                                  <p:childTnLst>
                                    <p:set>
                                      <p:cBhvr>
                                        <p:cTn id="98" dur="1" fill="hold">
                                          <p:stCondLst>
                                            <p:cond delay="0"/>
                                          </p:stCondLst>
                                        </p:cTn>
                                        <p:tgtEl>
                                          <p:spTgt spid="437269"/>
                                        </p:tgtEl>
                                        <p:attrNameLst>
                                          <p:attrName>style.visibility</p:attrName>
                                        </p:attrNameLst>
                                      </p:cBhvr>
                                      <p:to>
                                        <p:strVal val="visible"/>
                                      </p:to>
                                    </p:set>
                                    <p:animEffect transition="in" filter="wipe(left)">
                                      <p:cBhvr>
                                        <p:cTn id="99" dur="500"/>
                                        <p:tgtEl>
                                          <p:spTgt spid="437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52" grpId="0" animBg="1" autoUpdateAnimBg="0"/>
      <p:bldP spid="437253" grpId="0" build="p" autoUpdateAnimBg="0"/>
      <p:bldP spid="437254" grpId="0" build="p" autoUpdateAnimBg="0"/>
      <p:bldP spid="437256" grpId="0" animBg="1" autoUpdateAnimBg="0"/>
      <p:bldP spid="437257" grpId="0" build="p" autoUpdateAnimBg="0"/>
      <p:bldP spid="437258" grpId="0" animBg="1" autoUpdateAnimBg="0"/>
      <p:bldP spid="437259" grpId="0" build="p" autoUpdateAnimBg="0"/>
      <p:bldP spid="437260" grpId="0" animBg="1" autoUpdateAnimBg="0"/>
      <p:bldP spid="437261" grpId="0" animBg="1" autoUpdateAnimBg="0"/>
      <p:bldP spid="437262" grpId="0" build="p" autoUpdateAnimBg="0"/>
      <p:bldP spid="437263" grpId="0" animBg="1" autoUpdateAnimBg="0"/>
      <p:bldP spid="437264" grpId="0" animBg="1" autoUpdateAnimBg="0"/>
      <p:bldP spid="437265" grpId="0" build="p" autoUpdateAnimBg="0"/>
      <p:bldP spid="437267" grpId="0" animBg="1" autoUpdateAnimBg="0"/>
      <p:bldP spid="437268"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76" name="Date Placeholder 3"/>
          <p:cNvSpPr>
            <a:spLocks noGrp="1"/>
          </p:cNvSpPr>
          <p:nvPr>
            <p:ph type="dt" sz="quarter" idx="10"/>
          </p:nvPr>
        </p:nvSpPr>
        <p:spPr/>
        <p:txBody>
          <a:bodyPr/>
          <a:lstStyle/>
          <a:p>
            <a:pPr>
              <a:defRPr/>
            </a:pPr>
            <a:r>
              <a:rPr lang="en-US" smtClean="0"/>
              <a:t>Wednesday, May 1, 2013</a:t>
            </a:r>
            <a:endParaRPr lang="en-US"/>
          </a:p>
        </p:txBody>
      </p:sp>
      <p:sp>
        <p:nvSpPr>
          <p:cNvPr id="36877"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7902" name="Slide Number Placeholder 5"/>
          <p:cNvSpPr>
            <a:spLocks noGrp="1"/>
          </p:cNvSpPr>
          <p:nvPr>
            <p:ph type="sldNum" sz="quarter" idx="12"/>
          </p:nvPr>
        </p:nvSpPr>
        <p:spPr>
          <a:noFill/>
        </p:spPr>
        <p:txBody>
          <a:bodyPr/>
          <a:lstStyle/>
          <a:p>
            <a:fld id="{D50119BB-EDCF-3643-8285-04C71DCB4901}" type="slidenum">
              <a:rPr lang="en-US">
                <a:latin typeface="Arial Narrow" charset="0"/>
              </a:rPr>
              <a:pPr/>
              <a:t>4</a:t>
            </a:fld>
            <a:endParaRPr lang="en-US">
              <a:latin typeface="Arial Narrow" charset="0"/>
            </a:endParaRPr>
          </a:p>
        </p:txBody>
      </p:sp>
      <p:sp>
        <p:nvSpPr>
          <p:cNvPr id="37903" name="Rectangle 2"/>
          <p:cNvSpPr>
            <a:spLocks noGrp="1" noChangeArrowheads="1"/>
          </p:cNvSpPr>
          <p:nvPr>
            <p:ph type="title"/>
          </p:nvPr>
        </p:nvSpPr>
        <p:spPr>
          <a:xfrm>
            <a:off x="685800" y="152400"/>
            <a:ext cx="7772400" cy="609600"/>
          </a:xfrm>
        </p:spPr>
        <p:txBody>
          <a:bodyPr/>
          <a:lstStyle/>
          <a:p>
            <a:r>
              <a:rPr lang="en-US" sz="4000">
                <a:ea typeface="ＭＳ Ｐゴシック" charset="-128"/>
                <a:cs typeface="ＭＳ Ｐゴシック" charset="-128"/>
              </a:rPr>
              <a:t>Example for Pressure</a:t>
            </a:r>
            <a:endParaRPr lang="en-US">
              <a:ea typeface="ＭＳ Ｐゴシック" charset="-128"/>
              <a:cs typeface="ＭＳ Ｐゴシック" charset="-128"/>
            </a:endParaRPr>
          </a:p>
        </p:txBody>
      </p:sp>
      <p:sp>
        <p:nvSpPr>
          <p:cNvPr id="438275" name="Text Box 3"/>
          <p:cNvSpPr txBox="1">
            <a:spLocks noChangeArrowheads="1"/>
          </p:cNvSpPr>
          <p:nvPr/>
        </p:nvSpPr>
        <p:spPr bwMode="auto">
          <a:xfrm>
            <a:off x="838200" y="762000"/>
            <a:ext cx="7391400" cy="8509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mattress of a water bed is 2.00m long by 2.00m wide and 30.0cm deep. a) Find the weight of the water in the mattress. </a:t>
            </a:r>
          </a:p>
        </p:txBody>
      </p:sp>
      <p:sp>
        <p:nvSpPr>
          <p:cNvPr id="438276" name="Text Box 4"/>
          <p:cNvSpPr txBox="1">
            <a:spLocks noChangeArrowheads="1"/>
          </p:cNvSpPr>
          <p:nvPr/>
        </p:nvSpPr>
        <p:spPr bwMode="auto">
          <a:xfrm>
            <a:off x="609600" y="1600200"/>
            <a:ext cx="82296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 volume density of water at the normal condition (0</a:t>
            </a:r>
            <a:r>
              <a:rPr lang="en-US" sz="2200" baseline="30000">
                <a:solidFill>
                  <a:srgbClr val="FF0000"/>
                </a:solidFill>
                <a:latin typeface="Arial Narrow" charset="0"/>
              </a:rPr>
              <a:t>o</a:t>
            </a:r>
            <a:r>
              <a:rPr lang="en-US" sz="2200">
                <a:solidFill>
                  <a:srgbClr val="FF0000"/>
                </a:solidFill>
                <a:latin typeface="Arial Narrow" charset="0"/>
              </a:rPr>
              <a:t>C and 1 atm) is 1000kg/m</a:t>
            </a:r>
            <a:r>
              <a:rPr lang="en-US" sz="2200" baseline="30000">
                <a:solidFill>
                  <a:srgbClr val="FF0000"/>
                </a:solidFill>
                <a:latin typeface="Arial Narrow" charset="0"/>
              </a:rPr>
              <a:t>3</a:t>
            </a:r>
            <a:r>
              <a:rPr lang="en-US" sz="2200">
                <a:solidFill>
                  <a:srgbClr val="FF0000"/>
                </a:solidFill>
                <a:latin typeface="Arial Narrow" charset="0"/>
              </a:rPr>
              <a:t>.  So the total mass of the water in the mattress is </a:t>
            </a:r>
          </a:p>
        </p:txBody>
      </p:sp>
      <p:sp>
        <p:nvSpPr>
          <p:cNvPr id="438277" name="Text Box 5"/>
          <p:cNvSpPr txBox="1">
            <a:spLocks noChangeArrowheads="1"/>
          </p:cNvSpPr>
          <p:nvPr/>
        </p:nvSpPr>
        <p:spPr bwMode="auto">
          <a:xfrm>
            <a:off x="533400" y="4937125"/>
            <a:ext cx="32004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surface area of the mattress is 4.00 m</a:t>
            </a:r>
            <a:r>
              <a:rPr lang="en-US" sz="2000" baseline="30000">
                <a:solidFill>
                  <a:srgbClr val="FF0000"/>
                </a:solidFill>
                <a:latin typeface="Arial Narrow" charset="0"/>
              </a:rPr>
              <a:t>2</a:t>
            </a:r>
            <a:r>
              <a:rPr lang="en-US" sz="2000">
                <a:solidFill>
                  <a:srgbClr val="FF0000"/>
                </a:solidFill>
                <a:latin typeface="Arial Narrow" charset="0"/>
              </a:rPr>
              <a:t>, the pressure exerted on the floor is</a:t>
            </a:r>
          </a:p>
        </p:txBody>
      </p:sp>
      <p:graphicFrame>
        <p:nvGraphicFramePr>
          <p:cNvPr id="438278" name="Object 2"/>
          <p:cNvGraphicFramePr>
            <a:graphicFrameLocks noChangeAspect="1"/>
          </p:cNvGraphicFramePr>
          <p:nvPr/>
        </p:nvGraphicFramePr>
        <p:xfrm>
          <a:off x="1143000" y="2398713"/>
          <a:ext cx="500063" cy="385762"/>
        </p:xfrm>
        <a:graphic>
          <a:graphicData uri="http://schemas.openxmlformats.org/presentationml/2006/ole">
            <mc:AlternateContent xmlns:mc="http://schemas.openxmlformats.org/markup-compatibility/2006">
              <mc:Choice xmlns:v="urn:schemas-microsoft-com:vml" Requires="v">
                <p:oleObj spid="_x0000_s779509" name="Equation" r:id="rId3" imgW="164880" imgH="139680" progId="Equation.3">
                  <p:embed/>
                </p:oleObj>
              </mc:Choice>
              <mc:Fallback>
                <p:oleObj name="Equation" r:id="rId3" imgW="164880" imgH="139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398713"/>
                        <a:ext cx="500063" cy="3857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79" name="Object 3"/>
          <p:cNvGraphicFramePr>
            <a:graphicFrameLocks noChangeAspect="1"/>
          </p:cNvGraphicFramePr>
          <p:nvPr/>
        </p:nvGraphicFramePr>
        <p:xfrm>
          <a:off x="3775075" y="5287963"/>
          <a:ext cx="492125" cy="487362"/>
        </p:xfrm>
        <a:graphic>
          <a:graphicData uri="http://schemas.openxmlformats.org/presentationml/2006/ole">
            <mc:AlternateContent xmlns:mc="http://schemas.openxmlformats.org/markup-compatibility/2006">
              <mc:Choice xmlns:v="urn:schemas-microsoft-com:vml" Requires="v">
                <p:oleObj spid="_x0000_s779510" name="Equation" r:id="rId5" imgW="152280" imgH="164880" progId="Equation.3">
                  <p:embed/>
                </p:oleObj>
              </mc:Choice>
              <mc:Fallback>
                <p:oleObj name="Equation" r:id="rId5" imgW="1522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5075" y="5287963"/>
                        <a:ext cx="492125"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8280" name="Text Box 8"/>
          <p:cNvSpPr txBox="1">
            <a:spLocks noChangeArrowheads="1"/>
          </p:cNvSpPr>
          <p:nvPr/>
        </p:nvSpPr>
        <p:spPr bwMode="auto">
          <a:xfrm>
            <a:off x="685800" y="2849563"/>
            <a:ext cx="5410200" cy="427037"/>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weight of the water in the mattress is </a:t>
            </a:r>
          </a:p>
        </p:txBody>
      </p:sp>
      <p:graphicFrame>
        <p:nvGraphicFramePr>
          <p:cNvPr id="438281" name="Object 4"/>
          <p:cNvGraphicFramePr>
            <a:graphicFrameLocks noChangeAspect="1"/>
          </p:cNvGraphicFramePr>
          <p:nvPr/>
        </p:nvGraphicFramePr>
        <p:xfrm>
          <a:off x="1828800" y="3248025"/>
          <a:ext cx="485775" cy="442913"/>
        </p:xfrm>
        <a:graphic>
          <a:graphicData uri="http://schemas.openxmlformats.org/presentationml/2006/ole">
            <mc:AlternateContent xmlns:mc="http://schemas.openxmlformats.org/markup-compatibility/2006">
              <mc:Choice xmlns:v="urn:schemas-microsoft-com:vml" Requires="v">
                <p:oleObj spid="_x0000_s779511" name="Equation" r:id="rId7" imgW="177480" imgH="177480" progId="Equation.3">
                  <p:embed/>
                </p:oleObj>
              </mc:Choice>
              <mc:Fallback>
                <p:oleObj name="Equation" r:id="rId7" imgW="177480" imgH="177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8800" y="3248025"/>
                        <a:ext cx="485775" cy="4429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8282" name="Text Box 10"/>
          <p:cNvSpPr txBox="1">
            <a:spLocks noChangeArrowheads="1"/>
          </p:cNvSpPr>
          <p:nvPr/>
        </p:nvSpPr>
        <p:spPr bwMode="auto">
          <a:xfrm>
            <a:off x="685800" y="3733800"/>
            <a:ext cx="7848600" cy="12160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b) Find the pressure exerted by the water on the floor when the bed rests in its normal position, assuming the entire lower surface of the mattress makes contact with the floor.</a:t>
            </a:r>
          </a:p>
        </p:txBody>
      </p:sp>
      <p:graphicFrame>
        <p:nvGraphicFramePr>
          <p:cNvPr id="438283" name="Object 5"/>
          <p:cNvGraphicFramePr>
            <a:graphicFrameLocks noChangeAspect="1"/>
          </p:cNvGraphicFramePr>
          <p:nvPr/>
        </p:nvGraphicFramePr>
        <p:xfrm>
          <a:off x="1573213" y="2371725"/>
          <a:ext cx="1096962" cy="438150"/>
        </p:xfrm>
        <a:graphic>
          <a:graphicData uri="http://schemas.openxmlformats.org/presentationml/2006/ole">
            <mc:AlternateContent xmlns:mc="http://schemas.openxmlformats.org/markup-compatibility/2006">
              <mc:Choice xmlns:v="urn:schemas-microsoft-com:vml" Requires="v">
                <p:oleObj spid="_x0000_s779512" name="Equation" r:id="rId9" imgW="520560" imgH="228600" progId="Equation.3">
                  <p:embed/>
                </p:oleObj>
              </mc:Choice>
              <mc:Fallback>
                <p:oleObj name="Equation" r:id="rId9" imgW="52056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73213" y="2371725"/>
                        <a:ext cx="1096962"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4" name="Object 6"/>
          <p:cNvGraphicFramePr>
            <a:graphicFrameLocks noChangeAspect="1"/>
          </p:cNvGraphicFramePr>
          <p:nvPr/>
        </p:nvGraphicFramePr>
        <p:xfrm>
          <a:off x="2598738" y="2371725"/>
          <a:ext cx="5402262" cy="438150"/>
        </p:xfrm>
        <a:graphic>
          <a:graphicData uri="http://schemas.openxmlformats.org/presentationml/2006/ole">
            <mc:AlternateContent xmlns:mc="http://schemas.openxmlformats.org/markup-compatibility/2006">
              <mc:Choice xmlns:v="urn:schemas-microsoft-com:vml" Requires="v">
                <p:oleObj spid="_x0000_s779513" name="Equation" r:id="rId11" imgW="2565360" imgH="228600" progId="Equation.3">
                  <p:embed/>
                </p:oleObj>
              </mc:Choice>
              <mc:Fallback>
                <p:oleObj name="Equation" r:id="rId11" imgW="25653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98738" y="2371725"/>
                        <a:ext cx="5402262"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5" name="Object 7"/>
          <p:cNvGraphicFramePr>
            <a:graphicFrameLocks noChangeAspect="1"/>
          </p:cNvGraphicFramePr>
          <p:nvPr/>
        </p:nvGraphicFramePr>
        <p:xfrm>
          <a:off x="2295525" y="3309938"/>
          <a:ext cx="849313" cy="423862"/>
        </p:xfrm>
        <a:graphic>
          <a:graphicData uri="http://schemas.openxmlformats.org/presentationml/2006/ole">
            <mc:AlternateContent xmlns:mc="http://schemas.openxmlformats.org/markup-compatibility/2006">
              <mc:Choice xmlns:v="urn:schemas-microsoft-com:vml" Requires="v">
                <p:oleObj spid="_x0000_s779514" name="Equation" r:id="rId13" imgW="368280" imgH="164880" progId="Equation.3">
                  <p:embed/>
                </p:oleObj>
              </mc:Choice>
              <mc:Fallback>
                <p:oleObj name="Equation" r:id="rId13" imgW="368280" imgH="1648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95525" y="3309938"/>
                        <a:ext cx="849313" cy="4238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6" name="Object 8"/>
          <p:cNvGraphicFramePr>
            <a:graphicFrameLocks noChangeAspect="1"/>
          </p:cNvGraphicFramePr>
          <p:nvPr/>
        </p:nvGraphicFramePr>
        <p:xfrm>
          <a:off x="3124200" y="3257550"/>
          <a:ext cx="4365625" cy="427038"/>
        </p:xfrm>
        <a:graphic>
          <a:graphicData uri="http://schemas.openxmlformats.org/presentationml/2006/ole">
            <mc:AlternateContent xmlns:mc="http://schemas.openxmlformats.org/markup-compatibility/2006">
              <mc:Choice xmlns:v="urn:schemas-microsoft-com:vml" Requires="v">
                <p:oleObj spid="_x0000_s779515" name="Equation" r:id="rId15" imgW="1892160" imgH="203040" progId="Equation.3">
                  <p:embed/>
                </p:oleObj>
              </mc:Choice>
              <mc:Fallback>
                <p:oleObj name="Equation" r:id="rId15" imgW="1892160" imgH="2030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24200" y="3257550"/>
                        <a:ext cx="436562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7" name="Object 9"/>
          <p:cNvGraphicFramePr>
            <a:graphicFrameLocks noChangeAspect="1"/>
          </p:cNvGraphicFramePr>
          <p:nvPr/>
        </p:nvGraphicFramePr>
        <p:xfrm>
          <a:off x="4191000" y="5130800"/>
          <a:ext cx="681038" cy="801688"/>
        </p:xfrm>
        <a:graphic>
          <a:graphicData uri="http://schemas.openxmlformats.org/presentationml/2006/ole">
            <mc:AlternateContent xmlns:mc="http://schemas.openxmlformats.org/markup-compatibility/2006">
              <mc:Choice xmlns:v="urn:schemas-microsoft-com:vml" Requires="v">
                <p:oleObj spid="_x0000_s779516" name="Equation" r:id="rId17" imgW="304560" imgH="393480" progId="Equation.3">
                  <p:embed/>
                </p:oleObj>
              </mc:Choice>
              <mc:Fallback>
                <p:oleObj name="Equation" r:id="rId17" imgW="304560" imgH="393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91000" y="5130800"/>
                        <a:ext cx="681038" cy="801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8" name="Object 10"/>
          <p:cNvGraphicFramePr>
            <a:graphicFrameLocks noChangeAspect="1"/>
          </p:cNvGraphicFramePr>
          <p:nvPr/>
        </p:nvGraphicFramePr>
        <p:xfrm>
          <a:off x="4795838" y="5130800"/>
          <a:ext cx="879475" cy="801688"/>
        </p:xfrm>
        <a:graphic>
          <a:graphicData uri="http://schemas.openxmlformats.org/presentationml/2006/ole">
            <mc:AlternateContent xmlns:mc="http://schemas.openxmlformats.org/markup-compatibility/2006">
              <mc:Choice xmlns:v="urn:schemas-microsoft-com:vml" Requires="v">
                <p:oleObj spid="_x0000_s779517" name="Equation" r:id="rId19" imgW="393480" imgH="393480" progId="Equation.3">
                  <p:embed/>
                </p:oleObj>
              </mc:Choice>
              <mc:Fallback>
                <p:oleObj name="Equation" r:id="rId19" imgW="393480" imgH="3934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95838" y="5130800"/>
                        <a:ext cx="879475" cy="801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9" name="Object 11"/>
          <p:cNvGraphicFramePr>
            <a:graphicFrameLocks noChangeAspect="1"/>
          </p:cNvGraphicFramePr>
          <p:nvPr/>
        </p:nvGraphicFramePr>
        <p:xfrm>
          <a:off x="5597525" y="5105400"/>
          <a:ext cx="3317875" cy="852488"/>
        </p:xfrm>
        <a:graphic>
          <a:graphicData uri="http://schemas.openxmlformats.org/presentationml/2006/ole">
            <mc:AlternateContent xmlns:mc="http://schemas.openxmlformats.org/markup-compatibility/2006">
              <mc:Choice xmlns:v="urn:schemas-microsoft-com:vml" Requires="v">
                <p:oleObj spid="_x0000_s779518" name="Equation" r:id="rId21" imgW="1485720" imgH="419040" progId="Equation.3">
                  <p:embed/>
                </p:oleObj>
              </mc:Choice>
              <mc:Fallback>
                <p:oleObj name="Equation" r:id="rId21" imgW="1485720" imgH="41904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597525" y="5105400"/>
                        <a:ext cx="3317875" cy="8524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61676312"/>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8275"/>
                                        </p:tgtEl>
                                        <p:attrNameLst>
                                          <p:attrName>style.visibility</p:attrName>
                                        </p:attrNameLst>
                                      </p:cBhvr>
                                      <p:to>
                                        <p:strVal val="visible"/>
                                      </p:to>
                                    </p:set>
                                    <p:animEffect transition="in" filter="wipe(left)">
                                      <p:cBhvr>
                                        <p:cTn id="7" dur="500"/>
                                        <p:tgtEl>
                                          <p:spTgt spid="4382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8276">
                                            <p:txEl>
                                              <p:pRg st="0" end="0"/>
                                            </p:txEl>
                                          </p:spTgt>
                                        </p:tgtEl>
                                        <p:attrNameLst>
                                          <p:attrName>style.visibility</p:attrName>
                                        </p:attrNameLst>
                                      </p:cBhvr>
                                      <p:to>
                                        <p:strVal val="visible"/>
                                      </p:to>
                                    </p:set>
                                    <p:animEffect transition="in" filter="wipe(left)">
                                      <p:cBhvr>
                                        <p:cTn id="12" dur="500"/>
                                        <p:tgtEl>
                                          <p:spTgt spid="43827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8278"/>
                                        </p:tgtEl>
                                        <p:attrNameLst>
                                          <p:attrName>style.visibility</p:attrName>
                                        </p:attrNameLst>
                                      </p:cBhvr>
                                      <p:to>
                                        <p:strVal val="visible"/>
                                      </p:to>
                                    </p:set>
                                    <p:animEffect transition="in" filter="wipe(left)">
                                      <p:cBhvr>
                                        <p:cTn id="17" dur="500"/>
                                        <p:tgtEl>
                                          <p:spTgt spid="43827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8283"/>
                                        </p:tgtEl>
                                        <p:attrNameLst>
                                          <p:attrName>style.visibility</p:attrName>
                                        </p:attrNameLst>
                                      </p:cBhvr>
                                      <p:to>
                                        <p:strVal val="visible"/>
                                      </p:to>
                                    </p:set>
                                    <p:animEffect transition="in" filter="wipe(left)">
                                      <p:cBhvr>
                                        <p:cTn id="22" dur="500"/>
                                        <p:tgtEl>
                                          <p:spTgt spid="4382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8284"/>
                                        </p:tgtEl>
                                        <p:attrNameLst>
                                          <p:attrName>style.visibility</p:attrName>
                                        </p:attrNameLst>
                                      </p:cBhvr>
                                      <p:to>
                                        <p:strVal val="visible"/>
                                      </p:to>
                                    </p:set>
                                    <p:animEffect transition="in" filter="wipe(left)">
                                      <p:cBhvr>
                                        <p:cTn id="27" dur="500"/>
                                        <p:tgtEl>
                                          <p:spTgt spid="43828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8280">
                                            <p:txEl>
                                              <p:pRg st="0" end="0"/>
                                            </p:txEl>
                                          </p:spTgt>
                                        </p:tgtEl>
                                        <p:attrNameLst>
                                          <p:attrName>style.visibility</p:attrName>
                                        </p:attrNameLst>
                                      </p:cBhvr>
                                      <p:to>
                                        <p:strVal val="visible"/>
                                      </p:to>
                                    </p:set>
                                    <p:animEffect transition="in" filter="wipe(left)">
                                      <p:cBhvr>
                                        <p:cTn id="32" dur="500"/>
                                        <p:tgtEl>
                                          <p:spTgt spid="43828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8281"/>
                                        </p:tgtEl>
                                        <p:attrNameLst>
                                          <p:attrName>style.visibility</p:attrName>
                                        </p:attrNameLst>
                                      </p:cBhvr>
                                      <p:to>
                                        <p:strVal val="visible"/>
                                      </p:to>
                                    </p:set>
                                    <p:animEffect transition="in" filter="wipe(left)">
                                      <p:cBhvr>
                                        <p:cTn id="37" dur="500"/>
                                        <p:tgtEl>
                                          <p:spTgt spid="43828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8285"/>
                                        </p:tgtEl>
                                        <p:attrNameLst>
                                          <p:attrName>style.visibility</p:attrName>
                                        </p:attrNameLst>
                                      </p:cBhvr>
                                      <p:to>
                                        <p:strVal val="visible"/>
                                      </p:to>
                                    </p:set>
                                    <p:animEffect transition="in" filter="wipe(left)">
                                      <p:cBhvr>
                                        <p:cTn id="42" dur="500"/>
                                        <p:tgtEl>
                                          <p:spTgt spid="43828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8286"/>
                                        </p:tgtEl>
                                        <p:attrNameLst>
                                          <p:attrName>style.visibility</p:attrName>
                                        </p:attrNameLst>
                                      </p:cBhvr>
                                      <p:to>
                                        <p:strVal val="visible"/>
                                      </p:to>
                                    </p:set>
                                    <p:animEffect transition="in" filter="wipe(left)">
                                      <p:cBhvr>
                                        <p:cTn id="47" dur="500"/>
                                        <p:tgtEl>
                                          <p:spTgt spid="43828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8282"/>
                                        </p:tgtEl>
                                        <p:attrNameLst>
                                          <p:attrName>style.visibility</p:attrName>
                                        </p:attrNameLst>
                                      </p:cBhvr>
                                      <p:to>
                                        <p:strVal val="visible"/>
                                      </p:to>
                                    </p:set>
                                    <p:animEffect transition="in" filter="wipe(left)">
                                      <p:cBhvr>
                                        <p:cTn id="52" dur="500"/>
                                        <p:tgtEl>
                                          <p:spTgt spid="43828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8277">
                                            <p:txEl>
                                              <p:pRg st="0" end="0"/>
                                            </p:txEl>
                                          </p:spTgt>
                                        </p:tgtEl>
                                        <p:attrNameLst>
                                          <p:attrName>style.visibility</p:attrName>
                                        </p:attrNameLst>
                                      </p:cBhvr>
                                      <p:to>
                                        <p:strVal val="visible"/>
                                      </p:to>
                                    </p:set>
                                    <p:animEffect transition="in" filter="wipe(left)">
                                      <p:cBhvr>
                                        <p:cTn id="57" dur="500"/>
                                        <p:tgtEl>
                                          <p:spTgt spid="438277">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8279"/>
                                        </p:tgtEl>
                                        <p:attrNameLst>
                                          <p:attrName>style.visibility</p:attrName>
                                        </p:attrNameLst>
                                      </p:cBhvr>
                                      <p:to>
                                        <p:strVal val="visible"/>
                                      </p:to>
                                    </p:set>
                                    <p:animEffect transition="in" filter="wipe(left)">
                                      <p:cBhvr>
                                        <p:cTn id="62" dur="500"/>
                                        <p:tgtEl>
                                          <p:spTgt spid="43827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38287"/>
                                        </p:tgtEl>
                                        <p:attrNameLst>
                                          <p:attrName>style.visibility</p:attrName>
                                        </p:attrNameLst>
                                      </p:cBhvr>
                                      <p:to>
                                        <p:strVal val="visible"/>
                                      </p:to>
                                    </p:set>
                                    <p:animEffect transition="in" filter="wipe(left)">
                                      <p:cBhvr>
                                        <p:cTn id="67" dur="500"/>
                                        <p:tgtEl>
                                          <p:spTgt spid="43828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8288"/>
                                        </p:tgtEl>
                                        <p:attrNameLst>
                                          <p:attrName>style.visibility</p:attrName>
                                        </p:attrNameLst>
                                      </p:cBhvr>
                                      <p:to>
                                        <p:strVal val="visible"/>
                                      </p:to>
                                    </p:set>
                                    <p:animEffect transition="in" filter="wipe(left)">
                                      <p:cBhvr>
                                        <p:cTn id="72" dur="500"/>
                                        <p:tgtEl>
                                          <p:spTgt spid="43828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8289"/>
                                        </p:tgtEl>
                                        <p:attrNameLst>
                                          <p:attrName>style.visibility</p:attrName>
                                        </p:attrNameLst>
                                      </p:cBhvr>
                                      <p:to>
                                        <p:strVal val="visible"/>
                                      </p:to>
                                    </p:set>
                                    <p:animEffect transition="in" filter="wipe(left)">
                                      <p:cBhvr>
                                        <p:cTn id="77" dur="500"/>
                                        <p:tgtEl>
                                          <p:spTgt spid="4382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5" grpId="0" animBg="1" autoUpdateAnimBg="0"/>
      <p:bldP spid="438276" grpId="0" build="p" autoUpdateAnimBg="0"/>
      <p:bldP spid="438277" grpId="0" build="p" autoUpdateAnimBg="0"/>
      <p:bldP spid="438280" grpId="0" build="p" autoUpdateAnimBg="0"/>
      <p:bldP spid="438282"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7"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4108"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41" name="Slide Number Placeholder 5"/>
          <p:cNvSpPr>
            <a:spLocks noGrp="1"/>
          </p:cNvSpPr>
          <p:nvPr>
            <p:ph type="sldNum" sz="quarter" idx="12"/>
          </p:nvPr>
        </p:nvSpPr>
        <p:spPr/>
        <p:txBody>
          <a:bodyPr/>
          <a:lstStyle/>
          <a:p>
            <a:fld id="{F93EEC2A-FCDE-0340-87DA-B973FAB76A3C}" type="slidenum">
              <a:rPr lang="en-US"/>
              <a:pPr/>
              <a:t>5</a:t>
            </a:fld>
            <a:endParaRPr lang="en-US"/>
          </a:p>
        </p:txBody>
      </p:sp>
      <p:sp>
        <p:nvSpPr>
          <p:cNvPr id="4110" name="Rectangle 2"/>
          <p:cNvSpPr>
            <a:spLocks noGrp="1" noChangeArrowheads="1"/>
          </p:cNvSpPr>
          <p:nvPr>
            <p:ph type="title"/>
          </p:nvPr>
        </p:nvSpPr>
        <p:spPr>
          <a:xfrm>
            <a:off x="685800" y="152400"/>
            <a:ext cx="7772400" cy="609600"/>
          </a:xfrm>
        </p:spPr>
        <p:txBody>
          <a:bodyPr/>
          <a:lstStyle/>
          <a:p>
            <a:r>
              <a:rPr lang="en-US" sz="4000"/>
              <a:t>Variation of Pressure and Depth</a:t>
            </a:r>
            <a:endParaRPr lang="en-US"/>
          </a:p>
        </p:txBody>
      </p:sp>
      <p:sp>
        <p:nvSpPr>
          <p:cNvPr id="439299"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Water pressure increases as a function of depth, and the air pressure decreases as a function of altitude.   Why?</a:t>
            </a:r>
          </a:p>
        </p:txBody>
      </p:sp>
      <p:sp>
        <p:nvSpPr>
          <p:cNvPr id="439300" name="Text Box 4"/>
          <p:cNvSpPr txBox="1">
            <a:spLocks noChangeArrowheads="1"/>
          </p:cNvSpPr>
          <p:nvPr/>
        </p:nvSpPr>
        <p:spPr bwMode="auto">
          <a:xfrm>
            <a:off x="2590800" y="3505200"/>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If the liquid in the cylinder is the same substance as the fluid, the mass of the liquid in the cylinder is </a:t>
            </a:r>
          </a:p>
        </p:txBody>
      </p:sp>
      <p:graphicFrame>
        <p:nvGraphicFramePr>
          <p:cNvPr id="439301" name="Object 2"/>
          <p:cNvGraphicFramePr>
            <a:graphicFrameLocks noChangeAspect="1"/>
          </p:cNvGraphicFramePr>
          <p:nvPr/>
        </p:nvGraphicFramePr>
        <p:xfrm>
          <a:off x="4073525" y="4267200"/>
          <a:ext cx="1946275" cy="427038"/>
        </p:xfrm>
        <a:graphic>
          <a:graphicData uri="http://schemas.openxmlformats.org/presentationml/2006/ole">
            <mc:AlternateContent xmlns:mc="http://schemas.openxmlformats.org/markup-compatibility/2006">
              <mc:Choice xmlns:v="urn:schemas-microsoft-com:vml" Requires="v">
                <p:oleObj spid="_x0000_s788545" name="Equation" r:id="rId3" imgW="952200" imgH="228600" progId="Equation.3">
                  <p:embed/>
                </p:oleObj>
              </mc:Choice>
              <mc:Fallback>
                <p:oleObj name="Equation" r:id="rId3" imgW="9522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3525" y="4267200"/>
                        <a:ext cx="194627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9302" name="Text Box 6"/>
          <p:cNvSpPr txBox="1">
            <a:spLocks noChangeArrowheads="1"/>
          </p:cNvSpPr>
          <p:nvPr/>
        </p:nvSpPr>
        <p:spPr bwMode="auto">
          <a:xfrm>
            <a:off x="2438400" y="1660525"/>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It seems that the pressure has a lot to do with the total mass of the fluid above the object that puts weight on the object.</a:t>
            </a:r>
          </a:p>
        </p:txBody>
      </p:sp>
      <p:sp>
        <p:nvSpPr>
          <p:cNvPr id="439303" name="Text Box 7"/>
          <p:cNvSpPr txBox="1">
            <a:spLocks noChangeArrowheads="1"/>
          </p:cNvSpPr>
          <p:nvPr/>
        </p:nvSpPr>
        <p:spPr bwMode="auto">
          <a:xfrm>
            <a:off x="2514600" y="2393950"/>
            <a:ext cx="6324600" cy="10350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dirty="0">
                <a:solidFill>
                  <a:schemeClr val="accent2"/>
                </a:solidFill>
                <a:latin typeface="Arial Narrow" charset="0"/>
              </a:rPr>
              <a:t>Let’s imagine the liquid contained in a cylinder with height </a:t>
            </a:r>
            <a:r>
              <a:rPr lang="en-US" sz="2000" dirty="0" err="1">
                <a:solidFill>
                  <a:schemeClr val="accent2"/>
                </a:solidFill>
                <a:latin typeface="Monotype Corsiva" charset="0"/>
              </a:rPr>
              <a:t>h</a:t>
            </a:r>
            <a:r>
              <a:rPr lang="en-US" sz="2000" dirty="0">
                <a:solidFill>
                  <a:schemeClr val="accent2"/>
                </a:solidFill>
                <a:latin typeface="Arial Narrow" charset="0"/>
              </a:rPr>
              <a:t> and the cross sectional area </a:t>
            </a:r>
            <a:r>
              <a:rPr lang="en-US" sz="2000" dirty="0">
                <a:solidFill>
                  <a:schemeClr val="accent2"/>
                </a:solidFill>
                <a:latin typeface="Monotype Corsiva" charset="0"/>
              </a:rPr>
              <a:t>A</a:t>
            </a:r>
            <a:r>
              <a:rPr lang="en-US" sz="2000" dirty="0">
                <a:solidFill>
                  <a:schemeClr val="accent2"/>
                </a:solidFill>
                <a:latin typeface="Arial Narrow" charset="0"/>
              </a:rPr>
              <a:t> immersed in a fluid of density</a:t>
            </a:r>
            <a:r>
              <a:rPr lang="en-US" sz="2000" dirty="0" smtClean="0">
                <a:solidFill>
                  <a:schemeClr val="accent2"/>
                </a:solidFill>
                <a:latin typeface="Arial Narrow" charset="0"/>
              </a:rPr>
              <a:t> </a:t>
            </a:r>
            <a:r>
              <a:rPr lang="en-US" sz="2000" dirty="0" err="1" smtClean="0">
                <a:solidFill>
                  <a:schemeClr val="accent2"/>
                </a:solidFill>
                <a:latin typeface="Symbol" charset="2"/>
              </a:rPr>
              <a:t>ρ</a:t>
            </a:r>
            <a:r>
              <a:rPr lang="en-US" sz="2000" dirty="0" smtClean="0">
                <a:solidFill>
                  <a:schemeClr val="accent2"/>
                </a:solidFill>
                <a:latin typeface="Arial Narrow" charset="0"/>
              </a:rPr>
              <a:t> </a:t>
            </a:r>
            <a:r>
              <a:rPr lang="en-US" sz="2000" dirty="0">
                <a:solidFill>
                  <a:schemeClr val="accent2"/>
                </a:solidFill>
                <a:latin typeface="Arial Narrow" charset="0"/>
              </a:rPr>
              <a:t>at rest, as shown in the figure, and the system is in its equilibrium.</a:t>
            </a:r>
          </a:p>
        </p:txBody>
      </p:sp>
      <p:sp>
        <p:nvSpPr>
          <p:cNvPr id="439304" name="Text Box 8"/>
          <p:cNvSpPr txBox="1">
            <a:spLocks noChangeArrowheads="1"/>
          </p:cNvSpPr>
          <p:nvPr/>
        </p:nvSpPr>
        <p:spPr bwMode="auto">
          <a:xfrm>
            <a:off x="4267200" y="4800600"/>
            <a:ext cx="4648200" cy="94456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dirty="0">
                <a:solidFill>
                  <a:schemeClr val="accent2"/>
                </a:solidFill>
                <a:latin typeface="Arial Narrow" charset="0"/>
              </a:rPr>
              <a:t>The pressure at the depth </a:t>
            </a:r>
            <a:r>
              <a:rPr lang="en-US" sz="1800" dirty="0" err="1">
                <a:solidFill>
                  <a:schemeClr val="accent2"/>
                </a:solidFill>
                <a:latin typeface="Monotype Corsiva" charset="0"/>
              </a:rPr>
              <a:t>h</a:t>
            </a:r>
            <a:r>
              <a:rPr lang="en-US" sz="1800" dirty="0">
                <a:solidFill>
                  <a:schemeClr val="accent2"/>
                </a:solidFill>
                <a:latin typeface="Arial Narrow" charset="0"/>
              </a:rPr>
              <a:t> below the surface of the  fluid open to the atmosphere is greater than the atmospheric pressure by</a:t>
            </a:r>
            <a:r>
              <a:rPr lang="en-US" sz="1800" dirty="0" smtClean="0">
                <a:solidFill>
                  <a:schemeClr val="accent2"/>
                </a:solidFill>
                <a:latin typeface="Arial Narrow" charset="0"/>
              </a:rPr>
              <a:t> </a:t>
            </a:r>
            <a:r>
              <a:rPr lang="en-US" sz="1800" dirty="0" err="1" smtClean="0">
                <a:solidFill>
                  <a:schemeClr val="accent2"/>
                </a:solidFill>
                <a:latin typeface="Symbol" charset="2"/>
              </a:rPr>
              <a:t>ρ</a:t>
            </a:r>
            <a:r>
              <a:rPr lang="en-US" sz="1800" dirty="0" err="1" smtClean="0">
                <a:solidFill>
                  <a:schemeClr val="accent2"/>
                </a:solidFill>
                <a:latin typeface="Monotype Corsiva" charset="0"/>
              </a:rPr>
              <a:t>gh</a:t>
            </a:r>
            <a:r>
              <a:rPr lang="en-US" sz="1800" dirty="0">
                <a:solidFill>
                  <a:schemeClr val="accent2"/>
                </a:solidFill>
                <a:latin typeface="Arial Narrow" charset="0"/>
              </a:rPr>
              <a:t>.</a:t>
            </a:r>
          </a:p>
        </p:txBody>
      </p:sp>
      <p:sp>
        <p:nvSpPr>
          <p:cNvPr id="439305" name="Text Box 9"/>
          <p:cNvSpPr txBox="1">
            <a:spLocks noChangeArrowheads="1"/>
          </p:cNvSpPr>
          <p:nvPr/>
        </p:nvSpPr>
        <p:spPr bwMode="auto">
          <a:xfrm>
            <a:off x="228600" y="4800600"/>
            <a:ext cx="22098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we obtain</a:t>
            </a:r>
          </a:p>
        </p:txBody>
      </p:sp>
      <p:sp>
        <p:nvSpPr>
          <p:cNvPr id="439306" name="Text Box 10"/>
          <p:cNvSpPr txBox="1">
            <a:spLocks noChangeArrowheads="1"/>
          </p:cNvSpPr>
          <p:nvPr/>
        </p:nvSpPr>
        <p:spPr bwMode="auto">
          <a:xfrm>
            <a:off x="304800" y="5257800"/>
            <a:ext cx="27432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Atmospheric pressure P</a:t>
            </a:r>
            <a:r>
              <a:rPr lang="en-US" sz="2000" baseline="-25000">
                <a:solidFill>
                  <a:schemeClr val="accent2"/>
                </a:solidFill>
                <a:latin typeface="Arial Narrow" charset="0"/>
              </a:rPr>
              <a:t>0</a:t>
            </a:r>
            <a:r>
              <a:rPr lang="en-US" sz="2000">
                <a:solidFill>
                  <a:schemeClr val="accent2"/>
                </a:solidFill>
                <a:latin typeface="Arial Narrow" charset="0"/>
              </a:rPr>
              <a:t> is</a:t>
            </a:r>
          </a:p>
        </p:txBody>
      </p:sp>
      <p:graphicFrame>
        <p:nvGraphicFramePr>
          <p:cNvPr id="439307" name="Object 3"/>
          <p:cNvGraphicFramePr>
            <a:graphicFrameLocks noChangeAspect="1"/>
          </p:cNvGraphicFramePr>
          <p:nvPr/>
        </p:nvGraphicFramePr>
        <p:xfrm>
          <a:off x="381000" y="5638800"/>
          <a:ext cx="3021013" cy="374650"/>
        </p:xfrm>
        <a:graphic>
          <a:graphicData uri="http://schemas.openxmlformats.org/presentationml/2006/ole">
            <mc:AlternateContent xmlns:mc="http://schemas.openxmlformats.org/markup-compatibility/2006">
              <mc:Choice xmlns:v="urn:schemas-microsoft-com:vml" Requires="v">
                <p:oleObj spid="_x0000_s788546" name="Equation" r:id="rId5" imgW="1498320" imgH="203040" progId="Equation.3">
                  <p:embed/>
                </p:oleObj>
              </mc:Choice>
              <mc:Fallback>
                <p:oleObj name="Equation" r:id="rId5" imgW="149832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5638800"/>
                        <a:ext cx="3021013"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12"/>
          <p:cNvGrpSpPr>
            <a:grpSpLocks/>
          </p:cNvGrpSpPr>
          <p:nvPr/>
        </p:nvGrpSpPr>
        <p:grpSpPr bwMode="auto">
          <a:xfrm>
            <a:off x="609600" y="1687513"/>
            <a:ext cx="1446213" cy="2503487"/>
            <a:chOff x="432" y="1063"/>
            <a:chExt cx="768" cy="1289"/>
          </a:xfrm>
        </p:grpSpPr>
        <p:grpSp>
          <p:nvGrpSpPr>
            <p:cNvPr id="3" name="Group 13"/>
            <p:cNvGrpSpPr>
              <a:grpSpLocks/>
            </p:cNvGrpSpPr>
            <p:nvPr/>
          </p:nvGrpSpPr>
          <p:grpSpPr bwMode="auto">
            <a:xfrm>
              <a:off x="432" y="1296"/>
              <a:ext cx="768" cy="1056"/>
              <a:chOff x="336" y="1104"/>
              <a:chExt cx="624" cy="864"/>
            </a:xfrm>
          </p:grpSpPr>
          <p:sp>
            <p:nvSpPr>
              <p:cNvPr id="4135" name="Rectangle 14"/>
              <p:cNvSpPr>
                <a:spLocks noChangeArrowheads="1"/>
              </p:cNvSpPr>
              <p:nvPr/>
            </p:nvSpPr>
            <p:spPr bwMode="auto">
              <a:xfrm>
                <a:off x="336" y="1296"/>
                <a:ext cx="624"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4136" name="Rectangle 15"/>
              <p:cNvSpPr>
                <a:spLocks noChangeArrowheads="1"/>
              </p:cNvSpPr>
              <p:nvPr/>
            </p:nvSpPr>
            <p:spPr bwMode="auto">
              <a:xfrm>
                <a:off x="336" y="1152"/>
                <a:ext cx="624" cy="816"/>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4137" name="Rectangle 16"/>
              <p:cNvSpPr>
                <a:spLocks noChangeArrowheads="1"/>
              </p:cNvSpPr>
              <p:nvPr/>
            </p:nvSpPr>
            <p:spPr bwMode="auto">
              <a:xfrm>
                <a:off x="336" y="1104"/>
                <a:ext cx="624"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4121" name="Rectangle 17"/>
            <p:cNvSpPr>
              <a:spLocks noChangeArrowheads="1"/>
            </p:cNvSpPr>
            <p:nvPr/>
          </p:nvSpPr>
          <p:spPr bwMode="auto">
            <a:xfrm>
              <a:off x="816" y="1536"/>
              <a:ext cx="192" cy="384"/>
            </a:xfrm>
            <a:prstGeom prst="rect">
              <a:avLst/>
            </a:prstGeom>
            <a:solidFill>
              <a:srgbClr val="00FFFF"/>
            </a:solidFill>
            <a:ln w="28575">
              <a:solidFill>
                <a:schemeClr val="accent1"/>
              </a:solidFill>
              <a:miter lim="800000"/>
              <a:headEnd/>
              <a:tailEnd/>
            </a:ln>
          </p:spPr>
          <p:txBody>
            <a:bodyPr wrap="none" anchor="ctr">
              <a:prstTxWarp prst="textNoShape">
                <a:avLst/>
              </a:prstTxWarp>
            </a:bodyPr>
            <a:lstStyle/>
            <a:p>
              <a:endParaRPr lang="en-US"/>
            </a:p>
          </p:txBody>
        </p:sp>
        <p:grpSp>
          <p:nvGrpSpPr>
            <p:cNvPr id="4" name="Group 18"/>
            <p:cNvGrpSpPr>
              <a:grpSpLocks/>
            </p:cNvGrpSpPr>
            <p:nvPr/>
          </p:nvGrpSpPr>
          <p:grpSpPr bwMode="auto">
            <a:xfrm>
              <a:off x="576" y="1063"/>
              <a:ext cx="336" cy="473"/>
              <a:chOff x="576" y="1063"/>
              <a:chExt cx="336" cy="473"/>
            </a:xfrm>
          </p:grpSpPr>
          <p:sp>
            <p:nvSpPr>
              <p:cNvPr id="4133" name="Line 19"/>
              <p:cNvSpPr>
                <a:spLocks noChangeShapeType="1"/>
              </p:cNvSpPr>
              <p:nvPr/>
            </p:nvSpPr>
            <p:spPr bwMode="auto">
              <a:xfrm>
                <a:off x="912" y="1152"/>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4" name="Text Box 20"/>
              <p:cNvSpPr txBox="1">
                <a:spLocks noChangeArrowheads="1"/>
              </p:cNvSpPr>
              <p:nvPr/>
            </p:nvSpPr>
            <p:spPr bwMode="auto">
              <a:xfrm>
                <a:off x="576" y="1063"/>
                <a:ext cx="28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r>
                  <a:rPr lang="en-US" sz="2000">
                    <a:solidFill>
                      <a:schemeClr val="accent2"/>
                    </a:solidFill>
                    <a:latin typeface="Arial Narrow" charset="0"/>
                  </a:rPr>
                  <a:t>A</a:t>
                </a:r>
              </a:p>
            </p:txBody>
          </p:sp>
        </p:grpSp>
        <p:grpSp>
          <p:nvGrpSpPr>
            <p:cNvPr id="5" name="Group 21"/>
            <p:cNvGrpSpPr>
              <a:grpSpLocks/>
            </p:cNvGrpSpPr>
            <p:nvPr/>
          </p:nvGrpSpPr>
          <p:grpSpPr bwMode="auto">
            <a:xfrm>
              <a:off x="909" y="1920"/>
              <a:ext cx="246" cy="338"/>
              <a:chOff x="909" y="1920"/>
              <a:chExt cx="246" cy="338"/>
            </a:xfrm>
          </p:grpSpPr>
          <p:sp>
            <p:nvSpPr>
              <p:cNvPr id="4131" name="Line 22"/>
              <p:cNvSpPr>
                <a:spLocks noChangeShapeType="1"/>
              </p:cNvSpPr>
              <p:nvPr/>
            </p:nvSpPr>
            <p:spPr bwMode="auto">
              <a:xfrm flipV="1">
                <a:off x="960" y="1920"/>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2" name="Text Box 23"/>
              <p:cNvSpPr txBox="1">
                <a:spLocks noChangeArrowheads="1"/>
              </p:cNvSpPr>
              <p:nvPr/>
            </p:nvSpPr>
            <p:spPr bwMode="auto">
              <a:xfrm>
                <a:off x="909" y="2054"/>
                <a:ext cx="24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a:t>
                </a:r>
              </a:p>
            </p:txBody>
          </p:sp>
        </p:grpSp>
        <p:grpSp>
          <p:nvGrpSpPr>
            <p:cNvPr id="6" name="Group 24"/>
            <p:cNvGrpSpPr>
              <a:grpSpLocks/>
            </p:cNvGrpSpPr>
            <p:nvPr/>
          </p:nvGrpSpPr>
          <p:grpSpPr bwMode="auto">
            <a:xfrm>
              <a:off x="624" y="1824"/>
              <a:ext cx="288" cy="359"/>
              <a:chOff x="624" y="1824"/>
              <a:chExt cx="288" cy="359"/>
            </a:xfrm>
          </p:grpSpPr>
          <p:sp>
            <p:nvSpPr>
              <p:cNvPr id="4129" name="Line 25"/>
              <p:cNvSpPr>
                <a:spLocks noChangeShapeType="1"/>
              </p:cNvSpPr>
              <p:nvPr/>
            </p:nvSpPr>
            <p:spPr bwMode="auto">
              <a:xfrm>
                <a:off x="912" y="1824"/>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0" name="Text Box 26"/>
              <p:cNvSpPr txBox="1">
                <a:spLocks noChangeArrowheads="1"/>
              </p:cNvSpPr>
              <p:nvPr/>
            </p:nvSpPr>
            <p:spPr bwMode="auto">
              <a:xfrm>
                <a:off x="624" y="1979"/>
                <a:ext cx="244"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r>
                  <a:rPr lang="en-US" sz="2000" b="1">
                    <a:solidFill>
                      <a:schemeClr val="accent2"/>
                    </a:solidFill>
                    <a:latin typeface="Monotype Corsiva" charset="0"/>
                  </a:rPr>
                  <a:t>g</a:t>
                </a:r>
              </a:p>
            </p:txBody>
          </p:sp>
        </p:grpSp>
        <p:grpSp>
          <p:nvGrpSpPr>
            <p:cNvPr id="7" name="Group 27"/>
            <p:cNvGrpSpPr>
              <a:grpSpLocks/>
            </p:cNvGrpSpPr>
            <p:nvPr/>
          </p:nvGrpSpPr>
          <p:grpSpPr bwMode="auto">
            <a:xfrm>
              <a:off x="518" y="1536"/>
              <a:ext cx="298" cy="384"/>
              <a:chOff x="518" y="1536"/>
              <a:chExt cx="298" cy="384"/>
            </a:xfrm>
          </p:grpSpPr>
          <p:sp>
            <p:nvSpPr>
              <p:cNvPr id="4126" name="Line 28"/>
              <p:cNvSpPr>
                <a:spLocks noChangeShapeType="1"/>
              </p:cNvSpPr>
              <p:nvPr/>
            </p:nvSpPr>
            <p:spPr bwMode="auto">
              <a:xfrm flipH="1">
                <a:off x="624" y="1920"/>
                <a:ext cx="192" cy="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4127" name="Line 29"/>
              <p:cNvSpPr>
                <a:spLocks noChangeShapeType="1"/>
              </p:cNvSpPr>
              <p:nvPr/>
            </p:nvSpPr>
            <p:spPr bwMode="auto">
              <a:xfrm flipV="1">
                <a:off x="720" y="1536"/>
                <a:ext cx="0" cy="384"/>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4128" name="Text Box 30"/>
              <p:cNvSpPr txBox="1">
                <a:spLocks noChangeArrowheads="1"/>
              </p:cNvSpPr>
              <p:nvPr/>
            </p:nvSpPr>
            <p:spPr bwMode="auto">
              <a:xfrm>
                <a:off x="518" y="1591"/>
                <a:ext cx="160" cy="20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grpSp>
      </p:grpSp>
      <p:graphicFrame>
        <p:nvGraphicFramePr>
          <p:cNvPr id="439327" name="Object 4"/>
          <p:cNvGraphicFramePr>
            <a:graphicFrameLocks noChangeAspect="1"/>
          </p:cNvGraphicFramePr>
          <p:nvPr/>
        </p:nvGraphicFramePr>
        <p:xfrm>
          <a:off x="6556375" y="3917950"/>
          <a:ext cx="377825" cy="279400"/>
        </p:xfrm>
        <a:graphic>
          <a:graphicData uri="http://schemas.openxmlformats.org/presentationml/2006/ole">
            <mc:AlternateContent xmlns:mc="http://schemas.openxmlformats.org/markup-compatibility/2006">
              <mc:Choice xmlns:v="urn:schemas-microsoft-com:vml" Requires="v">
                <p:oleObj spid="_x0000_s788547" name="Equation" r:id="rId7" imgW="203040" imgH="164880" progId="Equation.3">
                  <p:embed/>
                </p:oleObj>
              </mc:Choice>
              <mc:Fallback>
                <p:oleObj name="Equation" r:id="rId7" imgW="20304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56375" y="3917950"/>
                        <a:ext cx="377825" cy="279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9328" name="Text Box 32"/>
          <p:cNvSpPr txBox="1">
            <a:spLocks noChangeArrowheads="1"/>
          </p:cNvSpPr>
          <p:nvPr/>
        </p:nvSpPr>
        <p:spPr bwMode="auto">
          <a:xfrm>
            <a:off x="304800" y="4327525"/>
            <a:ext cx="3733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system is in its equilibrium</a:t>
            </a:r>
          </a:p>
        </p:txBody>
      </p:sp>
      <p:graphicFrame>
        <p:nvGraphicFramePr>
          <p:cNvPr id="439329" name="Object 5"/>
          <p:cNvGraphicFramePr>
            <a:graphicFrameLocks noChangeAspect="1"/>
          </p:cNvGraphicFramePr>
          <p:nvPr/>
        </p:nvGraphicFramePr>
        <p:xfrm>
          <a:off x="2355850" y="4859338"/>
          <a:ext cx="311150" cy="307975"/>
        </p:xfrm>
        <a:graphic>
          <a:graphicData uri="http://schemas.openxmlformats.org/presentationml/2006/ole">
            <mc:AlternateContent xmlns:mc="http://schemas.openxmlformats.org/markup-compatibility/2006">
              <mc:Choice xmlns:v="urn:schemas-microsoft-com:vml" Requires="v">
                <p:oleObj spid="_x0000_s788548" name="Equation" r:id="rId9" imgW="152280" imgH="164880" progId="Equation.3">
                  <p:embed/>
                </p:oleObj>
              </mc:Choice>
              <mc:Fallback>
                <p:oleObj name="Equation" r:id="rId9" imgW="152280" imgH="1648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5850" y="4859338"/>
                        <a:ext cx="311150" cy="3079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0" name="Object 6"/>
          <p:cNvGraphicFramePr>
            <a:graphicFrameLocks noChangeAspect="1"/>
          </p:cNvGraphicFramePr>
          <p:nvPr/>
        </p:nvGraphicFramePr>
        <p:xfrm>
          <a:off x="6915150" y="3886200"/>
          <a:ext cx="684213" cy="342900"/>
        </p:xfrm>
        <a:graphic>
          <a:graphicData uri="http://schemas.openxmlformats.org/presentationml/2006/ole">
            <mc:AlternateContent xmlns:mc="http://schemas.openxmlformats.org/markup-compatibility/2006">
              <mc:Choice xmlns:v="urn:schemas-microsoft-com:vml" Requires="v">
                <p:oleObj spid="_x0000_s788549" name="Equation" r:id="rId11" imgW="368280" imgH="203040" progId="Equation.3">
                  <p:embed/>
                </p:oleObj>
              </mc:Choice>
              <mc:Fallback>
                <p:oleObj name="Equation" r:id="rId11" imgW="36828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15150" y="3886200"/>
                        <a:ext cx="684213" cy="342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1" name="Object 7"/>
          <p:cNvGraphicFramePr>
            <a:graphicFrameLocks noChangeAspect="1"/>
          </p:cNvGraphicFramePr>
          <p:nvPr/>
        </p:nvGraphicFramePr>
        <p:xfrm>
          <a:off x="7580313" y="3886200"/>
          <a:ext cx="801687" cy="342900"/>
        </p:xfrm>
        <a:graphic>
          <a:graphicData uri="http://schemas.openxmlformats.org/presentationml/2006/ole">
            <mc:AlternateContent xmlns:mc="http://schemas.openxmlformats.org/markup-compatibility/2006">
              <mc:Choice xmlns:v="urn:schemas-microsoft-com:vml" Requires="v">
                <p:oleObj spid="_x0000_s788550" name="Equation" r:id="rId13" imgW="431640" imgH="203040" progId="Equation.3">
                  <p:embed/>
                </p:oleObj>
              </mc:Choice>
              <mc:Fallback>
                <p:oleObj name="Equation" r:id="rId13" imgW="431640" imgH="2030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80313" y="3886200"/>
                        <a:ext cx="801687" cy="342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2" name="Object 8"/>
          <p:cNvGraphicFramePr>
            <a:graphicFrameLocks noChangeAspect="1"/>
          </p:cNvGraphicFramePr>
          <p:nvPr/>
        </p:nvGraphicFramePr>
        <p:xfrm>
          <a:off x="5924550" y="4267200"/>
          <a:ext cx="2439988" cy="427038"/>
        </p:xfrm>
        <a:graphic>
          <a:graphicData uri="http://schemas.openxmlformats.org/presentationml/2006/ole">
            <mc:AlternateContent xmlns:mc="http://schemas.openxmlformats.org/markup-compatibility/2006">
              <mc:Choice xmlns:v="urn:schemas-microsoft-com:vml" Requires="v">
                <p:oleObj spid="_x0000_s788551" name="Equation" r:id="rId15" imgW="1193760" imgH="228600" progId="Equation.3">
                  <p:embed/>
                </p:oleObj>
              </mc:Choice>
              <mc:Fallback>
                <p:oleObj name="Equation" r:id="rId15" imgW="119376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24550" y="4267200"/>
                        <a:ext cx="2439988"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3" name="Object 9"/>
          <p:cNvGraphicFramePr>
            <a:graphicFrameLocks noChangeAspect="1"/>
          </p:cNvGraphicFramePr>
          <p:nvPr/>
        </p:nvGraphicFramePr>
        <p:xfrm>
          <a:off x="8269288" y="4314825"/>
          <a:ext cx="493712" cy="331788"/>
        </p:xfrm>
        <a:graphic>
          <a:graphicData uri="http://schemas.openxmlformats.org/presentationml/2006/ole">
            <mc:AlternateContent xmlns:mc="http://schemas.openxmlformats.org/markup-compatibility/2006">
              <mc:Choice xmlns:v="urn:schemas-microsoft-com:vml" Requires="v">
                <p:oleObj spid="_x0000_s788552" name="Equation" r:id="rId17" imgW="241200" imgH="177480" progId="Equation.3">
                  <p:embed/>
                </p:oleObj>
              </mc:Choice>
              <mc:Fallback>
                <p:oleObj name="Equation" r:id="rId17" imgW="241200" imgH="177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269288" y="4314825"/>
                        <a:ext cx="493712" cy="3317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4" name="Object 10"/>
          <p:cNvGraphicFramePr>
            <a:graphicFrameLocks noChangeAspect="1"/>
          </p:cNvGraphicFramePr>
          <p:nvPr/>
        </p:nvGraphicFramePr>
        <p:xfrm>
          <a:off x="2581275" y="4830763"/>
          <a:ext cx="1400175" cy="427037"/>
        </p:xfrm>
        <a:graphic>
          <a:graphicData uri="http://schemas.openxmlformats.org/presentationml/2006/ole">
            <mc:AlternateContent xmlns:mc="http://schemas.openxmlformats.org/markup-compatibility/2006">
              <mc:Choice xmlns:v="urn:schemas-microsoft-com:vml" Requires="v">
                <p:oleObj spid="_x0000_s788553" name="Equation" r:id="rId19" imgW="685800" imgH="228600" progId="Equation.DSMT4">
                  <p:embed/>
                </p:oleObj>
              </mc:Choice>
              <mc:Fallback>
                <p:oleObj name="Equation" r:id="rId19" imgW="68580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81275" y="4830763"/>
                        <a:ext cx="140017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6584296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9299"/>
                                        </p:tgtEl>
                                        <p:attrNameLst>
                                          <p:attrName>style.visibility</p:attrName>
                                        </p:attrNameLst>
                                      </p:cBhvr>
                                      <p:to>
                                        <p:strVal val="visible"/>
                                      </p:to>
                                    </p:set>
                                    <p:animEffect transition="in" filter="wipe(left)">
                                      <p:cBhvr>
                                        <p:cTn id="7" dur="500"/>
                                        <p:tgtEl>
                                          <p:spTgt spid="43929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9302">
                                            <p:txEl>
                                              <p:pRg st="0" end="0"/>
                                            </p:txEl>
                                          </p:spTgt>
                                        </p:tgtEl>
                                        <p:attrNameLst>
                                          <p:attrName>style.visibility</p:attrName>
                                        </p:attrNameLst>
                                      </p:cBhvr>
                                      <p:to>
                                        <p:strVal val="visible"/>
                                      </p:to>
                                    </p:set>
                                    <p:animEffect transition="in" filter="wipe(left)">
                                      <p:cBhvr>
                                        <p:cTn id="12" dur="500"/>
                                        <p:tgtEl>
                                          <p:spTgt spid="43930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9303"/>
                                        </p:tgtEl>
                                        <p:attrNameLst>
                                          <p:attrName>style.visibility</p:attrName>
                                        </p:attrNameLst>
                                      </p:cBhvr>
                                      <p:to>
                                        <p:strVal val="visible"/>
                                      </p:to>
                                    </p:set>
                                    <p:animEffect transition="in" filter="wipe(left)">
                                      <p:cBhvr>
                                        <p:cTn id="17" dur="500"/>
                                        <p:tgtEl>
                                          <p:spTgt spid="43930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9300">
                                            <p:txEl>
                                              <p:pRg st="0" end="0"/>
                                            </p:txEl>
                                          </p:spTgt>
                                        </p:tgtEl>
                                        <p:attrNameLst>
                                          <p:attrName>style.visibility</p:attrName>
                                        </p:attrNameLst>
                                      </p:cBhvr>
                                      <p:to>
                                        <p:strVal val="visible"/>
                                      </p:to>
                                    </p:set>
                                    <p:animEffect transition="in" filter="wipe(left)">
                                      <p:cBhvr>
                                        <p:cTn id="27" dur="500"/>
                                        <p:tgtEl>
                                          <p:spTgt spid="43930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9327"/>
                                        </p:tgtEl>
                                        <p:attrNameLst>
                                          <p:attrName>style.visibility</p:attrName>
                                        </p:attrNameLst>
                                      </p:cBhvr>
                                      <p:to>
                                        <p:strVal val="visible"/>
                                      </p:to>
                                    </p:set>
                                    <p:animEffect transition="in" filter="wipe(left)">
                                      <p:cBhvr>
                                        <p:cTn id="32" dur="500"/>
                                        <p:tgtEl>
                                          <p:spTgt spid="43932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9330"/>
                                        </p:tgtEl>
                                        <p:attrNameLst>
                                          <p:attrName>style.visibility</p:attrName>
                                        </p:attrNameLst>
                                      </p:cBhvr>
                                      <p:to>
                                        <p:strVal val="visible"/>
                                      </p:to>
                                    </p:set>
                                    <p:animEffect transition="in" filter="wipe(left)">
                                      <p:cBhvr>
                                        <p:cTn id="37" dur="500"/>
                                        <p:tgtEl>
                                          <p:spTgt spid="43933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9331"/>
                                        </p:tgtEl>
                                        <p:attrNameLst>
                                          <p:attrName>style.visibility</p:attrName>
                                        </p:attrNameLst>
                                      </p:cBhvr>
                                      <p:to>
                                        <p:strVal val="visible"/>
                                      </p:to>
                                    </p:set>
                                    <p:animEffect transition="in" filter="wipe(left)">
                                      <p:cBhvr>
                                        <p:cTn id="42" dur="500"/>
                                        <p:tgtEl>
                                          <p:spTgt spid="4393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9328">
                                            <p:txEl>
                                              <p:pRg st="0" end="0"/>
                                            </p:txEl>
                                          </p:spTgt>
                                        </p:tgtEl>
                                        <p:attrNameLst>
                                          <p:attrName>style.visibility</p:attrName>
                                        </p:attrNameLst>
                                      </p:cBhvr>
                                      <p:to>
                                        <p:strVal val="visible"/>
                                      </p:to>
                                    </p:set>
                                    <p:animEffect transition="in" filter="wipe(left)">
                                      <p:cBhvr>
                                        <p:cTn id="47" dur="500"/>
                                        <p:tgtEl>
                                          <p:spTgt spid="43932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9301"/>
                                        </p:tgtEl>
                                        <p:attrNameLst>
                                          <p:attrName>style.visibility</p:attrName>
                                        </p:attrNameLst>
                                      </p:cBhvr>
                                      <p:to>
                                        <p:strVal val="visible"/>
                                      </p:to>
                                    </p:set>
                                    <p:animEffect transition="in" filter="wipe(left)">
                                      <p:cBhvr>
                                        <p:cTn id="52" dur="500"/>
                                        <p:tgtEl>
                                          <p:spTgt spid="43930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9332"/>
                                        </p:tgtEl>
                                        <p:attrNameLst>
                                          <p:attrName>style.visibility</p:attrName>
                                        </p:attrNameLst>
                                      </p:cBhvr>
                                      <p:to>
                                        <p:strVal val="visible"/>
                                      </p:to>
                                    </p:set>
                                    <p:animEffect transition="in" filter="wipe(left)">
                                      <p:cBhvr>
                                        <p:cTn id="57" dur="500"/>
                                        <p:tgtEl>
                                          <p:spTgt spid="4393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9333"/>
                                        </p:tgtEl>
                                        <p:attrNameLst>
                                          <p:attrName>style.visibility</p:attrName>
                                        </p:attrNameLst>
                                      </p:cBhvr>
                                      <p:to>
                                        <p:strVal val="visible"/>
                                      </p:to>
                                    </p:set>
                                    <p:animEffect transition="in" filter="wipe(left)">
                                      <p:cBhvr>
                                        <p:cTn id="62" dur="500"/>
                                        <p:tgtEl>
                                          <p:spTgt spid="43933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9305">
                                            <p:txEl>
                                              <p:pRg st="0" end="0"/>
                                            </p:txEl>
                                          </p:spTgt>
                                        </p:tgtEl>
                                        <p:attrNameLst>
                                          <p:attrName>style.visibility</p:attrName>
                                        </p:attrNameLst>
                                      </p:cBhvr>
                                      <p:to>
                                        <p:strVal val="visible"/>
                                      </p:to>
                                    </p:set>
                                    <p:animEffect transition="in" filter="wipe(left)">
                                      <p:cBhvr>
                                        <p:cTn id="67" dur="500"/>
                                        <p:tgtEl>
                                          <p:spTgt spid="439305">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9329"/>
                                        </p:tgtEl>
                                        <p:attrNameLst>
                                          <p:attrName>style.visibility</p:attrName>
                                        </p:attrNameLst>
                                      </p:cBhvr>
                                      <p:to>
                                        <p:strVal val="visible"/>
                                      </p:to>
                                    </p:set>
                                    <p:animEffect transition="in" filter="wipe(left)">
                                      <p:cBhvr>
                                        <p:cTn id="72" dur="500"/>
                                        <p:tgtEl>
                                          <p:spTgt spid="439329"/>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9334"/>
                                        </p:tgtEl>
                                        <p:attrNameLst>
                                          <p:attrName>style.visibility</p:attrName>
                                        </p:attrNameLst>
                                      </p:cBhvr>
                                      <p:to>
                                        <p:strVal val="visible"/>
                                      </p:to>
                                    </p:set>
                                    <p:animEffect transition="in" filter="wipe(left)">
                                      <p:cBhvr>
                                        <p:cTn id="77" dur="500"/>
                                        <p:tgtEl>
                                          <p:spTgt spid="43933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439304"/>
                                        </p:tgtEl>
                                        <p:attrNameLst>
                                          <p:attrName>style.visibility</p:attrName>
                                        </p:attrNameLst>
                                      </p:cBhvr>
                                      <p:to>
                                        <p:strVal val="visible"/>
                                      </p:to>
                                    </p:set>
                                    <p:animEffect transition="in" filter="wipe(left)">
                                      <p:cBhvr>
                                        <p:cTn id="82" dur="500"/>
                                        <p:tgtEl>
                                          <p:spTgt spid="43930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439306">
                                            <p:txEl>
                                              <p:pRg st="0" end="0"/>
                                            </p:txEl>
                                          </p:spTgt>
                                        </p:tgtEl>
                                        <p:attrNameLst>
                                          <p:attrName>style.visibility</p:attrName>
                                        </p:attrNameLst>
                                      </p:cBhvr>
                                      <p:to>
                                        <p:strVal val="visible"/>
                                      </p:to>
                                    </p:set>
                                    <p:animEffect transition="in" filter="wipe(left)">
                                      <p:cBhvr>
                                        <p:cTn id="87" dur="500"/>
                                        <p:tgtEl>
                                          <p:spTgt spid="439306">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9307"/>
                                        </p:tgtEl>
                                        <p:attrNameLst>
                                          <p:attrName>style.visibility</p:attrName>
                                        </p:attrNameLst>
                                      </p:cBhvr>
                                      <p:to>
                                        <p:strVal val="visible"/>
                                      </p:to>
                                    </p:set>
                                    <p:animEffect transition="in" filter="wipe(left)">
                                      <p:cBhvr>
                                        <p:cTn id="92" dur="500"/>
                                        <p:tgtEl>
                                          <p:spTgt spid="439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9" grpId="0" animBg="1" autoUpdateAnimBg="0"/>
      <p:bldP spid="439300" grpId="0" build="p" autoUpdateAnimBg="0"/>
      <p:bldP spid="439302" grpId="0" build="p" autoUpdateAnimBg="0"/>
      <p:bldP spid="439303" grpId="0" animBg="1" autoUpdateAnimBg="0"/>
      <p:bldP spid="439304" grpId="0" animBg="1" autoUpdateAnimBg="0"/>
      <p:bldP spid="439305" grpId="0" build="p" autoUpdateAnimBg="0"/>
      <p:bldP spid="439306" grpId="0" build="p" autoUpdateAnimBg="0"/>
      <p:bldP spid="439328"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5131"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52" name="Slide Number Placeholder 5"/>
          <p:cNvSpPr>
            <a:spLocks noGrp="1"/>
          </p:cNvSpPr>
          <p:nvPr>
            <p:ph type="sldNum" sz="quarter" idx="12"/>
          </p:nvPr>
        </p:nvSpPr>
        <p:spPr/>
        <p:txBody>
          <a:bodyPr/>
          <a:lstStyle/>
          <a:p>
            <a:fld id="{03659495-9FC4-E742-B175-887972567ADA}" type="slidenum">
              <a:rPr lang="en-US"/>
              <a:pPr/>
              <a:t>6</a:t>
            </a:fld>
            <a:endParaRPr lang="en-US"/>
          </a:p>
        </p:txBody>
      </p:sp>
      <p:sp>
        <p:nvSpPr>
          <p:cNvPr id="5133" name="Rectangle 2"/>
          <p:cNvSpPr>
            <a:spLocks noGrp="1" noChangeArrowheads="1"/>
          </p:cNvSpPr>
          <p:nvPr>
            <p:ph type="title"/>
          </p:nvPr>
        </p:nvSpPr>
        <p:spPr>
          <a:xfrm>
            <a:off x="685800" y="152400"/>
            <a:ext cx="7772400" cy="609600"/>
          </a:xfrm>
        </p:spPr>
        <p:txBody>
          <a:bodyPr/>
          <a:lstStyle/>
          <a:p>
            <a:r>
              <a:rPr lang="en-US" sz="4000"/>
              <a:t>Pascal’s Principle and Hydraulics</a:t>
            </a:r>
            <a:endParaRPr lang="en-US"/>
          </a:p>
        </p:txBody>
      </p:sp>
      <p:sp>
        <p:nvSpPr>
          <p:cNvPr id="440323"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A change in the pressure applied to a fluid is transmitted undiminished to every point of the fluid and to the walls of the container.</a:t>
            </a:r>
          </a:p>
        </p:txBody>
      </p:sp>
      <p:sp>
        <p:nvSpPr>
          <p:cNvPr id="440324" name="Text Box 4"/>
          <p:cNvSpPr txBox="1">
            <a:spLocks noChangeArrowheads="1"/>
          </p:cNvSpPr>
          <p:nvPr/>
        </p:nvSpPr>
        <p:spPr bwMode="auto">
          <a:xfrm>
            <a:off x="381000" y="2270125"/>
            <a:ext cx="8305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resultant pressure P at any given depth h increases as much as the change in P</a:t>
            </a:r>
            <a:r>
              <a:rPr lang="en-US" sz="2000" baseline="-25000">
                <a:solidFill>
                  <a:srgbClr val="FF0000"/>
                </a:solidFill>
                <a:latin typeface="Arial Narrow" charset="0"/>
              </a:rPr>
              <a:t>0</a:t>
            </a:r>
            <a:r>
              <a:rPr lang="en-US" sz="2000">
                <a:solidFill>
                  <a:srgbClr val="FF0000"/>
                </a:solidFill>
                <a:latin typeface="Arial Narrow" charset="0"/>
              </a:rPr>
              <a:t>. </a:t>
            </a:r>
          </a:p>
        </p:txBody>
      </p:sp>
      <p:sp>
        <p:nvSpPr>
          <p:cNvPr id="440325" name="Text Box 5"/>
          <p:cNvSpPr txBox="1">
            <a:spLocks noChangeArrowheads="1"/>
          </p:cNvSpPr>
          <p:nvPr/>
        </p:nvSpPr>
        <p:spPr bwMode="auto">
          <a:xfrm>
            <a:off x="457200" y="2743200"/>
            <a:ext cx="6248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This is the principle behind hydraulic pressure. How?</a:t>
            </a:r>
          </a:p>
        </p:txBody>
      </p:sp>
      <p:sp>
        <p:nvSpPr>
          <p:cNvPr id="440326" name="Text Box 6"/>
          <p:cNvSpPr txBox="1">
            <a:spLocks noChangeArrowheads="1"/>
          </p:cNvSpPr>
          <p:nvPr/>
        </p:nvSpPr>
        <p:spPr bwMode="auto">
          <a:xfrm>
            <a:off x="228600" y="4664075"/>
            <a:ext cx="34290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the resultant force F</a:t>
            </a:r>
            <a:r>
              <a:rPr lang="en-US" sz="2000" baseline="-25000">
                <a:solidFill>
                  <a:schemeClr val="accent2"/>
                </a:solidFill>
                <a:latin typeface="Arial Narrow" charset="0"/>
              </a:rPr>
              <a:t>2</a:t>
            </a:r>
            <a:r>
              <a:rPr lang="en-US" sz="2000">
                <a:solidFill>
                  <a:schemeClr val="accent2"/>
                </a:solidFill>
                <a:latin typeface="Arial Narrow" charset="0"/>
              </a:rPr>
              <a:t> is</a:t>
            </a:r>
          </a:p>
        </p:txBody>
      </p:sp>
      <p:sp>
        <p:nvSpPr>
          <p:cNvPr id="440327" name="Text Box 7"/>
          <p:cNvSpPr txBox="1">
            <a:spLocks noChangeArrowheads="1"/>
          </p:cNvSpPr>
          <p:nvPr/>
        </p:nvSpPr>
        <p:spPr bwMode="auto">
          <a:xfrm>
            <a:off x="2438400" y="1752600"/>
            <a:ext cx="3200400" cy="396875"/>
          </a:xfrm>
          <a:prstGeom prst="rect">
            <a:avLst/>
          </a:prstGeom>
          <a:solidFill>
            <a:srgbClr val="CCFFFF"/>
          </a:solidFill>
          <a:ln w="28575">
            <a:noFill/>
            <a:miter lim="800000"/>
            <a:headEnd/>
            <a:tailEnd/>
          </a:ln>
        </p:spPr>
        <p:txBody>
          <a:bodyPr>
            <a:prstTxWarp prst="textNoShape">
              <a:avLst/>
            </a:prstTxWarp>
            <a:spAutoFit/>
          </a:bodyPr>
          <a:lstStyle/>
          <a:p>
            <a:r>
              <a:rPr lang="en-US" sz="2000">
                <a:solidFill>
                  <a:schemeClr val="accent2"/>
                </a:solidFill>
                <a:latin typeface="Arial Narrow" charset="0"/>
              </a:rPr>
              <a:t>What happens if P</a:t>
            </a:r>
            <a:r>
              <a:rPr lang="en-US" sz="2000" baseline="-25000">
                <a:solidFill>
                  <a:schemeClr val="accent2"/>
                </a:solidFill>
                <a:latin typeface="Arial Narrow" charset="0"/>
              </a:rPr>
              <a:t>0</a:t>
            </a:r>
            <a:r>
              <a:rPr lang="en-US" sz="2000">
                <a:solidFill>
                  <a:schemeClr val="accent2"/>
                </a:solidFill>
                <a:latin typeface="Arial Narrow" charset="0"/>
              </a:rPr>
              <a:t>is changed?</a:t>
            </a:r>
          </a:p>
        </p:txBody>
      </p:sp>
      <p:graphicFrame>
        <p:nvGraphicFramePr>
          <p:cNvPr id="440328" name="Object 2"/>
          <p:cNvGraphicFramePr>
            <a:graphicFrameLocks noChangeAspect="1"/>
          </p:cNvGraphicFramePr>
          <p:nvPr/>
        </p:nvGraphicFramePr>
        <p:xfrm>
          <a:off x="7315200" y="3683000"/>
          <a:ext cx="381000" cy="374650"/>
        </p:xfrm>
        <a:graphic>
          <a:graphicData uri="http://schemas.openxmlformats.org/presentationml/2006/ole">
            <mc:AlternateContent xmlns:mc="http://schemas.openxmlformats.org/markup-compatibility/2006">
              <mc:Choice xmlns:v="urn:schemas-microsoft-com:vml" Requires="v">
                <p:oleObj spid="_x0000_s789562"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683000"/>
                        <a:ext cx="381000"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29" name="Text Box 9"/>
          <p:cNvSpPr txBox="1">
            <a:spLocks noChangeArrowheads="1"/>
          </p:cNvSpPr>
          <p:nvPr/>
        </p:nvSpPr>
        <p:spPr bwMode="auto">
          <a:xfrm>
            <a:off x="3352800" y="3336925"/>
            <a:ext cx="40386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pressure change caused by the the force F</a:t>
            </a:r>
            <a:r>
              <a:rPr lang="en-US" sz="2000" baseline="-25000">
                <a:solidFill>
                  <a:srgbClr val="FF0000"/>
                </a:solidFill>
                <a:latin typeface="Arial Narrow" charset="0"/>
              </a:rPr>
              <a:t>1</a:t>
            </a:r>
            <a:r>
              <a:rPr lang="en-US" sz="2000">
                <a:solidFill>
                  <a:srgbClr val="FF0000"/>
                </a:solidFill>
                <a:latin typeface="Arial Narrow" charset="0"/>
              </a:rPr>
              <a:t> applied onto the area A</a:t>
            </a:r>
            <a:r>
              <a:rPr lang="en-US" sz="2000" baseline="-25000">
                <a:solidFill>
                  <a:srgbClr val="FF0000"/>
                </a:solidFill>
                <a:latin typeface="Arial Narrow" charset="0"/>
              </a:rPr>
              <a:t>1</a:t>
            </a:r>
            <a:r>
              <a:rPr lang="en-US" sz="2000">
                <a:solidFill>
                  <a:srgbClr val="FF0000"/>
                </a:solidFill>
                <a:latin typeface="Arial Narrow" charset="0"/>
              </a:rPr>
              <a:t> is transmitted to the F</a:t>
            </a:r>
            <a:r>
              <a:rPr lang="en-US" sz="2000" baseline="-25000">
                <a:solidFill>
                  <a:srgbClr val="FF0000"/>
                </a:solidFill>
                <a:latin typeface="Arial Narrow" charset="0"/>
              </a:rPr>
              <a:t>2</a:t>
            </a:r>
            <a:r>
              <a:rPr lang="en-US" sz="2000">
                <a:solidFill>
                  <a:srgbClr val="FF0000"/>
                </a:solidFill>
                <a:latin typeface="Arial Narrow" charset="0"/>
              </a:rPr>
              <a:t> on an area A</a:t>
            </a:r>
            <a:r>
              <a:rPr lang="en-US" sz="2000" baseline="-25000">
                <a:solidFill>
                  <a:srgbClr val="FF0000"/>
                </a:solidFill>
                <a:latin typeface="Arial Narrow" charset="0"/>
              </a:rPr>
              <a:t>2</a:t>
            </a:r>
            <a:r>
              <a:rPr lang="en-US" sz="2000">
                <a:solidFill>
                  <a:srgbClr val="FF0000"/>
                </a:solidFill>
                <a:latin typeface="Arial Narrow" charset="0"/>
              </a:rPr>
              <a:t>.</a:t>
            </a:r>
          </a:p>
        </p:txBody>
      </p:sp>
      <p:graphicFrame>
        <p:nvGraphicFramePr>
          <p:cNvPr id="440330" name="Object 3"/>
          <p:cNvGraphicFramePr>
            <a:graphicFrameLocks noChangeAspect="1"/>
          </p:cNvGraphicFramePr>
          <p:nvPr/>
        </p:nvGraphicFramePr>
        <p:xfrm>
          <a:off x="609600" y="1752600"/>
          <a:ext cx="1685925" cy="427038"/>
        </p:xfrm>
        <a:graphic>
          <a:graphicData uri="http://schemas.openxmlformats.org/presentationml/2006/ole">
            <mc:AlternateContent xmlns:mc="http://schemas.openxmlformats.org/markup-compatibility/2006">
              <mc:Choice xmlns:v="urn:schemas-microsoft-com:vml" Requires="v">
                <p:oleObj spid="_x0000_s789563" name="Equation" r:id="rId5" imgW="825480" imgH="228600" progId="Equation.3">
                  <p:embed/>
                </p:oleObj>
              </mc:Choice>
              <mc:Fallback>
                <p:oleObj name="Equation" r:id="rId5" imgW="8254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752600"/>
                        <a:ext cx="168592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31" name="Text Box 11"/>
          <p:cNvSpPr txBox="1">
            <a:spLocks noChangeArrowheads="1"/>
          </p:cNvSpPr>
          <p:nvPr/>
        </p:nvSpPr>
        <p:spPr bwMode="auto">
          <a:xfrm>
            <a:off x="304800" y="5365750"/>
            <a:ext cx="3048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This seems to violate some kind of conservation law, doesn’t it?</a:t>
            </a:r>
          </a:p>
        </p:txBody>
      </p:sp>
      <p:grpSp>
        <p:nvGrpSpPr>
          <p:cNvPr id="2" name="Group 12"/>
          <p:cNvGrpSpPr>
            <a:grpSpLocks/>
          </p:cNvGrpSpPr>
          <p:nvPr/>
        </p:nvGrpSpPr>
        <p:grpSpPr bwMode="auto">
          <a:xfrm>
            <a:off x="152400" y="3352800"/>
            <a:ext cx="3276600" cy="1143000"/>
            <a:chOff x="48" y="2208"/>
            <a:chExt cx="2064" cy="720"/>
          </a:xfrm>
        </p:grpSpPr>
        <p:grpSp>
          <p:nvGrpSpPr>
            <p:cNvPr id="3" name="Group 13"/>
            <p:cNvGrpSpPr>
              <a:grpSpLocks/>
            </p:cNvGrpSpPr>
            <p:nvPr/>
          </p:nvGrpSpPr>
          <p:grpSpPr bwMode="auto">
            <a:xfrm>
              <a:off x="48" y="2311"/>
              <a:ext cx="288" cy="250"/>
              <a:chOff x="48" y="2311"/>
              <a:chExt cx="288" cy="250"/>
            </a:xfrm>
          </p:grpSpPr>
          <p:sp>
            <p:nvSpPr>
              <p:cNvPr id="5169" name="Line 14"/>
              <p:cNvSpPr>
                <a:spLocks noChangeShapeType="1"/>
              </p:cNvSpPr>
              <p:nvPr/>
            </p:nvSpPr>
            <p:spPr bwMode="auto">
              <a:xfrm flipH="1">
                <a:off x="192"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0" name="Line 15"/>
              <p:cNvSpPr>
                <a:spLocks noChangeShapeType="1"/>
              </p:cNvSpPr>
              <p:nvPr/>
            </p:nvSpPr>
            <p:spPr bwMode="auto">
              <a:xfrm flipH="1">
                <a:off x="192" y="2352"/>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1" name="Line 16"/>
              <p:cNvSpPr>
                <a:spLocks noChangeShapeType="1"/>
              </p:cNvSpPr>
              <p:nvPr/>
            </p:nvSpPr>
            <p:spPr bwMode="auto">
              <a:xfrm>
                <a:off x="240" y="2352"/>
                <a:ext cx="0" cy="192"/>
              </a:xfrm>
              <a:prstGeom prst="line">
                <a:avLst/>
              </a:prstGeom>
              <a:noFill/>
              <a:ln w="12700">
                <a:solidFill>
                  <a:schemeClr val="accent2"/>
                </a:solidFill>
                <a:round/>
                <a:headEnd type="triangle" w="med" len="med"/>
                <a:tailEnd type="triangle" w="med" len="med"/>
              </a:ln>
            </p:spPr>
            <p:txBody>
              <a:bodyPr>
                <a:prstTxWarp prst="textNoShape">
                  <a:avLst/>
                </a:prstTxWarp>
              </a:bodyPr>
              <a:lstStyle/>
              <a:p>
                <a:endParaRPr lang="en-US"/>
              </a:p>
            </p:txBody>
          </p:sp>
          <p:sp>
            <p:nvSpPr>
              <p:cNvPr id="5172" name="Text Box 17"/>
              <p:cNvSpPr txBox="1">
                <a:spLocks noChangeArrowheads="1"/>
              </p:cNvSpPr>
              <p:nvPr/>
            </p:nvSpPr>
            <p:spPr bwMode="auto">
              <a:xfrm>
                <a:off x="48" y="2311"/>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1</a:t>
                </a:r>
                <a:endParaRPr lang="en-US" sz="2000">
                  <a:solidFill>
                    <a:schemeClr val="accent2"/>
                  </a:solidFill>
                  <a:latin typeface="Arial Narrow" charset="0"/>
                </a:endParaRPr>
              </a:p>
            </p:txBody>
          </p:sp>
        </p:grpSp>
        <p:grpSp>
          <p:nvGrpSpPr>
            <p:cNvPr id="4" name="Group 18"/>
            <p:cNvGrpSpPr>
              <a:grpSpLocks/>
            </p:cNvGrpSpPr>
            <p:nvPr/>
          </p:nvGrpSpPr>
          <p:grpSpPr bwMode="auto">
            <a:xfrm>
              <a:off x="336" y="2208"/>
              <a:ext cx="1776" cy="720"/>
              <a:chOff x="336" y="2208"/>
              <a:chExt cx="1776" cy="720"/>
            </a:xfrm>
          </p:grpSpPr>
          <p:grpSp>
            <p:nvGrpSpPr>
              <p:cNvPr id="5" name="Group 19"/>
              <p:cNvGrpSpPr>
                <a:grpSpLocks/>
              </p:cNvGrpSpPr>
              <p:nvPr/>
            </p:nvGrpSpPr>
            <p:grpSpPr bwMode="auto">
              <a:xfrm>
                <a:off x="336" y="2208"/>
                <a:ext cx="1392" cy="720"/>
                <a:chOff x="336" y="2112"/>
                <a:chExt cx="1392" cy="720"/>
              </a:xfrm>
            </p:grpSpPr>
            <p:sp>
              <p:nvSpPr>
                <p:cNvPr id="5160" name="Rectangle 20"/>
                <p:cNvSpPr>
                  <a:spLocks noChangeArrowheads="1"/>
                </p:cNvSpPr>
                <p:nvPr/>
              </p:nvSpPr>
              <p:spPr bwMode="auto">
                <a:xfrm>
                  <a:off x="1200" y="2400"/>
                  <a:ext cx="528" cy="43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1" name="Rectangle 21"/>
                <p:cNvSpPr>
                  <a:spLocks noChangeArrowheads="1"/>
                </p:cNvSpPr>
                <p:nvPr/>
              </p:nvSpPr>
              <p:spPr bwMode="auto">
                <a:xfrm>
                  <a:off x="336" y="2448"/>
                  <a:ext cx="240" cy="384"/>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2" name="Rectangle 22"/>
                <p:cNvSpPr>
                  <a:spLocks noChangeArrowheads="1"/>
                </p:cNvSpPr>
                <p:nvPr/>
              </p:nvSpPr>
              <p:spPr bwMode="auto">
                <a:xfrm>
                  <a:off x="336" y="2160"/>
                  <a:ext cx="240"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3" name="Rectangle 23"/>
                <p:cNvSpPr>
                  <a:spLocks noChangeArrowheads="1"/>
                </p:cNvSpPr>
                <p:nvPr/>
              </p:nvSpPr>
              <p:spPr bwMode="auto">
                <a:xfrm>
                  <a:off x="1200" y="2160"/>
                  <a:ext cx="528"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4" name="Rectangle 24"/>
                <p:cNvSpPr>
                  <a:spLocks noChangeArrowheads="1"/>
                </p:cNvSpPr>
                <p:nvPr/>
              </p:nvSpPr>
              <p:spPr bwMode="auto">
                <a:xfrm>
                  <a:off x="528" y="2592"/>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5" name="Rectangle 25"/>
                <p:cNvSpPr>
                  <a:spLocks noChangeArrowheads="1"/>
                </p:cNvSpPr>
                <p:nvPr/>
              </p:nvSpPr>
              <p:spPr bwMode="auto">
                <a:xfrm>
                  <a:off x="336" y="2112"/>
                  <a:ext cx="240"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6" name="Rectangle 26"/>
                <p:cNvSpPr>
                  <a:spLocks noChangeArrowheads="1"/>
                </p:cNvSpPr>
                <p:nvPr/>
              </p:nvSpPr>
              <p:spPr bwMode="auto">
                <a:xfrm>
                  <a:off x="1200" y="2112"/>
                  <a:ext cx="528"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7" name="Line 27"/>
                <p:cNvSpPr>
                  <a:spLocks noChangeShapeType="1"/>
                </p:cNvSpPr>
                <p:nvPr/>
              </p:nvSpPr>
              <p:spPr bwMode="auto">
                <a:xfrm>
                  <a:off x="528" y="2832"/>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68" name="Line 28"/>
                <p:cNvSpPr>
                  <a:spLocks noChangeShapeType="1"/>
                </p:cNvSpPr>
                <p:nvPr/>
              </p:nvSpPr>
              <p:spPr bwMode="auto">
                <a:xfrm>
                  <a:off x="576" y="2592"/>
                  <a:ext cx="624" cy="0"/>
                </a:xfrm>
                <a:prstGeom prst="line">
                  <a:avLst/>
                </a:prstGeom>
                <a:noFill/>
                <a:ln w="28575">
                  <a:solidFill>
                    <a:schemeClr val="accent2"/>
                  </a:solidFill>
                  <a:round/>
                  <a:headEnd/>
                  <a:tailEnd/>
                </a:ln>
              </p:spPr>
              <p:txBody>
                <a:bodyPr>
                  <a:prstTxWarp prst="textNoShape">
                    <a:avLst/>
                  </a:prstTxWarp>
                </a:bodyPr>
                <a:lstStyle/>
                <a:p>
                  <a:endParaRPr lang="en-US"/>
                </a:p>
              </p:txBody>
            </p:sp>
          </p:grpSp>
          <p:sp>
            <p:nvSpPr>
              <p:cNvPr id="5147" name="Line 29"/>
              <p:cNvSpPr>
                <a:spLocks noChangeShapeType="1"/>
              </p:cNvSpPr>
              <p:nvPr/>
            </p:nvSpPr>
            <p:spPr bwMode="auto">
              <a:xfrm>
                <a:off x="336" y="2352"/>
                <a:ext cx="240"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sp>
            <p:nvSpPr>
              <p:cNvPr id="5148" name="Line 30"/>
              <p:cNvSpPr>
                <a:spLocks noChangeShapeType="1"/>
              </p:cNvSpPr>
              <p:nvPr/>
            </p:nvSpPr>
            <p:spPr bwMode="auto">
              <a:xfrm>
                <a:off x="384" y="2352"/>
                <a:ext cx="0" cy="19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49" name="Line 31"/>
              <p:cNvSpPr>
                <a:spLocks noChangeShapeType="1"/>
              </p:cNvSpPr>
              <p:nvPr/>
            </p:nvSpPr>
            <p:spPr bwMode="auto">
              <a:xfrm>
                <a:off x="1200" y="2544"/>
                <a:ext cx="528"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grpSp>
            <p:nvGrpSpPr>
              <p:cNvPr id="6" name="Group 32"/>
              <p:cNvGrpSpPr>
                <a:grpSpLocks/>
              </p:cNvGrpSpPr>
              <p:nvPr/>
            </p:nvGrpSpPr>
            <p:grpSpPr bwMode="auto">
              <a:xfrm>
                <a:off x="1728" y="2390"/>
                <a:ext cx="384" cy="250"/>
                <a:chOff x="1728" y="2390"/>
                <a:chExt cx="384" cy="250"/>
              </a:xfrm>
            </p:grpSpPr>
            <p:sp>
              <p:nvSpPr>
                <p:cNvPr id="5157" name="Text Box 33"/>
                <p:cNvSpPr txBox="1">
                  <a:spLocks noChangeArrowheads="1"/>
                </p:cNvSpPr>
                <p:nvPr/>
              </p:nvSpPr>
              <p:spPr bwMode="auto">
                <a:xfrm>
                  <a:off x="1876" y="2390"/>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2</a:t>
                  </a:r>
                  <a:endParaRPr lang="en-US" sz="2000">
                    <a:solidFill>
                      <a:schemeClr val="accent2"/>
                    </a:solidFill>
                    <a:latin typeface="Arial Narrow" charset="0"/>
                  </a:endParaRPr>
                </a:p>
              </p:txBody>
            </p:sp>
            <p:sp>
              <p:nvSpPr>
                <p:cNvPr id="5158" name="Line 34"/>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9" name="Line 35"/>
                <p:cNvSpPr>
                  <a:spLocks noChangeShapeType="1"/>
                </p:cNvSpPr>
                <p:nvPr/>
              </p:nvSpPr>
              <p:spPr bwMode="auto">
                <a:xfrm>
                  <a:off x="1728" y="2496"/>
                  <a:ext cx="144" cy="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151" name="Line 36"/>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2" name="Text Box 37"/>
              <p:cNvSpPr txBox="1">
                <a:spLocks noChangeArrowheads="1"/>
              </p:cNvSpPr>
              <p:nvPr/>
            </p:nvSpPr>
            <p:spPr bwMode="auto">
              <a:xfrm>
                <a:off x="381" y="2304"/>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1</a:t>
                </a:r>
              </a:p>
            </p:txBody>
          </p:sp>
          <p:sp>
            <p:nvSpPr>
              <p:cNvPr id="5153" name="Text Box 38"/>
              <p:cNvSpPr txBox="1">
                <a:spLocks noChangeArrowheads="1"/>
              </p:cNvSpPr>
              <p:nvPr/>
            </p:nvSpPr>
            <p:spPr bwMode="auto">
              <a:xfrm>
                <a:off x="565" y="2438"/>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1</a:t>
                </a:r>
              </a:p>
            </p:txBody>
          </p:sp>
          <p:sp>
            <p:nvSpPr>
              <p:cNvPr id="5154" name="Text Box 39"/>
              <p:cNvSpPr txBox="1">
                <a:spLocks noChangeArrowheads="1"/>
              </p:cNvSpPr>
              <p:nvPr/>
            </p:nvSpPr>
            <p:spPr bwMode="auto">
              <a:xfrm>
                <a:off x="1333" y="2256"/>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2</a:t>
                </a:r>
              </a:p>
            </p:txBody>
          </p:sp>
          <p:sp>
            <p:nvSpPr>
              <p:cNvPr id="5155" name="Text Box 40"/>
              <p:cNvSpPr txBox="1">
                <a:spLocks noChangeArrowheads="1"/>
              </p:cNvSpPr>
              <p:nvPr/>
            </p:nvSpPr>
            <p:spPr bwMode="auto">
              <a:xfrm>
                <a:off x="1293" y="2582"/>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2</a:t>
                </a:r>
              </a:p>
            </p:txBody>
          </p:sp>
          <p:sp>
            <p:nvSpPr>
              <p:cNvPr id="5156" name="Line 41"/>
              <p:cNvSpPr>
                <a:spLocks noChangeShapeType="1"/>
              </p:cNvSpPr>
              <p:nvPr/>
            </p:nvSpPr>
            <p:spPr bwMode="auto">
              <a:xfrm flipV="1">
                <a:off x="1488" y="2544"/>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aphicFrame>
        <p:nvGraphicFramePr>
          <p:cNvPr id="440362" name="Object 4"/>
          <p:cNvGraphicFramePr>
            <a:graphicFrameLocks noChangeAspect="1"/>
          </p:cNvGraphicFramePr>
          <p:nvPr/>
        </p:nvGraphicFramePr>
        <p:xfrm>
          <a:off x="3657600" y="4633913"/>
          <a:ext cx="330200" cy="365125"/>
        </p:xfrm>
        <a:graphic>
          <a:graphicData uri="http://schemas.openxmlformats.org/presentationml/2006/ole">
            <mc:AlternateContent xmlns:mc="http://schemas.openxmlformats.org/markup-compatibility/2006">
              <mc:Choice xmlns:v="urn:schemas-microsoft-com:vml" Requires="v">
                <p:oleObj spid="_x0000_s789564" name="Equation" r:id="rId7" imgW="177480" imgH="215640" progId="Equation.3">
                  <p:embed/>
                </p:oleObj>
              </mc:Choice>
              <mc:Fallback>
                <p:oleObj name="Equation" r:id="rId7" imgW="1774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633913"/>
                        <a:ext cx="330200" cy="365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63" name="Text Box 43"/>
          <p:cNvSpPr txBox="1">
            <a:spLocks noChangeArrowheads="1"/>
          </p:cNvSpPr>
          <p:nvPr/>
        </p:nvSpPr>
        <p:spPr bwMode="auto">
          <a:xfrm>
            <a:off x="4876800" y="4327525"/>
            <a:ext cx="42672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In other words, the force gets multiplied by the ratio of the areas A</a:t>
            </a:r>
            <a:r>
              <a:rPr lang="en-US" sz="2000" baseline="-25000">
                <a:solidFill>
                  <a:srgbClr val="FF0000"/>
                </a:solidFill>
                <a:latin typeface="Arial Narrow" charset="0"/>
              </a:rPr>
              <a:t>2</a:t>
            </a:r>
            <a:r>
              <a:rPr lang="en-US" sz="2000">
                <a:solidFill>
                  <a:srgbClr val="FF0000"/>
                </a:solidFill>
                <a:latin typeface="Arial Narrow" charset="0"/>
              </a:rPr>
              <a:t>/A</a:t>
            </a:r>
            <a:r>
              <a:rPr lang="en-US" sz="2000" baseline="-25000">
                <a:solidFill>
                  <a:srgbClr val="FF0000"/>
                </a:solidFill>
                <a:latin typeface="Arial Narrow" charset="0"/>
              </a:rPr>
              <a:t>1</a:t>
            </a:r>
            <a:r>
              <a:rPr lang="en-US" sz="2000">
                <a:solidFill>
                  <a:srgbClr val="FF0000"/>
                </a:solidFill>
                <a:latin typeface="Arial Narrow" charset="0"/>
              </a:rPr>
              <a:t> and is transmitted to the force F</a:t>
            </a:r>
            <a:r>
              <a:rPr lang="en-US" sz="2000" baseline="-25000">
                <a:solidFill>
                  <a:srgbClr val="FF0000"/>
                </a:solidFill>
                <a:latin typeface="Arial Narrow" charset="0"/>
              </a:rPr>
              <a:t>2</a:t>
            </a:r>
            <a:r>
              <a:rPr lang="en-US" sz="2000">
                <a:solidFill>
                  <a:srgbClr val="FF0000"/>
                </a:solidFill>
                <a:latin typeface="Arial Narrow" charset="0"/>
              </a:rPr>
              <a:t> on the surface.</a:t>
            </a:r>
          </a:p>
        </p:txBody>
      </p:sp>
      <p:sp>
        <p:nvSpPr>
          <p:cNvPr id="440364" name="Text Box 44"/>
          <p:cNvSpPr txBox="1">
            <a:spLocks noChangeArrowheads="1"/>
          </p:cNvSpPr>
          <p:nvPr/>
        </p:nvSpPr>
        <p:spPr bwMode="auto">
          <a:xfrm>
            <a:off x="3429000" y="5318125"/>
            <a:ext cx="37338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Arial Narrow" charset="0"/>
              </a:rPr>
              <a:t>No, the actual displaced volume of the fluid is the same.  And the work done by the forces are still the same.</a:t>
            </a:r>
          </a:p>
        </p:txBody>
      </p:sp>
      <p:graphicFrame>
        <p:nvGraphicFramePr>
          <p:cNvPr id="440365" name="Object 5"/>
          <p:cNvGraphicFramePr>
            <a:graphicFrameLocks noChangeAspect="1"/>
          </p:cNvGraphicFramePr>
          <p:nvPr/>
        </p:nvGraphicFramePr>
        <p:xfrm>
          <a:off x="7391400" y="5565775"/>
          <a:ext cx="328613" cy="363538"/>
        </p:xfrm>
        <a:graphic>
          <a:graphicData uri="http://schemas.openxmlformats.org/presentationml/2006/ole">
            <mc:AlternateContent xmlns:mc="http://schemas.openxmlformats.org/markup-compatibility/2006">
              <mc:Choice xmlns:v="urn:schemas-microsoft-com:vml" Requires="v">
                <p:oleObj spid="_x0000_s789565" name="Equation" r:id="rId9" imgW="177480" imgH="215640" progId="Equation.3">
                  <p:embed/>
                </p:oleObj>
              </mc:Choice>
              <mc:Fallback>
                <p:oleObj name="Equation" r:id="rId9" imgW="1774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91400" y="5565775"/>
                        <a:ext cx="328613"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6" name="Object 6"/>
          <p:cNvGraphicFramePr>
            <a:graphicFrameLocks noChangeAspect="1"/>
          </p:cNvGraphicFramePr>
          <p:nvPr/>
        </p:nvGraphicFramePr>
        <p:xfrm>
          <a:off x="7680325" y="3505200"/>
          <a:ext cx="612775" cy="728663"/>
        </p:xfrm>
        <a:graphic>
          <a:graphicData uri="http://schemas.openxmlformats.org/presentationml/2006/ole">
            <mc:AlternateContent xmlns:mc="http://schemas.openxmlformats.org/markup-compatibility/2006">
              <mc:Choice xmlns:v="urn:schemas-microsoft-com:vml" Requires="v">
                <p:oleObj spid="_x0000_s789566" name="Equation" r:id="rId10" imgW="330120" imgH="431640" progId="Equation.3">
                  <p:embed/>
                </p:oleObj>
              </mc:Choice>
              <mc:Fallback>
                <p:oleObj name="Equation" r:id="rId10" imgW="330120" imgH="4316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80325" y="3505200"/>
                        <a:ext cx="612775"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7" name="Object 7"/>
          <p:cNvGraphicFramePr>
            <a:graphicFrameLocks noChangeAspect="1"/>
          </p:cNvGraphicFramePr>
          <p:nvPr/>
        </p:nvGraphicFramePr>
        <p:xfrm>
          <a:off x="8277225" y="3505200"/>
          <a:ext cx="638175" cy="728663"/>
        </p:xfrm>
        <a:graphic>
          <a:graphicData uri="http://schemas.openxmlformats.org/presentationml/2006/ole">
            <mc:AlternateContent xmlns:mc="http://schemas.openxmlformats.org/markup-compatibility/2006">
              <mc:Choice xmlns:v="urn:schemas-microsoft-com:vml" Requires="v">
                <p:oleObj spid="_x0000_s789567" name="Equation" r:id="rId12" imgW="342720" imgH="431640" progId="Equation.3">
                  <p:embed/>
                </p:oleObj>
              </mc:Choice>
              <mc:Fallback>
                <p:oleObj name="Equation" r:id="rId12" imgW="342720" imgH="4316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77225" y="3505200"/>
                        <a:ext cx="638175"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8" name="Object 8"/>
          <p:cNvGraphicFramePr>
            <a:graphicFrameLocks noChangeAspect="1"/>
          </p:cNvGraphicFramePr>
          <p:nvPr/>
        </p:nvGraphicFramePr>
        <p:xfrm>
          <a:off x="7715250" y="5410200"/>
          <a:ext cx="895350" cy="728663"/>
        </p:xfrm>
        <a:graphic>
          <a:graphicData uri="http://schemas.openxmlformats.org/presentationml/2006/ole">
            <mc:AlternateContent xmlns:mc="http://schemas.openxmlformats.org/markup-compatibility/2006">
              <mc:Choice xmlns:v="urn:schemas-microsoft-com:vml" Requires="v">
                <p:oleObj spid="_x0000_s789568" name="Equation" r:id="rId14" imgW="482400" imgH="431640" progId="Equation.3">
                  <p:embed/>
                </p:oleObj>
              </mc:Choice>
              <mc:Fallback>
                <p:oleObj name="Equation" r:id="rId14" imgW="482400" imgH="43164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15250" y="5410200"/>
                        <a:ext cx="895350"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9" name="Object 9"/>
          <p:cNvGraphicFramePr>
            <a:graphicFrameLocks noChangeAspect="1"/>
          </p:cNvGraphicFramePr>
          <p:nvPr/>
        </p:nvGraphicFramePr>
        <p:xfrm>
          <a:off x="3929063" y="4452938"/>
          <a:ext cx="896937" cy="728662"/>
        </p:xfrm>
        <a:graphic>
          <a:graphicData uri="http://schemas.openxmlformats.org/presentationml/2006/ole">
            <mc:AlternateContent xmlns:mc="http://schemas.openxmlformats.org/markup-compatibility/2006">
              <mc:Choice xmlns:v="urn:schemas-microsoft-com:vml" Requires="v">
                <p:oleObj spid="_x0000_s789569" name="Equation" r:id="rId16" imgW="482400" imgH="431640" progId="Equation.DSMT4">
                  <p:embed/>
                </p:oleObj>
              </mc:Choice>
              <mc:Fallback>
                <p:oleObj name="Equation" r:id="rId16" imgW="482400" imgH="43164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929063" y="4452938"/>
                        <a:ext cx="896937" cy="7286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4556457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0323"/>
                                        </p:tgtEl>
                                        <p:attrNameLst>
                                          <p:attrName>style.visibility</p:attrName>
                                        </p:attrNameLst>
                                      </p:cBhvr>
                                      <p:to>
                                        <p:strVal val="visible"/>
                                      </p:to>
                                    </p:set>
                                    <p:animEffect transition="in" filter="wipe(left)">
                                      <p:cBhvr>
                                        <p:cTn id="7" dur="500"/>
                                        <p:tgtEl>
                                          <p:spTgt spid="4403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40330"/>
                                        </p:tgtEl>
                                        <p:attrNameLst>
                                          <p:attrName>style.visibility</p:attrName>
                                        </p:attrNameLst>
                                      </p:cBhvr>
                                      <p:to>
                                        <p:strVal val="visible"/>
                                      </p:to>
                                    </p:set>
                                    <p:animEffect transition="in" filter="wipe(left)">
                                      <p:cBhvr>
                                        <p:cTn id="12" dur="500"/>
                                        <p:tgtEl>
                                          <p:spTgt spid="4403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40327"/>
                                        </p:tgtEl>
                                        <p:attrNameLst>
                                          <p:attrName>style.visibility</p:attrName>
                                        </p:attrNameLst>
                                      </p:cBhvr>
                                      <p:to>
                                        <p:strVal val="visible"/>
                                      </p:to>
                                    </p:set>
                                    <p:animEffect transition="in" filter="wipe(left)">
                                      <p:cBhvr>
                                        <p:cTn id="17" dur="500"/>
                                        <p:tgtEl>
                                          <p:spTgt spid="4403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40324">
                                            <p:txEl>
                                              <p:pRg st="0" end="0"/>
                                            </p:txEl>
                                          </p:spTgt>
                                        </p:tgtEl>
                                        <p:attrNameLst>
                                          <p:attrName>style.visibility</p:attrName>
                                        </p:attrNameLst>
                                      </p:cBhvr>
                                      <p:to>
                                        <p:strVal val="visible"/>
                                      </p:to>
                                    </p:set>
                                    <p:animEffect transition="in" filter="wipe(left)">
                                      <p:cBhvr>
                                        <p:cTn id="22" dur="500"/>
                                        <p:tgtEl>
                                          <p:spTgt spid="44032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40325"/>
                                        </p:tgtEl>
                                        <p:attrNameLst>
                                          <p:attrName>style.visibility</p:attrName>
                                        </p:attrNameLst>
                                      </p:cBhvr>
                                      <p:to>
                                        <p:strVal val="visible"/>
                                      </p:to>
                                    </p:set>
                                    <p:animEffect transition="in" filter="wipe(left)">
                                      <p:cBhvr>
                                        <p:cTn id="27" dur="500"/>
                                        <p:tgtEl>
                                          <p:spTgt spid="440325"/>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440329">
                                            <p:txEl>
                                              <p:pRg st="0" end="0"/>
                                            </p:txEl>
                                          </p:spTgt>
                                        </p:tgtEl>
                                        <p:attrNameLst>
                                          <p:attrName>style.visibility</p:attrName>
                                        </p:attrNameLst>
                                      </p:cBhvr>
                                      <p:to>
                                        <p:strVal val="visible"/>
                                      </p:to>
                                    </p:set>
                                    <p:animEffect transition="in" filter="wipe(left)">
                                      <p:cBhvr>
                                        <p:cTn id="39" dur="500"/>
                                        <p:tgtEl>
                                          <p:spTgt spid="440329">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40328"/>
                                        </p:tgtEl>
                                        <p:attrNameLst>
                                          <p:attrName>style.visibility</p:attrName>
                                        </p:attrNameLst>
                                      </p:cBhvr>
                                      <p:to>
                                        <p:strVal val="visible"/>
                                      </p:to>
                                    </p:set>
                                    <p:animEffect transition="in" filter="wipe(left)">
                                      <p:cBhvr>
                                        <p:cTn id="44" dur="500"/>
                                        <p:tgtEl>
                                          <p:spTgt spid="44032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40366"/>
                                        </p:tgtEl>
                                        <p:attrNameLst>
                                          <p:attrName>style.visibility</p:attrName>
                                        </p:attrNameLst>
                                      </p:cBhvr>
                                      <p:to>
                                        <p:strVal val="visible"/>
                                      </p:to>
                                    </p:set>
                                    <p:animEffect transition="in" filter="wipe(left)">
                                      <p:cBhvr>
                                        <p:cTn id="49" dur="500"/>
                                        <p:tgtEl>
                                          <p:spTgt spid="44036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40367"/>
                                        </p:tgtEl>
                                        <p:attrNameLst>
                                          <p:attrName>style.visibility</p:attrName>
                                        </p:attrNameLst>
                                      </p:cBhvr>
                                      <p:to>
                                        <p:strVal val="visible"/>
                                      </p:to>
                                    </p:set>
                                    <p:animEffect transition="in" filter="wipe(left)">
                                      <p:cBhvr>
                                        <p:cTn id="54" dur="500"/>
                                        <p:tgtEl>
                                          <p:spTgt spid="44036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40326">
                                            <p:txEl>
                                              <p:pRg st="0" end="0"/>
                                            </p:txEl>
                                          </p:spTgt>
                                        </p:tgtEl>
                                        <p:attrNameLst>
                                          <p:attrName>style.visibility</p:attrName>
                                        </p:attrNameLst>
                                      </p:cBhvr>
                                      <p:to>
                                        <p:strVal val="visible"/>
                                      </p:to>
                                    </p:set>
                                    <p:animEffect transition="in" filter="wipe(left)">
                                      <p:cBhvr>
                                        <p:cTn id="59" dur="500"/>
                                        <p:tgtEl>
                                          <p:spTgt spid="440326">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40362"/>
                                        </p:tgtEl>
                                        <p:attrNameLst>
                                          <p:attrName>style.visibility</p:attrName>
                                        </p:attrNameLst>
                                      </p:cBhvr>
                                      <p:to>
                                        <p:strVal val="visible"/>
                                      </p:to>
                                    </p:set>
                                    <p:animEffect transition="in" filter="wipe(left)">
                                      <p:cBhvr>
                                        <p:cTn id="64" dur="500"/>
                                        <p:tgtEl>
                                          <p:spTgt spid="44036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40369"/>
                                        </p:tgtEl>
                                        <p:attrNameLst>
                                          <p:attrName>style.visibility</p:attrName>
                                        </p:attrNameLst>
                                      </p:cBhvr>
                                      <p:to>
                                        <p:strVal val="visible"/>
                                      </p:to>
                                    </p:set>
                                    <p:animEffect transition="in" filter="wipe(left)">
                                      <p:cBhvr>
                                        <p:cTn id="69" dur="500"/>
                                        <p:tgtEl>
                                          <p:spTgt spid="44036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440363">
                                            <p:txEl>
                                              <p:pRg st="0" end="0"/>
                                            </p:txEl>
                                          </p:spTgt>
                                        </p:tgtEl>
                                        <p:attrNameLst>
                                          <p:attrName>style.visibility</p:attrName>
                                        </p:attrNameLst>
                                      </p:cBhvr>
                                      <p:to>
                                        <p:strVal val="visible"/>
                                      </p:to>
                                    </p:set>
                                    <p:animEffect transition="in" filter="wipe(left)">
                                      <p:cBhvr>
                                        <p:cTn id="74" dur="500"/>
                                        <p:tgtEl>
                                          <p:spTgt spid="440363">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440331"/>
                                        </p:tgtEl>
                                        <p:attrNameLst>
                                          <p:attrName>style.visibility</p:attrName>
                                        </p:attrNameLst>
                                      </p:cBhvr>
                                      <p:to>
                                        <p:strVal val="visible"/>
                                      </p:to>
                                    </p:set>
                                    <p:animEffect transition="in" filter="wipe(left)">
                                      <p:cBhvr>
                                        <p:cTn id="79" dur="500"/>
                                        <p:tgtEl>
                                          <p:spTgt spid="440331"/>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40364"/>
                                        </p:tgtEl>
                                        <p:attrNameLst>
                                          <p:attrName>style.visibility</p:attrName>
                                        </p:attrNameLst>
                                      </p:cBhvr>
                                      <p:to>
                                        <p:strVal val="visible"/>
                                      </p:to>
                                    </p:set>
                                    <p:animEffect transition="in" filter="wipe(left)">
                                      <p:cBhvr>
                                        <p:cTn id="84" dur="500"/>
                                        <p:tgtEl>
                                          <p:spTgt spid="44036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440365"/>
                                        </p:tgtEl>
                                        <p:attrNameLst>
                                          <p:attrName>style.visibility</p:attrName>
                                        </p:attrNameLst>
                                      </p:cBhvr>
                                      <p:to>
                                        <p:strVal val="visible"/>
                                      </p:to>
                                    </p:set>
                                    <p:animEffect transition="in" filter="wipe(left)">
                                      <p:cBhvr>
                                        <p:cTn id="89" dur="500"/>
                                        <p:tgtEl>
                                          <p:spTgt spid="440365"/>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iterate type="wd">
                                    <p:tmPct val="10000"/>
                                  </p:iterate>
                                  <p:childTnLst>
                                    <p:set>
                                      <p:cBhvr>
                                        <p:cTn id="93" dur="1" fill="hold">
                                          <p:stCondLst>
                                            <p:cond delay="0"/>
                                          </p:stCondLst>
                                        </p:cTn>
                                        <p:tgtEl>
                                          <p:spTgt spid="440368"/>
                                        </p:tgtEl>
                                        <p:attrNameLst>
                                          <p:attrName>style.visibility</p:attrName>
                                        </p:attrNameLst>
                                      </p:cBhvr>
                                      <p:to>
                                        <p:strVal val="visible"/>
                                      </p:to>
                                    </p:set>
                                    <p:animEffect transition="in" filter="wipe(left)">
                                      <p:cBhvr>
                                        <p:cTn id="94" dur="500"/>
                                        <p:tgtEl>
                                          <p:spTgt spid="4403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3" grpId="0" animBg="1" autoUpdateAnimBg="0"/>
      <p:bldP spid="440324" grpId="0" build="p" autoUpdateAnimBg="0"/>
      <p:bldP spid="440325" grpId="0" animBg="1" autoUpdateAnimBg="0"/>
      <p:bldP spid="440326" grpId="0" build="p" autoUpdateAnimBg="0"/>
      <p:bldP spid="440327" grpId="0" animBg="1" autoUpdateAnimBg="0"/>
      <p:bldP spid="440329" grpId="0" build="p" autoUpdateAnimBg="0"/>
      <p:bldP spid="440331" grpId="0" animBg="1" autoUpdateAnimBg="0"/>
      <p:bldP spid="440363" grpId="0" build="p" autoUpdateAnimBg="0"/>
      <p:bldP spid="440364"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2"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6153"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14" name="Slide Number Placeholder 5"/>
          <p:cNvSpPr>
            <a:spLocks noGrp="1"/>
          </p:cNvSpPr>
          <p:nvPr>
            <p:ph type="sldNum" sz="quarter" idx="12"/>
          </p:nvPr>
        </p:nvSpPr>
        <p:spPr/>
        <p:txBody>
          <a:bodyPr/>
          <a:lstStyle/>
          <a:p>
            <a:fld id="{2A5D150C-F6BB-C348-B317-418BBE626D8C}" type="slidenum">
              <a:rPr lang="en-US"/>
              <a:pPr/>
              <a:t>7</a:t>
            </a:fld>
            <a:endParaRPr lang="en-US"/>
          </a:p>
        </p:txBody>
      </p:sp>
      <p:sp>
        <p:nvSpPr>
          <p:cNvPr id="6155"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1347" name="Text Box 3"/>
          <p:cNvSpPr txBox="1">
            <a:spLocks noChangeArrowheads="1"/>
          </p:cNvSpPr>
          <p:nvPr/>
        </p:nvSpPr>
        <p:spPr bwMode="auto">
          <a:xfrm>
            <a:off x="609600" y="793750"/>
            <a:ext cx="83058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In a car lift used in a service station, compressed air exerts a force on a small piston that has a circular cross section and a radius of 5.00cm.  This pressure is transmitted by a liquid to a piston that has a radius of 15.0cm.  What force must the compressed air exert to lift a car weighing 13,300N?  What air pressure produces this force?</a:t>
            </a:r>
          </a:p>
        </p:txBody>
      </p:sp>
      <p:graphicFrame>
        <p:nvGraphicFramePr>
          <p:cNvPr id="441348" name="Object 2"/>
          <p:cNvGraphicFramePr>
            <a:graphicFrameLocks noChangeAspect="1"/>
          </p:cNvGraphicFramePr>
          <p:nvPr/>
        </p:nvGraphicFramePr>
        <p:xfrm>
          <a:off x="1905000" y="5078413"/>
          <a:ext cx="533400" cy="525462"/>
        </p:xfrm>
        <a:graphic>
          <a:graphicData uri="http://schemas.openxmlformats.org/presentationml/2006/ole">
            <mc:AlternateContent xmlns:mc="http://schemas.openxmlformats.org/markup-compatibility/2006">
              <mc:Choice xmlns:v="urn:schemas-microsoft-com:vml" Requires="v">
                <p:oleObj spid="_x0000_s790572"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5078413"/>
                        <a:ext cx="533400" cy="5254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1349" name="Text Box 5"/>
          <p:cNvSpPr txBox="1">
            <a:spLocks noChangeArrowheads="1"/>
          </p:cNvSpPr>
          <p:nvPr/>
        </p:nvSpPr>
        <p:spPr bwMode="auto">
          <a:xfrm>
            <a:off x="609600" y="2286000"/>
            <a:ext cx="79248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Using the Pascal’s principle, one can deduce the relationship between the forces, the force exerted by the compressed air is</a:t>
            </a:r>
          </a:p>
        </p:txBody>
      </p:sp>
      <p:graphicFrame>
        <p:nvGraphicFramePr>
          <p:cNvPr id="441350" name="Object 3"/>
          <p:cNvGraphicFramePr>
            <a:graphicFrameLocks noChangeAspect="1"/>
          </p:cNvGraphicFramePr>
          <p:nvPr/>
        </p:nvGraphicFramePr>
        <p:xfrm>
          <a:off x="1112838" y="3487738"/>
          <a:ext cx="411162" cy="490537"/>
        </p:xfrm>
        <a:graphic>
          <a:graphicData uri="http://schemas.openxmlformats.org/presentationml/2006/ole">
            <mc:AlternateContent xmlns:mc="http://schemas.openxmlformats.org/markup-compatibility/2006">
              <mc:Choice xmlns:v="urn:schemas-microsoft-com:vml" Requires="v">
                <p:oleObj spid="_x0000_s790573" name="Equation" r:id="rId5" imgW="164880" imgH="215640" progId="Equation.3">
                  <p:embed/>
                </p:oleObj>
              </mc:Choice>
              <mc:Fallback>
                <p:oleObj name="Equation" r:id="rId5" imgW="164880" imgH="215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2838" y="3487738"/>
                        <a:ext cx="411162" cy="4905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1351" name="Text Box 7"/>
          <p:cNvSpPr txBox="1">
            <a:spLocks noChangeArrowheads="1"/>
          </p:cNvSpPr>
          <p:nvPr/>
        </p:nvSpPr>
        <p:spPr bwMode="auto">
          <a:xfrm>
            <a:off x="685800" y="4267200"/>
            <a:ext cx="79248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necessary pressure of the compressed air is</a:t>
            </a:r>
          </a:p>
        </p:txBody>
      </p:sp>
      <p:graphicFrame>
        <p:nvGraphicFramePr>
          <p:cNvPr id="441352" name="Object 4"/>
          <p:cNvGraphicFramePr>
            <a:graphicFrameLocks noChangeAspect="1"/>
          </p:cNvGraphicFramePr>
          <p:nvPr/>
        </p:nvGraphicFramePr>
        <p:xfrm>
          <a:off x="1497013" y="3273425"/>
          <a:ext cx="1168400" cy="920750"/>
        </p:xfrm>
        <a:graphic>
          <a:graphicData uri="http://schemas.openxmlformats.org/presentationml/2006/ole">
            <mc:AlternateContent xmlns:mc="http://schemas.openxmlformats.org/markup-compatibility/2006">
              <mc:Choice xmlns:v="urn:schemas-microsoft-com:vml" Requires="v">
                <p:oleObj spid="_x0000_s790574" name="Equation" r:id="rId7" imgW="469800" imgH="406080" progId="Equation.DSMT4">
                  <p:embed/>
                </p:oleObj>
              </mc:Choice>
              <mc:Fallback>
                <p:oleObj name="Equation" r:id="rId7" imgW="469800" imgH="406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97013" y="3273425"/>
                        <a:ext cx="1168400" cy="9207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3" name="Object 5"/>
          <p:cNvGraphicFramePr>
            <a:graphicFrameLocks noChangeAspect="1"/>
          </p:cNvGraphicFramePr>
          <p:nvPr/>
        </p:nvGraphicFramePr>
        <p:xfrm>
          <a:off x="2795588" y="3171825"/>
          <a:ext cx="5275262" cy="1123950"/>
        </p:xfrm>
        <a:graphic>
          <a:graphicData uri="http://schemas.openxmlformats.org/presentationml/2006/ole">
            <mc:AlternateContent xmlns:mc="http://schemas.openxmlformats.org/markup-compatibility/2006">
              <mc:Choice xmlns:v="urn:schemas-microsoft-com:vml" Requires="v">
                <p:oleObj spid="_x0000_s790575" name="Equation" r:id="rId9" imgW="2120760" imgH="495000" progId="Equation.DSMT4">
                  <p:embed/>
                </p:oleObj>
              </mc:Choice>
              <mc:Fallback>
                <p:oleObj name="Equation" r:id="rId9" imgW="2120760" imgH="4950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95588" y="3171825"/>
                        <a:ext cx="5275262" cy="1123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4" name="Object 6"/>
          <p:cNvGraphicFramePr>
            <a:graphicFrameLocks noChangeAspect="1"/>
          </p:cNvGraphicFramePr>
          <p:nvPr/>
        </p:nvGraphicFramePr>
        <p:xfrm>
          <a:off x="2360613" y="4902200"/>
          <a:ext cx="736600" cy="876300"/>
        </p:xfrm>
        <a:graphic>
          <a:graphicData uri="http://schemas.openxmlformats.org/presentationml/2006/ole">
            <mc:AlternateContent xmlns:mc="http://schemas.openxmlformats.org/markup-compatibility/2006">
              <mc:Choice xmlns:v="urn:schemas-microsoft-com:vml" Requires="v">
                <p:oleObj spid="_x0000_s790576" name="Equation" r:id="rId11" imgW="330120" imgH="431640" progId="Equation.3">
                  <p:embed/>
                </p:oleObj>
              </mc:Choice>
              <mc:Fallback>
                <p:oleObj name="Equation" r:id="rId11" imgW="33012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60613" y="4902200"/>
                        <a:ext cx="736600" cy="876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5" name="Object 7"/>
          <p:cNvGraphicFramePr>
            <a:graphicFrameLocks noChangeAspect="1"/>
          </p:cNvGraphicFramePr>
          <p:nvPr/>
        </p:nvGraphicFramePr>
        <p:xfrm>
          <a:off x="3017838" y="4876800"/>
          <a:ext cx="3687762" cy="928688"/>
        </p:xfrm>
        <a:graphic>
          <a:graphicData uri="http://schemas.openxmlformats.org/presentationml/2006/ole">
            <mc:AlternateContent xmlns:mc="http://schemas.openxmlformats.org/markup-compatibility/2006">
              <mc:Choice xmlns:v="urn:schemas-microsoft-com:vml" Requires="v">
                <p:oleObj spid="_x0000_s790577" name="Equation" r:id="rId13" imgW="1650960" imgH="457200" progId="Equation.DSMT4">
                  <p:embed/>
                </p:oleObj>
              </mc:Choice>
              <mc:Fallback>
                <p:oleObj name="Equation" r:id="rId13" imgW="1650960" imgH="457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17838" y="4876800"/>
                        <a:ext cx="3687762" cy="928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700787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1347"/>
                                        </p:tgtEl>
                                        <p:attrNameLst>
                                          <p:attrName>style.visibility</p:attrName>
                                        </p:attrNameLst>
                                      </p:cBhvr>
                                      <p:to>
                                        <p:strVal val="visible"/>
                                      </p:to>
                                    </p:set>
                                    <p:animEffect transition="in" filter="wipe(left)">
                                      <p:cBhvr>
                                        <p:cTn id="7" dur="500"/>
                                        <p:tgtEl>
                                          <p:spTgt spid="44134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41349">
                                            <p:txEl>
                                              <p:pRg st="0" end="0"/>
                                            </p:txEl>
                                          </p:spTgt>
                                        </p:tgtEl>
                                        <p:attrNameLst>
                                          <p:attrName>style.visibility</p:attrName>
                                        </p:attrNameLst>
                                      </p:cBhvr>
                                      <p:to>
                                        <p:strVal val="visible"/>
                                      </p:to>
                                    </p:set>
                                    <p:animEffect transition="in" filter="wipe(left)">
                                      <p:cBhvr>
                                        <p:cTn id="12" dur="500"/>
                                        <p:tgtEl>
                                          <p:spTgt spid="44134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41350"/>
                                        </p:tgtEl>
                                        <p:attrNameLst>
                                          <p:attrName>style.visibility</p:attrName>
                                        </p:attrNameLst>
                                      </p:cBhvr>
                                      <p:to>
                                        <p:strVal val="visible"/>
                                      </p:to>
                                    </p:set>
                                    <p:animEffect transition="in" filter="wipe(left)">
                                      <p:cBhvr>
                                        <p:cTn id="17" dur="500"/>
                                        <p:tgtEl>
                                          <p:spTgt spid="4413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41352"/>
                                        </p:tgtEl>
                                        <p:attrNameLst>
                                          <p:attrName>style.visibility</p:attrName>
                                        </p:attrNameLst>
                                      </p:cBhvr>
                                      <p:to>
                                        <p:strVal val="visible"/>
                                      </p:to>
                                    </p:set>
                                    <p:animEffect transition="in" filter="wipe(left)">
                                      <p:cBhvr>
                                        <p:cTn id="22" dur="500"/>
                                        <p:tgtEl>
                                          <p:spTgt spid="44135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41353"/>
                                        </p:tgtEl>
                                        <p:attrNameLst>
                                          <p:attrName>style.visibility</p:attrName>
                                        </p:attrNameLst>
                                      </p:cBhvr>
                                      <p:to>
                                        <p:strVal val="visible"/>
                                      </p:to>
                                    </p:set>
                                    <p:animEffect transition="in" filter="wipe(left)">
                                      <p:cBhvr>
                                        <p:cTn id="27" dur="500"/>
                                        <p:tgtEl>
                                          <p:spTgt spid="44135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41351">
                                            <p:txEl>
                                              <p:pRg st="0" end="0"/>
                                            </p:txEl>
                                          </p:spTgt>
                                        </p:tgtEl>
                                        <p:attrNameLst>
                                          <p:attrName>style.visibility</p:attrName>
                                        </p:attrNameLst>
                                      </p:cBhvr>
                                      <p:to>
                                        <p:strVal val="visible"/>
                                      </p:to>
                                    </p:set>
                                    <p:animEffect transition="in" filter="wipe(left)">
                                      <p:cBhvr>
                                        <p:cTn id="32" dur="500"/>
                                        <p:tgtEl>
                                          <p:spTgt spid="44135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41348"/>
                                        </p:tgtEl>
                                        <p:attrNameLst>
                                          <p:attrName>style.visibility</p:attrName>
                                        </p:attrNameLst>
                                      </p:cBhvr>
                                      <p:to>
                                        <p:strVal val="visible"/>
                                      </p:to>
                                    </p:set>
                                    <p:animEffect transition="in" filter="wipe(left)">
                                      <p:cBhvr>
                                        <p:cTn id="37" dur="500"/>
                                        <p:tgtEl>
                                          <p:spTgt spid="44134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41354"/>
                                        </p:tgtEl>
                                        <p:attrNameLst>
                                          <p:attrName>style.visibility</p:attrName>
                                        </p:attrNameLst>
                                      </p:cBhvr>
                                      <p:to>
                                        <p:strVal val="visible"/>
                                      </p:to>
                                    </p:set>
                                    <p:animEffect transition="in" filter="wipe(left)">
                                      <p:cBhvr>
                                        <p:cTn id="42" dur="500"/>
                                        <p:tgtEl>
                                          <p:spTgt spid="44135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41355"/>
                                        </p:tgtEl>
                                        <p:attrNameLst>
                                          <p:attrName>style.visibility</p:attrName>
                                        </p:attrNameLst>
                                      </p:cBhvr>
                                      <p:to>
                                        <p:strVal val="visible"/>
                                      </p:to>
                                    </p:set>
                                    <p:animEffect transition="in" filter="wipe(left)">
                                      <p:cBhvr>
                                        <p:cTn id="47" dur="500"/>
                                        <p:tgtEl>
                                          <p:spTgt spid="441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animBg="1" autoUpdateAnimBg="0"/>
      <p:bldP spid="441349" grpId="0" build="p" autoUpdateAnimBg="0"/>
      <p:bldP spid="44135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6"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7177"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15" name="Slide Number Placeholder 5"/>
          <p:cNvSpPr>
            <a:spLocks noGrp="1"/>
          </p:cNvSpPr>
          <p:nvPr>
            <p:ph type="sldNum" sz="quarter" idx="12"/>
          </p:nvPr>
        </p:nvSpPr>
        <p:spPr/>
        <p:txBody>
          <a:bodyPr/>
          <a:lstStyle/>
          <a:p>
            <a:fld id="{4FDBA829-C8C0-BE49-88E2-6AC24D200583}" type="slidenum">
              <a:rPr lang="en-US"/>
              <a:pPr/>
              <a:t>8</a:t>
            </a:fld>
            <a:endParaRPr lang="en-US"/>
          </a:p>
        </p:txBody>
      </p:sp>
      <p:sp>
        <p:nvSpPr>
          <p:cNvPr id="7179"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7180" name="Text Box 3"/>
          <p:cNvSpPr txBox="1">
            <a:spLocks noChangeArrowheads="1"/>
          </p:cNvSpPr>
          <p:nvPr/>
        </p:nvSpPr>
        <p:spPr bwMode="auto">
          <a:xfrm>
            <a:off x="457200" y="704672"/>
            <a:ext cx="8382000" cy="1200328"/>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Estimate the force exerted on your eardrum due to the water above when you are swimming at the bottom of the pool with a depth 5.0 </a:t>
            </a:r>
            <a:r>
              <a:rPr lang="en-US" dirty="0" err="1">
                <a:solidFill>
                  <a:srgbClr val="800000"/>
                </a:solidFill>
                <a:latin typeface="Arial Narrow" charset="0"/>
              </a:rPr>
              <a:t>m</a:t>
            </a:r>
            <a:r>
              <a:rPr lang="en-US" dirty="0" smtClean="0">
                <a:solidFill>
                  <a:srgbClr val="800000"/>
                </a:solidFill>
                <a:latin typeface="Arial Narrow" charset="0"/>
              </a:rPr>
              <a:t>.  Assume the surface area of the eardrum is 1.0cm</a:t>
            </a:r>
            <a:r>
              <a:rPr lang="en-US" baseline="30000" dirty="0" smtClean="0">
                <a:solidFill>
                  <a:srgbClr val="800000"/>
                </a:solidFill>
                <a:latin typeface="Arial Narrow" charset="0"/>
              </a:rPr>
              <a:t>2</a:t>
            </a:r>
            <a:r>
              <a:rPr lang="en-US" dirty="0" smtClean="0">
                <a:solidFill>
                  <a:srgbClr val="800000"/>
                </a:solidFill>
                <a:latin typeface="Arial Narrow" charset="0"/>
              </a:rPr>
              <a:t>.</a:t>
            </a:r>
            <a:endParaRPr lang="en-US" dirty="0">
              <a:solidFill>
                <a:srgbClr val="800000"/>
              </a:solidFill>
              <a:latin typeface="Arial Narrow" charset="0"/>
            </a:endParaRPr>
          </a:p>
        </p:txBody>
      </p:sp>
      <p:sp>
        <p:nvSpPr>
          <p:cNvPr id="7181" name="Text Box 4"/>
          <p:cNvSpPr txBox="1">
            <a:spLocks noChangeArrowheads="1"/>
          </p:cNvSpPr>
          <p:nvPr/>
        </p:nvSpPr>
        <p:spPr bwMode="auto">
          <a:xfrm>
            <a:off x="609600" y="1995487"/>
            <a:ext cx="8229600" cy="118745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We first need to find out the pressure difference that is being exerted on the eardrum.  Then estimate the area of the eardrum to find out the force exerted on the eardrum.</a:t>
            </a:r>
          </a:p>
        </p:txBody>
      </p:sp>
      <p:graphicFrame>
        <p:nvGraphicFramePr>
          <p:cNvPr id="7170" name="Object 2"/>
          <p:cNvGraphicFramePr>
            <a:graphicFrameLocks noChangeAspect="1"/>
          </p:cNvGraphicFramePr>
          <p:nvPr/>
        </p:nvGraphicFramePr>
        <p:xfrm>
          <a:off x="1524000" y="4105275"/>
          <a:ext cx="949325" cy="487362"/>
        </p:xfrm>
        <a:graphic>
          <a:graphicData uri="http://schemas.openxmlformats.org/presentationml/2006/ole">
            <mc:AlternateContent xmlns:mc="http://schemas.openxmlformats.org/markup-compatibility/2006">
              <mc:Choice xmlns:v="urn:schemas-microsoft-com:vml" Requires="v">
                <p:oleObj spid="_x0000_s791596" name="Equation" r:id="rId3" imgW="406080" imgH="228600" progId="Equation.3">
                  <p:embed/>
                </p:oleObj>
              </mc:Choice>
              <mc:Fallback>
                <p:oleObj name="Equation" r:id="rId3" imgW="4060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105275"/>
                        <a:ext cx="949325"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1" name="Object 3"/>
          <p:cNvGraphicFramePr>
            <a:graphicFrameLocks noChangeAspect="1"/>
          </p:cNvGraphicFramePr>
          <p:nvPr/>
        </p:nvGraphicFramePr>
        <p:xfrm>
          <a:off x="1571625" y="5419725"/>
          <a:ext cx="409575" cy="374650"/>
        </p:xfrm>
        <a:graphic>
          <a:graphicData uri="http://schemas.openxmlformats.org/presentationml/2006/ole">
            <mc:AlternateContent xmlns:mc="http://schemas.openxmlformats.org/markup-compatibility/2006">
              <mc:Choice xmlns:v="urn:schemas-microsoft-com:vml" Requires="v">
                <p:oleObj spid="_x0000_s791597" name="Equation" r:id="rId5" imgW="164880" imgH="164880" progId="Equation.3">
                  <p:embed/>
                </p:oleObj>
              </mc:Choice>
              <mc:Fallback>
                <p:oleObj name="Equation" r:id="rId5" imgW="1648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25" y="5419725"/>
                        <a:ext cx="409575"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7182" name="Text Box 7"/>
          <p:cNvSpPr txBox="1">
            <a:spLocks noChangeArrowheads="1"/>
          </p:cNvSpPr>
          <p:nvPr/>
        </p:nvSpPr>
        <p:spPr bwMode="auto">
          <a:xfrm>
            <a:off x="609600" y="3197225"/>
            <a:ext cx="8001000" cy="822325"/>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Since the outward pressure in the middle of the eardrum is the same as normal air pressure</a:t>
            </a:r>
          </a:p>
        </p:txBody>
      </p:sp>
      <p:sp>
        <p:nvSpPr>
          <p:cNvPr id="7183" name="Text Box 8"/>
          <p:cNvSpPr txBox="1">
            <a:spLocks noChangeArrowheads="1"/>
          </p:cNvSpPr>
          <p:nvPr/>
        </p:nvSpPr>
        <p:spPr bwMode="auto">
          <a:xfrm>
            <a:off x="228600" y="4721225"/>
            <a:ext cx="9144000" cy="45720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Estimating the surface area of the eardrum at 1.0cm</a:t>
            </a:r>
            <a:r>
              <a:rPr lang="en-US" baseline="30000" dirty="0">
                <a:solidFill>
                  <a:srgbClr val="FF0000"/>
                </a:solidFill>
                <a:latin typeface="Arial Narrow" charset="0"/>
              </a:rPr>
              <a:t>2</a:t>
            </a:r>
            <a:r>
              <a:rPr lang="en-US" dirty="0">
                <a:solidFill>
                  <a:srgbClr val="FF0000"/>
                </a:solidFill>
                <a:latin typeface="Arial Narrow" charset="0"/>
              </a:rPr>
              <a:t>=1.0x10</a:t>
            </a:r>
            <a:r>
              <a:rPr lang="en-US" baseline="30000" dirty="0">
                <a:solidFill>
                  <a:srgbClr val="FF0000"/>
                </a:solidFill>
                <a:latin typeface="Arial Narrow" charset="0"/>
              </a:rPr>
              <a:t>-4</a:t>
            </a:r>
            <a:r>
              <a:rPr lang="en-US" dirty="0">
                <a:solidFill>
                  <a:srgbClr val="FF0000"/>
                </a:solidFill>
                <a:latin typeface="Arial Narrow" charset="0"/>
              </a:rPr>
              <a:t> m</a:t>
            </a:r>
            <a:r>
              <a:rPr lang="en-US" baseline="30000" dirty="0">
                <a:solidFill>
                  <a:srgbClr val="FF0000"/>
                </a:solidFill>
                <a:latin typeface="Arial Narrow" charset="0"/>
              </a:rPr>
              <a:t>2</a:t>
            </a:r>
            <a:r>
              <a:rPr lang="en-US" dirty="0">
                <a:solidFill>
                  <a:srgbClr val="FF0000"/>
                </a:solidFill>
                <a:latin typeface="Arial Narrow" charset="0"/>
              </a:rPr>
              <a:t>, we obtain</a:t>
            </a:r>
          </a:p>
        </p:txBody>
      </p:sp>
      <p:graphicFrame>
        <p:nvGraphicFramePr>
          <p:cNvPr id="7172" name="Object 4"/>
          <p:cNvGraphicFramePr>
            <a:graphicFrameLocks noChangeAspect="1"/>
          </p:cNvGraphicFramePr>
          <p:nvPr/>
        </p:nvGraphicFramePr>
        <p:xfrm>
          <a:off x="2395538" y="4105275"/>
          <a:ext cx="1187450" cy="487362"/>
        </p:xfrm>
        <a:graphic>
          <a:graphicData uri="http://schemas.openxmlformats.org/presentationml/2006/ole">
            <mc:AlternateContent xmlns:mc="http://schemas.openxmlformats.org/markup-compatibility/2006">
              <mc:Choice xmlns:v="urn:schemas-microsoft-com:vml" Requires="v">
                <p:oleObj spid="_x0000_s791598" name="Equation" r:id="rId7" imgW="507960" imgH="228600" progId="Equation.3">
                  <p:embed/>
                </p:oleObj>
              </mc:Choice>
              <mc:Fallback>
                <p:oleObj name="Equation" r:id="rId7" imgW="5079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95538" y="4105275"/>
                        <a:ext cx="1187450"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3" name="Object 5"/>
          <p:cNvGraphicFramePr>
            <a:graphicFrameLocks noChangeAspect="1"/>
          </p:cNvGraphicFramePr>
          <p:nvPr/>
        </p:nvGraphicFramePr>
        <p:xfrm>
          <a:off x="3505200" y="4132262"/>
          <a:ext cx="4454525" cy="431800"/>
        </p:xfrm>
        <a:graphic>
          <a:graphicData uri="http://schemas.openxmlformats.org/presentationml/2006/ole">
            <mc:AlternateContent xmlns:mc="http://schemas.openxmlformats.org/markup-compatibility/2006">
              <mc:Choice xmlns:v="urn:schemas-microsoft-com:vml" Requires="v">
                <p:oleObj spid="_x0000_s791599" name="Equation" r:id="rId9" imgW="1904760" imgH="203040" progId="Equation.3">
                  <p:embed/>
                </p:oleObj>
              </mc:Choice>
              <mc:Fallback>
                <p:oleObj name="Equation" r:id="rId9" imgW="190476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05200" y="4132262"/>
                        <a:ext cx="4454525"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4" name="Object 6"/>
          <p:cNvGraphicFramePr>
            <a:graphicFrameLocks noChangeAspect="1"/>
          </p:cNvGraphicFramePr>
          <p:nvPr/>
        </p:nvGraphicFramePr>
        <p:xfrm>
          <a:off x="1893888" y="5348287"/>
          <a:ext cx="1831975" cy="519113"/>
        </p:xfrm>
        <a:graphic>
          <a:graphicData uri="http://schemas.openxmlformats.org/presentationml/2006/ole">
            <mc:AlternateContent xmlns:mc="http://schemas.openxmlformats.org/markup-compatibility/2006">
              <mc:Choice xmlns:v="urn:schemas-microsoft-com:vml" Requires="v">
                <p:oleObj spid="_x0000_s791600" name="Equation" r:id="rId11" imgW="736560" imgH="228600" progId="Equation.3">
                  <p:embed/>
                </p:oleObj>
              </mc:Choice>
              <mc:Fallback>
                <p:oleObj name="Equation" r:id="rId11" imgW="7365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93888" y="5348287"/>
                        <a:ext cx="1831975" cy="5191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5" name="Object 7"/>
          <p:cNvGraphicFramePr>
            <a:graphicFrameLocks noChangeAspect="1"/>
          </p:cNvGraphicFramePr>
          <p:nvPr/>
        </p:nvGraphicFramePr>
        <p:xfrm>
          <a:off x="3638550" y="5378450"/>
          <a:ext cx="4514850" cy="460375"/>
        </p:xfrm>
        <a:graphic>
          <a:graphicData uri="http://schemas.openxmlformats.org/presentationml/2006/ole">
            <mc:AlternateContent xmlns:mc="http://schemas.openxmlformats.org/markup-compatibility/2006">
              <mc:Choice xmlns:v="urn:schemas-microsoft-com:vml" Requires="v">
                <p:oleObj spid="_x0000_s791601" name="Equation" r:id="rId13" imgW="1815840" imgH="203040" progId="Equation.DSMT4">
                  <p:embed/>
                </p:oleObj>
              </mc:Choice>
              <mc:Fallback>
                <p:oleObj name="Equation" r:id="rId13" imgW="1815840" imgH="2030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550" y="5378450"/>
                        <a:ext cx="4514850" cy="460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407588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180"/>
                                        </p:tgtEl>
                                        <p:attrNameLst>
                                          <p:attrName>style.visibility</p:attrName>
                                        </p:attrNameLst>
                                      </p:cBhvr>
                                      <p:to>
                                        <p:strVal val="visible"/>
                                      </p:to>
                                    </p:set>
                                    <p:animEffect transition="in" filter="wipe(left)">
                                      <p:cBhvr>
                                        <p:cTn id="7" dur="500"/>
                                        <p:tgtEl>
                                          <p:spTgt spid="718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181"/>
                                        </p:tgtEl>
                                        <p:attrNameLst>
                                          <p:attrName>style.visibility</p:attrName>
                                        </p:attrNameLst>
                                      </p:cBhvr>
                                      <p:to>
                                        <p:strVal val="visible"/>
                                      </p:to>
                                    </p:set>
                                    <p:animEffect transition="in" filter="wipe(left)">
                                      <p:cBhvr>
                                        <p:cTn id="12" dur="500"/>
                                        <p:tgtEl>
                                          <p:spTgt spid="718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182"/>
                                        </p:tgtEl>
                                        <p:attrNameLst>
                                          <p:attrName>style.visibility</p:attrName>
                                        </p:attrNameLst>
                                      </p:cBhvr>
                                      <p:to>
                                        <p:strVal val="visible"/>
                                      </p:to>
                                    </p:set>
                                    <p:animEffect transition="in" filter="wipe(left)">
                                      <p:cBhvr>
                                        <p:cTn id="17" dur="500"/>
                                        <p:tgtEl>
                                          <p:spTgt spid="71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170"/>
                                        </p:tgtEl>
                                        <p:attrNameLst>
                                          <p:attrName>style.visibility</p:attrName>
                                        </p:attrNameLst>
                                      </p:cBhvr>
                                      <p:to>
                                        <p:strVal val="visible"/>
                                      </p:to>
                                    </p:set>
                                    <p:animEffect transition="in" filter="wipe(left)">
                                      <p:cBhvr>
                                        <p:cTn id="22" dur="500"/>
                                        <p:tgtEl>
                                          <p:spTgt spid="717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172"/>
                                        </p:tgtEl>
                                        <p:attrNameLst>
                                          <p:attrName>style.visibility</p:attrName>
                                        </p:attrNameLst>
                                      </p:cBhvr>
                                      <p:to>
                                        <p:strVal val="visible"/>
                                      </p:to>
                                    </p:set>
                                    <p:animEffect transition="in" filter="wipe(left)">
                                      <p:cBhvr>
                                        <p:cTn id="27" dur="500"/>
                                        <p:tgtEl>
                                          <p:spTgt spid="717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173"/>
                                        </p:tgtEl>
                                        <p:attrNameLst>
                                          <p:attrName>style.visibility</p:attrName>
                                        </p:attrNameLst>
                                      </p:cBhvr>
                                      <p:to>
                                        <p:strVal val="visible"/>
                                      </p:to>
                                    </p:set>
                                    <p:animEffect transition="in" filter="wipe(left)">
                                      <p:cBhvr>
                                        <p:cTn id="32" dur="500"/>
                                        <p:tgtEl>
                                          <p:spTgt spid="717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183"/>
                                        </p:tgtEl>
                                        <p:attrNameLst>
                                          <p:attrName>style.visibility</p:attrName>
                                        </p:attrNameLst>
                                      </p:cBhvr>
                                      <p:to>
                                        <p:strVal val="visible"/>
                                      </p:to>
                                    </p:set>
                                    <p:animEffect transition="in" filter="wipe(left)">
                                      <p:cBhvr>
                                        <p:cTn id="37" dur="500"/>
                                        <p:tgtEl>
                                          <p:spTgt spid="718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7171"/>
                                        </p:tgtEl>
                                        <p:attrNameLst>
                                          <p:attrName>style.visibility</p:attrName>
                                        </p:attrNameLst>
                                      </p:cBhvr>
                                      <p:to>
                                        <p:strVal val="visible"/>
                                      </p:to>
                                    </p:set>
                                    <p:animEffect transition="in" filter="wipe(left)">
                                      <p:cBhvr>
                                        <p:cTn id="42" dur="500"/>
                                        <p:tgtEl>
                                          <p:spTgt spid="717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7174"/>
                                        </p:tgtEl>
                                        <p:attrNameLst>
                                          <p:attrName>style.visibility</p:attrName>
                                        </p:attrNameLst>
                                      </p:cBhvr>
                                      <p:to>
                                        <p:strVal val="visible"/>
                                      </p:to>
                                    </p:set>
                                    <p:animEffect transition="in" filter="wipe(left)">
                                      <p:cBhvr>
                                        <p:cTn id="47" dur="500"/>
                                        <p:tgtEl>
                                          <p:spTgt spid="717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7175"/>
                                        </p:tgtEl>
                                        <p:attrNameLst>
                                          <p:attrName>style.visibility</p:attrName>
                                        </p:attrNameLst>
                                      </p:cBhvr>
                                      <p:to>
                                        <p:strVal val="visible"/>
                                      </p:to>
                                    </p:set>
                                    <p:animEffect transition="in" filter="wipe(left)">
                                      <p:cBhvr>
                                        <p:cTn id="52"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animBg="1"/>
      <p:bldP spid="7181" grpId="0"/>
      <p:bldP spid="7182" grpId="0"/>
      <p:bldP spid="7183"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7" name="Date Placeholder 3"/>
          <p:cNvSpPr>
            <a:spLocks noGrp="1"/>
          </p:cNvSpPr>
          <p:nvPr>
            <p:ph type="dt" sz="quarter" idx="10"/>
          </p:nvPr>
        </p:nvSpPr>
        <p:spPr>
          <a:noFill/>
        </p:spPr>
        <p:txBody>
          <a:bodyPr/>
          <a:lstStyle/>
          <a:p>
            <a:r>
              <a:rPr lang="en-US" smtClean="0">
                <a:latin typeface="Arial Narrow" charset="0"/>
              </a:rPr>
              <a:t>Wednesday, May 1, 2013</a:t>
            </a:r>
            <a:endParaRPr lang="en-US">
              <a:latin typeface="Arial Narrow" charset="0"/>
            </a:endParaRPr>
          </a:p>
        </p:txBody>
      </p:sp>
      <p:sp>
        <p:nvSpPr>
          <p:cNvPr id="9228"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37" name="Slide Number Placeholder 5"/>
          <p:cNvSpPr>
            <a:spLocks noGrp="1"/>
          </p:cNvSpPr>
          <p:nvPr>
            <p:ph type="sldNum" sz="quarter" idx="12"/>
          </p:nvPr>
        </p:nvSpPr>
        <p:spPr/>
        <p:txBody>
          <a:bodyPr/>
          <a:lstStyle/>
          <a:p>
            <a:fld id="{8605A059-607D-D040-A63F-47D3BB0A721F}" type="slidenum">
              <a:rPr lang="en-US"/>
              <a:pPr/>
              <a:t>9</a:t>
            </a:fld>
            <a:endParaRPr lang="en-US"/>
          </a:p>
        </p:txBody>
      </p:sp>
      <p:sp>
        <p:nvSpPr>
          <p:cNvPr id="9230" name="Rectangle 2"/>
          <p:cNvSpPr>
            <a:spLocks noGrp="1" noChangeArrowheads="1"/>
          </p:cNvSpPr>
          <p:nvPr>
            <p:ph type="title"/>
          </p:nvPr>
        </p:nvSpPr>
        <p:spPr>
          <a:xfrm>
            <a:off x="685800" y="152400"/>
            <a:ext cx="7772400" cy="609600"/>
          </a:xfrm>
        </p:spPr>
        <p:txBody>
          <a:bodyPr/>
          <a:lstStyle/>
          <a:p>
            <a:r>
              <a:rPr lang="en-US"/>
              <a:t>Absolute and Relative Pressure</a:t>
            </a:r>
          </a:p>
        </p:txBody>
      </p:sp>
      <p:sp>
        <p:nvSpPr>
          <p:cNvPr id="444419" name="Text Box 3"/>
          <p:cNvSpPr txBox="1">
            <a:spLocks noChangeArrowheads="1"/>
          </p:cNvSpPr>
          <p:nvPr/>
        </p:nvSpPr>
        <p:spPr bwMode="auto">
          <a:xfrm>
            <a:off x="381000" y="762000"/>
            <a:ext cx="3962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can one measure pressure?</a:t>
            </a:r>
          </a:p>
        </p:txBody>
      </p:sp>
      <p:sp>
        <p:nvSpPr>
          <p:cNvPr id="444420" name="Text Box 4"/>
          <p:cNvSpPr txBox="1">
            <a:spLocks noChangeArrowheads="1"/>
          </p:cNvSpPr>
          <p:nvPr/>
        </p:nvSpPr>
        <p:spPr bwMode="auto">
          <a:xfrm>
            <a:off x="2743200" y="1295400"/>
            <a:ext cx="6096000" cy="10064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One can measure the pressure using an open-tube manometer, where one end is connected to the system with unknown pressure P and the other open to air with pressure P</a:t>
            </a:r>
            <a:r>
              <a:rPr lang="en-US" sz="2000" baseline="-25000" dirty="0">
                <a:solidFill>
                  <a:srgbClr val="FF0000"/>
                </a:solidFill>
                <a:latin typeface="Arial Narrow" charset="0"/>
              </a:rPr>
              <a:t>0</a:t>
            </a:r>
            <a:r>
              <a:rPr lang="en-US" sz="2000" dirty="0">
                <a:solidFill>
                  <a:srgbClr val="FF0000"/>
                </a:solidFill>
                <a:latin typeface="Arial Narrow" charset="0"/>
              </a:rPr>
              <a:t>.</a:t>
            </a:r>
          </a:p>
        </p:txBody>
      </p:sp>
      <p:sp>
        <p:nvSpPr>
          <p:cNvPr id="444421" name="Text Box 5"/>
          <p:cNvSpPr txBox="1">
            <a:spLocks noChangeArrowheads="1"/>
          </p:cNvSpPr>
          <p:nvPr/>
        </p:nvSpPr>
        <p:spPr bwMode="auto">
          <a:xfrm>
            <a:off x="2819400" y="2819400"/>
            <a:ext cx="5334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is called the </a:t>
            </a:r>
            <a:r>
              <a:rPr lang="en-US" sz="2000" b="1" u="sng">
                <a:solidFill>
                  <a:schemeClr val="hlink"/>
                </a:solidFill>
                <a:latin typeface="Arial Narrow" charset="0"/>
              </a:rPr>
              <a:t>absolute pressure</a:t>
            </a:r>
            <a:r>
              <a:rPr lang="en-US" sz="2000">
                <a:solidFill>
                  <a:schemeClr val="accent2"/>
                </a:solidFill>
                <a:latin typeface="Arial Narrow" charset="0"/>
              </a:rPr>
              <a:t>, because it is the actual value of the system’s pressure.</a:t>
            </a:r>
          </a:p>
        </p:txBody>
      </p:sp>
      <p:sp>
        <p:nvSpPr>
          <p:cNvPr id="444422" name="Text Box 6"/>
          <p:cNvSpPr txBox="1">
            <a:spLocks noChangeArrowheads="1"/>
          </p:cNvSpPr>
          <p:nvPr/>
        </p:nvSpPr>
        <p:spPr bwMode="auto">
          <a:xfrm>
            <a:off x="381000" y="3505200"/>
            <a:ext cx="6324600" cy="915988"/>
          </a:xfrm>
          <a:prstGeom prst="rect">
            <a:avLst/>
          </a:prstGeom>
          <a:noFill/>
          <a:ln w="28575">
            <a:noFill/>
            <a:miter lim="800000"/>
            <a:headEnd/>
            <a:tailEnd/>
          </a:ln>
        </p:spPr>
        <p:txBody>
          <a:bodyPr>
            <a:prstTxWarp prst="textNoShape">
              <a:avLst/>
            </a:prstTxWarp>
            <a:spAutoFit/>
          </a:bodyPr>
          <a:lstStyle/>
          <a:p>
            <a:r>
              <a:rPr lang="en-US" sz="1800">
                <a:solidFill>
                  <a:srgbClr val="FF0000"/>
                </a:solidFill>
                <a:latin typeface="Arial Narrow" charset="0"/>
              </a:rPr>
              <a:t>In many cases we measure the pressure difference with respect to the atmospheric pressure to avoid the effect of the changes in P</a:t>
            </a:r>
            <a:r>
              <a:rPr lang="en-US" sz="1800" baseline="-25000">
                <a:solidFill>
                  <a:srgbClr val="FF0000"/>
                </a:solidFill>
                <a:latin typeface="Arial Narrow" charset="0"/>
              </a:rPr>
              <a:t>0 </a:t>
            </a:r>
            <a:r>
              <a:rPr lang="en-US" sz="1800">
                <a:solidFill>
                  <a:srgbClr val="FF0000"/>
                </a:solidFill>
                <a:latin typeface="Arial Narrow" charset="0"/>
              </a:rPr>
              <a:t>that depends on the environment.   This is called </a:t>
            </a:r>
            <a:r>
              <a:rPr lang="en-US" sz="1800" b="1" u="sng">
                <a:solidFill>
                  <a:schemeClr val="hlink"/>
                </a:solidFill>
                <a:latin typeface="Arial Narrow" charset="0"/>
              </a:rPr>
              <a:t>gauge or relative pressure</a:t>
            </a:r>
            <a:r>
              <a:rPr lang="en-US" sz="1800">
                <a:solidFill>
                  <a:srgbClr val="FF0000"/>
                </a:solidFill>
                <a:latin typeface="Arial Narrow" charset="0"/>
              </a:rPr>
              <a:t>.</a:t>
            </a:r>
          </a:p>
        </p:txBody>
      </p:sp>
      <p:graphicFrame>
        <p:nvGraphicFramePr>
          <p:cNvPr id="444423" name="Object 2"/>
          <p:cNvGraphicFramePr>
            <a:graphicFrameLocks noChangeAspect="1"/>
          </p:cNvGraphicFramePr>
          <p:nvPr/>
        </p:nvGraphicFramePr>
        <p:xfrm>
          <a:off x="6804025" y="2425700"/>
          <a:ext cx="282575" cy="330200"/>
        </p:xfrm>
        <a:graphic>
          <a:graphicData uri="http://schemas.openxmlformats.org/presentationml/2006/ole">
            <mc:AlternateContent xmlns:mc="http://schemas.openxmlformats.org/markup-compatibility/2006">
              <mc:Choice xmlns:v="urn:schemas-microsoft-com:vml" Requires="v">
                <p:oleObj spid="_x0000_s793665"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2425700"/>
                        <a:ext cx="282575" cy="330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4424" name="Text Box 8"/>
          <p:cNvSpPr txBox="1">
            <a:spLocks noChangeArrowheads="1"/>
          </p:cNvSpPr>
          <p:nvPr/>
        </p:nvSpPr>
        <p:spPr bwMode="auto">
          <a:xfrm>
            <a:off x="457200" y="4495800"/>
            <a:ext cx="8001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The common barometer which consists of a mercury column with one end closed at vacuum and the other open to the atmosphere was invented by Evangelista Torricelli.</a:t>
            </a:r>
          </a:p>
        </p:txBody>
      </p:sp>
      <p:sp>
        <p:nvSpPr>
          <p:cNvPr id="444425" name="Text Box 9"/>
          <p:cNvSpPr txBox="1">
            <a:spLocks noChangeArrowheads="1"/>
          </p:cNvSpPr>
          <p:nvPr/>
        </p:nvSpPr>
        <p:spPr bwMode="auto">
          <a:xfrm>
            <a:off x="304800" y="5257800"/>
            <a:ext cx="3733800" cy="915988"/>
          </a:xfrm>
          <a:prstGeom prst="rect">
            <a:avLst/>
          </a:prstGeom>
          <a:solidFill>
            <a:srgbClr val="FFFF99"/>
          </a:solidFill>
          <a:ln w="28575">
            <a:noFill/>
            <a:miter lim="800000"/>
            <a:headEnd/>
            <a:tailEnd/>
          </a:ln>
        </p:spPr>
        <p:txBody>
          <a:bodyPr>
            <a:prstTxWarp prst="textNoShape">
              <a:avLst/>
            </a:prstTxWarp>
            <a:spAutoFit/>
          </a:bodyPr>
          <a:lstStyle/>
          <a:p>
            <a:r>
              <a:rPr lang="en-US" sz="1800">
                <a:solidFill>
                  <a:srgbClr val="FF0000"/>
                </a:solidFill>
                <a:latin typeface="Arial Narrow" charset="0"/>
              </a:rPr>
              <a:t>Since the closed end is at vacuum, it does not exert any force.  1 atm of air pressure pushes mercury up 76cm. So 1 atm is</a:t>
            </a:r>
          </a:p>
        </p:txBody>
      </p:sp>
      <p:graphicFrame>
        <p:nvGraphicFramePr>
          <p:cNvPr id="444426" name="Object 3"/>
          <p:cNvGraphicFramePr>
            <a:graphicFrameLocks noChangeAspect="1"/>
          </p:cNvGraphicFramePr>
          <p:nvPr/>
        </p:nvGraphicFramePr>
        <p:xfrm>
          <a:off x="4122738" y="5334000"/>
          <a:ext cx="220662" cy="355600"/>
        </p:xfrm>
        <a:graphic>
          <a:graphicData uri="http://schemas.openxmlformats.org/presentationml/2006/ole">
            <mc:AlternateContent xmlns:mc="http://schemas.openxmlformats.org/markup-compatibility/2006">
              <mc:Choice xmlns:v="urn:schemas-microsoft-com:vml" Requires="v">
                <p:oleObj spid="_x0000_s793666" name="Equation" r:id="rId5" imgW="164880" imgH="228600" progId="Equation.3">
                  <p:embed/>
                </p:oleObj>
              </mc:Choice>
              <mc:Fallback>
                <p:oleObj name="Equation" r:id="rId5" imgW="1648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22738" y="5334000"/>
                        <a:ext cx="220662" cy="355600"/>
                      </a:xfrm>
                      <a:prstGeom prst="rect">
                        <a:avLst/>
                      </a:prstGeom>
                      <a:solidFill>
                        <a:schemeClr val="bg1"/>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4427" name="Text Box 11"/>
          <p:cNvSpPr txBox="1">
            <a:spLocks noChangeArrowheads="1"/>
          </p:cNvSpPr>
          <p:nvPr/>
        </p:nvSpPr>
        <p:spPr bwMode="auto">
          <a:xfrm>
            <a:off x="2743200" y="2346325"/>
            <a:ext cx="42672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measured pressure of the system is</a:t>
            </a:r>
          </a:p>
        </p:txBody>
      </p:sp>
      <p:grpSp>
        <p:nvGrpSpPr>
          <p:cNvPr id="2" name="Group 12"/>
          <p:cNvGrpSpPr>
            <a:grpSpLocks/>
          </p:cNvGrpSpPr>
          <p:nvPr/>
        </p:nvGrpSpPr>
        <p:grpSpPr bwMode="auto">
          <a:xfrm>
            <a:off x="533400" y="1371600"/>
            <a:ext cx="1770063" cy="2057400"/>
            <a:chOff x="336" y="1104"/>
            <a:chExt cx="1115" cy="1296"/>
          </a:xfrm>
        </p:grpSpPr>
        <p:sp>
          <p:nvSpPr>
            <p:cNvPr id="9240" name="Rectangle 13"/>
            <p:cNvSpPr>
              <a:spLocks noChangeArrowheads="1"/>
            </p:cNvSpPr>
            <p:nvPr/>
          </p:nvSpPr>
          <p:spPr bwMode="auto">
            <a:xfrm>
              <a:off x="1210" y="1440"/>
              <a:ext cx="240" cy="96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1" name="Rectangle 14"/>
            <p:cNvSpPr>
              <a:spLocks noChangeArrowheads="1"/>
            </p:cNvSpPr>
            <p:nvPr/>
          </p:nvSpPr>
          <p:spPr bwMode="auto">
            <a:xfrm>
              <a:off x="346" y="1728"/>
              <a:ext cx="240"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2" name="Rectangle 15"/>
            <p:cNvSpPr>
              <a:spLocks noChangeArrowheads="1"/>
            </p:cNvSpPr>
            <p:nvPr/>
          </p:nvSpPr>
          <p:spPr bwMode="auto">
            <a:xfrm>
              <a:off x="346" y="1190"/>
              <a:ext cx="240" cy="1210"/>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9243" name="Rectangle 16"/>
            <p:cNvSpPr>
              <a:spLocks noChangeArrowheads="1"/>
            </p:cNvSpPr>
            <p:nvPr/>
          </p:nvSpPr>
          <p:spPr bwMode="auto">
            <a:xfrm>
              <a:off x="1210" y="1190"/>
              <a:ext cx="240" cy="1210"/>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9244" name="Rectangle 17"/>
            <p:cNvSpPr>
              <a:spLocks noChangeArrowheads="1"/>
            </p:cNvSpPr>
            <p:nvPr/>
          </p:nvSpPr>
          <p:spPr bwMode="auto">
            <a:xfrm>
              <a:off x="538" y="2160"/>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5" name="Rectangle 18"/>
            <p:cNvSpPr>
              <a:spLocks noChangeArrowheads="1"/>
            </p:cNvSpPr>
            <p:nvPr/>
          </p:nvSpPr>
          <p:spPr bwMode="auto">
            <a:xfrm>
              <a:off x="1210" y="1104"/>
              <a:ext cx="240" cy="173"/>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9246" name="Line 19"/>
            <p:cNvSpPr>
              <a:spLocks noChangeShapeType="1"/>
            </p:cNvSpPr>
            <p:nvPr/>
          </p:nvSpPr>
          <p:spPr bwMode="auto">
            <a:xfrm>
              <a:off x="538" y="2400"/>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9247" name="Line 20"/>
            <p:cNvSpPr>
              <a:spLocks noChangeShapeType="1"/>
            </p:cNvSpPr>
            <p:nvPr/>
          </p:nvSpPr>
          <p:spPr bwMode="auto">
            <a:xfrm>
              <a:off x="586" y="2160"/>
              <a:ext cx="624"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9248" name="Line 21"/>
            <p:cNvSpPr>
              <a:spLocks noChangeShapeType="1"/>
            </p:cNvSpPr>
            <p:nvPr/>
          </p:nvSpPr>
          <p:spPr bwMode="auto">
            <a:xfrm>
              <a:off x="960" y="1728"/>
              <a:ext cx="24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9249" name="Line 22"/>
            <p:cNvSpPr>
              <a:spLocks noChangeShapeType="1"/>
            </p:cNvSpPr>
            <p:nvPr/>
          </p:nvSpPr>
          <p:spPr bwMode="auto">
            <a:xfrm>
              <a:off x="960" y="1440"/>
              <a:ext cx="24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9250" name="Text Box 23"/>
            <p:cNvSpPr txBox="1">
              <a:spLocks noChangeArrowheads="1"/>
            </p:cNvSpPr>
            <p:nvPr/>
          </p:nvSpPr>
          <p:spPr bwMode="auto">
            <a:xfrm>
              <a:off x="912" y="1447"/>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sp>
          <p:nvSpPr>
            <p:cNvPr id="9251" name="Line 24"/>
            <p:cNvSpPr>
              <a:spLocks noChangeShapeType="1"/>
            </p:cNvSpPr>
            <p:nvPr/>
          </p:nvSpPr>
          <p:spPr bwMode="auto">
            <a:xfrm flipV="1">
              <a:off x="1117" y="1440"/>
              <a:ext cx="0" cy="288"/>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9252" name="Text Box 25"/>
            <p:cNvSpPr txBox="1">
              <a:spLocks noChangeArrowheads="1"/>
            </p:cNvSpPr>
            <p:nvPr/>
          </p:nvSpPr>
          <p:spPr bwMode="auto">
            <a:xfrm>
              <a:off x="336" y="1159"/>
              <a:ext cx="20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p>
          </p:txBody>
        </p:sp>
        <p:sp>
          <p:nvSpPr>
            <p:cNvPr id="9253" name="Text Box 26"/>
            <p:cNvSpPr txBox="1">
              <a:spLocks noChangeArrowheads="1"/>
            </p:cNvSpPr>
            <p:nvPr/>
          </p:nvSpPr>
          <p:spPr bwMode="auto">
            <a:xfrm>
              <a:off x="1200" y="1152"/>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endParaRPr lang="en-US" sz="2000">
                <a:solidFill>
                  <a:schemeClr val="accent2"/>
                </a:solidFill>
                <a:latin typeface="Arial Narrow" charset="0"/>
              </a:endParaRPr>
            </a:p>
          </p:txBody>
        </p:sp>
      </p:grpSp>
      <p:graphicFrame>
        <p:nvGraphicFramePr>
          <p:cNvPr id="444443" name="Object 4"/>
          <p:cNvGraphicFramePr>
            <a:graphicFrameLocks noChangeAspect="1"/>
          </p:cNvGraphicFramePr>
          <p:nvPr/>
        </p:nvGraphicFramePr>
        <p:xfrm>
          <a:off x="7010400" y="3657600"/>
          <a:ext cx="1074738" cy="587375"/>
        </p:xfrm>
        <a:graphic>
          <a:graphicData uri="http://schemas.openxmlformats.org/presentationml/2006/ole">
            <mc:AlternateContent xmlns:mc="http://schemas.openxmlformats.org/markup-compatibility/2006">
              <mc:Choice xmlns:v="urn:schemas-microsoft-com:vml" Requires="v">
                <p:oleObj spid="_x0000_s793667" name="Equation" r:id="rId7" imgW="520560" imgH="228600" progId="Equation.DSMT4">
                  <p:embed/>
                </p:oleObj>
              </mc:Choice>
              <mc:Fallback>
                <p:oleObj name="Equation" r:id="rId7" imgW="52056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0400" y="3657600"/>
                        <a:ext cx="1074738" cy="587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4" name="Object 5"/>
          <p:cNvGraphicFramePr>
            <a:graphicFrameLocks noChangeAspect="1"/>
          </p:cNvGraphicFramePr>
          <p:nvPr/>
        </p:nvGraphicFramePr>
        <p:xfrm>
          <a:off x="7108825" y="2362200"/>
          <a:ext cx="1273175" cy="457200"/>
        </p:xfrm>
        <a:graphic>
          <a:graphicData uri="http://schemas.openxmlformats.org/presentationml/2006/ole">
            <mc:AlternateContent xmlns:mc="http://schemas.openxmlformats.org/markup-compatibility/2006">
              <mc:Choice xmlns:v="urn:schemas-microsoft-com:vml" Requires="v">
                <p:oleObj spid="_x0000_s793668" name="Equation" r:id="rId9" imgW="685800" imgH="228600" progId="Equation.3">
                  <p:embed/>
                </p:oleObj>
              </mc:Choice>
              <mc:Fallback>
                <p:oleObj name="Equation" r:id="rId9" imgW="6858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08825" y="2362200"/>
                        <a:ext cx="1273175" cy="457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5" name="Object 6"/>
          <p:cNvGraphicFramePr>
            <a:graphicFrameLocks noChangeAspect="1"/>
          </p:cNvGraphicFramePr>
          <p:nvPr/>
        </p:nvGraphicFramePr>
        <p:xfrm>
          <a:off x="8077200" y="3689350"/>
          <a:ext cx="990600" cy="522288"/>
        </p:xfrm>
        <a:graphic>
          <a:graphicData uri="http://schemas.openxmlformats.org/presentationml/2006/ole">
            <mc:AlternateContent xmlns:mc="http://schemas.openxmlformats.org/markup-compatibility/2006">
              <mc:Choice xmlns:v="urn:schemas-microsoft-com:vml" Requires="v">
                <p:oleObj spid="_x0000_s793669" name="Equation" r:id="rId11" imgW="406080" imgH="203040" progId="Equation.DSMT4">
                  <p:embed/>
                </p:oleObj>
              </mc:Choice>
              <mc:Fallback>
                <p:oleObj name="Equation" r:id="rId11" imgW="406080" imgH="20304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77200" y="3689350"/>
                        <a:ext cx="990600" cy="5222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6" name="Object 7"/>
          <p:cNvGraphicFramePr>
            <a:graphicFrameLocks noChangeAspect="1"/>
          </p:cNvGraphicFramePr>
          <p:nvPr/>
        </p:nvGraphicFramePr>
        <p:xfrm>
          <a:off x="4368800" y="5334000"/>
          <a:ext cx="544513" cy="315913"/>
        </p:xfrm>
        <a:graphic>
          <a:graphicData uri="http://schemas.openxmlformats.org/presentationml/2006/ole">
            <mc:AlternateContent xmlns:mc="http://schemas.openxmlformats.org/markup-compatibility/2006">
              <mc:Choice xmlns:v="urn:schemas-microsoft-com:vml" Requires="v">
                <p:oleObj spid="_x0000_s793670" name="Equation" r:id="rId13" imgW="406080" imgH="203040" progId="Equation.DSMT4">
                  <p:embed/>
                </p:oleObj>
              </mc:Choice>
              <mc:Fallback>
                <p:oleObj name="Equation" r:id="rId13" imgW="406080" imgH="2030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68800" y="5334000"/>
                        <a:ext cx="544513" cy="315913"/>
                      </a:xfrm>
                      <a:prstGeom prst="rect">
                        <a:avLst/>
                      </a:prstGeom>
                      <a:solidFill>
                        <a:schemeClr val="bg1"/>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7" name="Object 8"/>
          <p:cNvGraphicFramePr>
            <a:graphicFrameLocks noChangeAspect="1"/>
          </p:cNvGraphicFramePr>
          <p:nvPr/>
        </p:nvGraphicFramePr>
        <p:xfrm>
          <a:off x="4953000" y="5334000"/>
          <a:ext cx="4191000" cy="304800"/>
        </p:xfrm>
        <a:graphic>
          <a:graphicData uri="http://schemas.openxmlformats.org/presentationml/2006/ole">
            <mc:AlternateContent xmlns:mc="http://schemas.openxmlformats.org/markup-compatibility/2006">
              <mc:Choice xmlns:v="urn:schemas-microsoft-com:vml" Requires="v">
                <p:oleObj spid="_x0000_s793671" name="Equation" r:id="rId15" imgW="2971800" imgH="228600" progId="Equation.3">
                  <p:embed/>
                </p:oleObj>
              </mc:Choice>
              <mc:Fallback>
                <p:oleObj name="Equation" r:id="rId15" imgW="297180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53000" y="5334000"/>
                        <a:ext cx="4191000" cy="304800"/>
                      </a:xfrm>
                      <a:prstGeom prst="rect">
                        <a:avLst/>
                      </a:prstGeom>
                      <a:solidFill>
                        <a:schemeClr val="bg1"/>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8" name="Object 9"/>
          <p:cNvGraphicFramePr>
            <a:graphicFrameLocks noChangeAspect="1"/>
          </p:cNvGraphicFramePr>
          <p:nvPr/>
        </p:nvGraphicFramePr>
        <p:xfrm>
          <a:off x="5718175" y="5715000"/>
          <a:ext cx="1901825" cy="315913"/>
        </p:xfrm>
        <a:graphic>
          <a:graphicData uri="http://schemas.openxmlformats.org/presentationml/2006/ole">
            <mc:AlternateContent xmlns:mc="http://schemas.openxmlformats.org/markup-compatibility/2006">
              <mc:Choice xmlns:v="urn:schemas-microsoft-com:vml" Requires="v">
                <p:oleObj spid="_x0000_s793672" name="Equation" r:id="rId17" imgW="1422360" imgH="203040" progId="Equation.3">
                  <p:embed/>
                </p:oleObj>
              </mc:Choice>
              <mc:Fallback>
                <p:oleObj name="Equation" r:id="rId17" imgW="1422360" imgH="2030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18175" y="5715000"/>
                        <a:ext cx="1901825" cy="315913"/>
                      </a:xfrm>
                      <a:prstGeom prst="rect">
                        <a:avLst/>
                      </a:prstGeom>
                      <a:solidFill>
                        <a:schemeClr val="bg1"/>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4449" name="Object 10"/>
          <p:cNvGraphicFramePr>
            <a:graphicFrameLocks noChangeAspect="1"/>
          </p:cNvGraphicFramePr>
          <p:nvPr/>
        </p:nvGraphicFramePr>
        <p:xfrm>
          <a:off x="6629400" y="3657600"/>
          <a:ext cx="392113" cy="587375"/>
        </p:xfrm>
        <a:graphic>
          <a:graphicData uri="http://schemas.openxmlformats.org/presentationml/2006/ole">
            <mc:AlternateContent xmlns:mc="http://schemas.openxmlformats.org/markup-compatibility/2006">
              <mc:Choice xmlns:v="urn:schemas-microsoft-com:vml" Requires="v">
                <p:oleObj spid="_x0000_s793673" name="Equation" r:id="rId19" imgW="190440" imgH="228600" progId="Equation.DSMT4">
                  <p:embed/>
                </p:oleObj>
              </mc:Choice>
              <mc:Fallback>
                <p:oleObj name="Equation" r:id="rId19" imgW="19044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629400" y="3657600"/>
                        <a:ext cx="392113" cy="587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4450" name="Text Box 34"/>
          <p:cNvSpPr txBox="1">
            <a:spLocks noChangeArrowheads="1"/>
          </p:cNvSpPr>
          <p:nvPr/>
        </p:nvSpPr>
        <p:spPr bwMode="auto">
          <a:xfrm>
            <a:off x="381000" y="6264275"/>
            <a:ext cx="8458200" cy="365125"/>
          </a:xfrm>
          <a:prstGeom prst="rect">
            <a:avLst/>
          </a:prstGeom>
          <a:solidFill>
            <a:srgbClr val="FFFFCC"/>
          </a:solidFill>
          <a:ln w="28575">
            <a:solidFill>
              <a:srgbClr val="A50021"/>
            </a:solidFill>
            <a:miter lim="800000"/>
            <a:headEnd/>
            <a:tailEnd/>
          </a:ln>
        </p:spPr>
        <p:txBody>
          <a:bodyPr>
            <a:prstTxWarp prst="textNoShape">
              <a:avLst/>
            </a:prstTxWarp>
            <a:spAutoFit/>
          </a:bodyPr>
          <a:lstStyle/>
          <a:p>
            <a:pPr>
              <a:spcBef>
                <a:spcPct val="20000"/>
              </a:spcBef>
            </a:pPr>
            <a:r>
              <a:rPr lang="en-US" sz="1600" b="1">
                <a:solidFill>
                  <a:srgbClr val="A50021"/>
                </a:solidFill>
                <a:latin typeface="Arial Narrow" charset="0"/>
              </a:rPr>
              <a:t>If one measures the tire pressure with a gauge at 220kPa the actual pressure is 101kPa+220kPa=303kPa.</a:t>
            </a:r>
          </a:p>
        </p:txBody>
      </p:sp>
    </p:spTree>
    <p:extLst>
      <p:ext uri="{BB962C8B-B14F-4D97-AF65-F5344CB8AC3E}">
        <p14:creationId xmlns:p14="http://schemas.microsoft.com/office/powerpoint/2010/main" val="351806565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4419"/>
                                        </p:tgtEl>
                                        <p:attrNameLst>
                                          <p:attrName>style.visibility</p:attrName>
                                        </p:attrNameLst>
                                      </p:cBhvr>
                                      <p:to>
                                        <p:strVal val="visible"/>
                                      </p:to>
                                    </p:set>
                                    <p:animEffect transition="in" filter="wipe(left)">
                                      <p:cBhvr>
                                        <p:cTn id="7" dur="500"/>
                                        <p:tgtEl>
                                          <p:spTgt spid="4444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44420">
                                            <p:txEl>
                                              <p:pRg st="0" end="0"/>
                                            </p:txEl>
                                          </p:spTgt>
                                        </p:tgtEl>
                                        <p:attrNameLst>
                                          <p:attrName>style.visibility</p:attrName>
                                        </p:attrNameLst>
                                      </p:cBhvr>
                                      <p:to>
                                        <p:strVal val="visible"/>
                                      </p:to>
                                    </p:set>
                                    <p:animEffect transition="in" filter="wipe(left)">
                                      <p:cBhvr>
                                        <p:cTn id="12" dur="500"/>
                                        <p:tgtEl>
                                          <p:spTgt spid="44442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iterate type="wd">
                                    <p:tmPct val="10000"/>
                                  </p:iterate>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44427">
                                            <p:txEl>
                                              <p:pRg st="0" end="0"/>
                                            </p:txEl>
                                          </p:spTgt>
                                        </p:tgtEl>
                                        <p:attrNameLst>
                                          <p:attrName>style.visibility</p:attrName>
                                        </p:attrNameLst>
                                      </p:cBhvr>
                                      <p:to>
                                        <p:strVal val="visible"/>
                                      </p:to>
                                    </p:set>
                                    <p:animEffect transition="in" filter="wipe(left)">
                                      <p:cBhvr>
                                        <p:cTn id="22" dur="500"/>
                                        <p:tgtEl>
                                          <p:spTgt spid="44442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44423"/>
                                        </p:tgtEl>
                                        <p:attrNameLst>
                                          <p:attrName>style.visibility</p:attrName>
                                        </p:attrNameLst>
                                      </p:cBhvr>
                                      <p:to>
                                        <p:strVal val="visible"/>
                                      </p:to>
                                    </p:set>
                                    <p:animEffect transition="in" filter="wipe(left)">
                                      <p:cBhvr>
                                        <p:cTn id="27" dur="500"/>
                                        <p:tgtEl>
                                          <p:spTgt spid="4444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44444"/>
                                        </p:tgtEl>
                                        <p:attrNameLst>
                                          <p:attrName>style.visibility</p:attrName>
                                        </p:attrNameLst>
                                      </p:cBhvr>
                                      <p:to>
                                        <p:strVal val="visible"/>
                                      </p:to>
                                    </p:set>
                                    <p:animEffect transition="in" filter="wipe(left)">
                                      <p:cBhvr>
                                        <p:cTn id="32" dur="500"/>
                                        <p:tgtEl>
                                          <p:spTgt spid="44444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44421">
                                            <p:txEl>
                                              <p:pRg st="0" end="0"/>
                                            </p:txEl>
                                          </p:spTgt>
                                        </p:tgtEl>
                                        <p:attrNameLst>
                                          <p:attrName>style.visibility</p:attrName>
                                        </p:attrNameLst>
                                      </p:cBhvr>
                                      <p:to>
                                        <p:strVal val="visible"/>
                                      </p:to>
                                    </p:set>
                                    <p:animEffect transition="in" filter="wipe(left)">
                                      <p:cBhvr>
                                        <p:cTn id="37" dur="500"/>
                                        <p:tgtEl>
                                          <p:spTgt spid="4444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444422">
                                            <p:txEl>
                                              <p:pRg st="0" end="0"/>
                                            </p:txEl>
                                          </p:spTgt>
                                        </p:tgtEl>
                                        <p:attrNameLst>
                                          <p:attrName>style.visibility</p:attrName>
                                        </p:attrNameLst>
                                      </p:cBhvr>
                                      <p:to>
                                        <p:strVal val="visible"/>
                                      </p:to>
                                    </p:set>
                                    <p:animEffect transition="in" filter="wipe(left)">
                                      <p:cBhvr>
                                        <p:cTn id="42" dur="500"/>
                                        <p:tgtEl>
                                          <p:spTgt spid="44442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44449"/>
                                        </p:tgtEl>
                                        <p:attrNameLst>
                                          <p:attrName>style.visibility</p:attrName>
                                        </p:attrNameLst>
                                      </p:cBhvr>
                                      <p:to>
                                        <p:strVal val="visible"/>
                                      </p:to>
                                    </p:set>
                                    <p:animEffect transition="in" filter="wipe(left)">
                                      <p:cBhvr>
                                        <p:cTn id="47" dur="500"/>
                                        <p:tgtEl>
                                          <p:spTgt spid="44444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44443"/>
                                        </p:tgtEl>
                                        <p:attrNameLst>
                                          <p:attrName>style.visibility</p:attrName>
                                        </p:attrNameLst>
                                      </p:cBhvr>
                                      <p:to>
                                        <p:strVal val="visible"/>
                                      </p:to>
                                    </p:set>
                                    <p:animEffect transition="in" filter="wipe(left)">
                                      <p:cBhvr>
                                        <p:cTn id="52" dur="500"/>
                                        <p:tgtEl>
                                          <p:spTgt spid="44444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44445"/>
                                        </p:tgtEl>
                                        <p:attrNameLst>
                                          <p:attrName>style.visibility</p:attrName>
                                        </p:attrNameLst>
                                      </p:cBhvr>
                                      <p:to>
                                        <p:strVal val="visible"/>
                                      </p:to>
                                    </p:set>
                                    <p:animEffect transition="in" filter="wipe(left)">
                                      <p:cBhvr>
                                        <p:cTn id="57" dur="500"/>
                                        <p:tgtEl>
                                          <p:spTgt spid="44444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44424"/>
                                        </p:tgtEl>
                                        <p:attrNameLst>
                                          <p:attrName>style.visibility</p:attrName>
                                        </p:attrNameLst>
                                      </p:cBhvr>
                                      <p:to>
                                        <p:strVal val="visible"/>
                                      </p:to>
                                    </p:set>
                                    <p:animEffect transition="in" filter="wipe(left)">
                                      <p:cBhvr>
                                        <p:cTn id="62" dur="500"/>
                                        <p:tgtEl>
                                          <p:spTgt spid="44442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44425"/>
                                        </p:tgtEl>
                                        <p:attrNameLst>
                                          <p:attrName>style.visibility</p:attrName>
                                        </p:attrNameLst>
                                      </p:cBhvr>
                                      <p:to>
                                        <p:strVal val="visible"/>
                                      </p:to>
                                    </p:set>
                                    <p:animEffect transition="in" filter="wipe(left)">
                                      <p:cBhvr>
                                        <p:cTn id="67" dur="500"/>
                                        <p:tgtEl>
                                          <p:spTgt spid="44442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44426"/>
                                        </p:tgtEl>
                                        <p:attrNameLst>
                                          <p:attrName>style.visibility</p:attrName>
                                        </p:attrNameLst>
                                      </p:cBhvr>
                                      <p:to>
                                        <p:strVal val="visible"/>
                                      </p:to>
                                    </p:set>
                                    <p:animEffect transition="in" filter="wipe(left)">
                                      <p:cBhvr>
                                        <p:cTn id="72" dur="500"/>
                                        <p:tgtEl>
                                          <p:spTgt spid="44442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44446"/>
                                        </p:tgtEl>
                                        <p:attrNameLst>
                                          <p:attrName>style.visibility</p:attrName>
                                        </p:attrNameLst>
                                      </p:cBhvr>
                                      <p:to>
                                        <p:strVal val="visible"/>
                                      </p:to>
                                    </p:set>
                                    <p:animEffect transition="in" filter="wipe(left)">
                                      <p:cBhvr>
                                        <p:cTn id="77" dur="500"/>
                                        <p:tgtEl>
                                          <p:spTgt spid="44444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44447"/>
                                        </p:tgtEl>
                                        <p:attrNameLst>
                                          <p:attrName>style.visibility</p:attrName>
                                        </p:attrNameLst>
                                      </p:cBhvr>
                                      <p:to>
                                        <p:strVal val="visible"/>
                                      </p:to>
                                    </p:set>
                                    <p:animEffect transition="in" filter="wipe(left)">
                                      <p:cBhvr>
                                        <p:cTn id="82" dur="500"/>
                                        <p:tgtEl>
                                          <p:spTgt spid="44444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44448"/>
                                        </p:tgtEl>
                                        <p:attrNameLst>
                                          <p:attrName>style.visibility</p:attrName>
                                        </p:attrNameLst>
                                      </p:cBhvr>
                                      <p:to>
                                        <p:strVal val="visible"/>
                                      </p:to>
                                    </p:set>
                                    <p:animEffect transition="in" filter="wipe(left)">
                                      <p:cBhvr>
                                        <p:cTn id="87" dur="500"/>
                                        <p:tgtEl>
                                          <p:spTgt spid="44444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444450"/>
                                        </p:tgtEl>
                                        <p:attrNameLst>
                                          <p:attrName>style.visibility</p:attrName>
                                        </p:attrNameLst>
                                      </p:cBhvr>
                                      <p:to>
                                        <p:strVal val="visible"/>
                                      </p:to>
                                    </p:set>
                                    <p:animEffect transition="in" filter="wipe(left)">
                                      <p:cBhvr>
                                        <p:cTn id="92" dur="500"/>
                                        <p:tgtEl>
                                          <p:spTgt spid="444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9" grpId="0" animBg="1" autoUpdateAnimBg="0"/>
      <p:bldP spid="444420" grpId="0" build="p" autoUpdateAnimBg="0"/>
      <p:bldP spid="444421" grpId="0" build="p" autoUpdateAnimBg="0"/>
      <p:bldP spid="444422" grpId="0" build="p" autoUpdateAnimBg="0"/>
      <p:bldP spid="444424" grpId="0" animBg="1" autoUpdateAnimBg="0"/>
      <p:bldP spid="444425" grpId="0" animBg="1" autoUpdateAnimBg="0"/>
      <p:bldP spid="444427" grpId="0" build="p" autoUpdateAnimBg="0"/>
      <p:bldP spid="444450"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49461</TotalTime>
  <Words>1604</Words>
  <Application>Microsoft Macintosh PowerPoint</Application>
  <PresentationFormat>On-screen Show (4:3)</PresentationFormat>
  <Paragraphs>138</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phys1443-spring02</vt:lpstr>
      <vt:lpstr>Equation</vt:lpstr>
      <vt:lpstr>PHYS 1441 – Section 002 Lecture #24</vt:lpstr>
      <vt:lpstr>Announcements</vt:lpstr>
      <vt:lpstr>Fluid and Pressure</vt:lpstr>
      <vt:lpstr>Example for Pressure</vt:lpstr>
      <vt:lpstr>Variation of Pressure and Depth</vt:lpstr>
      <vt:lpstr>Pascal’s Principle and Hydraulics</vt:lpstr>
      <vt:lpstr>Example for Pascal’s Principle</vt:lpstr>
      <vt:lpstr>Example for Pascal’s Principle</vt:lpstr>
      <vt:lpstr>Absolute and Relative Pressure</vt:lpstr>
      <vt:lpstr>Finger Holds Water in Straw</vt:lpstr>
      <vt:lpstr>Congratulations!!!!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1388</cp:revision>
  <cp:lastPrinted>2013-04-08T23:48:48Z</cp:lastPrinted>
  <dcterms:created xsi:type="dcterms:W3CDTF">2012-08-27T21:13:02Z</dcterms:created>
  <dcterms:modified xsi:type="dcterms:W3CDTF">2013-05-01T23:11:31Z</dcterms:modified>
</cp:coreProperties>
</file>