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419" r:id="rId4"/>
    <p:sldId id="520" r:id="rId5"/>
    <p:sldId id="515" r:id="rId6"/>
    <p:sldId id="517" r:id="rId7"/>
    <p:sldId id="518" r:id="rId8"/>
    <p:sldId id="519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78" r:id="rId17"/>
    <p:sldId id="331" r:id="rId18"/>
    <p:sldId id="406" r:id="rId19"/>
    <p:sldId id="408" r:id="rId20"/>
    <p:sldId id="409" r:id="rId21"/>
    <p:sldId id="416" r:id="rId22"/>
    <p:sldId id="455" r:id="rId23"/>
    <p:sldId id="456" r:id="rId24"/>
    <p:sldId id="457" r:id="rId25"/>
    <p:sldId id="435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2" y="1683603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Jan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detectors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086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11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45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What?  What’s the symmetry?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 descr="round-tab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>
          <a:xfrm>
            <a:off x="2286000" y="1752600"/>
            <a:ext cx="4648200" cy="4953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7620000" cy="4953000"/>
          </a:xfrm>
        </p:spPr>
        <p:txBody>
          <a:bodyPr/>
          <a:lstStyle/>
          <a:p>
            <a:r>
              <a:rPr lang="en-US" dirty="0" smtClean="0"/>
              <a:t>Where is the head of the table?</a:t>
            </a:r>
          </a:p>
          <a:p>
            <a:r>
              <a:rPr lang="en-US" dirty="0" smtClean="0"/>
              <a:t>Without a broken symmetry, one cannot tell directional information!!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6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gives mass to all fundamental particles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99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lking_in_pl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33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dirty="0" smtClean="0"/>
              <a:t>So how does Higgs Field work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3962400" cy="5257800"/>
          </a:xfrm>
        </p:spPr>
        <p:txBody>
          <a:bodyPr/>
          <a:lstStyle/>
          <a:p>
            <a:r>
              <a:rPr lang="en-US" dirty="0" smtClean="0"/>
              <a:t>Person in space </a:t>
            </a:r>
            <a:r>
              <a:rPr lang="en-US" dirty="0" smtClean="0">
                <a:sym typeface="Wingdings"/>
              </a:rPr>
              <a:t> no symmetry breaking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Content Placeholder 9" descr="Screen Shot 2013-04-26 at 5.53.1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3416"/>
          <a:stretch>
            <a:fillRect/>
          </a:stretch>
        </p:blipFill>
        <p:spPr>
          <a:xfrm>
            <a:off x="228600" y="1828800"/>
            <a:ext cx="3810000" cy="41148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9144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dirty="0" smtClean="0"/>
              <a:t>Person in air </a:t>
            </a:r>
            <a:r>
              <a:rPr lang="en-US" dirty="0" smtClean="0">
                <a:sym typeface="Wingdings"/>
              </a:rPr>
              <a:t> symmetry can be broken</a:t>
            </a:r>
          </a:p>
          <a:p>
            <a:r>
              <a:rPr lang="en-US" dirty="0" smtClean="0">
                <a:sym typeface="Wingdings"/>
              </a:rPr>
              <a:t>Sometimes, you get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981200"/>
            <a:ext cx="762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 descr="Taz-Torna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19600"/>
            <a:ext cx="1219200" cy="194665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V="1">
            <a:off x="7162800" y="25908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162800" y="28956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162800" y="32004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4600" y="49530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/>
              </a:rPr>
              <a:t>Just like a tornado is a piece of evidence of the existence of air, Higgs particle is a piece of evidence of Higgs mechanism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3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Jan. 13, 2014</a:t>
            </a:r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88988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Higgs Production X-sec and BR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 descr="eYRHXS2_BR_Fig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572000" cy="4718050"/>
          </a:xfrm>
          <a:prstGeom prst="rect">
            <a:avLst/>
          </a:prstGeom>
        </p:spPr>
      </p:pic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010400" y="17526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257800" y="46482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010400" y="13716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5257801" y="838200"/>
            <a:ext cx="990600" cy="990600"/>
            <a:chOff x="1152" y="672"/>
            <a:chExt cx="575" cy="105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392" y="960"/>
              <a:ext cx="0" cy="7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152" y="672"/>
              <a:ext cx="575" cy="39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A50021"/>
                  </a:solidFill>
                  <a:latin typeface="Arial Narrow" pitchFamily="1" charset="0"/>
                </a:rPr>
                <a:t>130GeV</a:t>
              </a:r>
            </a:p>
          </p:txBody>
        </p:sp>
      </p:grpSp>
      <p:pic>
        <p:nvPicPr>
          <p:cNvPr id="25" name="Picture 24" descr="aHiggs_XS_7TeV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597331" cy="4648200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415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5791200"/>
            <a:ext cx="4449956" cy="461665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j-lt"/>
              </a:rPr>
              <a:t>Higgs mass is not given in the theory!!</a:t>
            </a:r>
            <a:endParaRPr lang="en-US" dirty="0">
              <a:solidFill>
                <a:srgbClr val="66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05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14-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spring14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</a:t>
            </a:r>
            <a:r>
              <a:rPr lang="en-US" dirty="0" smtClean="0"/>
              <a:t>Mar</a:t>
            </a:r>
            <a:r>
              <a:rPr lang="en-US" dirty="0" smtClean="0"/>
              <a:t>. </a:t>
            </a:r>
            <a:r>
              <a:rPr lang="en-US" dirty="0"/>
              <a:t>5</a:t>
            </a:r>
            <a:r>
              <a:rPr lang="en-US" dirty="0" smtClean="0"/>
              <a:t>)</a:t>
            </a:r>
            <a:r>
              <a:rPr lang="en-US" dirty="0" smtClean="0"/>
              <a:t>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Mon, </a:t>
            </a:r>
            <a:r>
              <a:rPr lang="en-US" dirty="0" smtClean="0"/>
              <a:t>May</a:t>
            </a:r>
            <a:r>
              <a:rPr lang="en-US" dirty="0" smtClean="0"/>
              <a:t>. </a:t>
            </a:r>
            <a:r>
              <a:rPr lang="en-US" dirty="0"/>
              <a:t>5</a:t>
            </a:r>
            <a:r>
              <a:rPr lang="en-US" dirty="0" smtClean="0"/>
              <a:t>)</a:t>
            </a:r>
            <a:r>
              <a:rPr lang="en-US" dirty="0" smtClean="0"/>
              <a:t>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Tuesday,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Jan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There will be a quiz next Wednesday,  </a:t>
            </a:r>
            <a:r>
              <a:rPr lang="en-US" dirty="0" smtClean="0"/>
              <a:t>Jan</a:t>
            </a:r>
            <a:r>
              <a:rPr lang="en-US" dirty="0" smtClean="0"/>
              <a:t>. 22, </a:t>
            </a:r>
            <a:r>
              <a:rPr lang="en-US" dirty="0" smtClean="0"/>
              <a:t>on </a:t>
            </a:r>
            <a:r>
              <a:rPr lang="en-US" dirty="0" smtClean="0"/>
              <a:t>these </a:t>
            </a:r>
            <a:r>
              <a:rPr lang="en-US" dirty="0" smtClean="0"/>
              <a:t>reading </a:t>
            </a:r>
            <a:r>
              <a:rPr lang="en-US" dirty="0" smtClean="0"/>
              <a:t>assignments</a:t>
            </a:r>
          </a:p>
          <a:p>
            <a:pPr eaLnBrk="1" hangingPunct="1"/>
            <a:r>
              <a:rPr lang="en-US" dirty="0" smtClean="0"/>
              <a:t>No class Monday, Martin Luther King 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</a:t>
            </a:r>
            <a:r>
              <a:rPr lang="en-US" sz="3200" dirty="0" smtClean="0"/>
              <a:t>Participations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1600" dirty="0" err="1" smtClean="0"/>
              <a:t>Expoplanets</a:t>
            </a:r>
            <a:r>
              <a:rPr lang="en-US" sz="1600" dirty="0" smtClean="0"/>
              <a:t> </a:t>
            </a:r>
            <a:r>
              <a:rPr lang="en-US" sz="1600" dirty="0"/>
              <a:t>– Thursdays at 6:00, Saturdays at 5:</a:t>
            </a:r>
            <a:r>
              <a:rPr lang="en-US" sz="1600" dirty="0" smtClean="0"/>
              <a:t>30pm and </a:t>
            </a:r>
            <a:r>
              <a:rPr lang="en-US" sz="1600" dirty="0"/>
              <a:t>Sundays at 1:</a:t>
            </a:r>
            <a:r>
              <a:rPr lang="en-US" sz="1600" dirty="0" smtClean="0"/>
              <a:t>30pm</a:t>
            </a:r>
            <a:endParaRPr lang="en-US" sz="1600" dirty="0"/>
          </a:p>
          <a:p>
            <a:pPr lvl="1"/>
            <a:r>
              <a:rPr lang="en-US" sz="1600" dirty="0" smtClean="0"/>
              <a:t>Back to Moon for Good </a:t>
            </a:r>
            <a:r>
              <a:rPr lang="en-US" sz="1600" dirty="0"/>
              <a:t>– Fridays at 6:</a:t>
            </a:r>
            <a:r>
              <a:rPr lang="en-US" sz="1600" dirty="0" smtClean="0"/>
              <a:t>00pm and Saturdays </a:t>
            </a:r>
            <a:r>
              <a:rPr lang="en-US" sz="1600" dirty="0"/>
              <a:t>at 2:</a:t>
            </a:r>
            <a:r>
              <a:rPr lang="en-US" sz="1600" dirty="0" smtClean="0"/>
              <a:t>30pm</a:t>
            </a:r>
            <a:endParaRPr lang="en-US" sz="16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Astronaut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Bad Astronomy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b="1" u="sng" dirty="0" smtClean="0">
                <a:solidFill>
                  <a:srgbClr val="800000"/>
                </a:solidFill>
              </a:rPr>
              <a:t>Black Holes (can watch up to 2 times!)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Experience </a:t>
            </a:r>
            <a:r>
              <a:rPr lang="en-US" sz="1400" dirty="0"/>
              <a:t>the </a:t>
            </a:r>
            <a:r>
              <a:rPr lang="en-US" sz="14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IBEX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Ice Worlds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Magnificent Sun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Mayan Prophecies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Nanocam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Stars of </a:t>
            </a:r>
            <a:r>
              <a:rPr lang="en-US" sz="1400" dirty="0" err="1" smtClean="0"/>
              <a:t>Pharaoes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</a:t>
            </a:r>
            <a:r>
              <a:rPr lang="en-US" sz="1400" dirty="0"/>
              <a:t>Small Pieces of </a:t>
            </a:r>
            <a:r>
              <a:rPr lang="en-US" sz="1400" dirty="0" smtClean="0"/>
              <a:t>Glass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Unseen </a:t>
            </a:r>
            <a:r>
              <a:rPr lang="en-US" sz="1400" dirty="0"/>
              <a:t>Universe: The Vision of </a:t>
            </a:r>
            <a:r>
              <a:rPr lang="en-US" sz="14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Violent Universe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We </a:t>
            </a:r>
            <a:r>
              <a:rPr lang="en-US" sz="1400" dirty="0"/>
              <a:t>Are </a:t>
            </a:r>
            <a:r>
              <a:rPr lang="en-US" sz="1400" dirty="0" smtClean="0"/>
              <a:t>Astronomers</a:t>
            </a:r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1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physics that provided fundamentals to the technical progress for 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concepts of quantum theory for microscopic phenomena and relativity for phenomena with high speed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physical principles that we still exploit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skills to research literatures and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Build up confidence in your physics abilities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dirty="0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Concepts and derivation of many of the modern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History at the beginning of the new era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Special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relativity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Quantum theory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Atomic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Condensed Matter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Nuclear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Particle Physics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Focus on learning about the concepts with less complicated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learn some Quantum calculations and understand the concept of probabilities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Expectation at the end of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semester: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You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will be able to understand what fundamental physics provides bases for the current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168809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7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026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46" grpId="0"/>
      <p:bldP spid="72750" grpId="0" animBg="1"/>
      <p:bldP spid="72751" grpId="0" animBg="1"/>
      <p:bldP spid="72752" grpId="0"/>
      <p:bldP spid="72753" grpId="0"/>
      <p:bldP spid="72758" grpId="0" animBg="1"/>
      <p:bldP spid="72759" grpId="0" animBg="1"/>
      <p:bldP spid="72760" grpId="0" animBg="1"/>
      <p:bldP spid="72769" grpId="0" animBg="1"/>
      <p:bldP spid="7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on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2010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for 18mo for upgrade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5643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8597</TotalTime>
  <Words>2430</Words>
  <Application>Microsoft Macintosh PowerPoint</Application>
  <PresentationFormat>On-screen Show (4:3)</PresentationFormat>
  <Paragraphs>337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phys1443-spring02</vt:lpstr>
      <vt:lpstr>PHYS 3313 – Section 001 Lecture #1</vt:lpstr>
      <vt:lpstr>Announcements</vt:lpstr>
      <vt:lpstr>Who am I?</vt:lpstr>
      <vt:lpstr>HEP and the Standard Model</vt:lpstr>
      <vt:lpstr>PowerPoint Presentation</vt:lpstr>
      <vt:lpstr>PowerPoint Presentation</vt:lpstr>
      <vt:lpstr>PowerPoint Presentation</vt:lpstr>
      <vt:lpstr> Structure of Matter</vt:lpstr>
      <vt:lpstr>Fermilab Tevatron and LHC at CERN</vt:lpstr>
      <vt:lpstr>PowerPoint Presentation</vt:lpstr>
      <vt:lpstr>What is the Higgs and What does it do?</vt:lpstr>
      <vt:lpstr>What?  What’s the symmetry?</vt:lpstr>
      <vt:lpstr>What is the Higgs and What does it do?</vt:lpstr>
      <vt:lpstr>So how does Higgs Field work again?</vt:lpstr>
      <vt:lpstr>Higgs Production X-sec and BR</vt:lpstr>
      <vt:lpstr>Information &amp; Communication Source</vt:lpstr>
      <vt:lpstr>Textbook</vt:lpstr>
      <vt:lpstr>Evaluation Policy</vt:lpstr>
      <vt:lpstr>Homework</vt:lpstr>
      <vt:lpstr>Attendances and Class Style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452</cp:revision>
  <cp:lastPrinted>2013-08-26T21:25:15Z</cp:lastPrinted>
  <dcterms:created xsi:type="dcterms:W3CDTF">2012-08-27T21:13:02Z</dcterms:created>
  <dcterms:modified xsi:type="dcterms:W3CDTF">2014-01-13T21:16:14Z</dcterms:modified>
</cp:coreProperties>
</file>