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77" r:id="rId2"/>
    <p:sldId id="482" r:id="rId3"/>
    <p:sldId id="483" r:id="rId4"/>
    <p:sldId id="493" r:id="rId5"/>
    <p:sldId id="498" r:id="rId6"/>
    <p:sldId id="499" r:id="rId7"/>
    <p:sldId id="436" r:id="rId8"/>
    <p:sldId id="437" r:id="rId9"/>
    <p:sldId id="495" r:id="rId10"/>
    <p:sldId id="497" r:id="rId11"/>
    <p:sldId id="438" r:id="rId12"/>
    <p:sldId id="439" r:id="rId13"/>
    <p:sldId id="440" r:id="rId14"/>
    <p:sldId id="441" r:id="rId15"/>
    <p:sldId id="442" r:id="rId16"/>
    <p:sldId id="450" r:id="rId17"/>
    <p:sldId id="444" r:id="rId18"/>
    <p:sldId id="538" r:id="rId19"/>
    <p:sldId id="539" r:id="rId20"/>
    <p:sldId id="540" r:id="rId21"/>
    <p:sldId id="541" r:id="rId22"/>
    <p:sldId id="542" r:id="rId23"/>
    <p:sldId id="543" r:id="rId24"/>
    <p:sldId id="544" r:id="rId25"/>
    <p:sldId id="545" r:id="rId26"/>
    <p:sldId id="546" r:id="rId27"/>
    <p:sldId id="547" r:id="rId28"/>
    <p:sldId id="548" r:id="rId29"/>
    <p:sldId id="549" r:id="rId30"/>
    <p:sldId id="550" r:id="rId3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4" d="100"/>
          <a:sy n="94" d="100"/>
        </p:scale>
        <p:origin x="-6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image" Target="../media/image5.w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fld id="{D44309C4-BE5D-3F41-A6AF-E569444AEA11}" type="slidenum">
              <a:rPr lang="en-US"/>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9290244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Jan. 15,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 id="2147483722" r:id="rId15"/>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10.bin"/><Relationship Id="rId13" Type="http://schemas.openxmlformats.org/officeDocument/2006/relationships/image" Target="../media/image8.emf"/><Relationship Id="rId14" Type="http://schemas.openxmlformats.org/officeDocument/2006/relationships/oleObject" Target="../embeddings/oleObject11.bin"/><Relationship Id="rId1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5.wmf"/><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6.emf"/><Relationship Id="rId10"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5.bin"/><Relationship Id="rId5" Type="http://schemas.openxmlformats.org/officeDocument/2006/relationships/image" Target="../media/image16.emf"/><Relationship Id="rId6" Type="http://schemas.openxmlformats.org/officeDocument/2006/relationships/oleObject" Target="../embeddings/oleObject16.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4355" y="1531203"/>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Jan</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15</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209800"/>
            <a:ext cx="6858000" cy="3962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What </a:t>
            </a:r>
            <a:r>
              <a:rPr lang="en-US" sz="2800" dirty="0" smtClean="0">
                <a:solidFill>
                  <a:schemeClr val="accent2"/>
                </a:solidFill>
                <a:latin typeface="Arial Narrow" pitchFamily="-84" charset="0"/>
              </a:rPr>
              <a:t>do you expect to learn in this course?</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Classical Physics</a:t>
            </a:r>
          </a:p>
          <a:p>
            <a:pPr marL="609600" indent="-609600">
              <a:spcBef>
                <a:spcPct val="20000"/>
              </a:spcBef>
              <a:buFontTx/>
              <a:buChar char="•"/>
            </a:pPr>
            <a:r>
              <a:rPr lang="en-US" sz="2800" dirty="0" smtClean="0">
                <a:solidFill>
                  <a:schemeClr val="accent2"/>
                </a:solidFill>
                <a:latin typeface="Arial Narrow" pitchFamily="-84" charset="0"/>
              </a:rPr>
              <a:t>Kinetic Theory of Gas</a:t>
            </a:r>
          </a:p>
          <a:p>
            <a:pPr marL="609600" indent="-609600">
              <a:spcBef>
                <a:spcPct val="20000"/>
              </a:spcBef>
              <a:buFontTx/>
              <a:buChar char="•"/>
            </a:pPr>
            <a:r>
              <a:rPr lang="en-US" sz="2800" dirty="0" smtClean="0">
                <a:solidFill>
                  <a:schemeClr val="accent2"/>
                </a:solidFill>
                <a:latin typeface="Arial Narrow" pitchFamily="-84" charset="0"/>
              </a:rPr>
              <a:t>Concept of Waves and Particles</a:t>
            </a: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p>
          <a:p>
            <a:pPr marL="609600" indent="-609600">
              <a:spcBef>
                <a:spcPct val="20000"/>
              </a:spcBef>
              <a:buFontTx/>
              <a:buChar char="•"/>
            </a:pP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Jan. 15, 2014</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10</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10</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a:t>
            </a:r>
            <a:r>
              <a:rPr lang="en-US" sz="2000" dirty="0" smtClean="0"/>
              <a:t>measurements, concepts of many kinematic parameters, including forces</a:t>
            </a:r>
          </a:p>
          <a:p>
            <a:pPr lvl="2" eaLnBrk="1" hangingPunct="1">
              <a:lnSpc>
                <a:spcPct val="90000"/>
              </a:lnSpc>
            </a:pPr>
            <a:r>
              <a:rPr lang="en-US" sz="1600" dirty="0" smtClean="0"/>
              <a:t>First unification of forces – planetary forces and forces on the Earth</a:t>
            </a:r>
            <a:endParaRPr lang="en-US" sz="1600" dirty="0"/>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Physicists thought everything was done and nothing new could be discovered</a:t>
            </a:r>
          </a:p>
          <a:p>
            <a:pPr lvl="1" eaLnBrk="1" hangingPunct="1">
              <a:lnSpc>
                <a:spcPct val="90000"/>
              </a:lnSpc>
            </a:pPr>
            <a:r>
              <a:rPr lang="en-US" sz="2000" dirty="0" smtClean="0"/>
              <a:t>Concept of atoms did not quite exist</a:t>
            </a:r>
          </a:p>
          <a:p>
            <a:pPr lvl="1" eaLnBrk="1" hangingPunct="1">
              <a:lnSpc>
                <a:spcPct val="90000"/>
              </a:lnSpc>
            </a:pPr>
            <a:r>
              <a:rPr lang="en-US" sz="2000" dirty="0" smtClean="0"/>
              <a:t>There were only handful of problems not well understood late 19</a:t>
            </a:r>
            <a:r>
              <a:rPr lang="en-US" sz="2000" baseline="30000" dirty="0" smtClean="0"/>
              <a:t>th</a:t>
            </a:r>
            <a:r>
              <a:rPr lang="en-US" sz="2000" dirty="0" smtClean="0"/>
              <a:t> century became the basis for new discoveries in 20</a:t>
            </a:r>
            <a:r>
              <a:rPr lang="en-US" sz="2000" baseline="30000" dirty="0" smtClean="0"/>
              <a:t>th</a:t>
            </a:r>
            <a:r>
              <a:rPr lang="en-US" sz="2000" dirty="0" smtClean="0"/>
              <a:t> century</a:t>
            </a:r>
          </a:p>
          <a:p>
            <a:pPr lvl="1" eaLnBrk="1" hangingPunct="1">
              <a:lnSpc>
                <a:spcPct val="90000"/>
              </a:lnSpc>
            </a:pPr>
            <a:r>
              <a:rPr lang="en-US" sz="2000" dirty="0" smtClean="0"/>
              <a:t>That culminates in understanding of phenomena in microscopic scale and extremely high speed approaching the speed of light (3x10</a:t>
            </a:r>
            <a:r>
              <a:rPr lang="en-US" sz="2000" baseline="30000" dirty="0" smtClean="0"/>
              <a:t>8</a:t>
            </a:r>
            <a:r>
              <a:rPr lang="en-US" sz="2000" dirty="0" smtClean="0"/>
              <a:t>m/s)</a:t>
            </a:r>
          </a:p>
          <a:p>
            <a:pPr lvl="1" eaLnBrk="1" hangingPunct="1">
              <a:lnSpc>
                <a:spcPct val="90000"/>
              </a:lnSpc>
            </a:pPr>
            <a:r>
              <a:rPr lang="en-US" sz="2000" dirty="0" smtClean="0"/>
              <a:t>Einstein’s </a:t>
            </a:r>
            <a:r>
              <a:rPr lang="en-US" sz="2000" dirty="0"/>
              <a:t>theory of relativity: Generalized theory of space, time, and energy (mechanics</a:t>
            </a:r>
            <a:r>
              <a:rPr lang="en-US" sz="2000" dirty="0" smtClean="0"/>
              <a:t>)</a:t>
            </a:r>
            <a:endParaRPr lang="en-US" sz="2000" dirty="0"/>
          </a:p>
          <a:p>
            <a:pPr lvl="1" eaLnBrk="1" hangingPunct="1">
              <a:lnSpc>
                <a:spcPct val="90000"/>
              </a:lnSpc>
            </a:pPr>
            <a:r>
              <a:rPr lang="en-US" sz="2000" dirty="0"/>
              <a:t>Quantum Mechanics: Theory of atomic </a:t>
            </a:r>
            <a:r>
              <a:rPr lang="en-US" sz="2000" dirty="0" smtClean="0"/>
              <a:t>phenomena</a:t>
            </a:r>
            <a:endParaRPr lang="en-US" sz="2000" dirty="0"/>
          </a:p>
        </p:txBody>
      </p:sp>
      <p:sp>
        <p:nvSpPr>
          <p:cNvPr id="9" name="Rounded Rectangle 8"/>
          <p:cNvSpPr/>
          <p:nvPr/>
        </p:nvSpPr>
        <p:spPr bwMode="auto">
          <a:xfrm>
            <a:off x="6172200" y="4953000"/>
            <a:ext cx="1066800" cy="304800"/>
          </a:xfrm>
          <a:prstGeom prst="round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4426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Grp="1" noChangeAspect="1"/>
          </p:cNvGrpSpPr>
          <p:nvPr/>
        </p:nvGrpSpPr>
        <p:grpSpPr bwMode="auto">
          <a:xfrm>
            <a:off x="914400" y="228600"/>
            <a:ext cx="7010400" cy="6211888"/>
            <a:chOff x="816" y="118"/>
            <a:chExt cx="4416" cy="3913"/>
          </a:xfrm>
        </p:grpSpPr>
        <p:sp>
          <p:nvSpPr>
            <p:cNvPr id="19458" name="AutoShape 5"/>
            <p:cNvSpPr>
              <a:spLocks noChangeAspect="1" noChangeArrowheads="1" noTextEdit="1"/>
            </p:cNvSpPr>
            <p:nvPr/>
          </p:nvSpPr>
          <p:spPr bwMode="auto">
            <a:xfrm>
              <a:off x="816" y="118"/>
              <a:ext cx="4416" cy="3913"/>
            </a:xfrm>
            <a:prstGeom prst="rect">
              <a:avLst/>
            </a:prstGeom>
            <a:noFill/>
            <a:ln w="9525">
              <a:noFill/>
              <a:miter lim="800000"/>
              <a:headEnd/>
              <a:tailEnd/>
            </a:ln>
          </p:spPr>
          <p:txBody>
            <a:bodyPr>
              <a:prstTxWarp prst="textNoShape">
                <a:avLst/>
              </a:prstTxWarp>
            </a:bodyPr>
            <a:lstStyle/>
            <a:p>
              <a:endParaRPr lang="en-US"/>
            </a:p>
          </p:txBody>
        </p:sp>
        <p:sp>
          <p:nvSpPr>
            <p:cNvPr id="19459" name="_s48147"/>
            <p:cNvSpPr>
              <a:spLocks noChangeShapeType="1"/>
            </p:cNvSpPr>
            <p:nvPr/>
          </p:nvSpPr>
          <p:spPr bwMode="auto">
            <a:xfrm flipH="1">
              <a:off x="2219" y="2305"/>
              <a:ext cx="403" cy="234"/>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0" name="_s48139"/>
            <p:cNvSpPr>
              <a:spLocks noChangeArrowheads="1"/>
            </p:cNvSpPr>
            <p:nvPr/>
          </p:nvSpPr>
          <p:spPr bwMode="auto">
            <a:xfrm>
              <a:off x="1353" y="2307"/>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ELECTRICITY </a:t>
              </a:r>
            </a:p>
            <a:p>
              <a:pPr algn="ctr" eaLnBrk="0" hangingPunct="0"/>
              <a:r>
                <a:rPr lang="en-US" sz="1200" b="1">
                  <a:solidFill>
                    <a:srgbClr val="000000"/>
                  </a:solidFill>
                </a:rPr>
                <a:t>AND</a:t>
              </a:r>
            </a:p>
            <a:p>
              <a:pPr algn="ctr" eaLnBrk="0" hangingPunct="0"/>
              <a:r>
                <a:rPr lang="en-US" sz="1200" b="1">
                  <a:solidFill>
                    <a:srgbClr val="000000"/>
                  </a:solidFill>
                </a:rPr>
                <a:t>MAGNETISM</a:t>
              </a:r>
            </a:p>
          </p:txBody>
        </p:sp>
        <p:sp>
          <p:nvSpPr>
            <p:cNvPr id="19461" name="_s48155"/>
            <p:cNvSpPr>
              <a:spLocks noChangeShapeType="1"/>
            </p:cNvSpPr>
            <p:nvPr/>
          </p:nvSpPr>
          <p:spPr bwMode="auto">
            <a:xfrm>
              <a:off x="3425" y="2306"/>
              <a:ext cx="404" cy="232"/>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2" name="_s48154"/>
            <p:cNvSpPr>
              <a:spLocks noChangeArrowheads="1"/>
            </p:cNvSpPr>
            <p:nvPr/>
          </p:nvSpPr>
          <p:spPr bwMode="auto">
            <a:xfrm>
              <a:off x="3767" y="230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THERMODYNAMICS</a:t>
              </a:r>
            </a:p>
            <a:p>
              <a:pPr algn="ctr" eaLnBrk="0" hangingPunct="0"/>
              <a:endParaRPr lang="en-US" sz="1200" b="1">
                <a:solidFill>
                  <a:srgbClr val="000000"/>
                </a:solidFill>
              </a:endParaRPr>
            </a:p>
          </p:txBody>
        </p:sp>
        <p:sp>
          <p:nvSpPr>
            <p:cNvPr id="19463" name="_s48153"/>
            <p:cNvSpPr>
              <a:spLocks noChangeShapeType="1"/>
            </p:cNvSpPr>
            <p:nvPr/>
          </p:nvSpPr>
          <p:spPr bwMode="auto">
            <a:xfrm flipV="1">
              <a:off x="3024" y="1144"/>
              <a:ext cx="0" cy="466"/>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4" name="_s48152"/>
            <p:cNvSpPr>
              <a:spLocks noChangeArrowheads="1"/>
            </p:cNvSpPr>
            <p:nvPr/>
          </p:nvSpPr>
          <p:spPr bwMode="auto">
            <a:xfrm>
              <a:off x="2560" y="21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dirty="0"/>
                <a:t>  </a:t>
              </a:r>
              <a:r>
                <a:rPr lang="en-US" sz="1200" b="1" dirty="0">
                  <a:solidFill>
                    <a:srgbClr val="000000"/>
                  </a:solidFill>
                </a:rPr>
                <a:t>MECHANICS</a:t>
              </a:r>
            </a:p>
            <a:p>
              <a:pPr algn="ctr" eaLnBrk="0" hangingPunct="0"/>
              <a:r>
                <a:rPr lang="en-US" sz="1200" b="1" dirty="0">
                  <a:solidFill>
                    <a:srgbClr val="000000"/>
                  </a:solidFill>
                </a:rPr>
                <a:t>      </a:t>
              </a:r>
              <a:r>
                <a:rPr lang="en-US" sz="1200" dirty="0">
                  <a:solidFill>
                    <a:srgbClr val="FF3300"/>
                  </a:solidFill>
                </a:rPr>
                <a:t>	</a:t>
              </a:r>
            </a:p>
          </p:txBody>
        </p:sp>
        <p:sp>
          <p:nvSpPr>
            <p:cNvPr id="19465" name="_s48135"/>
            <p:cNvSpPr>
              <a:spLocks noChangeArrowheads="1"/>
            </p:cNvSpPr>
            <p:nvPr/>
          </p:nvSpPr>
          <p:spPr bwMode="auto">
            <a:xfrm>
              <a:off x="2560" y="1610"/>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endParaRPr lang="en-US" sz="1200" b="1" dirty="0">
                <a:solidFill>
                  <a:srgbClr val="000000"/>
                </a:solidFill>
              </a:endParaRPr>
            </a:p>
            <a:p>
              <a:pPr algn="ctr" eaLnBrk="0" hangingPunct="0"/>
              <a:r>
                <a:rPr lang="en-US" sz="1200" b="1" dirty="0">
                  <a:solidFill>
                    <a:srgbClr val="000000"/>
                  </a:solidFill>
                </a:rPr>
                <a:t>CLASSICAL</a:t>
              </a:r>
            </a:p>
            <a:p>
              <a:pPr algn="ctr" eaLnBrk="0" hangingPunct="0"/>
              <a:r>
                <a:rPr lang="en-US" sz="1200" b="1" dirty="0">
                  <a:solidFill>
                    <a:srgbClr val="000000"/>
                  </a:solidFill>
                </a:rPr>
                <a:t> </a:t>
              </a:r>
              <a:r>
                <a:rPr lang="en-US" sz="1200" b="1" dirty="0" smtClean="0">
                  <a:solidFill>
                    <a:srgbClr val="000000"/>
                  </a:solidFill>
                </a:rPr>
                <a:t>PHYSICS</a:t>
              </a:r>
              <a:endParaRPr lang="en-US" sz="1200" b="1" dirty="0">
                <a:solidFill>
                  <a:srgbClr val="000000"/>
                </a:solidFill>
              </a:endParaRPr>
            </a:p>
          </p:txBody>
        </p:sp>
        <p:sp>
          <p:nvSpPr>
            <p:cNvPr id="48159" name="Text Box 31"/>
            <p:cNvSpPr txBox="1">
              <a:spLocks noChangeArrowheads="1"/>
            </p:cNvSpPr>
            <p:nvPr/>
          </p:nvSpPr>
          <p:spPr bwMode="auto">
            <a:xfrm>
              <a:off x="1287" y="3513"/>
              <a:ext cx="3037" cy="231"/>
            </a:xfrm>
            <a:prstGeom prst="rect">
              <a:avLst/>
            </a:prstGeom>
            <a:noFill/>
            <a:ln>
              <a:noFill/>
            </a:ln>
            <a:effectLst/>
            <a:extLst/>
          </p:spPr>
          <p:txBody>
            <a:bodyPr>
              <a:spAutoFit/>
            </a:bodyPr>
            <a:lstStyle/>
            <a:p>
              <a:pPr eaLnBrk="0" hangingPunct="0">
                <a:defRPr/>
              </a:pPr>
              <a:r>
                <a:rPr lang="en-US" sz="1800">
                  <a:latin typeface="Arial" charset="0"/>
                  <a:ea typeface="ＭＳ Ｐゴシック" charset="0"/>
                  <a:cs typeface="+mn-cs"/>
                </a:rPr>
                <a:t>                      </a:t>
              </a:r>
              <a:r>
                <a:rPr lang="en-US" sz="1800" b="1">
                  <a:latin typeface="Arial" charset="0"/>
                  <a:ea typeface="ＭＳ Ｐゴシック" charset="0"/>
                  <a:cs typeface="+mn-cs"/>
                </a:rPr>
                <a:t>CONSERVATION LAWS</a:t>
              </a:r>
              <a:r>
                <a:rPr lang="en-US" sz="1800">
                  <a:latin typeface="Arial" charset="0"/>
                  <a:ea typeface="ＭＳ Ｐゴシック" charset="0"/>
                  <a:cs typeface="+mn-cs"/>
                </a:rPr>
                <a:t>     </a:t>
              </a:r>
            </a:p>
          </p:txBody>
        </p:sp>
        <p:sp>
          <p:nvSpPr>
            <p:cNvPr id="48160" name="AutoShape 32"/>
            <p:cNvSpPr>
              <a:spLocks noChangeArrowheads="1"/>
            </p:cNvSpPr>
            <p:nvPr/>
          </p:nvSpPr>
          <p:spPr bwMode="auto">
            <a:xfrm>
              <a:off x="2861" y="2832"/>
              <a:ext cx="307" cy="615"/>
            </a:xfrm>
            <a:prstGeom prst="downArrow">
              <a:avLst>
                <a:gd name="adj1" fmla="val 50000"/>
                <a:gd name="adj2" fmla="val 50081"/>
              </a:avLst>
            </a:prstGeom>
            <a:solidFill>
              <a:srgbClr val="0033CC"/>
            </a:solidFill>
            <a:ln w="9525">
              <a:solidFill>
                <a:srgbClr val="FF3300"/>
              </a:solidFill>
              <a:miter lim="800000"/>
              <a:headEnd/>
              <a:tailEnd/>
            </a:ln>
            <a:effectLst/>
            <a:extLst/>
          </p:spPr>
          <p:txBody>
            <a:bodyPr vert="eaVert" wrap="none" anchor="ctr"/>
            <a:lstStyle/>
            <a:p>
              <a:pPr algn="ctr" eaLnBrk="0" hangingPunct="0">
                <a:defRPr/>
              </a:pPr>
              <a:endParaRPr lang="en-US" sz="1800" b="1">
                <a:solidFill>
                  <a:srgbClr val="000000"/>
                </a:solidFill>
                <a:latin typeface="Arial" charset="0"/>
                <a:ea typeface="ＭＳ Ｐゴシック" charset="0"/>
                <a:cs typeface="+mn-cs"/>
              </a:endParaRPr>
            </a:p>
          </p:txBody>
        </p:sp>
      </p:grpSp>
      <p:sp>
        <p:nvSpPr>
          <p:cNvPr id="13" name="Date Placeholder 12"/>
          <p:cNvSpPr>
            <a:spLocks noGrp="1"/>
          </p:cNvSpPr>
          <p:nvPr>
            <p:ph type="dt" sz="half" idx="10"/>
          </p:nvPr>
        </p:nvSpPr>
        <p:spPr/>
        <p:txBody>
          <a:bodyPr/>
          <a:lstStyle/>
          <a:p>
            <a:pPr>
              <a:defRPr/>
            </a:pPr>
            <a:r>
              <a:rPr lang="en-US" smtClean="0"/>
              <a:t>Wednesday, Jan. 15, 2014</a:t>
            </a:r>
            <a:endParaRPr lang="en-US"/>
          </a:p>
        </p:txBody>
      </p:sp>
      <p:sp>
        <p:nvSpPr>
          <p:cNvPr id="14" name="Slide Number Placeholder 13"/>
          <p:cNvSpPr>
            <a:spLocks noGrp="1"/>
          </p:cNvSpPr>
          <p:nvPr>
            <p:ph type="sldNum" sz="quarter" idx="12"/>
          </p:nvPr>
        </p:nvSpPr>
        <p:spPr/>
        <p:txBody>
          <a:bodyPr/>
          <a:lstStyle/>
          <a:p>
            <a:fld id="{D44309C4-BE5D-3F41-A6AF-E569444AEA11}" type="slidenum">
              <a:rPr lang="en-US" smtClean="0"/>
              <a:pPr/>
              <a:t>11</a:t>
            </a:fld>
            <a:endParaRPr lang="en-US"/>
          </a:p>
        </p:txBody>
      </p:sp>
      <p:sp>
        <p:nvSpPr>
          <p:cNvPr id="15" name="Footer Placeholder 14"/>
          <p:cNvSpPr>
            <a:spLocks noGrp="1"/>
          </p:cNvSpPr>
          <p:nvPr>
            <p:ph type="ftr" sz="quarter" idx="11"/>
          </p:nvPr>
        </p:nvSpPr>
        <p:spPr/>
        <p:txBody>
          <a:bodyPr/>
          <a:lstStyle/>
          <a:p>
            <a:pPr>
              <a:defRPr/>
            </a:pPr>
            <a:r>
              <a:rPr lang="nl-NL" smtClean="0"/>
              <a:t>PHYS 3313-001, Fall 2013                      Dr. Jaehoon Yu</a:t>
            </a:r>
            <a:endParaRPr lang="en-US"/>
          </a:p>
        </p:txBody>
      </p:sp>
      <p:sp>
        <p:nvSpPr>
          <p:cNvPr id="3" name="TextBox 2"/>
          <p:cNvSpPr txBox="1"/>
          <p:nvPr/>
        </p:nvSpPr>
        <p:spPr>
          <a:xfrm>
            <a:off x="5638800" y="2510135"/>
            <a:ext cx="3276600" cy="461665"/>
          </a:xfrm>
          <a:prstGeom prst="rect">
            <a:avLst/>
          </a:prstGeom>
          <a:noFill/>
        </p:spPr>
        <p:txBody>
          <a:bodyPr wrap="square" rtlCol="0">
            <a:spAutoFit/>
          </a:bodyPr>
          <a:lstStyle/>
          <a:p>
            <a:r>
              <a:rPr lang="en-US" dirty="0" smtClean="0">
                <a:solidFill>
                  <a:srgbClr val="800000"/>
                </a:solidFill>
                <a:latin typeface="+mj-lt"/>
              </a:rPr>
              <a:t>All these in just 200 years!!</a:t>
            </a:r>
            <a:endParaRPr lang="en-US" dirty="0">
              <a:solidFill>
                <a:srgbClr val="800000"/>
              </a:solidFill>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1143000"/>
          </a:xfrm>
        </p:spPr>
        <p:txBody>
          <a:bodyPr/>
          <a:lstStyle/>
          <a:p>
            <a:pPr eaLnBrk="1" hangingPunct="1">
              <a:defRPr/>
            </a:pPr>
            <a:r>
              <a:rPr lang="en-US" sz="4800" dirty="0" smtClean="0">
                <a:cs typeface="+mj-cs"/>
              </a:rPr>
              <a:t>Mechanics</a:t>
            </a:r>
          </a:p>
        </p:txBody>
      </p:sp>
      <p:sp>
        <p:nvSpPr>
          <p:cNvPr id="21506" name="Rectangle 3"/>
          <p:cNvSpPr>
            <a:spLocks noGrp="1" noChangeArrowheads="1"/>
          </p:cNvSpPr>
          <p:nvPr>
            <p:ph type="body" idx="1"/>
          </p:nvPr>
        </p:nvSpPr>
        <p:spPr>
          <a:xfrm>
            <a:off x="457200" y="1447800"/>
            <a:ext cx="8229600" cy="4683125"/>
          </a:xfrm>
        </p:spPr>
        <p:txBody>
          <a:bodyPr/>
          <a:lstStyle/>
          <a:p>
            <a:pPr marL="609600" indent="-609600" eaLnBrk="1" hangingPunct="1"/>
            <a:r>
              <a:rPr lang="en-US" sz="3600" dirty="0">
                <a:cs typeface="ＭＳ Ｐゴシック" pitchFamily="-84" charset="-128"/>
              </a:rPr>
              <a:t>Galileo (1564-1642)</a:t>
            </a:r>
            <a:endParaRPr lang="en-US" sz="3600" dirty="0" smtClean="0">
              <a:cs typeface="ＭＳ Ｐゴシック" pitchFamily="-84" charset="-128"/>
            </a:endParaRPr>
          </a:p>
          <a:p>
            <a:pPr marL="990600" lvl="1" indent="-646113" eaLnBrk="1" hangingPunct="1"/>
            <a:r>
              <a:rPr lang="en-US" sz="3600" dirty="0" smtClean="0"/>
              <a:t>First great experimentalist</a:t>
            </a:r>
            <a:endParaRPr lang="en-US" sz="3600" dirty="0"/>
          </a:p>
          <a:p>
            <a:pPr marL="990600" lvl="1" indent="-646113" eaLnBrk="1" hangingPunct="1"/>
            <a:r>
              <a:rPr lang="en-US" sz="3600" dirty="0"/>
              <a:t>Principle of inertia</a:t>
            </a:r>
          </a:p>
          <a:p>
            <a:pPr marL="990600" lvl="1" indent="-646113" eaLnBrk="1" hangingPunct="1"/>
            <a:r>
              <a:rPr lang="en-US" sz="3600" dirty="0"/>
              <a:t>Established experimental </a:t>
            </a:r>
            <a:r>
              <a:rPr lang="en-US" sz="3600" dirty="0" smtClean="0"/>
              <a:t>foundations </a:t>
            </a:r>
          </a:p>
          <a:p>
            <a:pPr marL="609600" indent="-609600" eaLnBrk="1" hangingPunct="1">
              <a:buFont typeface="Wingdings" pitchFamily="-84" charset="2"/>
              <a:buNone/>
            </a:pPr>
            <a:endParaRPr lang="en-US" sz="36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t>
            </a:r>
            <a:r>
              <a:rPr lang="en-US" sz="2800" dirty="0" smtClean="0">
                <a:cs typeface="ＭＳ Ｐゴシック" pitchFamily="-84" charset="-128"/>
              </a:rPr>
              <a:t>acceleration, concept </a:t>
            </a:r>
            <a:r>
              <a:rPr lang="en-US" sz="2800" smtClean="0">
                <a:cs typeface="ＭＳ Ｐゴシック" pitchFamily="-84" charset="-128"/>
              </a:rPr>
              <a:t>of forces </a:t>
            </a:r>
            <a:r>
              <a:rPr lang="en-US" sz="2800" dirty="0" smtClean="0">
                <a:cs typeface="ＭＳ Ｐゴシック" pitchFamily="-84" charset="-128"/>
                <a:sym typeface="Wingdings"/>
              </a:rPr>
              <a:t> First unification of forces!!</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a:t>
            </a:r>
            <a:r>
              <a:rPr lang="en-US" altLang="ja-JP" sz="2800" dirty="0" smtClean="0">
                <a:cs typeface="ＭＳ Ｐゴシック" pitchFamily="-84" charset="-128"/>
              </a:rPr>
              <a:t>linear </a:t>
            </a:r>
            <a:r>
              <a:rPr lang="en-US" altLang="ja-JP" sz="2800" dirty="0">
                <a:cs typeface="ＭＳ Ｐゴシック" pitchFamily="-84" charset="-128"/>
              </a:rPr>
              <a:t>momentum (</a:t>
            </a:r>
            <a:r>
              <a:rPr lang="en-US" altLang="ja-JP" sz="2800" b="1" dirty="0">
                <a:cs typeface="ＭＳ Ｐゴシック" pitchFamily="-84" charset="-128"/>
              </a:rPr>
              <a:t>p</a:t>
            </a:r>
            <a:r>
              <a:rPr lang="en-US" altLang="ja-JP" sz="2800" dirty="0">
                <a:cs typeface="ＭＳ Ｐゴシック" pitchFamily="-84" charset="-128"/>
              </a:rPr>
              <a:t>)</a:t>
            </a:r>
            <a:r>
              <a:rPr lang="en-US" altLang="ja-JP" sz="2800" dirty="0" smtClean="0">
                <a:cs typeface="ＭＳ Ｐゴシック" pitchFamily="-84" charset="-128"/>
              </a:rPr>
              <a:t>:</a:t>
            </a:r>
          </a:p>
          <a:p>
            <a:pPr eaLnBrk="1" hangingPunct="1">
              <a:lnSpc>
                <a:spcPct val="90000"/>
              </a:lnSpc>
              <a:buSzTx/>
              <a:buFont typeface="Wingdings" pitchFamily="-84" charset="2"/>
              <a:buChar char="§"/>
            </a:pPr>
            <a:r>
              <a:rPr lang="en-US" sz="2400" b="1" dirty="0" smtClean="0">
                <a:cs typeface="ＭＳ Ｐゴシック" pitchFamily="-84" charset="-128"/>
              </a:rPr>
              <a:t>                                      or</a:t>
            </a: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sp>
        <p:nvSpPr>
          <p:cNvPr id="6" name="Date Placeholder 5"/>
          <p:cNvSpPr>
            <a:spLocks noGrp="1"/>
          </p:cNvSpPr>
          <p:nvPr>
            <p:ph type="dt" sz="half" idx="10"/>
          </p:nvPr>
        </p:nvSpPr>
        <p:spPr/>
        <p:txBody>
          <a:bodyPr/>
          <a:lstStyle/>
          <a:p>
            <a:pPr>
              <a:defRPr/>
            </a:pPr>
            <a:r>
              <a:rPr lang="en-US" smtClean="0"/>
              <a:t>Wednesday, Jan. 15, 2014</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630902659"/>
              </p:ext>
            </p:extLst>
          </p:nvPr>
        </p:nvGraphicFramePr>
        <p:xfrm>
          <a:off x="2219325" y="3733800"/>
          <a:ext cx="1057275" cy="457200"/>
        </p:xfrm>
        <a:graphic>
          <a:graphicData uri="http://schemas.openxmlformats.org/presentationml/2006/ole">
            <mc:AlternateContent xmlns:mc="http://schemas.openxmlformats.org/markup-compatibility/2006">
              <mc:Choice xmlns:v="urn:schemas-microsoft-com:vml" Requires="v">
                <p:oleObj spid="_x0000_s90868" name="Equation" r:id="rId3" imgW="469900" imgH="203200" progId="Equation.DSMT4">
                  <p:embed/>
                </p:oleObj>
              </mc:Choice>
              <mc:Fallback>
                <p:oleObj name="Equation" r:id="rId3" imgW="469900" imgH="203200" progId="Equation.DSMT4">
                  <p:embed/>
                  <p:pic>
                    <p:nvPicPr>
                      <p:cNvPr id="0" name=""/>
                      <p:cNvPicPr/>
                      <p:nvPr/>
                    </p:nvPicPr>
                    <p:blipFill>
                      <a:blip r:embed="rId4"/>
                      <a:stretch>
                        <a:fillRect/>
                      </a:stretch>
                    </p:blipFill>
                    <p:spPr>
                      <a:xfrm>
                        <a:off x="2219325" y="3733800"/>
                        <a:ext cx="1057275"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4277480"/>
              </p:ext>
            </p:extLst>
          </p:nvPr>
        </p:nvGraphicFramePr>
        <p:xfrm>
          <a:off x="4114800" y="3657600"/>
          <a:ext cx="869315" cy="704850"/>
        </p:xfrm>
        <a:graphic>
          <a:graphicData uri="http://schemas.openxmlformats.org/presentationml/2006/ole">
            <mc:AlternateContent xmlns:mc="http://schemas.openxmlformats.org/markup-compatibility/2006">
              <mc:Choice xmlns:v="urn:schemas-microsoft-com:vml" Requires="v">
                <p:oleObj spid="_x0000_s90869" name="Equation" r:id="rId5" imgW="469900" imgH="381000" progId="Equation.DSMT4">
                  <p:embed/>
                </p:oleObj>
              </mc:Choice>
              <mc:Fallback>
                <p:oleObj name="Equation" r:id="rId5" imgW="469900" imgH="381000" progId="Equation.DSMT4">
                  <p:embed/>
                  <p:pic>
                    <p:nvPicPr>
                      <p:cNvPr id="0" name=""/>
                      <p:cNvPicPr/>
                      <p:nvPr/>
                    </p:nvPicPr>
                    <p:blipFill>
                      <a:blip r:embed="rId6"/>
                      <a:stretch>
                        <a:fillRect/>
                      </a:stretch>
                    </p:blipFill>
                    <p:spPr>
                      <a:xfrm>
                        <a:off x="4114800" y="3657600"/>
                        <a:ext cx="869315" cy="7048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02730514"/>
              </p:ext>
            </p:extLst>
          </p:nvPr>
        </p:nvGraphicFramePr>
        <p:xfrm>
          <a:off x="3505200" y="5486400"/>
          <a:ext cx="1371600" cy="514350"/>
        </p:xfrm>
        <a:graphic>
          <a:graphicData uri="http://schemas.openxmlformats.org/presentationml/2006/ole">
            <mc:AlternateContent xmlns:mc="http://schemas.openxmlformats.org/markup-compatibility/2006">
              <mc:Choice xmlns:v="urn:schemas-microsoft-com:vml" Requires="v">
                <p:oleObj spid="_x0000_s90870" name="Equation" r:id="rId7" imgW="609600" imgH="228600" progId="Equation.DSMT4">
                  <p:embed/>
                </p:oleObj>
              </mc:Choice>
              <mc:Fallback>
                <p:oleObj name="Equation" r:id="rId7" imgW="609600" imgH="228600" progId="Equation.DSMT4">
                  <p:embed/>
                  <p:pic>
                    <p:nvPicPr>
                      <p:cNvPr id="0" name=""/>
                      <p:cNvPicPr/>
                      <p:nvPr/>
                    </p:nvPicPr>
                    <p:blipFill>
                      <a:blip r:embed="rId8"/>
                      <a:stretch>
                        <a:fillRect/>
                      </a:stretch>
                    </p:blipFill>
                    <p:spPr>
                      <a:xfrm>
                        <a:off x="3505200" y="5486400"/>
                        <a:ext cx="1371600" cy="51435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76200"/>
            <a:ext cx="7772400" cy="1143000"/>
          </a:xfrm>
        </p:spPr>
        <p:txBody>
          <a:bodyPr/>
          <a:lstStyle/>
          <a:p>
            <a:pPr eaLnBrk="1" hangingPunct="1">
              <a:defRPr/>
            </a:pPr>
            <a:r>
              <a:rPr lang="en-US" sz="5400" dirty="0" smtClean="0">
                <a:cs typeface="+mj-cs"/>
              </a:rPr>
              <a:t>Electromagnetism</a:t>
            </a:r>
          </a:p>
        </p:txBody>
      </p:sp>
      <p:sp>
        <p:nvSpPr>
          <p:cNvPr id="102403" name="Rectangle 3"/>
          <p:cNvSpPr>
            <a:spLocks noGrp="1" noChangeArrowheads="1"/>
          </p:cNvSpPr>
          <p:nvPr>
            <p:ph type="body" idx="1"/>
          </p:nvPr>
        </p:nvSpPr>
        <p:spPr>
          <a:xfrm>
            <a:off x="1524000" y="914400"/>
            <a:ext cx="6321425" cy="5334000"/>
          </a:xfrm>
        </p:spPr>
        <p:txBody>
          <a:bodyPr/>
          <a:lstStyle/>
          <a:p>
            <a:pPr eaLnBrk="1" hangingPunct="1">
              <a:defRPr/>
            </a:pPr>
            <a:r>
              <a:rPr lang="en-US" sz="3600" dirty="0" smtClean="0">
                <a:cs typeface="+mn-cs"/>
              </a:rPr>
              <a:t>Contributions made by:</a:t>
            </a:r>
            <a:endParaRPr lang="en-US" dirty="0" smtClean="0">
              <a:cs typeface="+mn-cs"/>
            </a:endParaRPr>
          </a:p>
          <a:p>
            <a:pPr lvl="1" eaLnBrk="1" hangingPunct="1">
              <a:defRPr/>
            </a:pPr>
            <a:r>
              <a:rPr lang="en-US" dirty="0" smtClean="0">
                <a:cs typeface="+mn-cs"/>
              </a:rPr>
              <a:t>Coulomb (1736-1806)</a:t>
            </a:r>
          </a:p>
          <a:p>
            <a:pPr lvl="1" eaLnBrk="1" hangingPunct="1">
              <a:defRPr/>
            </a:pPr>
            <a:r>
              <a:rPr lang="en-US" dirty="0" err="1" smtClean="0">
                <a:cs typeface="+mn-cs"/>
              </a:rPr>
              <a:t>Oersted</a:t>
            </a:r>
            <a:r>
              <a:rPr lang="en-US" dirty="0" smtClean="0">
                <a:cs typeface="+mn-cs"/>
              </a:rPr>
              <a:t> (1777-1851)</a:t>
            </a:r>
          </a:p>
          <a:p>
            <a:pPr lvl="1" eaLnBrk="1" hangingPunct="1">
              <a:defRPr/>
            </a:pPr>
            <a:r>
              <a:rPr lang="en-US" dirty="0" smtClean="0">
                <a:cs typeface="+mn-cs"/>
              </a:rPr>
              <a:t>Young (1773-1829)</a:t>
            </a:r>
          </a:p>
          <a:p>
            <a:pPr lvl="1" eaLnBrk="1" hangingPunct="1">
              <a:defRPr/>
            </a:pPr>
            <a:r>
              <a:rPr lang="en-US" dirty="0" smtClean="0">
                <a:cs typeface="+mn-cs"/>
              </a:rPr>
              <a:t>Amp</a:t>
            </a:r>
            <a:r>
              <a:rPr lang="en-US" dirty="0" smtClean="0">
                <a:cs typeface="Arial" charset="0"/>
              </a:rPr>
              <a:t>è</a:t>
            </a:r>
            <a:r>
              <a:rPr lang="en-US" dirty="0" smtClean="0">
                <a:cs typeface="+mn-cs"/>
              </a:rPr>
              <a:t>re (1775-1836)</a:t>
            </a:r>
          </a:p>
          <a:p>
            <a:pPr lvl="1" eaLnBrk="1" hangingPunct="1">
              <a:defRPr/>
            </a:pPr>
            <a:r>
              <a:rPr lang="en-US" dirty="0" smtClean="0">
                <a:cs typeface="+mn-cs"/>
              </a:rPr>
              <a:t>Faraday (1791-1867)</a:t>
            </a:r>
          </a:p>
          <a:p>
            <a:pPr lvl="1" eaLnBrk="1" hangingPunct="1">
              <a:defRPr/>
            </a:pPr>
            <a:r>
              <a:rPr lang="en-US" dirty="0" smtClean="0">
                <a:cs typeface="+mn-cs"/>
              </a:rPr>
              <a:t>Henry (1797-1878)</a:t>
            </a:r>
          </a:p>
          <a:p>
            <a:pPr lvl="1" eaLnBrk="1" hangingPunct="1">
              <a:defRPr/>
            </a:pPr>
            <a:r>
              <a:rPr lang="en-US" dirty="0" smtClean="0">
                <a:cs typeface="+mn-cs"/>
              </a:rPr>
              <a:t>Maxwell (1831-1879)</a:t>
            </a:r>
          </a:p>
          <a:p>
            <a:pPr lvl="1" eaLnBrk="1" hangingPunct="1">
              <a:defRPr/>
            </a:pPr>
            <a:r>
              <a:rPr lang="en-US" dirty="0" smtClean="0">
                <a:cs typeface="+mn-cs"/>
              </a:rPr>
              <a:t>Hertz (1857-1894)</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Wednesday, Jan. 15, 2014</a:t>
            </a:r>
            <a:endParaRPr lang="en-US"/>
          </a:p>
        </p:txBody>
      </p:sp>
      <p:sp>
        <p:nvSpPr>
          <p:cNvPr id="21" name="Footer Placeholder 4"/>
          <p:cNvSpPr>
            <a:spLocks noGrp="1"/>
          </p:cNvSpPr>
          <p:nvPr>
            <p:ph type="ftr" sz="quarter" idx="11"/>
          </p:nvPr>
        </p:nvSpPr>
        <p:spPr/>
        <p:txBody>
          <a:bodyPr/>
          <a:lstStyle/>
          <a:p>
            <a:r>
              <a:rPr lang="nl-NL" smtClean="0"/>
              <a:t>PHYS 3313-001, Fall 2013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16</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Culminates in Maxwell’s </a:t>
            </a:r>
            <a:r>
              <a:rPr lang="en-US" dirty="0"/>
              <a:t>Equations</a:t>
            </a:r>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351" name="Equation" r:id="rId3" imgW="914400" imgH="190080" progId="Equation.DSMT4">
                  <p:embed/>
                </p:oleObj>
              </mc:Choice>
              <mc:Fallback>
                <p:oleObj name="Equation" r:id="rId3" imgW="914400" imgH="190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352" name="Equation" r:id="rId5" imgW="914400" imgH="190080" progId="Equation.DSMT4">
                  <p:embed/>
                </p:oleObj>
              </mc:Choice>
              <mc:Fallback>
                <p:oleObj name="Equation" r:id="rId5" imgW="914400" imgH="190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353" name="Equation" r:id="rId6" imgW="914400" imgH="190080" progId="Equation.DSMT4">
                  <p:embed/>
                </p:oleObj>
              </mc:Choice>
              <mc:Fallback>
                <p:oleObj name="Equation" r:id="rId6" imgW="914400" imgH="190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354" name="Equation" r:id="rId7" imgW="914400" imgH="190080" progId="Equation.DSMT4">
                  <p:embed/>
                </p:oleObj>
              </mc:Choice>
              <mc:Fallback>
                <p:oleObj name="Equation" r:id="rId7" imgW="914400" imgH="190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302" name="Object 22"/>
          <p:cNvGraphicFramePr>
            <a:graphicFrameLocks noChangeAspect="1"/>
          </p:cNvGraphicFramePr>
          <p:nvPr>
            <p:extLst>
              <p:ext uri="{D42A27DB-BD31-4B8C-83A1-F6EECF244321}">
                <p14:modId xmlns:p14="http://schemas.microsoft.com/office/powerpoint/2010/main" val="1878309208"/>
              </p:ext>
            </p:extLst>
          </p:nvPr>
        </p:nvGraphicFramePr>
        <p:xfrm>
          <a:off x="722313" y="1639888"/>
          <a:ext cx="2576512" cy="1246187"/>
        </p:xfrm>
        <a:graphic>
          <a:graphicData uri="http://schemas.openxmlformats.org/presentationml/2006/ole">
            <mc:AlternateContent xmlns:mc="http://schemas.openxmlformats.org/markup-compatibility/2006">
              <mc:Choice xmlns:v="urn:schemas-microsoft-com:vml" Requires="v">
                <p:oleObj spid="_x0000_s1355" name="Equation" r:id="rId8" imgW="901700" imgH="431800" progId="Equation.DSMT4">
                  <p:embed/>
                </p:oleObj>
              </mc:Choice>
              <mc:Fallback>
                <p:oleObj name="Equation" r:id="rId8" imgW="901700" imgH="431800" progId="Equation.DSMT4">
                  <p:embed/>
                  <p:pic>
                    <p:nvPicPr>
                      <p:cNvPr id="0" name="Picture 6"/>
                      <p:cNvPicPr>
                        <a:picLocks noChangeAspect="1" noChangeArrowheads="1"/>
                      </p:cNvPicPr>
                      <p:nvPr/>
                    </p:nvPicPr>
                    <p:blipFill>
                      <a:blip r:embed="rId9"/>
                      <a:srcRect/>
                      <a:stretch>
                        <a:fillRect/>
                      </a:stretch>
                    </p:blipFill>
                    <p:spPr bwMode="auto">
                      <a:xfrm>
                        <a:off x="722313" y="1639888"/>
                        <a:ext cx="2576512" cy="1246187"/>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7" name="Object 27"/>
          <p:cNvGraphicFramePr>
            <a:graphicFrameLocks noChangeAspect="1"/>
          </p:cNvGraphicFramePr>
          <p:nvPr>
            <p:extLst>
              <p:ext uri="{D42A27DB-BD31-4B8C-83A1-F6EECF244321}">
                <p14:modId xmlns:p14="http://schemas.microsoft.com/office/powerpoint/2010/main" val="540929449"/>
              </p:ext>
            </p:extLst>
          </p:nvPr>
        </p:nvGraphicFramePr>
        <p:xfrm>
          <a:off x="703263" y="3000375"/>
          <a:ext cx="1960562" cy="879475"/>
        </p:xfrm>
        <a:graphic>
          <a:graphicData uri="http://schemas.openxmlformats.org/presentationml/2006/ole">
            <mc:AlternateContent xmlns:mc="http://schemas.openxmlformats.org/markup-compatibility/2006">
              <mc:Choice xmlns:v="urn:schemas-microsoft-com:vml" Requires="v">
                <p:oleObj spid="_x0000_s1356" name="Equation" r:id="rId10" imgW="685800" imgH="304800" progId="Equation.DSMT4">
                  <p:embed/>
                </p:oleObj>
              </mc:Choice>
              <mc:Fallback>
                <p:oleObj name="Equation" r:id="rId10" imgW="685800" imgH="304800" progId="Equation.DSMT4">
                  <p:embed/>
                  <p:pic>
                    <p:nvPicPr>
                      <p:cNvPr id="0" name="Picture 7"/>
                      <p:cNvPicPr>
                        <a:picLocks noChangeAspect="1" noChangeArrowheads="1"/>
                      </p:cNvPicPr>
                      <p:nvPr/>
                    </p:nvPicPr>
                    <p:blipFill>
                      <a:blip r:embed="rId11"/>
                      <a:srcRect/>
                      <a:stretch>
                        <a:fillRect/>
                      </a:stretch>
                    </p:blipFill>
                    <p:spPr bwMode="auto">
                      <a:xfrm>
                        <a:off x="703263" y="3000375"/>
                        <a:ext cx="1960562" cy="8794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8" name="Object 28"/>
          <p:cNvGraphicFramePr>
            <a:graphicFrameLocks noChangeAspect="1"/>
          </p:cNvGraphicFramePr>
          <p:nvPr>
            <p:extLst>
              <p:ext uri="{D42A27DB-BD31-4B8C-83A1-F6EECF244321}">
                <p14:modId xmlns:p14="http://schemas.microsoft.com/office/powerpoint/2010/main" val="708521301"/>
              </p:ext>
            </p:extLst>
          </p:nvPr>
        </p:nvGraphicFramePr>
        <p:xfrm>
          <a:off x="739775" y="3992563"/>
          <a:ext cx="2832100" cy="1136650"/>
        </p:xfrm>
        <a:graphic>
          <a:graphicData uri="http://schemas.openxmlformats.org/presentationml/2006/ole">
            <mc:AlternateContent xmlns:mc="http://schemas.openxmlformats.org/markup-compatibility/2006">
              <mc:Choice xmlns:v="urn:schemas-microsoft-com:vml" Requires="v">
                <p:oleObj spid="_x0000_s1357" name="Equation" r:id="rId12" imgW="990600" imgH="393700" progId="Equation.DSMT4">
                  <p:embed/>
                </p:oleObj>
              </mc:Choice>
              <mc:Fallback>
                <p:oleObj name="Equation" r:id="rId12" imgW="990600" imgH="393700" progId="Equation.DSMT4">
                  <p:embed/>
                  <p:pic>
                    <p:nvPicPr>
                      <p:cNvPr id="0" name="Picture 8"/>
                      <p:cNvPicPr>
                        <a:picLocks noChangeAspect="1" noChangeArrowheads="1"/>
                      </p:cNvPicPr>
                      <p:nvPr/>
                    </p:nvPicPr>
                    <p:blipFill>
                      <a:blip r:embed="rId13"/>
                      <a:srcRect/>
                      <a:stretch>
                        <a:fillRect/>
                      </a:stretch>
                    </p:blipFill>
                    <p:spPr bwMode="auto">
                      <a:xfrm>
                        <a:off x="739775" y="3992563"/>
                        <a:ext cx="2832100" cy="11366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9" name="Object 29"/>
          <p:cNvGraphicFramePr>
            <a:graphicFrameLocks noChangeAspect="1"/>
          </p:cNvGraphicFramePr>
          <p:nvPr>
            <p:extLst>
              <p:ext uri="{D42A27DB-BD31-4B8C-83A1-F6EECF244321}">
                <p14:modId xmlns:p14="http://schemas.microsoft.com/office/powerpoint/2010/main" val="2576131647"/>
              </p:ext>
            </p:extLst>
          </p:nvPr>
        </p:nvGraphicFramePr>
        <p:xfrm>
          <a:off x="812800" y="5224463"/>
          <a:ext cx="4719638" cy="1136650"/>
        </p:xfrm>
        <a:graphic>
          <a:graphicData uri="http://schemas.openxmlformats.org/presentationml/2006/ole">
            <mc:AlternateContent xmlns:mc="http://schemas.openxmlformats.org/markup-compatibility/2006">
              <mc:Choice xmlns:v="urn:schemas-microsoft-com:vml" Requires="v">
                <p:oleObj spid="_x0000_s1358" name="Equation" r:id="rId14" imgW="1651000" imgH="393700" progId="Equation.DSMT4">
                  <p:embed/>
                </p:oleObj>
              </mc:Choice>
              <mc:Fallback>
                <p:oleObj name="Equation" r:id="rId14" imgW="1651000" imgH="393700" progId="Equation.DSMT4">
                  <p:embed/>
                  <p:pic>
                    <p:nvPicPr>
                      <p:cNvPr id="0" name="Picture 9"/>
                      <p:cNvPicPr>
                        <a:picLocks noChangeAspect="1" noChangeArrowheads="1"/>
                      </p:cNvPicPr>
                      <p:nvPr/>
                    </p:nvPicPr>
                    <p:blipFill>
                      <a:blip r:embed="rId15"/>
                      <a:srcRect/>
                      <a:stretch>
                        <a:fillRect/>
                      </a:stretch>
                    </p:blipFill>
                    <p:spPr bwMode="auto">
                      <a:xfrm>
                        <a:off x="812800" y="5224463"/>
                        <a:ext cx="4719638" cy="11366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0"/>
            <a:ext cx="8229600" cy="946150"/>
          </a:xfrm>
        </p:spPr>
        <p:txBody>
          <a:bodyPr/>
          <a:lstStyle/>
          <a:p>
            <a:pPr eaLnBrk="1" hangingPunct="1">
              <a:defRPr/>
            </a:pPr>
            <a:r>
              <a:rPr lang="en-US" sz="6000" dirty="0" smtClean="0">
                <a:cs typeface="+mj-cs"/>
              </a:rPr>
              <a:t>Thermodynamics</a:t>
            </a:r>
          </a:p>
        </p:txBody>
      </p:sp>
      <p:sp>
        <p:nvSpPr>
          <p:cNvPr id="110595" name="Rectangle 3"/>
          <p:cNvSpPr>
            <a:spLocks noGrp="1" noChangeArrowheads="1"/>
          </p:cNvSpPr>
          <p:nvPr>
            <p:ph type="body" idx="1"/>
          </p:nvPr>
        </p:nvSpPr>
        <p:spPr>
          <a:xfrm>
            <a:off x="457200" y="1066800"/>
            <a:ext cx="8305800" cy="4953000"/>
          </a:xfrm>
        </p:spPr>
        <p:txBody>
          <a:bodyPr/>
          <a:lstStyle/>
          <a:p>
            <a:pPr eaLnBrk="1" hangingPunct="1">
              <a:defRPr/>
            </a:pPr>
            <a:r>
              <a:rPr lang="en-US" sz="3600" dirty="0" smtClean="0">
                <a:solidFill>
                  <a:srgbClr val="3333CC"/>
                </a:solidFill>
                <a:cs typeface="ＭＳ Ｐゴシック" pitchFamily="-84" charset="-128"/>
              </a:rPr>
              <a:t>Deals with temperature, heat, work, and the internal energy of systems</a:t>
            </a:r>
          </a:p>
          <a:p>
            <a:pPr eaLnBrk="1" hangingPunct="1">
              <a:defRPr/>
            </a:pPr>
            <a:r>
              <a:rPr lang="en-US" sz="3600" dirty="0" smtClean="0">
                <a:cs typeface="+mn-cs"/>
              </a:rPr>
              <a:t>Contributions made by:</a:t>
            </a:r>
          </a:p>
          <a:p>
            <a:pPr lvl="1" eaLnBrk="1" hangingPunct="1">
              <a:defRPr/>
            </a:pPr>
            <a:r>
              <a:rPr lang="en-US" sz="3200" dirty="0" smtClean="0">
                <a:cs typeface="+mn-cs"/>
              </a:rPr>
              <a:t>Benjamin Thompson (1753-1814)</a:t>
            </a:r>
          </a:p>
          <a:p>
            <a:pPr lvl="1" eaLnBrk="1" hangingPunct="1">
              <a:defRPr/>
            </a:pPr>
            <a:r>
              <a:rPr lang="en-US" sz="3200" dirty="0" err="1" smtClean="0">
                <a:cs typeface="+mn-cs"/>
              </a:rPr>
              <a:t>Sadi</a:t>
            </a:r>
            <a:r>
              <a:rPr lang="en-US" sz="3200" dirty="0" smtClean="0">
                <a:cs typeface="+mn-cs"/>
              </a:rPr>
              <a:t> Carnot (1796-1832)</a:t>
            </a:r>
          </a:p>
          <a:p>
            <a:pPr lvl="1" eaLnBrk="1" hangingPunct="1">
              <a:defRPr/>
            </a:pPr>
            <a:r>
              <a:rPr lang="en-US" sz="3200" dirty="0" smtClean="0">
                <a:cs typeface="+mn-cs"/>
              </a:rPr>
              <a:t>James Joule (1818-1889)</a:t>
            </a:r>
          </a:p>
          <a:p>
            <a:pPr lvl="1" eaLnBrk="1" hangingPunct="1">
              <a:defRPr/>
            </a:pPr>
            <a:r>
              <a:rPr lang="en-US" sz="3200" dirty="0" smtClean="0">
                <a:cs typeface="+mn-cs"/>
              </a:rPr>
              <a:t>Rudolf </a:t>
            </a:r>
            <a:r>
              <a:rPr lang="en-US" sz="3200" dirty="0" err="1" smtClean="0">
                <a:cs typeface="+mn-cs"/>
              </a:rPr>
              <a:t>Clausius</a:t>
            </a:r>
            <a:r>
              <a:rPr lang="en-US" sz="3200" dirty="0" smtClean="0">
                <a:cs typeface="+mn-cs"/>
              </a:rPr>
              <a:t> (1822-1888)</a:t>
            </a:r>
          </a:p>
          <a:p>
            <a:pPr lvl="1" eaLnBrk="1" hangingPunct="1">
              <a:defRPr/>
            </a:pPr>
            <a:r>
              <a:rPr lang="en-US" sz="3200" dirty="0" smtClean="0">
                <a:cs typeface="+mn-cs"/>
              </a:rPr>
              <a:t>William Thompson (1824-1907)</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endParaRPr lang="en-US" sz="2400" dirty="0">
              <a:cs typeface="ＭＳ Ｐゴシック" pitchFamily="-84" charset="-128"/>
            </a:endParaRPr>
          </a:p>
          <a:p>
            <a:pPr algn="ctr" eaLnBrk="1" hangingPunct="1">
              <a:buFont typeface="Wingdings" pitchFamily="-84" charset="2"/>
              <a:buNone/>
            </a:pPr>
            <a:r>
              <a:rPr lang="en-US" sz="2400" dirty="0" smtClean="0">
                <a:cs typeface="ＭＳ Ｐゴシック" pitchFamily="-84" charset="-128"/>
              </a:rPr>
              <a:t>(</a:t>
            </a: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now know that gas consists of rapidly moving atoms and molecules, bouncing off each other and the walls!!</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90221485"/>
              </p:ext>
            </p:extLst>
          </p:nvPr>
        </p:nvGraphicFramePr>
        <p:xfrm>
          <a:off x="3276600" y="3429000"/>
          <a:ext cx="2914650" cy="647700"/>
        </p:xfrm>
        <a:graphic>
          <a:graphicData uri="http://schemas.openxmlformats.org/presentationml/2006/ole">
            <mc:AlternateContent xmlns:mc="http://schemas.openxmlformats.org/markup-compatibility/2006">
              <mc:Choice xmlns:v="urn:schemas-microsoft-com:vml" Requires="v">
                <p:oleObj spid="_x0000_s104458" name="Equation" r:id="rId3" imgW="685800" imgH="152400" progId="Equation.DSMT4">
                  <p:embed/>
                </p:oleObj>
              </mc:Choice>
              <mc:Fallback>
                <p:oleObj name="Equation" r:id="rId3" imgW="685800" imgH="152400" progId="Equation.DSMT4">
                  <p:embed/>
                  <p:pic>
                    <p:nvPicPr>
                      <p:cNvPr id="0" name=""/>
                      <p:cNvPicPr/>
                      <p:nvPr/>
                    </p:nvPicPr>
                    <p:blipFill>
                      <a:blip r:embed="rId4"/>
                      <a:stretch>
                        <a:fillRect/>
                      </a:stretch>
                    </p:blipFill>
                    <p:spPr>
                      <a:xfrm>
                        <a:off x="3276600" y="3429000"/>
                        <a:ext cx="2914650" cy="647700"/>
                      </a:xfrm>
                      <a:prstGeom prst="rect">
                        <a:avLst/>
                      </a:prstGeom>
                    </p:spPr>
                  </p:pic>
                </p:oleObj>
              </mc:Fallback>
            </mc:AlternateContent>
          </a:graphicData>
        </a:graphic>
      </p:graphicFrame>
    </p:spTree>
    <p:extLst>
      <p:ext uri="{BB962C8B-B14F-4D97-AF65-F5344CB8AC3E}">
        <p14:creationId xmlns:p14="http://schemas.microsoft.com/office/powerpoint/2010/main" val="2670468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144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57625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spcBef>
                <a:spcPts val="168"/>
              </a:spcBef>
            </a:pPr>
            <a:r>
              <a:rPr lang="en-US" sz="3600" dirty="0" smtClean="0">
                <a:ea typeface="ＭＳ Ｐゴシック" pitchFamily="-84" charset="-128"/>
                <a:cs typeface="ＭＳ Ｐゴシック" pitchFamily="-84" charset="-128"/>
              </a:rPr>
              <a:t>Reading assignment #1: </a:t>
            </a:r>
          </a:p>
          <a:p>
            <a:pPr lvl="1" eaLnBrk="1" hangingPunct="1">
              <a:spcBef>
                <a:spcPts val="168"/>
              </a:spcBef>
            </a:pPr>
            <a:r>
              <a:rPr lang="en-US" sz="3200" dirty="0" smtClean="0">
                <a:ea typeface="ＭＳ Ｐゴシック" pitchFamily="-84" charset="-128"/>
                <a:cs typeface="ＭＳ Ｐゴシック" pitchFamily="-84" charset="-128"/>
              </a:rPr>
              <a:t>Review Appendices 1, 2 and 9</a:t>
            </a:r>
          </a:p>
          <a:p>
            <a:pPr lvl="1" eaLnBrk="1" hangingPunct="1">
              <a:spcBef>
                <a:spcPts val="168"/>
              </a:spcBef>
            </a:pPr>
            <a:r>
              <a:rPr lang="en-US" sz="3200" dirty="0" smtClean="0">
                <a:ea typeface="ＭＳ Ｐゴシック" pitchFamily="-84" charset="-128"/>
                <a:cs typeface="ＭＳ Ｐゴシック" pitchFamily="-84" charset="-128"/>
              </a:rPr>
              <a:t>Read and follow through Appendices 3, 5, 6 and 7 by Tuesday, </a:t>
            </a:r>
            <a:r>
              <a:rPr lang="en-US" sz="3200" dirty="0" smtClean="0">
                <a:ea typeface="ＭＳ Ｐゴシック" pitchFamily="-84" charset="-128"/>
                <a:cs typeface="ＭＳ Ｐゴシック" pitchFamily="-84" charset="-128"/>
              </a:rPr>
              <a:t>Jan. 21, 2014</a:t>
            </a:r>
            <a:endParaRPr lang="en-US" sz="3200" dirty="0" smtClean="0">
              <a:ea typeface="ＭＳ Ｐゴシック" pitchFamily="-84" charset="-128"/>
              <a:cs typeface="ＭＳ Ｐゴシック" pitchFamily="-84" charset="-128"/>
            </a:endParaRPr>
          </a:p>
          <a:p>
            <a:pPr lvl="1" eaLnBrk="1" hangingPunct="1">
              <a:spcBef>
                <a:spcPts val="168"/>
              </a:spcBef>
            </a:pPr>
            <a:r>
              <a:rPr lang="en-US" sz="3200" dirty="0" smtClean="0"/>
              <a:t>There will be a quiz next Wednesday,  </a:t>
            </a:r>
            <a:r>
              <a:rPr lang="en-US" sz="3200" dirty="0" smtClean="0"/>
              <a:t>Jan</a:t>
            </a:r>
            <a:r>
              <a:rPr lang="en-US" sz="3200" dirty="0" smtClean="0"/>
              <a:t>. </a:t>
            </a:r>
            <a:r>
              <a:rPr lang="en-US" sz="3200" dirty="0" smtClean="0"/>
              <a:t>22</a:t>
            </a:r>
            <a:r>
              <a:rPr lang="en-US" sz="3200" dirty="0" smtClean="0"/>
              <a:t>, </a:t>
            </a:r>
            <a:r>
              <a:rPr lang="en-US" sz="3200" dirty="0" smtClean="0"/>
              <a:t>on this reading </a:t>
            </a:r>
            <a:r>
              <a:rPr lang="en-US" sz="3200" dirty="0" smtClean="0"/>
              <a:t>assignment</a:t>
            </a:r>
            <a:endParaRPr lang="en-US" sz="3200" dirty="0" smtClean="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the average molecular kinetic energy</a:t>
            </a:r>
          </a:p>
          <a:p>
            <a:pPr eaLnBrk="1" hangingPunct="1"/>
            <a:r>
              <a:rPr lang="en-US" dirty="0">
                <a:cs typeface="ＭＳ Ｐゴシック" pitchFamily="-84" charset="-128"/>
              </a:rPr>
              <a:t>Internal energy </a:t>
            </a:r>
            <a:r>
              <a:rPr lang="en-US" dirty="0" smtClean="0">
                <a:cs typeface="ＭＳ Ｐゴシック" pitchFamily="-84" charset="-128"/>
              </a:rPr>
              <a:t>is equally </a:t>
            </a:r>
            <a:r>
              <a:rPr lang="en-US" dirty="0">
                <a:cs typeface="ＭＳ Ｐゴシック" pitchFamily="-84" charset="-128"/>
              </a:rPr>
              <a:t>distributed among the number of degrees of freedom (</a:t>
            </a:r>
            <a:r>
              <a:rPr lang="en-US" dirty="0">
                <a:latin typeface="Apple Chancery"/>
                <a:cs typeface="Apple Chancery"/>
              </a:rPr>
              <a:t>f</a:t>
            </a:r>
            <a:r>
              <a:rPr lang="en-US" baseline="-25000" dirty="0">
                <a:latin typeface="Apple Chancery"/>
                <a:cs typeface="Apple Chancery"/>
              </a:rPr>
              <a:t> </a:t>
            </a:r>
            <a:r>
              <a:rPr lang="en-US" dirty="0">
                <a:cs typeface="ＭＳ Ｐゴシック" pitchFamily="-84" charset="-128"/>
              </a:rPr>
              <a:t>) of </a:t>
            </a:r>
            <a:r>
              <a:rPr lang="en-US">
                <a:cs typeface="ＭＳ Ｐゴシック" pitchFamily="-84" charset="-128"/>
              </a:rPr>
              <a:t>the </a:t>
            </a:r>
            <a:r>
              <a:rPr lang="en-US" smtClean="0">
                <a:cs typeface="ＭＳ Ｐゴシック" pitchFamily="-84" charset="-128"/>
              </a:rPr>
              <a:t>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t>
            </a:r>
            <a:r>
              <a:rPr lang="en-US" dirty="0" smtClean="0">
                <a:cs typeface="ＭＳ Ｐゴシック" pitchFamily="-84" charset="-128"/>
              </a:rPr>
              <a:t>Avogadro’</a:t>
            </a:r>
            <a:r>
              <a:rPr lang="en-US" altLang="ja-JP" dirty="0" smtClean="0">
                <a:cs typeface="ＭＳ Ｐゴシック" pitchFamily="-84" charset="-128"/>
              </a:rPr>
              <a:t>s </a:t>
            </a:r>
            <a:r>
              <a:rPr lang="en-US" altLang="ja-JP" dirty="0">
                <a:cs typeface="ＭＳ Ｐゴシック" pitchFamily="-84" charset="-128"/>
              </a:rPr>
              <a:t>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20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416178653"/>
              </p:ext>
            </p:extLst>
          </p:nvPr>
        </p:nvGraphicFramePr>
        <p:xfrm>
          <a:off x="2286000" y="3956756"/>
          <a:ext cx="4267200" cy="1224844"/>
        </p:xfrm>
        <a:graphic>
          <a:graphicData uri="http://schemas.openxmlformats.org/presentationml/2006/ole">
            <mc:AlternateContent xmlns:mc="http://schemas.openxmlformats.org/markup-compatibility/2006">
              <mc:Choice xmlns:v="urn:schemas-microsoft-com:vml" Requires="v">
                <p:oleObj spid="_x0000_s105482" name="Equation" r:id="rId3" imgW="1371600" imgH="393700" progId="Equation.DSMT4">
                  <p:embed/>
                </p:oleObj>
              </mc:Choice>
              <mc:Fallback>
                <p:oleObj name="Equation" r:id="rId3" imgW="1371600" imgH="393700" progId="Equation.DSMT4">
                  <p:embed/>
                  <p:pic>
                    <p:nvPicPr>
                      <p:cNvPr id="0" name=""/>
                      <p:cNvPicPr/>
                      <p:nvPr/>
                    </p:nvPicPr>
                    <p:blipFill>
                      <a:blip r:embed="rId4"/>
                      <a:stretch>
                        <a:fillRect/>
                      </a:stretch>
                    </p:blipFill>
                    <p:spPr>
                      <a:xfrm>
                        <a:off x="2286000" y="3956756"/>
                        <a:ext cx="4267200" cy="1224844"/>
                      </a:xfrm>
                      <a:prstGeom prst="rect">
                        <a:avLst/>
                      </a:prstGeom>
                    </p:spPr>
                  </p:pic>
                </p:oleObj>
              </mc:Fallback>
            </mc:AlternateContent>
          </a:graphicData>
        </a:graphic>
      </p:graphicFrame>
    </p:spTree>
    <p:extLst>
      <p:ext uri="{BB962C8B-B14F-4D97-AF65-F5344CB8AC3E}">
        <p14:creationId xmlns:p14="http://schemas.microsoft.com/office/powerpoint/2010/main" val="1615812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Experimental Demonstration of </a:t>
            </a:r>
            <a:r>
              <a:rPr lang="en-US" dirty="0" err="1" smtClean="0"/>
              <a:t>Equi</a:t>
            </a:r>
            <a:r>
              <a:rPr lang="en-US" dirty="0" smtClean="0"/>
              <a:t>-partition Principle</a:t>
            </a:r>
            <a:endParaRPr lang="en-US"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Slide Number Placeholder 6"/>
          <p:cNvSpPr>
            <a:spLocks noGrp="1"/>
          </p:cNvSpPr>
          <p:nvPr>
            <p:ph type="sldNum" sz="quarter" idx="12"/>
          </p:nvPr>
        </p:nvSpPr>
        <p:spPr/>
        <p:txBody>
          <a:bodyPr/>
          <a:lstStyle/>
          <a:p>
            <a:fld id="{B0A584D5-84B3-7C44-9FA7-F640A0B6EDEF}" type="slidenum">
              <a:rPr lang="en-US" smtClean="0"/>
              <a:pPr/>
              <a:t>21</a:t>
            </a:fld>
            <a:endParaRPr lang="en-US"/>
          </a:p>
        </p:txBody>
      </p:sp>
      <p:pic>
        <p:nvPicPr>
          <p:cNvPr id="8"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24000"/>
            <a:ext cx="863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68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smtClean="0">
                <a:solidFill>
                  <a:srgbClr val="660066"/>
                </a:solidFill>
              </a:rPr>
              <a:t>waves</a:t>
            </a:r>
            <a:endParaRPr lang="en-US" sz="4000" i="1" dirty="0">
              <a:solidFill>
                <a:srgbClr val="660066"/>
              </a:solidFill>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72647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a:t>
            </a:r>
            <a:r>
              <a:rPr lang="en-US" dirty="0" smtClean="0"/>
              <a:t>clear</a:t>
            </a:r>
            <a:endParaRPr lang="en-US" dirty="0"/>
          </a:p>
          <a:p>
            <a:pPr lvl="2" eaLnBrk="1" hangingPunct="1"/>
            <a:r>
              <a:rPr lang="en-US" dirty="0"/>
              <a:t>H</a:t>
            </a:r>
            <a:r>
              <a:rPr lang="en-US" dirty="0" smtClean="0"/>
              <a:t>owever</a:t>
            </a:r>
            <a:r>
              <a:rPr lang="en-US" dirty="0"/>
              <a:t>, not so </a:t>
            </a:r>
            <a:r>
              <a:rPr lang="en-US" dirty="0" smtClean="0"/>
              <a:t>obvious for </a:t>
            </a:r>
            <a:r>
              <a:rPr lang="en-US" dirty="0"/>
              <a:t>the case of visible light</a:t>
            </a:r>
          </a:p>
          <a:p>
            <a:pPr lvl="1" eaLnBrk="1" hangingPunct="1"/>
            <a:r>
              <a:rPr lang="en-US" dirty="0"/>
              <a:t>Thus </a:t>
            </a:r>
            <a:r>
              <a:rPr lang="en-US" dirty="0" smtClean="0"/>
              <a:t>as </a:t>
            </a:r>
            <a:r>
              <a:rPr lang="en-US" dirty="0"/>
              <a:t>the 17</a:t>
            </a:r>
            <a:r>
              <a:rPr lang="en-US" baseline="30000" dirty="0"/>
              <a:t>th</a:t>
            </a:r>
            <a:r>
              <a:rPr lang="en-US" dirty="0"/>
              <a:t> century begins the major disagreement </a:t>
            </a:r>
            <a:r>
              <a:rPr lang="en-US" dirty="0" smtClean="0"/>
              <a:t>arose concerning </a:t>
            </a:r>
            <a:r>
              <a:rPr lang="en-US" dirty="0"/>
              <a:t>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1899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Could not explain “sharp” edges of the shadow</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water than air,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808721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t>
            </a:r>
            <a:r>
              <a:rPr lang="en-US" sz="2800" dirty="0" smtClean="0"/>
              <a:t>the </a:t>
            </a:r>
            <a:r>
              <a:rPr lang="en-US" sz="2800" dirty="0"/>
              <a:t>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t>
            </a:r>
            <a:r>
              <a:rPr lang="en-US" sz="2800" b="1" u="sng" dirty="0" smtClean="0">
                <a:solidFill>
                  <a:srgbClr val="800000"/>
                </a:solidFill>
              </a:rPr>
              <a:t>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703794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vacuum </a:t>
            </a:r>
            <a:r>
              <a:rPr lang="en-US" sz="3600" dirty="0"/>
              <a:t>with </a:t>
            </a:r>
            <a:r>
              <a:rPr lang="en-US" sz="3600" dirty="0" smtClean="0"/>
              <a:t>the </a:t>
            </a:r>
            <a:r>
              <a:rPr lang="en-US" sz="3600" dirty="0"/>
              <a:t>speed </a:t>
            </a:r>
            <a:r>
              <a:rPr lang="en-US" sz="3600" i="1" dirty="0"/>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latin typeface="Symbol" charset="2"/>
                <a:ea typeface="Arial" pitchFamily="-84" charset="0"/>
                <a:cs typeface="Symbol" charset="2"/>
              </a:rPr>
              <a:t>μ</a:t>
            </a:r>
            <a:r>
              <a:rPr lang="en-US" sz="3600" baseline="-25000" dirty="0">
                <a:ea typeface="Times New Roman" pitchFamily="-84" charset="0"/>
                <a:cs typeface="Times New Roman" pitchFamily="-84" charset="0"/>
              </a:rPr>
              <a:t>0</a:t>
            </a:r>
            <a:r>
              <a:rPr lang="en-US" sz="3600" dirty="0"/>
              <a:t> and </a:t>
            </a:r>
            <a:r>
              <a:rPr lang="el-GR" sz="3600" i="1" dirty="0">
                <a:latin typeface="Symbol" charset="2"/>
                <a:ea typeface="Arial" pitchFamily="-84" charset="0"/>
                <a:cs typeface="Symbol" charset="2"/>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26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29"/>
          <p:cNvGraphicFramePr>
            <a:graphicFrameLocks noChangeAspect="1"/>
          </p:cNvGraphicFramePr>
          <p:nvPr>
            <p:extLst>
              <p:ext uri="{D42A27DB-BD31-4B8C-83A1-F6EECF244321}">
                <p14:modId xmlns:p14="http://schemas.microsoft.com/office/powerpoint/2010/main" val="3460560338"/>
              </p:ext>
            </p:extLst>
          </p:nvPr>
        </p:nvGraphicFramePr>
        <p:xfrm>
          <a:off x="3276600" y="3352800"/>
          <a:ext cx="2759075" cy="1319212"/>
        </p:xfrm>
        <a:graphic>
          <a:graphicData uri="http://schemas.openxmlformats.org/presentationml/2006/ole">
            <mc:AlternateContent xmlns:mc="http://schemas.openxmlformats.org/markup-compatibility/2006">
              <mc:Choice xmlns:v="urn:schemas-microsoft-com:vml" Requires="v">
                <p:oleObj spid="_x0000_s106506" name="Equation" r:id="rId4" imgW="965200" imgH="457200" progId="Equation.DSMT4">
                  <p:embed/>
                </p:oleObj>
              </mc:Choice>
              <mc:Fallback>
                <p:oleObj name="Equation" r:id="rId4" imgW="965200" imgH="457200" progId="Equation.DSMT4">
                  <p:embed/>
                  <p:pic>
                    <p:nvPicPr>
                      <p:cNvPr id="0" name=""/>
                      <p:cNvPicPr>
                        <a:picLocks noChangeAspect="1" noChangeArrowheads="1"/>
                      </p:cNvPicPr>
                      <p:nvPr/>
                    </p:nvPicPr>
                    <p:blipFill>
                      <a:blip r:embed="rId5"/>
                      <a:srcRect/>
                      <a:stretch>
                        <a:fillRect/>
                      </a:stretch>
                    </p:blipFill>
                    <p:spPr bwMode="auto">
                      <a:xfrm>
                        <a:off x="3276600" y="335280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1104199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6388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include:</a:t>
            </a:r>
          </a:p>
          <a:p>
            <a:pPr lvl="1" eaLnBrk="1" hangingPunct="1"/>
            <a:r>
              <a:rPr lang="en-US" dirty="0" smtClean="0"/>
              <a:t>The conservation of baryons and leptons</a:t>
            </a:r>
          </a:p>
          <a:p>
            <a:pPr lvl="1" eaLnBrk="1" hangingPunct="1"/>
            <a:r>
              <a:rPr lang="en-US" dirty="0" smtClean="0"/>
              <a:t>The fundamental invariance principles for time reversal, distance, and parity</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900950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smtClean="0"/>
              <a:t>Electroweak (unified at high energies)</a:t>
            </a:r>
            <a:endParaRPr lang="en-US" sz="2400" b="1" dirty="0"/>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a:t>
            </a:r>
            <a:r>
              <a:rPr lang="en-US" sz="2800" dirty="0" smtClean="0"/>
              <a:t>in the distance less </a:t>
            </a:r>
            <a:r>
              <a:rPr lang="en-US" sz="2800" dirty="0"/>
              <a:t>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a:t>m</a:t>
            </a:r>
          </a:p>
        </p:txBody>
      </p:sp>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sp>
        <p:nvSpPr>
          <p:cNvPr id="6" name="Date Placeholder 5"/>
          <p:cNvSpPr>
            <a:spLocks noGrp="1"/>
          </p:cNvSpPr>
          <p:nvPr>
            <p:ph type="dt" sz="half" idx="10"/>
          </p:nvPr>
        </p:nvSpPr>
        <p:spPr/>
        <p:txBody>
          <a:bodyPr/>
          <a:lstStyle/>
          <a:p>
            <a:pPr>
              <a:defRPr/>
            </a:pPr>
            <a:r>
              <a:rPr lang="en-US" smtClean="0"/>
              <a:t>Wednesday, Jan. 15, 2014</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28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532331092"/>
              </p:ext>
            </p:extLst>
          </p:nvPr>
        </p:nvGraphicFramePr>
        <p:xfrm>
          <a:off x="3200400" y="1143000"/>
          <a:ext cx="2143126" cy="914400"/>
        </p:xfrm>
        <a:graphic>
          <a:graphicData uri="http://schemas.openxmlformats.org/presentationml/2006/ole">
            <mc:AlternateContent xmlns:mc="http://schemas.openxmlformats.org/markup-compatibility/2006">
              <mc:Choice xmlns:v="urn:schemas-microsoft-com:vml" Requires="v">
                <p:oleObj spid="_x0000_s107539" name="Equation" r:id="rId4" imgW="952500" imgH="406400" progId="Equation.DSMT4">
                  <p:embed/>
                </p:oleObj>
              </mc:Choice>
              <mc:Fallback>
                <p:oleObj name="Equation" r:id="rId4" imgW="952500" imgH="406400" progId="Equation.DSMT4">
                  <p:embed/>
                  <p:pic>
                    <p:nvPicPr>
                      <p:cNvPr id="0" name=""/>
                      <p:cNvPicPr/>
                      <p:nvPr/>
                    </p:nvPicPr>
                    <p:blipFill>
                      <a:blip r:embed="rId5"/>
                      <a:stretch>
                        <a:fillRect/>
                      </a:stretch>
                    </p:blipFill>
                    <p:spPr>
                      <a:xfrm>
                        <a:off x="3200400" y="1143000"/>
                        <a:ext cx="2143126" cy="914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04952297"/>
              </p:ext>
            </p:extLst>
          </p:nvPr>
        </p:nvGraphicFramePr>
        <p:xfrm>
          <a:off x="1600200" y="4495800"/>
          <a:ext cx="2286000" cy="971550"/>
        </p:xfrm>
        <a:graphic>
          <a:graphicData uri="http://schemas.openxmlformats.org/presentationml/2006/ole">
            <mc:AlternateContent xmlns:mc="http://schemas.openxmlformats.org/markup-compatibility/2006">
              <mc:Choice xmlns:v="urn:schemas-microsoft-com:vml" Requires="v">
                <p:oleObj spid="_x0000_s107540" name="Equation" r:id="rId6" imgW="1016000" imgH="431800" progId="Equation.DSMT4">
                  <p:embed/>
                </p:oleObj>
              </mc:Choice>
              <mc:Fallback>
                <p:oleObj name="Equation" r:id="rId6" imgW="1016000" imgH="431800" progId="Equation.DSMT4">
                  <p:embed/>
                  <p:pic>
                    <p:nvPicPr>
                      <p:cNvPr id="0" name=""/>
                      <p:cNvPicPr/>
                      <p:nvPr/>
                    </p:nvPicPr>
                    <p:blipFill>
                      <a:blip r:embed="rId7"/>
                      <a:stretch>
                        <a:fillRect/>
                      </a:stretch>
                    </p:blipFill>
                    <p:spPr>
                      <a:xfrm>
                        <a:off x="1600200" y="4495800"/>
                        <a:ext cx="2286000" cy="971550"/>
                      </a:xfrm>
                      <a:prstGeom prst="rect">
                        <a:avLst/>
                      </a:prstGeom>
                    </p:spPr>
                  </p:pic>
                </p:oleObj>
              </mc:Fallback>
            </mc:AlternateContent>
          </a:graphicData>
        </a:graphic>
      </p:graphicFrame>
    </p:spTree>
    <p:extLst>
      <p:ext uri="{BB962C8B-B14F-4D97-AF65-F5344CB8AC3E}">
        <p14:creationId xmlns:p14="http://schemas.microsoft.com/office/powerpoint/2010/main" val="1606490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extLst>
      <p:ext uri="{BB962C8B-B14F-4D97-AF65-F5344CB8AC3E}">
        <p14:creationId xmlns:p14="http://schemas.microsoft.com/office/powerpoint/2010/main" val="2453696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a:t>
            </a:r>
            <a:r>
              <a:rPr lang="en-US" sz="2400" dirty="0" smtClean="0">
                <a:ea typeface="ＭＳ Ｐゴシック" pitchFamily="-84" charset="-128"/>
                <a:cs typeface="ＭＳ Ｐゴシック" pitchFamily="-84" charset="-128"/>
              </a:rPr>
              <a:t>Jan. 27</a:t>
            </a:r>
            <a:r>
              <a:rPr lang="en-US" sz="24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endParaRPr lang="en-US" sz="2400" dirty="0" smtClean="0"/>
          </a:p>
        </p:txBody>
      </p:sp>
    </p:spTree>
    <p:extLst>
      <p:ext uri="{BB962C8B-B14F-4D97-AF65-F5344CB8AC3E}">
        <p14:creationId xmlns:p14="http://schemas.microsoft.com/office/powerpoint/2010/main" val="3947390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241300" y="1066800"/>
            <a:ext cx="8597900" cy="4699000"/>
          </a:xfrm>
          <a:prstGeom prst="rect">
            <a:avLst/>
          </a:prstGeom>
          <a:noFill/>
          <a:ln w="9525">
            <a:noFill/>
            <a:miter lim="800000"/>
            <a:headEnd/>
            <a:tailEnd/>
          </a:ln>
        </p:spPr>
      </p:pic>
      <p:sp>
        <p:nvSpPr>
          <p:cNvPr id="28" name="TextBox 27"/>
          <p:cNvSpPr txBox="1"/>
          <p:nvPr/>
        </p:nvSpPr>
        <p:spPr>
          <a:xfrm>
            <a:off x="5257800" y="45720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extLst>
      <p:ext uri="{BB962C8B-B14F-4D97-AF65-F5344CB8AC3E}">
        <p14:creationId xmlns:p14="http://schemas.microsoft.com/office/powerpoint/2010/main" val="532199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Wednesday, Jan. 15, 2014</a:t>
            </a:r>
            <a:endParaRPr lang="en-US"/>
          </a:p>
        </p:txBody>
      </p:sp>
      <p:sp>
        <p:nvSpPr>
          <p:cNvPr id="6"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2228" name="Slide Number Placeholder 5"/>
          <p:cNvSpPr>
            <a:spLocks noGrp="1"/>
          </p:cNvSpPr>
          <p:nvPr>
            <p:ph type="sldNum" sz="quarter" idx="12"/>
          </p:nvPr>
        </p:nvSpPr>
        <p:spPr>
          <a:noFill/>
        </p:spPr>
        <p:txBody>
          <a:bodyPr/>
          <a:lstStyle/>
          <a:p>
            <a:fld id="{0CBF2BC4-1A5A-AD48-9531-2A516611618F}" type="slidenum">
              <a:rPr lang="en-US">
                <a:latin typeface="Arial Narrow" pitchFamily="-84" charset="0"/>
              </a:rPr>
              <a:pPr/>
              <a:t>4</a:t>
            </a:fld>
            <a:endParaRPr lang="en-US">
              <a:latin typeface="Arial Narrow" pitchFamily="-84" charset="0"/>
            </a:endParaRPr>
          </a:p>
        </p:txBody>
      </p:sp>
      <p:sp>
        <p:nvSpPr>
          <p:cNvPr id="52229" name="Rectangle 2"/>
          <p:cNvSpPr>
            <a:spLocks noGrp="1" noChangeArrowheads="1"/>
          </p:cNvSpPr>
          <p:nvPr>
            <p:ph type="title"/>
          </p:nvPr>
        </p:nvSpPr>
        <p:spPr>
          <a:xfrm>
            <a:off x="533400" y="152400"/>
            <a:ext cx="8153400" cy="609600"/>
          </a:xfrm>
        </p:spPr>
        <p:txBody>
          <a:bodyPr/>
          <a:lstStyle/>
          <a:p>
            <a:pPr eaLnBrk="1" hangingPunct="1"/>
            <a:r>
              <a:rPr lang="en-US" smtClean="0">
                <a:ea typeface="ＭＳ Ｐゴシック" pitchFamily="-84" charset="-128"/>
                <a:cs typeface="ＭＳ Ｐゴシック" pitchFamily="-84" charset="-128"/>
              </a:rPr>
              <a:t>In this course, you will </a:t>
            </a:r>
            <a:r>
              <a:rPr lang="en-US" altLang="ko-KR" smtClean="0">
                <a:ea typeface="굴림" pitchFamily="-84" charset="-127"/>
                <a:cs typeface="굴림" pitchFamily="-84" charset="-127"/>
              </a:rPr>
              <a:t>learn</a:t>
            </a:r>
            <a:r>
              <a:rPr lang="en-US" altLang="ko-KR" smtClean="0">
                <a:ea typeface="ＭＳ Ｐゴシック" pitchFamily="-84" charset="-128"/>
                <a:cs typeface="ＭＳ Ｐゴシック" pitchFamily="-84" charset="-128"/>
              </a:rPr>
              <a:t>…</a:t>
            </a:r>
            <a:endParaRPr lang="en-US" smtClean="0">
              <a:ea typeface="ＭＳ Ｐゴシック" pitchFamily="-84" charset="-128"/>
              <a:cs typeface="ＭＳ Ｐゴシック" pitchFamily="-84" charset="-128"/>
            </a:endParaRPr>
          </a:p>
        </p:txBody>
      </p:sp>
      <p:sp>
        <p:nvSpPr>
          <p:cNvPr id="206851" name="Rectangle 3"/>
          <p:cNvSpPr>
            <a:spLocks noGrp="1" noChangeArrowheads="1"/>
          </p:cNvSpPr>
          <p:nvPr>
            <p:ph type="body" idx="1"/>
          </p:nvPr>
        </p:nvSpPr>
        <p:spPr>
          <a:xfrm>
            <a:off x="609600" y="838200"/>
            <a:ext cx="8229600" cy="5257800"/>
          </a:xfrm>
        </p:spPr>
        <p:txBody>
          <a:bodyPr/>
          <a:lstStyle/>
          <a:p>
            <a:pPr eaLnBrk="1" hangingPunct="1">
              <a:lnSpc>
                <a:spcPct val="80000"/>
              </a:lnSpc>
            </a:pPr>
            <a:r>
              <a:rPr lang="en-US" dirty="0" smtClean="0">
                <a:ea typeface="ＭＳ Ｐゴシック" pitchFamily="-84" charset="-128"/>
                <a:cs typeface="ＭＳ Ｐゴシック" pitchFamily="-84" charset="-128"/>
              </a:rPr>
              <a:t>Concepts and derivation of many of the modern physics</a:t>
            </a:r>
          </a:p>
          <a:p>
            <a:pPr lvl="1" eaLnBrk="1" hangingPunct="1">
              <a:lnSpc>
                <a:spcPct val="80000"/>
              </a:lnSpc>
            </a:pPr>
            <a:r>
              <a:rPr lang="en-US" dirty="0" smtClean="0">
                <a:ea typeface="ＭＳ Ｐゴシック" pitchFamily="-84" charset="-128"/>
                <a:cs typeface="ＭＳ Ｐゴシック" pitchFamily="-84" charset="-128"/>
              </a:rPr>
              <a:t>Special relativity</a:t>
            </a:r>
          </a:p>
          <a:p>
            <a:pPr lvl="1" eaLnBrk="1" hangingPunct="1">
              <a:lnSpc>
                <a:spcPct val="80000"/>
              </a:lnSpc>
            </a:pPr>
            <a:r>
              <a:rPr lang="en-US" dirty="0" smtClean="0">
                <a:ea typeface="ＭＳ Ｐゴシック" pitchFamily="-84" charset="-128"/>
                <a:cs typeface="ＭＳ Ｐゴシック" pitchFamily="-84" charset="-128"/>
              </a:rPr>
              <a:t>Quantum theory </a:t>
            </a:r>
          </a:p>
          <a:p>
            <a:pPr lvl="1" eaLnBrk="1" hangingPunct="1">
              <a:lnSpc>
                <a:spcPct val="80000"/>
              </a:lnSpc>
            </a:pPr>
            <a:r>
              <a:rPr lang="en-US" dirty="0" smtClean="0">
                <a:ea typeface="ＭＳ Ｐゴシック" pitchFamily="-84" charset="-128"/>
                <a:cs typeface="ＭＳ Ｐゴシック" pitchFamily="-84" charset="-128"/>
              </a:rPr>
              <a:t>Atomic physics</a:t>
            </a:r>
          </a:p>
          <a:p>
            <a:pPr lvl="1" eaLnBrk="1" hangingPunct="1">
              <a:lnSpc>
                <a:spcPct val="80000"/>
              </a:lnSpc>
            </a:pPr>
            <a:r>
              <a:rPr lang="en-US" dirty="0" smtClean="0">
                <a:ea typeface="ＭＳ Ｐゴシック" pitchFamily="-84" charset="-128"/>
                <a:cs typeface="ＭＳ Ｐゴシック" pitchFamily="-84" charset="-128"/>
              </a:rPr>
              <a:t>Condensed Matter physics</a:t>
            </a:r>
          </a:p>
          <a:p>
            <a:pPr lvl="1" eaLnBrk="1" hangingPunct="1">
              <a:lnSpc>
                <a:spcPct val="80000"/>
              </a:lnSpc>
            </a:pPr>
            <a:r>
              <a:rPr lang="en-US" dirty="0" smtClean="0">
                <a:ea typeface="ＭＳ Ｐゴシック" pitchFamily="-84" charset="-128"/>
                <a:cs typeface="ＭＳ Ｐゴシック" pitchFamily="-84" charset="-128"/>
              </a:rPr>
              <a:t>Nuclear physics</a:t>
            </a:r>
          </a:p>
          <a:p>
            <a:pPr lvl="1" eaLnBrk="1" hangingPunct="1">
              <a:lnSpc>
                <a:spcPct val="80000"/>
              </a:lnSpc>
            </a:pPr>
            <a:r>
              <a:rPr lang="en-US" dirty="0" smtClean="0">
                <a:ea typeface="ＭＳ Ｐゴシック" pitchFamily="-84" charset="-128"/>
                <a:cs typeface="ＭＳ Ｐゴシック" pitchFamily="-84" charset="-128"/>
              </a:rPr>
              <a:t>Particle Physics</a:t>
            </a:r>
          </a:p>
          <a:p>
            <a:pPr eaLnBrk="1" hangingPunct="1">
              <a:lnSpc>
                <a:spcPct val="80000"/>
              </a:lnSpc>
            </a:pPr>
            <a:r>
              <a:rPr lang="en-US" dirty="0" smtClean="0">
                <a:ea typeface="ＭＳ Ｐゴシック" pitchFamily="-84" charset="-128"/>
                <a:cs typeface="ＭＳ Ｐゴシック" pitchFamily="-84" charset="-128"/>
              </a:rPr>
              <a:t>Focus on learning about the concepts with less complicated math</a:t>
            </a:r>
          </a:p>
          <a:p>
            <a:pPr eaLnBrk="1" hangingPunct="1">
              <a:lnSpc>
                <a:spcPct val="80000"/>
              </a:lnSpc>
            </a:pPr>
            <a:r>
              <a:rPr lang="en-US" dirty="0" smtClean="0">
                <a:ea typeface="ＭＳ Ｐゴシック" pitchFamily="-84" charset="-128"/>
                <a:cs typeface="ＭＳ Ｐゴシック" pitchFamily="-84" charset="-128"/>
              </a:rPr>
              <a:t>You will be able to understand what fundamental physics provides bases for the current technology</a:t>
            </a:r>
          </a:p>
        </p:txBody>
      </p:sp>
    </p:spTree>
    <p:extLst>
      <p:ext uri="{BB962C8B-B14F-4D97-AF65-F5344CB8AC3E}">
        <p14:creationId xmlns:p14="http://schemas.microsoft.com/office/powerpoint/2010/main" val="38082605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dirty="0" smtClean="0"/>
              <a:t>Research Topics</a:t>
            </a:r>
            <a:endParaRPr lang="en-US" dirty="0"/>
          </a:p>
        </p:txBody>
      </p:sp>
      <p:sp>
        <p:nvSpPr>
          <p:cNvPr id="3" name="Content Placeholder 2"/>
          <p:cNvSpPr>
            <a:spLocks noGrp="1"/>
          </p:cNvSpPr>
          <p:nvPr>
            <p:ph idx="1"/>
          </p:nvPr>
        </p:nvSpPr>
        <p:spPr>
          <a:xfrm>
            <a:off x="1066800" y="838200"/>
            <a:ext cx="7239000" cy="5334000"/>
          </a:xfrm>
        </p:spPr>
        <p:txBody>
          <a:bodyPr/>
          <a:lstStyle/>
          <a:p>
            <a:pPr marL="457200" indent="-457200">
              <a:buFont typeface="+mj-lt"/>
              <a:buAutoNum type="arabicPeriod"/>
            </a:pPr>
            <a:r>
              <a:rPr lang="en-US" dirty="0" smtClean="0"/>
              <a:t>Black body radiation</a:t>
            </a:r>
          </a:p>
          <a:p>
            <a:pPr marL="457200" indent="-457200">
              <a:buFont typeface="+mj-lt"/>
              <a:buAutoNum type="arabicPeriod"/>
            </a:pPr>
            <a:r>
              <a:rPr lang="en-US" dirty="0" smtClean="0"/>
              <a:t>Michelson–Morley </a:t>
            </a:r>
            <a:r>
              <a:rPr lang="en-US" dirty="0" smtClean="0"/>
              <a:t>Experiment</a:t>
            </a:r>
            <a:endParaRPr lang="en-US" dirty="0" smtClean="0"/>
          </a:p>
          <a:p>
            <a:pPr marL="457200" indent="-457200">
              <a:buFont typeface="+mj-lt"/>
              <a:buAutoNum type="arabicPeriod"/>
            </a:pPr>
            <a:r>
              <a:rPr lang="en-US" dirty="0" smtClean="0"/>
              <a:t>The Photoelectric </a:t>
            </a:r>
            <a:r>
              <a:rPr lang="en-US" dirty="0" smtClean="0"/>
              <a:t>Effect</a:t>
            </a:r>
            <a:endParaRPr lang="en-US" dirty="0" smtClean="0"/>
          </a:p>
          <a:p>
            <a:pPr marL="457200" indent="-457200">
              <a:buFont typeface="+mj-lt"/>
              <a:buAutoNum type="arabicPeriod"/>
            </a:pPr>
            <a:r>
              <a:rPr lang="en-US" dirty="0" smtClean="0"/>
              <a:t>The Property </a:t>
            </a:r>
            <a:r>
              <a:rPr lang="en-US" dirty="0" smtClean="0"/>
              <a:t>of </a:t>
            </a:r>
            <a:r>
              <a:rPr lang="en-US" dirty="0" smtClean="0"/>
              <a:t>Molecules</a:t>
            </a:r>
            <a:r>
              <a:rPr lang="en-US" dirty="0" smtClean="0"/>
              <a:t>, </a:t>
            </a:r>
            <a:r>
              <a:rPr lang="en-US" dirty="0" smtClean="0"/>
              <a:t>Brownian </a:t>
            </a:r>
            <a:r>
              <a:rPr lang="en-US" dirty="0" smtClean="0"/>
              <a:t>Motion</a:t>
            </a:r>
          </a:p>
          <a:p>
            <a:pPr marL="457200" indent="-457200">
              <a:buFont typeface="+mj-lt"/>
              <a:buAutoNum type="arabicPeriod"/>
            </a:pPr>
            <a:r>
              <a:rPr lang="en-US" dirty="0" smtClean="0"/>
              <a:t>Compton Effect</a:t>
            </a:r>
          </a:p>
          <a:p>
            <a:pPr marL="457200" indent="-457200">
              <a:buFont typeface="+mj-lt"/>
              <a:buAutoNum type="arabicPeriod"/>
            </a:pPr>
            <a:r>
              <a:rPr lang="en-US" dirty="0" smtClean="0"/>
              <a:t>Discovery of </a:t>
            </a:r>
            <a:r>
              <a:rPr lang="en-US" dirty="0"/>
              <a:t>E</a:t>
            </a:r>
            <a:r>
              <a:rPr lang="en-US" dirty="0" smtClean="0"/>
              <a:t>lectron </a:t>
            </a:r>
            <a:endParaRPr lang="en-US" dirty="0" smtClean="0"/>
          </a:p>
          <a:p>
            <a:pPr marL="457200" indent="-457200">
              <a:buFont typeface="+mj-lt"/>
              <a:buAutoNum type="arabicPeriod"/>
            </a:pPr>
            <a:r>
              <a:rPr lang="en-US" dirty="0" smtClean="0"/>
              <a:t>Rutherford </a:t>
            </a:r>
            <a:r>
              <a:rPr lang="en-US" dirty="0" smtClean="0"/>
              <a:t>Scattering</a:t>
            </a:r>
          </a:p>
          <a:p>
            <a:pPr marL="457200" indent="-457200">
              <a:buFont typeface="+mj-lt"/>
              <a:buAutoNum type="arabicPeriod"/>
            </a:pPr>
            <a:r>
              <a:rPr lang="en-US" dirty="0" smtClean="0"/>
              <a:t>Super-</a:t>
            </a:r>
            <a:r>
              <a:rPr lang="en-US" dirty="0" smtClean="0"/>
              <a:t>conductivity</a:t>
            </a:r>
            <a:endParaRPr lang="en-US" dirty="0" smtClean="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Tree>
    <p:extLst>
      <p:ext uri="{BB962C8B-B14F-4D97-AF65-F5344CB8AC3E}">
        <p14:creationId xmlns:p14="http://schemas.microsoft.com/office/powerpoint/2010/main" val="2602276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533400"/>
          </a:xfrm>
        </p:spPr>
        <p:txBody>
          <a:bodyPr/>
          <a:lstStyle/>
          <a:p>
            <a:r>
              <a:rPr lang="en-US" dirty="0" smtClean="0"/>
              <a:t>Group – Research Topic Association</a:t>
            </a:r>
            <a:endParaRPr lang="en-US"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1420456"/>
              </p:ext>
            </p:extLst>
          </p:nvPr>
        </p:nvGraphicFramePr>
        <p:xfrm>
          <a:off x="685800" y="990600"/>
          <a:ext cx="7924800" cy="4781383"/>
        </p:xfrm>
        <a:graphic>
          <a:graphicData uri="http://schemas.openxmlformats.org/drawingml/2006/table">
            <a:tbl>
              <a:tblPr firstRow="1" bandRow="1">
                <a:tableStyleId>{5C22544A-7EE6-4342-B048-85BDC9FD1C3A}</a:tableStyleId>
              </a:tblPr>
              <a:tblGrid>
                <a:gridCol w="3962400"/>
                <a:gridCol w="3962400"/>
              </a:tblGrid>
              <a:tr h="636104">
                <a:tc>
                  <a:txBody>
                    <a:bodyPr/>
                    <a:lstStyle/>
                    <a:p>
                      <a:pPr algn="ctr"/>
                      <a:r>
                        <a:rPr lang="en-US" sz="2800" dirty="0" smtClean="0"/>
                        <a:t>Research Group Number</a:t>
                      </a:r>
                      <a:endParaRPr lang="en-US" sz="2800" dirty="0"/>
                    </a:p>
                  </a:txBody>
                  <a:tcPr anchor="ctr"/>
                </a:tc>
                <a:tc>
                  <a:txBody>
                    <a:bodyPr/>
                    <a:lstStyle/>
                    <a:p>
                      <a:pPr algn="ctr"/>
                      <a:r>
                        <a:rPr lang="en-US" sz="2800" dirty="0" smtClean="0"/>
                        <a:t>Research</a:t>
                      </a:r>
                      <a:r>
                        <a:rPr lang="en-US" sz="2800" baseline="0" dirty="0" smtClean="0"/>
                        <a:t> Topic</a:t>
                      </a:r>
                      <a:endParaRPr lang="en-US" sz="2800" dirty="0"/>
                    </a:p>
                  </a:txBody>
                  <a:tcPr anchor="ctr"/>
                </a:tc>
              </a:tr>
              <a:tr h="424069">
                <a:tc>
                  <a:txBody>
                    <a:bodyPr/>
                    <a:lstStyle/>
                    <a:p>
                      <a:pPr algn="ctr"/>
                      <a:r>
                        <a:rPr lang="en-US" sz="2800" dirty="0" smtClean="0"/>
                        <a:t>1</a:t>
                      </a:r>
                      <a:endParaRPr lang="en-US" sz="2800" dirty="0"/>
                    </a:p>
                  </a:txBody>
                  <a:tcPr anchor="ctr"/>
                </a:tc>
                <a:tc>
                  <a:txBody>
                    <a:bodyPr/>
                    <a:lstStyle/>
                    <a:p>
                      <a:pPr algn="ctr"/>
                      <a:r>
                        <a:rPr lang="en-US" sz="2800" dirty="0" smtClean="0"/>
                        <a:t>7</a:t>
                      </a:r>
                      <a:endParaRPr lang="en-US" sz="2800" dirty="0"/>
                    </a:p>
                  </a:txBody>
                  <a:tcPr anchor="ctr"/>
                </a:tc>
              </a:tr>
              <a:tr h="424069">
                <a:tc>
                  <a:txBody>
                    <a:bodyPr/>
                    <a:lstStyle/>
                    <a:p>
                      <a:pPr algn="ctr"/>
                      <a:r>
                        <a:rPr lang="en-US" sz="2800" dirty="0" smtClean="0"/>
                        <a:t>2</a:t>
                      </a:r>
                      <a:endParaRPr lang="en-US" sz="2800" dirty="0"/>
                    </a:p>
                  </a:txBody>
                  <a:tcPr anchor="ctr"/>
                </a:tc>
                <a:tc>
                  <a:txBody>
                    <a:bodyPr/>
                    <a:lstStyle/>
                    <a:p>
                      <a:pPr algn="ctr"/>
                      <a:r>
                        <a:rPr lang="en-US" sz="2800" dirty="0" smtClean="0"/>
                        <a:t>3</a:t>
                      </a:r>
                      <a:endParaRPr lang="en-US" sz="2800" dirty="0"/>
                    </a:p>
                  </a:txBody>
                  <a:tcPr anchor="ctr"/>
                </a:tc>
              </a:tr>
              <a:tr h="424069">
                <a:tc>
                  <a:txBody>
                    <a:bodyPr/>
                    <a:lstStyle/>
                    <a:p>
                      <a:pPr algn="ctr"/>
                      <a:r>
                        <a:rPr lang="en-US" sz="2800" dirty="0" smtClean="0"/>
                        <a:t>3</a:t>
                      </a:r>
                      <a:endParaRPr lang="en-US" sz="2800" dirty="0"/>
                    </a:p>
                  </a:txBody>
                  <a:tcPr anchor="ctr"/>
                </a:tc>
                <a:tc>
                  <a:txBody>
                    <a:bodyPr/>
                    <a:lstStyle/>
                    <a:p>
                      <a:pPr algn="ctr"/>
                      <a:r>
                        <a:rPr lang="en-US" sz="2800" dirty="0" smtClean="0"/>
                        <a:t>2</a:t>
                      </a:r>
                      <a:endParaRPr lang="en-US" sz="2800" dirty="0"/>
                    </a:p>
                  </a:txBody>
                  <a:tcPr anchor="ctr"/>
                </a:tc>
              </a:tr>
              <a:tr h="424069">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tr>
              <a:tr h="424069">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r>
              <a:tr h="424069">
                <a:tc>
                  <a:txBody>
                    <a:bodyPr/>
                    <a:lstStyle/>
                    <a:p>
                      <a:pPr algn="ctr"/>
                      <a:r>
                        <a:rPr lang="en-US" sz="2800" dirty="0" smtClean="0"/>
                        <a:t>6</a:t>
                      </a:r>
                      <a:endParaRPr lang="en-US" sz="2800" dirty="0"/>
                    </a:p>
                  </a:txBody>
                  <a:tcPr anchor="ctr"/>
                </a:tc>
                <a:tc>
                  <a:txBody>
                    <a:bodyPr/>
                    <a:lstStyle/>
                    <a:p>
                      <a:pPr algn="ctr"/>
                      <a:r>
                        <a:rPr lang="en-US" sz="2800" dirty="0" smtClean="0"/>
                        <a:t>8</a:t>
                      </a:r>
                      <a:endParaRPr lang="en-US" sz="2800" dirty="0"/>
                    </a:p>
                  </a:txBody>
                  <a:tcPr anchor="ctr"/>
                </a:tc>
              </a:tr>
              <a:tr h="424069">
                <a:tc>
                  <a:txBody>
                    <a:bodyPr/>
                    <a:lstStyle/>
                    <a:p>
                      <a:pPr algn="ctr"/>
                      <a:r>
                        <a:rPr lang="en-US" sz="2800" dirty="0" smtClean="0"/>
                        <a:t>7</a:t>
                      </a:r>
                      <a:endParaRPr lang="en-US" sz="2800" dirty="0"/>
                    </a:p>
                  </a:txBody>
                  <a:tcPr anchor="ctr"/>
                </a:tc>
                <a:tc>
                  <a:txBody>
                    <a:bodyPr/>
                    <a:lstStyle/>
                    <a:p>
                      <a:pPr algn="ctr"/>
                      <a:r>
                        <a:rPr lang="en-US" sz="2800" dirty="0" smtClean="0"/>
                        <a:t>5</a:t>
                      </a:r>
                      <a:endParaRPr lang="en-US" sz="2800" dirty="0"/>
                    </a:p>
                  </a:txBody>
                  <a:tcPr anchor="ctr"/>
                </a:tc>
              </a:tr>
              <a:tr h="424069">
                <a:tc>
                  <a:txBody>
                    <a:bodyPr/>
                    <a:lstStyle/>
                    <a:p>
                      <a:pPr algn="ctr"/>
                      <a:r>
                        <a:rPr lang="en-US" sz="2800" dirty="0" smtClean="0"/>
                        <a:t>8</a:t>
                      </a:r>
                      <a:endParaRPr lang="en-US" sz="2800" dirty="0"/>
                    </a:p>
                  </a:txBody>
                  <a:tcPr anchor="ctr"/>
                </a:tc>
                <a:tc>
                  <a:txBody>
                    <a:bodyPr/>
                    <a:lstStyle/>
                    <a:p>
                      <a:pPr algn="ctr"/>
                      <a:r>
                        <a:rPr lang="en-US" sz="2800" dirty="0" smtClean="0"/>
                        <a:t>6</a:t>
                      </a:r>
                      <a:endParaRPr lang="en-US" sz="2800" dirty="0"/>
                    </a:p>
                  </a:txBody>
                  <a:tcPr anchor="ctr"/>
                </a:tc>
              </a:tr>
            </a:tbl>
          </a:graphicData>
        </a:graphic>
      </p:graphicFrame>
    </p:spTree>
    <p:extLst>
      <p:ext uri="{BB962C8B-B14F-4D97-AF65-F5344CB8AC3E}">
        <p14:creationId xmlns:p14="http://schemas.microsoft.com/office/powerpoint/2010/main" val="799093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7</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works generally under restricted conditions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ea typeface="ＭＳ Ｐゴシック" pitchFamily="-84" charset="-128"/>
                <a:cs typeface="ＭＳ Ｐゴシック" pitchFamily="-84" charset="-128"/>
              </a:rPr>
              <a:t>Improves our everyday lives,</a:t>
            </a:r>
            <a:r>
              <a:rPr lang="en-US" sz="2800" dirty="0" smtClean="0">
                <a:ea typeface="ＭＳ Ｐゴシック" pitchFamily="-84" charset="-128"/>
                <a:cs typeface="ＭＳ Ｐゴシック" pitchFamily="-84" charset="-128"/>
              </a:rPr>
              <a:t> even though </a:t>
            </a:r>
            <a:r>
              <a:rPr lang="en-US" sz="2800" dirty="0">
                <a:ea typeface="ＭＳ Ｐゴシック" pitchFamily="-84" charset="-128"/>
                <a:cs typeface="ＭＳ Ｐゴシック" pitchFamily="-84" charset="-128"/>
              </a:rPr>
              <a:t>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8</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a:t>
            </a:r>
            <a:r>
              <a:rPr lang="en-US" sz="2000" dirty="0" smtClean="0"/>
              <a:t>measurements, concepts of many kinematic parameters, including forces</a:t>
            </a:r>
          </a:p>
          <a:p>
            <a:pPr lvl="2" eaLnBrk="1" hangingPunct="1">
              <a:lnSpc>
                <a:spcPct val="90000"/>
              </a:lnSpc>
            </a:pPr>
            <a:r>
              <a:rPr lang="en-US" sz="1600" dirty="0" smtClean="0"/>
              <a:t>First unification of forces – planetary forces and forces on the Earth</a:t>
            </a:r>
            <a:endParaRPr lang="en-US" sz="1600" dirty="0"/>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Physicists thought everything was done and nothing new could be discovered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066800"/>
          </a:xfrm>
        </p:spPr>
        <p:txBody>
          <a:bodyPr/>
          <a:lstStyle/>
          <a:p>
            <a:pPr eaLnBrk="1" hangingPunct="1">
              <a:defRPr/>
            </a:pPr>
            <a:r>
              <a:rPr lang="en-US" sz="4800" b="1" dirty="0" smtClean="0">
                <a:cs typeface="+mj-cs"/>
              </a:rPr>
              <a:t>State of Minds in late 19</a:t>
            </a:r>
            <a:r>
              <a:rPr lang="en-US" sz="4800" b="1" baseline="30000" dirty="0" smtClean="0">
                <a:cs typeface="+mj-cs"/>
              </a:rPr>
              <a:t>th</a:t>
            </a:r>
            <a:r>
              <a:rPr lang="en-US" sz="4800" b="1" dirty="0" smtClean="0">
                <a:cs typeface="+mj-cs"/>
              </a:rPr>
              <a:t> Century</a:t>
            </a:r>
          </a:p>
        </p:txBody>
      </p:sp>
      <p:sp>
        <p:nvSpPr>
          <p:cNvPr id="72707" name="Rectangle 3"/>
          <p:cNvSpPr>
            <a:spLocks noGrp="1" noChangeArrowheads="1"/>
          </p:cNvSpPr>
          <p:nvPr>
            <p:ph type="body" idx="1"/>
          </p:nvPr>
        </p:nvSpPr>
        <p:spPr>
          <a:xfrm>
            <a:off x="381000" y="838200"/>
            <a:ext cx="8458200" cy="5257800"/>
          </a:xfrm>
        </p:spPr>
        <p:txBody>
          <a:bodyPr/>
          <a:lstStyle/>
          <a:p>
            <a:pPr eaLnBrk="1" hangingPunct="1">
              <a:lnSpc>
                <a:spcPct val="80000"/>
              </a:lnSpc>
              <a:buFont typeface="Arial"/>
              <a:buChar char="•"/>
              <a:defRPr/>
            </a:pPr>
            <a:r>
              <a:rPr lang="en-US" sz="3600" b="1" dirty="0" smtClean="0">
                <a:cs typeface="+mn-cs"/>
              </a:rPr>
              <a:t>Albert A. Michelson, 1894</a:t>
            </a:r>
          </a:p>
          <a:p>
            <a:pPr marL="457200" lvl="1" indent="0" eaLnBrk="1" hangingPunct="1">
              <a:lnSpc>
                <a:spcPct val="80000"/>
              </a:lnSpc>
              <a:buNone/>
              <a:defRPr/>
            </a:pPr>
            <a:r>
              <a:rPr lang="en-US" sz="3200" dirty="0" smtClean="0">
                <a:cs typeface="+mn-cs"/>
              </a:rPr>
              <a:t>The more important fundamental laws and facts of physical science have all been discovered, and these are now so firmly established that the possibility of their ever being supplanted in consequence of new discoveries is exceedingly remote.   Our future discoveries must be looked for in the sixth place of decimals!</a:t>
            </a:r>
          </a:p>
          <a:p>
            <a:pPr eaLnBrk="1" hangingPunct="1">
              <a:lnSpc>
                <a:spcPct val="80000"/>
              </a:lnSpc>
              <a:buFont typeface="Arial"/>
              <a:buChar char="•"/>
              <a:defRPr/>
            </a:pPr>
            <a:r>
              <a:rPr lang="en-US" sz="3600" b="1" dirty="0" smtClean="0">
                <a:cs typeface="+mn-cs"/>
              </a:rPr>
              <a:t>William Thompson (Lord Kelvin), 1900</a:t>
            </a:r>
          </a:p>
          <a:p>
            <a:pPr marL="457200" lvl="1" indent="0" eaLnBrk="1" hangingPunct="1">
              <a:lnSpc>
                <a:spcPct val="80000"/>
              </a:lnSpc>
              <a:buNone/>
              <a:defRPr/>
            </a:pPr>
            <a:r>
              <a:rPr lang="en-US" sz="3200" dirty="0" smtClean="0">
                <a:cs typeface="+mn-cs"/>
              </a:rPr>
              <a:t>There is nothing new to be discovered in physics now.  All that remains is more and more precise measurement.</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73399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15057</TotalTime>
  <Words>2597</Words>
  <Application>Microsoft Macintosh PowerPoint</Application>
  <PresentationFormat>On-screen Show (4:3)</PresentationFormat>
  <Paragraphs>340</Paragraphs>
  <Slides>30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phys1443-spring02</vt:lpstr>
      <vt:lpstr>Equation</vt:lpstr>
      <vt:lpstr>MathType 6.0 Equation</vt:lpstr>
      <vt:lpstr>PHYS 3313 – Section 001 Lecture #2</vt:lpstr>
      <vt:lpstr>Announcements</vt:lpstr>
      <vt:lpstr>Special Project #1</vt:lpstr>
      <vt:lpstr>In this course, you will learn…</vt:lpstr>
      <vt:lpstr>Research Topics</vt:lpstr>
      <vt:lpstr>Group – Research Topic Association</vt:lpstr>
      <vt:lpstr>Why do Physics?</vt:lpstr>
      <vt:lpstr>Brief History of Physics</vt:lpstr>
      <vt:lpstr>State of Minds in late 19th Century</vt:lpstr>
      <vt:lpstr>Brief History of Physics</vt:lpstr>
      <vt:lpstr>PowerPoint Presentation</vt:lpstr>
      <vt:lpstr>Triumph of Classical Physics:  The Conservation Laws</vt:lpstr>
      <vt:lpstr>Mechanics</vt:lpstr>
      <vt:lpstr>Isaac Newton (1642-1727)</vt:lpstr>
      <vt:lpstr>Electromagnetism</vt:lpstr>
      <vt:lpstr>Culminates in Maxwell’s Equations</vt:lpstr>
      <vt:lpstr>Thermodynamics</vt:lpstr>
      <vt:lpstr>The Kinetic Theory of Gases </vt:lpstr>
      <vt:lpstr>Additional Contributions</vt:lpstr>
      <vt:lpstr>Primary Results of Statistical Interpretation</vt:lpstr>
      <vt:lpstr>Experimental Demonstration of Equi-partition Principle</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743</cp:revision>
  <cp:lastPrinted>2014-01-15T21:38:38Z</cp:lastPrinted>
  <dcterms:created xsi:type="dcterms:W3CDTF">2012-08-29T20:00:19Z</dcterms:created>
  <dcterms:modified xsi:type="dcterms:W3CDTF">2014-01-15T21:38:40Z</dcterms:modified>
</cp:coreProperties>
</file>