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4.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77" r:id="rId2"/>
    <p:sldId id="482" r:id="rId3"/>
    <p:sldId id="483" r:id="rId4"/>
    <p:sldId id="493" r:id="rId5"/>
    <p:sldId id="498" r:id="rId6"/>
    <p:sldId id="499" r:id="rId7"/>
    <p:sldId id="436" r:id="rId8"/>
    <p:sldId id="437" r:id="rId9"/>
    <p:sldId id="495" r:id="rId10"/>
    <p:sldId id="497" r:id="rId11"/>
    <p:sldId id="438" r:id="rId12"/>
    <p:sldId id="439" r:id="rId13"/>
    <p:sldId id="440" r:id="rId14"/>
    <p:sldId id="441" r:id="rId15"/>
    <p:sldId id="442" r:id="rId16"/>
    <p:sldId id="450" r:id="rId17"/>
    <p:sldId id="444" r:id="rId18"/>
    <p:sldId id="538" r:id="rId19"/>
    <p:sldId id="539" r:id="rId20"/>
    <p:sldId id="540" r:id="rId21"/>
    <p:sldId id="541" r:id="rId22"/>
    <p:sldId id="542" r:id="rId23"/>
    <p:sldId id="543" r:id="rId24"/>
    <p:sldId id="544" r:id="rId25"/>
    <p:sldId id="545" r:id="rId26"/>
    <p:sldId id="546" r:id="rId27"/>
    <p:sldId id="547" r:id="rId28"/>
    <p:sldId id="548" r:id="rId29"/>
    <p:sldId id="549" r:id="rId30"/>
    <p:sldId id="550" r:id="rId3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4" d="100"/>
          <a:sy n="94" d="100"/>
        </p:scale>
        <p:origin x="-6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image" Target="../media/image5.w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20" name="Slide Number Placeholder 3"/>
          <p:cNvSpPr>
            <a:spLocks noGrp="1"/>
          </p:cNvSpPr>
          <p:nvPr>
            <p:ph type="sldNum" sz="quarter" idx="5"/>
          </p:nvPr>
        </p:nvSpPr>
        <p:spPr bwMode="auto">
          <a:noFill/>
          <a:ln>
            <a:miter lim="800000"/>
            <a:headEnd/>
            <a:tailEnd/>
          </a:ln>
        </p:spPr>
        <p:txBody>
          <a:bodyPr/>
          <a:lstStyle/>
          <a:p>
            <a:fld id="{11498024-9E21-A645-BC69-99E1FCBC5742}"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D5DC3376-2EDA-884B-BE6A-9AD6F83B055B}"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2AE713CC-FDDE-4648-9763-781A48A9474B}" type="slidenum">
              <a:rPr lang="en-US"/>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DD431145-92D6-7048-8E1B-BB59E1CC3F2B}" type="slidenum">
              <a:rPr lang="en-US"/>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4" name="Slide Number Placeholder 3"/>
          <p:cNvSpPr>
            <a:spLocks noGrp="1"/>
          </p:cNvSpPr>
          <p:nvPr>
            <p:ph type="sldNum" sz="quarter" idx="5"/>
          </p:nvPr>
        </p:nvSpPr>
        <p:spPr bwMode="auto">
          <a:noFill/>
          <a:ln>
            <a:miter lim="800000"/>
            <a:headEnd/>
            <a:tailEnd/>
          </a:ln>
        </p:spPr>
        <p:txBody>
          <a:bodyPr/>
          <a:lstStyle/>
          <a:p>
            <a:fld id="{8E14DEF0-2CA8-7942-9BBC-C2096326015C}"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a:lstStyle/>
          <a:p>
            <a:fld id="{C9EBF6F8-EE62-1246-B6EA-3E365F5A4440}" type="slidenum">
              <a:rPr lang="en-US"/>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0F49966C-AE7E-F348-9575-17FC5443B31E}" type="slidenum">
              <a:rPr lang="en-US"/>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a:lstStyle/>
          <a:p>
            <a:fld id="{F11922B4-9F31-EB4D-8F6D-DA1AA0BE5BA2}" type="slidenum">
              <a:rPr lang="en-US"/>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fld id="{D44309C4-BE5D-3F41-A6AF-E569444AEA11}" type="slidenum">
              <a:rPr lang="en-US"/>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92902444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Jan. 15,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Jan. 15,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 id="2147483722" r:id="rId15"/>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10.bin"/><Relationship Id="rId13" Type="http://schemas.openxmlformats.org/officeDocument/2006/relationships/image" Target="../media/image8.emf"/><Relationship Id="rId14" Type="http://schemas.openxmlformats.org/officeDocument/2006/relationships/oleObject" Target="../embeddings/oleObject11.bin"/><Relationship Id="rId1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5.wmf"/><Relationship Id="rId5" Type="http://schemas.openxmlformats.org/officeDocument/2006/relationships/oleObject" Target="../embeddings/oleObject5.bin"/><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image" Target="../media/image6.emf"/><Relationship Id="rId10"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4.bin"/><Relationship Id="rId5"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5.bin"/><Relationship Id="rId5" Type="http://schemas.openxmlformats.org/officeDocument/2006/relationships/image" Target="../media/image16.emf"/><Relationship Id="rId6" Type="http://schemas.openxmlformats.org/officeDocument/2006/relationships/oleObject" Target="../embeddings/oleObject16.bin"/><Relationship Id="rId7"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54355" y="1531203"/>
            <a:ext cx="312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Jan</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15</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990600" y="2209800"/>
            <a:ext cx="6858000" cy="3962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What </a:t>
            </a:r>
            <a:r>
              <a:rPr lang="en-US" sz="2800" dirty="0" smtClean="0">
                <a:solidFill>
                  <a:schemeClr val="accent2"/>
                </a:solidFill>
                <a:latin typeface="Arial Narrow" pitchFamily="-84" charset="0"/>
              </a:rPr>
              <a:t>do you expect to learn in this course?</a:t>
            </a:r>
            <a:endParaRPr lang="en-US" sz="2800" dirty="0" smtClean="0">
              <a:solidFill>
                <a:schemeClr val="accent2"/>
              </a:solidFill>
              <a:latin typeface="Arial Narrow" pitchFamily="-84" charset="0"/>
            </a:endParaRPr>
          </a:p>
          <a:p>
            <a:pPr marL="609600" indent="-609600">
              <a:spcBef>
                <a:spcPct val="20000"/>
              </a:spcBef>
              <a:buFontTx/>
              <a:buChar char="•"/>
            </a:pPr>
            <a:r>
              <a:rPr lang="en-US" sz="2800" dirty="0" smtClean="0">
                <a:solidFill>
                  <a:schemeClr val="accent2"/>
                </a:solidFill>
                <a:latin typeface="Arial Narrow" pitchFamily="-84" charset="0"/>
              </a:rPr>
              <a:t>Classical Physics</a:t>
            </a:r>
          </a:p>
          <a:p>
            <a:pPr marL="609600" indent="-609600">
              <a:spcBef>
                <a:spcPct val="20000"/>
              </a:spcBef>
              <a:buFontTx/>
              <a:buChar char="•"/>
            </a:pPr>
            <a:r>
              <a:rPr lang="en-US" sz="2800" dirty="0" smtClean="0">
                <a:solidFill>
                  <a:schemeClr val="accent2"/>
                </a:solidFill>
                <a:latin typeface="Arial Narrow" pitchFamily="-84" charset="0"/>
              </a:rPr>
              <a:t>Kinetic Theory of Gas</a:t>
            </a:r>
          </a:p>
          <a:p>
            <a:pPr marL="609600" indent="-609600">
              <a:spcBef>
                <a:spcPct val="20000"/>
              </a:spcBef>
              <a:buFontTx/>
              <a:buChar char="•"/>
            </a:pPr>
            <a:r>
              <a:rPr lang="en-US" sz="2800" dirty="0" smtClean="0">
                <a:solidFill>
                  <a:schemeClr val="accent2"/>
                </a:solidFill>
                <a:latin typeface="Arial Narrow" pitchFamily="-84" charset="0"/>
              </a:rPr>
              <a:t>Concept of Waves and Particles</a:t>
            </a:r>
          </a:p>
          <a:p>
            <a:pPr marL="609600" indent="-609600">
              <a:spcBef>
                <a:spcPct val="20000"/>
              </a:spcBef>
              <a:buFontTx/>
              <a:buChar char="•"/>
            </a:pPr>
            <a:r>
              <a:rPr lang="en-US" sz="2800" dirty="0" smtClean="0">
                <a:solidFill>
                  <a:schemeClr val="accent2"/>
                </a:solidFill>
                <a:latin typeface="Arial Narrow" pitchFamily="-84" charset="0"/>
              </a:rPr>
              <a:t>Conservation Laws and Fundamental Forces</a:t>
            </a:r>
          </a:p>
          <a:p>
            <a:pPr marL="609600" indent="-609600">
              <a:spcBef>
                <a:spcPct val="20000"/>
              </a:spcBef>
              <a:buFontTx/>
              <a:buChar char="•"/>
            </a:pPr>
            <a:r>
              <a:rPr lang="en-US" sz="2800" dirty="0" smtClean="0">
                <a:solidFill>
                  <a:schemeClr val="accent2"/>
                </a:solidFill>
                <a:latin typeface="Arial Narrow" pitchFamily="-84" charset="0"/>
              </a:rPr>
              <a:t>Atomic Theory of Matter</a:t>
            </a:r>
          </a:p>
          <a:p>
            <a:pPr marL="609600" indent="-609600">
              <a:spcBef>
                <a:spcPct val="20000"/>
              </a:spcBef>
              <a:buFontTx/>
              <a:buChar char="•"/>
            </a:pPr>
            <a:r>
              <a:rPr lang="en-US" sz="2800" dirty="0" smtClean="0">
                <a:solidFill>
                  <a:schemeClr val="accent2"/>
                </a:solidFill>
                <a:latin typeface="Arial Narrow" pitchFamily="-84" charset="0"/>
              </a:rPr>
              <a:t>Unsolved Questions of 1895 and New Horizon</a:t>
            </a:r>
          </a:p>
          <a:p>
            <a:pPr marL="609600" indent="-609600">
              <a:spcBef>
                <a:spcPct val="20000"/>
              </a:spcBef>
              <a:buFontTx/>
              <a:buChar char="•"/>
            </a:pPr>
            <a:r>
              <a:rPr lang="en-US" sz="2800" dirty="0" smtClean="0">
                <a:solidFill>
                  <a:schemeClr val="accent2"/>
                </a:solidFill>
                <a:latin typeface="Arial Narrow" pitchFamily="-84" charset="0"/>
              </a:rPr>
              <a:t>Unsolved Questions Today!</a:t>
            </a:r>
          </a:p>
          <a:p>
            <a:pPr marL="609600" indent="-609600">
              <a:spcBef>
                <a:spcPct val="20000"/>
              </a:spcBef>
              <a:buFontTx/>
              <a:buChar char="•"/>
            </a:pPr>
            <a:endParaRPr lang="en-US" sz="2800" dirty="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Wednesday, Jan. 15, 2014</a:t>
            </a:r>
            <a:endParaRPr lang="en-US"/>
          </a:p>
        </p:txBody>
      </p:sp>
      <p:sp>
        <p:nvSpPr>
          <p:cNvPr id="3" name="Footer Placeholder 2"/>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smtClean="0"/>
              <a:t>Wednesday, Jan. 15, 2014</a:t>
            </a:r>
            <a:endParaRPr lang="en-US" smtClean="0"/>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10</a:t>
            </a:fld>
            <a:endParaRPr lang="en-US" dirty="0">
              <a:latin typeface="Arial Narrow" pitchFamily="-84" charset="0"/>
            </a:endParaRPr>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10</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457200" y="838200"/>
            <a:ext cx="82296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a:t>
            </a:r>
            <a:r>
              <a:rPr lang="en-US" sz="2000" dirty="0" smtClean="0"/>
              <a:t>measurements, concepts of many kinematic parameters, including forces</a:t>
            </a:r>
          </a:p>
          <a:p>
            <a:pPr lvl="2" eaLnBrk="1" hangingPunct="1">
              <a:lnSpc>
                <a:spcPct val="90000"/>
              </a:lnSpc>
            </a:pPr>
            <a:r>
              <a:rPr lang="en-US" sz="1600" dirty="0" smtClean="0"/>
              <a:t>First unification of forces – planetary forces and forces on the Earth</a:t>
            </a:r>
            <a:endParaRPr lang="en-US" sz="1600" dirty="0"/>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a:t>
            </a:r>
            <a:r>
              <a:rPr lang="en-US" sz="2400" dirty="0" smtClean="0">
                <a:solidFill>
                  <a:srgbClr val="A50021"/>
                </a:solidFill>
                <a:ea typeface="ＭＳ Ｐゴシック" pitchFamily="-84" charset="-128"/>
                <a:cs typeface="ＭＳ Ｐゴシック" pitchFamily="-84" charset="-128"/>
              </a:rPr>
              <a:t>Era, after 1895</a:t>
            </a:r>
            <a:r>
              <a:rPr lang="en-US" sz="2800" dirty="0" smtClean="0">
                <a:ea typeface="ＭＳ Ｐゴシック" pitchFamily="-84" charset="-128"/>
                <a:cs typeface="ＭＳ Ｐゴシック" pitchFamily="-84" charset="-128"/>
              </a:rPr>
              <a:t>)</a:t>
            </a:r>
          </a:p>
          <a:p>
            <a:pPr lvl="1" eaLnBrk="1" hangingPunct="1">
              <a:lnSpc>
                <a:spcPct val="90000"/>
              </a:lnSpc>
            </a:pPr>
            <a:r>
              <a:rPr lang="en-US" sz="2000" dirty="0" smtClean="0"/>
              <a:t>Physicists thought everything was done and nothing new could be discovered</a:t>
            </a:r>
          </a:p>
          <a:p>
            <a:pPr lvl="1" eaLnBrk="1" hangingPunct="1">
              <a:lnSpc>
                <a:spcPct val="90000"/>
              </a:lnSpc>
            </a:pPr>
            <a:r>
              <a:rPr lang="en-US" sz="2000" dirty="0" smtClean="0"/>
              <a:t>Concept of atoms did not quite exist</a:t>
            </a:r>
          </a:p>
          <a:p>
            <a:pPr lvl="1" eaLnBrk="1" hangingPunct="1">
              <a:lnSpc>
                <a:spcPct val="90000"/>
              </a:lnSpc>
            </a:pPr>
            <a:r>
              <a:rPr lang="en-US" sz="2000" dirty="0" smtClean="0"/>
              <a:t>There were only handful of problems not well understood late 19</a:t>
            </a:r>
            <a:r>
              <a:rPr lang="en-US" sz="2000" baseline="30000" dirty="0" smtClean="0"/>
              <a:t>th</a:t>
            </a:r>
            <a:r>
              <a:rPr lang="en-US" sz="2000" dirty="0" smtClean="0"/>
              <a:t> century became the basis for new discoveries in 20</a:t>
            </a:r>
            <a:r>
              <a:rPr lang="en-US" sz="2000" baseline="30000" dirty="0" smtClean="0"/>
              <a:t>th</a:t>
            </a:r>
            <a:r>
              <a:rPr lang="en-US" sz="2000" dirty="0" smtClean="0"/>
              <a:t> century</a:t>
            </a:r>
          </a:p>
          <a:p>
            <a:pPr lvl="1" eaLnBrk="1" hangingPunct="1">
              <a:lnSpc>
                <a:spcPct val="90000"/>
              </a:lnSpc>
            </a:pPr>
            <a:r>
              <a:rPr lang="en-US" sz="2000" dirty="0" smtClean="0"/>
              <a:t>That culminates in understanding of phenomena in microscopic scale and extremely high speed approaching the speed of light (3x10</a:t>
            </a:r>
            <a:r>
              <a:rPr lang="en-US" sz="2000" baseline="30000" dirty="0" smtClean="0"/>
              <a:t>8</a:t>
            </a:r>
            <a:r>
              <a:rPr lang="en-US" sz="2000" dirty="0" smtClean="0"/>
              <a:t>m/s)</a:t>
            </a:r>
          </a:p>
          <a:p>
            <a:pPr lvl="1" eaLnBrk="1" hangingPunct="1">
              <a:lnSpc>
                <a:spcPct val="90000"/>
              </a:lnSpc>
            </a:pPr>
            <a:r>
              <a:rPr lang="en-US" sz="2000" dirty="0" smtClean="0"/>
              <a:t>Einstein’s </a:t>
            </a:r>
            <a:r>
              <a:rPr lang="en-US" sz="2000" dirty="0"/>
              <a:t>theory of relativity: Generalized theory of space, time, and energy (mechanics</a:t>
            </a:r>
            <a:r>
              <a:rPr lang="en-US" sz="2000" dirty="0" smtClean="0"/>
              <a:t>)</a:t>
            </a:r>
            <a:endParaRPr lang="en-US" sz="2000" dirty="0"/>
          </a:p>
          <a:p>
            <a:pPr lvl="1" eaLnBrk="1" hangingPunct="1">
              <a:lnSpc>
                <a:spcPct val="90000"/>
              </a:lnSpc>
            </a:pPr>
            <a:r>
              <a:rPr lang="en-US" sz="2000" dirty="0"/>
              <a:t>Quantum Mechanics: Theory of atomic </a:t>
            </a:r>
            <a:r>
              <a:rPr lang="en-US" sz="2000" dirty="0" smtClean="0"/>
              <a:t>phenomena</a:t>
            </a:r>
            <a:endParaRPr lang="en-US" sz="2000" dirty="0"/>
          </a:p>
        </p:txBody>
      </p:sp>
      <p:sp>
        <p:nvSpPr>
          <p:cNvPr id="9" name="Rounded Rectangle 8"/>
          <p:cNvSpPr/>
          <p:nvPr/>
        </p:nvSpPr>
        <p:spPr bwMode="auto">
          <a:xfrm>
            <a:off x="6172200" y="4953000"/>
            <a:ext cx="1066800" cy="304800"/>
          </a:xfrm>
          <a:prstGeom prst="round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64426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7" end="7"/>
                                            </p:txEl>
                                          </p:spTgt>
                                        </p:tgtEl>
                                        <p:attrNameLst>
                                          <p:attrName>style.visibility</p:attrName>
                                        </p:attrNameLst>
                                      </p:cBhvr>
                                      <p:to>
                                        <p:strVal val="visible"/>
                                      </p:to>
                                    </p:set>
                                    <p:animEffect transition="in" filter="wipe(left)">
                                      <p:cBhvr>
                                        <p:cTn id="7" dur="500"/>
                                        <p:tgtEl>
                                          <p:spTgt spid="150531">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8" end="8"/>
                                            </p:txEl>
                                          </p:spTgt>
                                        </p:tgtEl>
                                        <p:attrNameLst>
                                          <p:attrName>style.visibility</p:attrName>
                                        </p:attrNameLst>
                                      </p:cBhvr>
                                      <p:to>
                                        <p:strVal val="visible"/>
                                      </p:to>
                                    </p:set>
                                    <p:animEffect transition="in" filter="wipe(left)">
                                      <p:cBhvr>
                                        <p:cTn id="12" dur="500"/>
                                        <p:tgtEl>
                                          <p:spTgt spid="150531">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9" end="9"/>
                                            </p:txEl>
                                          </p:spTgt>
                                        </p:tgtEl>
                                        <p:attrNameLst>
                                          <p:attrName>style.visibility</p:attrName>
                                        </p:attrNameLst>
                                      </p:cBhvr>
                                      <p:to>
                                        <p:strVal val="visible"/>
                                      </p:to>
                                    </p:set>
                                    <p:animEffect transition="in" filter="wipe(left)">
                                      <p:cBhvr>
                                        <p:cTn id="17" dur="500"/>
                                        <p:tgtEl>
                                          <p:spTgt spid="150531">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150531">
                                            <p:txEl>
                                              <p:pRg st="10" end="10"/>
                                            </p:txEl>
                                          </p:spTgt>
                                        </p:tgtEl>
                                        <p:attrNameLst>
                                          <p:attrName>style.visibility</p:attrName>
                                        </p:attrNameLst>
                                      </p:cBhvr>
                                      <p:to>
                                        <p:strVal val="visible"/>
                                      </p:to>
                                    </p:set>
                                    <p:animEffect transition="in" filter="wipe(left)">
                                      <p:cBhvr>
                                        <p:cTn id="26" dur="500"/>
                                        <p:tgtEl>
                                          <p:spTgt spid="150531">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150531">
                                            <p:txEl>
                                              <p:pRg st="11" end="11"/>
                                            </p:txEl>
                                          </p:spTgt>
                                        </p:tgtEl>
                                        <p:attrNameLst>
                                          <p:attrName>style.visibility</p:attrName>
                                        </p:attrNameLst>
                                      </p:cBhvr>
                                      <p:to>
                                        <p:strVal val="visible"/>
                                      </p:to>
                                    </p:set>
                                    <p:animEffect transition="in" filter="wipe(left)">
                                      <p:cBhvr>
                                        <p:cTn id="31" dur="500"/>
                                        <p:tgtEl>
                                          <p:spTgt spid="150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Grp="1" noChangeAspect="1"/>
          </p:cNvGrpSpPr>
          <p:nvPr/>
        </p:nvGrpSpPr>
        <p:grpSpPr bwMode="auto">
          <a:xfrm>
            <a:off x="914400" y="228600"/>
            <a:ext cx="7010400" cy="6211888"/>
            <a:chOff x="816" y="118"/>
            <a:chExt cx="4416" cy="3913"/>
          </a:xfrm>
        </p:grpSpPr>
        <p:sp>
          <p:nvSpPr>
            <p:cNvPr id="19458" name="AutoShape 5"/>
            <p:cNvSpPr>
              <a:spLocks noChangeAspect="1" noChangeArrowheads="1" noTextEdit="1"/>
            </p:cNvSpPr>
            <p:nvPr/>
          </p:nvSpPr>
          <p:spPr bwMode="auto">
            <a:xfrm>
              <a:off x="816" y="118"/>
              <a:ext cx="4416" cy="3913"/>
            </a:xfrm>
            <a:prstGeom prst="rect">
              <a:avLst/>
            </a:prstGeom>
            <a:noFill/>
            <a:ln w="9525">
              <a:noFill/>
              <a:miter lim="800000"/>
              <a:headEnd/>
              <a:tailEnd/>
            </a:ln>
          </p:spPr>
          <p:txBody>
            <a:bodyPr>
              <a:prstTxWarp prst="textNoShape">
                <a:avLst/>
              </a:prstTxWarp>
            </a:bodyPr>
            <a:lstStyle/>
            <a:p>
              <a:endParaRPr lang="en-US"/>
            </a:p>
          </p:txBody>
        </p:sp>
        <p:sp>
          <p:nvSpPr>
            <p:cNvPr id="19459" name="_s48147"/>
            <p:cNvSpPr>
              <a:spLocks noChangeShapeType="1"/>
            </p:cNvSpPr>
            <p:nvPr/>
          </p:nvSpPr>
          <p:spPr bwMode="auto">
            <a:xfrm flipH="1">
              <a:off x="2219" y="2305"/>
              <a:ext cx="403" cy="234"/>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0" name="_s48139"/>
            <p:cNvSpPr>
              <a:spLocks noChangeArrowheads="1"/>
            </p:cNvSpPr>
            <p:nvPr/>
          </p:nvSpPr>
          <p:spPr bwMode="auto">
            <a:xfrm>
              <a:off x="1353" y="2307"/>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ELECTRICITY </a:t>
              </a:r>
            </a:p>
            <a:p>
              <a:pPr algn="ctr" eaLnBrk="0" hangingPunct="0"/>
              <a:r>
                <a:rPr lang="en-US" sz="1200" b="1">
                  <a:solidFill>
                    <a:srgbClr val="000000"/>
                  </a:solidFill>
                </a:rPr>
                <a:t>AND</a:t>
              </a:r>
            </a:p>
            <a:p>
              <a:pPr algn="ctr" eaLnBrk="0" hangingPunct="0"/>
              <a:r>
                <a:rPr lang="en-US" sz="1200" b="1">
                  <a:solidFill>
                    <a:srgbClr val="000000"/>
                  </a:solidFill>
                </a:rPr>
                <a:t>MAGNETISM</a:t>
              </a:r>
            </a:p>
          </p:txBody>
        </p:sp>
        <p:sp>
          <p:nvSpPr>
            <p:cNvPr id="19461" name="_s48155"/>
            <p:cNvSpPr>
              <a:spLocks noChangeShapeType="1"/>
            </p:cNvSpPr>
            <p:nvPr/>
          </p:nvSpPr>
          <p:spPr bwMode="auto">
            <a:xfrm>
              <a:off x="3425" y="2306"/>
              <a:ext cx="404" cy="232"/>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2" name="_s48154"/>
            <p:cNvSpPr>
              <a:spLocks noChangeArrowheads="1"/>
            </p:cNvSpPr>
            <p:nvPr/>
          </p:nvSpPr>
          <p:spPr bwMode="auto">
            <a:xfrm>
              <a:off x="3767" y="230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b="1">
                  <a:solidFill>
                    <a:srgbClr val="000000"/>
                  </a:solidFill>
                </a:rPr>
                <a:t>THERMODYNAMICS</a:t>
              </a:r>
            </a:p>
            <a:p>
              <a:pPr algn="ctr" eaLnBrk="0" hangingPunct="0"/>
              <a:endParaRPr lang="en-US" sz="1200" b="1">
                <a:solidFill>
                  <a:srgbClr val="000000"/>
                </a:solidFill>
              </a:endParaRPr>
            </a:p>
          </p:txBody>
        </p:sp>
        <p:sp>
          <p:nvSpPr>
            <p:cNvPr id="19463" name="_s48153"/>
            <p:cNvSpPr>
              <a:spLocks noChangeShapeType="1"/>
            </p:cNvSpPr>
            <p:nvPr/>
          </p:nvSpPr>
          <p:spPr bwMode="auto">
            <a:xfrm flipV="1">
              <a:off x="3024" y="1144"/>
              <a:ext cx="0" cy="466"/>
            </a:xfrm>
            <a:prstGeom prst="line">
              <a:avLst/>
            </a:prstGeom>
            <a:noFill/>
            <a:ln w="38100">
              <a:solidFill>
                <a:schemeClr val="accent1"/>
              </a:solidFill>
              <a:round/>
              <a:headEnd/>
              <a:tailEnd/>
            </a:ln>
          </p:spPr>
          <p:txBody>
            <a:bodyPr lIns="0" tIns="0" rIns="0" bIns="0" anchor="ctr">
              <a:prstTxWarp prst="textNoShape">
                <a:avLst/>
              </a:prstTxWarp>
            </a:bodyPr>
            <a:lstStyle/>
            <a:p>
              <a:endParaRPr lang="en-US"/>
            </a:p>
          </p:txBody>
        </p:sp>
        <p:sp>
          <p:nvSpPr>
            <p:cNvPr id="19464" name="_s48152"/>
            <p:cNvSpPr>
              <a:spLocks noChangeArrowheads="1"/>
            </p:cNvSpPr>
            <p:nvPr/>
          </p:nvSpPr>
          <p:spPr bwMode="auto">
            <a:xfrm>
              <a:off x="2560" y="216"/>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r>
                <a:rPr lang="en-US" sz="1200" dirty="0"/>
                <a:t>  </a:t>
              </a:r>
              <a:r>
                <a:rPr lang="en-US" sz="1200" b="1" dirty="0">
                  <a:solidFill>
                    <a:srgbClr val="000000"/>
                  </a:solidFill>
                </a:rPr>
                <a:t>MECHANICS</a:t>
              </a:r>
            </a:p>
            <a:p>
              <a:pPr algn="ctr" eaLnBrk="0" hangingPunct="0"/>
              <a:r>
                <a:rPr lang="en-US" sz="1200" b="1" dirty="0">
                  <a:solidFill>
                    <a:srgbClr val="000000"/>
                  </a:solidFill>
                </a:rPr>
                <a:t>      </a:t>
              </a:r>
              <a:r>
                <a:rPr lang="en-US" sz="1200" dirty="0">
                  <a:solidFill>
                    <a:srgbClr val="FF3300"/>
                  </a:solidFill>
                </a:rPr>
                <a:t>	</a:t>
              </a:r>
            </a:p>
          </p:txBody>
        </p:sp>
        <p:sp>
          <p:nvSpPr>
            <p:cNvPr id="19465" name="_s48135"/>
            <p:cNvSpPr>
              <a:spLocks noChangeArrowheads="1"/>
            </p:cNvSpPr>
            <p:nvPr/>
          </p:nvSpPr>
          <p:spPr bwMode="auto">
            <a:xfrm>
              <a:off x="2560" y="1610"/>
              <a:ext cx="929" cy="929"/>
            </a:xfrm>
            <a:prstGeom prst="ellipse">
              <a:avLst/>
            </a:prstGeom>
            <a:gradFill rotWithShape="1">
              <a:gsLst>
                <a:gs pos="0">
                  <a:schemeClr val="accent1"/>
                </a:gs>
                <a:gs pos="100000">
                  <a:srgbClr val="EBD799"/>
                </a:gs>
              </a:gsLst>
              <a:path path="rect">
                <a:fillToRect l="100000" t="100000"/>
              </a:path>
            </a:gradFill>
            <a:ln w="9525">
              <a:noFill/>
              <a:round/>
              <a:headEnd/>
              <a:tailEnd/>
            </a:ln>
          </p:spPr>
          <p:txBody>
            <a:bodyPr wrap="none" lIns="0" tIns="0" rIns="0" bIns="0" anchor="ctr">
              <a:prstTxWarp prst="textNoShape">
                <a:avLst/>
              </a:prstTxWarp>
            </a:bodyPr>
            <a:lstStyle/>
            <a:p>
              <a:pPr algn="ctr" eaLnBrk="0" hangingPunct="0"/>
              <a:endParaRPr lang="en-US" sz="1200" b="1" dirty="0">
                <a:solidFill>
                  <a:srgbClr val="000000"/>
                </a:solidFill>
              </a:endParaRPr>
            </a:p>
            <a:p>
              <a:pPr algn="ctr" eaLnBrk="0" hangingPunct="0"/>
              <a:r>
                <a:rPr lang="en-US" sz="1200" b="1" dirty="0">
                  <a:solidFill>
                    <a:srgbClr val="000000"/>
                  </a:solidFill>
                </a:rPr>
                <a:t>CLASSICAL</a:t>
              </a:r>
            </a:p>
            <a:p>
              <a:pPr algn="ctr" eaLnBrk="0" hangingPunct="0"/>
              <a:r>
                <a:rPr lang="en-US" sz="1200" b="1" dirty="0">
                  <a:solidFill>
                    <a:srgbClr val="000000"/>
                  </a:solidFill>
                </a:rPr>
                <a:t> </a:t>
              </a:r>
              <a:r>
                <a:rPr lang="en-US" sz="1200" b="1" dirty="0" smtClean="0">
                  <a:solidFill>
                    <a:srgbClr val="000000"/>
                  </a:solidFill>
                </a:rPr>
                <a:t>PHYSICS</a:t>
              </a:r>
              <a:endParaRPr lang="en-US" sz="1200" b="1" dirty="0">
                <a:solidFill>
                  <a:srgbClr val="000000"/>
                </a:solidFill>
              </a:endParaRPr>
            </a:p>
          </p:txBody>
        </p:sp>
        <p:sp>
          <p:nvSpPr>
            <p:cNvPr id="48159" name="Text Box 31"/>
            <p:cNvSpPr txBox="1">
              <a:spLocks noChangeArrowheads="1"/>
            </p:cNvSpPr>
            <p:nvPr/>
          </p:nvSpPr>
          <p:spPr bwMode="auto">
            <a:xfrm>
              <a:off x="1287" y="3513"/>
              <a:ext cx="3037" cy="231"/>
            </a:xfrm>
            <a:prstGeom prst="rect">
              <a:avLst/>
            </a:prstGeom>
            <a:noFill/>
            <a:ln>
              <a:noFill/>
            </a:ln>
            <a:effectLst/>
            <a:extLst/>
          </p:spPr>
          <p:txBody>
            <a:bodyPr>
              <a:spAutoFit/>
            </a:bodyPr>
            <a:lstStyle/>
            <a:p>
              <a:pPr eaLnBrk="0" hangingPunct="0">
                <a:defRPr/>
              </a:pPr>
              <a:r>
                <a:rPr lang="en-US" sz="1800">
                  <a:latin typeface="Arial" charset="0"/>
                  <a:ea typeface="ＭＳ Ｐゴシック" charset="0"/>
                  <a:cs typeface="+mn-cs"/>
                </a:rPr>
                <a:t>                      </a:t>
              </a:r>
              <a:r>
                <a:rPr lang="en-US" sz="1800" b="1">
                  <a:latin typeface="Arial" charset="0"/>
                  <a:ea typeface="ＭＳ Ｐゴシック" charset="0"/>
                  <a:cs typeface="+mn-cs"/>
                </a:rPr>
                <a:t>CONSERVATION LAWS</a:t>
              </a:r>
              <a:r>
                <a:rPr lang="en-US" sz="1800">
                  <a:latin typeface="Arial" charset="0"/>
                  <a:ea typeface="ＭＳ Ｐゴシック" charset="0"/>
                  <a:cs typeface="+mn-cs"/>
                </a:rPr>
                <a:t>     </a:t>
              </a:r>
            </a:p>
          </p:txBody>
        </p:sp>
        <p:sp>
          <p:nvSpPr>
            <p:cNvPr id="48160" name="AutoShape 32"/>
            <p:cNvSpPr>
              <a:spLocks noChangeArrowheads="1"/>
            </p:cNvSpPr>
            <p:nvPr/>
          </p:nvSpPr>
          <p:spPr bwMode="auto">
            <a:xfrm>
              <a:off x="2861" y="2832"/>
              <a:ext cx="307" cy="615"/>
            </a:xfrm>
            <a:prstGeom prst="downArrow">
              <a:avLst>
                <a:gd name="adj1" fmla="val 50000"/>
                <a:gd name="adj2" fmla="val 50081"/>
              </a:avLst>
            </a:prstGeom>
            <a:solidFill>
              <a:srgbClr val="0033CC"/>
            </a:solidFill>
            <a:ln w="9525">
              <a:solidFill>
                <a:srgbClr val="FF3300"/>
              </a:solidFill>
              <a:miter lim="800000"/>
              <a:headEnd/>
              <a:tailEnd/>
            </a:ln>
            <a:effectLst/>
            <a:extLst/>
          </p:spPr>
          <p:txBody>
            <a:bodyPr vert="eaVert" wrap="none" anchor="ctr"/>
            <a:lstStyle/>
            <a:p>
              <a:pPr algn="ctr" eaLnBrk="0" hangingPunct="0">
                <a:defRPr/>
              </a:pPr>
              <a:endParaRPr lang="en-US" sz="1800" b="1">
                <a:solidFill>
                  <a:srgbClr val="000000"/>
                </a:solidFill>
                <a:latin typeface="Arial" charset="0"/>
                <a:ea typeface="ＭＳ Ｐゴシック" charset="0"/>
                <a:cs typeface="+mn-cs"/>
              </a:endParaRPr>
            </a:p>
          </p:txBody>
        </p:sp>
      </p:grpSp>
      <p:sp>
        <p:nvSpPr>
          <p:cNvPr id="13" name="Date Placeholder 12"/>
          <p:cNvSpPr>
            <a:spLocks noGrp="1"/>
          </p:cNvSpPr>
          <p:nvPr>
            <p:ph type="dt" sz="half" idx="10"/>
          </p:nvPr>
        </p:nvSpPr>
        <p:spPr/>
        <p:txBody>
          <a:bodyPr/>
          <a:lstStyle/>
          <a:p>
            <a:pPr>
              <a:defRPr/>
            </a:pPr>
            <a:r>
              <a:rPr lang="en-US" smtClean="0"/>
              <a:t>Wednesday, Jan. 15, 2014</a:t>
            </a:r>
            <a:endParaRPr lang="en-US"/>
          </a:p>
        </p:txBody>
      </p:sp>
      <p:sp>
        <p:nvSpPr>
          <p:cNvPr id="14" name="Slide Number Placeholder 13"/>
          <p:cNvSpPr>
            <a:spLocks noGrp="1"/>
          </p:cNvSpPr>
          <p:nvPr>
            <p:ph type="sldNum" sz="quarter" idx="12"/>
          </p:nvPr>
        </p:nvSpPr>
        <p:spPr/>
        <p:txBody>
          <a:bodyPr/>
          <a:lstStyle/>
          <a:p>
            <a:fld id="{D44309C4-BE5D-3F41-A6AF-E569444AEA11}" type="slidenum">
              <a:rPr lang="en-US" smtClean="0"/>
              <a:pPr/>
              <a:t>11</a:t>
            </a:fld>
            <a:endParaRPr lang="en-US"/>
          </a:p>
        </p:txBody>
      </p:sp>
      <p:sp>
        <p:nvSpPr>
          <p:cNvPr id="15" name="Footer Placeholder 14"/>
          <p:cNvSpPr>
            <a:spLocks noGrp="1"/>
          </p:cNvSpPr>
          <p:nvPr>
            <p:ph type="ftr" sz="quarter" idx="11"/>
          </p:nvPr>
        </p:nvSpPr>
        <p:spPr/>
        <p:txBody>
          <a:bodyPr/>
          <a:lstStyle/>
          <a:p>
            <a:pPr>
              <a:defRPr/>
            </a:pPr>
            <a:r>
              <a:rPr lang="nl-NL" smtClean="0"/>
              <a:t>PHYS 3313-001, Fall 2013                      Dr. Jaehoon Yu</a:t>
            </a:r>
            <a:endParaRPr lang="en-US"/>
          </a:p>
        </p:txBody>
      </p:sp>
      <p:sp>
        <p:nvSpPr>
          <p:cNvPr id="3" name="TextBox 2"/>
          <p:cNvSpPr txBox="1"/>
          <p:nvPr/>
        </p:nvSpPr>
        <p:spPr>
          <a:xfrm>
            <a:off x="5638800" y="2510135"/>
            <a:ext cx="3276600" cy="461665"/>
          </a:xfrm>
          <a:prstGeom prst="rect">
            <a:avLst/>
          </a:prstGeom>
          <a:noFill/>
        </p:spPr>
        <p:txBody>
          <a:bodyPr wrap="square" rtlCol="0">
            <a:spAutoFit/>
          </a:bodyPr>
          <a:lstStyle/>
          <a:p>
            <a:r>
              <a:rPr lang="en-US" dirty="0" smtClean="0">
                <a:solidFill>
                  <a:srgbClr val="800000"/>
                </a:solidFill>
                <a:latin typeface="+mj-lt"/>
              </a:rPr>
              <a:t>All these in just 200 years!!</a:t>
            </a:r>
            <a:endParaRPr lang="en-US" dirty="0">
              <a:solidFill>
                <a:srgbClr val="800000"/>
              </a:solidFill>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403350"/>
          </a:xfrm>
        </p:spPr>
        <p:txBody>
          <a:bodyPr/>
          <a:lstStyle/>
          <a:p>
            <a:pPr eaLnBrk="1" hangingPunct="1">
              <a:defRPr/>
            </a:pPr>
            <a:r>
              <a:rPr lang="en-US" sz="4000" dirty="0" smtClean="0">
                <a:cs typeface="+mj-cs"/>
              </a:rPr>
              <a:t>Triumph of Classical Physics: </a:t>
            </a:r>
            <a:br>
              <a:rPr lang="en-US" sz="4000" dirty="0" smtClean="0">
                <a:cs typeface="+mj-cs"/>
              </a:rPr>
            </a:br>
            <a:r>
              <a:rPr lang="en-US" sz="4000" dirty="0" smtClean="0">
                <a:cs typeface="+mj-cs"/>
              </a:rPr>
              <a:t>The Conservation Laws</a:t>
            </a:r>
          </a:p>
        </p:txBody>
      </p:sp>
      <p:sp>
        <p:nvSpPr>
          <p:cNvPr id="72707" name="Rectangle 3"/>
          <p:cNvSpPr>
            <a:spLocks noGrp="1" noChangeArrowheads="1"/>
          </p:cNvSpPr>
          <p:nvPr>
            <p:ph type="body" idx="1"/>
          </p:nvPr>
        </p:nvSpPr>
        <p:spPr>
          <a:xfrm>
            <a:off x="381000" y="1524000"/>
            <a:ext cx="8382000" cy="4648200"/>
          </a:xfrm>
        </p:spPr>
        <p:txBody>
          <a:bodyPr/>
          <a:lstStyle/>
          <a:p>
            <a:pPr eaLnBrk="1" hangingPunct="1">
              <a:lnSpc>
                <a:spcPct val="80000"/>
              </a:lnSpc>
              <a:buFont typeface="Wingdings" charset="0"/>
              <a:buChar char="n"/>
              <a:defRPr/>
            </a:pPr>
            <a:r>
              <a:rPr lang="en-US" b="1" dirty="0" smtClean="0">
                <a:cs typeface="+mn-cs"/>
              </a:rPr>
              <a:t>Conservation of energy</a:t>
            </a:r>
            <a:r>
              <a:rPr lang="en-US" dirty="0" smtClean="0">
                <a:cs typeface="+mn-cs"/>
              </a:rPr>
              <a:t>: The total sum of energy (in all its forms) is conserved in all interactions. </a:t>
            </a:r>
          </a:p>
          <a:p>
            <a:pPr eaLnBrk="1" hangingPunct="1">
              <a:lnSpc>
                <a:spcPct val="80000"/>
              </a:lnSpc>
              <a:buFont typeface="Wingdings" charset="0"/>
              <a:buChar char="n"/>
              <a:defRPr/>
            </a:pPr>
            <a:r>
              <a:rPr lang="en-US" b="1" dirty="0" smtClean="0">
                <a:cs typeface="+mn-cs"/>
              </a:rPr>
              <a:t>Conservation of linear momentum</a:t>
            </a:r>
            <a:r>
              <a:rPr lang="en-US" dirty="0" smtClean="0">
                <a:cs typeface="+mn-cs"/>
              </a:rPr>
              <a:t>: In the absence of external forces, linear momentum is conserved in all interactions.</a:t>
            </a:r>
          </a:p>
          <a:p>
            <a:pPr eaLnBrk="1" hangingPunct="1">
              <a:lnSpc>
                <a:spcPct val="80000"/>
              </a:lnSpc>
              <a:buFont typeface="Wingdings" charset="0"/>
              <a:buChar char="n"/>
              <a:defRPr/>
            </a:pPr>
            <a:r>
              <a:rPr lang="en-US" b="1" dirty="0" smtClean="0">
                <a:cs typeface="+mn-cs"/>
              </a:rPr>
              <a:t>Conservation of angular momentum</a:t>
            </a:r>
            <a:r>
              <a:rPr lang="en-US" dirty="0" smtClean="0">
                <a:cs typeface="+mn-cs"/>
              </a:rPr>
              <a:t>: In the absence of external torque, angular momentum is conserved in all interactions.</a:t>
            </a:r>
          </a:p>
          <a:p>
            <a:pPr eaLnBrk="1" hangingPunct="1">
              <a:lnSpc>
                <a:spcPct val="80000"/>
              </a:lnSpc>
              <a:buFont typeface="Wingdings" charset="0"/>
              <a:buChar char="n"/>
              <a:defRPr/>
            </a:pPr>
            <a:r>
              <a:rPr lang="en-US" b="1" dirty="0" smtClean="0">
                <a:cs typeface="+mn-cs"/>
              </a:rPr>
              <a:t>Conservation of charge</a:t>
            </a:r>
            <a:r>
              <a:rPr lang="en-US" dirty="0" smtClean="0">
                <a:cs typeface="+mn-cs"/>
              </a:rPr>
              <a:t>: Electric charge is conserved in all interactions.</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04800"/>
            <a:ext cx="7772400" cy="1143000"/>
          </a:xfrm>
        </p:spPr>
        <p:txBody>
          <a:bodyPr/>
          <a:lstStyle/>
          <a:p>
            <a:pPr eaLnBrk="1" hangingPunct="1">
              <a:defRPr/>
            </a:pPr>
            <a:r>
              <a:rPr lang="en-US" sz="4800" dirty="0" smtClean="0">
                <a:cs typeface="+mj-cs"/>
              </a:rPr>
              <a:t>Mechanics</a:t>
            </a:r>
          </a:p>
        </p:txBody>
      </p:sp>
      <p:sp>
        <p:nvSpPr>
          <p:cNvPr id="21506" name="Rectangle 3"/>
          <p:cNvSpPr>
            <a:spLocks noGrp="1" noChangeArrowheads="1"/>
          </p:cNvSpPr>
          <p:nvPr>
            <p:ph type="body" idx="1"/>
          </p:nvPr>
        </p:nvSpPr>
        <p:spPr>
          <a:xfrm>
            <a:off x="457200" y="1447800"/>
            <a:ext cx="8229600" cy="4683125"/>
          </a:xfrm>
        </p:spPr>
        <p:txBody>
          <a:bodyPr/>
          <a:lstStyle/>
          <a:p>
            <a:pPr marL="609600" indent="-609600" eaLnBrk="1" hangingPunct="1"/>
            <a:r>
              <a:rPr lang="en-US" sz="3600" dirty="0">
                <a:cs typeface="ＭＳ Ｐゴシック" pitchFamily="-84" charset="-128"/>
              </a:rPr>
              <a:t>Galileo (1564-1642)</a:t>
            </a:r>
            <a:endParaRPr lang="en-US" sz="3600" dirty="0" smtClean="0">
              <a:cs typeface="ＭＳ Ｐゴシック" pitchFamily="-84" charset="-128"/>
            </a:endParaRPr>
          </a:p>
          <a:p>
            <a:pPr marL="990600" lvl="1" indent="-646113" eaLnBrk="1" hangingPunct="1"/>
            <a:r>
              <a:rPr lang="en-US" sz="3600" dirty="0" smtClean="0"/>
              <a:t>First great experimentalist</a:t>
            </a:r>
            <a:endParaRPr lang="en-US" sz="3600" dirty="0"/>
          </a:p>
          <a:p>
            <a:pPr marL="990600" lvl="1" indent="-646113" eaLnBrk="1" hangingPunct="1"/>
            <a:r>
              <a:rPr lang="en-US" sz="3600" dirty="0"/>
              <a:t>Principle of inertia</a:t>
            </a:r>
          </a:p>
          <a:p>
            <a:pPr marL="990600" lvl="1" indent="-646113" eaLnBrk="1" hangingPunct="1"/>
            <a:r>
              <a:rPr lang="en-US" sz="3600" dirty="0"/>
              <a:t>Established experimental </a:t>
            </a:r>
            <a:r>
              <a:rPr lang="en-US" sz="3600" dirty="0" smtClean="0"/>
              <a:t>foundations </a:t>
            </a:r>
          </a:p>
          <a:p>
            <a:pPr marL="609600" indent="-609600" eaLnBrk="1" hangingPunct="1">
              <a:buFont typeface="Wingdings" pitchFamily="-84" charset="2"/>
              <a:buNone/>
            </a:pPr>
            <a:endParaRPr lang="en-US" sz="36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left)">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wipe(left)">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wipe(left)">
                                      <p:cBhvr>
                                        <p:cTn id="22"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sz="half" idx="1"/>
          </p:nvPr>
        </p:nvSpPr>
        <p:spPr>
          <a:xfrm>
            <a:off x="457200" y="914400"/>
            <a:ext cx="8686800" cy="4876800"/>
          </a:xfrm>
        </p:spPr>
        <p:txBody>
          <a:bodyPr/>
          <a:lstStyle/>
          <a:p>
            <a:pPr eaLnBrk="1" hangingPunct="1">
              <a:lnSpc>
                <a:spcPct val="80000"/>
              </a:lnSpc>
              <a:buFont typeface="Wingdings" pitchFamily="-84" charset="2"/>
              <a:buNone/>
            </a:pPr>
            <a:r>
              <a:rPr lang="en-US" sz="2800" dirty="0">
                <a:cs typeface="ＭＳ Ｐゴシック" pitchFamily="-84" charset="-128"/>
              </a:rPr>
              <a:t>Three laws describing the relationship between mass and </a:t>
            </a:r>
            <a:r>
              <a:rPr lang="en-US" sz="2800" dirty="0" smtClean="0">
                <a:cs typeface="ＭＳ Ｐゴシック" pitchFamily="-84" charset="-128"/>
              </a:rPr>
              <a:t>acceleration, concept </a:t>
            </a:r>
            <a:r>
              <a:rPr lang="en-US" sz="2800" smtClean="0">
                <a:cs typeface="ＭＳ Ｐゴシック" pitchFamily="-84" charset="-128"/>
              </a:rPr>
              <a:t>of forces </a:t>
            </a:r>
            <a:r>
              <a:rPr lang="en-US" sz="2800" dirty="0" smtClean="0">
                <a:cs typeface="ＭＳ Ｐゴシック" pitchFamily="-84" charset="-128"/>
                <a:sym typeface="Wingdings"/>
              </a:rPr>
              <a:t> First unification of forces!!</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first law</a:t>
            </a:r>
            <a:r>
              <a:rPr lang="en-US" altLang="ja-JP" sz="2800" dirty="0">
                <a:cs typeface="ＭＳ Ｐゴシック" pitchFamily="-84" charset="-128"/>
              </a:rPr>
              <a:t> (</a:t>
            </a:r>
            <a:r>
              <a:rPr lang="en-US" altLang="ja-JP" sz="2800" i="1" dirty="0">
                <a:cs typeface="ＭＳ Ｐゴシック" pitchFamily="-84" charset="-128"/>
              </a:rPr>
              <a:t>law of inertia</a:t>
            </a:r>
            <a:r>
              <a:rPr lang="en-US" altLang="ja-JP" sz="2800" dirty="0">
                <a:cs typeface="ＭＳ Ｐゴシック" pitchFamily="-84" charset="-128"/>
              </a:rPr>
              <a:t>): An object in motion with a constant velocity will continue in motion unless acted upon by some net external force</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lnSpc>
                <a:spcPct val="90000"/>
              </a:lnSpc>
              <a:buSzTx/>
              <a:buFont typeface="Wingdings" pitchFamily="-84" charset="2"/>
              <a:buChar char="§"/>
            </a:pPr>
            <a:r>
              <a:rPr lang="en-US" sz="2800" b="1" dirty="0" smtClean="0">
                <a:cs typeface="ＭＳ Ｐゴシック" pitchFamily="-84" charset="-128"/>
              </a:rPr>
              <a:t>Newton’</a:t>
            </a:r>
            <a:r>
              <a:rPr lang="en-US" altLang="ja-JP" sz="2800" b="1" dirty="0" smtClean="0">
                <a:cs typeface="ＭＳ Ｐゴシック" pitchFamily="-84" charset="-128"/>
              </a:rPr>
              <a:t>s </a:t>
            </a:r>
            <a:r>
              <a:rPr lang="en-US" altLang="ja-JP" sz="2800" b="1" dirty="0">
                <a:cs typeface="ＭＳ Ｐゴシック" pitchFamily="-84" charset="-128"/>
              </a:rPr>
              <a:t>second law</a:t>
            </a:r>
            <a:r>
              <a:rPr lang="en-US" altLang="ja-JP" sz="2800" dirty="0">
                <a:cs typeface="ＭＳ Ｐゴシック" pitchFamily="-84" charset="-128"/>
              </a:rPr>
              <a:t>: Introduces force (F) as responsible for the  the change in </a:t>
            </a:r>
            <a:r>
              <a:rPr lang="en-US" altLang="ja-JP" sz="2800" dirty="0" smtClean="0">
                <a:cs typeface="ＭＳ Ｐゴシック" pitchFamily="-84" charset="-128"/>
              </a:rPr>
              <a:t>linear </a:t>
            </a:r>
            <a:r>
              <a:rPr lang="en-US" altLang="ja-JP" sz="2800" dirty="0">
                <a:cs typeface="ＭＳ Ｐゴシック" pitchFamily="-84" charset="-128"/>
              </a:rPr>
              <a:t>momentum (</a:t>
            </a:r>
            <a:r>
              <a:rPr lang="en-US" altLang="ja-JP" sz="2800" b="1" dirty="0">
                <a:cs typeface="ＭＳ Ｐゴシック" pitchFamily="-84" charset="-128"/>
              </a:rPr>
              <a:t>p</a:t>
            </a:r>
            <a:r>
              <a:rPr lang="en-US" altLang="ja-JP" sz="2800" dirty="0">
                <a:cs typeface="ＭＳ Ｐゴシック" pitchFamily="-84" charset="-128"/>
              </a:rPr>
              <a:t>)</a:t>
            </a:r>
            <a:r>
              <a:rPr lang="en-US" altLang="ja-JP" sz="2800" dirty="0" smtClean="0">
                <a:cs typeface="ＭＳ Ｐゴシック" pitchFamily="-84" charset="-128"/>
              </a:rPr>
              <a:t>:</a:t>
            </a:r>
          </a:p>
          <a:p>
            <a:pPr eaLnBrk="1" hangingPunct="1">
              <a:lnSpc>
                <a:spcPct val="90000"/>
              </a:lnSpc>
              <a:buSzTx/>
              <a:buFont typeface="Wingdings" pitchFamily="-84" charset="2"/>
              <a:buChar char="§"/>
            </a:pPr>
            <a:r>
              <a:rPr lang="en-US" sz="2400" b="1" dirty="0" smtClean="0">
                <a:cs typeface="ＭＳ Ｐゴシック" pitchFamily="-84" charset="-128"/>
              </a:rPr>
              <a:t>                                      or</a:t>
            </a:r>
          </a:p>
          <a:p>
            <a:pPr eaLnBrk="1" hangingPunct="1">
              <a:lnSpc>
                <a:spcPct val="90000"/>
              </a:lnSpc>
              <a:buSzTx/>
              <a:buFont typeface="Wingdings" pitchFamily="-84" charset="2"/>
              <a:buChar char="§"/>
            </a:pPr>
            <a:r>
              <a:rPr lang="en-US" sz="2800" b="1" dirty="0" smtClean="0">
                <a:cs typeface="ＭＳ Ｐゴシック" pitchFamily="-84" charset="-128"/>
                <a:sym typeface="Wingdings" pitchFamily="-84" charset="2"/>
              </a:rPr>
              <a:t>Newton’</a:t>
            </a:r>
            <a:r>
              <a:rPr lang="en-US" altLang="ja-JP" sz="2800" b="1" dirty="0" smtClean="0">
                <a:cs typeface="ＭＳ Ｐゴシック" pitchFamily="-84" charset="-128"/>
                <a:sym typeface="Wingdings" pitchFamily="-84" charset="2"/>
              </a:rPr>
              <a:t>s </a:t>
            </a:r>
            <a:r>
              <a:rPr lang="en-US" altLang="ja-JP" sz="2800" b="1" dirty="0">
                <a:cs typeface="ＭＳ Ｐゴシック" pitchFamily="-84" charset="-128"/>
                <a:sym typeface="Wingdings" pitchFamily="-84" charset="2"/>
              </a:rPr>
              <a:t>third law</a:t>
            </a:r>
            <a:r>
              <a:rPr lang="en-US" altLang="ja-JP" sz="2800" dirty="0">
                <a:cs typeface="ＭＳ Ｐゴシック" pitchFamily="-84" charset="-128"/>
                <a:sym typeface="Wingdings" pitchFamily="-84" charset="2"/>
              </a:rPr>
              <a:t> (</a:t>
            </a:r>
            <a:r>
              <a:rPr lang="en-US" altLang="ja-JP" sz="2800" i="1" dirty="0">
                <a:cs typeface="ＭＳ Ｐゴシック" pitchFamily="-84" charset="-128"/>
                <a:sym typeface="Wingdings" pitchFamily="-84" charset="2"/>
              </a:rPr>
              <a:t>law of action and reaction</a:t>
            </a:r>
            <a:r>
              <a:rPr lang="en-US" altLang="ja-JP" sz="2800" dirty="0">
                <a:cs typeface="ＭＳ Ｐゴシック" pitchFamily="-84" charset="-128"/>
                <a:sym typeface="Wingdings" pitchFamily="-84" charset="2"/>
              </a:rPr>
              <a:t>):</a:t>
            </a:r>
            <a:r>
              <a:rPr lang="en-US" altLang="ja-JP" sz="2800" b="1" dirty="0">
                <a:cs typeface="ＭＳ Ｐゴシック" pitchFamily="-84" charset="-128"/>
              </a:rPr>
              <a:t> </a:t>
            </a:r>
            <a:r>
              <a:rPr lang="en-US" altLang="ja-JP" sz="2800" dirty="0">
                <a:cs typeface="ＭＳ Ｐゴシック" pitchFamily="-84" charset="-128"/>
              </a:rPr>
              <a:t>The force exerted by body 1 on body 2 is equal in magnitude and opposite in direction to the force that body 2 exerts on body 1.</a:t>
            </a:r>
            <a:r>
              <a:rPr lang="en-US" altLang="ja-JP" sz="2400" dirty="0">
                <a:cs typeface="ＭＳ Ｐゴシック" pitchFamily="-84" charset="-128"/>
              </a:rPr>
              <a:t> </a:t>
            </a:r>
            <a:endParaRPr lang="en-US" sz="2400" dirty="0">
              <a:cs typeface="ＭＳ Ｐゴシック" pitchFamily="-84" charset="-128"/>
            </a:endParaRPr>
          </a:p>
        </p:txBody>
      </p:sp>
      <p:sp>
        <p:nvSpPr>
          <p:cNvPr id="101378" name="Rectangle 2"/>
          <p:cNvSpPr>
            <a:spLocks noGrp="1" noChangeArrowheads="1"/>
          </p:cNvSpPr>
          <p:nvPr>
            <p:ph type="title"/>
          </p:nvPr>
        </p:nvSpPr>
        <p:spPr>
          <a:xfrm>
            <a:off x="457200" y="-76200"/>
            <a:ext cx="8229600" cy="1139825"/>
          </a:xfrm>
        </p:spPr>
        <p:txBody>
          <a:bodyPr/>
          <a:lstStyle/>
          <a:p>
            <a:pPr eaLnBrk="1" hangingPunct="1">
              <a:defRPr/>
            </a:pPr>
            <a:r>
              <a:rPr lang="en-US" sz="4000" dirty="0" smtClean="0">
                <a:cs typeface="+mj-cs"/>
              </a:rPr>
              <a:t>Isaac Newton (1642-1727)</a:t>
            </a:r>
          </a:p>
        </p:txBody>
      </p:sp>
      <p:sp>
        <p:nvSpPr>
          <p:cNvPr id="6" name="Date Placeholder 5"/>
          <p:cNvSpPr>
            <a:spLocks noGrp="1"/>
          </p:cNvSpPr>
          <p:nvPr>
            <p:ph type="dt" sz="half" idx="10"/>
          </p:nvPr>
        </p:nvSpPr>
        <p:spPr/>
        <p:txBody>
          <a:bodyPr/>
          <a:lstStyle/>
          <a:p>
            <a:pPr>
              <a:defRPr/>
            </a:pPr>
            <a:r>
              <a:rPr lang="en-US" smtClean="0"/>
              <a:t>Wednesday, Jan. 15, 2014</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14</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630902659"/>
              </p:ext>
            </p:extLst>
          </p:nvPr>
        </p:nvGraphicFramePr>
        <p:xfrm>
          <a:off x="2219325" y="3733800"/>
          <a:ext cx="1057275" cy="457200"/>
        </p:xfrm>
        <a:graphic>
          <a:graphicData uri="http://schemas.openxmlformats.org/presentationml/2006/ole">
            <mc:AlternateContent xmlns:mc="http://schemas.openxmlformats.org/markup-compatibility/2006">
              <mc:Choice xmlns:v="urn:schemas-microsoft-com:vml" Requires="v">
                <p:oleObj spid="_x0000_s90856" name="Equation" r:id="rId3" imgW="469900" imgH="203200" progId="Equation.DSMT4">
                  <p:embed/>
                </p:oleObj>
              </mc:Choice>
              <mc:Fallback>
                <p:oleObj name="Equation" r:id="rId3" imgW="469900" imgH="203200" progId="Equation.DSMT4">
                  <p:embed/>
                  <p:pic>
                    <p:nvPicPr>
                      <p:cNvPr id="0" name=""/>
                      <p:cNvPicPr/>
                      <p:nvPr/>
                    </p:nvPicPr>
                    <p:blipFill>
                      <a:blip r:embed="rId4"/>
                      <a:stretch>
                        <a:fillRect/>
                      </a:stretch>
                    </p:blipFill>
                    <p:spPr>
                      <a:xfrm>
                        <a:off x="2219325" y="3733800"/>
                        <a:ext cx="1057275"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14277480"/>
              </p:ext>
            </p:extLst>
          </p:nvPr>
        </p:nvGraphicFramePr>
        <p:xfrm>
          <a:off x="4114800" y="3657600"/>
          <a:ext cx="869315" cy="704850"/>
        </p:xfrm>
        <a:graphic>
          <a:graphicData uri="http://schemas.openxmlformats.org/presentationml/2006/ole">
            <mc:AlternateContent xmlns:mc="http://schemas.openxmlformats.org/markup-compatibility/2006">
              <mc:Choice xmlns:v="urn:schemas-microsoft-com:vml" Requires="v">
                <p:oleObj spid="_x0000_s90857" name="Equation" r:id="rId5" imgW="469900" imgH="381000" progId="Equation.DSMT4">
                  <p:embed/>
                </p:oleObj>
              </mc:Choice>
              <mc:Fallback>
                <p:oleObj name="Equation" r:id="rId5" imgW="469900" imgH="381000" progId="Equation.DSMT4">
                  <p:embed/>
                  <p:pic>
                    <p:nvPicPr>
                      <p:cNvPr id="0" name=""/>
                      <p:cNvPicPr/>
                      <p:nvPr/>
                    </p:nvPicPr>
                    <p:blipFill>
                      <a:blip r:embed="rId6"/>
                      <a:stretch>
                        <a:fillRect/>
                      </a:stretch>
                    </p:blipFill>
                    <p:spPr>
                      <a:xfrm>
                        <a:off x="4114800" y="3657600"/>
                        <a:ext cx="869315" cy="7048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02730514"/>
              </p:ext>
            </p:extLst>
          </p:nvPr>
        </p:nvGraphicFramePr>
        <p:xfrm>
          <a:off x="3505200" y="5486400"/>
          <a:ext cx="1371600" cy="514350"/>
        </p:xfrm>
        <a:graphic>
          <a:graphicData uri="http://schemas.openxmlformats.org/presentationml/2006/ole">
            <mc:AlternateContent xmlns:mc="http://schemas.openxmlformats.org/markup-compatibility/2006">
              <mc:Choice xmlns:v="urn:schemas-microsoft-com:vml" Requires="v">
                <p:oleObj spid="_x0000_s90858" name="Equation" r:id="rId7" imgW="609600" imgH="228600" progId="Equation.DSMT4">
                  <p:embed/>
                </p:oleObj>
              </mc:Choice>
              <mc:Fallback>
                <p:oleObj name="Equation" r:id="rId7" imgW="609600" imgH="228600" progId="Equation.DSMT4">
                  <p:embed/>
                  <p:pic>
                    <p:nvPicPr>
                      <p:cNvPr id="0" name=""/>
                      <p:cNvPicPr/>
                      <p:nvPr/>
                    </p:nvPicPr>
                    <p:blipFill>
                      <a:blip r:embed="rId8"/>
                      <a:stretch>
                        <a:fillRect/>
                      </a:stretch>
                    </p:blipFill>
                    <p:spPr>
                      <a:xfrm>
                        <a:off x="3505200" y="5486400"/>
                        <a:ext cx="1371600" cy="51435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wipe(left)">
                                      <p:cBhvr>
                                        <p:cTn id="7" dur="5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9">
                                            <p:txEl>
                                              <p:pRg st="1" end="1"/>
                                            </p:txEl>
                                          </p:spTgt>
                                        </p:tgtEl>
                                        <p:attrNameLst>
                                          <p:attrName>style.visibility</p:attrName>
                                        </p:attrNameLst>
                                      </p:cBhvr>
                                      <p:to>
                                        <p:strVal val="visible"/>
                                      </p:to>
                                    </p:set>
                                    <p:animEffect transition="in" filter="wipe(left)">
                                      <p:cBhvr>
                                        <p:cTn id="12" dur="500"/>
                                        <p:tgtEl>
                                          <p:spTgt spid="225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9">
                                            <p:txEl>
                                              <p:pRg st="2" end="2"/>
                                            </p:txEl>
                                          </p:spTgt>
                                        </p:tgtEl>
                                        <p:attrNameLst>
                                          <p:attrName>style.visibility</p:attrName>
                                        </p:attrNameLst>
                                      </p:cBhvr>
                                      <p:to>
                                        <p:strVal val="visible"/>
                                      </p:to>
                                    </p:set>
                                    <p:animEffect transition="in" filter="wipe(left)">
                                      <p:cBhvr>
                                        <p:cTn id="17" dur="500"/>
                                        <p:tgtEl>
                                          <p:spTgt spid="225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22" presetClass="entr" presetSubtype="8" fill="hold" grpId="0" nodeType="afterEffect">
                                  <p:stCondLst>
                                    <p:cond delay="0"/>
                                  </p:stCondLst>
                                  <p:iterate type="wd">
                                    <p:tmPct val="10000"/>
                                  </p:iterate>
                                  <p:childTnLst>
                                    <p:set>
                                      <p:cBhvr>
                                        <p:cTn id="25" dur="1" fill="hold">
                                          <p:stCondLst>
                                            <p:cond delay="0"/>
                                          </p:stCondLst>
                                        </p:cTn>
                                        <p:tgtEl>
                                          <p:spTgt spid="22529">
                                            <p:txEl>
                                              <p:pRg st="3" end="3"/>
                                            </p:txEl>
                                          </p:spTgt>
                                        </p:tgtEl>
                                        <p:attrNameLst>
                                          <p:attrName>style.visibility</p:attrName>
                                        </p:attrNameLst>
                                      </p:cBhvr>
                                      <p:to>
                                        <p:strVal val="visible"/>
                                      </p:to>
                                    </p:set>
                                    <p:animEffect transition="in" filter="wipe(left)">
                                      <p:cBhvr>
                                        <p:cTn id="26" dur="500"/>
                                        <p:tgtEl>
                                          <p:spTgt spid="22529">
                                            <p:txEl>
                                              <p:pRg st="3" end="3"/>
                                            </p:txEl>
                                          </p:spTgt>
                                        </p:tgtEl>
                                      </p:cBhvr>
                                    </p:animEffect>
                                  </p:childTnLst>
                                </p:cTn>
                              </p:par>
                            </p:childTnLst>
                          </p:cTn>
                        </p:par>
                        <p:par>
                          <p:cTn id="27" fill="hold">
                            <p:stCondLst>
                              <p:cond delay="105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529">
                                            <p:txEl>
                                              <p:pRg st="4" end="4"/>
                                            </p:txEl>
                                          </p:spTgt>
                                        </p:tgtEl>
                                        <p:attrNameLst>
                                          <p:attrName>style.visibility</p:attrName>
                                        </p:attrNameLst>
                                      </p:cBhvr>
                                      <p:to>
                                        <p:strVal val="visible"/>
                                      </p:to>
                                    </p:set>
                                    <p:animEffect transition="in" filter="wipe(left)">
                                      <p:cBhvr>
                                        <p:cTn id="35" dur="500"/>
                                        <p:tgtEl>
                                          <p:spTgt spid="2252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76200"/>
            <a:ext cx="7772400" cy="1143000"/>
          </a:xfrm>
        </p:spPr>
        <p:txBody>
          <a:bodyPr/>
          <a:lstStyle/>
          <a:p>
            <a:pPr eaLnBrk="1" hangingPunct="1">
              <a:defRPr/>
            </a:pPr>
            <a:r>
              <a:rPr lang="en-US" sz="5400" dirty="0" smtClean="0">
                <a:cs typeface="+mj-cs"/>
              </a:rPr>
              <a:t>Electromagnetism</a:t>
            </a:r>
          </a:p>
        </p:txBody>
      </p:sp>
      <p:sp>
        <p:nvSpPr>
          <p:cNvPr id="102403" name="Rectangle 3"/>
          <p:cNvSpPr>
            <a:spLocks noGrp="1" noChangeArrowheads="1"/>
          </p:cNvSpPr>
          <p:nvPr>
            <p:ph type="body" idx="1"/>
          </p:nvPr>
        </p:nvSpPr>
        <p:spPr>
          <a:xfrm>
            <a:off x="1524000" y="914400"/>
            <a:ext cx="6321425" cy="5334000"/>
          </a:xfrm>
        </p:spPr>
        <p:txBody>
          <a:bodyPr/>
          <a:lstStyle/>
          <a:p>
            <a:pPr eaLnBrk="1" hangingPunct="1">
              <a:defRPr/>
            </a:pPr>
            <a:r>
              <a:rPr lang="en-US" sz="3600" dirty="0" smtClean="0">
                <a:cs typeface="+mn-cs"/>
              </a:rPr>
              <a:t>Contributions made by:</a:t>
            </a:r>
            <a:endParaRPr lang="en-US" dirty="0" smtClean="0">
              <a:cs typeface="+mn-cs"/>
            </a:endParaRPr>
          </a:p>
          <a:p>
            <a:pPr lvl="1" eaLnBrk="1" hangingPunct="1">
              <a:defRPr/>
            </a:pPr>
            <a:r>
              <a:rPr lang="en-US" dirty="0" smtClean="0">
                <a:cs typeface="+mn-cs"/>
              </a:rPr>
              <a:t>Coulomb (1736-1806)</a:t>
            </a:r>
          </a:p>
          <a:p>
            <a:pPr lvl="1" eaLnBrk="1" hangingPunct="1">
              <a:defRPr/>
            </a:pPr>
            <a:r>
              <a:rPr lang="en-US" dirty="0" err="1" smtClean="0">
                <a:cs typeface="+mn-cs"/>
              </a:rPr>
              <a:t>Oersted</a:t>
            </a:r>
            <a:r>
              <a:rPr lang="en-US" dirty="0" smtClean="0">
                <a:cs typeface="+mn-cs"/>
              </a:rPr>
              <a:t> (1777-1851)</a:t>
            </a:r>
          </a:p>
          <a:p>
            <a:pPr lvl="1" eaLnBrk="1" hangingPunct="1">
              <a:defRPr/>
            </a:pPr>
            <a:r>
              <a:rPr lang="en-US" dirty="0" smtClean="0">
                <a:cs typeface="+mn-cs"/>
              </a:rPr>
              <a:t>Young (1773-1829)</a:t>
            </a:r>
          </a:p>
          <a:p>
            <a:pPr lvl="1" eaLnBrk="1" hangingPunct="1">
              <a:defRPr/>
            </a:pPr>
            <a:r>
              <a:rPr lang="en-US" dirty="0" smtClean="0">
                <a:cs typeface="+mn-cs"/>
              </a:rPr>
              <a:t>Amp</a:t>
            </a:r>
            <a:r>
              <a:rPr lang="en-US" dirty="0" smtClean="0">
                <a:cs typeface="Arial" charset="0"/>
              </a:rPr>
              <a:t>è</a:t>
            </a:r>
            <a:r>
              <a:rPr lang="en-US" dirty="0" smtClean="0">
                <a:cs typeface="+mn-cs"/>
              </a:rPr>
              <a:t>re (1775-1836)</a:t>
            </a:r>
          </a:p>
          <a:p>
            <a:pPr lvl="1" eaLnBrk="1" hangingPunct="1">
              <a:defRPr/>
            </a:pPr>
            <a:r>
              <a:rPr lang="en-US" dirty="0" smtClean="0">
                <a:cs typeface="+mn-cs"/>
              </a:rPr>
              <a:t>Faraday (1791-1867)</a:t>
            </a:r>
          </a:p>
          <a:p>
            <a:pPr lvl="1" eaLnBrk="1" hangingPunct="1">
              <a:defRPr/>
            </a:pPr>
            <a:r>
              <a:rPr lang="en-US" dirty="0" smtClean="0">
                <a:cs typeface="+mn-cs"/>
              </a:rPr>
              <a:t>Henry (1797-1878)</a:t>
            </a:r>
          </a:p>
          <a:p>
            <a:pPr lvl="1" eaLnBrk="1" hangingPunct="1">
              <a:defRPr/>
            </a:pPr>
            <a:r>
              <a:rPr lang="en-US" dirty="0" smtClean="0">
                <a:cs typeface="+mn-cs"/>
              </a:rPr>
              <a:t>Maxwell (1831-1879)</a:t>
            </a:r>
          </a:p>
          <a:p>
            <a:pPr lvl="1" eaLnBrk="1" hangingPunct="1">
              <a:defRPr/>
            </a:pPr>
            <a:r>
              <a:rPr lang="en-US" dirty="0" smtClean="0">
                <a:cs typeface="+mn-cs"/>
              </a:rPr>
              <a:t>Hertz (1857-1894)</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left)">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wipe(left)">
                                      <p:cBhvr>
                                        <p:cTn id="12" dur="500"/>
                                        <p:tgtEl>
                                          <p:spTgt spid="102403">
                                            <p:txEl>
                                              <p:pRg st="1" end="1"/>
                                            </p:txEl>
                                          </p:spTgt>
                                        </p:tgtEl>
                                      </p:cBhvr>
                                    </p:animEffect>
                                  </p:childTnLst>
                                </p:cTn>
                              </p:par>
                            </p:childTnLst>
                          </p:cTn>
                        </p:par>
                        <p:par>
                          <p:cTn id="13" fill="hold">
                            <p:stCondLst>
                              <p:cond delay="7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02403">
                                            <p:txEl>
                                              <p:pRg st="2" end="2"/>
                                            </p:txEl>
                                          </p:spTgt>
                                        </p:tgtEl>
                                        <p:attrNameLst>
                                          <p:attrName>style.visibility</p:attrName>
                                        </p:attrNameLst>
                                      </p:cBhvr>
                                      <p:to>
                                        <p:strVal val="visible"/>
                                      </p:to>
                                    </p:set>
                                    <p:animEffect transition="in" filter="wipe(left)">
                                      <p:cBhvr>
                                        <p:cTn id="16" dur="500"/>
                                        <p:tgtEl>
                                          <p:spTgt spid="102403">
                                            <p:txEl>
                                              <p:pRg st="2" end="2"/>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02403">
                                            <p:txEl>
                                              <p:pRg st="3" end="3"/>
                                            </p:txEl>
                                          </p:spTgt>
                                        </p:tgtEl>
                                        <p:attrNameLst>
                                          <p:attrName>style.visibility</p:attrName>
                                        </p:attrNameLst>
                                      </p:cBhvr>
                                      <p:to>
                                        <p:strVal val="visible"/>
                                      </p:to>
                                    </p:set>
                                    <p:animEffect transition="in" filter="wipe(left)">
                                      <p:cBhvr>
                                        <p:cTn id="20" dur="500"/>
                                        <p:tgtEl>
                                          <p:spTgt spid="102403">
                                            <p:txEl>
                                              <p:pRg st="3" end="3"/>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02403">
                                            <p:txEl>
                                              <p:pRg st="4" end="4"/>
                                            </p:txEl>
                                          </p:spTgt>
                                        </p:tgtEl>
                                        <p:attrNameLst>
                                          <p:attrName>style.visibility</p:attrName>
                                        </p:attrNameLst>
                                      </p:cBhvr>
                                      <p:to>
                                        <p:strVal val="visible"/>
                                      </p:to>
                                    </p:set>
                                    <p:animEffect transition="in" filter="wipe(left)">
                                      <p:cBhvr>
                                        <p:cTn id="24" dur="500"/>
                                        <p:tgtEl>
                                          <p:spTgt spid="102403">
                                            <p:txEl>
                                              <p:pRg st="4" end="4"/>
                                            </p:tx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02403">
                                            <p:txEl>
                                              <p:pRg st="5" end="5"/>
                                            </p:txEl>
                                          </p:spTgt>
                                        </p:tgtEl>
                                        <p:attrNameLst>
                                          <p:attrName>style.visibility</p:attrName>
                                        </p:attrNameLst>
                                      </p:cBhvr>
                                      <p:to>
                                        <p:strVal val="visible"/>
                                      </p:to>
                                    </p:set>
                                    <p:animEffect transition="in" filter="wipe(left)">
                                      <p:cBhvr>
                                        <p:cTn id="28" dur="500"/>
                                        <p:tgtEl>
                                          <p:spTgt spid="102403">
                                            <p:txEl>
                                              <p:pRg st="5" end="5"/>
                                            </p:txEl>
                                          </p:spTgt>
                                        </p:tgtEl>
                                      </p:cBhvr>
                                    </p:animEffect>
                                  </p:childTnLst>
                                </p:cTn>
                              </p:par>
                            </p:childTnLst>
                          </p:cTn>
                        </p:par>
                        <p:par>
                          <p:cTn id="29" fill="hold">
                            <p:stCondLst>
                              <p:cond delay="3750"/>
                            </p:stCondLst>
                            <p:childTnLst>
                              <p:par>
                                <p:cTn id="30" presetID="22" presetClass="entr" presetSubtype="8" fill="hold" grpId="0" nodeType="afterEffect">
                                  <p:stCondLst>
                                    <p:cond delay="0"/>
                                  </p:stCondLst>
                                  <p:iterate type="wd">
                                    <p:tmPct val="10000"/>
                                  </p:iterate>
                                  <p:childTnLst>
                                    <p:set>
                                      <p:cBhvr>
                                        <p:cTn id="31" dur="1" fill="hold">
                                          <p:stCondLst>
                                            <p:cond delay="0"/>
                                          </p:stCondLst>
                                        </p:cTn>
                                        <p:tgtEl>
                                          <p:spTgt spid="102403">
                                            <p:txEl>
                                              <p:pRg st="6" end="6"/>
                                            </p:txEl>
                                          </p:spTgt>
                                        </p:tgtEl>
                                        <p:attrNameLst>
                                          <p:attrName>style.visibility</p:attrName>
                                        </p:attrNameLst>
                                      </p:cBhvr>
                                      <p:to>
                                        <p:strVal val="visible"/>
                                      </p:to>
                                    </p:set>
                                    <p:animEffect transition="in" filter="wipe(left)">
                                      <p:cBhvr>
                                        <p:cTn id="32" dur="500"/>
                                        <p:tgtEl>
                                          <p:spTgt spid="102403">
                                            <p:txEl>
                                              <p:pRg st="6" end="6"/>
                                            </p:txEl>
                                          </p:spTgt>
                                        </p:tgtEl>
                                      </p:cBhvr>
                                    </p:animEffect>
                                  </p:childTnLst>
                                </p:cTn>
                              </p:par>
                            </p:childTnLst>
                          </p:cTn>
                        </p:par>
                        <p:par>
                          <p:cTn id="33" fill="hold">
                            <p:stCondLst>
                              <p:cond delay="4500"/>
                            </p:stCondLst>
                            <p:childTnLst>
                              <p:par>
                                <p:cTn id="34" presetID="22" presetClass="entr" presetSubtype="8" fill="hold" grpId="0" nodeType="afterEffect">
                                  <p:stCondLst>
                                    <p:cond delay="0"/>
                                  </p:stCondLst>
                                  <p:iterate type="wd">
                                    <p:tmPct val="10000"/>
                                  </p:iterate>
                                  <p:childTnLst>
                                    <p:set>
                                      <p:cBhvr>
                                        <p:cTn id="35" dur="1" fill="hold">
                                          <p:stCondLst>
                                            <p:cond delay="0"/>
                                          </p:stCondLst>
                                        </p:cTn>
                                        <p:tgtEl>
                                          <p:spTgt spid="102403">
                                            <p:txEl>
                                              <p:pRg st="7" end="7"/>
                                            </p:txEl>
                                          </p:spTgt>
                                        </p:tgtEl>
                                        <p:attrNameLst>
                                          <p:attrName>style.visibility</p:attrName>
                                        </p:attrNameLst>
                                      </p:cBhvr>
                                      <p:to>
                                        <p:strVal val="visible"/>
                                      </p:to>
                                    </p:set>
                                    <p:animEffect transition="in" filter="wipe(left)">
                                      <p:cBhvr>
                                        <p:cTn id="36" dur="500"/>
                                        <p:tgtEl>
                                          <p:spTgt spid="102403">
                                            <p:txEl>
                                              <p:pRg st="7" end="7"/>
                                            </p:txEl>
                                          </p:spTgt>
                                        </p:tgtEl>
                                      </p:cBhvr>
                                    </p:animEffect>
                                  </p:childTnLst>
                                </p:cTn>
                              </p:par>
                            </p:childTnLst>
                          </p:cTn>
                        </p:par>
                        <p:par>
                          <p:cTn id="37" fill="hold">
                            <p:stCondLst>
                              <p:cond delay="525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102403">
                                            <p:txEl>
                                              <p:pRg st="8" end="8"/>
                                            </p:txEl>
                                          </p:spTgt>
                                        </p:tgtEl>
                                        <p:attrNameLst>
                                          <p:attrName>style.visibility</p:attrName>
                                        </p:attrNameLst>
                                      </p:cBhvr>
                                      <p:to>
                                        <p:strVal val="visible"/>
                                      </p:to>
                                    </p:set>
                                    <p:animEffect transition="in" filter="wipe(left)">
                                      <p:cBhvr>
                                        <p:cTn id="40" dur="500"/>
                                        <p:tgtEl>
                                          <p:spTgt spid="10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Wednesday, Jan. 15, 2014</a:t>
            </a:r>
            <a:endParaRPr lang="en-US"/>
          </a:p>
        </p:txBody>
      </p:sp>
      <p:sp>
        <p:nvSpPr>
          <p:cNvPr id="21" name="Footer Placeholder 4"/>
          <p:cNvSpPr>
            <a:spLocks noGrp="1"/>
          </p:cNvSpPr>
          <p:nvPr>
            <p:ph type="ftr" sz="quarter" idx="11"/>
          </p:nvPr>
        </p:nvSpPr>
        <p:spPr/>
        <p:txBody>
          <a:bodyPr/>
          <a:lstStyle/>
          <a:p>
            <a:r>
              <a:rPr lang="nl-NL" smtClean="0"/>
              <a:t>PHYS 3313-001, Fall 2013                      Dr. Jaehoon Yu</a:t>
            </a:r>
            <a:endParaRPr lang="en-US"/>
          </a:p>
        </p:txBody>
      </p:sp>
      <p:sp>
        <p:nvSpPr>
          <p:cNvPr id="22" name="Slide Number Placeholder 5"/>
          <p:cNvSpPr>
            <a:spLocks noGrp="1"/>
          </p:cNvSpPr>
          <p:nvPr>
            <p:ph type="sldNum" sz="quarter" idx="12"/>
          </p:nvPr>
        </p:nvSpPr>
        <p:spPr/>
        <p:txBody>
          <a:bodyPr/>
          <a:lstStyle/>
          <a:p>
            <a:fld id="{2D5D1C87-4041-1F41-9CF1-7EA0DD0FA307}" type="slidenum">
              <a:rPr lang="en-US"/>
              <a:pPr/>
              <a:t>16</a:t>
            </a:fld>
            <a:endParaRPr lang="en-US"/>
          </a:p>
        </p:txBody>
      </p:sp>
      <p:sp>
        <p:nvSpPr>
          <p:cNvPr id="353285" name="Rectangle 5"/>
          <p:cNvSpPr>
            <a:spLocks noGrp="1" noChangeArrowheads="1"/>
          </p:cNvSpPr>
          <p:nvPr>
            <p:ph type="title"/>
          </p:nvPr>
        </p:nvSpPr>
        <p:spPr>
          <a:xfrm>
            <a:off x="381000" y="76200"/>
            <a:ext cx="8534400" cy="609600"/>
          </a:xfrm>
        </p:spPr>
        <p:txBody>
          <a:bodyPr/>
          <a:lstStyle/>
          <a:p>
            <a:r>
              <a:rPr lang="en-US" dirty="0" smtClean="0"/>
              <a:t>Culminates in Maxwell’s </a:t>
            </a:r>
            <a:r>
              <a:rPr lang="en-US" dirty="0"/>
              <a:t>Equations</a:t>
            </a:r>
          </a:p>
        </p:txBody>
      </p:sp>
      <p:graphicFrame>
        <p:nvGraphicFramePr>
          <p:cNvPr id="353286"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319" name="Equation" r:id="rId3" imgW="914400" imgH="190080" progId="Equation.DSMT4">
                  <p:embed/>
                </p:oleObj>
              </mc:Choice>
              <mc:Fallback>
                <p:oleObj name="Equation" r:id="rId3" imgW="914400" imgH="190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320" name="Equation" r:id="rId5" imgW="914400" imgH="190080" progId="Equation.DSMT4">
                  <p:embed/>
                </p:oleObj>
              </mc:Choice>
              <mc:Fallback>
                <p:oleObj name="Equation" r:id="rId5" imgW="914400" imgH="190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321" name="Equation" r:id="rId6" imgW="914400" imgH="190080" progId="Equation.DSMT4">
                  <p:embed/>
                </p:oleObj>
              </mc:Choice>
              <mc:Fallback>
                <p:oleObj name="Equation" r:id="rId6" imgW="914400" imgH="190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9" name="Rectangle 9"/>
          <p:cNvSpPr>
            <a:spLocks noGrp="1" noChangeArrowheads="1"/>
          </p:cNvSpPr>
          <p:nvPr>
            <p:ph type="body" idx="1"/>
          </p:nvPr>
        </p:nvSpPr>
        <p:spPr>
          <a:xfrm>
            <a:off x="381000" y="609600"/>
            <a:ext cx="8763000" cy="5486400"/>
          </a:xfrm>
        </p:spPr>
        <p:txBody>
          <a:bodyPr/>
          <a:lstStyle/>
          <a:p>
            <a:r>
              <a:rPr lang="en-US" dirty="0"/>
              <a:t>In the absence of dielectric or magnetic materials, the four equations developed by Maxwell are:</a:t>
            </a:r>
          </a:p>
        </p:txBody>
      </p:sp>
      <p:graphicFrame>
        <p:nvGraphicFramePr>
          <p:cNvPr id="353290"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322" name="Equation" r:id="rId7" imgW="914400" imgH="190080" progId="Equation.DSMT4">
                  <p:embed/>
                </p:oleObj>
              </mc:Choice>
              <mc:Fallback>
                <p:oleObj name="Equation" r:id="rId7" imgW="914400" imgH="1900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302" name="Object 22"/>
          <p:cNvGraphicFramePr>
            <a:graphicFrameLocks noChangeAspect="1"/>
          </p:cNvGraphicFramePr>
          <p:nvPr>
            <p:extLst>
              <p:ext uri="{D42A27DB-BD31-4B8C-83A1-F6EECF244321}">
                <p14:modId xmlns:p14="http://schemas.microsoft.com/office/powerpoint/2010/main" val="1878309208"/>
              </p:ext>
            </p:extLst>
          </p:nvPr>
        </p:nvGraphicFramePr>
        <p:xfrm>
          <a:off x="722313" y="1639888"/>
          <a:ext cx="2576512" cy="1246187"/>
        </p:xfrm>
        <a:graphic>
          <a:graphicData uri="http://schemas.openxmlformats.org/presentationml/2006/ole">
            <mc:AlternateContent xmlns:mc="http://schemas.openxmlformats.org/markup-compatibility/2006">
              <mc:Choice xmlns:v="urn:schemas-microsoft-com:vml" Requires="v">
                <p:oleObj spid="_x0000_s1323" name="Equation" r:id="rId8" imgW="901700" imgH="431800" progId="Equation.DSMT4">
                  <p:embed/>
                </p:oleObj>
              </mc:Choice>
              <mc:Fallback>
                <p:oleObj name="Equation" r:id="rId8" imgW="901700" imgH="431800" progId="Equation.DSMT4">
                  <p:embed/>
                  <p:pic>
                    <p:nvPicPr>
                      <p:cNvPr id="0" name="Picture 6"/>
                      <p:cNvPicPr>
                        <a:picLocks noChangeAspect="1" noChangeArrowheads="1"/>
                      </p:cNvPicPr>
                      <p:nvPr/>
                    </p:nvPicPr>
                    <p:blipFill>
                      <a:blip r:embed="rId9"/>
                      <a:srcRect/>
                      <a:stretch>
                        <a:fillRect/>
                      </a:stretch>
                    </p:blipFill>
                    <p:spPr bwMode="auto">
                      <a:xfrm>
                        <a:off x="722313" y="1639888"/>
                        <a:ext cx="2576512" cy="1246187"/>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3307" name="Object 27"/>
          <p:cNvGraphicFramePr>
            <a:graphicFrameLocks noChangeAspect="1"/>
          </p:cNvGraphicFramePr>
          <p:nvPr>
            <p:extLst>
              <p:ext uri="{D42A27DB-BD31-4B8C-83A1-F6EECF244321}">
                <p14:modId xmlns:p14="http://schemas.microsoft.com/office/powerpoint/2010/main" val="540929449"/>
              </p:ext>
            </p:extLst>
          </p:nvPr>
        </p:nvGraphicFramePr>
        <p:xfrm>
          <a:off x="703263" y="3000375"/>
          <a:ext cx="1960562" cy="879475"/>
        </p:xfrm>
        <a:graphic>
          <a:graphicData uri="http://schemas.openxmlformats.org/presentationml/2006/ole">
            <mc:AlternateContent xmlns:mc="http://schemas.openxmlformats.org/markup-compatibility/2006">
              <mc:Choice xmlns:v="urn:schemas-microsoft-com:vml" Requires="v">
                <p:oleObj spid="_x0000_s1324" name="Equation" r:id="rId10" imgW="685800" imgH="304800" progId="Equation.DSMT4">
                  <p:embed/>
                </p:oleObj>
              </mc:Choice>
              <mc:Fallback>
                <p:oleObj name="Equation" r:id="rId10" imgW="685800" imgH="304800" progId="Equation.DSMT4">
                  <p:embed/>
                  <p:pic>
                    <p:nvPicPr>
                      <p:cNvPr id="0" name="Picture 7"/>
                      <p:cNvPicPr>
                        <a:picLocks noChangeAspect="1" noChangeArrowheads="1"/>
                      </p:cNvPicPr>
                      <p:nvPr/>
                    </p:nvPicPr>
                    <p:blipFill>
                      <a:blip r:embed="rId11"/>
                      <a:srcRect/>
                      <a:stretch>
                        <a:fillRect/>
                      </a:stretch>
                    </p:blipFill>
                    <p:spPr bwMode="auto">
                      <a:xfrm>
                        <a:off x="703263" y="3000375"/>
                        <a:ext cx="1960562" cy="8794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3308" name="Object 28"/>
          <p:cNvGraphicFramePr>
            <a:graphicFrameLocks noChangeAspect="1"/>
          </p:cNvGraphicFramePr>
          <p:nvPr>
            <p:extLst>
              <p:ext uri="{D42A27DB-BD31-4B8C-83A1-F6EECF244321}">
                <p14:modId xmlns:p14="http://schemas.microsoft.com/office/powerpoint/2010/main" val="708521301"/>
              </p:ext>
            </p:extLst>
          </p:nvPr>
        </p:nvGraphicFramePr>
        <p:xfrm>
          <a:off x="739775" y="3992563"/>
          <a:ext cx="2832100" cy="1136650"/>
        </p:xfrm>
        <a:graphic>
          <a:graphicData uri="http://schemas.openxmlformats.org/presentationml/2006/ole">
            <mc:AlternateContent xmlns:mc="http://schemas.openxmlformats.org/markup-compatibility/2006">
              <mc:Choice xmlns:v="urn:schemas-microsoft-com:vml" Requires="v">
                <p:oleObj spid="_x0000_s1325" name="Equation" r:id="rId12" imgW="990600" imgH="393700" progId="Equation.DSMT4">
                  <p:embed/>
                </p:oleObj>
              </mc:Choice>
              <mc:Fallback>
                <p:oleObj name="Equation" r:id="rId12" imgW="990600" imgH="393700" progId="Equation.DSMT4">
                  <p:embed/>
                  <p:pic>
                    <p:nvPicPr>
                      <p:cNvPr id="0" name="Picture 8"/>
                      <p:cNvPicPr>
                        <a:picLocks noChangeAspect="1" noChangeArrowheads="1"/>
                      </p:cNvPicPr>
                      <p:nvPr/>
                    </p:nvPicPr>
                    <p:blipFill>
                      <a:blip r:embed="rId13"/>
                      <a:srcRect/>
                      <a:stretch>
                        <a:fillRect/>
                      </a:stretch>
                    </p:blipFill>
                    <p:spPr bwMode="auto">
                      <a:xfrm>
                        <a:off x="739775" y="3992563"/>
                        <a:ext cx="2832100" cy="11366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3309" name="Object 29"/>
          <p:cNvGraphicFramePr>
            <a:graphicFrameLocks noChangeAspect="1"/>
          </p:cNvGraphicFramePr>
          <p:nvPr>
            <p:extLst>
              <p:ext uri="{D42A27DB-BD31-4B8C-83A1-F6EECF244321}">
                <p14:modId xmlns:p14="http://schemas.microsoft.com/office/powerpoint/2010/main" val="2576131647"/>
              </p:ext>
            </p:extLst>
          </p:nvPr>
        </p:nvGraphicFramePr>
        <p:xfrm>
          <a:off x="812800" y="5224463"/>
          <a:ext cx="4719638" cy="1136650"/>
        </p:xfrm>
        <a:graphic>
          <a:graphicData uri="http://schemas.openxmlformats.org/presentationml/2006/ole">
            <mc:AlternateContent xmlns:mc="http://schemas.openxmlformats.org/markup-compatibility/2006">
              <mc:Choice xmlns:v="urn:schemas-microsoft-com:vml" Requires="v">
                <p:oleObj spid="_x0000_s1326" name="Equation" r:id="rId14" imgW="1651000" imgH="393700" progId="Equation.DSMT4">
                  <p:embed/>
                </p:oleObj>
              </mc:Choice>
              <mc:Fallback>
                <p:oleObj name="Equation" r:id="rId14" imgW="1651000" imgH="393700" progId="Equation.DSMT4">
                  <p:embed/>
                  <p:pic>
                    <p:nvPicPr>
                      <p:cNvPr id="0" name="Picture 9"/>
                      <p:cNvPicPr>
                        <a:picLocks noChangeAspect="1" noChangeArrowheads="1"/>
                      </p:cNvPicPr>
                      <p:nvPr/>
                    </p:nvPicPr>
                    <p:blipFill>
                      <a:blip r:embed="rId15"/>
                      <a:srcRect/>
                      <a:stretch>
                        <a:fillRect/>
                      </a:stretch>
                    </p:blipFill>
                    <p:spPr bwMode="auto">
                      <a:xfrm>
                        <a:off x="812800" y="5224463"/>
                        <a:ext cx="4719638" cy="11366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53310" name="Text Box 30"/>
          <p:cNvSpPr txBox="1">
            <a:spLocks noChangeArrowheads="1"/>
          </p:cNvSpPr>
          <p:nvPr/>
        </p:nvSpPr>
        <p:spPr bwMode="auto">
          <a:xfrm>
            <a:off x="5105400" y="1676400"/>
            <a:ext cx="3429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electricity</a:t>
            </a:r>
          </a:p>
        </p:txBody>
      </p:sp>
      <p:sp>
        <p:nvSpPr>
          <p:cNvPr id="353311" name="Text Box 31"/>
          <p:cNvSpPr txBox="1">
            <a:spLocks noChangeArrowheads="1"/>
          </p:cNvSpPr>
          <p:nvPr/>
        </p:nvSpPr>
        <p:spPr bwMode="auto">
          <a:xfrm>
            <a:off x="5029200" y="2819400"/>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magnetism</a:t>
            </a:r>
          </a:p>
        </p:txBody>
      </p:sp>
      <p:sp>
        <p:nvSpPr>
          <p:cNvPr id="353312" name="Text Box 32"/>
          <p:cNvSpPr txBox="1">
            <a:spLocks noChangeArrowheads="1"/>
          </p:cNvSpPr>
          <p:nvPr/>
        </p:nvSpPr>
        <p:spPr bwMode="auto">
          <a:xfrm>
            <a:off x="6477000" y="40386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a:t>
            </a:r>
          </a:p>
        </p:txBody>
      </p:sp>
      <p:sp>
        <p:nvSpPr>
          <p:cNvPr id="353313" name="Text Box 33"/>
          <p:cNvSpPr txBox="1">
            <a:spLocks noChangeArrowheads="1"/>
          </p:cNvSpPr>
          <p:nvPr/>
        </p:nvSpPr>
        <p:spPr bwMode="auto">
          <a:xfrm>
            <a:off x="5791200" y="5105400"/>
            <a:ext cx="3352800" cy="461665"/>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b="1" dirty="0" smtClean="0">
                <a:solidFill>
                  <a:srgbClr val="CC0000"/>
                </a:solidFill>
                <a:latin typeface="Arial Narrow" charset="0"/>
              </a:rPr>
              <a:t>Generalized </a:t>
            </a:r>
            <a:r>
              <a:rPr lang="en-US" b="1" dirty="0" err="1" smtClean="0">
                <a:solidFill>
                  <a:srgbClr val="CC0000"/>
                </a:solidFill>
                <a:latin typeface="Arial Narrow" charset="0"/>
              </a:rPr>
              <a:t>Ampére’s</a:t>
            </a:r>
            <a:r>
              <a:rPr lang="en-US" b="1" dirty="0" smtClean="0">
                <a:solidFill>
                  <a:srgbClr val="CC0000"/>
                </a:solidFill>
                <a:latin typeface="Arial Narrow" charset="0"/>
              </a:rPr>
              <a:t> </a:t>
            </a:r>
            <a:r>
              <a:rPr lang="en-US" b="1" dirty="0">
                <a:solidFill>
                  <a:srgbClr val="CC0000"/>
                </a:solidFill>
                <a:latin typeface="Arial Narrow" charset="0"/>
              </a:rPr>
              <a:t>Law</a:t>
            </a:r>
          </a:p>
        </p:txBody>
      </p:sp>
      <p:sp>
        <p:nvSpPr>
          <p:cNvPr id="353314" name="Text Box 34"/>
          <p:cNvSpPr txBox="1">
            <a:spLocks noChangeArrowheads="1"/>
          </p:cNvSpPr>
          <p:nvPr/>
        </p:nvSpPr>
        <p:spPr bwMode="auto">
          <a:xfrm>
            <a:off x="5029200" y="2209800"/>
            <a:ext cx="3581400" cy="581025"/>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generalized form of Coulomb’s law relating electric field to its sources, the electric charge</a:t>
            </a:r>
          </a:p>
        </p:txBody>
      </p:sp>
      <p:sp>
        <p:nvSpPr>
          <p:cNvPr id="353315" name="Text Box 35"/>
          <p:cNvSpPr txBox="1">
            <a:spLocks noChangeArrowheads="1"/>
          </p:cNvSpPr>
          <p:nvPr/>
        </p:nvSpPr>
        <p:spPr bwMode="auto">
          <a:xfrm>
            <a:off x="4267200" y="3381375"/>
            <a:ext cx="4876800" cy="581025"/>
          </a:xfrm>
          <a:prstGeom prst="rect">
            <a:avLst/>
          </a:prstGeom>
          <a:noFill/>
          <a:ln w="28575">
            <a:noFill/>
            <a:miter lim="800000"/>
            <a:headEnd/>
            <a:tailEnd/>
          </a:ln>
          <a:effectLst/>
        </p:spPr>
        <p:txBody>
          <a:bodyPr>
            <a:prstTxWarp prst="textNoShape">
              <a:avLst/>
            </a:prstTxWarp>
            <a:spAutoFit/>
          </a:bodyPr>
          <a:lstStyle/>
          <a:p>
            <a:r>
              <a:rPr lang="en-US" sz="1600" dirty="0">
                <a:solidFill>
                  <a:schemeClr val="accent2"/>
                </a:solidFill>
                <a:latin typeface="Arial Narrow" charset="0"/>
              </a:rPr>
              <a:t>A magnetic equivalent</a:t>
            </a:r>
            <a:r>
              <a:rPr lang="en-US" sz="1600" dirty="0" smtClean="0">
                <a:solidFill>
                  <a:schemeClr val="accent2"/>
                </a:solidFill>
                <a:latin typeface="Arial Narrow" charset="0"/>
              </a:rPr>
              <a:t> of </a:t>
            </a:r>
            <a:r>
              <a:rPr lang="en-US" sz="1600" dirty="0">
                <a:solidFill>
                  <a:schemeClr val="accent2"/>
                </a:solidFill>
                <a:latin typeface="Arial Narrow" charset="0"/>
              </a:rPr>
              <a:t>Coulomb’s law relating magnetic field to its sources. This says there are no magnetic monopoles.</a:t>
            </a:r>
          </a:p>
        </p:txBody>
      </p:sp>
      <p:sp>
        <p:nvSpPr>
          <p:cNvPr id="353316" name="Text Box 36"/>
          <p:cNvSpPr txBox="1">
            <a:spLocks noChangeArrowheads="1"/>
          </p:cNvSpPr>
          <p:nvPr/>
        </p:nvSpPr>
        <p:spPr bwMode="auto">
          <a:xfrm>
            <a:off x="4419600" y="4572000"/>
            <a:ext cx="4419600" cy="33655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An electric field is produced by a changing magnetic field</a:t>
            </a:r>
          </a:p>
        </p:txBody>
      </p:sp>
      <p:sp>
        <p:nvSpPr>
          <p:cNvPr id="353317" name="Text Box 37"/>
          <p:cNvSpPr txBox="1">
            <a:spLocks noChangeArrowheads="1"/>
          </p:cNvSpPr>
          <p:nvPr/>
        </p:nvSpPr>
        <p:spPr bwMode="auto">
          <a:xfrm>
            <a:off x="6096000" y="5638800"/>
            <a:ext cx="2743200" cy="82550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magnetic field is produced by an electric current or by a  changing electric field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9">
                                            <p:txEl>
                                              <p:pRg st="0" end="0"/>
                                            </p:txEl>
                                          </p:spTgt>
                                        </p:tgtEl>
                                        <p:attrNameLst>
                                          <p:attrName>style.visibility</p:attrName>
                                        </p:attrNameLst>
                                      </p:cBhvr>
                                      <p:to>
                                        <p:strVal val="visible"/>
                                      </p:to>
                                    </p:set>
                                    <p:animEffect transition="in" filter="wipe(left)">
                                      <p:cBhvr>
                                        <p:cTn id="7" dur="500"/>
                                        <p:tgtEl>
                                          <p:spTgt spid="353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53302"/>
                                        </p:tgtEl>
                                        <p:attrNameLst>
                                          <p:attrName>style.visibility</p:attrName>
                                        </p:attrNameLst>
                                      </p:cBhvr>
                                      <p:to>
                                        <p:strVal val="visible"/>
                                      </p:to>
                                    </p:set>
                                    <p:animEffect transition="in" filter="wipe(left)">
                                      <p:cBhvr>
                                        <p:cTn id="12" dur="500"/>
                                        <p:tgtEl>
                                          <p:spTgt spid="353302"/>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iterate type="lt">
                                    <p:tmPct val="10000"/>
                                  </p:iterate>
                                  <p:childTnLst>
                                    <p:set>
                                      <p:cBhvr>
                                        <p:cTn id="16" dur="1" fill="hold">
                                          <p:stCondLst>
                                            <p:cond delay="0"/>
                                          </p:stCondLst>
                                        </p:cTn>
                                        <p:tgtEl>
                                          <p:spTgt spid="353310"/>
                                        </p:tgtEl>
                                        <p:attrNameLst>
                                          <p:attrName>style.visibility</p:attrName>
                                        </p:attrNameLst>
                                      </p:cBhvr>
                                      <p:to>
                                        <p:strVal val="visible"/>
                                      </p:to>
                                    </p:set>
                                    <p:anim calcmode="lin" valueType="num">
                                      <p:cBhvr>
                                        <p:cTn id="17" dur="500" fill="hold"/>
                                        <p:tgtEl>
                                          <p:spTgt spid="353310"/>
                                        </p:tgtEl>
                                        <p:attrNameLst>
                                          <p:attrName>ppt_w</p:attrName>
                                        </p:attrNameLst>
                                      </p:cBhvr>
                                      <p:tavLst>
                                        <p:tav tm="0">
                                          <p:val>
                                            <p:fltVal val="0"/>
                                          </p:val>
                                        </p:tav>
                                        <p:tav tm="100000">
                                          <p:val>
                                            <p:strVal val="#ppt_w"/>
                                          </p:val>
                                        </p:tav>
                                      </p:tavLst>
                                    </p:anim>
                                    <p:anim calcmode="lin" valueType="num">
                                      <p:cBhvr>
                                        <p:cTn id="18" dur="500" fill="hold"/>
                                        <p:tgtEl>
                                          <p:spTgt spid="353310"/>
                                        </p:tgtEl>
                                        <p:attrNameLst>
                                          <p:attrName>ppt_h</p:attrName>
                                        </p:attrNameLst>
                                      </p:cBhvr>
                                      <p:tavLst>
                                        <p:tav tm="0">
                                          <p:val>
                                            <p:fltVal val="0"/>
                                          </p:val>
                                        </p:tav>
                                        <p:tav tm="100000">
                                          <p:val>
                                            <p:strVal val="#ppt_h"/>
                                          </p:val>
                                        </p:tav>
                                      </p:tavLst>
                                    </p:anim>
                                    <p:anim calcmode="lin" valueType="num">
                                      <p:cBhvr>
                                        <p:cTn id="19" dur="500" fill="hold"/>
                                        <p:tgtEl>
                                          <p:spTgt spid="353310"/>
                                        </p:tgtEl>
                                        <p:attrNameLst>
                                          <p:attrName>style.rotation</p:attrName>
                                        </p:attrNameLst>
                                      </p:cBhvr>
                                      <p:tavLst>
                                        <p:tav tm="0">
                                          <p:val>
                                            <p:fltVal val="360"/>
                                          </p:val>
                                        </p:tav>
                                        <p:tav tm="100000">
                                          <p:val>
                                            <p:fltVal val="0"/>
                                          </p:val>
                                        </p:tav>
                                      </p:tavLst>
                                    </p:anim>
                                    <p:animEffect transition="in" filter="fade">
                                      <p:cBhvr>
                                        <p:cTn id="20" dur="500"/>
                                        <p:tgtEl>
                                          <p:spTgt spid="353310"/>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iterate type="lt">
                                    <p:tmPct val="10000"/>
                                  </p:iterate>
                                  <p:childTnLst>
                                    <p:set>
                                      <p:cBhvr>
                                        <p:cTn id="24" dur="1" fill="hold">
                                          <p:stCondLst>
                                            <p:cond delay="0"/>
                                          </p:stCondLst>
                                        </p:cTn>
                                        <p:tgtEl>
                                          <p:spTgt spid="353314"/>
                                        </p:tgtEl>
                                        <p:attrNameLst>
                                          <p:attrName>style.visibility</p:attrName>
                                        </p:attrNameLst>
                                      </p:cBhvr>
                                      <p:to>
                                        <p:strVal val="visible"/>
                                      </p:to>
                                    </p:set>
                                    <p:anim calcmode="lin" valueType="num">
                                      <p:cBhvr>
                                        <p:cTn id="25" dur="500" fill="hold"/>
                                        <p:tgtEl>
                                          <p:spTgt spid="353314"/>
                                        </p:tgtEl>
                                        <p:attrNameLst>
                                          <p:attrName>ppt_w</p:attrName>
                                        </p:attrNameLst>
                                      </p:cBhvr>
                                      <p:tavLst>
                                        <p:tav tm="0">
                                          <p:val>
                                            <p:fltVal val="0"/>
                                          </p:val>
                                        </p:tav>
                                        <p:tav tm="100000">
                                          <p:val>
                                            <p:strVal val="#ppt_w"/>
                                          </p:val>
                                        </p:tav>
                                      </p:tavLst>
                                    </p:anim>
                                    <p:anim calcmode="lin" valueType="num">
                                      <p:cBhvr>
                                        <p:cTn id="26" dur="500" fill="hold"/>
                                        <p:tgtEl>
                                          <p:spTgt spid="353314"/>
                                        </p:tgtEl>
                                        <p:attrNameLst>
                                          <p:attrName>ppt_h</p:attrName>
                                        </p:attrNameLst>
                                      </p:cBhvr>
                                      <p:tavLst>
                                        <p:tav tm="0">
                                          <p:val>
                                            <p:fltVal val="0"/>
                                          </p:val>
                                        </p:tav>
                                        <p:tav tm="100000">
                                          <p:val>
                                            <p:strVal val="#ppt_h"/>
                                          </p:val>
                                        </p:tav>
                                      </p:tavLst>
                                    </p:anim>
                                    <p:anim calcmode="lin" valueType="num">
                                      <p:cBhvr>
                                        <p:cTn id="27" dur="500" fill="hold"/>
                                        <p:tgtEl>
                                          <p:spTgt spid="353314"/>
                                        </p:tgtEl>
                                        <p:attrNameLst>
                                          <p:attrName>style.rotation</p:attrName>
                                        </p:attrNameLst>
                                      </p:cBhvr>
                                      <p:tavLst>
                                        <p:tav tm="0">
                                          <p:val>
                                            <p:fltVal val="360"/>
                                          </p:val>
                                        </p:tav>
                                        <p:tav tm="100000">
                                          <p:val>
                                            <p:fltVal val="0"/>
                                          </p:val>
                                        </p:tav>
                                      </p:tavLst>
                                    </p:anim>
                                    <p:animEffect transition="in" filter="fade">
                                      <p:cBhvr>
                                        <p:cTn id="28" dur="500"/>
                                        <p:tgtEl>
                                          <p:spTgt spid="3533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353307"/>
                                        </p:tgtEl>
                                        <p:attrNameLst>
                                          <p:attrName>style.visibility</p:attrName>
                                        </p:attrNameLst>
                                      </p:cBhvr>
                                      <p:to>
                                        <p:strVal val="visible"/>
                                      </p:to>
                                    </p:set>
                                    <p:animEffect transition="in" filter="wipe(left)">
                                      <p:cBhvr>
                                        <p:cTn id="33" dur="500"/>
                                        <p:tgtEl>
                                          <p:spTgt spid="35330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iterate type="lt">
                                    <p:tmPct val="10000"/>
                                  </p:iterate>
                                  <p:childTnLst>
                                    <p:set>
                                      <p:cBhvr>
                                        <p:cTn id="37" dur="1" fill="hold">
                                          <p:stCondLst>
                                            <p:cond delay="0"/>
                                          </p:stCondLst>
                                        </p:cTn>
                                        <p:tgtEl>
                                          <p:spTgt spid="353311"/>
                                        </p:tgtEl>
                                        <p:attrNameLst>
                                          <p:attrName>style.visibility</p:attrName>
                                        </p:attrNameLst>
                                      </p:cBhvr>
                                      <p:to>
                                        <p:strVal val="visible"/>
                                      </p:to>
                                    </p:set>
                                    <p:anim calcmode="lin" valueType="num">
                                      <p:cBhvr>
                                        <p:cTn id="38" dur="500" fill="hold"/>
                                        <p:tgtEl>
                                          <p:spTgt spid="353311"/>
                                        </p:tgtEl>
                                        <p:attrNameLst>
                                          <p:attrName>ppt_w</p:attrName>
                                        </p:attrNameLst>
                                      </p:cBhvr>
                                      <p:tavLst>
                                        <p:tav tm="0">
                                          <p:val>
                                            <p:fltVal val="0"/>
                                          </p:val>
                                        </p:tav>
                                        <p:tav tm="100000">
                                          <p:val>
                                            <p:strVal val="#ppt_w"/>
                                          </p:val>
                                        </p:tav>
                                      </p:tavLst>
                                    </p:anim>
                                    <p:anim calcmode="lin" valueType="num">
                                      <p:cBhvr>
                                        <p:cTn id="39" dur="500" fill="hold"/>
                                        <p:tgtEl>
                                          <p:spTgt spid="353311"/>
                                        </p:tgtEl>
                                        <p:attrNameLst>
                                          <p:attrName>ppt_h</p:attrName>
                                        </p:attrNameLst>
                                      </p:cBhvr>
                                      <p:tavLst>
                                        <p:tav tm="0">
                                          <p:val>
                                            <p:fltVal val="0"/>
                                          </p:val>
                                        </p:tav>
                                        <p:tav tm="100000">
                                          <p:val>
                                            <p:strVal val="#ppt_h"/>
                                          </p:val>
                                        </p:tav>
                                      </p:tavLst>
                                    </p:anim>
                                    <p:anim calcmode="lin" valueType="num">
                                      <p:cBhvr>
                                        <p:cTn id="40" dur="500" fill="hold"/>
                                        <p:tgtEl>
                                          <p:spTgt spid="353311"/>
                                        </p:tgtEl>
                                        <p:attrNameLst>
                                          <p:attrName>style.rotation</p:attrName>
                                        </p:attrNameLst>
                                      </p:cBhvr>
                                      <p:tavLst>
                                        <p:tav tm="0">
                                          <p:val>
                                            <p:fltVal val="360"/>
                                          </p:val>
                                        </p:tav>
                                        <p:tav tm="100000">
                                          <p:val>
                                            <p:fltVal val="0"/>
                                          </p:val>
                                        </p:tav>
                                      </p:tavLst>
                                    </p:anim>
                                    <p:animEffect transition="in" filter="fade">
                                      <p:cBhvr>
                                        <p:cTn id="41" dur="500"/>
                                        <p:tgtEl>
                                          <p:spTgt spid="353311"/>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iterate type="lt">
                                    <p:tmPct val="10000"/>
                                  </p:iterate>
                                  <p:childTnLst>
                                    <p:set>
                                      <p:cBhvr>
                                        <p:cTn id="45" dur="1" fill="hold">
                                          <p:stCondLst>
                                            <p:cond delay="0"/>
                                          </p:stCondLst>
                                        </p:cTn>
                                        <p:tgtEl>
                                          <p:spTgt spid="353315"/>
                                        </p:tgtEl>
                                        <p:attrNameLst>
                                          <p:attrName>style.visibility</p:attrName>
                                        </p:attrNameLst>
                                      </p:cBhvr>
                                      <p:to>
                                        <p:strVal val="visible"/>
                                      </p:to>
                                    </p:set>
                                    <p:anim calcmode="lin" valueType="num">
                                      <p:cBhvr>
                                        <p:cTn id="46" dur="500" fill="hold"/>
                                        <p:tgtEl>
                                          <p:spTgt spid="353315"/>
                                        </p:tgtEl>
                                        <p:attrNameLst>
                                          <p:attrName>ppt_w</p:attrName>
                                        </p:attrNameLst>
                                      </p:cBhvr>
                                      <p:tavLst>
                                        <p:tav tm="0">
                                          <p:val>
                                            <p:fltVal val="0"/>
                                          </p:val>
                                        </p:tav>
                                        <p:tav tm="100000">
                                          <p:val>
                                            <p:strVal val="#ppt_w"/>
                                          </p:val>
                                        </p:tav>
                                      </p:tavLst>
                                    </p:anim>
                                    <p:anim calcmode="lin" valueType="num">
                                      <p:cBhvr>
                                        <p:cTn id="47" dur="500" fill="hold"/>
                                        <p:tgtEl>
                                          <p:spTgt spid="353315"/>
                                        </p:tgtEl>
                                        <p:attrNameLst>
                                          <p:attrName>ppt_h</p:attrName>
                                        </p:attrNameLst>
                                      </p:cBhvr>
                                      <p:tavLst>
                                        <p:tav tm="0">
                                          <p:val>
                                            <p:fltVal val="0"/>
                                          </p:val>
                                        </p:tav>
                                        <p:tav tm="100000">
                                          <p:val>
                                            <p:strVal val="#ppt_h"/>
                                          </p:val>
                                        </p:tav>
                                      </p:tavLst>
                                    </p:anim>
                                    <p:anim calcmode="lin" valueType="num">
                                      <p:cBhvr>
                                        <p:cTn id="48" dur="500" fill="hold"/>
                                        <p:tgtEl>
                                          <p:spTgt spid="353315"/>
                                        </p:tgtEl>
                                        <p:attrNameLst>
                                          <p:attrName>style.rotation</p:attrName>
                                        </p:attrNameLst>
                                      </p:cBhvr>
                                      <p:tavLst>
                                        <p:tav tm="0">
                                          <p:val>
                                            <p:fltVal val="360"/>
                                          </p:val>
                                        </p:tav>
                                        <p:tav tm="100000">
                                          <p:val>
                                            <p:fltVal val="0"/>
                                          </p:val>
                                        </p:tav>
                                      </p:tavLst>
                                    </p:anim>
                                    <p:animEffect transition="in" filter="fade">
                                      <p:cBhvr>
                                        <p:cTn id="49" dur="500"/>
                                        <p:tgtEl>
                                          <p:spTgt spid="3533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53308"/>
                                        </p:tgtEl>
                                        <p:attrNameLst>
                                          <p:attrName>style.visibility</p:attrName>
                                        </p:attrNameLst>
                                      </p:cBhvr>
                                      <p:to>
                                        <p:strVal val="visible"/>
                                      </p:to>
                                    </p:set>
                                    <p:animEffect transition="in" filter="wipe(left)">
                                      <p:cBhvr>
                                        <p:cTn id="54" dur="500"/>
                                        <p:tgtEl>
                                          <p:spTgt spid="353308"/>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iterate type="lt">
                                    <p:tmPct val="10000"/>
                                  </p:iterate>
                                  <p:childTnLst>
                                    <p:set>
                                      <p:cBhvr>
                                        <p:cTn id="58" dur="1" fill="hold">
                                          <p:stCondLst>
                                            <p:cond delay="0"/>
                                          </p:stCondLst>
                                        </p:cTn>
                                        <p:tgtEl>
                                          <p:spTgt spid="353312"/>
                                        </p:tgtEl>
                                        <p:attrNameLst>
                                          <p:attrName>style.visibility</p:attrName>
                                        </p:attrNameLst>
                                      </p:cBhvr>
                                      <p:to>
                                        <p:strVal val="visible"/>
                                      </p:to>
                                    </p:set>
                                    <p:anim calcmode="lin" valueType="num">
                                      <p:cBhvr>
                                        <p:cTn id="59" dur="500" fill="hold"/>
                                        <p:tgtEl>
                                          <p:spTgt spid="353312"/>
                                        </p:tgtEl>
                                        <p:attrNameLst>
                                          <p:attrName>ppt_w</p:attrName>
                                        </p:attrNameLst>
                                      </p:cBhvr>
                                      <p:tavLst>
                                        <p:tav tm="0">
                                          <p:val>
                                            <p:fltVal val="0"/>
                                          </p:val>
                                        </p:tav>
                                        <p:tav tm="100000">
                                          <p:val>
                                            <p:strVal val="#ppt_w"/>
                                          </p:val>
                                        </p:tav>
                                      </p:tavLst>
                                    </p:anim>
                                    <p:anim calcmode="lin" valueType="num">
                                      <p:cBhvr>
                                        <p:cTn id="60" dur="500" fill="hold"/>
                                        <p:tgtEl>
                                          <p:spTgt spid="353312"/>
                                        </p:tgtEl>
                                        <p:attrNameLst>
                                          <p:attrName>ppt_h</p:attrName>
                                        </p:attrNameLst>
                                      </p:cBhvr>
                                      <p:tavLst>
                                        <p:tav tm="0">
                                          <p:val>
                                            <p:fltVal val="0"/>
                                          </p:val>
                                        </p:tav>
                                        <p:tav tm="100000">
                                          <p:val>
                                            <p:strVal val="#ppt_h"/>
                                          </p:val>
                                        </p:tav>
                                      </p:tavLst>
                                    </p:anim>
                                    <p:anim calcmode="lin" valueType="num">
                                      <p:cBhvr>
                                        <p:cTn id="61" dur="500" fill="hold"/>
                                        <p:tgtEl>
                                          <p:spTgt spid="353312"/>
                                        </p:tgtEl>
                                        <p:attrNameLst>
                                          <p:attrName>style.rotation</p:attrName>
                                        </p:attrNameLst>
                                      </p:cBhvr>
                                      <p:tavLst>
                                        <p:tav tm="0">
                                          <p:val>
                                            <p:fltVal val="360"/>
                                          </p:val>
                                        </p:tav>
                                        <p:tav tm="100000">
                                          <p:val>
                                            <p:fltVal val="0"/>
                                          </p:val>
                                        </p:tav>
                                      </p:tavLst>
                                    </p:anim>
                                    <p:animEffect transition="in" filter="fade">
                                      <p:cBhvr>
                                        <p:cTn id="62" dur="500"/>
                                        <p:tgtEl>
                                          <p:spTgt spid="353312"/>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iterate type="lt">
                                    <p:tmPct val="10000"/>
                                  </p:iterate>
                                  <p:childTnLst>
                                    <p:set>
                                      <p:cBhvr>
                                        <p:cTn id="66" dur="1" fill="hold">
                                          <p:stCondLst>
                                            <p:cond delay="0"/>
                                          </p:stCondLst>
                                        </p:cTn>
                                        <p:tgtEl>
                                          <p:spTgt spid="353316"/>
                                        </p:tgtEl>
                                        <p:attrNameLst>
                                          <p:attrName>style.visibility</p:attrName>
                                        </p:attrNameLst>
                                      </p:cBhvr>
                                      <p:to>
                                        <p:strVal val="visible"/>
                                      </p:to>
                                    </p:set>
                                    <p:anim calcmode="lin" valueType="num">
                                      <p:cBhvr>
                                        <p:cTn id="67" dur="500" fill="hold"/>
                                        <p:tgtEl>
                                          <p:spTgt spid="353316"/>
                                        </p:tgtEl>
                                        <p:attrNameLst>
                                          <p:attrName>ppt_w</p:attrName>
                                        </p:attrNameLst>
                                      </p:cBhvr>
                                      <p:tavLst>
                                        <p:tav tm="0">
                                          <p:val>
                                            <p:fltVal val="0"/>
                                          </p:val>
                                        </p:tav>
                                        <p:tav tm="100000">
                                          <p:val>
                                            <p:strVal val="#ppt_w"/>
                                          </p:val>
                                        </p:tav>
                                      </p:tavLst>
                                    </p:anim>
                                    <p:anim calcmode="lin" valueType="num">
                                      <p:cBhvr>
                                        <p:cTn id="68" dur="500" fill="hold"/>
                                        <p:tgtEl>
                                          <p:spTgt spid="353316"/>
                                        </p:tgtEl>
                                        <p:attrNameLst>
                                          <p:attrName>ppt_h</p:attrName>
                                        </p:attrNameLst>
                                      </p:cBhvr>
                                      <p:tavLst>
                                        <p:tav tm="0">
                                          <p:val>
                                            <p:fltVal val="0"/>
                                          </p:val>
                                        </p:tav>
                                        <p:tav tm="100000">
                                          <p:val>
                                            <p:strVal val="#ppt_h"/>
                                          </p:val>
                                        </p:tav>
                                      </p:tavLst>
                                    </p:anim>
                                    <p:anim calcmode="lin" valueType="num">
                                      <p:cBhvr>
                                        <p:cTn id="69" dur="500" fill="hold"/>
                                        <p:tgtEl>
                                          <p:spTgt spid="353316"/>
                                        </p:tgtEl>
                                        <p:attrNameLst>
                                          <p:attrName>style.rotation</p:attrName>
                                        </p:attrNameLst>
                                      </p:cBhvr>
                                      <p:tavLst>
                                        <p:tav tm="0">
                                          <p:val>
                                            <p:fltVal val="360"/>
                                          </p:val>
                                        </p:tav>
                                        <p:tav tm="100000">
                                          <p:val>
                                            <p:fltVal val="0"/>
                                          </p:val>
                                        </p:tav>
                                      </p:tavLst>
                                    </p:anim>
                                    <p:animEffect transition="in" filter="fade">
                                      <p:cBhvr>
                                        <p:cTn id="70" dur="500"/>
                                        <p:tgtEl>
                                          <p:spTgt spid="3533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353309"/>
                                        </p:tgtEl>
                                        <p:attrNameLst>
                                          <p:attrName>style.visibility</p:attrName>
                                        </p:attrNameLst>
                                      </p:cBhvr>
                                      <p:to>
                                        <p:strVal val="visible"/>
                                      </p:to>
                                    </p:set>
                                    <p:animEffect transition="in" filter="wipe(left)">
                                      <p:cBhvr>
                                        <p:cTn id="75" dur="500"/>
                                        <p:tgtEl>
                                          <p:spTgt spid="353309"/>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iterate type="lt">
                                    <p:tmPct val="10000"/>
                                  </p:iterate>
                                  <p:childTnLst>
                                    <p:set>
                                      <p:cBhvr>
                                        <p:cTn id="79" dur="1" fill="hold">
                                          <p:stCondLst>
                                            <p:cond delay="0"/>
                                          </p:stCondLst>
                                        </p:cTn>
                                        <p:tgtEl>
                                          <p:spTgt spid="353313"/>
                                        </p:tgtEl>
                                        <p:attrNameLst>
                                          <p:attrName>style.visibility</p:attrName>
                                        </p:attrNameLst>
                                      </p:cBhvr>
                                      <p:to>
                                        <p:strVal val="visible"/>
                                      </p:to>
                                    </p:set>
                                    <p:anim calcmode="lin" valueType="num">
                                      <p:cBhvr>
                                        <p:cTn id="80" dur="500" fill="hold"/>
                                        <p:tgtEl>
                                          <p:spTgt spid="353313"/>
                                        </p:tgtEl>
                                        <p:attrNameLst>
                                          <p:attrName>ppt_w</p:attrName>
                                        </p:attrNameLst>
                                      </p:cBhvr>
                                      <p:tavLst>
                                        <p:tav tm="0">
                                          <p:val>
                                            <p:fltVal val="0"/>
                                          </p:val>
                                        </p:tav>
                                        <p:tav tm="100000">
                                          <p:val>
                                            <p:strVal val="#ppt_w"/>
                                          </p:val>
                                        </p:tav>
                                      </p:tavLst>
                                    </p:anim>
                                    <p:anim calcmode="lin" valueType="num">
                                      <p:cBhvr>
                                        <p:cTn id="81" dur="500" fill="hold"/>
                                        <p:tgtEl>
                                          <p:spTgt spid="353313"/>
                                        </p:tgtEl>
                                        <p:attrNameLst>
                                          <p:attrName>ppt_h</p:attrName>
                                        </p:attrNameLst>
                                      </p:cBhvr>
                                      <p:tavLst>
                                        <p:tav tm="0">
                                          <p:val>
                                            <p:fltVal val="0"/>
                                          </p:val>
                                        </p:tav>
                                        <p:tav tm="100000">
                                          <p:val>
                                            <p:strVal val="#ppt_h"/>
                                          </p:val>
                                        </p:tav>
                                      </p:tavLst>
                                    </p:anim>
                                    <p:anim calcmode="lin" valueType="num">
                                      <p:cBhvr>
                                        <p:cTn id="82" dur="500" fill="hold"/>
                                        <p:tgtEl>
                                          <p:spTgt spid="353313"/>
                                        </p:tgtEl>
                                        <p:attrNameLst>
                                          <p:attrName>style.rotation</p:attrName>
                                        </p:attrNameLst>
                                      </p:cBhvr>
                                      <p:tavLst>
                                        <p:tav tm="0">
                                          <p:val>
                                            <p:fltVal val="360"/>
                                          </p:val>
                                        </p:tav>
                                        <p:tav tm="100000">
                                          <p:val>
                                            <p:fltVal val="0"/>
                                          </p:val>
                                        </p:tav>
                                      </p:tavLst>
                                    </p:anim>
                                    <p:animEffect transition="in" filter="fade">
                                      <p:cBhvr>
                                        <p:cTn id="83" dur="500"/>
                                        <p:tgtEl>
                                          <p:spTgt spid="353313"/>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iterate type="lt">
                                    <p:tmPct val="10000"/>
                                  </p:iterate>
                                  <p:childTnLst>
                                    <p:set>
                                      <p:cBhvr>
                                        <p:cTn id="87" dur="1" fill="hold">
                                          <p:stCondLst>
                                            <p:cond delay="0"/>
                                          </p:stCondLst>
                                        </p:cTn>
                                        <p:tgtEl>
                                          <p:spTgt spid="353317"/>
                                        </p:tgtEl>
                                        <p:attrNameLst>
                                          <p:attrName>style.visibility</p:attrName>
                                        </p:attrNameLst>
                                      </p:cBhvr>
                                      <p:to>
                                        <p:strVal val="visible"/>
                                      </p:to>
                                    </p:set>
                                    <p:anim calcmode="lin" valueType="num">
                                      <p:cBhvr>
                                        <p:cTn id="88" dur="500" fill="hold"/>
                                        <p:tgtEl>
                                          <p:spTgt spid="353317"/>
                                        </p:tgtEl>
                                        <p:attrNameLst>
                                          <p:attrName>ppt_w</p:attrName>
                                        </p:attrNameLst>
                                      </p:cBhvr>
                                      <p:tavLst>
                                        <p:tav tm="0">
                                          <p:val>
                                            <p:fltVal val="0"/>
                                          </p:val>
                                        </p:tav>
                                        <p:tav tm="100000">
                                          <p:val>
                                            <p:strVal val="#ppt_w"/>
                                          </p:val>
                                        </p:tav>
                                      </p:tavLst>
                                    </p:anim>
                                    <p:anim calcmode="lin" valueType="num">
                                      <p:cBhvr>
                                        <p:cTn id="89" dur="500" fill="hold"/>
                                        <p:tgtEl>
                                          <p:spTgt spid="353317"/>
                                        </p:tgtEl>
                                        <p:attrNameLst>
                                          <p:attrName>ppt_h</p:attrName>
                                        </p:attrNameLst>
                                      </p:cBhvr>
                                      <p:tavLst>
                                        <p:tav tm="0">
                                          <p:val>
                                            <p:fltVal val="0"/>
                                          </p:val>
                                        </p:tav>
                                        <p:tav tm="100000">
                                          <p:val>
                                            <p:strVal val="#ppt_h"/>
                                          </p:val>
                                        </p:tav>
                                      </p:tavLst>
                                    </p:anim>
                                    <p:anim calcmode="lin" valueType="num">
                                      <p:cBhvr>
                                        <p:cTn id="90" dur="500" fill="hold"/>
                                        <p:tgtEl>
                                          <p:spTgt spid="353317"/>
                                        </p:tgtEl>
                                        <p:attrNameLst>
                                          <p:attrName>style.rotation</p:attrName>
                                        </p:attrNameLst>
                                      </p:cBhvr>
                                      <p:tavLst>
                                        <p:tav tm="0">
                                          <p:val>
                                            <p:fltVal val="360"/>
                                          </p:val>
                                        </p:tav>
                                        <p:tav tm="100000">
                                          <p:val>
                                            <p:fltVal val="0"/>
                                          </p:val>
                                        </p:tav>
                                      </p:tavLst>
                                    </p:anim>
                                    <p:animEffect transition="in" filter="fade">
                                      <p:cBhvr>
                                        <p:cTn id="91" dur="500"/>
                                        <p:tgtEl>
                                          <p:spTgt spid="35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9" grpId="0" build="p"/>
      <p:bldP spid="353310" grpId="0" animBg="1"/>
      <p:bldP spid="353311" grpId="0" animBg="1"/>
      <p:bldP spid="353312" grpId="0" animBg="1"/>
      <p:bldP spid="353313" grpId="0" animBg="1"/>
      <p:bldP spid="353314" grpId="0"/>
      <p:bldP spid="353315" grpId="0"/>
      <p:bldP spid="353316" grpId="0"/>
      <p:bldP spid="3533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0"/>
            <a:ext cx="8229600" cy="946150"/>
          </a:xfrm>
        </p:spPr>
        <p:txBody>
          <a:bodyPr/>
          <a:lstStyle/>
          <a:p>
            <a:pPr eaLnBrk="1" hangingPunct="1">
              <a:defRPr/>
            </a:pPr>
            <a:r>
              <a:rPr lang="en-US" sz="6000" dirty="0" smtClean="0">
                <a:cs typeface="+mj-cs"/>
              </a:rPr>
              <a:t>Thermodynamics</a:t>
            </a:r>
          </a:p>
        </p:txBody>
      </p:sp>
      <p:sp>
        <p:nvSpPr>
          <p:cNvPr id="110595" name="Rectangle 3"/>
          <p:cNvSpPr>
            <a:spLocks noGrp="1" noChangeArrowheads="1"/>
          </p:cNvSpPr>
          <p:nvPr>
            <p:ph type="body" idx="1"/>
          </p:nvPr>
        </p:nvSpPr>
        <p:spPr>
          <a:xfrm>
            <a:off x="457200" y="1066800"/>
            <a:ext cx="8305800" cy="4953000"/>
          </a:xfrm>
        </p:spPr>
        <p:txBody>
          <a:bodyPr/>
          <a:lstStyle/>
          <a:p>
            <a:pPr eaLnBrk="1" hangingPunct="1">
              <a:defRPr/>
            </a:pPr>
            <a:r>
              <a:rPr lang="en-US" sz="3600" dirty="0" smtClean="0">
                <a:solidFill>
                  <a:srgbClr val="3333CC"/>
                </a:solidFill>
                <a:cs typeface="ＭＳ Ｐゴシック" pitchFamily="-84" charset="-128"/>
              </a:rPr>
              <a:t>Deals with temperature, heat, work, and the internal energy of systems</a:t>
            </a:r>
          </a:p>
          <a:p>
            <a:pPr eaLnBrk="1" hangingPunct="1">
              <a:defRPr/>
            </a:pPr>
            <a:r>
              <a:rPr lang="en-US" sz="3600" dirty="0" smtClean="0">
                <a:cs typeface="+mn-cs"/>
              </a:rPr>
              <a:t>Contributions made by:</a:t>
            </a:r>
          </a:p>
          <a:p>
            <a:pPr lvl="1" eaLnBrk="1" hangingPunct="1">
              <a:defRPr/>
            </a:pPr>
            <a:r>
              <a:rPr lang="en-US" sz="3200" dirty="0" smtClean="0">
                <a:cs typeface="+mn-cs"/>
              </a:rPr>
              <a:t>Benjamin Thompson (1753-1814)</a:t>
            </a:r>
          </a:p>
          <a:p>
            <a:pPr lvl="1" eaLnBrk="1" hangingPunct="1">
              <a:defRPr/>
            </a:pPr>
            <a:r>
              <a:rPr lang="en-US" sz="3200" dirty="0" err="1" smtClean="0">
                <a:cs typeface="+mn-cs"/>
              </a:rPr>
              <a:t>Sadi</a:t>
            </a:r>
            <a:r>
              <a:rPr lang="en-US" sz="3200" dirty="0" smtClean="0">
                <a:cs typeface="+mn-cs"/>
              </a:rPr>
              <a:t> Carnot (1796-1832)</a:t>
            </a:r>
          </a:p>
          <a:p>
            <a:pPr lvl="1" eaLnBrk="1" hangingPunct="1">
              <a:defRPr/>
            </a:pPr>
            <a:r>
              <a:rPr lang="en-US" sz="3200" dirty="0" smtClean="0">
                <a:cs typeface="+mn-cs"/>
              </a:rPr>
              <a:t>James Joule (1818-1889)</a:t>
            </a:r>
          </a:p>
          <a:p>
            <a:pPr lvl="1" eaLnBrk="1" hangingPunct="1">
              <a:defRPr/>
            </a:pPr>
            <a:r>
              <a:rPr lang="en-US" sz="3200" dirty="0" smtClean="0">
                <a:cs typeface="+mn-cs"/>
              </a:rPr>
              <a:t>Rudolf </a:t>
            </a:r>
            <a:r>
              <a:rPr lang="en-US" sz="3200" dirty="0" err="1" smtClean="0">
                <a:cs typeface="+mn-cs"/>
              </a:rPr>
              <a:t>Clausius</a:t>
            </a:r>
            <a:r>
              <a:rPr lang="en-US" sz="3200" dirty="0" smtClean="0">
                <a:cs typeface="+mn-cs"/>
              </a:rPr>
              <a:t> (1822-1888)</a:t>
            </a:r>
          </a:p>
          <a:p>
            <a:pPr lvl="1" eaLnBrk="1" hangingPunct="1">
              <a:defRPr/>
            </a:pPr>
            <a:r>
              <a:rPr lang="en-US" sz="3200" dirty="0" smtClean="0">
                <a:cs typeface="+mn-cs"/>
              </a:rPr>
              <a:t>William Thompson (1824-1907)</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left)">
                                      <p:cBhvr>
                                        <p:cTn id="12" dur="500"/>
                                        <p:tgtEl>
                                          <p:spTgt spid="110595">
                                            <p:txEl>
                                              <p:pRg st="1" end="1"/>
                                            </p:txEl>
                                          </p:spTgt>
                                        </p:tgtEl>
                                      </p:cBhvr>
                                    </p:animEffect>
                                  </p:childTnLst>
                                </p:cTn>
                              </p:par>
                            </p:childTnLst>
                          </p:cTn>
                        </p:par>
                        <p:par>
                          <p:cTn id="13" fill="hold">
                            <p:stCondLst>
                              <p:cond delay="6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0595">
                                            <p:txEl>
                                              <p:pRg st="2" end="2"/>
                                            </p:txEl>
                                          </p:spTgt>
                                        </p:tgtEl>
                                        <p:attrNameLst>
                                          <p:attrName>style.visibility</p:attrName>
                                        </p:attrNameLst>
                                      </p:cBhvr>
                                      <p:to>
                                        <p:strVal val="visible"/>
                                      </p:to>
                                    </p:set>
                                    <p:animEffect transition="in" filter="wipe(left)">
                                      <p:cBhvr>
                                        <p:cTn id="16" dur="500"/>
                                        <p:tgtEl>
                                          <p:spTgt spid="110595">
                                            <p:txEl>
                                              <p:pRg st="2" end="2"/>
                                            </p:txEl>
                                          </p:spTgt>
                                        </p:tgtEl>
                                      </p:cBhvr>
                                    </p:animEffect>
                                  </p:childTnLst>
                                </p:cTn>
                              </p:par>
                            </p:childTnLst>
                          </p:cTn>
                        </p:par>
                        <p:par>
                          <p:cTn id="17" fill="hold">
                            <p:stCondLst>
                              <p:cond delay="145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10595">
                                            <p:txEl>
                                              <p:pRg st="3" end="3"/>
                                            </p:txEl>
                                          </p:spTgt>
                                        </p:tgtEl>
                                        <p:attrNameLst>
                                          <p:attrName>style.visibility</p:attrName>
                                        </p:attrNameLst>
                                      </p:cBhvr>
                                      <p:to>
                                        <p:strVal val="visible"/>
                                      </p:to>
                                    </p:set>
                                    <p:animEffect transition="in" filter="wipe(left)">
                                      <p:cBhvr>
                                        <p:cTn id="20" dur="500"/>
                                        <p:tgtEl>
                                          <p:spTgt spid="110595">
                                            <p:txEl>
                                              <p:pRg st="3" end="3"/>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10595">
                                            <p:txEl>
                                              <p:pRg st="4" end="4"/>
                                            </p:txEl>
                                          </p:spTgt>
                                        </p:tgtEl>
                                        <p:attrNameLst>
                                          <p:attrName>style.visibility</p:attrName>
                                        </p:attrNameLst>
                                      </p:cBhvr>
                                      <p:to>
                                        <p:strVal val="visible"/>
                                      </p:to>
                                    </p:set>
                                    <p:animEffect transition="in" filter="wipe(left)">
                                      <p:cBhvr>
                                        <p:cTn id="24" dur="500"/>
                                        <p:tgtEl>
                                          <p:spTgt spid="110595">
                                            <p:txEl>
                                              <p:pRg st="4" end="4"/>
                                            </p:txEl>
                                          </p:spTgt>
                                        </p:tgtEl>
                                      </p:cBhvr>
                                    </p:animEffect>
                                  </p:childTnLst>
                                </p:cTn>
                              </p:par>
                            </p:childTnLst>
                          </p:cTn>
                        </p:par>
                        <p:par>
                          <p:cTn id="25" fill="hold">
                            <p:stCondLst>
                              <p:cond delay="305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10595">
                                            <p:txEl>
                                              <p:pRg st="5" end="5"/>
                                            </p:txEl>
                                          </p:spTgt>
                                        </p:tgtEl>
                                        <p:attrNameLst>
                                          <p:attrName>style.visibility</p:attrName>
                                        </p:attrNameLst>
                                      </p:cBhvr>
                                      <p:to>
                                        <p:strVal val="visible"/>
                                      </p:to>
                                    </p:set>
                                    <p:animEffect transition="in" filter="wipe(left)">
                                      <p:cBhvr>
                                        <p:cTn id="28" dur="500"/>
                                        <p:tgtEl>
                                          <p:spTgt spid="110595">
                                            <p:txEl>
                                              <p:pRg st="5" end="5"/>
                                            </p:txEl>
                                          </p:spTgt>
                                        </p:tgtEl>
                                      </p:cBhvr>
                                    </p:animEffect>
                                  </p:childTnLst>
                                </p:cTn>
                              </p:par>
                            </p:childTnLst>
                          </p:cTn>
                        </p:par>
                        <p:par>
                          <p:cTn id="29" fill="hold">
                            <p:stCondLst>
                              <p:cond delay="3850"/>
                            </p:stCondLst>
                            <p:childTnLst>
                              <p:par>
                                <p:cTn id="30" presetID="22" presetClass="entr" presetSubtype="8" fill="hold" grpId="0" nodeType="afterEffect">
                                  <p:stCondLst>
                                    <p:cond delay="0"/>
                                  </p:stCondLst>
                                  <p:iterate type="wd">
                                    <p:tmPct val="10000"/>
                                  </p:iterate>
                                  <p:childTnLst>
                                    <p:set>
                                      <p:cBhvr>
                                        <p:cTn id="31" dur="1" fill="hold">
                                          <p:stCondLst>
                                            <p:cond delay="0"/>
                                          </p:stCondLst>
                                        </p:cTn>
                                        <p:tgtEl>
                                          <p:spTgt spid="110595">
                                            <p:txEl>
                                              <p:pRg st="6" end="6"/>
                                            </p:txEl>
                                          </p:spTgt>
                                        </p:tgtEl>
                                        <p:attrNameLst>
                                          <p:attrName>style.visibility</p:attrName>
                                        </p:attrNameLst>
                                      </p:cBhvr>
                                      <p:to>
                                        <p:strVal val="visible"/>
                                      </p:to>
                                    </p:set>
                                    <p:animEffect transition="in" filter="wipe(left)">
                                      <p:cBhvr>
                                        <p:cTn id="32" dur="500"/>
                                        <p:tgtEl>
                                          <p:spTgt spid="110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8788" y="152400"/>
            <a:ext cx="8229600" cy="684212"/>
          </a:xfrm>
        </p:spPr>
        <p:txBody>
          <a:bodyPr/>
          <a:lstStyle/>
          <a:p>
            <a:pPr eaLnBrk="1" hangingPunct="1">
              <a:defRPr/>
            </a:pPr>
            <a:r>
              <a:rPr lang="en-US" dirty="0" smtClean="0">
                <a:cs typeface="+mj-cs"/>
              </a:rPr>
              <a:t>The Kinetic Theory of Gases </a:t>
            </a:r>
          </a:p>
        </p:txBody>
      </p:sp>
      <p:sp>
        <p:nvSpPr>
          <p:cNvPr id="28674" name="Rectangle 3"/>
          <p:cNvSpPr>
            <a:spLocks noGrp="1" noChangeArrowheads="1"/>
          </p:cNvSpPr>
          <p:nvPr>
            <p:ph type="body" idx="1"/>
          </p:nvPr>
        </p:nvSpPr>
        <p:spPr>
          <a:xfrm>
            <a:off x="152400" y="762000"/>
            <a:ext cx="8839200" cy="5562600"/>
          </a:xfrm>
        </p:spPr>
        <p:txBody>
          <a:bodyPr/>
          <a:lstStyle/>
          <a:p>
            <a:pPr eaLnBrk="1" hangingPunct="1">
              <a:lnSpc>
                <a:spcPct val="90000"/>
              </a:lnSpc>
              <a:buFont typeface="Wingdings" pitchFamily="-84" charset="2"/>
              <a:buNone/>
            </a:pPr>
            <a:r>
              <a:rPr lang="en-US" dirty="0" smtClean="0">
                <a:cs typeface="ＭＳ Ｐゴシック" pitchFamily="-84" charset="-128"/>
              </a:rPr>
              <a:t>Contributions </a:t>
            </a:r>
            <a:r>
              <a:rPr lang="en-US" dirty="0">
                <a:cs typeface="ＭＳ Ｐゴシック" pitchFamily="-84" charset="-128"/>
              </a:rPr>
              <a:t>made by:</a:t>
            </a:r>
          </a:p>
          <a:p>
            <a:pPr eaLnBrk="1" hangingPunct="1">
              <a:lnSpc>
                <a:spcPct val="90000"/>
              </a:lnSpc>
            </a:pPr>
            <a:r>
              <a:rPr lang="en-US" dirty="0">
                <a:cs typeface="ＭＳ Ｐゴシック" pitchFamily="-84" charset="-128"/>
              </a:rPr>
              <a:t>Robert Boyle (1627-1691</a:t>
            </a:r>
            <a:r>
              <a:rPr lang="en-US" dirty="0" smtClean="0">
                <a:cs typeface="ＭＳ Ｐゴシック" pitchFamily="-84" charset="-128"/>
              </a:rPr>
              <a:t>) </a:t>
            </a:r>
            <a:r>
              <a:rPr lang="en-US" dirty="0" err="1" smtClean="0">
                <a:cs typeface="ＭＳ Ｐゴシック" pitchFamily="-84" charset="-128"/>
                <a:sym typeface="Wingdings"/>
              </a:rPr>
              <a:t></a:t>
            </a:r>
            <a:r>
              <a:rPr lang="en-US" dirty="0" smtClean="0">
                <a:cs typeface="ＭＳ Ｐゴシック" pitchFamily="-84" charset="-128"/>
                <a:sym typeface="Wingdings"/>
              </a:rPr>
              <a:t> PV = constant (fixed T)</a:t>
            </a:r>
            <a:endParaRPr lang="en-US" dirty="0" smtClean="0">
              <a:cs typeface="ＭＳ Ｐゴシック" pitchFamily="-84" charset="-128"/>
            </a:endParaRPr>
          </a:p>
          <a:p>
            <a:pPr eaLnBrk="1" hangingPunct="1">
              <a:lnSpc>
                <a:spcPct val="90000"/>
              </a:lnSpc>
            </a:pPr>
            <a:r>
              <a:rPr lang="en-US" dirty="0">
                <a:solidFill>
                  <a:srgbClr val="3333CC"/>
                </a:solidFill>
                <a:cs typeface="ＭＳ Ｐゴシック" pitchFamily="-84" charset="-128"/>
              </a:rPr>
              <a:t>Jacques Charles (1746-1823</a:t>
            </a:r>
            <a:r>
              <a:rPr lang="en-US" dirty="0" smtClean="0">
                <a:solidFill>
                  <a:srgbClr val="3333CC"/>
                </a:solidFill>
                <a:cs typeface="ＭＳ Ｐゴシック" pitchFamily="-84" charset="-128"/>
              </a:rPr>
              <a:t>) &amp; Joseph </a:t>
            </a:r>
            <a:r>
              <a:rPr lang="en-US" dirty="0">
                <a:solidFill>
                  <a:srgbClr val="3333CC"/>
                </a:solidFill>
                <a:cs typeface="ＭＳ Ｐゴシック" pitchFamily="-84" charset="-128"/>
              </a:rPr>
              <a:t>Louis Gay-</a:t>
            </a:r>
            <a:r>
              <a:rPr lang="en-US" dirty="0">
                <a:cs typeface="ＭＳ Ｐゴシック" pitchFamily="-84" charset="-128"/>
              </a:rPr>
              <a:t>Lussac (1778-1823</a:t>
            </a:r>
            <a:r>
              <a:rPr lang="en-US" dirty="0" smtClean="0">
                <a:cs typeface="ＭＳ Ｐゴシック" pitchFamily="-84" charset="-128"/>
              </a:rPr>
              <a:t>) </a:t>
            </a:r>
            <a:r>
              <a:rPr lang="en-US" dirty="0" err="1" smtClean="0">
                <a:solidFill>
                  <a:srgbClr val="3333CC"/>
                </a:solidFill>
                <a:cs typeface="ＭＳ Ｐゴシック" pitchFamily="-84" charset="-128"/>
                <a:sym typeface="Wingdings"/>
              </a:rPr>
              <a:t></a:t>
            </a:r>
            <a:r>
              <a:rPr lang="en-US" dirty="0" smtClean="0">
                <a:solidFill>
                  <a:srgbClr val="3333CC"/>
                </a:solidFill>
                <a:cs typeface="ＭＳ Ｐゴシック" pitchFamily="-84" charset="-128"/>
                <a:sym typeface="Wingdings"/>
              </a:rPr>
              <a:t> V/T=constant (fixed P)</a:t>
            </a:r>
            <a:endParaRPr lang="en-US" dirty="0" smtClean="0">
              <a:cs typeface="ＭＳ Ｐゴシック" pitchFamily="-84" charset="-128"/>
            </a:endParaRPr>
          </a:p>
          <a:p>
            <a:pPr eaLnBrk="1" hangingPunct="1">
              <a:lnSpc>
                <a:spcPct val="90000"/>
              </a:lnSpc>
            </a:pPr>
            <a:r>
              <a:rPr lang="en-US" dirty="0">
                <a:cs typeface="ＭＳ Ｐゴシック" pitchFamily="-84" charset="-128"/>
              </a:rPr>
              <a:t>Culminates in the </a:t>
            </a:r>
            <a:r>
              <a:rPr lang="en-US" b="1" dirty="0">
                <a:cs typeface="ＭＳ Ｐゴシック" pitchFamily="-84" charset="-128"/>
              </a:rPr>
              <a:t>ideal gas equation</a:t>
            </a:r>
            <a:r>
              <a:rPr lang="en-US" dirty="0">
                <a:cs typeface="ＭＳ Ｐゴシック" pitchFamily="-84" charset="-128"/>
              </a:rPr>
              <a:t> for </a:t>
            </a:r>
            <a:r>
              <a:rPr lang="en-US" i="1" dirty="0" err="1">
                <a:cs typeface="ＭＳ Ｐゴシック" pitchFamily="-84" charset="-128"/>
              </a:rPr>
              <a:t>n</a:t>
            </a:r>
            <a:r>
              <a:rPr lang="en-US" dirty="0">
                <a:cs typeface="ＭＳ Ｐゴシック" pitchFamily="-84" charset="-128"/>
              </a:rPr>
              <a:t> moles of a </a:t>
            </a:r>
            <a:r>
              <a:rPr lang="ja-JP" altLang="en-US" dirty="0">
                <a:cs typeface="ＭＳ Ｐゴシック" pitchFamily="-84" charset="-128"/>
              </a:rPr>
              <a:t>“</a:t>
            </a:r>
            <a:r>
              <a:rPr lang="en-US" altLang="ja-JP" dirty="0">
                <a:cs typeface="ＭＳ Ｐゴシック" pitchFamily="-84" charset="-128"/>
              </a:rPr>
              <a:t>simple</a:t>
            </a:r>
            <a:r>
              <a:rPr lang="ja-JP" altLang="en-US" dirty="0">
                <a:cs typeface="ＭＳ Ｐゴシック" pitchFamily="-84" charset="-128"/>
              </a:rPr>
              <a:t>”</a:t>
            </a:r>
            <a:r>
              <a:rPr lang="en-US" altLang="ja-JP" dirty="0">
                <a:cs typeface="ＭＳ Ｐゴシック" pitchFamily="-84" charset="-128"/>
              </a:rPr>
              <a:t> gas:</a:t>
            </a:r>
          </a:p>
          <a:p>
            <a:pPr algn="ctr" eaLnBrk="1" hangingPunct="1">
              <a:buFont typeface="Wingdings" pitchFamily="-84" charset="2"/>
              <a:buNone/>
            </a:pPr>
            <a:endParaRPr lang="en-US" sz="2400" dirty="0">
              <a:cs typeface="ＭＳ Ｐゴシック" pitchFamily="-84" charset="-128"/>
            </a:endParaRPr>
          </a:p>
          <a:p>
            <a:pPr algn="ctr" eaLnBrk="1" hangingPunct="1">
              <a:buFont typeface="Wingdings" pitchFamily="-84" charset="2"/>
              <a:buNone/>
            </a:pPr>
            <a:r>
              <a:rPr lang="en-US" sz="2400" dirty="0" smtClean="0">
                <a:cs typeface="ＭＳ Ｐゴシック" pitchFamily="-84" charset="-128"/>
              </a:rPr>
              <a:t>(</a:t>
            </a:r>
            <a:r>
              <a:rPr lang="en-US" sz="2400" dirty="0">
                <a:cs typeface="ＭＳ Ｐゴシック" pitchFamily="-84" charset="-128"/>
              </a:rPr>
              <a:t>where </a:t>
            </a:r>
            <a:r>
              <a:rPr lang="en-US" sz="2400" i="1" dirty="0">
                <a:cs typeface="ＭＳ Ｐゴシック" pitchFamily="-84" charset="-128"/>
              </a:rPr>
              <a:t>R</a:t>
            </a:r>
            <a:r>
              <a:rPr lang="en-US" sz="2400" dirty="0">
                <a:cs typeface="ＭＳ Ｐゴシック" pitchFamily="-84" charset="-128"/>
              </a:rPr>
              <a:t> is the ideal gas constant, 8.31 J/mol </a:t>
            </a:r>
            <a:r>
              <a:rPr lang="en-US" sz="2400" dirty="0">
                <a:ea typeface="Arial" pitchFamily="-84" charset="0"/>
                <a:cs typeface="Arial" pitchFamily="-84" charset="0"/>
              </a:rPr>
              <a:t>· K</a:t>
            </a:r>
            <a:r>
              <a:rPr lang="en-US" sz="2400" dirty="0" smtClean="0">
                <a:cs typeface="ＭＳ Ｐゴシック" pitchFamily="-84" charset="-128"/>
              </a:rPr>
              <a:t>)</a:t>
            </a:r>
          </a:p>
          <a:p>
            <a:pPr eaLnBrk="1" hangingPunct="1"/>
            <a:r>
              <a:rPr lang="en-US" dirty="0" smtClean="0">
                <a:cs typeface="ＭＳ Ｐゴシック" pitchFamily="-84" charset="-128"/>
              </a:rPr>
              <a:t>We now know that gas consists of rapidly moving atoms and molecules, bouncing off each other and the walls!!</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90221485"/>
              </p:ext>
            </p:extLst>
          </p:nvPr>
        </p:nvGraphicFramePr>
        <p:xfrm>
          <a:off x="3276600" y="3429000"/>
          <a:ext cx="2914650" cy="647700"/>
        </p:xfrm>
        <a:graphic>
          <a:graphicData uri="http://schemas.openxmlformats.org/presentationml/2006/ole">
            <mc:AlternateContent xmlns:mc="http://schemas.openxmlformats.org/markup-compatibility/2006">
              <mc:Choice xmlns:v="urn:schemas-microsoft-com:vml" Requires="v">
                <p:oleObj spid="_x0000_s104454" name="Equation" r:id="rId3" imgW="685800" imgH="152400" progId="Equation.DSMT4">
                  <p:embed/>
                </p:oleObj>
              </mc:Choice>
              <mc:Fallback>
                <p:oleObj name="Equation" r:id="rId3" imgW="685800" imgH="152400" progId="Equation.DSMT4">
                  <p:embed/>
                  <p:pic>
                    <p:nvPicPr>
                      <p:cNvPr id="0" name=""/>
                      <p:cNvPicPr/>
                      <p:nvPr/>
                    </p:nvPicPr>
                    <p:blipFill>
                      <a:blip r:embed="rId4"/>
                      <a:stretch>
                        <a:fillRect/>
                      </a:stretch>
                    </p:blipFill>
                    <p:spPr>
                      <a:xfrm>
                        <a:off x="3276600" y="3429000"/>
                        <a:ext cx="2914650" cy="647700"/>
                      </a:xfrm>
                      <a:prstGeom prst="rect">
                        <a:avLst/>
                      </a:prstGeom>
                    </p:spPr>
                  </p:pic>
                </p:oleObj>
              </mc:Fallback>
            </mc:AlternateContent>
          </a:graphicData>
        </a:graphic>
      </p:graphicFrame>
    </p:spTree>
    <p:extLst>
      <p:ext uri="{BB962C8B-B14F-4D97-AF65-F5344CB8AC3E}">
        <p14:creationId xmlns:p14="http://schemas.microsoft.com/office/powerpoint/2010/main" val="2670468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wipe(left)">
                                      <p:cBhvr>
                                        <p:cTn id="12" dur="5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wipe(left)">
                                      <p:cBhvr>
                                        <p:cTn id="17" dur="5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wipe(left)">
                                      <p:cBhvr>
                                        <p:cTn id="22" dur="500"/>
                                        <p:tgtEl>
                                          <p:spTgt spid="286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28674">
                                            <p:txEl>
                                              <p:pRg st="5" end="5"/>
                                            </p:txEl>
                                          </p:spTgt>
                                        </p:tgtEl>
                                        <p:attrNameLst>
                                          <p:attrName>style.visibility</p:attrName>
                                        </p:attrNameLst>
                                      </p:cBhvr>
                                      <p:to>
                                        <p:strVal val="visible"/>
                                      </p:to>
                                    </p:set>
                                    <p:animEffect transition="in" filter="wipe(left)">
                                      <p:cBhvr>
                                        <p:cTn id="31" dur="500"/>
                                        <p:tgtEl>
                                          <p:spTgt spid="2867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8674">
                                            <p:txEl>
                                              <p:pRg st="6" end="6"/>
                                            </p:txEl>
                                          </p:spTgt>
                                        </p:tgtEl>
                                        <p:attrNameLst>
                                          <p:attrName>style.visibility</p:attrName>
                                        </p:attrNameLst>
                                      </p:cBhvr>
                                      <p:to>
                                        <p:strVal val="visible"/>
                                      </p:to>
                                    </p:set>
                                    <p:animEffect transition="in" filter="wipe(left)">
                                      <p:cBhvr>
                                        <p:cTn id="36" dur="5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76200"/>
            <a:ext cx="8229600" cy="684212"/>
          </a:xfrm>
        </p:spPr>
        <p:txBody>
          <a:bodyPr/>
          <a:lstStyle/>
          <a:p>
            <a:pPr eaLnBrk="1" hangingPunct="1">
              <a:defRPr/>
            </a:pPr>
            <a:r>
              <a:rPr lang="en-US" sz="4800" dirty="0" smtClean="0">
                <a:cs typeface="+mj-cs"/>
              </a:rPr>
              <a:t>Additional Contributions</a:t>
            </a:r>
          </a:p>
        </p:txBody>
      </p:sp>
      <p:sp>
        <p:nvSpPr>
          <p:cNvPr id="29698" name="Rectangle 3"/>
          <p:cNvSpPr>
            <a:spLocks noGrp="1" noChangeArrowheads="1"/>
          </p:cNvSpPr>
          <p:nvPr>
            <p:ph type="body" idx="1"/>
          </p:nvPr>
        </p:nvSpPr>
        <p:spPr>
          <a:xfrm>
            <a:off x="76200" y="914400"/>
            <a:ext cx="8763000" cy="5410200"/>
          </a:xfrm>
        </p:spPr>
        <p:txBody>
          <a:bodyPr/>
          <a:lstStyle/>
          <a:p>
            <a:pPr eaLnBrk="1" hangingPunct="1"/>
            <a:r>
              <a:rPr lang="en-US" sz="2800" dirty="0" err="1" smtClean="0">
                <a:cs typeface="ＭＳ Ｐゴシック" pitchFamily="-84" charset="-128"/>
              </a:rPr>
              <a:t>Amedeo</a:t>
            </a:r>
            <a:r>
              <a:rPr lang="en-US" sz="2800" dirty="0" smtClean="0">
                <a:cs typeface="ＭＳ Ｐゴシック" pitchFamily="-84" charset="-128"/>
              </a:rPr>
              <a:t> </a:t>
            </a:r>
            <a:r>
              <a:rPr lang="en-US" sz="2800" dirty="0">
                <a:cs typeface="ＭＳ Ｐゴシック" pitchFamily="-84" charset="-128"/>
              </a:rPr>
              <a:t>Avogadro (1776-1856</a:t>
            </a:r>
            <a:r>
              <a:rPr lang="en-US" sz="2800" dirty="0" smtClean="0">
                <a:cs typeface="ＭＳ Ｐゴシック" pitchFamily="-84" charset="-128"/>
              </a:rPr>
              <a:t>)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Hypothesized in 1811 that the equal V of gases at the same T and P contain equal number of molecules (N</a:t>
            </a:r>
            <a:r>
              <a:rPr lang="en-US" sz="2800" baseline="-25000" dirty="0" smtClean="0">
                <a:cs typeface="ＭＳ Ｐゴシック" pitchFamily="-84" charset="-128"/>
                <a:sym typeface="Wingdings"/>
              </a:rPr>
              <a:t>A</a:t>
            </a:r>
            <a:r>
              <a:rPr lang="en-US" sz="2800" dirty="0" smtClean="0">
                <a:cs typeface="ＭＳ Ｐゴシック" pitchFamily="-84" charset="-128"/>
                <a:sym typeface="Wingdings"/>
              </a:rPr>
              <a:t>=6.023x10</a:t>
            </a:r>
            <a:r>
              <a:rPr lang="en-US" sz="2800" baseline="30000" dirty="0" smtClean="0">
                <a:cs typeface="ＭＳ Ｐゴシック" pitchFamily="-84" charset="-128"/>
                <a:sym typeface="Wingdings"/>
              </a:rPr>
              <a:t>23</a:t>
            </a:r>
            <a:r>
              <a:rPr lang="en-US" sz="2800" dirty="0" smtClean="0">
                <a:cs typeface="ＭＳ Ｐゴシック" pitchFamily="-84" charset="-128"/>
                <a:sym typeface="Wingdings"/>
              </a:rPr>
              <a:t> molecules/mol)</a:t>
            </a:r>
          </a:p>
          <a:p>
            <a:pPr lvl="1" eaLnBrk="1" hangingPunct="1"/>
            <a:r>
              <a:rPr lang="en-US" sz="2400" dirty="0" smtClean="0">
                <a:cs typeface="ＭＳ Ｐゴシック" pitchFamily="-84" charset="-128"/>
                <a:sym typeface="Wingdings"/>
              </a:rPr>
              <a:t>1 mole of Hydrogen molecule is 2g &amp; 1 mole of carbon is 12g.</a:t>
            </a:r>
            <a:endParaRPr lang="en-US" sz="2400" dirty="0" smtClean="0">
              <a:cs typeface="ＭＳ Ｐゴシック" pitchFamily="-84" charset="-128"/>
            </a:endParaRPr>
          </a:p>
          <a:p>
            <a:pPr eaLnBrk="1" hangingPunct="1"/>
            <a:r>
              <a:rPr lang="en-US" sz="2800" dirty="0">
                <a:solidFill>
                  <a:srgbClr val="3333CC"/>
                </a:solidFill>
                <a:cs typeface="ＭＳ Ｐゴシック" pitchFamily="-84" charset="-128"/>
              </a:rPr>
              <a:t>John Dalton (1766-1844</a:t>
            </a:r>
            <a:r>
              <a:rPr lang="en-US" sz="2800" dirty="0" smtClean="0">
                <a:solidFill>
                  <a:srgbClr val="3333CC"/>
                </a:solidFill>
                <a:cs typeface="ＭＳ Ｐゴシック" pitchFamily="-84" charset="-128"/>
              </a:rPr>
              <a:t>) opposed due to confusion between his own atomic model and the molecules</a:t>
            </a:r>
          </a:p>
          <a:p>
            <a:pPr eaLnBrk="1" hangingPunct="1"/>
            <a:r>
              <a:rPr lang="en-US" sz="2800" dirty="0">
                <a:solidFill>
                  <a:srgbClr val="3333CC"/>
                </a:solidFill>
                <a:cs typeface="ＭＳ Ｐゴシック" pitchFamily="-84" charset="-128"/>
              </a:rPr>
              <a:t>Daniel Bernoulli (1700-1782</a:t>
            </a:r>
            <a:r>
              <a:rPr lang="en-US" sz="2800" dirty="0" smtClean="0">
                <a:solidFill>
                  <a:srgbClr val="3333CC"/>
                </a:solidFill>
                <a:cs typeface="ＭＳ Ｐゴシック" pitchFamily="-84" charset="-128"/>
              </a:rPr>
              <a: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Kinetic theory of gases in 1738</a:t>
            </a:r>
            <a:endParaRPr lang="en-US" sz="2800" dirty="0" smtClean="0">
              <a:solidFill>
                <a:srgbClr val="3333CC"/>
              </a:solidFill>
              <a:cs typeface="ＭＳ Ｐゴシック" pitchFamily="-84" charset="-128"/>
            </a:endParaRPr>
          </a:p>
          <a:p>
            <a:pPr eaLnBrk="1" hangingPunct="1"/>
            <a:r>
              <a:rPr lang="en-US" sz="2800" dirty="0" smtClean="0">
                <a:solidFill>
                  <a:srgbClr val="3333CC"/>
                </a:solidFill>
                <a:cs typeface="ＭＳ Ｐゴシック" pitchFamily="-84" charset="-128"/>
              </a:rPr>
              <a:t>By 1895, the kinetic theory of gases are widely accepted </a:t>
            </a:r>
          </a:p>
          <a:p>
            <a:pPr eaLnBrk="1" hangingPunct="1"/>
            <a:r>
              <a:rPr lang="en-US" sz="2800" dirty="0" smtClean="0">
                <a:solidFill>
                  <a:srgbClr val="3333CC"/>
                </a:solidFill>
                <a:cs typeface="ＭＳ Ｐゴシック" pitchFamily="-84" charset="-128"/>
              </a:rPr>
              <a:t>Ludwig </a:t>
            </a:r>
            <a:r>
              <a:rPr lang="en-US" sz="2800" dirty="0">
                <a:solidFill>
                  <a:srgbClr val="3333CC"/>
                </a:solidFill>
                <a:cs typeface="ＭＳ Ｐゴシック" pitchFamily="-84" charset="-128"/>
              </a:rPr>
              <a:t>Boltzmann (1844-1906</a:t>
            </a:r>
            <a:r>
              <a:rPr lang="en-US" sz="2800" dirty="0" smtClean="0">
                <a:solidFill>
                  <a:srgbClr val="3333CC"/>
                </a:solidFill>
                <a:cs typeface="ＭＳ Ｐゴシック" pitchFamily="-84" charset="-128"/>
              </a:rPr>
              <a:t>), James </a:t>
            </a:r>
            <a:r>
              <a:rPr lang="en-US" sz="2800" dirty="0">
                <a:solidFill>
                  <a:srgbClr val="3333CC"/>
                </a:solidFill>
                <a:cs typeface="ＭＳ Ｐゴシック" pitchFamily="-84" charset="-128"/>
              </a:rPr>
              <a:t>Clerk Maxwell (1831-1879</a:t>
            </a:r>
            <a:r>
              <a:rPr lang="en-US" sz="2800" dirty="0" smtClean="0">
                <a:solidFill>
                  <a:srgbClr val="3333CC"/>
                </a:solidFill>
                <a:cs typeface="ＭＳ Ｐゴシック" pitchFamily="-84" charset="-128"/>
              </a:rPr>
              <a:t>) &amp; J</a:t>
            </a:r>
            <a:r>
              <a:rPr lang="en-US" sz="2800" dirty="0">
                <a:solidFill>
                  <a:srgbClr val="3333CC"/>
                </a:solidFill>
                <a:cs typeface="ＭＳ Ｐゴシック" pitchFamily="-84" charset="-128"/>
              </a:rPr>
              <a:t>. Willard Gibbs (1939-1903</a:t>
            </a:r>
            <a:r>
              <a:rPr lang="en-US" sz="2800" dirty="0" smtClean="0">
                <a:solidFill>
                  <a:srgbClr val="3333CC"/>
                </a:solidFill>
                <a:cs typeface="ＭＳ Ｐゴシック" pitchFamily="-84" charset="-128"/>
              </a:rPr>
              <a:t>) made statistical interpretation of thermodynamics bottom half of 19</a:t>
            </a:r>
            <a:r>
              <a:rPr lang="en-US" sz="2800" baseline="30000" dirty="0" smtClean="0">
                <a:solidFill>
                  <a:srgbClr val="3333CC"/>
                </a:solidFill>
                <a:cs typeface="ＭＳ Ｐゴシック" pitchFamily="-84" charset="-128"/>
              </a:rPr>
              <a:t>th</a:t>
            </a:r>
            <a:r>
              <a:rPr lang="en-US" sz="2800" dirty="0" smtClean="0">
                <a:solidFill>
                  <a:srgbClr val="3333CC"/>
                </a:solidFill>
                <a:cs typeface="ＭＳ Ｐゴシック" pitchFamily="-84" charset="-128"/>
              </a:rPr>
              <a:t> century</a:t>
            </a:r>
          </a:p>
          <a:p>
            <a:pPr eaLnBrk="1" hangingPunct="1"/>
            <a:endParaRPr lang="en-US" sz="2800"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7576251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left)">
                                      <p:cBhvr>
                                        <p:cTn id="12" dur="500"/>
                                        <p:tgtEl>
                                          <p:spTgt spid="296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wipe(left)">
                                      <p:cBhvr>
                                        <p:cTn id="17" dur="500"/>
                                        <p:tgtEl>
                                          <p:spTgt spid="296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wipe(left)">
                                      <p:cBhvr>
                                        <p:cTn id="22" dur="500"/>
                                        <p:tgtEl>
                                          <p:spTgt spid="296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wipe(left)">
                                      <p:cBhvr>
                                        <p:cTn id="27" dur="500"/>
                                        <p:tgtEl>
                                          <p:spTgt spid="296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wipe(left)">
                                      <p:cBhvr>
                                        <p:cTn id="32"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562600"/>
          </a:xfrm>
        </p:spPr>
        <p:txBody>
          <a:bodyPr/>
          <a:lstStyle/>
          <a:p>
            <a:pPr eaLnBrk="1" hangingPunct="1">
              <a:spcBef>
                <a:spcPts val="168"/>
              </a:spcBef>
            </a:pPr>
            <a:r>
              <a:rPr lang="en-US" sz="3600" dirty="0" smtClean="0">
                <a:ea typeface="ＭＳ Ｐゴシック" pitchFamily="-84" charset="-128"/>
                <a:cs typeface="ＭＳ Ｐゴシック" pitchFamily="-84" charset="-128"/>
              </a:rPr>
              <a:t>Reading assignment #1: </a:t>
            </a:r>
          </a:p>
          <a:p>
            <a:pPr lvl="1" eaLnBrk="1" hangingPunct="1">
              <a:spcBef>
                <a:spcPts val="168"/>
              </a:spcBef>
            </a:pPr>
            <a:r>
              <a:rPr lang="en-US" sz="3200" dirty="0" smtClean="0">
                <a:ea typeface="ＭＳ Ｐゴシック" pitchFamily="-84" charset="-128"/>
                <a:cs typeface="ＭＳ Ｐゴシック" pitchFamily="-84" charset="-128"/>
              </a:rPr>
              <a:t>Review Appendices 1, 2 and 9</a:t>
            </a:r>
          </a:p>
          <a:p>
            <a:pPr lvl="1" eaLnBrk="1" hangingPunct="1">
              <a:spcBef>
                <a:spcPts val="168"/>
              </a:spcBef>
            </a:pPr>
            <a:r>
              <a:rPr lang="en-US" sz="3200" dirty="0" smtClean="0">
                <a:ea typeface="ＭＳ Ｐゴシック" pitchFamily="-84" charset="-128"/>
                <a:cs typeface="ＭＳ Ｐゴシック" pitchFamily="-84" charset="-128"/>
              </a:rPr>
              <a:t>Read and follow through Appendices 3, 5, 6 and 7 by Tuesday, </a:t>
            </a:r>
            <a:r>
              <a:rPr lang="en-US" sz="3200" dirty="0" smtClean="0">
                <a:ea typeface="ＭＳ Ｐゴシック" pitchFamily="-84" charset="-128"/>
                <a:cs typeface="ＭＳ Ｐゴシック" pitchFamily="-84" charset="-128"/>
              </a:rPr>
              <a:t>Jan. 21, 2014</a:t>
            </a:r>
            <a:endParaRPr lang="en-US" sz="3200" dirty="0" smtClean="0">
              <a:ea typeface="ＭＳ Ｐゴシック" pitchFamily="-84" charset="-128"/>
              <a:cs typeface="ＭＳ Ｐゴシック" pitchFamily="-84" charset="-128"/>
            </a:endParaRPr>
          </a:p>
          <a:p>
            <a:pPr lvl="1" eaLnBrk="1" hangingPunct="1">
              <a:spcBef>
                <a:spcPts val="168"/>
              </a:spcBef>
            </a:pPr>
            <a:r>
              <a:rPr lang="en-US" sz="3200" dirty="0" smtClean="0"/>
              <a:t>There will be a quiz next Wednesday,  </a:t>
            </a:r>
            <a:r>
              <a:rPr lang="en-US" sz="3200" dirty="0" smtClean="0"/>
              <a:t>Jan</a:t>
            </a:r>
            <a:r>
              <a:rPr lang="en-US" sz="3200" dirty="0" smtClean="0"/>
              <a:t>. </a:t>
            </a:r>
            <a:r>
              <a:rPr lang="en-US" sz="3200" dirty="0" smtClean="0"/>
              <a:t>22</a:t>
            </a:r>
            <a:r>
              <a:rPr lang="en-US" sz="3200" dirty="0" smtClean="0"/>
              <a:t>, </a:t>
            </a:r>
            <a:r>
              <a:rPr lang="en-US" sz="3200" dirty="0" smtClean="0"/>
              <a:t>on this reading </a:t>
            </a:r>
            <a:r>
              <a:rPr lang="en-US" sz="3200" dirty="0" smtClean="0"/>
              <a:t>assignment</a:t>
            </a:r>
            <a:endParaRPr lang="en-US" sz="3200" dirty="0" smtClean="0"/>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
            <a:ext cx="8229600" cy="838200"/>
          </a:xfrm>
        </p:spPr>
        <p:txBody>
          <a:bodyPr/>
          <a:lstStyle/>
          <a:p>
            <a:pPr eaLnBrk="1" hangingPunct="1">
              <a:defRPr/>
            </a:pPr>
            <a:r>
              <a:rPr lang="en-US" sz="4000" dirty="0" smtClean="0">
                <a:cs typeface="+mj-cs"/>
              </a:rPr>
              <a:t>Primary Results of Statistical Interpretation</a:t>
            </a:r>
          </a:p>
        </p:txBody>
      </p:sp>
      <p:sp>
        <p:nvSpPr>
          <p:cNvPr id="30722" name="Rectangle 3"/>
          <p:cNvSpPr>
            <a:spLocks noGrp="1" noChangeArrowheads="1"/>
          </p:cNvSpPr>
          <p:nvPr>
            <p:ph type="body" sz="half" idx="1"/>
          </p:nvPr>
        </p:nvSpPr>
        <p:spPr>
          <a:xfrm>
            <a:off x="304800" y="685800"/>
            <a:ext cx="8229600" cy="5181600"/>
          </a:xfrm>
        </p:spPr>
        <p:txBody>
          <a:bodyPr/>
          <a:lstStyle/>
          <a:p>
            <a:pPr eaLnBrk="1" hangingPunct="1"/>
            <a:r>
              <a:rPr lang="en-US" dirty="0">
                <a:solidFill>
                  <a:srgbClr val="FF0000"/>
                </a:solidFill>
                <a:cs typeface="ＭＳ Ｐゴシック" pitchFamily="-84" charset="-128"/>
              </a:rPr>
              <a:t>Average molecular kinetic energy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absolute temperature</a:t>
            </a:r>
          </a:p>
          <a:p>
            <a:pPr eaLnBrk="1" hangingPunct="1"/>
            <a:r>
              <a:rPr lang="en-US" b="1" dirty="0">
                <a:solidFill>
                  <a:srgbClr val="FF0000"/>
                </a:solidFill>
                <a:cs typeface="ＭＳ Ｐゴシック" pitchFamily="-84" charset="-128"/>
              </a:rPr>
              <a:t>Internal energy</a:t>
            </a:r>
            <a:r>
              <a:rPr lang="en-US" dirty="0">
                <a:solidFill>
                  <a:srgbClr val="FF0000"/>
                </a:solidFill>
                <a:cs typeface="ＭＳ Ｐゴシック" pitchFamily="-84" charset="-128"/>
              </a:rPr>
              <a:t> </a:t>
            </a:r>
            <a:r>
              <a:rPr lang="en-US" i="1" dirty="0">
                <a:solidFill>
                  <a:srgbClr val="FF0000"/>
                </a:solidFill>
                <a:cs typeface="ＭＳ Ｐゴシック" pitchFamily="-84" charset="-128"/>
              </a:rPr>
              <a:t>U</a:t>
            </a:r>
            <a:r>
              <a:rPr lang="en-US" dirty="0">
                <a:solidFill>
                  <a:srgbClr val="FF0000"/>
                </a:solidFill>
                <a:cs typeface="ＭＳ Ｐゴシック" pitchFamily="-84" charset="-128"/>
              </a:rPr>
              <a:t> </a:t>
            </a:r>
            <a:r>
              <a:rPr lang="en-US" dirty="0" smtClean="0">
                <a:solidFill>
                  <a:srgbClr val="FF0000"/>
                </a:solidFill>
                <a:cs typeface="ＭＳ Ｐゴシック" pitchFamily="-84" charset="-128"/>
              </a:rPr>
              <a:t>is directly </a:t>
            </a:r>
            <a:r>
              <a:rPr lang="en-US" dirty="0">
                <a:solidFill>
                  <a:srgbClr val="FF0000"/>
                </a:solidFill>
                <a:cs typeface="ＭＳ Ｐゴシック" pitchFamily="-84" charset="-128"/>
              </a:rPr>
              <a:t>related to the average molecular kinetic energy</a:t>
            </a:r>
          </a:p>
          <a:p>
            <a:pPr eaLnBrk="1" hangingPunct="1"/>
            <a:r>
              <a:rPr lang="en-US" dirty="0">
                <a:cs typeface="ＭＳ Ｐゴシック" pitchFamily="-84" charset="-128"/>
              </a:rPr>
              <a:t>Internal energy </a:t>
            </a:r>
            <a:r>
              <a:rPr lang="en-US" dirty="0" smtClean="0">
                <a:cs typeface="ＭＳ Ｐゴシック" pitchFamily="-84" charset="-128"/>
              </a:rPr>
              <a:t>is equally </a:t>
            </a:r>
            <a:r>
              <a:rPr lang="en-US" dirty="0">
                <a:cs typeface="ＭＳ Ｐゴシック" pitchFamily="-84" charset="-128"/>
              </a:rPr>
              <a:t>distributed among the number of degrees of freedom (</a:t>
            </a:r>
            <a:r>
              <a:rPr lang="en-US" dirty="0">
                <a:latin typeface="Apple Chancery"/>
                <a:cs typeface="Apple Chancery"/>
              </a:rPr>
              <a:t>f</a:t>
            </a:r>
            <a:r>
              <a:rPr lang="en-US" baseline="-25000" dirty="0">
                <a:latin typeface="Apple Chancery"/>
                <a:cs typeface="Apple Chancery"/>
              </a:rPr>
              <a:t> </a:t>
            </a:r>
            <a:r>
              <a:rPr lang="en-US" dirty="0">
                <a:cs typeface="ＭＳ Ｐゴシック" pitchFamily="-84" charset="-128"/>
              </a:rPr>
              <a:t>) of </a:t>
            </a:r>
            <a:r>
              <a:rPr lang="en-US">
                <a:cs typeface="ＭＳ Ｐゴシック" pitchFamily="-84" charset="-128"/>
              </a:rPr>
              <a:t>the </a:t>
            </a:r>
            <a:r>
              <a:rPr lang="en-US" smtClean="0">
                <a:cs typeface="ＭＳ Ｐゴシック" pitchFamily="-84" charset="-128"/>
              </a:rPr>
              <a:t>system</a:t>
            </a: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endParaRPr lang="en-US" dirty="0" smtClean="0">
              <a:cs typeface="ＭＳ Ｐゴシック" pitchFamily="-84" charset="-128"/>
            </a:endParaRPr>
          </a:p>
          <a:p>
            <a:pPr algn="ctr" eaLnBrk="1" hangingPunct="1">
              <a:buFont typeface="Wingdings" pitchFamily="-84" charset="2"/>
              <a:buNone/>
            </a:pPr>
            <a:r>
              <a:rPr lang="en-US" dirty="0">
                <a:cs typeface="ＭＳ Ｐゴシック" pitchFamily="-84" charset="-128"/>
              </a:rPr>
              <a:t>(</a:t>
            </a:r>
            <a:r>
              <a:rPr lang="en-US" i="1" dirty="0">
                <a:cs typeface="ＭＳ Ｐゴシック" pitchFamily="-84" charset="-128"/>
              </a:rPr>
              <a:t>N</a:t>
            </a:r>
            <a:r>
              <a:rPr lang="en-US" i="1" baseline="-25000" dirty="0">
                <a:cs typeface="ＭＳ Ｐゴシック" pitchFamily="-84" charset="-128"/>
              </a:rPr>
              <a:t>A</a:t>
            </a:r>
            <a:r>
              <a:rPr lang="en-US" dirty="0">
                <a:cs typeface="ＭＳ Ｐゴシック" pitchFamily="-84" charset="-128"/>
              </a:rPr>
              <a:t> = </a:t>
            </a:r>
            <a:r>
              <a:rPr lang="en-US" dirty="0" smtClean="0">
                <a:cs typeface="ＭＳ Ｐゴシック" pitchFamily="-84" charset="-128"/>
              </a:rPr>
              <a:t>Avogadro’</a:t>
            </a:r>
            <a:r>
              <a:rPr lang="en-US" altLang="ja-JP" dirty="0" smtClean="0">
                <a:cs typeface="ＭＳ Ｐゴシック" pitchFamily="-84" charset="-128"/>
              </a:rPr>
              <a:t>s </a:t>
            </a:r>
            <a:r>
              <a:rPr lang="en-US" altLang="ja-JP" dirty="0">
                <a:cs typeface="ＭＳ Ｐゴシック" pitchFamily="-84" charset="-128"/>
              </a:rPr>
              <a:t>Number</a:t>
            </a:r>
            <a:r>
              <a:rPr lang="en-US" altLang="ja-JP" dirty="0" smtClean="0">
                <a:cs typeface="ＭＳ Ｐゴシック" pitchFamily="-84" charset="-128"/>
              </a:rPr>
              <a:t>)</a:t>
            </a:r>
          </a:p>
          <a:p>
            <a:pPr eaLnBrk="1" hangingPunct="1"/>
            <a:r>
              <a:rPr lang="en-US" dirty="0" smtClean="0">
                <a:cs typeface="ＭＳ Ｐゴシック" pitchFamily="-84" charset="-128"/>
              </a:rPr>
              <a:t>And many others</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fld id="{B0A584D5-84B3-7C44-9FA7-F640A0B6EDEF}" type="slidenum">
              <a:rPr lang="en-US" smtClean="0"/>
              <a:pPr/>
              <a:t>20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416178653"/>
              </p:ext>
            </p:extLst>
          </p:nvPr>
        </p:nvGraphicFramePr>
        <p:xfrm>
          <a:off x="2286000" y="3956756"/>
          <a:ext cx="4267200" cy="1224844"/>
        </p:xfrm>
        <a:graphic>
          <a:graphicData uri="http://schemas.openxmlformats.org/presentationml/2006/ole">
            <mc:AlternateContent xmlns:mc="http://schemas.openxmlformats.org/markup-compatibility/2006">
              <mc:Choice xmlns:v="urn:schemas-microsoft-com:vml" Requires="v">
                <p:oleObj spid="_x0000_s105478" name="Equation" r:id="rId3" imgW="1371600" imgH="393700" progId="Equation.DSMT4">
                  <p:embed/>
                </p:oleObj>
              </mc:Choice>
              <mc:Fallback>
                <p:oleObj name="Equation" r:id="rId3" imgW="1371600" imgH="393700" progId="Equation.DSMT4">
                  <p:embed/>
                  <p:pic>
                    <p:nvPicPr>
                      <p:cNvPr id="0" name=""/>
                      <p:cNvPicPr/>
                      <p:nvPr/>
                    </p:nvPicPr>
                    <p:blipFill>
                      <a:blip r:embed="rId4"/>
                      <a:stretch>
                        <a:fillRect/>
                      </a:stretch>
                    </p:blipFill>
                    <p:spPr>
                      <a:xfrm>
                        <a:off x="2286000" y="3956756"/>
                        <a:ext cx="4267200" cy="1224844"/>
                      </a:xfrm>
                      <a:prstGeom prst="rect">
                        <a:avLst/>
                      </a:prstGeom>
                    </p:spPr>
                  </p:pic>
                </p:oleObj>
              </mc:Fallback>
            </mc:AlternateContent>
          </a:graphicData>
        </a:graphic>
      </p:graphicFrame>
    </p:spTree>
    <p:extLst>
      <p:ext uri="{BB962C8B-B14F-4D97-AF65-F5344CB8AC3E}">
        <p14:creationId xmlns:p14="http://schemas.microsoft.com/office/powerpoint/2010/main" val="1615812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wipe(left)">
                                      <p:cBhvr>
                                        <p:cTn id="12" dur="5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wipe(left)">
                                      <p:cBhvr>
                                        <p:cTn id="17" dur="500"/>
                                        <p:tgtEl>
                                          <p:spTgt spid="307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wipe(left)">
                                      <p:cBhvr>
                                        <p:cTn id="27" dur="500"/>
                                        <p:tgtEl>
                                          <p:spTgt spid="307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722">
                                            <p:txEl>
                                              <p:pRg st="6" end="6"/>
                                            </p:txEl>
                                          </p:spTgt>
                                        </p:tgtEl>
                                        <p:attrNameLst>
                                          <p:attrName>style.visibility</p:attrName>
                                        </p:attrNameLst>
                                      </p:cBhvr>
                                      <p:to>
                                        <p:strVal val="visible"/>
                                      </p:to>
                                    </p:set>
                                    <p:animEffect transition="in" filter="wipe(left)">
                                      <p:cBhvr>
                                        <p:cTn id="32" dur="500"/>
                                        <p:tgtEl>
                                          <p:spTgt spid="30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Experimental Demonstration of </a:t>
            </a:r>
            <a:r>
              <a:rPr lang="en-US" dirty="0" err="1" smtClean="0"/>
              <a:t>Equi</a:t>
            </a:r>
            <a:r>
              <a:rPr lang="en-US" dirty="0" smtClean="0"/>
              <a:t>-partition Principle</a:t>
            </a:r>
            <a:endParaRPr lang="en-US" dirty="0"/>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
        <p:nvSpPr>
          <p:cNvPr id="7" name="Slide Number Placeholder 6"/>
          <p:cNvSpPr>
            <a:spLocks noGrp="1"/>
          </p:cNvSpPr>
          <p:nvPr>
            <p:ph type="sldNum" sz="quarter" idx="12"/>
          </p:nvPr>
        </p:nvSpPr>
        <p:spPr/>
        <p:txBody>
          <a:bodyPr/>
          <a:lstStyle/>
          <a:p>
            <a:fld id="{B0A584D5-84B3-7C44-9FA7-F640A0B6EDEF}" type="slidenum">
              <a:rPr lang="en-US" smtClean="0"/>
              <a:pPr/>
              <a:t>21</a:t>
            </a:fld>
            <a:endParaRPr lang="en-US"/>
          </a:p>
        </p:txBody>
      </p:sp>
      <p:pic>
        <p:nvPicPr>
          <p:cNvPr id="8"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1524000"/>
            <a:ext cx="863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2438400" y="2590800"/>
            <a:ext cx="2819400" cy="1752600"/>
          </a:xfrm>
          <a:prstGeom prst="rect">
            <a:avLst/>
          </a:prstGeom>
          <a:solidFill>
            <a:srgbClr val="8BD5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5257800" y="3276600"/>
            <a:ext cx="1905000" cy="1066800"/>
          </a:xfrm>
          <a:prstGeom prst="rect">
            <a:avLst/>
          </a:prstGeom>
          <a:solidFill>
            <a:srgbClr val="8BD5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5257800" y="1981200"/>
            <a:ext cx="3124200" cy="1219200"/>
          </a:xfrm>
          <a:prstGeom prst="rect">
            <a:avLst/>
          </a:prstGeom>
          <a:solidFill>
            <a:srgbClr val="8BD5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5668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8" fill="hold" grpId="0" nodeType="clickEffect">
                                  <p:stCondLst>
                                    <p:cond delay="0"/>
                                  </p:stCondLst>
                                  <p:childTnLst>
                                    <p:animEffect transition="out" filter="wipe(left)">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0" nodeType="clickEffect">
                                  <p:stCondLst>
                                    <p:cond delay="0"/>
                                  </p:stCondLst>
                                  <p:childTnLst>
                                    <p:animEffect transition="out" filter="wipe(left)">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14400"/>
          </a:xfrm>
        </p:spPr>
        <p:txBody>
          <a:bodyPr/>
          <a:lstStyle/>
          <a:p>
            <a:pPr eaLnBrk="1" hangingPunct="1"/>
            <a:r>
              <a:rPr lang="en-US" sz="5400" dirty="0" smtClean="0"/>
              <a:t>Concept of Waves </a:t>
            </a:r>
            <a:r>
              <a:rPr lang="en-US" sz="5400" dirty="0"/>
              <a:t>and Particles</a:t>
            </a:r>
          </a:p>
        </p:txBody>
      </p:sp>
      <p:sp>
        <p:nvSpPr>
          <p:cNvPr id="20483" name="Rectangle 3"/>
          <p:cNvSpPr>
            <a:spLocks noGrp="1" noChangeArrowheads="1"/>
          </p:cNvSpPr>
          <p:nvPr>
            <p:ph type="body" idx="1"/>
          </p:nvPr>
        </p:nvSpPr>
        <p:spPr>
          <a:xfrm>
            <a:off x="228600" y="1295400"/>
            <a:ext cx="8610600" cy="4876800"/>
          </a:xfrm>
        </p:spPr>
        <p:txBody>
          <a:bodyPr/>
          <a:lstStyle/>
          <a:p>
            <a:pPr marL="571500" indent="-571500" eaLnBrk="1" hangingPunct="1">
              <a:buSzPct val="70000"/>
              <a:buFont typeface="Wingdings" pitchFamily="-84" charset="2"/>
              <a:buNone/>
            </a:pPr>
            <a:r>
              <a:rPr lang="en-US" sz="4400" dirty="0"/>
              <a:t>Two ways in which energy is transported</a:t>
            </a:r>
            <a:r>
              <a:rPr lang="en-US" sz="4400" dirty="0" smtClean="0"/>
              <a:t>:</a:t>
            </a:r>
          </a:p>
          <a:p>
            <a:pPr marL="571500" indent="-571500" eaLnBrk="1" hangingPunct="1">
              <a:buClr>
                <a:schemeClr val="tx1"/>
              </a:buClr>
              <a:buSzPct val="70000"/>
            </a:pPr>
            <a:r>
              <a:rPr lang="en-US" sz="4000" dirty="0">
                <a:solidFill>
                  <a:srgbClr val="660066"/>
                </a:solidFill>
              </a:rPr>
              <a:t>Point mass interaction: transfers of momentum and kinetic energy: </a:t>
            </a:r>
            <a:r>
              <a:rPr lang="en-US" sz="4000" i="1" dirty="0" smtClean="0">
                <a:solidFill>
                  <a:srgbClr val="660066"/>
                </a:solidFill>
              </a:rPr>
              <a:t>particles</a:t>
            </a:r>
            <a:endParaRPr lang="en-US" sz="4000" dirty="0" smtClean="0">
              <a:solidFill>
                <a:srgbClr val="660066"/>
              </a:solidFill>
            </a:endParaRPr>
          </a:p>
          <a:p>
            <a:pPr marL="571500" indent="-571500" eaLnBrk="1" hangingPunct="1">
              <a:buClr>
                <a:schemeClr val="tx1"/>
              </a:buClr>
              <a:buSzPct val="70000"/>
            </a:pPr>
            <a:r>
              <a:rPr lang="en-US" sz="4000" dirty="0">
                <a:solidFill>
                  <a:srgbClr val="660066"/>
                </a:solidFill>
              </a:rPr>
              <a:t>Extended regions wherein energy transfers by way of vibrations and rotations are observed: </a:t>
            </a:r>
            <a:r>
              <a:rPr lang="en-US" sz="4000" i="1" dirty="0" smtClean="0">
                <a:solidFill>
                  <a:srgbClr val="660066"/>
                </a:solidFill>
              </a:rPr>
              <a:t>waves</a:t>
            </a:r>
            <a:endParaRPr lang="en-US" sz="4000" i="1" dirty="0">
              <a:solidFill>
                <a:srgbClr val="660066"/>
              </a:solidFill>
            </a:endParaRP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772647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dirty="0"/>
              <a:t>Particles vs. Waves</a:t>
            </a:r>
          </a:p>
        </p:txBody>
      </p:sp>
      <p:sp>
        <p:nvSpPr>
          <p:cNvPr id="21507" name="Rectangle 3"/>
          <p:cNvSpPr>
            <a:spLocks noGrp="1" noChangeArrowheads="1"/>
          </p:cNvSpPr>
          <p:nvPr>
            <p:ph type="body" idx="1"/>
          </p:nvPr>
        </p:nvSpPr>
        <p:spPr>
          <a:xfrm>
            <a:off x="304800" y="990600"/>
            <a:ext cx="8458200" cy="5105400"/>
          </a:xfrm>
        </p:spPr>
        <p:txBody>
          <a:bodyPr/>
          <a:lstStyle/>
          <a:p>
            <a:pPr eaLnBrk="1" hangingPunct="1"/>
            <a:r>
              <a:rPr lang="en-US" dirty="0"/>
              <a:t>Two distinct phenomena describing physical interactions</a:t>
            </a:r>
          </a:p>
          <a:p>
            <a:pPr lvl="1" eaLnBrk="1" hangingPunct="1"/>
            <a:r>
              <a:rPr lang="en-US" dirty="0"/>
              <a:t>Both required Newtonian mass</a:t>
            </a:r>
          </a:p>
          <a:p>
            <a:pPr lvl="1" eaLnBrk="1" hangingPunct="1"/>
            <a:r>
              <a:rPr lang="en-US" dirty="0"/>
              <a:t>Particles in the form of point masses and waves in the form of perturbation in a mass distribution, i.e., a material medium</a:t>
            </a:r>
          </a:p>
          <a:p>
            <a:pPr lvl="1" eaLnBrk="1" hangingPunct="1"/>
            <a:r>
              <a:rPr lang="en-US" dirty="0"/>
              <a:t>The distinctions are observationally quite </a:t>
            </a:r>
            <a:r>
              <a:rPr lang="en-US" dirty="0" smtClean="0"/>
              <a:t>clear</a:t>
            </a:r>
            <a:endParaRPr lang="en-US" dirty="0"/>
          </a:p>
          <a:p>
            <a:pPr lvl="2" eaLnBrk="1" hangingPunct="1"/>
            <a:r>
              <a:rPr lang="en-US" dirty="0"/>
              <a:t>H</a:t>
            </a:r>
            <a:r>
              <a:rPr lang="en-US" dirty="0" smtClean="0"/>
              <a:t>owever</a:t>
            </a:r>
            <a:r>
              <a:rPr lang="en-US" dirty="0"/>
              <a:t>, not so </a:t>
            </a:r>
            <a:r>
              <a:rPr lang="en-US" dirty="0" smtClean="0"/>
              <a:t>obvious for </a:t>
            </a:r>
            <a:r>
              <a:rPr lang="en-US" dirty="0"/>
              <a:t>the case of visible light</a:t>
            </a:r>
          </a:p>
          <a:p>
            <a:pPr lvl="1" eaLnBrk="1" hangingPunct="1"/>
            <a:r>
              <a:rPr lang="en-US" dirty="0"/>
              <a:t>Thus </a:t>
            </a:r>
            <a:r>
              <a:rPr lang="en-US" dirty="0" smtClean="0"/>
              <a:t>as </a:t>
            </a:r>
            <a:r>
              <a:rPr lang="en-US" dirty="0"/>
              <a:t>the 17</a:t>
            </a:r>
            <a:r>
              <a:rPr lang="en-US" baseline="30000" dirty="0"/>
              <a:t>th</a:t>
            </a:r>
            <a:r>
              <a:rPr lang="en-US" dirty="0"/>
              <a:t> century begins the major disagreement </a:t>
            </a:r>
            <a:r>
              <a:rPr lang="en-US" dirty="0" smtClean="0"/>
              <a:t>arose concerning </a:t>
            </a:r>
            <a:r>
              <a:rPr lang="en-US" dirty="0"/>
              <a:t>the nature of light</a:t>
            </a:r>
            <a:endParaRPr lang="en-US" sz="3000"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18991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wipe(left)">
                                      <p:cBhvr>
                                        <p:cTn id="32"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762000"/>
          </a:xfrm>
        </p:spPr>
        <p:txBody>
          <a:bodyPr/>
          <a:lstStyle/>
          <a:p>
            <a:pPr eaLnBrk="1" hangingPunct="1"/>
            <a:r>
              <a:rPr lang="en-US" dirty="0"/>
              <a:t>The Nature of Light</a:t>
            </a:r>
          </a:p>
        </p:txBody>
      </p:sp>
      <p:sp>
        <p:nvSpPr>
          <p:cNvPr id="22531" name="Rectangle 3"/>
          <p:cNvSpPr>
            <a:spLocks noGrp="1" noChangeArrowheads="1"/>
          </p:cNvSpPr>
          <p:nvPr>
            <p:ph type="body" idx="1"/>
          </p:nvPr>
        </p:nvSpPr>
        <p:spPr>
          <a:xfrm>
            <a:off x="381000" y="533400"/>
            <a:ext cx="8534400" cy="5562600"/>
          </a:xfrm>
        </p:spPr>
        <p:txBody>
          <a:bodyPr/>
          <a:lstStyle/>
          <a:p>
            <a:pPr eaLnBrk="1" hangingPunct="1"/>
            <a:r>
              <a:rPr lang="en-US" sz="2400" dirty="0" smtClean="0"/>
              <a:t>Isaac </a:t>
            </a:r>
            <a:r>
              <a:rPr lang="en-US" sz="2400" dirty="0"/>
              <a:t>Newton</a:t>
            </a:r>
            <a:r>
              <a:rPr lang="en-US" sz="2400" dirty="0" smtClean="0"/>
              <a:t> promoted the corpuscular (particle) theory</a:t>
            </a:r>
            <a:endParaRPr lang="en-US" sz="2000" dirty="0" smtClean="0"/>
          </a:p>
          <a:p>
            <a:pPr lvl="1" eaLnBrk="1" hangingPunct="1"/>
            <a:r>
              <a:rPr lang="en-US" sz="2000" dirty="0" smtClean="0"/>
              <a:t>Published a book “</a:t>
            </a:r>
            <a:r>
              <a:rPr lang="en-US" sz="2000" dirty="0" err="1" smtClean="0"/>
              <a:t>Optiks</a:t>
            </a:r>
            <a:r>
              <a:rPr lang="en-US" sz="2000" dirty="0" smtClean="0"/>
              <a:t>” in 1704</a:t>
            </a:r>
          </a:p>
          <a:p>
            <a:pPr lvl="1" eaLnBrk="1" hangingPunct="1"/>
            <a:r>
              <a:rPr lang="en-US" sz="2000" dirty="0" smtClean="0"/>
              <a:t>Particles of light travel in straight lines or rays</a:t>
            </a:r>
          </a:p>
          <a:p>
            <a:pPr lvl="1" eaLnBrk="1" hangingPunct="1"/>
            <a:r>
              <a:rPr lang="en-US" sz="2000" dirty="0" smtClean="0"/>
              <a:t>Explained sharp shadows</a:t>
            </a:r>
          </a:p>
          <a:p>
            <a:pPr lvl="1" eaLnBrk="1" hangingPunct="1"/>
            <a:r>
              <a:rPr lang="en-US" sz="2000" dirty="0" smtClean="0"/>
              <a:t>Explained reflection and refraction</a:t>
            </a:r>
            <a:endParaRPr lang="en-US" dirty="0" smtClean="0"/>
          </a:p>
          <a:p>
            <a:pPr eaLnBrk="1" hangingPunct="1"/>
            <a:r>
              <a:rPr lang="en-US" sz="2400" dirty="0"/>
              <a:t>Christian Huygens (1629 -1695</a:t>
            </a:r>
            <a:r>
              <a:rPr lang="en-US" sz="2400" dirty="0" smtClean="0"/>
              <a:t>) promoted the wave theory</a:t>
            </a:r>
            <a:endParaRPr lang="en-US" sz="2000" dirty="0" smtClean="0"/>
          </a:p>
          <a:p>
            <a:pPr lvl="1" eaLnBrk="1" hangingPunct="1"/>
            <a:r>
              <a:rPr lang="en-US" sz="2000" dirty="0" smtClean="0"/>
              <a:t>Presented the theory in 1678</a:t>
            </a:r>
          </a:p>
          <a:p>
            <a:pPr lvl="1" eaLnBrk="1" hangingPunct="1"/>
            <a:r>
              <a:rPr lang="en-US" sz="2000" dirty="0" smtClean="0"/>
              <a:t>Light propagates as a wave of concentric circles from the point of origin</a:t>
            </a:r>
          </a:p>
          <a:p>
            <a:pPr lvl="1" eaLnBrk="1" hangingPunct="1"/>
            <a:r>
              <a:rPr lang="en-US" sz="2000" dirty="0" smtClean="0"/>
              <a:t>Explained reflection and refraction</a:t>
            </a:r>
          </a:p>
          <a:p>
            <a:pPr lvl="1" eaLnBrk="1" hangingPunct="1"/>
            <a:r>
              <a:rPr lang="en-US" sz="2000" dirty="0" smtClean="0"/>
              <a:t>Could not explain “sharp” edges of the shadow</a:t>
            </a:r>
            <a:endParaRPr lang="en-US" sz="3200" dirty="0" smtClean="0"/>
          </a:p>
          <a:p>
            <a:pPr eaLnBrk="1" hangingPunct="1"/>
            <a:r>
              <a:rPr lang="en-US" sz="2400" dirty="0"/>
              <a:t>Thomas Young (1773 -1829</a:t>
            </a:r>
            <a:r>
              <a:rPr lang="en-US" sz="2400" dirty="0" smtClean="0"/>
              <a:t>) &amp; </a:t>
            </a:r>
            <a:r>
              <a:rPr lang="en-US" sz="2400" dirty="0" err="1" smtClean="0"/>
              <a:t>Augustin</a:t>
            </a:r>
            <a:r>
              <a:rPr lang="en-US" sz="2400" dirty="0" smtClean="0"/>
              <a:t> </a:t>
            </a:r>
            <a:r>
              <a:rPr lang="en-US" sz="2400" dirty="0"/>
              <a:t>Fresnel (1788 – 1829</a:t>
            </a:r>
            <a:r>
              <a:rPr lang="en-US" sz="2400" dirty="0" smtClean="0"/>
              <a:t>) </a:t>
            </a:r>
            <a:r>
              <a:rPr lang="en-US" sz="2400" dirty="0" err="1" smtClean="0">
                <a:sym typeface="Wingdings"/>
              </a:rPr>
              <a:t></a:t>
            </a:r>
            <a:r>
              <a:rPr lang="en-US" sz="2400" dirty="0" smtClean="0">
                <a:sym typeface="Wingdings"/>
              </a:rPr>
              <a:t> Showed in 1802 and afterward that light clearly behaves as wave through two slit interference and other experiments </a:t>
            </a:r>
          </a:p>
          <a:p>
            <a:pPr eaLnBrk="1" hangingPunct="1"/>
            <a:r>
              <a:rPr lang="en-US" sz="2400" dirty="0" smtClean="0">
                <a:sym typeface="Wingdings"/>
              </a:rPr>
              <a:t>In 1850 Foucault showed that light travel slowly in water than air, the final blow to the corpuscular theory in explaining refraction</a:t>
            </a:r>
            <a:endParaRPr lang="en-US" sz="2400"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808721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left)">
                                      <p:cBhvr>
                                        <p:cTn id="32" dur="500"/>
                                        <p:tgtEl>
                                          <p:spTgt spid="22531">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Effect transition="in" filter="wipe(left)">
                                      <p:cBhvr>
                                        <p:cTn id="35" dur="500"/>
                                        <p:tgtEl>
                                          <p:spTgt spid="2253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531">
                                            <p:txEl>
                                              <p:pRg st="7" end="7"/>
                                            </p:txEl>
                                          </p:spTgt>
                                        </p:tgtEl>
                                        <p:attrNameLst>
                                          <p:attrName>style.visibility</p:attrName>
                                        </p:attrNameLst>
                                      </p:cBhvr>
                                      <p:to>
                                        <p:strVal val="visible"/>
                                      </p:to>
                                    </p:set>
                                    <p:animEffect transition="in" filter="wipe(left)">
                                      <p:cBhvr>
                                        <p:cTn id="40" dur="500"/>
                                        <p:tgtEl>
                                          <p:spTgt spid="2253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531">
                                            <p:txEl>
                                              <p:pRg st="8" end="8"/>
                                            </p:txEl>
                                          </p:spTgt>
                                        </p:tgtEl>
                                        <p:attrNameLst>
                                          <p:attrName>style.visibility</p:attrName>
                                        </p:attrNameLst>
                                      </p:cBhvr>
                                      <p:to>
                                        <p:strVal val="visible"/>
                                      </p:to>
                                    </p:set>
                                    <p:animEffect transition="in" filter="wipe(left)">
                                      <p:cBhvr>
                                        <p:cTn id="45" dur="500"/>
                                        <p:tgtEl>
                                          <p:spTgt spid="2253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531">
                                            <p:txEl>
                                              <p:pRg st="9" end="9"/>
                                            </p:txEl>
                                          </p:spTgt>
                                        </p:tgtEl>
                                        <p:attrNameLst>
                                          <p:attrName>style.visibility</p:attrName>
                                        </p:attrNameLst>
                                      </p:cBhvr>
                                      <p:to>
                                        <p:strVal val="visible"/>
                                      </p:to>
                                    </p:set>
                                    <p:animEffect transition="in" filter="wipe(left)">
                                      <p:cBhvr>
                                        <p:cTn id="50" dur="500"/>
                                        <p:tgtEl>
                                          <p:spTgt spid="2253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531">
                                            <p:txEl>
                                              <p:pRg st="10" end="10"/>
                                            </p:txEl>
                                          </p:spTgt>
                                        </p:tgtEl>
                                        <p:attrNameLst>
                                          <p:attrName>style.visibility</p:attrName>
                                        </p:attrNameLst>
                                      </p:cBhvr>
                                      <p:to>
                                        <p:strVal val="visible"/>
                                      </p:to>
                                    </p:set>
                                    <p:animEffect transition="in" filter="wipe(left)">
                                      <p:cBhvr>
                                        <p:cTn id="55" dur="500"/>
                                        <p:tgtEl>
                                          <p:spTgt spid="2253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531">
                                            <p:txEl>
                                              <p:pRg st="11" end="11"/>
                                            </p:txEl>
                                          </p:spTgt>
                                        </p:tgtEl>
                                        <p:attrNameLst>
                                          <p:attrName>style.visibility</p:attrName>
                                        </p:attrNameLst>
                                      </p:cBhvr>
                                      <p:to>
                                        <p:strVal val="visible"/>
                                      </p:to>
                                    </p:set>
                                    <p:animEffect transition="in" filter="wipe(left)">
                                      <p:cBhvr>
                                        <p:cTn id="60" dur="500"/>
                                        <p:tgtEl>
                                          <p:spTgt spid="225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990600"/>
          </a:xfrm>
        </p:spPr>
        <p:txBody>
          <a:bodyPr/>
          <a:lstStyle/>
          <a:p>
            <a:pPr eaLnBrk="1" hangingPunct="1"/>
            <a:r>
              <a:rPr lang="en-US" dirty="0"/>
              <a:t>The Wave Theory Advances…</a:t>
            </a:r>
          </a:p>
        </p:txBody>
      </p:sp>
      <p:sp>
        <p:nvSpPr>
          <p:cNvPr id="25603" name="Rectangle 3"/>
          <p:cNvSpPr>
            <a:spLocks noGrp="1" noChangeArrowheads="1"/>
          </p:cNvSpPr>
          <p:nvPr>
            <p:ph type="body" idx="1"/>
          </p:nvPr>
        </p:nvSpPr>
        <p:spPr>
          <a:xfrm>
            <a:off x="152400" y="762000"/>
            <a:ext cx="5257800" cy="5562600"/>
          </a:xfrm>
        </p:spPr>
        <p:txBody>
          <a:bodyPr/>
          <a:lstStyle/>
          <a:p>
            <a:pPr eaLnBrk="1" hangingPunct="1"/>
            <a:r>
              <a:rPr lang="en-US" sz="2800" dirty="0"/>
              <a:t>Contributions by Huygens, Young, Fresnel and Maxwell</a:t>
            </a:r>
          </a:p>
          <a:p>
            <a:pPr eaLnBrk="1" hangingPunct="1"/>
            <a:r>
              <a:rPr lang="en-US" sz="2800" dirty="0"/>
              <a:t>Double-slit interference patterns</a:t>
            </a:r>
          </a:p>
          <a:p>
            <a:pPr eaLnBrk="1" hangingPunct="1"/>
            <a:r>
              <a:rPr lang="en-US" sz="2800" dirty="0"/>
              <a:t>Refraction of light from </a:t>
            </a:r>
            <a:r>
              <a:rPr lang="en-US" sz="2800" dirty="0" smtClean="0"/>
              <a:t>the </a:t>
            </a:r>
            <a:r>
              <a:rPr lang="en-US" sz="2800" dirty="0"/>
              <a:t>vacuum to a</a:t>
            </a:r>
            <a:r>
              <a:rPr lang="en-US" sz="2800" dirty="0" smtClean="0"/>
              <a:t> medium</a:t>
            </a:r>
            <a:endParaRPr lang="en-US" sz="2800" dirty="0"/>
          </a:p>
          <a:p>
            <a:pPr eaLnBrk="1" hangingPunct="1"/>
            <a:r>
              <a:rPr lang="en-US" sz="2800" dirty="0"/>
              <a:t>Light was an electromagnetic </a:t>
            </a:r>
            <a:r>
              <a:rPr lang="en-US" sz="2800" dirty="0" smtClean="0"/>
              <a:t>phenomenon</a:t>
            </a:r>
          </a:p>
          <a:p>
            <a:pPr eaLnBrk="1" hangingPunct="1"/>
            <a:r>
              <a:rPr lang="en-US" sz="2800" dirty="0" smtClean="0"/>
              <a:t>Shadows are not as sharp as once thought with the </a:t>
            </a:r>
            <a:r>
              <a:rPr lang="en-US" sz="2800" b="1" u="sng" dirty="0" smtClean="0">
                <a:solidFill>
                  <a:srgbClr val="800000"/>
                </a:solidFill>
              </a:rPr>
              <a:t>advancement of experimental precision</a:t>
            </a:r>
          </a:p>
          <a:p>
            <a:pPr eaLnBrk="1" hangingPunct="1"/>
            <a:r>
              <a:rPr lang="en-US" sz="2800" i="1" dirty="0"/>
              <a:t>Establishes that light propagates as a wave</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pSp>
        <p:nvGrpSpPr>
          <p:cNvPr id="13" name="Group 12"/>
          <p:cNvGrpSpPr/>
          <p:nvPr/>
        </p:nvGrpSpPr>
        <p:grpSpPr>
          <a:xfrm>
            <a:off x="5410200" y="990600"/>
            <a:ext cx="3581400" cy="3124200"/>
            <a:chOff x="5410200" y="990600"/>
            <a:chExt cx="3581400" cy="3124200"/>
          </a:xfrm>
        </p:grpSpPr>
        <p:pic>
          <p:nvPicPr>
            <p:cNvPr id="7" name="Picture 1"/>
            <p:cNvPicPr>
              <a:picLocks/>
            </p:cNvPicPr>
            <p:nvPr/>
          </p:nvPicPr>
          <p:blipFill>
            <a:blip r:embed="rId3"/>
            <a:srcRect/>
            <a:stretch>
              <a:fillRect/>
            </a:stretch>
          </p:blipFill>
          <p:spPr bwMode="auto">
            <a:xfrm>
              <a:off x="5410200" y="990600"/>
              <a:ext cx="3581400" cy="3048000"/>
            </a:xfrm>
            <a:prstGeom prst="rect">
              <a:avLst/>
            </a:prstGeom>
            <a:noFill/>
            <a:ln w="9525">
              <a:noFill/>
              <a:miter lim="800000"/>
              <a:headEnd/>
              <a:tailEnd/>
            </a:ln>
          </p:spPr>
        </p:pic>
        <p:sp>
          <p:nvSpPr>
            <p:cNvPr id="10" name="Rectangle 9"/>
            <p:cNvSpPr/>
            <p:nvPr/>
          </p:nvSpPr>
          <p:spPr bwMode="auto">
            <a:xfrm>
              <a:off x="7010400" y="3810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5410200" y="3886200"/>
            <a:ext cx="3581400" cy="2743200"/>
            <a:chOff x="5562600" y="2514600"/>
            <a:chExt cx="3581400" cy="2743200"/>
          </a:xfrm>
        </p:grpSpPr>
        <p:pic>
          <p:nvPicPr>
            <p:cNvPr id="8" name="Picture 1"/>
            <p:cNvPicPr>
              <a:picLocks/>
            </p:cNvPicPr>
            <p:nvPr/>
          </p:nvPicPr>
          <p:blipFill>
            <a:blip r:embed="rId4"/>
            <a:srcRect/>
            <a:stretch>
              <a:fillRect/>
            </a:stretch>
          </p:blipFill>
          <p:spPr bwMode="auto">
            <a:xfrm>
              <a:off x="5562600" y="2514600"/>
              <a:ext cx="3581400" cy="2692400"/>
            </a:xfrm>
            <a:prstGeom prst="rect">
              <a:avLst/>
            </a:prstGeom>
            <a:noFill/>
            <a:ln w="9525">
              <a:noFill/>
              <a:miter lim="800000"/>
              <a:headEnd/>
              <a:tailEnd/>
            </a:ln>
          </p:spPr>
        </p:pic>
        <p:sp>
          <p:nvSpPr>
            <p:cNvPr id="12" name="Rectangle 11"/>
            <p:cNvSpPr/>
            <p:nvPr/>
          </p:nvSpPr>
          <p:spPr bwMode="auto">
            <a:xfrm>
              <a:off x="7086600" y="4953000"/>
              <a:ext cx="4572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7037944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wipe(left)">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lstStyle/>
          <a:p>
            <a:pPr eaLnBrk="1" hangingPunct="1"/>
            <a:r>
              <a:rPr lang="en-US" dirty="0"/>
              <a:t>The Electromagnetic Spectrum</a:t>
            </a:r>
          </a:p>
        </p:txBody>
      </p:sp>
      <p:sp>
        <p:nvSpPr>
          <p:cNvPr id="26627" name="Rectangle 3"/>
          <p:cNvSpPr>
            <a:spLocks noGrp="1" noChangeArrowheads="1"/>
          </p:cNvSpPr>
          <p:nvPr>
            <p:ph type="body" sz="half" idx="1"/>
          </p:nvPr>
        </p:nvSpPr>
        <p:spPr>
          <a:xfrm>
            <a:off x="457200" y="914400"/>
            <a:ext cx="8383587" cy="5029200"/>
          </a:xfrm>
        </p:spPr>
        <p:txBody>
          <a:bodyPr/>
          <a:lstStyle/>
          <a:p>
            <a:pPr eaLnBrk="1" hangingPunct="1"/>
            <a:r>
              <a:rPr lang="en-US" sz="3600" dirty="0"/>
              <a:t>Visible light covers only a small range of the total electromagnetic spectrum</a:t>
            </a:r>
          </a:p>
          <a:p>
            <a:pPr eaLnBrk="1" hangingPunct="1"/>
            <a:r>
              <a:rPr lang="en-US" sz="3600" dirty="0"/>
              <a:t>All electromagnetic waves travel </a:t>
            </a:r>
            <a:r>
              <a:rPr lang="en-US" sz="3600" dirty="0" smtClean="0"/>
              <a:t>in vacuum </a:t>
            </a:r>
            <a:r>
              <a:rPr lang="en-US" sz="3600" dirty="0"/>
              <a:t>with </a:t>
            </a:r>
            <a:r>
              <a:rPr lang="en-US" sz="3600" dirty="0" smtClean="0"/>
              <a:t>the </a:t>
            </a:r>
            <a:r>
              <a:rPr lang="en-US" sz="3600" dirty="0"/>
              <a:t>speed </a:t>
            </a:r>
            <a:r>
              <a:rPr lang="en-US" sz="3600" i="1" dirty="0"/>
              <a:t>c</a:t>
            </a:r>
            <a:r>
              <a:rPr lang="en-US" sz="3600" dirty="0"/>
              <a:t> given by</a:t>
            </a:r>
            <a:r>
              <a:rPr lang="en-US" sz="3600" dirty="0" smtClean="0"/>
              <a:t>:</a:t>
            </a:r>
          </a:p>
          <a:p>
            <a:pPr eaLnBrk="1" hangingPunct="1"/>
            <a:endParaRPr lang="en-US" sz="3600" dirty="0"/>
          </a:p>
          <a:p>
            <a:pPr eaLnBrk="1" hangingPunct="1">
              <a:buFont typeface="Wingdings" pitchFamily="-84" charset="2"/>
              <a:buNone/>
            </a:pPr>
            <a:endParaRPr lang="en-US" sz="3600" dirty="0"/>
          </a:p>
          <a:p>
            <a:pPr algn="ctr" eaLnBrk="1" hangingPunct="1">
              <a:buFont typeface="Wingdings" pitchFamily="-84" charset="2"/>
              <a:buNone/>
            </a:pPr>
            <a:r>
              <a:rPr lang="en-US" sz="3600" dirty="0"/>
              <a:t>(where </a:t>
            </a:r>
            <a:r>
              <a:rPr lang="el-GR" sz="3600" i="1" dirty="0">
                <a:latin typeface="Symbol" charset="2"/>
                <a:ea typeface="Arial" pitchFamily="-84" charset="0"/>
                <a:cs typeface="Symbol" charset="2"/>
              </a:rPr>
              <a:t>μ</a:t>
            </a:r>
            <a:r>
              <a:rPr lang="en-US" sz="3600" baseline="-25000" dirty="0">
                <a:ea typeface="Times New Roman" pitchFamily="-84" charset="0"/>
                <a:cs typeface="Times New Roman" pitchFamily="-84" charset="0"/>
              </a:rPr>
              <a:t>0</a:t>
            </a:r>
            <a:r>
              <a:rPr lang="en-US" sz="3600" dirty="0"/>
              <a:t> and </a:t>
            </a:r>
            <a:r>
              <a:rPr lang="el-GR" sz="3600" i="1" dirty="0">
                <a:latin typeface="Symbol" charset="2"/>
                <a:ea typeface="Arial" pitchFamily="-84" charset="0"/>
                <a:cs typeface="Symbol" charset="2"/>
              </a:rPr>
              <a:t>ε</a:t>
            </a:r>
            <a:r>
              <a:rPr lang="en-US" sz="3600" baseline="-25000" dirty="0">
                <a:ea typeface="Times New Roman" pitchFamily="-84" charset="0"/>
                <a:cs typeface="Times New Roman" pitchFamily="-84" charset="0"/>
              </a:rPr>
              <a:t>0</a:t>
            </a:r>
            <a:r>
              <a:rPr lang="en-US" sz="3600" dirty="0"/>
              <a:t> are the respective permeability  and permittivity of “free” space) </a:t>
            </a:r>
          </a:p>
          <a:p>
            <a:pPr eaLnBrk="1" hangingPunct="1">
              <a:buFont typeface="Wingdings" pitchFamily="-84" charset="2"/>
              <a:buNone/>
            </a:pPr>
            <a:endParaRPr lang="en-US" sz="3600" dirty="0"/>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fld id="{ADB2E083-8E3A-1B42-A68A-F85B4CD88EAD}" type="slidenum">
              <a:rPr lang="en-US" smtClean="0"/>
              <a:pPr/>
              <a:t>26</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8" name="Object 29"/>
          <p:cNvGraphicFramePr>
            <a:graphicFrameLocks noChangeAspect="1"/>
          </p:cNvGraphicFramePr>
          <p:nvPr>
            <p:extLst>
              <p:ext uri="{D42A27DB-BD31-4B8C-83A1-F6EECF244321}">
                <p14:modId xmlns:p14="http://schemas.microsoft.com/office/powerpoint/2010/main" val="3460560338"/>
              </p:ext>
            </p:extLst>
          </p:nvPr>
        </p:nvGraphicFramePr>
        <p:xfrm>
          <a:off x="3276600" y="3352800"/>
          <a:ext cx="2759075" cy="1319212"/>
        </p:xfrm>
        <a:graphic>
          <a:graphicData uri="http://schemas.openxmlformats.org/presentationml/2006/ole">
            <mc:AlternateContent xmlns:mc="http://schemas.openxmlformats.org/markup-compatibility/2006">
              <mc:Choice xmlns:v="urn:schemas-microsoft-com:vml" Requires="v">
                <p:oleObj spid="_x0000_s106502" name="Equation" r:id="rId4" imgW="965200" imgH="457200" progId="Equation.DSMT4">
                  <p:embed/>
                </p:oleObj>
              </mc:Choice>
              <mc:Fallback>
                <p:oleObj name="Equation" r:id="rId4" imgW="965200" imgH="457200" progId="Equation.DSMT4">
                  <p:embed/>
                  <p:pic>
                    <p:nvPicPr>
                      <p:cNvPr id="0" name=""/>
                      <p:cNvPicPr>
                        <a:picLocks noChangeAspect="1" noChangeArrowheads="1"/>
                      </p:cNvPicPr>
                      <p:nvPr/>
                    </p:nvPicPr>
                    <p:blipFill>
                      <a:blip r:embed="rId5"/>
                      <a:srcRect/>
                      <a:stretch>
                        <a:fillRect/>
                      </a:stretch>
                    </p:blipFill>
                    <p:spPr bwMode="auto">
                      <a:xfrm>
                        <a:off x="3276600" y="3352800"/>
                        <a:ext cx="2759075" cy="1319212"/>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11041994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0"/>
            <a:ext cx="8610600" cy="762000"/>
          </a:xfrm>
        </p:spPr>
        <p:txBody>
          <a:bodyPr/>
          <a:lstStyle/>
          <a:p>
            <a:pPr eaLnBrk="1" hangingPunct="1"/>
            <a:r>
              <a:rPr lang="en-US" sz="4000" dirty="0" smtClean="0"/>
              <a:t>Conservation </a:t>
            </a:r>
            <a:r>
              <a:rPr lang="en-US" sz="4000" dirty="0"/>
              <a:t>Laws and Fundamental Forces</a:t>
            </a:r>
          </a:p>
        </p:txBody>
      </p:sp>
      <p:sp>
        <p:nvSpPr>
          <p:cNvPr id="27651" name="Rectangle 3"/>
          <p:cNvSpPr>
            <a:spLocks noGrp="1" noChangeArrowheads="1"/>
          </p:cNvSpPr>
          <p:nvPr>
            <p:ph type="body" idx="1"/>
          </p:nvPr>
        </p:nvSpPr>
        <p:spPr>
          <a:xfrm>
            <a:off x="533400" y="609600"/>
            <a:ext cx="8229600" cy="5638800"/>
          </a:xfrm>
        </p:spPr>
        <p:txBody>
          <a:bodyPr/>
          <a:lstStyle/>
          <a:p>
            <a:pPr eaLnBrk="1" hangingPunct="1"/>
            <a:r>
              <a:rPr lang="en-US" dirty="0" smtClean="0"/>
              <a:t>Conservations laws are guiding principles of physics</a:t>
            </a:r>
          </a:p>
          <a:p>
            <a:pPr eaLnBrk="1" hangingPunct="1"/>
            <a:r>
              <a:rPr lang="en-US" dirty="0" smtClean="0"/>
              <a:t>Recall </a:t>
            </a:r>
            <a:r>
              <a:rPr lang="en-US" dirty="0"/>
              <a:t>the fundamental conservation laws:</a:t>
            </a:r>
          </a:p>
          <a:p>
            <a:pPr lvl="1" eaLnBrk="1" hangingPunct="1"/>
            <a:r>
              <a:rPr lang="en-US" dirty="0"/>
              <a:t>Conservation of energy</a:t>
            </a:r>
          </a:p>
          <a:p>
            <a:pPr lvl="1" eaLnBrk="1" hangingPunct="1"/>
            <a:r>
              <a:rPr lang="en-US" dirty="0"/>
              <a:t>Conservation of linear momentum</a:t>
            </a:r>
          </a:p>
          <a:p>
            <a:pPr lvl="1" eaLnBrk="1" hangingPunct="1"/>
            <a:r>
              <a:rPr lang="en-US" dirty="0"/>
              <a:t>Conservation of angular momentum</a:t>
            </a:r>
          </a:p>
          <a:p>
            <a:pPr lvl="1" eaLnBrk="1" hangingPunct="1"/>
            <a:r>
              <a:rPr lang="en-US" dirty="0"/>
              <a:t>Conservation of electric charge</a:t>
            </a:r>
            <a:endParaRPr lang="en-US" dirty="0" smtClean="0"/>
          </a:p>
          <a:p>
            <a:pPr eaLnBrk="1" hangingPunct="1"/>
            <a:r>
              <a:rPr lang="en-US" dirty="0" smtClean="0"/>
              <a:t>In addition to the classical conservation laws, two modern results include:</a:t>
            </a:r>
          </a:p>
          <a:p>
            <a:pPr lvl="1" eaLnBrk="1" hangingPunct="1"/>
            <a:r>
              <a:rPr lang="en-US" dirty="0" smtClean="0"/>
              <a:t>The conservation of baryons and leptons</a:t>
            </a:r>
          </a:p>
          <a:p>
            <a:pPr lvl="1" eaLnBrk="1" hangingPunct="1"/>
            <a:r>
              <a:rPr lang="en-US" dirty="0" smtClean="0"/>
              <a:t>The fundamental invariance principles for time reversal, distance, and parity</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9009507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left)">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left)">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left)">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left)">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wipe(left)">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wipe(left)">
                                      <p:cBhvr>
                                        <p:cTn id="37" dur="500"/>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7651">
                                            <p:txEl>
                                              <p:pRg st="7" end="7"/>
                                            </p:txEl>
                                          </p:spTgt>
                                        </p:tgtEl>
                                        <p:attrNameLst>
                                          <p:attrName>style.visibility</p:attrName>
                                        </p:attrNameLst>
                                      </p:cBhvr>
                                      <p:to>
                                        <p:strVal val="visible"/>
                                      </p:to>
                                    </p:set>
                                    <p:animEffect transition="in" filter="wipe(left)">
                                      <p:cBhvr>
                                        <p:cTn id="42" dur="500"/>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1">
                                            <p:txEl>
                                              <p:pRg st="8" end="8"/>
                                            </p:txEl>
                                          </p:spTgt>
                                        </p:tgtEl>
                                        <p:attrNameLst>
                                          <p:attrName>style.visibility</p:attrName>
                                        </p:attrNameLst>
                                      </p:cBhvr>
                                      <p:to>
                                        <p:strVal val="visible"/>
                                      </p:to>
                                    </p:set>
                                    <p:animEffect transition="in" filter="wipe(left)">
                                      <p:cBhvr>
                                        <p:cTn id="47"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sz="half" idx="1"/>
          </p:nvPr>
        </p:nvSpPr>
        <p:spPr>
          <a:xfrm>
            <a:off x="304800" y="685800"/>
            <a:ext cx="8229600" cy="5715000"/>
          </a:xfrm>
        </p:spPr>
        <p:txBody>
          <a:bodyPr/>
          <a:lstStyle/>
          <a:p>
            <a:pPr eaLnBrk="1" hangingPunct="1"/>
            <a:r>
              <a:rPr lang="en-US" sz="2800" dirty="0"/>
              <a:t>The three fundamental forces are </a:t>
            </a:r>
            <a:r>
              <a:rPr lang="en-US" sz="2800" dirty="0" smtClean="0"/>
              <a:t>introduced</a:t>
            </a:r>
          </a:p>
          <a:p>
            <a:pPr lvl="1" eaLnBrk="1" hangingPunct="1"/>
            <a:r>
              <a:rPr lang="en-US" sz="2400" b="1" dirty="0"/>
              <a:t>Gravitational</a:t>
            </a:r>
            <a:r>
              <a:rPr lang="en-US" sz="2400" dirty="0"/>
              <a:t>: </a:t>
            </a:r>
            <a:endParaRPr lang="en-US" sz="2400" dirty="0" smtClean="0"/>
          </a:p>
          <a:p>
            <a:pPr lvl="1" eaLnBrk="1" hangingPunct="1"/>
            <a:endParaRPr lang="en-US" sz="2400" dirty="0" smtClean="0"/>
          </a:p>
          <a:p>
            <a:pPr lvl="2" eaLnBrk="1" hangingPunct="1"/>
            <a:r>
              <a:rPr lang="en-US" sz="2000" dirty="0" smtClean="0"/>
              <a:t>Responsible for planetary motions, holding things on the ground, etc</a:t>
            </a:r>
          </a:p>
          <a:p>
            <a:pPr lvl="1" eaLnBrk="1" hangingPunct="1"/>
            <a:r>
              <a:rPr lang="en-US" sz="2400" b="1" dirty="0" smtClean="0"/>
              <a:t>Electroweak (unified at high energies)</a:t>
            </a:r>
            <a:endParaRPr lang="en-US" sz="2400" b="1" dirty="0"/>
          </a:p>
          <a:p>
            <a:pPr lvl="2" eaLnBrk="1" hangingPunct="1"/>
            <a:r>
              <a:rPr lang="en-US" b="1" dirty="0"/>
              <a:t>Weak</a:t>
            </a:r>
            <a:r>
              <a:rPr lang="en-US" dirty="0"/>
              <a:t>: Responsible for nuclear beta decay and effective only over distances of ~10</a:t>
            </a:r>
            <a:r>
              <a:rPr lang="en-US" baseline="30000" dirty="0">
                <a:ea typeface="Arial" pitchFamily="-84" charset="0"/>
                <a:cs typeface="Arial" pitchFamily="-84" charset="0"/>
              </a:rPr>
              <a:t>−</a:t>
            </a:r>
            <a:r>
              <a:rPr lang="en-US" baseline="30000" dirty="0"/>
              <a:t>15</a:t>
            </a:r>
            <a:r>
              <a:rPr lang="en-US" dirty="0"/>
              <a:t> </a:t>
            </a:r>
            <a:r>
              <a:rPr lang="en-US" dirty="0" err="1"/>
              <a:t>m</a:t>
            </a:r>
            <a:endParaRPr lang="en-US" dirty="0"/>
          </a:p>
          <a:p>
            <a:pPr lvl="2" eaLnBrk="1" hangingPunct="1"/>
            <a:r>
              <a:rPr lang="en-US" b="1" dirty="0"/>
              <a:t>Electromagnetic</a:t>
            </a:r>
            <a:r>
              <a:rPr lang="en-US" dirty="0" smtClean="0"/>
              <a:t>: Responsible for all non-gravitational interactions, such as all chemical reactions, friction, tension….</a:t>
            </a:r>
          </a:p>
          <a:p>
            <a:pPr lvl="2" eaLnBrk="1" hangingPunct="1"/>
            <a:endParaRPr lang="en-US" dirty="0" smtClean="0"/>
          </a:p>
          <a:p>
            <a:pPr lvl="2" eaLnBrk="1" hangingPunct="1"/>
            <a:r>
              <a:rPr lang="en-US" dirty="0" smtClean="0"/>
              <a:t>	</a:t>
            </a:r>
            <a:r>
              <a:rPr lang="en-US" dirty="0"/>
              <a:t> 	         </a:t>
            </a:r>
            <a:r>
              <a:rPr lang="en-US" dirty="0" smtClean="0"/>
              <a:t> 	(</a:t>
            </a:r>
            <a:r>
              <a:rPr lang="en-US" dirty="0"/>
              <a:t>Coulomb force</a:t>
            </a:r>
            <a:r>
              <a:rPr lang="en-US" dirty="0" smtClean="0"/>
              <a:t>)</a:t>
            </a:r>
          </a:p>
          <a:p>
            <a:pPr lvl="1" eaLnBrk="1" hangingPunct="1"/>
            <a:r>
              <a:rPr lang="en-US" sz="2800" b="1" dirty="0" smtClean="0"/>
              <a:t>Strong</a:t>
            </a:r>
            <a:r>
              <a:rPr lang="en-US" sz="2800" dirty="0"/>
              <a:t>: Responsible for “holding” the nucleus together and effective </a:t>
            </a:r>
            <a:r>
              <a:rPr lang="en-US" sz="2800" dirty="0" smtClean="0"/>
              <a:t>in the distance less </a:t>
            </a:r>
            <a:r>
              <a:rPr lang="en-US" sz="2800" dirty="0"/>
              <a:t>than ~10</a:t>
            </a:r>
            <a:r>
              <a:rPr lang="en-US" sz="2800" baseline="30000" dirty="0">
                <a:ea typeface="Arial" pitchFamily="-84" charset="0"/>
                <a:cs typeface="Arial" pitchFamily="-84" charset="0"/>
              </a:rPr>
              <a:t>−</a:t>
            </a:r>
            <a:r>
              <a:rPr lang="en-US" sz="2800" baseline="30000" dirty="0"/>
              <a:t>15</a:t>
            </a:r>
            <a:r>
              <a:rPr lang="en-US" sz="2800" baseline="-25000" dirty="0"/>
              <a:t> </a:t>
            </a:r>
            <a:r>
              <a:rPr lang="en-US" sz="2800" dirty="0"/>
              <a:t>m</a:t>
            </a:r>
          </a:p>
        </p:txBody>
      </p:sp>
      <p:sp>
        <p:nvSpPr>
          <p:cNvPr id="29699" name="Rectangle 2"/>
          <p:cNvSpPr>
            <a:spLocks noGrp="1" noChangeArrowheads="1"/>
          </p:cNvSpPr>
          <p:nvPr>
            <p:ph type="title"/>
          </p:nvPr>
        </p:nvSpPr>
        <p:spPr>
          <a:xfrm>
            <a:off x="457200" y="1"/>
            <a:ext cx="8229600" cy="838200"/>
          </a:xfrm>
        </p:spPr>
        <p:txBody>
          <a:bodyPr/>
          <a:lstStyle/>
          <a:p>
            <a:pPr eaLnBrk="1" hangingPunct="1"/>
            <a:r>
              <a:rPr lang="en-US" dirty="0"/>
              <a:t>Also in the Modern Context…</a:t>
            </a:r>
          </a:p>
        </p:txBody>
      </p:sp>
      <p:sp>
        <p:nvSpPr>
          <p:cNvPr id="6" name="Date Placeholder 5"/>
          <p:cNvSpPr>
            <a:spLocks noGrp="1"/>
          </p:cNvSpPr>
          <p:nvPr>
            <p:ph type="dt" sz="half" idx="10"/>
          </p:nvPr>
        </p:nvSpPr>
        <p:spPr/>
        <p:txBody>
          <a:bodyPr/>
          <a:lstStyle/>
          <a:p>
            <a:pPr>
              <a:defRPr/>
            </a:pPr>
            <a:r>
              <a:rPr lang="en-US" smtClean="0"/>
              <a:t>Wednesday, Jan. 15, 2014</a:t>
            </a:r>
            <a:endParaRPr lang="en-US"/>
          </a:p>
        </p:txBody>
      </p:sp>
      <p:sp>
        <p:nvSpPr>
          <p:cNvPr id="7" name="Slide Number Placeholder 6"/>
          <p:cNvSpPr>
            <a:spLocks noGrp="1"/>
          </p:cNvSpPr>
          <p:nvPr>
            <p:ph type="sldNum" sz="quarter" idx="12"/>
          </p:nvPr>
        </p:nvSpPr>
        <p:spPr/>
        <p:txBody>
          <a:bodyPr/>
          <a:lstStyle/>
          <a:p>
            <a:fld id="{ADB2E083-8E3A-1B42-A68A-F85B4CD88EAD}" type="slidenum">
              <a:rPr lang="en-US" smtClean="0"/>
              <a:pPr/>
              <a:t>28</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532331092"/>
              </p:ext>
            </p:extLst>
          </p:nvPr>
        </p:nvGraphicFramePr>
        <p:xfrm>
          <a:off x="3200400" y="1143000"/>
          <a:ext cx="2143126" cy="914400"/>
        </p:xfrm>
        <a:graphic>
          <a:graphicData uri="http://schemas.openxmlformats.org/presentationml/2006/ole">
            <mc:AlternateContent xmlns:mc="http://schemas.openxmlformats.org/markup-compatibility/2006">
              <mc:Choice xmlns:v="urn:schemas-microsoft-com:vml" Requires="v">
                <p:oleObj spid="_x0000_s107531" name="Equation" r:id="rId4" imgW="952500" imgH="406400" progId="Equation.DSMT4">
                  <p:embed/>
                </p:oleObj>
              </mc:Choice>
              <mc:Fallback>
                <p:oleObj name="Equation" r:id="rId4" imgW="952500" imgH="406400" progId="Equation.DSMT4">
                  <p:embed/>
                  <p:pic>
                    <p:nvPicPr>
                      <p:cNvPr id="0" name=""/>
                      <p:cNvPicPr/>
                      <p:nvPr/>
                    </p:nvPicPr>
                    <p:blipFill>
                      <a:blip r:embed="rId5"/>
                      <a:stretch>
                        <a:fillRect/>
                      </a:stretch>
                    </p:blipFill>
                    <p:spPr>
                      <a:xfrm>
                        <a:off x="3200400" y="1143000"/>
                        <a:ext cx="2143126" cy="914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04952297"/>
              </p:ext>
            </p:extLst>
          </p:nvPr>
        </p:nvGraphicFramePr>
        <p:xfrm>
          <a:off x="1600200" y="4495800"/>
          <a:ext cx="2286000" cy="971550"/>
        </p:xfrm>
        <a:graphic>
          <a:graphicData uri="http://schemas.openxmlformats.org/presentationml/2006/ole">
            <mc:AlternateContent xmlns:mc="http://schemas.openxmlformats.org/markup-compatibility/2006">
              <mc:Choice xmlns:v="urn:schemas-microsoft-com:vml" Requires="v">
                <p:oleObj spid="_x0000_s107532" name="Equation" r:id="rId6" imgW="1016000" imgH="431800" progId="Equation.DSMT4">
                  <p:embed/>
                </p:oleObj>
              </mc:Choice>
              <mc:Fallback>
                <p:oleObj name="Equation" r:id="rId6" imgW="1016000" imgH="431800" progId="Equation.DSMT4">
                  <p:embed/>
                  <p:pic>
                    <p:nvPicPr>
                      <p:cNvPr id="0" name=""/>
                      <p:cNvPicPr/>
                      <p:nvPr/>
                    </p:nvPicPr>
                    <p:blipFill>
                      <a:blip r:embed="rId7"/>
                      <a:stretch>
                        <a:fillRect/>
                      </a:stretch>
                    </p:blipFill>
                    <p:spPr>
                      <a:xfrm>
                        <a:off x="1600200" y="4495800"/>
                        <a:ext cx="2286000" cy="971550"/>
                      </a:xfrm>
                      <a:prstGeom prst="rect">
                        <a:avLst/>
                      </a:prstGeom>
                    </p:spPr>
                  </p:pic>
                </p:oleObj>
              </mc:Fallback>
            </mc:AlternateContent>
          </a:graphicData>
        </a:graphic>
      </p:graphicFrame>
    </p:spTree>
    <p:extLst>
      <p:ext uri="{BB962C8B-B14F-4D97-AF65-F5344CB8AC3E}">
        <p14:creationId xmlns:p14="http://schemas.microsoft.com/office/powerpoint/2010/main" val="1606490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wipe(left)">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wipe(left)">
                                      <p:cBhvr>
                                        <p:cTn id="12" dur="500"/>
                                        <p:tgtEl>
                                          <p:spTgt spid="29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wipe(left)">
                                      <p:cBhvr>
                                        <p:cTn id="22" dur="500"/>
                                        <p:tgtEl>
                                          <p:spTgt spid="297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wipe(left)">
                                      <p:cBhvr>
                                        <p:cTn id="27" dur="500"/>
                                        <p:tgtEl>
                                          <p:spTgt spid="297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700">
                                            <p:txEl>
                                              <p:pRg st="5" end="5"/>
                                            </p:txEl>
                                          </p:spTgt>
                                        </p:tgtEl>
                                        <p:attrNameLst>
                                          <p:attrName>style.visibility</p:attrName>
                                        </p:attrNameLst>
                                      </p:cBhvr>
                                      <p:to>
                                        <p:strVal val="visible"/>
                                      </p:to>
                                    </p:set>
                                    <p:animEffect transition="in" filter="wipe(left)">
                                      <p:cBhvr>
                                        <p:cTn id="32" dur="500"/>
                                        <p:tgtEl>
                                          <p:spTgt spid="297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00">
                                            <p:txEl>
                                              <p:pRg st="6" end="6"/>
                                            </p:txEl>
                                          </p:spTgt>
                                        </p:tgtEl>
                                        <p:attrNameLst>
                                          <p:attrName>style.visibility</p:attrName>
                                        </p:attrNameLst>
                                      </p:cBhvr>
                                      <p:to>
                                        <p:strVal val="visible"/>
                                      </p:to>
                                    </p:set>
                                    <p:animEffect transition="in" filter="wipe(left)">
                                      <p:cBhvr>
                                        <p:cTn id="37" dur="500"/>
                                        <p:tgtEl>
                                          <p:spTgt spid="297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700">
                                            <p:txEl>
                                              <p:pRg st="8" end="8"/>
                                            </p:txEl>
                                          </p:spTgt>
                                        </p:tgtEl>
                                        <p:attrNameLst>
                                          <p:attrName>style.visibility</p:attrName>
                                        </p:attrNameLst>
                                      </p:cBhvr>
                                      <p:to>
                                        <p:strVal val="visible"/>
                                      </p:to>
                                    </p:set>
                                    <p:animEffect transition="in" filter="wipe(left)">
                                      <p:cBhvr>
                                        <p:cTn id="47" dur="500"/>
                                        <p:tgtEl>
                                          <p:spTgt spid="2970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700">
                                            <p:txEl>
                                              <p:pRg st="9" end="9"/>
                                            </p:txEl>
                                          </p:spTgt>
                                        </p:tgtEl>
                                        <p:attrNameLst>
                                          <p:attrName>style.visibility</p:attrName>
                                        </p:attrNameLst>
                                      </p:cBhvr>
                                      <p:to>
                                        <p:strVal val="visible"/>
                                      </p:to>
                                    </p:set>
                                    <p:animEffect transition="in" filter="wipe(left)">
                                      <p:cBhvr>
                                        <p:cTn id="52" dur="500"/>
                                        <p:tgtEl>
                                          <p:spTgt spid="297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52400"/>
            <a:ext cx="7772400" cy="838200"/>
          </a:xfrm>
        </p:spPr>
        <p:txBody>
          <a:bodyPr/>
          <a:lstStyle/>
          <a:p>
            <a:pPr eaLnBrk="1" hangingPunct="1"/>
            <a:r>
              <a:rPr lang="en-US" sz="3600" dirty="0" smtClean="0"/>
              <a:t>Relative Strength of Fundamental Forces</a:t>
            </a:r>
            <a:endParaRPr lang="en-US" sz="3600" dirty="0"/>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29</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304800" y="1219200"/>
            <a:ext cx="8636000" cy="4572000"/>
          </a:xfrm>
          <a:prstGeom prst="rect">
            <a:avLst/>
          </a:prstGeom>
          <a:noFill/>
          <a:ln w="9525">
            <a:noFill/>
            <a:miter lim="800000"/>
            <a:headEnd/>
            <a:tailEnd/>
          </a:ln>
        </p:spPr>
      </p:pic>
    </p:spTree>
    <p:extLst>
      <p:ext uri="{BB962C8B-B14F-4D97-AF65-F5344CB8AC3E}">
        <p14:creationId xmlns:p14="http://schemas.microsoft.com/office/powerpoint/2010/main" val="24536966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#1</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Use the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gravitational force between the two protons separate the farthest in an intact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#1 above in terms of the gravitational force in #2. (5 points)</a:t>
            </a:r>
          </a:p>
          <a:p>
            <a:pPr eaLnBrk="1" hangingPunct="1"/>
            <a:r>
              <a:rPr lang="en-US" sz="2400" dirty="0" smtClean="0">
                <a:ea typeface="ＭＳ Ｐゴシック" pitchFamily="-84" charset="-128"/>
                <a:cs typeface="ＭＳ Ｐゴシック" pitchFamily="-84" charset="-128"/>
              </a:rPr>
              <a:t>You must look up the mass of the proton, actual size of the U</a:t>
            </a:r>
            <a:r>
              <a:rPr lang="en-US" sz="2400" baseline="30000" dirty="0" smtClean="0">
                <a:ea typeface="ＭＳ Ｐゴシック" pitchFamily="-84" charset="-128"/>
                <a:cs typeface="ＭＳ Ｐゴシック" pitchFamily="-84" charset="-128"/>
              </a:rPr>
              <a:t>238</a:t>
            </a:r>
            <a:r>
              <a:rPr lang="en-US" sz="2400" dirty="0" smtClean="0">
                <a:ea typeface="ＭＳ Ｐゴシック" pitchFamily="-84" charset="-128"/>
                <a:cs typeface="ＭＳ Ｐゴシック" pitchFamily="-84" charset="-128"/>
              </a:rPr>
              <a:t> nucleus, etc,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a:t>
            </a:r>
            <a:r>
              <a:rPr lang="en-US" sz="2400" dirty="0" smtClean="0">
                <a:ea typeface="ＭＳ Ｐゴシック" pitchFamily="-84" charset="-128"/>
                <a:cs typeface="ＭＳ Ｐゴシック" pitchFamily="-84" charset="-128"/>
              </a:rPr>
              <a:t>Jan. 27</a:t>
            </a:r>
            <a:r>
              <a:rPr lang="en-US" sz="24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eaLnBrk="1" hangingPunct="1"/>
            <a:endParaRPr lang="en-US" sz="2400" dirty="0" smtClean="0"/>
          </a:p>
        </p:txBody>
      </p:sp>
    </p:spTree>
    <p:extLst>
      <p:ext uri="{BB962C8B-B14F-4D97-AF65-F5344CB8AC3E}">
        <p14:creationId xmlns:p14="http://schemas.microsoft.com/office/powerpoint/2010/main" val="394739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76200"/>
            <a:ext cx="7772400" cy="838200"/>
          </a:xfrm>
        </p:spPr>
        <p:txBody>
          <a:bodyPr/>
          <a:lstStyle/>
          <a:p>
            <a:pPr eaLnBrk="1" hangingPunct="1"/>
            <a:r>
              <a:rPr lang="en-US" sz="5400" dirty="0"/>
              <a:t>Unification of Forces</a:t>
            </a:r>
          </a:p>
        </p:txBody>
      </p:sp>
      <p:sp>
        <p:nvSpPr>
          <p:cNvPr id="5" name="Date Placeholder 4"/>
          <p:cNvSpPr>
            <a:spLocks noGrp="1"/>
          </p:cNvSpPr>
          <p:nvPr>
            <p:ph type="dt" sz="half" idx="10"/>
          </p:nvPr>
        </p:nvSpPr>
        <p:spPr/>
        <p:txBody>
          <a:bodyPr/>
          <a:lstStyle/>
          <a:p>
            <a:pPr>
              <a:defRPr/>
            </a:pPr>
            <a:r>
              <a:rPr lang="en-US" smtClean="0"/>
              <a:t>Wednesday, Jan. 15, 2014</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pic>
        <p:nvPicPr>
          <p:cNvPr id="9" name="Picture 1"/>
          <p:cNvPicPr>
            <a:picLocks/>
          </p:cNvPicPr>
          <p:nvPr/>
        </p:nvPicPr>
        <p:blipFill>
          <a:blip r:embed="rId3"/>
          <a:srcRect/>
          <a:stretch>
            <a:fillRect/>
          </a:stretch>
        </p:blipFill>
        <p:spPr bwMode="auto">
          <a:xfrm>
            <a:off x="241300" y="1066800"/>
            <a:ext cx="8597900" cy="4699000"/>
          </a:xfrm>
          <a:prstGeom prst="rect">
            <a:avLst/>
          </a:prstGeom>
          <a:noFill/>
          <a:ln w="9525">
            <a:noFill/>
            <a:miter lim="800000"/>
            <a:headEnd/>
            <a:tailEnd/>
          </a:ln>
        </p:spPr>
      </p:pic>
      <p:sp>
        <p:nvSpPr>
          <p:cNvPr id="10" name="Rectangle 9"/>
          <p:cNvSpPr/>
          <p:nvPr/>
        </p:nvSpPr>
        <p:spPr bwMode="auto">
          <a:xfrm>
            <a:off x="2667000" y="1447800"/>
            <a:ext cx="1143000" cy="228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1447800" y="1524000"/>
            <a:ext cx="12192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3810000" y="1524000"/>
            <a:ext cx="12192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2590800" y="1828800"/>
            <a:ext cx="12192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762000" y="2895600"/>
            <a:ext cx="28956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152400" y="2362200"/>
            <a:ext cx="20574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5562600" y="2895600"/>
            <a:ext cx="1828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7162800" y="2895600"/>
            <a:ext cx="685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7848600" y="2971800"/>
            <a:ext cx="1066800" cy="83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2362200" y="2362200"/>
            <a:ext cx="1828800" cy="685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flipV="1">
            <a:off x="5867400" y="3733798"/>
            <a:ext cx="1905000" cy="53340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066800" y="3733800"/>
            <a:ext cx="2057400" cy="533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3429000" y="3657600"/>
            <a:ext cx="20574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2438400" y="4267200"/>
            <a:ext cx="18288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flipV="1">
            <a:off x="3276600" y="5257798"/>
            <a:ext cx="2438400" cy="53340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4876800" y="4267200"/>
            <a:ext cx="1828800" cy="990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3200400" y="5029200"/>
            <a:ext cx="914400" cy="304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5257800" y="4572000"/>
            <a:ext cx="3657600" cy="1200328"/>
          </a:xfrm>
          <a:prstGeom prst="rect">
            <a:avLst/>
          </a:prstGeom>
          <a:noFill/>
        </p:spPr>
        <p:txBody>
          <a:bodyPr wrap="square" rtlCol="0">
            <a:spAutoFit/>
          </a:bodyPr>
          <a:lstStyle/>
          <a:p>
            <a:pPr algn="r"/>
            <a:r>
              <a:rPr lang="en-US" dirty="0" smtClean="0">
                <a:latin typeface="+mn-lt"/>
              </a:rPr>
              <a:t>GUT, String theory</a:t>
            </a:r>
          </a:p>
          <a:p>
            <a:pPr algn="r"/>
            <a:r>
              <a:rPr lang="en-US" dirty="0" smtClean="0">
                <a:latin typeface="+mn-lt"/>
              </a:rPr>
              <a:t>Not yet experimentally verified: </a:t>
            </a:r>
            <a:r>
              <a:rPr lang="en-US" dirty="0" err="1" smtClean="0">
                <a:latin typeface="+mn-lt"/>
              </a:rPr>
              <a:t>p</a:t>
            </a:r>
            <a:r>
              <a:rPr lang="en-US" dirty="0" smtClean="0">
                <a:latin typeface="+mn-lt"/>
              </a:rPr>
              <a:t> decays, magnetic monopole </a:t>
            </a:r>
            <a:endParaRPr lang="en-US" dirty="0">
              <a:latin typeface="+mn-lt"/>
            </a:endParaRPr>
          </a:p>
        </p:txBody>
      </p:sp>
    </p:spTree>
    <p:extLst>
      <p:ext uri="{BB962C8B-B14F-4D97-AF65-F5344CB8AC3E}">
        <p14:creationId xmlns:p14="http://schemas.microsoft.com/office/powerpoint/2010/main" val="532199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1" fill="hold" grpId="0" nodeType="clickEffect">
                                  <p:stCondLst>
                                    <p:cond delay="0"/>
                                  </p:stCondLst>
                                  <p:childTnLst>
                                    <p:animEffect transition="out" filter="wipe(up)">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22" presetClass="exit" presetSubtype="1" fill="hold" grpId="0" nodeType="withEffect">
                                  <p:stCondLst>
                                    <p:cond delay="0"/>
                                  </p:stCondLst>
                                  <p:childTnLst>
                                    <p:animEffect transition="out" filter="wipe(up)">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53" presetClass="exit" presetSubtype="0" fill="hold" grpId="0"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0" nodeType="clickEffect">
                                  <p:stCondLst>
                                    <p:cond delay="0"/>
                                  </p:stCondLst>
                                  <p:childTnLst>
                                    <p:anim calcmode="lin" valueType="num">
                                      <p:cBhvr>
                                        <p:cTn id="27" dur="500"/>
                                        <p:tgtEl>
                                          <p:spTgt spid="10"/>
                                        </p:tgtEl>
                                        <p:attrNameLst>
                                          <p:attrName>ppt_w</p:attrName>
                                        </p:attrNameLst>
                                      </p:cBhvr>
                                      <p:tavLst>
                                        <p:tav tm="0">
                                          <p:val>
                                            <p:strVal val="ppt_w"/>
                                          </p:val>
                                        </p:tav>
                                        <p:tav tm="100000">
                                          <p:val>
                                            <p:fltVal val="0"/>
                                          </p:val>
                                        </p:tav>
                                      </p:tavLst>
                                    </p:anim>
                                    <p:anim calcmode="lin" valueType="num">
                                      <p:cBhvr>
                                        <p:cTn id="28" dur="500"/>
                                        <p:tgtEl>
                                          <p:spTgt spid="10"/>
                                        </p:tgtEl>
                                        <p:attrNameLst>
                                          <p:attrName>ppt_h</p:attrName>
                                        </p:attrNameLst>
                                      </p:cBhvr>
                                      <p:tavLst>
                                        <p:tav tm="0">
                                          <p:val>
                                            <p:strVal val="ppt_h"/>
                                          </p:val>
                                        </p:tav>
                                        <p:tav tm="100000">
                                          <p:val>
                                            <p:fltVal val="0"/>
                                          </p:val>
                                        </p:tav>
                                      </p:tavLst>
                                    </p:anim>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22" presetClass="exit" presetSubtype="1" fill="hold" grpId="0" nodeType="withEffect">
                                  <p:stCondLst>
                                    <p:cond delay="0"/>
                                  </p:stCondLst>
                                  <p:childTnLst>
                                    <p:animEffect transition="out" filter="wipe(up)">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22" presetClass="exit" presetSubtype="1" fill="hold" grpId="0" nodeType="afterEffect">
                                  <p:stCondLst>
                                    <p:cond delay="0"/>
                                  </p:stCondLst>
                                  <p:childTnLst>
                                    <p:animEffect transition="out" filter="wipe(up)">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1000"/>
                            </p:stCondLst>
                            <p:childTnLst>
                              <p:par>
                                <p:cTn id="44" presetID="53" presetClass="exit" presetSubtype="0" fill="hold" grpId="0" nodeType="afterEffect">
                                  <p:stCondLst>
                                    <p:cond delay="0"/>
                                  </p:stCondLst>
                                  <p:childTnLst>
                                    <p:anim calcmode="lin" valueType="num">
                                      <p:cBhvr>
                                        <p:cTn id="45" dur="500"/>
                                        <p:tgtEl>
                                          <p:spTgt spid="19"/>
                                        </p:tgtEl>
                                        <p:attrNameLst>
                                          <p:attrName>ppt_w</p:attrName>
                                        </p:attrNameLst>
                                      </p:cBhvr>
                                      <p:tavLst>
                                        <p:tav tm="0">
                                          <p:val>
                                            <p:strVal val="ppt_w"/>
                                          </p:val>
                                        </p:tav>
                                        <p:tav tm="100000">
                                          <p:val>
                                            <p:fltVal val="0"/>
                                          </p:val>
                                        </p:tav>
                                      </p:tavLst>
                                    </p:anim>
                                    <p:anim calcmode="lin" valueType="num">
                                      <p:cBhvr>
                                        <p:cTn id="46" dur="500"/>
                                        <p:tgtEl>
                                          <p:spTgt spid="19"/>
                                        </p:tgtEl>
                                        <p:attrNameLst>
                                          <p:attrName>ppt_h</p:attrName>
                                        </p:attrNameLst>
                                      </p:cBhvr>
                                      <p:tavLst>
                                        <p:tav tm="0">
                                          <p:val>
                                            <p:strVal val="ppt_h"/>
                                          </p:val>
                                        </p:tav>
                                        <p:tav tm="100000">
                                          <p:val>
                                            <p:fltVal val="0"/>
                                          </p:val>
                                        </p:tav>
                                      </p:tavLst>
                                    </p:anim>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0" nodeType="clickEffect">
                                  <p:stCondLst>
                                    <p:cond delay="0"/>
                                  </p:stCondLst>
                                  <p:childTnLst>
                                    <p:animEffect transition="out" filter="wipe(up)">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grpId="0" nodeType="clickEffect">
                                  <p:stCondLst>
                                    <p:cond delay="0"/>
                                  </p:stCondLst>
                                  <p:childTnLst>
                                    <p:anim calcmode="lin" valueType="num">
                                      <p:cBhvr>
                                        <p:cTn id="57" dur="500"/>
                                        <p:tgtEl>
                                          <p:spTgt spid="15"/>
                                        </p:tgtEl>
                                        <p:attrNameLst>
                                          <p:attrName>ppt_w</p:attrName>
                                        </p:attrNameLst>
                                      </p:cBhvr>
                                      <p:tavLst>
                                        <p:tav tm="0">
                                          <p:val>
                                            <p:strVal val="ppt_w"/>
                                          </p:val>
                                        </p:tav>
                                        <p:tav tm="100000">
                                          <p:val>
                                            <p:fltVal val="0"/>
                                          </p:val>
                                        </p:tav>
                                      </p:tavLst>
                                    </p:anim>
                                    <p:anim calcmode="lin" valueType="num">
                                      <p:cBhvr>
                                        <p:cTn id="58" dur="500"/>
                                        <p:tgtEl>
                                          <p:spTgt spid="15"/>
                                        </p:tgtEl>
                                        <p:attrNameLst>
                                          <p:attrName>ppt_h</p:attrName>
                                        </p:attrNameLst>
                                      </p:cBhvr>
                                      <p:tavLst>
                                        <p:tav tm="0">
                                          <p:val>
                                            <p:strVal val="ppt_h"/>
                                          </p:val>
                                        </p:tav>
                                        <p:tav tm="100000">
                                          <p:val>
                                            <p:fltVal val="0"/>
                                          </p:val>
                                        </p:tav>
                                      </p:tavLst>
                                    </p:anim>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22" presetClass="exit" presetSubtype="1" fill="hold" grpId="0" nodeType="withEffect">
                                  <p:stCondLst>
                                    <p:cond delay="0"/>
                                  </p:stCondLst>
                                  <p:childTnLst>
                                    <p:animEffect transition="out" filter="wipe(up)">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childTnLst>
                          </p:cTn>
                        </p:par>
                        <p:par>
                          <p:cTn id="64" fill="hold">
                            <p:stCondLst>
                              <p:cond delay="500"/>
                            </p:stCondLst>
                            <p:childTnLst>
                              <p:par>
                                <p:cTn id="65" presetID="53" presetClass="exit" presetSubtype="0" fill="hold" grpId="0" nodeType="afterEffect">
                                  <p:stCondLst>
                                    <p:cond delay="0"/>
                                  </p:stCondLst>
                                  <p:childTnLst>
                                    <p:anim calcmode="lin" valueType="num">
                                      <p:cBhvr>
                                        <p:cTn id="66" dur="500"/>
                                        <p:tgtEl>
                                          <p:spTgt spid="21"/>
                                        </p:tgtEl>
                                        <p:attrNameLst>
                                          <p:attrName>ppt_w</p:attrName>
                                        </p:attrNameLst>
                                      </p:cBhvr>
                                      <p:tavLst>
                                        <p:tav tm="0">
                                          <p:val>
                                            <p:strVal val="ppt_w"/>
                                          </p:val>
                                        </p:tav>
                                        <p:tav tm="100000">
                                          <p:val>
                                            <p:fltVal val="0"/>
                                          </p:val>
                                        </p:tav>
                                      </p:tavLst>
                                    </p:anim>
                                    <p:anim calcmode="lin" valueType="num">
                                      <p:cBhvr>
                                        <p:cTn id="67" dur="500"/>
                                        <p:tgtEl>
                                          <p:spTgt spid="21"/>
                                        </p:tgtEl>
                                        <p:attrNameLst>
                                          <p:attrName>ppt_h</p:attrName>
                                        </p:attrNameLst>
                                      </p:cBhvr>
                                      <p:tavLst>
                                        <p:tav tm="0">
                                          <p:val>
                                            <p:strVal val="ppt_h"/>
                                          </p:val>
                                        </p:tav>
                                        <p:tav tm="100000">
                                          <p:val>
                                            <p:fltVal val="0"/>
                                          </p:val>
                                        </p:tav>
                                      </p:tavLst>
                                    </p:anim>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xit" presetSubtype="0" fill="hold" grpId="0" nodeType="clickEffect">
                                  <p:stCondLst>
                                    <p:cond delay="0"/>
                                  </p:stCondLst>
                                  <p:childTnLst>
                                    <p:anim calcmode="lin" valueType="num">
                                      <p:cBhvr>
                                        <p:cTn id="73" dur="500"/>
                                        <p:tgtEl>
                                          <p:spTgt spid="22"/>
                                        </p:tgtEl>
                                        <p:attrNameLst>
                                          <p:attrName>ppt_w</p:attrName>
                                        </p:attrNameLst>
                                      </p:cBhvr>
                                      <p:tavLst>
                                        <p:tav tm="0">
                                          <p:val>
                                            <p:strVal val="ppt_w"/>
                                          </p:val>
                                        </p:tav>
                                        <p:tav tm="100000">
                                          <p:val>
                                            <p:fltVal val="0"/>
                                          </p:val>
                                        </p:tav>
                                      </p:tavLst>
                                    </p:anim>
                                    <p:anim calcmode="lin" valueType="num">
                                      <p:cBhvr>
                                        <p:cTn id="74" dur="500"/>
                                        <p:tgtEl>
                                          <p:spTgt spid="22"/>
                                        </p:tgtEl>
                                        <p:attrNameLst>
                                          <p:attrName>ppt_h</p:attrName>
                                        </p:attrNameLst>
                                      </p:cBhvr>
                                      <p:tavLst>
                                        <p:tav tm="0">
                                          <p:val>
                                            <p:strVal val="ppt_h"/>
                                          </p:val>
                                        </p:tav>
                                        <p:tav tm="100000">
                                          <p:val>
                                            <p:fltVal val="0"/>
                                          </p:val>
                                        </p:tav>
                                      </p:tavLst>
                                    </p:anim>
                                    <p:animEffect transition="out" filter="fade">
                                      <p:cBhvr>
                                        <p:cTn id="75" dur="500"/>
                                        <p:tgtEl>
                                          <p:spTgt spid="22"/>
                                        </p:tgtEl>
                                      </p:cBhvr>
                                    </p:animEffect>
                                    <p:set>
                                      <p:cBhvr>
                                        <p:cTn id="76" dur="1" fill="hold">
                                          <p:stCondLst>
                                            <p:cond delay="499"/>
                                          </p:stCondLst>
                                        </p:cTn>
                                        <p:tgtEl>
                                          <p:spTgt spid="22"/>
                                        </p:tgtEl>
                                        <p:attrNameLst>
                                          <p:attrName>style.visibility</p:attrName>
                                        </p:attrNameLst>
                                      </p:cBhvr>
                                      <p:to>
                                        <p:strVal val="hidden"/>
                                      </p:to>
                                    </p:set>
                                  </p:childTnLst>
                                </p:cTn>
                              </p:par>
                              <p:par>
                                <p:cTn id="77" presetID="22" presetClass="exit" presetSubtype="1" fill="hold" grpId="0" nodeType="withEffect">
                                  <p:stCondLst>
                                    <p:cond delay="0"/>
                                  </p:stCondLst>
                                  <p:childTnLst>
                                    <p:animEffect transition="out" filter="wipe(up)">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xit" presetSubtype="1" fill="hold" grpId="0" nodeType="clickEffect">
                                  <p:stCondLst>
                                    <p:cond delay="0"/>
                                  </p:stCondLst>
                                  <p:childTnLst>
                                    <p:animEffect transition="out" filter="wipe(up)">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par>
                                <p:cTn id="90" presetID="22" presetClass="exit" presetSubtype="1" fill="hold" grpId="0" nodeType="withEffect">
                                  <p:stCondLst>
                                    <p:cond delay="0"/>
                                  </p:stCondLst>
                                  <p:childTnLst>
                                    <p:animEffect transition="out" filter="wipe(up)">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childTnLst>
                          </p:cTn>
                        </p:par>
                        <p:par>
                          <p:cTn id="93" fill="hold">
                            <p:stCondLst>
                              <p:cond delay="500"/>
                            </p:stCondLst>
                            <p:childTnLst>
                              <p:par>
                                <p:cTn id="94" presetID="53" presetClass="exit" presetSubtype="0" fill="hold" grpId="0" nodeType="afterEffect">
                                  <p:stCondLst>
                                    <p:cond delay="0"/>
                                  </p:stCondLst>
                                  <p:childTnLst>
                                    <p:anim calcmode="lin" valueType="num">
                                      <p:cBhvr>
                                        <p:cTn id="95" dur="500"/>
                                        <p:tgtEl>
                                          <p:spTgt spid="25"/>
                                        </p:tgtEl>
                                        <p:attrNameLst>
                                          <p:attrName>ppt_w</p:attrName>
                                        </p:attrNameLst>
                                      </p:cBhvr>
                                      <p:tavLst>
                                        <p:tav tm="0">
                                          <p:val>
                                            <p:strVal val="ppt_w"/>
                                          </p:val>
                                        </p:tav>
                                        <p:tav tm="100000">
                                          <p:val>
                                            <p:fltVal val="0"/>
                                          </p:val>
                                        </p:tav>
                                      </p:tavLst>
                                    </p:anim>
                                    <p:anim calcmode="lin" valueType="num">
                                      <p:cBhvr>
                                        <p:cTn id="96" dur="500"/>
                                        <p:tgtEl>
                                          <p:spTgt spid="25"/>
                                        </p:tgtEl>
                                        <p:attrNameLst>
                                          <p:attrName>ppt_h</p:attrName>
                                        </p:attrNameLst>
                                      </p:cBhvr>
                                      <p:tavLst>
                                        <p:tav tm="0">
                                          <p:val>
                                            <p:strVal val="ppt_h"/>
                                          </p:val>
                                        </p:tav>
                                        <p:tav tm="100000">
                                          <p:val>
                                            <p:fltVal val="0"/>
                                          </p:val>
                                        </p:tav>
                                      </p:tavLst>
                                    </p:anim>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Wednesday, Jan. 15, 2014</a:t>
            </a:r>
            <a:endParaRPr lang="en-US"/>
          </a:p>
        </p:txBody>
      </p:sp>
      <p:sp>
        <p:nvSpPr>
          <p:cNvPr id="6"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2228" name="Slide Number Placeholder 5"/>
          <p:cNvSpPr>
            <a:spLocks noGrp="1"/>
          </p:cNvSpPr>
          <p:nvPr>
            <p:ph type="sldNum" sz="quarter" idx="12"/>
          </p:nvPr>
        </p:nvSpPr>
        <p:spPr>
          <a:noFill/>
        </p:spPr>
        <p:txBody>
          <a:bodyPr/>
          <a:lstStyle/>
          <a:p>
            <a:fld id="{0CBF2BC4-1A5A-AD48-9531-2A516611618F}" type="slidenum">
              <a:rPr lang="en-US">
                <a:latin typeface="Arial Narrow" pitchFamily="-84" charset="0"/>
              </a:rPr>
              <a:pPr/>
              <a:t>4</a:t>
            </a:fld>
            <a:endParaRPr lang="en-US">
              <a:latin typeface="Arial Narrow" pitchFamily="-84" charset="0"/>
            </a:endParaRPr>
          </a:p>
        </p:txBody>
      </p:sp>
      <p:sp>
        <p:nvSpPr>
          <p:cNvPr id="52229" name="Rectangle 2"/>
          <p:cNvSpPr>
            <a:spLocks noGrp="1" noChangeArrowheads="1"/>
          </p:cNvSpPr>
          <p:nvPr>
            <p:ph type="title"/>
          </p:nvPr>
        </p:nvSpPr>
        <p:spPr>
          <a:xfrm>
            <a:off x="533400" y="152400"/>
            <a:ext cx="8153400" cy="609600"/>
          </a:xfrm>
        </p:spPr>
        <p:txBody>
          <a:bodyPr/>
          <a:lstStyle/>
          <a:p>
            <a:pPr eaLnBrk="1" hangingPunct="1"/>
            <a:r>
              <a:rPr lang="en-US" smtClean="0">
                <a:ea typeface="ＭＳ Ｐゴシック" pitchFamily="-84" charset="-128"/>
                <a:cs typeface="ＭＳ Ｐゴシック" pitchFamily="-84" charset="-128"/>
              </a:rPr>
              <a:t>In this course, you will </a:t>
            </a:r>
            <a:r>
              <a:rPr lang="en-US" altLang="ko-KR" smtClean="0">
                <a:ea typeface="굴림" pitchFamily="-84" charset="-127"/>
                <a:cs typeface="굴림" pitchFamily="-84" charset="-127"/>
              </a:rPr>
              <a:t>learn</a:t>
            </a:r>
            <a:r>
              <a:rPr lang="en-US" altLang="ko-KR" smtClean="0">
                <a:ea typeface="ＭＳ Ｐゴシック" pitchFamily="-84" charset="-128"/>
                <a:cs typeface="ＭＳ Ｐゴシック" pitchFamily="-84" charset="-128"/>
              </a:rPr>
              <a:t>…</a:t>
            </a:r>
            <a:endParaRPr lang="en-US" smtClean="0">
              <a:ea typeface="ＭＳ Ｐゴシック" pitchFamily="-84" charset="-128"/>
              <a:cs typeface="ＭＳ Ｐゴシック" pitchFamily="-84" charset="-128"/>
            </a:endParaRPr>
          </a:p>
        </p:txBody>
      </p:sp>
      <p:sp>
        <p:nvSpPr>
          <p:cNvPr id="206851" name="Rectangle 3"/>
          <p:cNvSpPr>
            <a:spLocks noGrp="1" noChangeArrowheads="1"/>
          </p:cNvSpPr>
          <p:nvPr>
            <p:ph type="body" idx="1"/>
          </p:nvPr>
        </p:nvSpPr>
        <p:spPr>
          <a:xfrm>
            <a:off x="609600" y="838200"/>
            <a:ext cx="8229600" cy="5257800"/>
          </a:xfrm>
        </p:spPr>
        <p:txBody>
          <a:bodyPr/>
          <a:lstStyle/>
          <a:p>
            <a:pPr eaLnBrk="1" hangingPunct="1">
              <a:lnSpc>
                <a:spcPct val="80000"/>
              </a:lnSpc>
            </a:pPr>
            <a:r>
              <a:rPr lang="en-US" dirty="0" smtClean="0">
                <a:ea typeface="ＭＳ Ｐゴシック" pitchFamily="-84" charset="-128"/>
                <a:cs typeface="ＭＳ Ｐゴシック" pitchFamily="-84" charset="-128"/>
              </a:rPr>
              <a:t>Concepts and derivation of many of the modern physics</a:t>
            </a:r>
          </a:p>
          <a:p>
            <a:pPr lvl="1" eaLnBrk="1" hangingPunct="1">
              <a:lnSpc>
                <a:spcPct val="80000"/>
              </a:lnSpc>
            </a:pPr>
            <a:r>
              <a:rPr lang="en-US" dirty="0" smtClean="0">
                <a:ea typeface="ＭＳ Ｐゴシック" pitchFamily="-84" charset="-128"/>
                <a:cs typeface="ＭＳ Ｐゴシック" pitchFamily="-84" charset="-128"/>
              </a:rPr>
              <a:t>Special relativity</a:t>
            </a:r>
          </a:p>
          <a:p>
            <a:pPr lvl="1" eaLnBrk="1" hangingPunct="1">
              <a:lnSpc>
                <a:spcPct val="80000"/>
              </a:lnSpc>
            </a:pPr>
            <a:r>
              <a:rPr lang="en-US" dirty="0" smtClean="0">
                <a:ea typeface="ＭＳ Ｐゴシック" pitchFamily="-84" charset="-128"/>
                <a:cs typeface="ＭＳ Ｐゴシック" pitchFamily="-84" charset="-128"/>
              </a:rPr>
              <a:t>Quantum theory </a:t>
            </a:r>
          </a:p>
          <a:p>
            <a:pPr lvl="1" eaLnBrk="1" hangingPunct="1">
              <a:lnSpc>
                <a:spcPct val="80000"/>
              </a:lnSpc>
            </a:pPr>
            <a:r>
              <a:rPr lang="en-US" dirty="0" smtClean="0">
                <a:ea typeface="ＭＳ Ｐゴシック" pitchFamily="-84" charset="-128"/>
                <a:cs typeface="ＭＳ Ｐゴシック" pitchFamily="-84" charset="-128"/>
              </a:rPr>
              <a:t>Atomic physics</a:t>
            </a:r>
          </a:p>
          <a:p>
            <a:pPr lvl="1" eaLnBrk="1" hangingPunct="1">
              <a:lnSpc>
                <a:spcPct val="80000"/>
              </a:lnSpc>
            </a:pPr>
            <a:r>
              <a:rPr lang="en-US" dirty="0" smtClean="0">
                <a:ea typeface="ＭＳ Ｐゴシック" pitchFamily="-84" charset="-128"/>
                <a:cs typeface="ＭＳ Ｐゴシック" pitchFamily="-84" charset="-128"/>
              </a:rPr>
              <a:t>Condensed Matter physics</a:t>
            </a:r>
          </a:p>
          <a:p>
            <a:pPr lvl="1" eaLnBrk="1" hangingPunct="1">
              <a:lnSpc>
                <a:spcPct val="80000"/>
              </a:lnSpc>
            </a:pPr>
            <a:r>
              <a:rPr lang="en-US" dirty="0" smtClean="0">
                <a:ea typeface="ＭＳ Ｐゴシック" pitchFamily="-84" charset="-128"/>
                <a:cs typeface="ＭＳ Ｐゴシック" pitchFamily="-84" charset="-128"/>
              </a:rPr>
              <a:t>Nuclear physics</a:t>
            </a:r>
          </a:p>
          <a:p>
            <a:pPr lvl="1" eaLnBrk="1" hangingPunct="1">
              <a:lnSpc>
                <a:spcPct val="80000"/>
              </a:lnSpc>
            </a:pPr>
            <a:r>
              <a:rPr lang="en-US" dirty="0" smtClean="0">
                <a:ea typeface="ＭＳ Ｐゴシック" pitchFamily="-84" charset="-128"/>
                <a:cs typeface="ＭＳ Ｐゴシック" pitchFamily="-84" charset="-128"/>
              </a:rPr>
              <a:t>Particle Physics</a:t>
            </a:r>
          </a:p>
          <a:p>
            <a:pPr eaLnBrk="1" hangingPunct="1">
              <a:lnSpc>
                <a:spcPct val="80000"/>
              </a:lnSpc>
            </a:pPr>
            <a:r>
              <a:rPr lang="en-US" dirty="0" smtClean="0">
                <a:ea typeface="ＭＳ Ｐゴシック" pitchFamily="-84" charset="-128"/>
                <a:cs typeface="ＭＳ Ｐゴシック" pitchFamily="-84" charset="-128"/>
              </a:rPr>
              <a:t>Focus on learning about the concepts with less complicated math</a:t>
            </a:r>
          </a:p>
          <a:p>
            <a:pPr eaLnBrk="1" hangingPunct="1">
              <a:lnSpc>
                <a:spcPct val="80000"/>
              </a:lnSpc>
            </a:pPr>
            <a:r>
              <a:rPr lang="en-US" dirty="0" smtClean="0">
                <a:ea typeface="ＭＳ Ｐゴシック" pitchFamily="-84" charset="-128"/>
                <a:cs typeface="ＭＳ Ｐゴシック" pitchFamily="-84" charset="-128"/>
              </a:rPr>
              <a:t>You will be able to understand what fundamental physics provides bases for the current technology</a:t>
            </a:r>
          </a:p>
        </p:txBody>
      </p:sp>
    </p:spTree>
    <p:extLst>
      <p:ext uri="{BB962C8B-B14F-4D97-AF65-F5344CB8AC3E}">
        <p14:creationId xmlns:p14="http://schemas.microsoft.com/office/powerpoint/2010/main" val="3808260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par>
                          <p:cTn id="8" fill="hold">
                            <p:stCondLst>
                              <p:cond delay="9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206851">
                                            <p:txEl>
                                              <p:pRg st="1" end="1"/>
                                            </p:txEl>
                                          </p:spTgt>
                                        </p:tgtEl>
                                        <p:attrNameLst>
                                          <p:attrName>style.visibility</p:attrName>
                                        </p:attrNameLst>
                                      </p:cBhvr>
                                      <p:to>
                                        <p:strVal val="visible"/>
                                      </p:to>
                                    </p:set>
                                    <p:animEffect transition="in" filter="wipe(left)">
                                      <p:cBhvr>
                                        <p:cTn id="11" dur="500"/>
                                        <p:tgtEl>
                                          <p:spTgt spid="206851">
                                            <p:txEl>
                                              <p:pRg st="1" end="1"/>
                                            </p:txEl>
                                          </p:spTgt>
                                        </p:tgtEl>
                                      </p:cBhvr>
                                    </p:animEffect>
                                  </p:childTnLst>
                                </p:cTn>
                              </p:par>
                            </p:childTnLst>
                          </p:cTn>
                        </p:par>
                        <p:par>
                          <p:cTn id="12" fill="hold">
                            <p:stCondLst>
                              <p:cond delay="145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206851">
                                            <p:txEl>
                                              <p:pRg st="2" end="2"/>
                                            </p:txEl>
                                          </p:spTgt>
                                        </p:tgtEl>
                                        <p:attrNameLst>
                                          <p:attrName>style.visibility</p:attrName>
                                        </p:attrNameLst>
                                      </p:cBhvr>
                                      <p:to>
                                        <p:strVal val="visible"/>
                                      </p:to>
                                    </p:set>
                                    <p:animEffect transition="in" filter="wipe(left)">
                                      <p:cBhvr>
                                        <p:cTn id="15" dur="500"/>
                                        <p:tgtEl>
                                          <p:spTgt spid="206851">
                                            <p:txEl>
                                              <p:pRg st="2" end="2"/>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206851">
                                            <p:txEl>
                                              <p:pRg st="3" end="3"/>
                                            </p:txEl>
                                          </p:spTgt>
                                        </p:tgtEl>
                                        <p:attrNameLst>
                                          <p:attrName>style.visibility</p:attrName>
                                        </p:attrNameLst>
                                      </p:cBhvr>
                                      <p:to>
                                        <p:strVal val="visible"/>
                                      </p:to>
                                    </p:set>
                                    <p:animEffect transition="in" filter="wipe(left)">
                                      <p:cBhvr>
                                        <p:cTn id="19" dur="500"/>
                                        <p:tgtEl>
                                          <p:spTgt spid="206851">
                                            <p:txEl>
                                              <p:pRg st="3" end="3"/>
                                            </p:txEl>
                                          </p:spTgt>
                                        </p:tgtEl>
                                      </p:cBhvr>
                                    </p:animEffect>
                                  </p:childTnLst>
                                </p:cTn>
                              </p:par>
                            </p:childTnLst>
                          </p:cTn>
                        </p:par>
                        <p:par>
                          <p:cTn id="20" fill="hold">
                            <p:stCondLst>
                              <p:cond delay="255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206851">
                                            <p:txEl>
                                              <p:pRg st="4" end="4"/>
                                            </p:txEl>
                                          </p:spTgt>
                                        </p:tgtEl>
                                        <p:attrNameLst>
                                          <p:attrName>style.visibility</p:attrName>
                                        </p:attrNameLst>
                                      </p:cBhvr>
                                      <p:to>
                                        <p:strVal val="visible"/>
                                      </p:to>
                                    </p:set>
                                    <p:animEffect transition="in" filter="wipe(left)">
                                      <p:cBhvr>
                                        <p:cTn id="23" dur="500"/>
                                        <p:tgtEl>
                                          <p:spTgt spid="206851">
                                            <p:txEl>
                                              <p:pRg st="4" end="4"/>
                                            </p:txEl>
                                          </p:spTgt>
                                        </p:tgtEl>
                                      </p:cBhvr>
                                    </p:animEffect>
                                  </p:childTnLst>
                                </p:cTn>
                              </p:par>
                            </p:childTnLst>
                          </p:cTn>
                        </p:par>
                        <p:par>
                          <p:cTn id="24" fill="hold">
                            <p:stCondLst>
                              <p:cond delay="315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206851">
                                            <p:txEl>
                                              <p:pRg st="5" end="5"/>
                                            </p:txEl>
                                          </p:spTgt>
                                        </p:tgtEl>
                                        <p:attrNameLst>
                                          <p:attrName>style.visibility</p:attrName>
                                        </p:attrNameLst>
                                      </p:cBhvr>
                                      <p:to>
                                        <p:strVal val="visible"/>
                                      </p:to>
                                    </p:set>
                                    <p:animEffect transition="in" filter="wipe(left)">
                                      <p:cBhvr>
                                        <p:cTn id="27" dur="500"/>
                                        <p:tgtEl>
                                          <p:spTgt spid="206851">
                                            <p:txEl>
                                              <p:pRg st="5" end="5"/>
                                            </p:txEl>
                                          </p:spTgt>
                                        </p:tgtEl>
                                      </p:cBhvr>
                                    </p:animEffect>
                                  </p:childTnLst>
                                </p:cTn>
                              </p:par>
                            </p:childTnLst>
                          </p:cTn>
                        </p:par>
                        <p:par>
                          <p:cTn id="28" fill="hold">
                            <p:stCondLst>
                              <p:cond delay="37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206851">
                                            <p:txEl>
                                              <p:pRg st="6" end="6"/>
                                            </p:txEl>
                                          </p:spTgt>
                                        </p:tgtEl>
                                        <p:attrNameLst>
                                          <p:attrName>style.visibility</p:attrName>
                                        </p:attrNameLst>
                                      </p:cBhvr>
                                      <p:to>
                                        <p:strVal val="visible"/>
                                      </p:to>
                                    </p:set>
                                    <p:animEffect transition="in" filter="wipe(left)">
                                      <p:cBhvr>
                                        <p:cTn id="31" dur="500"/>
                                        <p:tgtEl>
                                          <p:spTgt spid="2068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6851">
                                            <p:txEl>
                                              <p:pRg st="7" end="7"/>
                                            </p:txEl>
                                          </p:spTgt>
                                        </p:tgtEl>
                                        <p:attrNameLst>
                                          <p:attrName>style.visibility</p:attrName>
                                        </p:attrNameLst>
                                      </p:cBhvr>
                                      <p:to>
                                        <p:strVal val="visible"/>
                                      </p:to>
                                    </p:set>
                                    <p:animEffect transition="in" filter="wipe(left)">
                                      <p:cBhvr>
                                        <p:cTn id="36" dur="500"/>
                                        <p:tgtEl>
                                          <p:spTgt spid="2068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06851">
                                            <p:txEl>
                                              <p:pRg st="8" end="8"/>
                                            </p:txEl>
                                          </p:spTgt>
                                        </p:tgtEl>
                                        <p:attrNameLst>
                                          <p:attrName>style.visibility</p:attrName>
                                        </p:attrNameLst>
                                      </p:cBhvr>
                                      <p:to>
                                        <p:strVal val="visible"/>
                                      </p:to>
                                    </p:set>
                                    <p:animEffect transition="in" filter="wipe(left)">
                                      <p:cBhvr>
                                        <p:cTn id="41" dur="500"/>
                                        <p:tgtEl>
                                          <p:spTgt spid="2068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dirty="0" smtClean="0"/>
              <a:t>Research Topics</a:t>
            </a:r>
            <a:endParaRPr lang="en-US" dirty="0"/>
          </a:p>
        </p:txBody>
      </p:sp>
      <p:sp>
        <p:nvSpPr>
          <p:cNvPr id="3" name="Content Placeholder 2"/>
          <p:cNvSpPr>
            <a:spLocks noGrp="1"/>
          </p:cNvSpPr>
          <p:nvPr>
            <p:ph idx="1"/>
          </p:nvPr>
        </p:nvSpPr>
        <p:spPr>
          <a:xfrm>
            <a:off x="1066800" y="838200"/>
            <a:ext cx="7239000" cy="5334000"/>
          </a:xfrm>
        </p:spPr>
        <p:txBody>
          <a:bodyPr/>
          <a:lstStyle/>
          <a:p>
            <a:pPr marL="457200" indent="-457200">
              <a:buFont typeface="+mj-lt"/>
              <a:buAutoNum type="arabicPeriod"/>
            </a:pPr>
            <a:r>
              <a:rPr lang="en-US" dirty="0" smtClean="0"/>
              <a:t>Black body radiation</a:t>
            </a:r>
          </a:p>
          <a:p>
            <a:pPr marL="457200" indent="-457200">
              <a:buFont typeface="+mj-lt"/>
              <a:buAutoNum type="arabicPeriod"/>
            </a:pPr>
            <a:r>
              <a:rPr lang="en-US" dirty="0" smtClean="0"/>
              <a:t>Michelson–Morley </a:t>
            </a:r>
            <a:r>
              <a:rPr lang="en-US" dirty="0" smtClean="0"/>
              <a:t>Experiment</a:t>
            </a:r>
            <a:endParaRPr lang="en-US" dirty="0" smtClean="0"/>
          </a:p>
          <a:p>
            <a:pPr marL="457200" indent="-457200">
              <a:buFont typeface="+mj-lt"/>
              <a:buAutoNum type="arabicPeriod"/>
            </a:pPr>
            <a:r>
              <a:rPr lang="en-US" dirty="0" smtClean="0"/>
              <a:t>The Photoelectric </a:t>
            </a:r>
            <a:r>
              <a:rPr lang="en-US" dirty="0" smtClean="0"/>
              <a:t>Effect</a:t>
            </a:r>
            <a:endParaRPr lang="en-US" dirty="0" smtClean="0"/>
          </a:p>
          <a:p>
            <a:pPr marL="457200" indent="-457200">
              <a:buFont typeface="+mj-lt"/>
              <a:buAutoNum type="arabicPeriod"/>
            </a:pPr>
            <a:r>
              <a:rPr lang="en-US" dirty="0" smtClean="0"/>
              <a:t>The Property </a:t>
            </a:r>
            <a:r>
              <a:rPr lang="en-US" dirty="0" smtClean="0"/>
              <a:t>of </a:t>
            </a:r>
            <a:r>
              <a:rPr lang="en-US" dirty="0" smtClean="0"/>
              <a:t>Molecules</a:t>
            </a:r>
            <a:r>
              <a:rPr lang="en-US" dirty="0" smtClean="0"/>
              <a:t>, </a:t>
            </a:r>
            <a:r>
              <a:rPr lang="en-US" dirty="0" smtClean="0"/>
              <a:t>Brownian </a:t>
            </a:r>
            <a:r>
              <a:rPr lang="en-US" dirty="0" smtClean="0"/>
              <a:t>Motion</a:t>
            </a:r>
          </a:p>
          <a:p>
            <a:pPr marL="457200" indent="-457200">
              <a:buFont typeface="+mj-lt"/>
              <a:buAutoNum type="arabicPeriod"/>
            </a:pPr>
            <a:r>
              <a:rPr lang="en-US" dirty="0" smtClean="0"/>
              <a:t>Compton Effect</a:t>
            </a:r>
          </a:p>
          <a:p>
            <a:pPr marL="457200" indent="-457200">
              <a:buFont typeface="+mj-lt"/>
              <a:buAutoNum type="arabicPeriod"/>
            </a:pPr>
            <a:r>
              <a:rPr lang="en-US" dirty="0" smtClean="0"/>
              <a:t>Discovery of </a:t>
            </a:r>
            <a:r>
              <a:rPr lang="en-US" dirty="0"/>
              <a:t>E</a:t>
            </a:r>
            <a:r>
              <a:rPr lang="en-US" dirty="0" smtClean="0"/>
              <a:t>lectron </a:t>
            </a:r>
            <a:endParaRPr lang="en-US" dirty="0" smtClean="0"/>
          </a:p>
          <a:p>
            <a:pPr marL="457200" indent="-457200">
              <a:buFont typeface="+mj-lt"/>
              <a:buAutoNum type="arabicPeriod"/>
            </a:pPr>
            <a:r>
              <a:rPr lang="en-US" dirty="0" smtClean="0"/>
              <a:t>Rutherford </a:t>
            </a:r>
            <a:r>
              <a:rPr lang="en-US" dirty="0" smtClean="0"/>
              <a:t>Scattering</a:t>
            </a:r>
          </a:p>
          <a:p>
            <a:pPr marL="457200" indent="-457200">
              <a:buFont typeface="+mj-lt"/>
              <a:buAutoNum type="arabicPeriod"/>
            </a:pPr>
            <a:r>
              <a:rPr lang="en-US" dirty="0" smtClean="0"/>
              <a:t>Super-</a:t>
            </a:r>
            <a:r>
              <a:rPr lang="en-US" dirty="0" smtClean="0"/>
              <a:t>conductivity</a:t>
            </a:r>
            <a:endParaRPr lang="en-US" dirty="0" smtClean="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Tree>
    <p:extLst>
      <p:ext uri="{BB962C8B-B14F-4D97-AF65-F5344CB8AC3E}">
        <p14:creationId xmlns:p14="http://schemas.microsoft.com/office/powerpoint/2010/main" val="2602276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533400"/>
          </a:xfrm>
        </p:spPr>
        <p:txBody>
          <a:bodyPr/>
          <a:lstStyle/>
          <a:p>
            <a:r>
              <a:rPr lang="en-US" dirty="0" smtClean="0"/>
              <a:t>Group – Research Topic Association</a:t>
            </a:r>
            <a:endParaRPr lang="en-US" dirty="0"/>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11420456"/>
              </p:ext>
            </p:extLst>
          </p:nvPr>
        </p:nvGraphicFramePr>
        <p:xfrm>
          <a:off x="685800" y="990600"/>
          <a:ext cx="7924800" cy="4781383"/>
        </p:xfrm>
        <a:graphic>
          <a:graphicData uri="http://schemas.openxmlformats.org/drawingml/2006/table">
            <a:tbl>
              <a:tblPr firstRow="1" bandRow="1">
                <a:tableStyleId>{5C22544A-7EE6-4342-B048-85BDC9FD1C3A}</a:tableStyleId>
              </a:tblPr>
              <a:tblGrid>
                <a:gridCol w="3962400"/>
                <a:gridCol w="3962400"/>
              </a:tblGrid>
              <a:tr h="636104">
                <a:tc>
                  <a:txBody>
                    <a:bodyPr/>
                    <a:lstStyle/>
                    <a:p>
                      <a:pPr algn="ctr"/>
                      <a:r>
                        <a:rPr lang="en-US" sz="2800" dirty="0" smtClean="0"/>
                        <a:t>Research Group Number</a:t>
                      </a:r>
                      <a:endParaRPr lang="en-US" sz="2800" dirty="0"/>
                    </a:p>
                  </a:txBody>
                  <a:tcPr anchor="ctr"/>
                </a:tc>
                <a:tc>
                  <a:txBody>
                    <a:bodyPr/>
                    <a:lstStyle/>
                    <a:p>
                      <a:pPr algn="ctr"/>
                      <a:r>
                        <a:rPr lang="en-US" sz="2800" dirty="0" smtClean="0"/>
                        <a:t>Research</a:t>
                      </a:r>
                      <a:r>
                        <a:rPr lang="en-US" sz="2800" baseline="0" dirty="0" smtClean="0"/>
                        <a:t> Topic</a:t>
                      </a:r>
                      <a:endParaRPr lang="en-US" sz="2800" dirty="0"/>
                    </a:p>
                  </a:txBody>
                  <a:tcPr anchor="ctr"/>
                </a:tc>
              </a:tr>
              <a:tr h="424069">
                <a:tc>
                  <a:txBody>
                    <a:bodyPr/>
                    <a:lstStyle/>
                    <a:p>
                      <a:pPr algn="ctr"/>
                      <a:r>
                        <a:rPr lang="en-US" sz="2800" dirty="0" smtClean="0"/>
                        <a:t>1</a:t>
                      </a:r>
                      <a:endParaRPr lang="en-US" sz="2800" dirty="0"/>
                    </a:p>
                  </a:txBody>
                  <a:tcPr anchor="ctr"/>
                </a:tc>
                <a:tc>
                  <a:txBody>
                    <a:bodyPr/>
                    <a:lstStyle/>
                    <a:p>
                      <a:pPr algn="ctr"/>
                      <a:r>
                        <a:rPr lang="en-US" sz="2800" dirty="0" smtClean="0"/>
                        <a:t>7</a:t>
                      </a:r>
                      <a:endParaRPr lang="en-US" sz="2800" dirty="0"/>
                    </a:p>
                  </a:txBody>
                  <a:tcPr anchor="ctr"/>
                </a:tc>
              </a:tr>
              <a:tr h="424069">
                <a:tc>
                  <a:txBody>
                    <a:bodyPr/>
                    <a:lstStyle/>
                    <a:p>
                      <a:pPr algn="ctr"/>
                      <a:r>
                        <a:rPr lang="en-US" sz="2800" dirty="0" smtClean="0"/>
                        <a:t>2</a:t>
                      </a:r>
                      <a:endParaRPr lang="en-US" sz="2800" dirty="0"/>
                    </a:p>
                  </a:txBody>
                  <a:tcPr anchor="ctr"/>
                </a:tc>
                <a:tc>
                  <a:txBody>
                    <a:bodyPr/>
                    <a:lstStyle/>
                    <a:p>
                      <a:pPr algn="ctr"/>
                      <a:r>
                        <a:rPr lang="en-US" sz="2800" dirty="0" smtClean="0"/>
                        <a:t>3</a:t>
                      </a:r>
                      <a:endParaRPr lang="en-US" sz="2800" dirty="0"/>
                    </a:p>
                  </a:txBody>
                  <a:tcPr anchor="ctr"/>
                </a:tc>
              </a:tr>
              <a:tr h="424069">
                <a:tc>
                  <a:txBody>
                    <a:bodyPr/>
                    <a:lstStyle/>
                    <a:p>
                      <a:pPr algn="ctr"/>
                      <a:r>
                        <a:rPr lang="en-US" sz="2800" dirty="0" smtClean="0"/>
                        <a:t>3</a:t>
                      </a:r>
                      <a:endParaRPr lang="en-US" sz="2800" dirty="0"/>
                    </a:p>
                  </a:txBody>
                  <a:tcPr anchor="ctr"/>
                </a:tc>
                <a:tc>
                  <a:txBody>
                    <a:bodyPr/>
                    <a:lstStyle/>
                    <a:p>
                      <a:pPr algn="ctr"/>
                      <a:r>
                        <a:rPr lang="en-US" sz="2800" dirty="0" smtClean="0"/>
                        <a:t>2</a:t>
                      </a:r>
                      <a:endParaRPr lang="en-US" sz="2800" dirty="0"/>
                    </a:p>
                  </a:txBody>
                  <a:tcPr anchor="ctr"/>
                </a:tc>
              </a:tr>
              <a:tr h="424069">
                <a:tc>
                  <a:txBody>
                    <a:bodyPr/>
                    <a:lstStyle/>
                    <a:p>
                      <a:pPr algn="ctr"/>
                      <a:r>
                        <a:rPr lang="en-US" sz="2800" dirty="0" smtClean="0"/>
                        <a:t>4</a:t>
                      </a:r>
                      <a:endParaRPr lang="en-US" sz="2800" dirty="0"/>
                    </a:p>
                  </a:txBody>
                  <a:tcPr anchor="ctr"/>
                </a:tc>
                <a:tc>
                  <a:txBody>
                    <a:bodyPr/>
                    <a:lstStyle/>
                    <a:p>
                      <a:pPr algn="ctr"/>
                      <a:r>
                        <a:rPr lang="en-US" sz="2800" dirty="0" smtClean="0"/>
                        <a:t>4</a:t>
                      </a:r>
                      <a:endParaRPr lang="en-US" sz="2800" dirty="0"/>
                    </a:p>
                  </a:txBody>
                  <a:tcPr anchor="ctr"/>
                </a:tc>
              </a:tr>
              <a:tr h="424069">
                <a:tc>
                  <a:txBody>
                    <a:bodyPr/>
                    <a:lstStyle/>
                    <a:p>
                      <a:pPr algn="ctr"/>
                      <a:r>
                        <a:rPr lang="en-US" sz="2800" dirty="0" smtClean="0"/>
                        <a:t>5</a:t>
                      </a:r>
                      <a:endParaRPr lang="en-US" sz="2800" dirty="0"/>
                    </a:p>
                  </a:txBody>
                  <a:tcPr anchor="ctr"/>
                </a:tc>
                <a:tc>
                  <a:txBody>
                    <a:bodyPr/>
                    <a:lstStyle/>
                    <a:p>
                      <a:pPr algn="ctr"/>
                      <a:r>
                        <a:rPr lang="en-US" sz="2800" dirty="0" smtClean="0"/>
                        <a:t>1</a:t>
                      </a:r>
                      <a:endParaRPr lang="en-US" sz="2800" dirty="0"/>
                    </a:p>
                  </a:txBody>
                  <a:tcPr anchor="ctr"/>
                </a:tc>
              </a:tr>
              <a:tr h="424069">
                <a:tc>
                  <a:txBody>
                    <a:bodyPr/>
                    <a:lstStyle/>
                    <a:p>
                      <a:pPr algn="ctr"/>
                      <a:r>
                        <a:rPr lang="en-US" sz="2800" dirty="0" smtClean="0"/>
                        <a:t>6</a:t>
                      </a:r>
                      <a:endParaRPr lang="en-US" sz="2800" dirty="0"/>
                    </a:p>
                  </a:txBody>
                  <a:tcPr anchor="ctr"/>
                </a:tc>
                <a:tc>
                  <a:txBody>
                    <a:bodyPr/>
                    <a:lstStyle/>
                    <a:p>
                      <a:pPr algn="ctr"/>
                      <a:r>
                        <a:rPr lang="en-US" sz="2800" dirty="0" smtClean="0"/>
                        <a:t>8</a:t>
                      </a:r>
                      <a:endParaRPr lang="en-US" sz="2800" dirty="0"/>
                    </a:p>
                  </a:txBody>
                  <a:tcPr anchor="ctr"/>
                </a:tc>
              </a:tr>
              <a:tr h="424069">
                <a:tc>
                  <a:txBody>
                    <a:bodyPr/>
                    <a:lstStyle/>
                    <a:p>
                      <a:pPr algn="ctr"/>
                      <a:r>
                        <a:rPr lang="en-US" sz="2800" dirty="0" smtClean="0"/>
                        <a:t>7</a:t>
                      </a:r>
                      <a:endParaRPr lang="en-US" sz="2800" dirty="0"/>
                    </a:p>
                  </a:txBody>
                  <a:tcPr anchor="ctr"/>
                </a:tc>
                <a:tc>
                  <a:txBody>
                    <a:bodyPr/>
                    <a:lstStyle/>
                    <a:p>
                      <a:pPr algn="ctr"/>
                      <a:r>
                        <a:rPr lang="en-US" sz="2800" dirty="0" smtClean="0"/>
                        <a:t>5</a:t>
                      </a:r>
                      <a:endParaRPr lang="en-US" sz="2800" dirty="0"/>
                    </a:p>
                  </a:txBody>
                  <a:tcPr anchor="ctr"/>
                </a:tc>
              </a:tr>
              <a:tr h="424069">
                <a:tc>
                  <a:txBody>
                    <a:bodyPr/>
                    <a:lstStyle/>
                    <a:p>
                      <a:pPr algn="ctr"/>
                      <a:r>
                        <a:rPr lang="en-US" sz="2800" dirty="0" smtClean="0"/>
                        <a:t>8</a:t>
                      </a:r>
                      <a:endParaRPr lang="en-US" sz="2800" dirty="0"/>
                    </a:p>
                  </a:txBody>
                  <a:tcPr anchor="ctr"/>
                </a:tc>
                <a:tc>
                  <a:txBody>
                    <a:bodyPr/>
                    <a:lstStyle/>
                    <a:p>
                      <a:pPr algn="ctr"/>
                      <a:r>
                        <a:rPr lang="en-US" sz="2800" dirty="0" smtClean="0"/>
                        <a:t>6</a:t>
                      </a:r>
                      <a:endParaRPr lang="en-US" sz="2800" dirty="0"/>
                    </a:p>
                  </a:txBody>
                  <a:tcPr anchor="ctr"/>
                </a:tc>
              </a:tr>
            </a:tbl>
          </a:graphicData>
        </a:graphic>
      </p:graphicFrame>
    </p:spTree>
    <p:extLst>
      <p:ext uri="{BB962C8B-B14F-4D97-AF65-F5344CB8AC3E}">
        <p14:creationId xmlns:p14="http://schemas.microsoft.com/office/powerpoint/2010/main" val="7990935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p:txBody>
          <a:bodyPr/>
          <a:lstStyle/>
          <a:p>
            <a:pPr>
              <a:defRPr/>
            </a:pPr>
            <a:r>
              <a:rPr lang="en-US" smtClean="0"/>
              <a:t>Wednesday, Jan. 15, 2014</a:t>
            </a:r>
            <a:endParaRPr lang="en-US" smtClean="0"/>
          </a:p>
        </p:txBody>
      </p:sp>
      <p:sp>
        <p:nvSpPr>
          <p:cNvPr id="53251" name="Rectangle 6"/>
          <p:cNvSpPr>
            <a:spLocks noGrp="1" noChangeArrowheads="1"/>
          </p:cNvSpPr>
          <p:nvPr>
            <p:ph type="sldNum" sz="quarter" idx="12"/>
          </p:nvPr>
        </p:nvSpPr>
        <p:spPr>
          <a:noFill/>
        </p:spPr>
        <p:txBody>
          <a:bodyPr/>
          <a:lstStyle/>
          <a:p>
            <a:fld id="{678CA85B-B30E-0D41-87DE-7BB3FA64BD0D}" type="slidenum">
              <a:rPr lang="en-US">
                <a:latin typeface="Arial Narrow" pitchFamily="-84" charset="0"/>
              </a:rPr>
              <a:pPr/>
              <a:t>7</a:t>
            </a:fld>
            <a:endParaRPr lang="en-US">
              <a:latin typeface="Arial Narrow" pitchFamily="-84" charset="0"/>
            </a:endParaRPr>
          </a:p>
        </p:txBody>
      </p:sp>
      <p:sp>
        <p:nvSpPr>
          <p:cNvPr id="7"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32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53F01506-6911-2F41-9B13-E3A4BB1C3644}" type="slidenum">
              <a:rPr lang="en-US" sz="1400" b="1">
                <a:solidFill>
                  <a:srgbClr val="A50021"/>
                </a:solidFill>
                <a:latin typeface="Arial Narrow" pitchFamily="-84" charset="0"/>
              </a:rPr>
              <a:pPr algn="r"/>
              <a:t>7</a:t>
            </a:fld>
            <a:endParaRPr lang="en-US" sz="1400" b="1">
              <a:solidFill>
                <a:srgbClr val="A50021"/>
              </a:solidFill>
              <a:latin typeface="Arial Narrow" pitchFamily="-84" charset="0"/>
            </a:endParaRPr>
          </a:p>
        </p:txBody>
      </p:sp>
      <p:sp>
        <p:nvSpPr>
          <p:cNvPr id="53254" name="Rectangle 2"/>
          <p:cNvSpPr>
            <a:spLocks noGrp="1" noChangeArrowheads="1"/>
          </p:cNvSpPr>
          <p:nvPr>
            <p:ph type="title"/>
          </p:nvPr>
        </p:nvSpPr>
        <p:spPr>
          <a:xfrm>
            <a:off x="685800" y="304800"/>
            <a:ext cx="7772400" cy="685800"/>
          </a:xfrm>
        </p:spPr>
        <p:txBody>
          <a:bodyPr/>
          <a:lstStyle/>
          <a:p>
            <a:pPr eaLnBrk="1" hangingPunct="1"/>
            <a:r>
              <a:rPr lang="en-US">
                <a:ea typeface="ＭＳ Ｐゴシック" pitchFamily="-84" charset="-128"/>
                <a:cs typeface="ＭＳ Ｐゴシック" pitchFamily="-84" charset="-128"/>
              </a:rPr>
              <a:t>Why do Physics?</a:t>
            </a:r>
          </a:p>
        </p:txBody>
      </p:sp>
      <p:sp>
        <p:nvSpPr>
          <p:cNvPr id="207875" name="Rectangle 3"/>
          <p:cNvSpPr>
            <a:spLocks noGrp="1" noChangeArrowheads="1"/>
          </p:cNvSpPr>
          <p:nvPr>
            <p:ph type="body" idx="1"/>
          </p:nvPr>
        </p:nvSpPr>
        <p:spPr>
          <a:xfrm>
            <a:off x="1066800" y="1082675"/>
            <a:ext cx="7772400" cy="4800600"/>
          </a:xfrm>
        </p:spPr>
        <p:txBody>
          <a:bodyPr/>
          <a:lstStyle/>
          <a:p>
            <a:pPr eaLnBrk="1" hangingPunct="1">
              <a:lnSpc>
                <a:spcPct val="90000"/>
              </a:lnSpc>
            </a:pPr>
            <a:r>
              <a:rPr lang="en-US" sz="2800" dirty="0">
                <a:solidFill>
                  <a:srgbClr val="003300"/>
                </a:solidFill>
                <a:ea typeface="ＭＳ Ｐゴシック" pitchFamily="-84" charset="-128"/>
                <a:cs typeface="ＭＳ Ｐゴシック" pitchFamily="-84" charset="-128"/>
              </a:rPr>
              <a:t>To understand nature through experimental observations and measurements (</a:t>
            </a:r>
            <a:r>
              <a:rPr lang="en-US" sz="2800" b="1" dirty="0">
                <a:solidFill>
                  <a:srgbClr val="A50021"/>
                </a:solidFill>
                <a:ea typeface="ＭＳ Ｐゴシック" pitchFamily="-84" charset="-128"/>
                <a:cs typeface="ＭＳ Ｐゴシック" pitchFamily="-84" charset="-128"/>
              </a:rPr>
              <a:t>Research</a:t>
            </a:r>
            <a:r>
              <a:rPr lang="en-US" sz="2800" dirty="0">
                <a:solidFill>
                  <a:srgbClr val="003300"/>
                </a:solidFill>
                <a:ea typeface="ＭＳ Ｐゴシック" pitchFamily="-84" charset="-128"/>
                <a:cs typeface="ＭＳ Ｐゴシック" pitchFamily="-84" charset="-128"/>
              </a:rPr>
              <a:t>)</a:t>
            </a:r>
          </a:p>
          <a:p>
            <a:pPr eaLnBrk="1" hangingPunct="1">
              <a:lnSpc>
                <a:spcPct val="90000"/>
              </a:lnSpc>
            </a:pPr>
            <a:r>
              <a:rPr lang="en-US" sz="2800" dirty="0">
                <a:solidFill>
                  <a:srgbClr val="003300"/>
                </a:solidFill>
                <a:ea typeface="ＭＳ Ｐゴシック" pitchFamily="-84" charset="-128"/>
                <a:cs typeface="ＭＳ Ｐゴシック" pitchFamily="-84" charset="-128"/>
              </a:rPr>
              <a:t>Establish limited number of fundamental laws, usually with mathematical expressions</a:t>
            </a:r>
          </a:p>
          <a:p>
            <a:pPr eaLnBrk="1" hangingPunct="1">
              <a:lnSpc>
                <a:spcPct val="90000"/>
              </a:lnSpc>
            </a:pPr>
            <a:r>
              <a:rPr lang="en-US" sz="2800" dirty="0">
                <a:solidFill>
                  <a:srgbClr val="003300"/>
                </a:solidFill>
                <a:ea typeface="ＭＳ Ｐゴシック" pitchFamily="-84" charset="-128"/>
                <a:cs typeface="ＭＳ Ｐゴシック" pitchFamily="-84" charset="-128"/>
              </a:rPr>
              <a:t>Predict the nature’s course</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and Experiment work hand-in-hand</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works generally under restricted conditions</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Discrepancies between experimental measurements and theory are good for improvements</a:t>
            </a:r>
          </a:p>
          <a:p>
            <a:pPr eaLnBrk="1" hangingPunct="1">
              <a:lnSpc>
                <a:spcPct val="90000"/>
              </a:lnSpc>
              <a:buFont typeface="MS Mincho" pitchFamily="49" charset="-128"/>
              <a:buChar char="⇒"/>
            </a:pPr>
            <a:r>
              <a:rPr lang="en-US" sz="2800" dirty="0">
                <a:ea typeface="ＭＳ Ｐゴシック" pitchFamily="-84" charset="-128"/>
                <a:cs typeface="ＭＳ Ｐゴシック" pitchFamily="-84" charset="-128"/>
              </a:rPr>
              <a:t>Improves our everyday lives,</a:t>
            </a:r>
            <a:r>
              <a:rPr lang="en-US" sz="2800" dirty="0" smtClean="0">
                <a:ea typeface="ＭＳ Ｐゴシック" pitchFamily="-84" charset="-128"/>
                <a:cs typeface="ＭＳ Ｐゴシック" pitchFamily="-84" charset="-128"/>
              </a:rPr>
              <a:t> even though </a:t>
            </a:r>
            <a:r>
              <a:rPr lang="en-US" sz="2800" dirty="0">
                <a:ea typeface="ＭＳ Ｐゴシック" pitchFamily="-84" charset="-128"/>
                <a:cs typeface="ＭＳ Ｐゴシック" pitchFamily="-84" charset="-128"/>
              </a:rPr>
              <a:t>some laws can take a while till we see them amongst us</a:t>
            </a:r>
          </a:p>
        </p:txBody>
      </p:sp>
      <p:sp>
        <p:nvSpPr>
          <p:cNvPr id="207876" name="Text Box 4"/>
          <p:cNvSpPr txBox="1">
            <a:spLocks noChangeArrowheads="1"/>
          </p:cNvSpPr>
          <p:nvPr/>
        </p:nvSpPr>
        <p:spPr bwMode="auto">
          <a:xfrm>
            <a:off x="228600" y="990600"/>
            <a:ext cx="1058863" cy="1006475"/>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Exp.</a:t>
            </a:r>
            <a:r>
              <a:rPr lang="en-US" sz="6000">
                <a:solidFill>
                  <a:srgbClr val="FF0066"/>
                </a:solidFill>
                <a:latin typeface="Arial Narrow" pitchFamily="-84" charset="0"/>
              </a:rPr>
              <a:t>{</a:t>
            </a:r>
          </a:p>
        </p:txBody>
      </p:sp>
      <p:sp>
        <p:nvSpPr>
          <p:cNvPr id="207877" name="Text Box 5"/>
          <p:cNvSpPr txBox="1">
            <a:spLocks noChangeArrowheads="1"/>
          </p:cNvSpPr>
          <p:nvPr/>
        </p:nvSpPr>
        <p:spPr bwMode="auto">
          <a:xfrm>
            <a:off x="-76200" y="1752600"/>
            <a:ext cx="1620838" cy="1433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Theory </a:t>
            </a:r>
            <a:r>
              <a:rPr lang="en-US" sz="8800">
                <a:solidFill>
                  <a:srgbClr val="FF0066"/>
                </a:solidFill>
                <a:latin typeface="Arial Narrow" pitchFamily="-8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wipe(left)">
                                      <p:cBhvr>
                                        <p:cTn id="7" dur="500"/>
                                        <p:tgtEl>
                                          <p:spTgt spid="207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wipe(left)">
                                      <p:cBhvr>
                                        <p:cTn id="12" dur="500"/>
                                        <p:tgtEl>
                                          <p:spTgt spid="207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wipe(left)">
                                      <p:cBhvr>
                                        <p:cTn id="17" dur="500"/>
                                        <p:tgtEl>
                                          <p:spTgt spid="207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0" end="0"/>
                                            </p:txEl>
                                          </p:spTgt>
                                        </p:tgtEl>
                                        <p:attrNameLst>
                                          <p:attrName>style.visibility</p:attrName>
                                        </p:attrNameLst>
                                      </p:cBhvr>
                                      <p:to>
                                        <p:strVal val="visible"/>
                                      </p:to>
                                    </p:set>
                                    <p:animEffect transition="in" filter="wipe(left)">
                                      <p:cBhvr>
                                        <p:cTn id="22" dur="500"/>
                                        <p:tgtEl>
                                          <p:spTgt spid="2078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7877">
                                            <p:txEl>
                                              <p:pRg st="0" end="0"/>
                                            </p:txEl>
                                          </p:spTgt>
                                        </p:tgtEl>
                                        <p:attrNameLst>
                                          <p:attrName>style.visibility</p:attrName>
                                        </p:attrNameLst>
                                      </p:cBhvr>
                                      <p:to>
                                        <p:strVal val="visible"/>
                                      </p:to>
                                    </p:set>
                                    <p:animEffect transition="in" filter="wipe(left)">
                                      <p:cBhvr>
                                        <p:cTn id="27" dur="500"/>
                                        <p:tgtEl>
                                          <p:spTgt spid="20787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7875">
                                            <p:txEl>
                                              <p:pRg st="3" end="3"/>
                                            </p:txEl>
                                          </p:spTgt>
                                        </p:tgtEl>
                                        <p:attrNameLst>
                                          <p:attrName>style.visibility</p:attrName>
                                        </p:attrNameLst>
                                      </p:cBhvr>
                                      <p:to>
                                        <p:strVal val="visible"/>
                                      </p:to>
                                    </p:set>
                                    <p:animEffect transition="in" filter="wipe(left)">
                                      <p:cBhvr>
                                        <p:cTn id="32" dur="500"/>
                                        <p:tgtEl>
                                          <p:spTgt spid="20787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7875">
                                            <p:txEl>
                                              <p:pRg st="4" end="4"/>
                                            </p:txEl>
                                          </p:spTgt>
                                        </p:tgtEl>
                                        <p:attrNameLst>
                                          <p:attrName>style.visibility</p:attrName>
                                        </p:attrNameLst>
                                      </p:cBhvr>
                                      <p:to>
                                        <p:strVal val="visible"/>
                                      </p:to>
                                    </p:set>
                                    <p:animEffect transition="in" filter="wipe(left)">
                                      <p:cBhvr>
                                        <p:cTn id="37" dur="500"/>
                                        <p:tgtEl>
                                          <p:spTgt spid="20787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75">
                                            <p:txEl>
                                              <p:pRg st="5" end="5"/>
                                            </p:txEl>
                                          </p:spTgt>
                                        </p:tgtEl>
                                        <p:attrNameLst>
                                          <p:attrName>style.visibility</p:attrName>
                                        </p:attrNameLst>
                                      </p:cBhvr>
                                      <p:to>
                                        <p:strVal val="visible"/>
                                      </p:to>
                                    </p:set>
                                    <p:animEffect transition="in" filter="wipe(left)">
                                      <p:cBhvr>
                                        <p:cTn id="42" dur="500"/>
                                        <p:tgtEl>
                                          <p:spTgt spid="20787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7875">
                                            <p:txEl>
                                              <p:pRg st="6" end="6"/>
                                            </p:txEl>
                                          </p:spTgt>
                                        </p:tgtEl>
                                        <p:attrNameLst>
                                          <p:attrName>style.visibility</p:attrName>
                                        </p:attrNameLst>
                                      </p:cBhvr>
                                      <p:to>
                                        <p:strVal val="visible"/>
                                      </p:to>
                                    </p:set>
                                    <p:animEffect transition="in" filter="wipe(left)">
                                      <p:cBhvr>
                                        <p:cTn id="47" dur="500"/>
                                        <p:tgtEl>
                                          <p:spTgt spid="207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P spid="207876" grpId="0" build="p" autoUpdateAnimBg="0"/>
      <p:bldP spid="20787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smtClean="0"/>
              <a:t>Wednesday, Jan. 15, 2014</a:t>
            </a:r>
            <a:endParaRPr lang="en-US" smtClean="0"/>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8</a:t>
            </a:fld>
            <a:endParaRPr lang="en-US" dirty="0">
              <a:latin typeface="Arial Narrow" pitchFamily="-84" charset="0"/>
            </a:endParaRPr>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8</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457200" y="838200"/>
            <a:ext cx="82296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a:t>
            </a:r>
            <a:r>
              <a:rPr lang="en-US" sz="2000" dirty="0" smtClean="0"/>
              <a:t>measurements, concepts of many kinematic parameters, including forces</a:t>
            </a:r>
          </a:p>
          <a:p>
            <a:pPr lvl="2" eaLnBrk="1" hangingPunct="1">
              <a:lnSpc>
                <a:spcPct val="90000"/>
              </a:lnSpc>
            </a:pPr>
            <a:r>
              <a:rPr lang="en-US" sz="1600" dirty="0" smtClean="0"/>
              <a:t>First unification of forces – planetary forces and forces on the Earth</a:t>
            </a:r>
            <a:endParaRPr lang="en-US" sz="1600" dirty="0"/>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a:t>
            </a:r>
            <a:r>
              <a:rPr lang="en-US" sz="2400" dirty="0" smtClean="0">
                <a:solidFill>
                  <a:srgbClr val="A50021"/>
                </a:solidFill>
                <a:ea typeface="ＭＳ Ｐゴシック" pitchFamily="-84" charset="-128"/>
                <a:cs typeface="ＭＳ Ｐゴシック" pitchFamily="-84" charset="-128"/>
              </a:rPr>
              <a:t>Era, after 1895</a:t>
            </a:r>
            <a:r>
              <a:rPr lang="en-US" sz="2800" dirty="0" smtClean="0">
                <a:ea typeface="ＭＳ Ｐゴシック" pitchFamily="-84" charset="-128"/>
                <a:cs typeface="ＭＳ Ｐゴシック" pitchFamily="-84" charset="-128"/>
              </a:rPr>
              <a:t>)</a:t>
            </a:r>
          </a:p>
          <a:p>
            <a:pPr lvl="1" eaLnBrk="1" hangingPunct="1">
              <a:lnSpc>
                <a:spcPct val="90000"/>
              </a:lnSpc>
            </a:pPr>
            <a:r>
              <a:rPr lang="en-US" sz="2000" dirty="0" smtClean="0"/>
              <a:t>Physicists thought everything was done and nothing new could be discovered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0531">
                                            <p:txEl>
                                              <p:pRg st="6" end="6"/>
                                            </p:txEl>
                                          </p:spTgt>
                                        </p:tgtEl>
                                        <p:attrNameLst>
                                          <p:attrName>style.visibility</p:attrName>
                                        </p:attrNameLst>
                                      </p:cBhvr>
                                      <p:to>
                                        <p:strVal val="visible"/>
                                      </p:to>
                                    </p:set>
                                    <p:animEffect transition="in" filter="wipe(left)">
                                      <p:cBhvr>
                                        <p:cTn id="37" dur="500"/>
                                        <p:tgtEl>
                                          <p:spTgt spid="150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0"/>
            <a:ext cx="8610600" cy="1066800"/>
          </a:xfrm>
        </p:spPr>
        <p:txBody>
          <a:bodyPr/>
          <a:lstStyle/>
          <a:p>
            <a:pPr eaLnBrk="1" hangingPunct="1">
              <a:defRPr/>
            </a:pPr>
            <a:r>
              <a:rPr lang="en-US" sz="4800" b="1" dirty="0" smtClean="0">
                <a:cs typeface="+mj-cs"/>
              </a:rPr>
              <a:t>State of Minds in late 19</a:t>
            </a:r>
            <a:r>
              <a:rPr lang="en-US" sz="4800" b="1" baseline="30000" dirty="0" smtClean="0">
                <a:cs typeface="+mj-cs"/>
              </a:rPr>
              <a:t>th</a:t>
            </a:r>
            <a:r>
              <a:rPr lang="en-US" sz="4800" b="1" dirty="0" smtClean="0">
                <a:cs typeface="+mj-cs"/>
              </a:rPr>
              <a:t> Century</a:t>
            </a:r>
          </a:p>
        </p:txBody>
      </p:sp>
      <p:sp>
        <p:nvSpPr>
          <p:cNvPr id="72707" name="Rectangle 3"/>
          <p:cNvSpPr>
            <a:spLocks noGrp="1" noChangeArrowheads="1"/>
          </p:cNvSpPr>
          <p:nvPr>
            <p:ph type="body" idx="1"/>
          </p:nvPr>
        </p:nvSpPr>
        <p:spPr>
          <a:xfrm>
            <a:off x="381000" y="838200"/>
            <a:ext cx="8458200" cy="5257800"/>
          </a:xfrm>
        </p:spPr>
        <p:txBody>
          <a:bodyPr/>
          <a:lstStyle/>
          <a:p>
            <a:pPr eaLnBrk="1" hangingPunct="1">
              <a:lnSpc>
                <a:spcPct val="80000"/>
              </a:lnSpc>
              <a:buFont typeface="Arial"/>
              <a:buChar char="•"/>
              <a:defRPr/>
            </a:pPr>
            <a:r>
              <a:rPr lang="en-US" sz="3600" b="1" dirty="0" smtClean="0">
                <a:cs typeface="+mn-cs"/>
              </a:rPr>
              <a:t>Albert A. Michelson, 1894</a:t>
            </a:r>
          </a:p>
          <a:p>
            <a:pPr marL="457200" lvl="1" indent="0" eaLnBrk="1" hangingPunct="1">
              <a:lnSpc>
                <a:spcPct val="80000"/>
              </a:lnSpc>
              <a:buNone/>
              <a:defRPr/>
            </a:pPr>
            <a:r>
              <a:rPr lang="en-US" sz="3200" dirty="0" smtClean="0">
                <a:cs typeface="+mn-cs"/>
              </a:rPr>
              <a:t>The more important fundamental laws and facts of physical science have all been discovered, and these are now so firmly established that the possibility of their ever being supplanted in consequence of new discoveries is exceedingly remote.   Our future discoveries must be looked for in the sixth place of decimals!</a:t>
            </a:r>
          </a:p>
          <a:p>
            <a:pPr eaLnBrk="1" hangingPunct="1">
              <a:lnSpc>
                <a:spcPct val="80000"/>
              </a:lnSpc>
              <a:buFont typeface="Arial"/>
              <a:buChar char="•"/>
              <a:defRPr/>
            </a:pPr>
            <a:r>
              <a:rPr lang="en-US" sz="3600" b="1" dirty="0" smtClean="0">
                <a:cs typeface="+mn-cs"/>
              </a:rPr>
              <a:t>William Thompson (Lord Kelvin), 1900</a:t>
            </a:r>
          </a:p>
          <a:p>
            <a:pPr marL="457200" lvl="1" indent="0" eaLnBrk="1" hangingPunct="1">
              <a:lnSpc>
                <a:spcPct val="80000"/>
              </a:lnSpc>
              <a:buNone/>
              <a:defRPr/>
            </a:pPr>
            <a:r>
              <a:rPr lang="en-US" sz="3200" dirty="0" smtClean="0">
                <a:cs typeface="+mn-cs"/>
              </a:rPr>
              <a:t>There is nothing new to be discovered in physics now.  All that remains is more and more precise measurement.</a:t>
            </a:r>
          </a:p>
        </p:txBody>
      </p:sp>
      <p:sp>
        <p:nvSpPr>
          <p:cNvPr id="4" name="Date Placeholder 3"/>
          <p:cNvSpPr>
            <a:spLocks noGrp="1"/>
          </p:cNvSpPr>
          <p:nvPr>
            <p:ph type="dt" sz="half" idx="10"/>
          </p:nvPr>
        </p:nvSpPr>
        <p:spPr/>
        <p:txBody>
          <a:bodyPr/>
          <a:lstStyle/>
          <a:p>
            <a:pPr>
              <a:defRPr/>
            </a:pPr>
            <a:r>
              <a:rPr lang="en-US" smtClean="0"/>
              <a:t>Wednesday, Jan. 15,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5733997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15054</TotalTime>
  <Words>2597</Words>
  <Application>Microsoft Macintosh PowerPoint</Application>
  <PresentationFormat>On-screen Show (4:3)</PresentationFormat>
  <Paragraphs>340</Paragraphs>
  <Slides>30</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phys1443-spring02</vt:lpstr>
      <vt:lpstr>Equation</vt:lpstr>
      <vt:lpstr>MathType 6.0 Equation</vt:lpstr>
      <vt:lpstr>PHYS 3313 – Section 001 Lecture #2</vt:lpstr>
      <vt:lpstr>Announcements</vt:lpstr>
      <vt:lpstr>Special Project #1</vt:lpstr>
      <vt:lpstr>In this course, you will learn…</vt:lpstr>
      <vt:lpstr>Research Topics</vt:lpstr>
      <vt:lpstr>Group – Research Topic Association</vt:lpstr>
      <vt:lpstr>Why do Physics?</vt:lpstr>
      <vt:lpstr>Brief History of Physics</vt:lpstr>
      <vt:lpstr>State of Minds in late 19th Century</vt:lpstr>
      <vt:lpstr>Brief History of Physics</vt:lpstr>
      <vt:lpstr>PowerPoint Presentation</vt:lpstr>
      <vt:lpstr>Triumph of Classical Physics:  The Conservation Laws</vt:lpstr>
      <vt:lpstr>Mechanics</vt:lpstr>
      <vt:lpstr>Isaac Newton (1642-1727)</vt:lpstr>
      <vt:lpstr>Electromagnetism</vt:lpstr>
      <vt:lpstr>Culminates in Maxwell’s Equations</vt:lpstr>
      <vt:lpstr>Thermodynamics</vt:lpstr>
      <vt:lpstr>The Kinetic Theory of Gases </vt:lpstr>
      <vt:lpstr>Additional Contributions</vt:lpstr>
      <vt:lpstr>Primary Results of Statistical Interpretation</vt:lpstr>
      <vt:lpstr>Experimental Demonstration of Equi-partition Principle</vt:lpstr>
      <vt:lpstr>Concept of Waves and Particles</vt:lpstr>
      <vt:lpstr>Particles vs. Waves</vt:lpstr>
      <vt:lpstr>The Nature of Light</vt:lpstr>
      <vt:lpstr>The Wave Theory Advances…</vt:lpstr>
      <vt:lpstr>The Electromagnetic Spectrum</vt:lpstr>
      <vt:lpstr>Conservation Laws and Fundamental Forces</vt:lpstr>
      <vt:lpstr>Also in the Modern Context…</vt:lpstr>
      <vt:lpstr>Relative Strength of Fundamental Forces</vt:lpstr>
      <vt:lpstr>Unification of Forces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742</cp:revision>
  <dcterms:created xsi:type="dcterms:W3CDTF">2012-08-29T20:00:19Z</dcterms:created>
  <dcterms:modified xsi:type="dcterms:W3CDTF">2014-01-15T21:35:50Z</dcterms:modified>
</cp:coreProperties>
</file>