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77" r:id="rId2"/>
    <p:sldId id="482" r:id="rId3"/>
    <p:sldId id="561" r:id="rId4"/>
    <p:sldId id="483" r:id="rId5"/>
    <p:sldId id="562" r:id="rId6"/>
    <p:sldId id="551" r:id="rId7"/>
    <p:sldId id="552" r:id="rId8"/>
    <p:sldId id="553" r:id="rId9"/>
    <p:sldId id="554" r:id="rId10"/>
    <p:sldId id="555" r:id="rId11"/>
    <p:sldId id="556" r:id="rId12"/>
    <p:sldId id="557" r:id="rId13"/>
    <p:sldId id="558" r:id="rId14"/>
    <p:sldId id="559" r:id="rId15"/>
    <p:sldId id="560" r:id="rId16"/>
    <p:sldId id="500" r:id="rId17"/>
    <p:sldId id="501" r:id="rId18"/>
    <p:sldId id="502" r:id="rId19"/>
    <p:sldId id="503" r:id="rId20"/>
    <p:sldId id="504"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5" d="100"/>
          <a:sy n="105" d="100"/>
        </p:scale>
        <p:origin x="-104"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image" Target="../media/image18.emf"/><Relationship Id="rId2"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86050D68-7ECC-B84A-8116-605B3B96B837}" type="slidenum">
              <a:rPr lang="en-US"/>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8AD06F50-DF70-8843-A523-DAE0946DAD3C}" type="slidenum">
              <a:rPr lang="en-US"/>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157C414-96A7-6046-88E3-E4C9530F0E0A}" type="slidenum">
              <a:rPr lang="en-US"/>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81762D6F-2FE1-494C-AF70-C76292738F11}" type="slidenum">
              <a:rPr lang="en-US"/>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Jan. 22,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Jan. 22,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1"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1.bin"/><Relationship Id="rId6"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emf"/><Relationship Id="rId5" Type="http://schemas.openxmlformats.org/officeDocument/2006/relationships/oleObject" Target="../embeddings/oleObject3.bin"/><Relationship Id="rId6" Type="http://schemas.openxmlformats.org/officeDocument/2006/relationships/image" Target="../media/image11.emf"/><Relationship Id="rId7" Type="http://schemas.openxmlformats.org/officeDocument/2006/relationships/oleObject" Target="../embeddings/oleObject4.bin"/><Relationship Id="rId8" Type="http://schemas.openxmlformats.org/officeDocument/2006/relationships/image" Target="../media/image12.emf"/><Relationship Id="rId9" Type="http://schemas.openxmlformats.org/officeDocument/2006/relationships/oleObject" Target="../embeddings/oleObject5.bin"/><Relationship Id="rId10"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4.emf"/><Relationship Id="rId5" Type="http://schemas.openxmlformats.org/officeDocument/2006/relationships/oleObject" Target="../embeddings/oleObject7.bin"/><Relationship Id="rId6" Type="http://schemas.openxmlformats.org/officeDocument/2006/relationships/image" Target="../media/image15.emf"/><Relationship Id="rId7" Type="http://schemas.openxmlformats.org/officeDocument/2006/relationships/oleObject" Target="../embeddings/oleObject8.bin"/><Relationship Id="rId8" Type="http://schemas.openxmlformats.org/officeDocument/2006/relationships/image" Target="../media/image16.emf"/><Relationship Id="rId9" Type="http://schemas.openxmlformats.org/officeDocument/2006/relationships/oleObject" Target="../embeddings/oleObject9.bin"/><Relationship Id="rId10"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22.emf"/><Relationship Id="rId13" Type="http://schemas.openxmlformats.org/officeDocument/2006/relationships/oleObject" Target="../embeddings/oleObject15.bin"/><Relationship Id="rId14"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0.bin"/><Relationship Id="rId4" Type="http://schemas.openxmlformats.org/officeDocument/2006/relationships/image" Target="../media/image18.emf"/><Relationship Id="rId5" Type="http://schemas.openxmlformats.org/officeDocument/2006/relationships/oleObject" Target="../embeddings/oleObject11.bin"/><Relationship Id="rId6" Type="http://schemas.openxmlformats.org/officeDocument/2006/relationships/image" Target="../media/image19.emf"/><Relationship Id="rId7" Type="http://schemas.openxmlformats.org/officeDocument/2006/relationships/oleObject" Target="../embeddings/oleObject12.bin"/><Relationship Id="rId8" Type="http://schemas.openxmlformats.org/officeDocument/2006/relationships/image" Target="../media/image20.emf"/><Relationship Id="rId9" Type="http://schemas.openxmlformats.org/officeDocument/2006/relationships/oleObject" Target="../embeddings/oleObject13.bin"/><Relationship Id="rId10"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#3</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54355" y="1531203"/>
            <a:ext cx="312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Jan. 22,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286000"/>
            <a:ext cx="68580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Atomic Theory of Matter</a:t>
            </a:r>
          </a:p>
          <a:p>
            <a:pPr marL="609600" indent="-609600">
              <a:spcBef>
                <a:spcPct val="20000"/>
              </a:spcBef>
              <a:buFontTx/>
              <a:buChar char="•"/>
            </a:pPr>
            <a:r>
              <a:rPr lang="en-US" sz="2800" dirty="0" smtClean="0">
                <a:solidFill>
                  <a:schemeClr val="accent2"/>
                </a:solidFill>
                <a:latin typeface="Arial Narrow" pitchFamily="-84" charset="0"/>
              </a:rPr>
              <a:t>Unsolved Questions of 1895 and New Horizon</a:t>
            </a:r>
          </a:p>
          <a:p>
            <a:pPr marL="609600" indent="-609600">
              <a:spcBef>
                <a:spcPct val="20000"/>
              </a:spcBef>
              <a:buFontTx/>
              <a:buChar char="•"/>
            </a:pPr>
            <a:r>
              <a:rPr lang="en-US" sz="2800" dirty="0" smtClean="0">
                <a:solidFill>
                  <a:schemeClr val="accent2"/>
                </a:solidFill>
                <a:latin typeface="Arial Narrow" pitchFamily="-84" charset="0"/>
              </a:rPr>
              <a:t>Unsolved Questions Today</a:t>
            </a:r>
            <a:r>
              <a:rPr lang="en-US" sz="2800" dirty="0">
                <a:solidFill>
                  <a:schemeClr val="accent2"/>
                </a:solidFill>
                <a:latin typeface="Arial Narrow" pitchFamily="-84" charset="0"/>
              </a:rPr>
              <a:t>! </a:t>
            </a:r>
            <a:endParaRPr lang="en-US" sz="2800" dirty="0" smtClean="0">
              <a:solidFill>
                <a:schemeClr val="accent2"/>
              </a:solidFill>
              <a:latin typeface="Arial Narrow" pitchFamily="-84" charset="0"/>
            </a:endParaRPr>
          </a:p>
          <a:p>
            <a:pPr marL="609600" indent="-609600">
              <a:spcBef>
                <a:spcPct val="20000"/>
              </a:spcBef>
              <a:buFontTx/>
              <a:buChar char="•"/>
            </a:pPr>
            <a:r>
              <a:rPr lang="en-US" sz="2800" dirty="0" smtClean="0">
                <a:solidFill>
                  <a:schemeClr val="accent2"/>
                </a:solidFill>
                <a:latin typeface="Arial Narrow" pitchFamily="-84" charset="0"/>
              </a:rPr>
              <a:t>Galilean </a:t>
            </a:r>
            <a:r>
              <a:rPr lang="en-US" sz="2800" dirty="0">
                <a:solidFill>
                  <a:schemeClr val="accent2"/>
                </a:solidFill>
                <a:latin typeface="Arial Narrow" pitchFamily="-84" charset="0"/>
              </a:rPr>
              <a:t>Transformation</a:t>
            </a:r>
          </a:p>
          <a:p>
            <a:pPr marL="609600" indent="-609600">
              <a:spcBef>
                <a:spcPct val="20000"/>
              </a:spcBef>
              <a:buFontTx/>
              <a:buChar char="•"/>
            </a:pPr>
            <a:r>
              <a:rPr lang="en-US" sz="2800" dirty="0">
                <a:solidFill>
                  <a:schemeClr val="accent2"/>
                </a:solidFill>
                <a:latin typeface="Arial Narrow" pitchFamily="-84" charset="0"/>
              </a:rPr>
              <a:t>Do we need Ether?</a:t>
            </a:r>
          </a:p>
          <a:p>
            <a:pPr marL="609600" indent="-609600">
              <a:spcBef>
                <a:spcPct val="20000"/>
              </a:spcBef>
              <a:buFontTx/>
              <a:buChar char="•"/>
            </a:pPr>
            <a:r>
              <a:rPr lang="en-US" sz="2800" dirty="0">
                <a:solidFill>
                  <a:schemeClr val="accent2"/>
                </a:solidFill>
                <a:latin typeface="Arial Narrow" pitchFamily="-84" charset="0"/>
              </a:rPr>
              <a:t>Michelson-Morley Experiment</a:t>
            </a:r>
          </a:p>
          <a:p>
            <a:pPr marL="609600" indent="-609600">
              <a:spcBef>
                <a:spcPct val="20000"/>
              </a:spcBef>
              <a:buFontTx/>
              <a:buChar char="•"/>
            </a:pPr>
            <a:r>
              <a:rPr lang="en-US" sz="2800" dirty="0">
                <a:solidFill>
                  <a:schemeClr val="accent2"/>
                </a:solidFill>
                <a:latin typeface="Arial Narrow" pitchFamily="-84" charset="0"/>
              </a:rPr>
              <a:t>Einstein’s </a:t>
            </a:r>
            <a:r>
              <a:rPr lang="en-US" sz="2800" dirty="0" smtClean="0">
                <a:solidFill>
                  <a:schemeClr val="accent2"/>
                </a:solidFill>
                <a:latin typeface="Arial Narrow" pitchFamily="-84" charset="0"/>
              </a:rPr>
              <a:t>postulates</a:t>
            </a:r>
            <a:endParaRPr lang="en-US" sz="28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Wednesday, Jan. 22, 2014</a:t>
            </a:r>
            <a:endParaRPr lang="en-US"/>
          </a:p>
        </p:txBody>
      </p:sp>
      <p:sp>
        <p:nvSpPr>
          <p:cNvPr id="3" name="Footer Placeholder 2"/>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305800" cy="4800600"/>
          </a:xfrm>
        </p:spPr>
        <p:txBody>
          <a:bodyPr/>
          <a:lstStyle/>
          <a:p>
            <a:pPr eaLnBrk="1" hangingPunct="1">
              <a:lnSpc>
                <a:spcPct val="80000"/>
              </a:lnSpc>
            </a:pPr>
            <a:r>
              <a:rPr lang="en-US" sz="3600" dirty="0"/>
              <a:t>Max Planck (1858 – 1947) advances the concept to explain blackbody </a:t>
            </a:r>
            <a:r>
              <a:rPr lang="en-US" sz="3600" dirty="0" smtClean="0"/>
              <a:t>radiation, using </a:t>
            </a:r>
            <a:r>
              <a:rPr lang="en-US" sz="3600" dirty="0"/>
              <a:t>submicroscopic “quanta”</a:t>
            </a:r>
          </a:p>
          <a:p>
            <a:pPr eaLnBrk="1" hangingPunct="1">
              <a:lnSpc>
                <a:spcPct val="80000"/>
              </a:lnSpc>
            </a:pPr>
            <a:r>
              <a:rPr lang="en-US" sz="3600" dirty="0"/>
              <a:t>Boltzmann requires existence of atoms </a:t>
            </a:r>
            <a:r>
              <a:rPr lang="en-US" sz="3600" dirty="0" smtClean="0"/>
              <a:t>for </a:t>
            </a:r>
            <a:r>
              <a:rPr lang="en-US" sz="3600" dirty="0"/>
              <a:t>advances in statistical mechanics</a:t>
            </a:r>
          </a:p>
          <a:p>
            <a:pPr eaLnBrk="1" hangingPunct="1">
              <a:lnSpc>
                <a:spcPct val="80000"/>
              </a:lnSpc>
            </a:pPr>
            <a:r>
              <a:rPr lang="en-US" sz="3600" dirty="0"/>
              <a:t>Albert Einstein (1879 – 1955) uses molecules to explain Brownian motion and determines the approximate value of their size and mass</a:t>
            </a:r>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309794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76200"/>
            <a:ext cx="9067800" cy="762000"/>
          </a:xfrm>
        </p:spPr>
        <p:txBody>
          <a:bodyPr/>
          <a:lstStyle/>
          <a:p>
            <a:pPr eaLnBrk="1" hangingPunct="1"/>
            <a:r>
              <a:rPr lang="en-US" dirty="0" smtClean="0"/>
              <a:t>Unresolved </a:t>
            </a:r>
            <a:r>
              <a:rPr lang="en-US" dirty="0"/>
              <a:t>Questions</a:t>
            </a:r>
            <a:r>
              <a:rPr lang="en-US" dirty="0" smtClean="0"/>
              <a:t> and </a:t>
            </a:r>
            <a:r>
              <a:rPr lang="en-US" dirty="0"/>
              <a:t>New Horizons</a:t>
            </a:r>
          </a:p>
        </p:txBody>
      </p:sp>
      <p:sp>
        <p:nvSpPr>
          <p:cNvPr id="37891" name="Rectangle 3"/>
          <p:cNvSpPr>
            <a:spLocks noGrp="1" noChangeArrowheads="1"/>
          </p:cNvSpPr>
          <p:nvPr>
            <p:ph type="body" idx="1"/>
          </p:nvPr>
        </p:nvSpPr>
        <p:spPr>
          <a:xfrm>
            <a:off x="381000" y="762000"/>
            <a:ext cx="8229600" cy="4302125"/>
          </a:xfrm>
        </p:spPr>
        <p:txBody>
          <a:bodyPr/>
          <a:lstStyle/>
          <a:p>
            <a:pPr eaLnBrk="1" hangingPunct="1"/>
            <a:r>
              <a:rPr lang="en-US" dirty="0"/>
              <a:t>The atomic theory controversy raises fundamental questions</a:t>
            </a:r>
          </a:p>
          <a:p>
            <a:pPr lvl="1" eaLnBrk="1" hangingPunct="1"/>
            <a:r>
              <a:rPr lang="en-US" dirty="0"/>
              <a:t>It was not universally accepted</a:t>
            </a:r>
          </a:p>
          <a:p>
            <a:pPr lvl="1" eaLnBrk="1" hangingPunct="1"/>
            <a:r>
              <a:rPr lang="en-US" dirty="0"/>
              <a:t>The </a:t>
            </a:r>
            <a:r>
              <a:rPr lang="en-US" dirty="0" smtClean="0"/>
              <a:t>constituents </a:t>
            </a:r>
            <a:r>
              <a:rPr lang="en-US" dirty="0"/>
              <a:t>(if any) of atoms became a significant question</a:t>
            </a:r>
          </a:p>
          <a:p>
            <a:pPr lvl="1" eaLnBrk="1" hangingPunct="1"/>
            <a:r>
              <a:rPr lang="en-US" dirty="0"/>
              <a:t>The structure of matter remained unknown with </a:t>
            </a:r>
            <a:r>
              <a:rPr lang="en-US" dirty="0" smtClean="0"/>
              <a:t>certainty</a:t>
            </a:r>
          </a:p>
          <a:p>
            <a:pPr lvl="1" eaLnBrk="1" hangingPunct="1"/>
            <a:r>
              <a:rPr lang="en-US" dirty="0" smtClean="0"/>
              <a:t>Experimental precisions were insufficient to discern this level of small scale</a:t>
            </a:r>
            <a:endParaRPr lang="en-US" dirty="0"/>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pic>
        <p:nvPicPr>
          <p:cNvPr id="7" name="Picture 1"/>
          <p:cNvPicPr>
            <a:picLocks/>
          </p:cNvPicPr>
          <p:nvPr/>
        </p:nvPicPr>
        <p:blipFill>
          <a:blip r:embed="rId3"/>
          <a:srcRect/>
          <a:stretch>
            <a:fillRect/>
          </a:stretch>
        </p:blipFill>
        <p:spPr bwMode="auto">
          <a:xfrm>
            <a:off x="3962400" y="4419600"/>
            <a:ext cx="4495800" cy="2286000"/>
          </a:xfrm>
          <a:prstGeom prst="rect">
            <a:avLst/>
          </a:prstGeom>
          <a:noFill/>
          <a:ln w="9525">
            <a:noFill/>
            <a:miter lim="800000"/>
            <a:headEnd/>
            <a:tailEnd/>
          </a:ln>
        </p:spPr>
      </p:pic>
    </p:spTree>
    <p:extLst>
      <p:ext uri="{BB962C8B-B14F-4D97-AF65-F5344CB8AC3E}">
        <p14:creationId xmlns:p14="http://schemas.microsoft.com/office/powerpoint/2010/main" val="40199262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762000"/>
            <a:ext cx="8305799" cy="2514600"/>
          </a:xfrm>
        </p:spPr>
        <p:txBody>
          <a:bodyPr/>
          <a:lstStyle/>
          <a:p>
            <a:pPr eaLnBrk="1" hangingPunct="1">
              <a:buFont typeface="Wingdings" pitchFamily="-84" charset="2"/>
              <a:buNone/>
            </a:pPr>
            <a:r>
              <a:rPr lang="en-US" sz="2800" dirty="0"/>
              <a:t>Three fundamental problems</a:t>
            </a:r>
            <a:r>
              <a:rPr lang="en-US" sz="2800" dirty="0" smtClean="0"/>
              <a:t>:</a:t>
            </a:r>
            <a:endParaRPr lang="en-US" sz="1050" dirty="0" smtClean="0"/>
          </a:p>
          <a:p>
            <a:pPr eaLnBrk="1" hangingPunct="1"/>
            <a:r>
              <a:rPr lang="en-US" sz="2800" dirty="0" smtClean="0"/>
              <a:t>The (non) existence </a:t>
            </a:r>
            <a:r>
              <a:rPr lang="en-US" sz="2800" dirty="0"/>
              <a:t>of </a:t>
            </a:r>
            <a:r>
              <a:rPr lang="en-US" sz="2800" dirty="0" smtClean="0"/>
              <a:t>a </a:t>
            </a:r>
            <a:r>
              <a:rPr lang="en-US" sz="2800" dirty="0"/>
              <a:t>medium</a:t>
            </a:r>
            <a:r>
              <a:rPr lang="en-US" sz="2800" dirty="0" smtClean="0"/>
              <a:t> that transmits light waves from the sun</a:t>
            </a:r>
          </a:p>
          <a:p>
            <a:pPr eaLnBrk="1" hangingPunct="1"/>
            <a:r>
              <a:rPr lang="en-US" sz="2800" dirty="0"/>
              <a:t>The</a:t>
            </a:r>
            <a:r>
              <a:rPr lang="en-US" sz="2800" dirty="0" smtClean="0"/>
              <a:t> observed </a:t>
            </a:r>
            <a:r>
              <a:rPr lang="en-US" sz="2800" dirty="0"/>
              <a:t>differences in the electric and magnetic field between stationary and moving reference systems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Rectangle 3"/>
          <p:cNvSpPr txBox="1">
            <a:spLocks noChangeArrowheads="1"/>
          </p:cNvSpPr>
          <p:nvPr/>
        </p:nvSpPr>
        <p:spPr bwMode="auto">
          <a:xfrm>
            <a:off x="304800" y="3200400"/>
            <a:ext cx="5486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failure of classical physics to explain blackbody radiation in which characteristic spectra of radiation that cover the entire EM wavelengths were observed depending on temperature not on the body itself</a:t>
            </a:r>
            <a:endParaRPr kumimoji="0" lang="en-US" sz="2800" b="0" i="0" u="none" strike="noStrike" kern="0" cap="none" spc="0" normalizeH="0" baseline="0" noProof="0" dirty="0">
              <a:ln>
                <a:noFill/>
              </a:ln>
              <a:solidFill>
                <a:srgbClr val="FFFF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extLst>
      <p:ext uri="{BB962C8B-B14F-4D97-AF65-F5344CB8AC3E}">
        <p14:creationId xmlns:p14="http://schemas.microsoft.com/office/powerpoint/2010/main" val="2543873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a:t>
            </a:r>
            <a:r>
              <a:rPr lang="en-US" dirty="0" smtClean="0"/>
              <a:t>Experimental Discoveries </a:t>
            </a:r>
            <a:r>
              <a:rPr lang="en-US" dirty="0"/>
              <a:t>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a:t>
            </a:r>
            <a:r>
              <a:rPr lang="en-US" sz="3600" dirty="0" smtClean="0"/>
              <a:t>rays (1895, Rontgen)</a:t>
            </a:r>
          </a:p>
          <a:p>
            <a:pPr eaLnBrk="1" hangingPunct="1"/>
            <a:r>
              <a:rPr lang="en-US" sz="3600" dirty="0"/>
              <a:t>Discovery of </a:t>
            </a:r>
            <a:r>
              <a:rPr lang="en-US" sz="3600" dirty="0" smtClean="0"/>
              <a:t>radioactivity (1896, Becquerel)</a:t>
            </a:r>
          </a:p>
          <a:p>
            <a:pPr eaLnBrk="1" hangingPunct="1"/>
            <a:r>
              <a:rPr lang="en-US" sz="3600" dirty="0"/>
              <a:t>Discovery of the </a:t>
            </a:r>
            <a:r>
              <a:rPr lang="en-US" sz="3600" dirty="0" smtClean="0"/>
              <a:t>electron (1897, Thompson)</a:t>
            </a:r>
          </a:p>
          <a:p>
            <a:pPr eaLnBrk="1" hangingPunct="1"/>
            <a:r>
              <a:rPr lang="en-US" sz="3600" dirty="0"/>
              <a:t>Discovery of the Zeeman </a:t>
            </a:r>
            <a:r>
              <a:rPr lang="en-US" sz="3600" dirty="0" smtClean="0"/>
              <a:t>effect (1896, Zeeman)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8772415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638175"/>
          </a:xfrm>
        </p:spPr>
        <p:txBody>
          <a:bodyPr/>
          <a:lstStyle/>
          <a:p>
            <a:pPr eaLnBrk="1" hangingPunct="1"/>
            <a:r>
              <a:rPr lang="en-US" dirty="0"/>
              <a:t>The Beginnings of Modern Physics</a:t>
            </a:r>
          </a:p>
        </p:txBody>
      </p:sp>
      <p:sp>
        <p:nvSpPr>
          <p:cNvPr id="40963" name="Rectangle 3"/>
          <p:cNvSpPr>
            <a:spLocks noGrp="1" noChangeArrowheads="1"/>
          </p:cNvSpPr>
          <p:nvPr>
            <p:ph type="body" idx="1"/>
          </p:nvPr>
        </p:nvSpPr>
        <p:spPr>
          <a:xfrm>
            <a:off x="152400" y="1143000"/>
            <a:ext cx="8763000" cy="5105400"/>
          </a:xfrm>
        </p:spPr>
        <p:txBody>
          <a:bodyPr/>
          <a:lstStyle/>
          <a:p>
            <a:pPr eaLnBrk="1" hangingPunct="1"/>
            <a:r>
              <a:rPr lang="en-US" sz="3600" dirty="0"/>
              <a:t>These new discoveries and the many resulting complications required a revision of the fundamental physical assumptions</a:t>
            </a:r>
            <a:r>
              <a:rPr lang="en-US" sz="3600" dirty="0" smtClean="0"/>
              <a:t> culminated </a:t>
            </a:r>
            <a:r>
              <a:rPr lang="en-US" sz="3600" dirty="0"/>
              <a:t>in</a:t>
            </a:r>
            <a:r>
              <a:rPr lang="en-US" sz="3600" dirty="0" smtClean="0"/>
              <a:t> the </a:t>
            </a:r>
            <a:r>
              <a:rPr lang="en-US" sz="3600" dirty="0"/>
              <a:t>successes of the classical foundations</a:t>
            </a:r>
          </a:p>
          <a:p>
            <a:pPr eaLnBrk="1" hangingPunct="1"/>
            <a:r>
              <a:rPr lang="en-US" sz="3600" dirty="0"/>
              <a:t>To this </a:t>
            </a:r>
            <a:r>
              <a:rPr lang="en-US" sz="3600" dirty="0" smtClean="0"/>
              <a:t>end, </a:t>
            </a:r>
            <a:r>
              <a:rPr lang="en-US" sz="3600" dirty="0"/>
              <a:t>the introduction of the modern theory of </a:t>
            </a:r>
            <a:r>
              <a:rPr lang="en-US" sz="3600" b="1" u="sng" dirty="0">
                <a:solidFill>
                  <a:srgbClr val="800000"/>
                </a:solidFill>
              </a:rPr>
              <a:t>relativity and quantum mechanics </a:t>
            </a:r>
            <a:r>
              <a:rPr lang="en-US" sz="3600" dirty="0" smtClean="0"/>
              <a:t>becomes </a:t>
            </a:r>
            <a:r>
              <a:rPr lang="en-US" sz="3600" dirty="0"/>
              <a:t>the starting point of this most fascinating revision</a:t>
            </a:r>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4126179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ergy-matter-proportions-in-universe.jpg"/>
          <p:cNvPicPr>
            <a:picLocks noChangeAspect="1"/>
          </p:cNvPicPr>
          <p:nvPr/>
        </p:nvPicPr>
        <p:blipFill>
          <a:blip r:embed="rId2"/>
          <a:stretch>
            <a:fillRect/>
          </a:stretch>
        </p:blipFill>
        <p:spPr>
          <a:xfrm>
            <a:off x="6248400" y="3505200"/>
            <a:ext cx="2438400" cy="2058883"/>
          </a:xfrm>
          <a:prstGeom prst="rect">
            <a:avLst/>
          </a:prstGeom>
        </p:spPr>
      </p:pic>
      <p:sp>
        <p:nvSpPr>
          <p:cNvPr id="214019" name="Rectangle 3"/>
          <p:cNvSpPr>
            <a:spLocks noGrp="1" noChangeArrowheads="1"/>
          </p:cNvSpPr>
          <p:nvPr>
            <p:ph type="body" idx="1"/>
          </p:nvPr>
        </p:nvSpPr>
        <p:spPr>
          <a:xfrm>
            <a:off x="76200" y="609600"/>
            <a:ext cx="8915400" cy="5791200"/>
          </a:xfrm>
        </p:spPr>
        <p:txBody>
          <a:bodyPr/>
          <a:lstStyle/>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are there three families of quarks and leptons?</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is the mass range so large (0.1m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 – 175 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do matters acquire mass? </a:t>
            </a:r>
            <a:endParaRPr lang="en-US" sz="2800" dirty="0">
              <a:solidFill>
                <a:srgbClr val="0033CC"/>
              </a:solidFill>
              <a:latin typeface="Arial Narrow" charset="0"/>
              <a:ea typeface="ＭＳ Ｐゴシック" charset="-128"/>
              <a:cs typeface="ＭＳ Ｐゴシック" charset="-128"/>
              <a:sym typeface="Wingdings" charset="2"/>
            </a:endParaRPr>
          </a:p>
          <a:p>
            <a:pPr lvl="1" eaLnBrk="1" hangingPunct="1">
              <a:lnSpc>
                <a:spcPct val="90000"/>
              </a:lnSpc>
              <a:spcBef>
                <a:spcPts val="300"/>
              </a:spcBef>
            </a:pPr>
            <a:r>
              <a:rPr lang="en-US" sz="2400" dirty="0" smtClean="0">
                <a:solidFill>
                  <a:srgbClr val="660066"/>
                </a:solidFill>
                <a:latin typeface="Arial Narrow" charset="0"/>
                <a:sym typeface="Wingdings" charset="2"/>
              </a:rPr>
              <a:t>Is the </a:t>
            </a:r>
            <a:r>
              <a:rPr lang="en-US" sz="2400" dirty="0" smtClean="0">
                <a:latin typeface="Arial Narrow" charset="0"/>
                <a:sym typeface="Wingdings" charset="2"/>
              </a:rPr>
              <a:t>new particle we’ve discovered the </a:t>
            </a:r>
            <a:r>
              <a:rPr lang="en-US" sz="2400" dirty="0" smtClean="0">
                <a:solidFill>
                  <a:srgbClr val="660066"/>
                </a:solidFill>
                <a:latin typeface="Arial Narrow" charset="0"/>
                <a:sym typeface="Wingdings" charset="2"/>
              </a:rPr>
              <a:t>Higgs particle?</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is the matter in the universe made only of particles?</a:t>
            </a:r>
          </a:p>
          <a:p>
            <a:pPr lvl="1" eaLnBrk="1" hangingPunct="1">
              <a:lnSpc>
                <a:spcPct val="90000"/>
              </a:lnSpc>
              <a:spcBef>
                <a:spcPts val="300"/>
              </a:spcBef>
            </a:pPr>
            <a:r>
              <a:rPr lang="en-US" sz="2400" dirty="0" smtClean="0">
                <a:solidFill>
                  <a:srgbClr val="660066"/>
                </a:solidFill>
                <a:latin typeface="Arial Narrow" charset="0"/>
              </a:rPr>
              <a:t>What </a:t>
            </a:r>
            <a:r>
              <a:rPr lang="en-US" sz="2400" dirty="0">
                <a:solidFill>
                  <a:srgbClr val="660066"/>
                </a:solidFill>
                <a:latin typeface="Arial Narrow" charset="0"/>
              </a:rPr>
              <a:t>happened to anti-particles?  Or anti-matters?</a:t>
            </a:r>
            <a:endParaRPr lang="en-US" sz="2400" dirty="0" smtClean="0">
              <a:solidFill>
                <a:srgbClr val="660066"/>
              </a:solidFill>
              <a:latin typeface="Arial Narrow" charset="0"/>
            </a:endParaRPr>
          </a:p>
          <a:p>
            <a:pPr eaLnBrk="1" hangingPunct="1">
              <a:lnSpc>
                <a:spcPct val="90000"/>
              </a:lnSpc>
              <a:spcBef>
                <a:spcPts val="300"/>
              </a:spcBef>
            </a:pPr>
            <a:r>
              <a:rPr lang="en-US" sz="2800" dirty="0" smtClean="0">
                <a:solidFill>
                  <a:srgbClr val="0033CC"/>
                </a:solidFill>
                <a:latin typeface="Arial Narrow" charset="0"/>
              </a:rPr>
              <a:t>Do neutrinos have mass&amp; what are the mixing parameters?</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a:t>
            </a:r>
            <a:r>
              <a:rPr lang="en-US" sz="2800" dirty="0">
                <a:solidFill>
                  <a:srgbClr val="0033CC"/>
                </a:solidFill>
                <a:latin typeface="Arial Narrow" charset="0"/>
                <a:ea typeface="ＭＳ Ｐゴシック" charset="-128"/>
                <a:cs typeface="ＭＳ Ｐゴシック" charset="-128"/>
              </a:rPr>
              <a:t>are there only three apparent forces?</a:t>
            </a:r>
            <a:endParaRPr lang="en-US" sz="28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Is </a:t>
            </a:r>
            <a:r>
              <a:rPr lang="en-US" sz="2800" dirty="0">
                <a:solidFill>
                  <a:srgbClr val="0033CC"/>
                </a:solidFill>
                <a:latin typeface="Arial Narrow" charset="0"/>
                <a:ea typeface="ＭＳ Ｐゴシック" charset="-128"/>
                <a:cs typeface="ＭＳ Ｐゴシック" charset="-128"/>
              </a:rPr>
              <a:t>the picture we present the real thing</a:t>
            </a:r>
            <a:r>
              <a:rPr lang="en-US" sz="2800" dirty="0" smtClean="0">
                <a:solidFill>
                  <a:srgbClr val="0033CC"/>
                </a:solidFill>
                <a:latin typeface="Arial Narrow" charset="0"/>
                <a:ea typeface="ＭＳ Ｐゴシック" charset="-128"/>
                <a:cs typeface="ＭＳ Ｐゴシック" charset="-128"/>
              </a:rPr>
              <a:t>?</a:t>
            </a:r>
          </a:p>
          <a:p>
            <a:pPr lvl="1" eaLnBrk="1" hangingPunct="1">
              <a:lnSpc>
                <a:spcPct val="90000"/>
              </a:lnSpc>
              <a:spcBef>
                <a:spcPts val="300"/>
              </a:spcBef>
            </a:pPr>
            <a:r>
              <a:rPr lang="en-US" sz="2400" dirty="0" smtClean="0">
                <a:latin typeface="Arial Narrow" charset="0"/>
                <a:cs typeface="ＭＳ Ｐゴシック" charset="-128"/>
              </a:rPr>
              <a:t>What makes up the 96% of the universe?</a:t>
            </a:r>
          </a:p>
          <a:p>
            <a:pPr lvl="1" eaLnBrk="1" hangingPunct="1">
              <a:lnSpc>
                <a:spcPct val="90000"/>
              </a:lnSpc>
              <a:spcBef>
                <a:spcPts val="300"/>
              </a:spcBef>
            </a:pPr>
            <a:r>
              <a:rPr lang="en-US" sz="2400" dirty="0" smtClean="0">
                <a:latin typeface="Arial Narrow" charset="0"/>
                <a:cs typeface="ＭＳ Ｐゴシック" charset="-128"/>
              </a:rPr>
              <a:t>How about extra-dimensions?</a:t>
            </a:r>
            <a:endParaRPr lang="en-US" sz="2400" dirty="0" smtClean="0">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is the universe created?</a:t>
            </a:r>
            <a:r>
              <a:rPr lang="en-US" sz="2800" dirty="0" smtClean="0">
                <a:solidFill>
                  <a:srgbClr val="0033CC"/>
                </a:solidFill>
                <a:latin typeface="Arial Narrow" charset="0"/>
                <a:ea typeface="ＭＳ Ｐゴシック" charset="-128"/>
                <a:cs typeface="ＭＳ Ｐゴシック" charset="-128"/>
              </a:rPr>
              <a:t> </a:t>
            </a:r>
            <a:endParaRPr lang="en-US" sz="24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Are there any other theories that describe the universe better</a:t>
            </a:r>
            <a:r>
              <a:rPr lang="en-US" sz="2800" dirty="0" smtClean="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smtClean="0">
                <a:solidFill>
                  <a:srgbClr val="0033CC"/>
                </a:solidFill>
                <a:latin typeface="Arial Narrow" charset="0"/>
              </a:rPr>
              <a:t>Many more questions to be answered!!</a:t>
            </a:r>
            <a:endParaRPr lang="en-US" sz="2800" dirty="0" smtClean="0">
              <a:solidFill>
                <a:srgbClr val="0033CC"/>
              </a:solidFill>
              <a:latin typeface="Arial Narrow" charset="0"/>
              <a:ea typeface="ＭＳ Ｐゴシック" charset="-128"/>
              <a:cs typeface="ＭＳ Ｐゴシック" charset="-128"/>
            </a:endParaRPr>
          </a:p>
        </p:txBody>
      </p:sp>
      <p:sp>
        <p:nvSpPr>
          <p:cNvPr id="23554" name="Date Placeholder 3"/>
          <p:cNvSpPr>
            <a:spLocks noGrp="1"/>
          </p:cNvSpPr>
          <p:nvPr>
            <p:ph type="dt" sz="quarter" idx="10"/>
          </p:nvPr>
        </p:nvSpPr>
        <p:spPr>
          <a:noFill/>
        </p:spPr>
        <p:txBody>
          <a:bodyPr/>
          <a:lstStyle/>
          <a:p>
            <a:r>
              <a:rPr lang="en-US" smtClean="0"/>
              <a:t>Wednesday, Jan. 22, 2014</a:t>
            </a:r>
          </a:p>
        </p:txBody>
      </p:sp>
      <p:sp>
        <p:nvSpPr>
          <p:cNvPr id="23555" name="Footer Placeholder 4"/>
          <p:cNvSpPr>
            <a:spLocks noGrp="1"/>
          </p:cNvSpPr>
          <p:nvPr>
            <p:ph type="ftr" sz="quarter" idx="11"/>
          </p:nvPr>
        </p:nvSpPr>
        <p:spPr>
          <a:noFill/>
        </p:spPr>
        <p:txBody>
          <a:bodyPr/>
          <a:lstStyle/>
          <a:p>
            <a:r>
              <a:rPr lang="nl-NL" smtClean="0"/>
              <a:t>PHYS 3313-001, Fall 2013                      Dr. Jaehoon Yu</a:t>
            </a:r>
            <a:endParaRPr lang="en-US" smtClean="0">
              <a:latin typeface="Monotype Corsiva" charset="0"/>
            </a:endParaRPr>
          </a:p>
        </p:txBody>
      </p:sp>
      <p:sp>
        <p:nvSpPr>
          <p:cNvPr id="23557" name="Rectangle 2"/>
          <p:cNvSpPr>
            <a:spLocks noGrp="1" noChangeArrowheads="1"/>
          </p:cNvSpPr>
          <p:nvPr>
            <p:ph type="title"/>
          </p:nvPr>
        </p:nvSpPr>
        <p:spPr>
          <a:xfrm>
            <a:off x="457200" y="-152400"/>
            <a:ext cx="8229600" cy="838200"/>
          </a:xfrm>
        </p:spPr>
        <p:txBody>
          <a:bodyPr/>
          <a:lstStyle/>
          <a:p>
            <a:pPr eaLnBrk="1" hangingPunct="1"/>
            <a:r>
              <a:rPr lang="en-US" dirty="0" smtClean="0">
                <a:ea typeface="ＭＳ Ｐゴシック" charset="-128"/>
                <a:cs typeface="ＭＳ Ｐゴシック" charset="-128"/>
              </a:rPr>
              <a:t>Unsolved Problems Today!</a:t>
            </a:r>
          </a:p>
        </p:txBody>
      </p:sp>
      <p:sp>
        <p:nvSpPr>
          <p:cNvPr id="7" name="Slide Number Placeholder 6"/>
          <p:cNvSpPr>
            <a:spLocks noGrp="1"/>
          </p:cNvSpPr>
          <p:nvPr>
            <p:ph type="sldNum" sz="quarter" idx="12"/>
          </p:nvPr>
        </p:nvSpPr>
        <p:spPr/>
        <p:txBody>
          <a:bodyPr/>
          <a:lstStyle/>
          <a:p>
            <a:pPr>
              <a:defRPr/>
            </a:pPr>
            <a:fld id="{A57A58E5-F186-8448-8915-9CBFB02328D9}" type="slidenum">
              <a:rPr lang="en-US" smtClean="0"/>
              <a:pPr>
                <a:defRPr/>
              </a:pPr>
              <a:t>15</a:t>
            </a:fld>
            <a:endParaRPr lang="en-US"/>
          </a:p>
        </p:txBody>
      </p:sp>
      <p:sp>
        <p:nvSpPr>
          <p:cNvPr id="8" name="Rectangle 7"/>
          <p:cNvSpPr/>
          <p:nvPr/>
        </p:nvSpPr>
        <p:spPr bwMode="auto">
          <a:xfrm>
            <a:off x="381000" y="1524000"/>
            <a:ext cx="70866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715824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457200" y="0"/>
            <a:ext cx="8226425" cy="1017587"/>
          </a:xfrm>
        </p:spPr>
        <p:txBody>
          <a:bodyPr/>
          <a:lstStyle/>
          <a:p>
            <a:pPr eaLnBrk="1" hangingPunct="1"/>
            <a:r>
              <a:rPr lang="en-US" dirty="0">
                <a:ea typeface="ＭＳ Ｐゴシック" pitchFamily="-84" charset="-128"/>
                <a:cs typeface="ＭＳ Ｐゴシック" pitchFamily="-84" charset="-128"/>
              </a:rPr>
              <a:t>Newtonian (Classical) Relativity</a:t>
            </a:r>
          </a:p>
        </p:txBody>
      </p:sp>
      <p:sp>
        <p:nvSpPr>
          <p:cNvPr id="17410" name="Rectangle 3"/>
          <p:cNvSpPr>
            <a:spLocks noGrp="1" noChangeArrowheads="1"/>
          </p:cNvSpPr>
          <p:nvPr>
            <p:ph type="subTitle" idx="1"/>
          </p:nvPr>
        </p:nvSpPr>
        <p:spPr>
          <a:xfrm>
            <a:off x="228600" y="914400"/>
            <a:ext cx="8534400" cy="5181600"/>
          </a:xfrm>
        </p:spPr>
        <p:txBody>
          <a:bodyPr/>
          <a:lstStyle/>
          <a:p>
            <a:pPr marL="347663" indent="-347663" algn="just" eaLnBrk="1" hangingPunct="1"/>
            <a:r>
              <a:rPr lang="en-US" sz="2800" dirty="0" smtClean="0">
                <a:ea typeface="ＭＳ Ｐゴシック" pitchFamily="-84" charset="-128"/>
                <a:cs typeface="ＭＳ Ｐゴシック" pitchFamily="-84" charset="-128"/>
              </a:rPr>
              <a:t>It </a:t>
            </a:r>
            <a:r>
              <a:rPr lang="en-US" sz="2800" dirty="0">
                <a:ea typeface="ＭＳ Ｐゴシック" pitchFamily="-84" charset="-128"/>
                <a:cs typeface="ＭＳ Ｐゴシック" pitchFamily="-84" charset="-128"/>
              </a:rPr>
              <a:t>is assumed that </a:t>
            </a:r>
            <a:r>
              <a:rPr lang="en-US" sz="2800" dirty="0" smtClean="0">
                <a:ea typeface="ＭＳ Ｐゴシック" pitchFamily="-84" charset="-128"/>
                <a:cs typeface="ＭＳ Ｐゴシック" pitchFamily="-84" charset="-128"/>
              </a:rPr>
              <a:t>Newton’</a:t>
            </a:r>
            <a:r>
              <a:rPr lang="en-US" altLang="ja-JP" sz="2800" dirty="0" smtClean="0">
                <a:ea typeface="ＭＳ Ｐゴシック" pitchFamily="-84" charset="-128"/>
                <a:cs typeface="ＭＳ Ｐゴシック" pitchFamily="-84" charset="-128"/>
              </a:rPr>
              <a:t>s </a:t>
            </a:r>
            <a:r>
              <a:rPr lang="en-US" altLang="ja-JP" sz="2800" dirty="0">
                <a:ea typeface="ＭＳ Ｐゴシック" pitchFamily="-84" charset="-128"/>
                <a:cs typeface="ＭＳ Ｐゴシック" pitchFamily="-84" charset="-128"/>
              </a:rPr>
              <a:t>laws of motion must be measured with respect to (relative to) some reference </a:t>
            </a:r>
            <a:r>
              <a:rPr lang="en-US" altLang="ja-JP" sz="2800" dirty="0" smtClean="0">
                <a:ea typeface="ＭＳ Ｐゴシック" pitchFamily="-84" charset="-128"/>
                <a:cs typeface="ＭＳ Ｐゴシック" pitchFamily="-84" charset="-128"/>
              </a:rPr>
              <a:t>frame.</a:t>
            </a:r>
          </a:p>
          <a:p>
            <a:pPr marL="347663" indent="-347663" algn="just" eaLnBrk="1" hangingPunct="1"/>
            <a:r>
              <a:rPr lang="en-US" sz="2800" dirty="0" smtClean="0">
                <a:ea typeface="ＭＳ Ｐゴシック" pitchFamily="-84" charset="-128"/>
                <a:cs typeface="ＭＳ Ｐゴシック" pitchFamily="-84" charset="-128"/>
              </a:rPr>
              <a:t>A reference frame is called an </a:t>
            </a:r>
            <a:r>
              <a:rPr lang="en-US" sz="2800" b="1" dirty="0" smtClean="0">
                <a:ea typeface="ＭＳ Ｐゴシック" pitchFamily="-84" charset="-128"/>
                <a:cs typeface="ＭＳ Ｐゴシック" pitchFamily="-84" charset="-128"/>
              </a:rPr>
              <a:t>inertial frame</a:t>
            </a:r>
            <a:r>
              <a:rPr lang="en-US" sz="2800" dirty="0" smtClean="0">
                <a:ea typeface="ＭＳ Ｐゴシック" pitchFamily="-84" charset="-128"/>
                <a:cs typeface="ＭＳ Ｐゴシック" pitchFamily="-84" charset="-128"/>
              </a:rPr>
              <a:t> if Newton laws are valid in that frame.</a:t>
            </a:r>
          </a:p>
          <a:p>
            <a:pPr marL="347663" indent="-347663" algn="just" eaLnBrk="1" hangingPunct="1"/>
            <a:r>
              <a:rPr lang="en-US" sz="2800" dirty="0" smtClean="0">
                <a:ea typeface="ＭＳ Ｐゴシック" pitchFamily="-84" charset="-128"/>
                <a:cs typeface="ＭＳ Ｐゴシック" pitchFamily="-84" charset="-128"/>
              </a:rPr>
              <a:t>Such a frame is established when a body, not subjected to net external forces, is observed to move in rectilinear motion at constant velocity</a:t>
            </a:r>
          </a:p>
          <a:p>
            <a:pPr marL="347663" indent="-347663" algn="just" eaLnBrk="1" hangingPunct="1"/>
            <a:r>
              <a:rPr lang="en-US" sz="2800" dirty="0" err="1" smtClean="0">
                <a:ea typeface="ＭＳ Ｐゴシック" pitchFamily="-84" charset="-128"/>
                <a:cs typeface="ＭＳ Ｐゴシック" pitchFamily="-84" charset="-128"/>
                <a:sym typeface="Wingdings"/>
              </a:rPr>
              <a:t></a:t>
            </a:r>
            <a:r>
              <a:rPr lang="en-US" sz="2800" dirty="0" smtClean="0">
                <a:ea typeface="ＭＳ Ｐゴシック" pitchFamily="-84" charset="-128"/>
                <a:cs typeface="ＭＳ Ｐゴシック" pitchFamily="-84" charset="-128"/>
                <a:sym typeface="Wingdings"/>
              </a:rPr>
              <a:t> </a:t>
            </a:r>
            <a:r>
              <a:rPr lang="en-US" sz="2800" dirty="0" smtClean="0">
                <a:solidFill>
                  <a:srgbClr val="FF0000"/>
                </a:solidFill>
                <a:ea typeface="ＭＳ Ｐゴシック" pitchFamily="-84" charset="-128"/>
                <a:cs typeface="ＭＳ Ｐゴシック" pitchFamily="-84" charset="-128"/>
                <a:sym typeface="Wingdings"/>
              </a:rPr>
              <a:t>Newtonian Principle of Relativity (Galilean Invariance)</a:t>
            </a:r>
            <a:r>
              <a:rPr lang="en-US" sz="2800" dirty="0" smtClean="0">
                <a:ea typeface="ＭＳ Ｐゴシック" pitchFamily="-84" charset="-128"/>
                <a:cs typeface="ＭＳ Ｐゴシック" pitchFamily="-84" charset="-128"/>
                <a:sym typeface="Wingdings"/>
              </a:rPr>
              <a:t>: </a:t>
            </a:r>
            <a:r>
              <a:rPr lang="en-US" sz="2800" dirty="0" smtClean="0">
                <a:ea typeface="ＭＳ Ｐゴシック" pitchFamily="-84" charset="-128"/>
                <a:cs typeface="ＭＳ Ｐゴシック" pitchFamily="-84" charset="-128"/>
              </a:rPr>
              <a:t>If Newton’</a:t>
            </a:r>
            <a:r>
              <a:rPr lang="en-US" altLang="ja-JP" sz="2800" dirty="0" smtClean="0">
                <a:ea typeface="ＭＳ Ｐゴシック" pitchFamily="-84" charset="-128"/>
                <a:cs typeface="ＭＳ Ｐゴシック" pitchFamily="-84" charset="-128"/>
              </a:rPr>
              <a:t>s laws are valid in one reference frame, then they are also valid in another reference frame moving at a uniform velocity relative to the first system.</a:t>
            </a:r>
            <a:endParaRPr lang="en-US" sz="2800" dirty="0" smtClean="0">
              <a:ea typeface="ＭＳ Ｐゴシック" pitchFamily="-84" charset="-128"/>
              <a:cs typeface="ＭＳ Ｐゴシック" pitchFamily="-84" charset="-128"/>
            </a:endParaRPr>
          </a:p>
          <a:p>
            <a:pPr marL="347663" indent="-347663" algn="just" eaLnBrk="1" hangingPunct="1">
              <a:buNone/>
            </a:pPr>
            <a:endParaRPr lang="en-US" sz="2800" dirty="0" smtClean="0">
              <a:ea typeface="ＭＳ Ｐゴシック" pitchFamily="-84" charset="-128"/>
              <a:cs typeface="ＭＳ Ｐゴシック" pitchFamily="-84" charset="-128"/>
            </a:endParaRPr>
          </a:p>
          <a:p>
            <a:pPr marL="347663" indent="-347663" algn="just" eaLnBrk="1" hangingPunct="1"/>
            <a:endParaRPr lang="en-US" dirty="0" smtClean="0">
              <a:ea typeface="ＭＳ Ｐゴシック" pitchFamily="-84" charset="-128"/>
              <a:cs typeface="ＭＳ Ｐゴシック" pitchFamily="-84" charset="-128"/>
            </a:endParaRPr>
          </a:p>
          <a:p>
            <a:pPr marL="347663" indent="-347663" algn="just" eaLnBrk="1" hangingPunct="1">
              <a:buFont typeface="Wingdings" pitchFamily="-84" charset="2"/>
              <a:buChar char="n"/>
            </a:pPr>
            <a:endParaRPr lang="en-US" altLang="ja-JP" sz="2800" dirty="0" smtClean="0">
              <a:ea typeface="ＭＳ Ｐゴシック" pitchFamily="-84" charset="-128"/>
              <a:cs typeface="ＭＳ Ｐゴシック" pitchFamily="-84" charset="-128"/>
            </a:endParaRPr>
          </a:p>
          <a:p>
            <a:pPr marL="347663" indent="-347663" algn="just" eaLnBrk="1" hangingPunct="1"/>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629529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
          <p:cNvSpPr>
            <a:spLocks noGrp="1" noChangeArrowheads="1"/>
          </p:cNvSpPr>
          <p:nvPr>
            <p:ph type="body" sz="half" idx="1"/>
          </p:nvPr>
        </p:nvSpPr>
        <p:spPr>
          <a:xfrm>
            <a:off x="455613" y="4938713"/>
            <a:ext cx="8307387" cy="1752600"/>
          </a:xfrm>
        </p:spPr>
        <p:txBody>
          <a:bodyPr/>
          <a:lstStyle/>
          <a:p>
            <a:pPr eaLnBrk="1" hangingPunct="1"/>
            <a:r>
              <a:rPr lang="en-US" sz="2100" dirty="0">
                <a:ea typeface="ＭＳ Ｐゴシック" pitchFamily="-84" charset="-128"/>
                <a:cs typeface="ＭＳ Ｐゴシック" pitchFamily="-84" charset="-128"/>
              </a:rPr>
              <a:t>K is at rest and K</a:t>
            </a:r>
            <a:r>
              <a:rPr lang="ja-JP" altLang="en-US" sz="2100" dirty="0">
                <a:ea typeface="ＭＳ Ｐゴシック" pitchFamily="-84" charset="-128"/>
                <a:cs typeface="ＭＳ Ｐゴシック" pitchFamily="-84" charset="-128"/>
              </a:rPr>
              <a:t>’</a:t>
            </a:r>
            <a:r>
              <a:rPr lang="en-US" altLang="ja-JP" sz="2100" dirty="0">
                <a:ea typeface="ＭＳ Ｐゴシック" pitchFamily="-84" charset="-128"/>
                <a:cs typeface="ＭＳ Ｐゴシック" pitchFamily="-84" charset="-128"/>
              </a:rPr>
              <a:t> is moving with </a:t>
            </a:r>
            <a:r>
              <a:rPr lang="en-US" altLang="ja-JP" sz="2100" dirty="0" smtClean="0">
                <a:ea typeface="ＭＳ Ｐゴシック" pitchFamily="-84" charset="-128"/>
                <a:cs typeface="ＭＳ Ｐゴシック" pitchFamily="-84" charset="-128"/>
              </a:rPr>
              <a:t>a constant velocity   </a:t>
            </a:r>
            <a:endParaRPr lang="en-US" altLang="ja-JP" sz="2100" dirty="0">
              <a:ea typeface="ＭＳ Ｐゴシック" pitchFamily="-84" charset="-128"/>
              <a:cs typeface="ＭＳ Ｐゴシック" pitchFamily="-84" charset="-128"/>
            </a:endParaRPr>
          </a:p>
          <a:p>
            <a:pPr eaLnBrk="1" hangingPunct="1"/>
            <a:r>
              <a:rPr lang="en-US" sz="2100" dirty="0">
                <a:ea typeface="ＭＳ Ｐゴシック" pitchFamily="-84" charset="-128"/>
                <a:cs typeface="ＭＳ Ｐゴシック" pitchFamily="-84" charset="-128"/>
              </a:rPr>
              <a:t>Axes are parallel</a:t>
            </a:r>
          </a:p>
          <a:p>
            <a:pPr eaLnBrk="1" hangingPunct="1"/>
            <a:r>
              <a:rPr lang="en-US" sz="2100" dirty="0">
                <a:ea typeface="ＭＳ Ｐゴシック" pitchFamily="-84" charset="-128"/>
                <a:cs typeface="ＭＳ Ｐゴシック" pitchFamily="-84" charset="-128"/>
              </a:rPr>
              <a:t>K and </a:t>
            </a:r>
            <a:r>
              <a:rPr lang="en-US" sz="2100" dirty="0" smtClean="0">
                <a:ea typeface="ＭＳ Ｐゴシック" pitchFamily="-84" charset="-128"/>
                <a:cs typeface="ＭＳ Ｐゴシック" pitchFamily="-84" charset="-128"/>
              </a:rPr>
              <a:t>K’ </a:t>
            </a:r>
            <a:r>
              <a:rPr lang="en-US" altLang="ja-JP" sz="2100" dirty="0" smtClean="0">
                <a:ea typeface="ＭＳ Ｐゴシック" pitchFamily="-84" charset="-128"/>
                <a:cs typeface="ＭＳ Ｐゴシック" pitchFamily="-84" charset="-128"/>
              </a:rPr>
              <a:t>are </a:t>
            </a:r>
            <a:r>
              <a:rPr lang="en-US" altLang="ja-JP" sz="2100" dirty="0">
                <a:ea typeface="ＭＳ Ｐゴシック" pitchFamily="-84" charset="-128"/>
                <a:cs typeface="ＭＳ Ｐゴシック" pitchFamily="-84" charset="-128"/>
              </a:rPr>
              <a:t>said to be </a:t>
            </a:r>
            <a:r>
              <a:rPr lang="en-US" altLang="ja-JP" sz="2100" i="1" dirty="0">
                <a:ea typeface="ＭＳ Ｐゴシック" pitchFamily="-84" charset="-128"/>
                <a:cs typeface="ＭＳ Ｐゴシック" pitchFamily="-84" charset="-128"/>
              </a:rPr>
              <a:t>INERTIAL COORDINATE SYSTEMS</a:t>
            </a:r>
            <a:endParaRPr lang="en-US" sz="2100" dirty="0">
              <a:ea typeface="ＭＳ Ｐゴシック" pitchFamily="-84" charset="-128"/>
              <a:cs typeface="ＭＳ Ｐゴシック" pitchFamily="-84" charset="-128"/>
            </a:endParaRPr>
          </a:p>
        </p:txBody>
      </p:sp>
      <p:sp>
        <p:nvSpPr>
          <p:cNvPr id="20482" name="Rectangle 9"/>
          <p:cNvSpPr>
            <a:spLocks noGrp="1" noChangeArrowheads="1"/>
          </p:cNvSpPr>
          <p:nvPr>
            <p:ph type="title"/>
          </p:nvPr>
        </p:nvSpPr>
        <p:spPr>
          <a:xfrm>
            <a:off x="457200" y="0"/>
            <a:ext cx="8229600" cy="865187"/>
          </a:xfrm>
        </p:spPr>
        <p:txBody>
          <a:bodyPr/>
          <a:lstStyle/>
          <a:p>
            <a:pPr eaLnBrk="1" hangingPunct="1"/>
            <a:r>
              <a:rPr lang="en-US" dirty="0">
                <a:ea typeface="ＭＳ Ｐゴシック" pitchFamily="-84" charset="-128"/>
                <a:cs typeface="ＭＳ Ｐゴシック" pitchFamily="-84" charset="-128"/>
              </a:rPr>
              <a:t>Inertial Frames K and K</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t>
            </a:r>
            <a:endParaRPr lang="en-US" dirty="0">
              <a:ea typeface="ＭＳ Ｐゴシック" pitchFamily="-84" charset="-128"/>
              <a:cs typeface="ＭＳ Ｐゴシック" pitchFamily="-84" charset="-128"/>
            </a:endParaRPr>
          </a:p>
        </p:txBody>
      </p:sp>
      <p:pic>
        <p:nvPicPr>
          <p:cNvPr id="20483" name="Picture 40"/>
          <p:cNvPicPr>
            <a:picLocks noChangeAspect="1" noChangeArrowheads="1"/>
          </p:cNvPicPr>
          <p:nvPr/>
        </p:nvPicPr>
        <p:blipFill>
          <a:blip r:embed="rId3"/>
          <a:srcRect/>
          <a:stretch>
            <a:fillRect/>
          </a:stretch>
        </p:blipFill>
        <p:spPr bwMode="auto">
          <a:xfrm>
            <a:off x="4508500" y="3340100"/>
            <a:ext cx="133350" cy="171450"/>
          </a:xfrm>
          <a:prstGeom prst="rect">
            <a:avLst/>
          </a:prstGeom>
          <a:noFill/>
          <a:ln w="9525">
            <a:noFill/>
            <a:miter lim="800000"/>
            <a:headEnd/>
            <a:tailEnd/>
          </a:ln>
        </p:spPr>
      </p:pic>
      <p:pic>
        <p:nvPicPr>
          <p:cNvPr id="20485" name="Picture 42"/>
          <p:cNvPicPr>
            <a:picLocks noChangeAspect="1" noChangeArrowheads="1"/>
          </p:cNvPicPr>
          <p:nvPr/>
        </p:nvPicPr>
        <p:blipFill>
          <a:blip r:embed="rId3"/>
          <a:srcRect/>
          <a:stretch>
            <a:fillRect/>
          </a:stretch>
        </p:blipFill>
        <p:spPr bwMode="auto">
          <a:xfrm>
            <a:off x="4508500" y="3340100"/>
            <a:ext cx="133350" cy="171450"/>
          </a:xfrm>
          <a:prstGeom prst="rect">
            <a:avLst/>
          </a:prstGeom>
          <a:noFill/>
          <a:ln w="9525">
            <a:noFill/>
            <a:miter lim="800000"/>
            <a:headEnd/>
            <a:tailEnd/>
          </a:ln>
        </p:spPr>
      </p:pic>
      <p:pic>
        <p:nvPicPr>
          <p:cNvPr id="20486" name="Picture 1"/>
          <p:cNvPicPr>
            <a:picLocks/>
          </p:cNvPicPr>
          <p:nvPr/>
        </p:nvPicPr>
        <p:blipFill>
          <a:blip r:embed="rId4"/>
          <a:srcRect/>
          <a:stretch>
            <a:fillRect/>
          </a:stretch>
        </p:blipFill>
        <p:spPr bwMode="auto">
          <a:xfrm>
            <a:off x="1524000" y="1104900"/>
            <a:ext cx="5537200" cy="36957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Wednesday, Jan. 22, 2014</a:t>
            </a:r>
            <a:endParaRPr lang="en-US"/>
          </a:p>
        </p:txBody>
      </p:sp>
      <p:sp>
        <p:nvSpPr>
          <p:cNvPr id="9" name="Slide Number Placeholder 8"/>
          <p:cNvSpPr>
            <a:spLocks noGrp="1"/>
          </p:cNvSpPr>
          <p:nvPr>
            <p:ph type="sldNum" sz="quarter" idx="12"/>
          </p:nvPr>
        </p:nvSpPr>
        <p:spPr/>
        <p:txBody>
          <a:bodyPr/>
          <a:lstStyle/>
          <a:p>
            <a:fld id="{D2E2D3D9-226A-124B-9637-7AA1A3A82A15}" type="slidenum">
              <a:rPr lang="en-US" smtClean="0"/>
              <a:pPr/>
              <a:t>17</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95898475"/>
              </p:ext>
            </p:extLst>
          </p:nvPr>
        </p:nvGraphicFramePr>
        <p:xfrm>
          <a:off x="6096000" y="4927600"/>
          <a:ext cx="285750" cy="406400"/>
        </p:xfrm>
        <a:graphic>
          <a:graphicData uri="http://schemas.openxmlformats.org/presentationml/2006/ole">
            <mc:AlternateContent xmlns:mc="http://schemas.openxmlformats.org/markup-compatibility/2006">
              <mc:Choice xmlns:v="urn:schemas-microsoft-com:vml" Requires="v">
                <p:oleObj spid="_x0000_s93277" name="Equation" r:id="rId5" imgW="114300" imgH="203200" progId="Equation.DSMT4">
                  <p:embed/>
                </p:oleObj>
              </mc:Choice>
              <mc:Fallback>
                <p:oleObj name="Equation" r:id="rId5" imgW="114300" imgH="203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927600"/>
                        <a:ext cx="2857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7094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201613"/>
            <a:ext cx="8229600" cy="788987"/>
          </a:xfrm>
        </p:spPr>
        <p:txBody>
          <a:bodyPr/>
          <a:lstStyle/>
          <a:p>
            <a:pPr algn="ctr" eaLnBrk="1" hangingPunct="1"/>
            <a:r>
              <a:rPr lang="en-US" dirty="0">
                <a:ea typeface="ＭＳ Ｐゴシック" pitchFamily="-84" charset="-128"/>
                <a:cs typeface="ＭＳ Ｐゴシック" pitchFamily="-84" charset="-128"/>
              </a:rPr>
              <a:t>The Galilean Transformation</a:t>
            </a:r>
          </a:p>
        </p:txBody>
      </p:sp>
      <p:sp>
        <p:nvSpPr>
          <p:cNvPr id="21506" name="Rectangle 3"/>
          <p:cNvSpPr>
            <a:spLocks noGrp="1" noChangeArrowheads="1"/>
          </p:cNvSpPr>
          <p:nvPr>
            <p:ph type="body" sz="half" idx="1"/>
          </p:nvPr>
        </p:nvSpPr>
        <p:spPr>
          <a:xfrm>
            <a:off x="533400" y="10668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For a point P</a:t>
            </a:r>
          </a:p>
          <a:p>
            <a:pPr lvl="1" eaLnBrk="1" hangingPunct="1">
              <a:buSzPct val="65000"/>
              <a:buFont typeface="Wingdings" pitchFamily="-84" charset="2"/>
              <a:buChar char="n"/>
            </a:pPr>
            <a:r>
              <a:rPr lang="en-US" dirty="0"/>
              <a:t>In system K: P = (</a:t>
            </a:r>
            <a:r>
              <a:rPr lang="en-US" i="1" dirty="0" err="1"/>
              <a:t>x</a:t>
            </a:r>
            <a:r>
              <a:rPr lang="en-US" dirty="0"/>
              <a:t>, </a:t>
            </a:r>
            <a:r>
              <a:rPr lang="en-US" i="1" dirty="0" err="1"/>
              <a:t>y</a:t>
            </a:r>
            <a:r>
              <a:rPr lang="en-US" dirty="0"/>
              <a:t>, </a:t>
            </a:r>
            <a:r>
              <a:rPr lang="en-US" i="1" dirty="0" err="1"/>
              <a:t>z</a:t>
            </a:r>
            <a:r>
              <a:rPr lang="en-US" dirty="0"/>
              <a:t>, </a:t>
            </a:r>
            <a:r>
              <a:rPr lang="en-US" i="1" dirty="0" err="1"/>
              <a:t>t</a:t>
            </a:r>
            <a:r>
              <a:rPr lang="en-US" dirty="0"/>
              <a:t>)</a:t>
            </a:r>
          </a:p>
          <a:p>
            <a:pPr lvl="1" eaLnBrk="1" hangingPunct="1">
              <a:buSzPct val="65000"/>
              <a:buFont typeface="Wingdings" pitchFamily="-84" charset="2"/>
              <a:buChar char="n"/>
            </a:pPr>
            <a:r>
              <a:rPr lang="en-US" dirty="0"/>
              <a:t>In system K</a:t>
            </a:r>
            <a:r>
              <a:rPr lang="ja-JP" altLang="en-US" dirty="0">
                <a:ea typeface="ＭＳ Ｐゴシック" pitchFamily="-84" charset="-128"/>
              </a:rPr>
              <a:t>’</a:t>
            </a:r>
            <a:r>
              <a:rPr lang="en-US" altLang="ja-JP" dirty="0"/>
              <a:t>: P = (</a:t>
            </a:r>
            <a:r>
              <a:rPr lang="en-US" altLang="ja-JP" i="1" dirty="0" err="1"/>
              <a:t>x</a:t>
            </a:r>
            <a:r>
              <a:rPr lang="ja-JP" altLang="en-US" dirty="0">
                <a:ea typeface="ＭＳ Ｐゴシック" pitchFamily="-84" charset="-128"/>
              </a:rPr>
              <a:t>’</a:t>
            </a:r>
            <a:r>
              <a:rPr lang="en-US" altLang="ja-JP" dirty="0"/>
              <a:t>, </a:t>
            </a:r>
            <a:r>
              <a:rPr lang="en-US" altLang="ja-JP" i="1" dirty="0" err="1"/>
              <a:t>y</a:t>
            </a:r>
            <a:r>
              <a:rPr lang="ja-JP" altLang="en-US" dirty="0">
                <a:ea typeface="ＭＳ Ｐゴシック" pitchFamily="-84" charset="-128"/>
              </a:rPr>
              <a:t>’</a:t>
            </a:r>
            <a:r>
              <a:rPr lang="en-US" altLang="ja-JP" dirty="0"/>
              <a:t>, </a:t>
            </a:r>
            <a:r>
              <a:rPr lang="en-US" altLang="ja-JP" i="1" dirty="0" err="1"/>
              <a:t>z</a:t>
            </a:r>
            <a:r>
              <a:rPr lang="ja-JP" altLang="en-US" dirty="0">
                <a:ea typeface="ＭＳ Ｐゴシック" pitchFamily="-84" charset="-128"/>
              </a:rPr>
              <a:t>’</a:t>
            </a:r>
            <a:r>
              <a:rPr lang="en-US" altLang="ja-JP" dirty="0"/>
              <a:t>, </a:t>
            </a:r>
            <a:r>
              <a:rPr lang="en-US" altLang="ja-JP" i="1" dirty="0" err="1"/>
              <a:t>t</a:t>
            </a:r>
            <a:r>
              <a:rPr lang="ja-JP" altLang="en-US" dirty="0">
                <a:ea typeface="ＭＳ Ｐゴシック" pitchFamily="-84" charset="-128"/>
              </a:rPr>
              <a:t>’</a:t>
            </a:r>
            <a:r>
              <a:rPr lang="en-US" altLang="ja-JP" dirty="0"/>
              <a:t>)   </a:t>
            </a:r>
            <a:endParaRPr lang="en-US" dirty="0"/>
          </a:p>
        </p:txBody>
      </p:sp>
      <p:sp>
        <p:nvSpPr>
          <p:cNvPr id="21507" name="Line 27"/>
          <p:cNvSpPr>
            <a:spLocks noChangeShapeType="1"/>
          </p:cNvSpPr>
          <p:nvPr/>
        </p:nvSpPr>
        <p:spPr bwMode="auto">
          <a:xfrm flipH="1">
            <a:off x="1295400" y="3429000"/>
            <a:ext cx="76200" cy="2286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8" name="Line 28"/>
          <p:cNvSpPr>
            <a:spLocks noChangeShapeType="1"/>
          </p:cNvSpPr>
          <p:nvPr/>
        </p:nvSpPr>
        <p:spPr bwMode="auto">
          <a:xfrm>
            <a:off x="1295400" y="5715000"/>
            <a:ext cx="6096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9" name="Line 29"/>
          <p:cNvSpPr>
            <a:spLocks noChangeShapeType="1"/>
          </p:cNvSpPr>
          <p:nvPr/>
        </p:nvSpPr>
        <p:spPr bwMode="auto">
          <a:xfrm flipH="1">
            <a:off x="2590800" y="3352800"/>
            <a:ext cx="76200" cy="1905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10" name="Line 30"/>
          <p:cNvSpPr>
            <a:spLocks noChangeShapeType="1"/>
          </p:cNvSpPr>
          <p:nvPr/>
        </p:nvSpPr>
        <p:spPr bwMode="auto">
          <a:xfrm>
            <a:off x="2590800" y="5257800"/>
            <a:ext cx="44196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21511" name="Line 31"/>
          <p:cNvSpPr>
            <a:spLocks noChangeShapeType="1"/>
          </p:cNvSpPr>
          <p:nvPr/>
        </p:nvSpPr>
        <p:spPr bwMode="auto">
          <a:xfrm>
            <a:off x="1371600" y="3733800"/>
            <a:ext cx="1295400" cy="0"/>
          </a:xfrm>
          <a:prstGeom prst="line">
            <a:avLst/>
          </a:prstGeom>
          <a:noFill/>
          <a:ln w="38100" cap="flat" cmpd="sng" algn="ctr">
            <a:solidFill>
              <a:srgbClr val="FFCC00"/>
            </a:solidFill>
            <a:prstDash val="solid"/>
            <a:round/>
            <a:headEnd type="none" w="med" len="med"/>
            <a:tailEnd type="triangle" w="med" len="med"/>
          </a:ln>
        </p:spPr>
        <p:txBody>
          <a:bodyPr>
            <a:prstTxWarp prst="textNoShape">
              <a:avLst/>
            </a:prstTxWarp>
          </a:bodyPr>
          <a:lstStyle/>
          <a:p>
            <a:endParaRPr lang="en-US"/>
          </a:p>
        </p:txBody>
      </p:sp>
      <p:sp>
        <p:nvSpPr>
          <p:cNvPr id="21512" name="AutoShape 32"/>
          <p:cNvSpPr>
            <a:spLocks noChangeArrowheads="1"/>
          </p:cNvSpPr>
          <p:nvPr/>
        </p:nvSpPr>
        <p:spPr bwMode="auto">
          <a:xfrm>
            <a:off x="4648200" y="3733800"/>
            <a:ext cx="304800" cy="304800"/>
          </a:xfrm>
          <a:prstGeom prst="irregularSeal1">
            <a:avLst/>
          </a:prstGeom>
          <a:solidFill>
            <a:schemeClr val="accent1"/>
          </a:solidFill>
          <a:ln w="9525">
            <a:solidFill>
              <a:srgbClr val="FFFF00"/>
            </a:solidFill>
            <a:miter lim="800000"/>
            <a:headEnd/>
            <a:tailEnd/>
          </a:ln>
        </p:spPr>
        <p:txBody>
          <a:bodyPr wrap="none" anchor="ctr">
            <a:prstTxWarp prst="textNoShape">
              <a:avLst/>
            </a:prstTxWarp>
          </a:bodyPr>
          <a:lstStyle/>
          <a:p>
            <a:endParaRPr lang="en-US" sz="1800"/>
          </a:p>
        </p:txBody>
      </p:sp>
      <p:sp>
        <p:nvSpPr>
          <p:cNvPr id="21513" name="Line 33"/>
          <p:cNvSpPr>
            <a:spLocks noChangeShapeType="1"/>
          </p:cNvSpPr>
          <p:nvPr/>
        </p:nvSpPr>
        <p:spPr bwMode="auto">
          <a:xfrm>
            <a:off x="2667000" y="4114800"/>
            <a:ext cx="19812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sp>
        <p:nvSpPr>
          <p:cNvPr id="21514" name="Line 34"/>
          <p:cNvSpPr>
            <a:spLocks noChangeShapeType="1"/>
          </p:cNvSpPr>
          <p:nvPr/>
        </p:nvSpPr>
        <p:spPr bwMode="auto">
          <a:xfrm>
            <a:off x="2590800" y="4876800"/>
            <a:ext cx="609600" cy="0"/>
          </a:xfrm>
          <a:prstGeom prst="line">
            <a:avLst/>
          </a:prstGeom>
          <a:noFill/>
          <a:ln w="76200">
            <a:solidFill>
              <a:schemeClr val="tx1"/>
            </a:solidFill>
            <a:round/>
            <a:headEnd/>
            <a:tailEnd type="triangle" w="med" len="med"/>
          </a:ln>
        </p:spPr>
        <p:txBody>
          <a:bodyPr>
            <a:prstTxWarp prst="textNoShape">
              <a:avLst/>
            </a:prstTxWarp>
          </a:bodyPr>
          <a:lstStyle/>
          <a:p>
            <a:endParaRPr lang="en-US"/>
          </a:p>
        </p:txBody>
      </p:sp>
      <p:sp>
        <p:nvSpPr>
          <p:cNvPr id="21515" name="Rectangle 38"/>
          <p:cNvSpPr>
            <a:spLocks noChangeArrowheads="1"/>
          </p:cNvSpPr>
          <p:nvPr/>
        </p:nvSpPr>
        <p:spPr bwMode="auto">
          <a:xfrm>
            <a:off x="1828800" y="3886200"/>
            <a:ext cx="311150" cy="366713"/>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endParaRPr lang="en-US" sz="1800" b="1" dirty="0">
              <a:solidFill>
                <a:schemeClr val="tx1"/>
              </a:solidFill>
            </a:endParaRPr>
          </a:p>
        </p:txBody>
      </p:sp>
      <p:sp>
        <p:nvSpPr>
          <p:cNvPr id="21516" name="Rectangle 39"/>
          <p:cNvSpPr>
            <a:spLocks noChangeArrowheads="1"/>
          </p:cNvSpPr>
          <p:nvPr/>
        </p:nvSpPr>
        <p:spPr bwMode="auto">
          <a:xfrm>
            <a:off x="1352550" y="4724400"/>
            <a:ext cx="3492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p>
        </p:txBody>
      </p:sp>
      <p:sp>
        <p:nvSpPr>
          <p:cNvPr id="21517" name="Rectangle 40"/>
          <p:cNvSpPr>
            <a:spLocks noChangeArrowheads="1"/>
          </p:cNvSpPr>
          <p:nvPr/>
        </p:nvSpPr>
        <p:spPr bwMode="auto">
          <a:xfrm>
            <a:off x="5035550" y="3657600"/>
            <a:ext cx="3365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P</a:t>
            </a:r>
          </a:p>
        </p:txBody>
      </p:sp>
      <p:sp>
        <p:nvSpPr>
          <p:cNvPr id="21518" name="Rectangle 41"/>
          <p:cNvSpPr>
            <a:spLocks noChangeArrowheads="1"/>
          </p:cNvSpPr>
          <p:nvPr/>
        </p:nvSpPr>
        <p:spPr bwMode="auto">
          <a:xfrm>
            <a:off x="4152900" y="4800600"/>
            <a:ext cx="4127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r>
              <a:rPr lang="ja-JP" altLang="en-US" sz="1800" b="1" dirty="0">
                <a:solidFill>
                  <a:schemeClr val="tx1"/>
                </a:solidFill>
              </a:rPr>
              <a:t>’</a:t>
            </a:r>
            <a:endParaRPr lang="en-US" sz="1800" b="1" dirty="0">
              <a:solidFill>
                <a:schemeClr val="tx1"/>
              </a:solidFill>
            </a:endParaRPr>
          </a:p>
        </p:txBody>
      </p:sp>
      <p:sp>
        <p:nvSpPr>
          <p:cNvPr id="21519" name="Rectangle 42"/>
          <p:cNvSpPr>
            <a:spLocks noChangeArrowheads="1"/>
          </p:cNvSpPr>
          <p:nvPr/>
        </p:nvSpPr>
        <p:spPr bwMode="auto">
          <a:xfrm>
            <a:off x="6540500" y="4891088"/>
            <a:ext cx="895350" cy="366712"/>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r>
              <a:rPr lang="ja-JP" altLang="en-US" sz="1800" b="1" dirty="0">
                <a:solidFill>
                  <a:schemeClr val="tx1"/>
                </a:solidFill>
              </a:rPr>
              <a:t>’</a:t>
            </a:r>
            <a:r>
              <a:rPr lang="en-US" altLang="ja-JP" sz="1800" b="1" dirty="0">
                <a:solidFill>
                  <a:schemeClr val="tx1"/>
                </a:solidFill>
              </a:rPr>
              <a:t>-axis</a:t>
            </a:r>
            <a:endParaRPr lang="en-US" sz="1800" b="1" dirty="0">
              <a:solidFill>
                <a:schemeClr val="tx1"/>
              </a:solidFill>
            </a:endParaRPr>
          </a:p>
        </p:txBody>
      </p:sp>
      <p:sp>
        <p:nvSpPr>
          <p:cNvPr id="21520" name="Rectangle 43"/>
          <p:cNvSpPr>
            <a:spLocks noChangeArrowheads="1"/>
          </p:cNvSpPr>
          <p:nvPr/>
        </p:nvSpPr>
        <p:spPr bwMode="auto">
          <a:xfrm>
            <a:off x="6781800" y="5334000"/>
            <a:ext cx="8318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x-axis</a:t>
            </a:r>
          </a:p>
        </p:txBody>
      </p:sp>
      <p:sp>
        <p:nvSpPr>
          <p:cNvPr id="21523" name="Line 33"/>
          <p:cNvSpPr>
            <a:spLocks noChangeShapeType="1"/>
          </p:cNvSpPr>
          <p:nvPr/>
        </p:nvSpPr>
        <p:spPr bwMode="auto">
          <a:xfrm>
            <a:off x="1371600" y="3962400"/>
            <a:ext cx="32766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graphicFrame>
        <p:nvGraphicFramePr>
          <p:cNvPr id="21524" name="Object 2"/>
          <p:cNvGraphicFramePr>
            <a:graphicFrameLocks noChangeAspect="1"/>
          </p:cNvGraphicFramePr>
          <p:nvPr/>
        </p:nvGraphicFramePr>
        <p:xfrm>
          <a:off x="1835150" y="4389438"/>
          <a:ext cx="328613" cy="287337"/>
        </p:xfrm>
        <a:graphic>
          <a:graphicData uri="http://schemas.openxmlformats.org/presentationml/2006/ole">
            <mc:AlternateContent xmlns:mc="http://schemas.openxmlformats.org/markup-compatibility/2006">
              <mc:Choice xmlns:v="urn:schemas-microsoft-com:vml" Requires="v">
                <p:oleObj spid="_x0000_s94559" name="Equation" r:id="rId3" imgW="101600" imgH="177800" progId="Equation.3">
                  <p:embed/>
                </p:oleObj>
              </mc:Choice>
              <mc:Fallback>
                <p:oleObj name="Equation" r:id="rId3" imgW="101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389438"/>
                        <a:ext cx="328613" cy="2873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25" name="Object 3"/>
          <p:cNvGraphicFramePr>
            <a:graphicFrameLocks noChangeAspect="1"/>
          </p:cNvGraphicFramePr>
          <p:nvPr/>
        </p:nvGraphicFramePr>
        <p:xfrm>
          <a:off x="1905000" y="3276600"/>
          <a:ext cx="477982" cy="368300"/>
        </p:xfrm>
        <a:graphic>
          <a:graphicData uri="http://schemas.openxmlformats.org/presentationml/2006/ole">
            <mc:AlternateContent xmlns:mc="http://schemas.openxmlformats.org/markup-compatibility/2006">
              <mc:Choice xmlns:v="urn:schemas-microsoft-com:vml" Requires="v">
                <p:oleObj spid="_x0000_s94560" name="Equation" r:id="rId5" imgW="152400" imgH="139700" progId="Equation.DSMT4">
                  <p:embed/>
                </p:oleObj>
              </mc:Choice>
              <mc:Fallback>
                <p:oleObj name="Equation" r:id="rId5" imgW="152400" imgH="139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276600"/>
                        <a:ext cx="47798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 name="Date Placeholder 22"/>
          <p:cNvSpPr>
            <a:spLocks noGrp="1"/>
          </p:cNvSpPr>
          <p:nvPr>
            <p:ph type="dt" sz="half" idx="10"/>
          </p:nvPr>
        </p:nvSpPr>
        <p:spPr/>
        <p:txBody>
          <a:bodyPr/>
          <a:lstStyle/>
          <a:p>
            <a:pPr>
              <a:defRPr/>
            </a:pPr>
            <a:r>
              <a:rPr lang="en-US" smtClean="0"/>
              <a:t>Wednesday, Jan. 22, 2014</a:t>
            </a:r>
            <a:endParaRPr lang="en-US"/>
          </a:p>
        </p:txBody>
      </p:sp>
      <p:sp>
        <p:nvSpPr>
          <p:cNvPr id="24" name="Slide Number Placeholder 23"/>
          <p:cNvSpPr>
            <a:spLocks noGrp="1"/>
          </p:cNvSpPr>
          <p:nvPr>
            <p:ph type="sldNum" sz="quarter" idx="12"/>
          </p:nvPr>
        </p:nvSpPr>
        <p:spPr/>
        <p:txBody>
          <a:bodyPr/>
          <a:lstStyle/>
          <a:p>
            <a:fld id="{D2E2D3D9-226A-124B-9637-7AA1A3A82A15}" type="slidenum">
              <a:rPr lang="en-US" smtClean="0"/>
              <a:pPr/>
              <a:t>18</a:t>
            </a:fld>
            <a:endParaRPr lang="en-US"/>
          </a:p>
        </p:txBody>
      </p:sp>
      <p:sp>
        <p:nvSpPr>
          <p:cNvPr id="25" name="Footer Placeholder 24"/>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6" name="Object 4"/>
          <p:cNvGraphicFramePr>
            <a:graphicFrameLocks noChangeAspect="1"/>
          </p:cNvGraphicFramePr>
          <p:nvPr>
            <p:extLst>
              <p:ext uri="{D42A27DB-BD31-4B8C-83A1-F6EECF244321}">
                <p14:modId xmlns:p14="http://schemas.microsoft.com/office/powerpoint/2010/main" val="2532971700"/>
              </p:ext>
            </p:extLst>
          </p:nvPr>
        </p:nvGraphicFramePr>
        <p:xfrm>
          <a:off x="3657600" y="4114800"/>
          <a:ext cx="1700212" cy="533400"/>
        </p:xfrm>
        <a:graphic>
          <a:graphicData uri="http://schemas.openxmlformats.org/presentationml/2006/ole">
            <mc:AlternateContent xmlns:mc="http://schemas.openxmlformats.org/markup-compatibility/2006">
              <mc:Choice xmlns:v="urn:schemas-microsoft-com:vml" Requires="v">
                <p:oleObj spid="_x0000_s94561" name="Equation" r:id="rId7" imgW="647700" imgH="203200" progId="Equation.DSMT4">
                  <p:embed/>
                </p:oleObj>
              </mc:Choice>
              <mc:Fallback>
                <p:oleObj name="Equation" r:id="rId7" imgW="647700" imgH="203200" progId="Equation.DSMT4">
                  <p:embed/>
                  <p:pic>
                    <p:nvPicPr>
                      <p:cNvPr id="0" name=""/>
                      <p:cNvPicPr>
                        <a:picLocks noChangeAspect="1" noChangeArrowheads="1"/>
                      </p:cNvPicPr>
                      <p:nvPr/>
                    </p:nvPicPr>
                    <p:blipFill>
                      <a:blip r:embed="rId8"/>
                      <a:srcRect/>
                      <a:stretch>
                        <a:fillRect/>
                      </a:stretch>
                    </p:blipFill>
                    <p:spPr bwMode="auto">
                      <a:xfrm>
                        <a:off x="3657600" y="4114800"/>
                        <a:ext cx="170021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4"/>
          <p:cNvGraphicFramePr>
            <a:graphicFrameLocks noChangeAspect="1"/>
          </p:cNvGraphicFramePr>
          <p:nvPr>
            <p:extLst>
              <p:ext uri="{D42A27DB-BD31-4B8C-83A1-F6EECF244321}">
                <p14:modId xmlns:p14="http://schemas.microsoft.com/office/powerpoint/2010/main" val="2912960940"/>
              </p:ext>
            </p:extLst>
          </p:nvPr>
        </p:nvGraphicFramePr>
        <p:xfrm>
          <a:off x="3276600" y="4572000"/>
          <a:ext cx="300037" cy="533400"/>
        </p:xfrm>
        <a:graphic>
          <a:graphicData uri="http://schemas.openxmlformats.org/presentationml/2006/ole">
            <mc:AlternateContent xmlns:mc="http://schemas.openxmlformats.org/markup-compatibility/2006">
              <mc:Choice xmlns:v="urn:schemas-microsoft-com:vml" Requires="v">
                <p:oleObj spid="_x0000_s94562" name="Equation" r:id="rId9" imgW="114300" imgH="203200" progId="Equation.DSMT4">
                  <p:embed/>
                </p:oleObj>
              </mc:Choice>
              <mc:Fallback>
                <p:oleObj name="Equation" r:id="rId9" imgW="114300" imgH="203200" progId="Equation.DSMT4">
                  <p:embed/>
                  <p:pic>
                    <p:nvPicPr>
                      <p:cNvPr id="0" name=""/>
                      <p:cNvPicPr>
                        <a:picLocks noChangeAspect="1" noChangeArrowheads="1"/>
                      </p:cNvPicPr>
                      <p:nvPr/>
                    </p:nvPicPr>
                    <p:blipFill>
                      <a:blip r:embed="rId10"/>
                      <a:srcRect/>
                      <a:stretch>
                        <a:fillRect/>
                      </a:stretch>
                    </p:blipFill>
                    <p:spPr bwMode="auto">
                      <a:xfrm>
                        <a:off x="3276600" y="4572000"/>
                        <a:ext cx="3000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9000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0"/>
            <a:ext cx="8229600" cy="788987"/>
          </a:xfrm>
        </p:spPr>
        <p:txBody>
          <a:bodyPr/>
          <a:lstStyle/>
          <a:p>
            <a:pPr eaLnBrk="1" hangingPunct="1"/>
            <a:r>
              <a:rPr lang="en-US" sz="3600" dirty="0">
                <a:ea typeface="ＭＳ Ｐゴシック" pitchFamily="-84" charset="-128"/>
                <a:cs typeface="ＭＳ Ｐゴシック" pitchFamily="-84" charset="-128"/>
              </a:rPr>
              <a:t>Conditions of the Galilean Transformation</a:t>
            </a:r>
          </a:p>
        </p:txBody>
      </p:sp>
      <p:sp>
        <p:nvSpPr>
          <p:cNvPr id="22530" name="Rectangle 3"/>
          <p:cNvSpPr>
            <a:spLocks noGrp="1" noChangeArrowheads="1"/>
          </p:cNvSpPr>
          <p:nvPr>
            <p:ph type="body" sz="half" idx="1"/>
          </p:nvPr>
        </p:nvSpPr>
        <p:spPr>
          <a:xfrm>
            <a:off x="457200" y="838200"/>
            <a:ext cx="8307387" cy="4497387"/>
          </a:xfrm>
        </p:spPr>
        <p:txBody>
          <a:bodyPr/>
          <a:lstStyle/>
          <a:p>
            <a:pPr eaLnBrk="1" hangingPunct="1"/>
            <a:r>
              <a:rPr lang="en-US" sz="2800" dirty="0">
                <a:ea typeface="ＭＳ Ｐゴシック" pitchFamily="-84" charset="-128"/>
                <a:cs typeface="ＭＳ Ｐゴシック" pitchFamily="-84" charset="-128"/>
              </a:rPr>
              <a:t>Parallel </a:t>
            </a:r>
            <a:r>
              <a:rPr lang="en-US" sz="2800" dirty="0" smtClean="0">
                <a:ea typeface="ＭＳ Ｐゴシック" pitchFamily="-84" charset="-128"/>
                <a:cs typeface="ＭＳ Ｐゴシック" pitchFamily="-84" charset="-128"/>
              </a:rPr>
              <a:t>axes between the two inertial reference frames</a:t>
            </a:r>
          </a:p>
          <a:p>
            <a:pPr eaLnBrk="1" hangingPunct="1"/>
            <a:r>
              <a:rPr lang="en-US" sz="2800" dirty="0">
                <a:ea typeface="ＭＳ Ｐゴシック" pitchFamily="-84" charset="-128"/>
                <a:cs typeface="ＭＳ Ｐゴシック" pitchFamily="-84" charset="-128"/>
              </a:rPr>
              <a:t>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has a constant relative velocity in the </a:t>
            </a:r>
            <a:r>
              <a:rPr lang="en-US" altLang="ja-JP" sz="2800" i="1" dirty="0" err="1">
                <a:ea typeface="ＭＳ Ｐゴシック" pitchFamily="-84" charset="-128"/>
                <a:cs typeface="ＭＳ Ｐゴシック" pitchFamily="-84" charset="-128"/>
              </a:rPr>
              <a:t>x</a:t>
            </a:r>
            <a:r>
              <a:rPr lang="en-US" altLang="ja-JP" sz="2800" dirty="0">
                <a:ea typeface="ＭＳ Ｐゴシック" pitchFamily="-84" charset="-128"/>
                <a:cs typeface="ＭＳ Ｐゴシック" pitchFamily="-84" charset="-128"/>
              </a:rPr>
              <a:t>-direction with respect to K</a:t>
            </a:r>
          </a:p>
          <a:p>
            <a:pPr eaLnBrk="1" hangingPunct="1">
              <a:buFont typeface="Wingdings" pitchFamily="-84" charset="2"/>
              <a:buNone/>
            </a:pPr>
            <a:endParaRPr lang="en-US" sz="28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eaLnBrk="1" hangingPunct="1"/>
            <a:r>
              <a:rPr lang="en-US" sz="2800" b="1" dirty="0">
                <a:ea typeface="ＭＳ Ｐゴシック" pitchFamily="-84" charset="-128"/>
                <a:cs typeface="ＭＳ Ｐゴシック" pitchFamily="-84" charset="-128"/>
              </a:rPr>
              <a:t>Time</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for all observers is a </a:t>
            </a:r>
            <a:r>
              <a:rPr lang="en-US" sz="2800" i="1" dirty="0">
                <a:ea typeface="ＭＳ Ｐゴシック" pitchFamily="-84" charset="-128"/>
                <a:cs typeface="ＭＳ Ｐゴシック" pitchFamily="-84" charset="-128"/>
              </a:rPr>
              <a:t>Fundamental invariant</a:t>
            </a:r>
            <a:r>
              <a:rPr lang="en-US" sz="2800" dirty="0">
                <a:ea typeface="ＭＳ Ｐゴシック" pitchFamily="-84" charset="-128"/>
                <a:cs typeface="ＭＳ Ｐゴシック" pitchFamily="-84" charset="-128"/>
              </a:rPr>
              <a:t>, i.e., the same for all inertial </a:t>
            </a:r>
            <a:r>
              <a:rPr lang="en-US" sz="2800" dirty="0" smtClean="0">
                <a:ea typeface="ＭＳ Ｐゴシック" pitchFamily="-84" charset="-128"/>
                <a:cs typeface="ＭＳ Ｐゴシック" pitchFamily="-84" charset="-128"/>
              </a:rPr>
              <a:t>observers</a:t>
            </a:r>
          </a:p>
          <a:p>
            <a:pPr lvl="1" eaLnBrk="1" hangingPunct="1"/>
            <a:r>
              <a:rPr lang="en-US" sz="2400" dirty="0" smtClean="0">
                <a:ea typeface="ＭＳ Ｐゴシック" pitchFamily="-84" charset="-128"/>
                <a:cs typeface="ＭＳ Ｐゴシック" pitchFamily="-84" charset="-128"/>
              </a:rPr>
              <a:t>Space and time are separate!!</a:t>
            </a:r>
            <a:endParaRPr lang="en-US" sz="2400"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Jan. 22, 2014</a:t>
            </a:r>
            <a:endParaRPr lang="en-US"/>
          </a:p>
        </p:txBody>
      </p:sp>
      <p:sp>
        <p:nvSpPr>
          <p:cNvPr id="6" name="Slide Number Placeholder 5"/>
          <p:cNvSpPr>
            <a:spLocks noGrp="1"/>
          </p:cNvSpPr>
          <p:nvPr>
            <p:ph type="sldNum" sz="quarter" idx="12"/>
          </p:nvPr>
        </p:nvSpPr>
        <p:spPr/>
        <p:txBody>
          <a:bodyPr/>
          <a:lstStyle/>
          <a:p>
            <a:fld id="{D2E2D3D9-226A-124B-9637-7AA1A3A82A15}" type="slidenum">
              <a:rPr lang="en-US" smtClean="0"/>
              <a:pPr/>
              <a:t>19</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8" name="Object 4"/>
          <p:cNvGraphicFramePr>
            <a:graphicFrameLocks noChangeAspect="1"/>
          </p:cNvGraphicFramePr>
          <p:nvPr>
            <p:extLst>
              <p:ext uri="{D42A27DB-BD31-4B8C-83A1-F6EECF244321}">
                <p14:modId xmlns:p14="http://schemas.microsoft.com/office/powerpoint/2010/main" val="3067044251"/>
              </p:ext>
            </p:extLst>
          </p:nvPr>
        </p:nvGraphicFramePr>
        <p:xfrm>
          <a:off x="3352800" y="1752600"/>
          <a:ext cx="2209800" cy="693737"/>
        </p:xfrm>
        <a:graphic>
          <a:graphicData uri="http://schemas.openxmlformats.org/presentationml/2006/ole">
            <mc:AlternateContent xmlns:mc="http://schemas.openxmlformats.org/markup-compatibility/2006">
              <mc:Choice xmlns:v="urn:schemas-microsoft-com:vml" Requires="v">
                <p:oleObj spid="_x0000_s99669" name="Equation" r:id="rId3" imgW="647700" imgH="203200" progId="Equation.DSMT4">
                  <p:embed/>
                </p:oleObj>
              </mc:Choice>
              <mc:Fallback>
                <p:oleObj name="Equation" r:id="rId3" imgW="647700" imgH="203200" progId="Equation.DSMT4">
                  <p:embed/>
                  <p:pic>
                    <p:nvPicPr>
                      <p:cNvPr id="0" name=""/>
                      <p:cNvPicPr>
                        <a:picLocks noChangeAspect="1" noChangeArrowheads="1"/>
                      </p:cNvPicPr>
                      <p:nvPr/>
                    </p:nvPicPr>
                    <p:blipFill>
                      <a:blip r:embed="rId4"/>
                      <a:srcRect/>
                      <a:stretch>
                        <a:fillRect/>
                      </a:stretch>
                    </p:blipFill>
                    <p:spPr bwMode="auto">
                      <a:xfrm>
                        <a:off x="3352800" y="1752600"/>
                        <a:ext cx="2209800" cy="693737"/>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802130336"/>
              </p:ext>
            </p:extLst>
          </p:nvPr>
        </p:nvGraphicFramePr>
        <p:xfrm>
          <a:off x="3352800" y="2667000"/>
          <a:ext cx="1343025" cy="650875"/>
        </p:xfrm>
        <a:graphic>
          <a:graphicData uri="http://schemas.openxmlformats.org/presentationml/2006/ole">
            <mc:AlternateContent xmlns:mc="http://schemas.openxmlformats.org/markup-compatibility/2006">
              <mc:Choice xmlns:v="urn:schemas-microsoft-com:vml" Requires="v">
                <p:oleObj spid="_x0000_s99670" name="Equation" r:id="rId5" imgW="393700" imgH="190500" progId="Equation.DSMT4">
                  <p:embed/>
                </p:oleObj>
              </mc:Choice>
              <mc:Fallback>
                <p:oleObj name="Equation" r:id="rId5" imgW="393700" imgH="190500" progId="Equation.DSMT4">
                  <p:embed/>
                  <p:pic>
                    <p:nvPicPr>
                      <p:cNvPr id="0" name=""/>
                      <p:cNvPicPr>
                        <a:picLocks noChangeAspect="1" noChangeArrowheads="1"/>
                      </p:cNvPicPr>
                      <p:nvPr/>
                    </p:nvPicPr>
                    <p:blipFill>
                      <a:blip r:embed="rId6"/>
                      <a:srcRect/>
                      <a:stretch>
                        <a:fillRect/>
                      </a:stretch>
                    </p:blipFill>
                    <p:spPr bwMode="auto">
                      <a:xfrm>
                        <a:off x="3352800" y="2667000"/>
                        <a:ext cx="1343025" cy="650875"/>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041936279"/>
              </p:ext>
            </p:extLst>
          </p:nvPr>
        </p:nvGraphicFramePr>
        <p:xfrm>
          <a:off x="3352800" y="3475037"/>
          <a:ext cx="1257300" cy="563563"/>
        </p:xfrm>
        <a:graphic>
          <a:graphicData uri="http://schemas.openxmlformats.org/presentationml/2006/ole">
            <mc:AlternateContent xmlns:mc="http://schemas.openxmlformats.org/markup-compatibility/2006">
              <mc:Choice xmlns:v="urn:schemas-microsoft-com:vml" Requires="v">
                <p:oleObj spid="_x0000_s99671" name="Equation" r:id="rId7" imgW="368300" imgH="165100" progId="Equation.DSMT4">
                  <p:embed/>
                </p:oleObj>
              </mc:Choice>
              <mc:Fallback>
                <p:oleObj name="Equation" r:id="rId7" imgW="368300" imgH="165100" progId="Equation.DSMT4">
                  <p:embed/>
                  <p:pic>
                    <p:nvPicPr>
                      <p:cNvPr id="0" name=""/>
                      <p:cNvPicPr>
                        <a:picLocks noChangeAspect="1" noChangeArrowheads="1"/>
                      </p:cNvPicPr>
                      <p:nvPr/>
                    </p:nvPicPr>
                    <p:blipFill>
                      <a:blip r:embed="rId8"/>
                      <a:srcRect/>
                      <a:stretch>
                        <a:fillRect/>
                      </a:stretch>
                    </p:blipFill>
                    <p:spPr bwMode="auto">
                      <a:xfrm>
                        <a:off x="3352800" y="3475037"/>
                        <a:ext cx="1257300" cy="563563"/>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306875569"/>
              </p:ext>
            </p:extLst>
          </p:nvPr>
        </p:nvGraphicFramePr>
        <p:xfrm>
          <a:off x="3352800" y="4205287"/>
          <a:ext cx="1169987" cy="519113"/>
        </p:xfrm>
        <a:graphic>
          <a:graphicData uri="http://schemas.openxmlformats.org/presentationml/2006/ole">
            <mc:AlternateContent xmlns:mc="http://schemas.openxmlformats.org/markup-compatibility/2006">
              <mc:Choice xmlns:v="urn:schemas-microsoft-com:vml" Requires="v">
                <p:oleObj spid="_x0000_s99672" name="Equation" r:id="rId9" imgW="342900" imgH="152400" progId="Equation.DSMT4">
                  <p:embed/>
                </p:oleObj>
              </mc:Choice>
              <mc:Fallback>
                <p:oleObj name="Equation" r:id="rId9" imgW="342900" imgH="152400" progId="Equation.DSMT4">
                  <p:embed/>
                  <p:pic>
                    <p:nvPicPr>
                      <p:cNvPr id="0" name=""/>
                      <p:cNvPicPr>
                        <a:picLocks noChangeAspect="1" noChangeArrowheads="1"/>
                      </p:cNvPicPr>
                      <p:nvPr/>
                    </p:nvPicPr>
                    <p:blipFill>
                      <a:blip r:embed="rId10"/>
                      <a:srcRect/>
                      <a:stretch>
                        <a:fillRect/>
                      </a:stretch>
                    </p:blipFill>
                    <p:spPr bwMode="auto">
                      <a:xfrm>
                        <a:off x="3352800" y="4205287"/>
                        <a:ext cx="1169987" cy="519113"/>
                      </a:xfrm>
                      <a:prstGeom prst="rect">
                        <a:avLst/>
                      </a:prstGeom>
                      <a:noFill/>
                      <a:extLst/>
                    </p:spPr>
                  </p:pic>
                </p:oleObj>
              </mc:Fallback>
            </mc:AlternateContent>
          </a:graphicData>
        </a:graphic>
      </p:graphicFrame>
    </p:spTree>
    <p:extLst>
      <p:ext uri="{BB962C8B-B14F-4D97-AF65-F5344CB8AC3E}">
        <p14:creationId xmlns:p14="http://schemas.microsoft.com/office/powerpoint/2010/main" val="3906800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22,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458200" cy="5562600"/>
          </a:xfrm>
        </p:spPr>
        <p:txBody>
          <a:bodyPr/>
          <a:lstStyle/>
          <a:p>
            <a:pPr eaLnBrk="1" hangingPunct="1"/>
            <a:r>
              <a:rPr lang="en-US" sz="2800" dirty="0">
                <a:ea typeface="ＭＳ Ｐゴシック" pitchFamily="-84" charset="-128"/>
                <a:cs typeface="ＭＳ Ｐゴシック" pitchFamily="-84" charset="-128"/>
              </a:rPr>
              <a:t>Reading assignments: CH 2.10 (special topic), 2.13 and 2.14</a:t>
            </a:r>
          </a:p>
          <a:p>
            <a:pPr lvl="1" eaLnBrk="1" hangingPunct="1"/>
            <a:r>
              <a:rPr lang="en-US" sz="2400" dirty="0">
                <a:ea typeface="ＭＳ Ｐゴシック" pitchFamily="-84" charset="-128"/>
                <a:cs typeface="ＭＳ Ｐゴシック" pitchFamily="-84" charset="-128"/>
              </a:rPr>
              <a:t>Please go through eq. 2.45 through eq. 2.49 and example 2.9</a:t>
            </a:r>
          </a:p>
          <a:p>
            <a:pPr eaLnBrk="1" hangingPunct="1"/>
            <a:r>
              <a:rPr lang="en-US" sz="2800" dirty="0" smtClean="0"/>
              <a:t>Homework </a:t>
            </a:r>
            <a:r>
              <a:rPr lang="en-US" sz="2800" dirty="0"/>
              <a:t>#1 </a:t>
            </a:r>
          </a:p>
          <a:p>
            <a:pPr lvl="1" eaLnBrk="1" hangingPunct="1"/>
            <a:r>
              <a:rPr lang="en-US" sz="2400" dirty="0"/>
              <a:t>chapter 2 end of the chapter problems</a:t>
            </a:r>
          </a:p>
          <a:p>
            <a:pPr lvl="1" eaLnBrk="1" hangingPunct="1"/>
            <a:r>
              <a:rPr lang="en-US" sz="2400" dirty="0"/>
              <a:t>17, 21, 23, 24, 32, 59, 61, 66, 68, 81 and 96</a:t>
            </a:r>
          </a:p>
          <a:p>
            <a:pPr lvl="1" eaLnBrk="1" hangingPunct="1"/>
            <a:r>
              <a:rPr lang="en-US" sz="2400" dirty="0"/>
              <a:t>Due is by the beginning of the class, </a:t>
            </a:r>
            <a:r>
              <a:rPr lang="en-US" sz="2400" dirty="0" smtClean="0"/>
              <a:t>Monday, Feb. </a:t>
            </a:r>
            <a:r>
              <a:rPr lang="en-US" sz="2400" dirty="0"/>
              <a:t>3</a:t>
            </a:r>
            <a:r>
              <a:rPr lang="en-US" sz="2400" dirty="0" smtClean="0"/>
              <a:t> </a:t>
            </a:r>
            <a:endParaRPr lang="en-US" sz="2400" dirty="0"/>
          </a:p>
          <a:p>
            <a:pPr lvl="1" eaLnBrk="1" hangingPunct="1"/>
            <a:r>
              <a:rPr lang="en-US" sz="2400" dirty="0"/>
              <a:t>Work in study groups together with other students but PLEASE do write your answer in your own way!</a:t>
            </a:r>
          </a:p>
          <a:p>
            <a:pPr eaLnBrk="1" hangingPunct="1"/>
            <a:r>
              <a:rPr lang="en-US" sz="2800" dirty="0"/>
              <a:t>Colloquium </a:t>
            </a:r>
            <a:r>
              <a:rPr lang="en-US" sz="2800" dirty="0" smtClean="0"/>
              <a:t>today</a:t>
            </a:r>
          </a:p>
          <a:p>
            <a:pPr lvl="1" eaLnBrk="1" hangingPunct="1"/>
            <a:r>
              <a:rPr lang="en-US" sz="2400" dirty="0" smtClean="0"/>
              <a:t>Dr. Patrick </a:t>
            </a:r>
            <a:r>
              <a:rPr lang="en-US" sz="2400" dirty="0" err="1" smtClean="0"/>
              <a:t>Dholabhai</a:t>
            </a:r>
            <a:r>
              <a:rPr lang="en-US" sz="2400" dirty="0" smtClean="0"/>
              <a:t>, Los Alamos National Laboratory</a:t>
            </a:r>
            <a:endParaRPr lang="en-US" sz="3200" dirty="0" smtClean="0"/>
          </a:p>
        </p:txBody>
      </p:sp>
    </p:spTree>
    <p:extLst>
      <p:ext uri="{BB962C8B-B14F-4D97-AF65-F5344CB8AC3E}">
        <p14:creationId xmlns:p14="http://schemas.microsoft.com/office/powerpoint/2010/main" val="20106592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49213"/>
            <a:ext cx="8229600" cy="788987"/>
          </a:xfrm>
        </p:spPr>
        <p:txBody>
          <a:bodyPr/>
          <a:lstStyle/>
          <a:p>
            <a:pPr eaLnBrk="1" hangingPunct="1"/>
            <a:r>
              <a:rPr lang="en-US" sz="4800" dirty="0">
                <a:ea typeface="ＭＳ Ｐゴシック" pitchFamily="-84" charset="-128"/>
                <a:cs typeface="ＭＳ Ｐゴシック" pitchFamily="-84" charset="-128"/>
              </a:rPr>
              <a:t>The Inverse Relations</a:t>
            </a:r>
          </a:p>
        </p:txBody>
      </p:sp>
      <p:sp>
        <p:nvSpPr>
          <p:cNvPr id="23554" name="Rectangle 3"/>
          <p:cNvSpPr>
            <a:spLocks noGrp="1" noChangeArrowheads="1"/>
          </p:cNvSpPr>
          <p:nvPr>
            <p:ph type="body" sz="half" idx="1"/>
          </p:nvPr>
        </p:nvSpPr>
        <p:spPr>
          <a:xfrm>
            <a:off x="457200" y="9906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1. </a:t>
            </a:r>
            <a:r>
              <a:rPr lang="en-US" dirty="0">
                <a:ea typeface="ＭＳ Ｐゴシック" pitchFamily="-84" charset="-128"/>
                <a:cs typeface="ＭＳ Ｐゴシック" pitchFamily="-84" charset="-128"/>
              </a:rPr>
              <a:t>Replace      with</a:t>
            </a:r>
          </a:p>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2. </a:t>
            </a:r>
            <a:r>
              <a:rPr lang="en-US" dirty="0">
                <a:ea typeface="ＭＳ Ｐゴシック" pitchFamily="-84" charset="-128"/>
                <a:cs typeface="ＭＳ Ｐゴシック" pitchFamily="-84" charset="-128"/>
              </a:rPr>
              <a:t>Replace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quantities with   </a:t>
            </a:r>
          </a:p>
          <a:p>
            <a:pPr eaLnBrk="1" hangingPunct="1">
              <a:buFont typeface="Wingdings" pitchFamily="-84" charset="2"/>
              <a:buNone/>
            </a:pPr>
            <a:r>
              <a:rPr lang="en-US" dirty="0">
                <a:ea typeface="ＭＳ Ｐゴシック" pitchFamily="-84" charset="-128"/>
                <a:cs typeface="ＭＳ Ｐゴシック" pitchFamily="-84" charset="-128"/>
              </a:rPr>
              <a:t>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and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with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Jan. 22, 2014</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20</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10" name="Object 4"/>
          <p:cNvGraphicFramePr>
            <a:graphicFrameLocks noChangeAspect="1"/>
          </p:cNvGraphicFramePr>
          <p:nvPr>
            <p:extLst>
              <p:ext uri="{D42A27DB-BD31-4B8C-83A1-F6EECF244321}">
                <p14:modId xmlns:p14="http://schemas.microsoft.com/office/powerpoint/2010/main" val="2273718585"/>
              </p:ext>
            </p:extLst>
          </p:nvPr>
        </p:nvGraphicFramePr>
        <p:xfrm>
          <a:off x="2786063" y="2811463"/>
          <a:ext cx="2124075" cy="693737"/>
        </p:xfrm>
        <a:graphic>
          <a:graphicData uri="http://schemas.openxmlformats.org/presentationml/2006/ole">
            <mc:AlternateContent xmlns:mc="http://schemas.openxmlformats.org/markup-compatibility/2006">
              <mc:Choice xmlns:v="urn:schemas-microsoft-com:vml" Requires="v">
                <p:oleObj spid="_x0000_s100855" name="Equation" r:id="rId3" imgW="622300" imgH="203200" progId="Equation.DSMT4">
                  <p:embed/>
                </p:oleObj>
              </mc:Choice>
              <mc:Fallback>
                <p:oleObj name="Equation" r:id="rId3" imgW="622300" imgH="203200" progId="Equation.DSMT4">
                  <p:embed/>
                  <p:pic>
                    <p:nvPicPr>
                      <p:cNvPr id="0" name=""/>
                      <p:cNvPicPr>
                        <a:picLocks noChangeAspect="1" noChangeArrowheads="1"/>
                      </p:cNvPicPr>
                      <p:nvPr/>
                    </p:nvPicPr>
                    <p:blipFill>
                      <a:blip r:embed="rId4"/>
                      <a:srcRect/>
                      <a:stretch>
                        <a:fillRect/>
                      </a:stretch>
                    </p:blipFill>
                    <p:spPr bwMode="auto">
                      <a:xfrm>
                        <a:off x="2786063" y="2811463"/>
                        <a:ext cx="2124075" cy="693737"/>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88226446"/>
              </p:ext>
            </p:extLst>
          </p:nvPr>
        </p:nvGraphicFramePr>
        <p:xfrm>
          <a:off x="2743200" y="3657600"/>
          <a:ext cx="1343025" cy="650875"/>
        </p:xfrm>
        <a:graphic>
          <a:graphicData uri="http://schemas.openxmlformats.org/presentationml/2006/ole">
            <mc:AlternateContent xmlns:mc="http://schemas.openxmlformats.org/markup-compatibility/2006">
              <mc:Choice xmlns:v="urn:schemas-microsoft-com:vml" Requires="v">
                <p:oleObj spid="_x0000_s100856" name="Equation" r:id="rId5" imgW="393700" imgH="190500" progId="Equation.DSMT4">
                  <p:embed/>
                </p:oleObj>
              </mc:Choice>
              <mc:Fallback>
                <p:oleObj name="Equation" r:id="rId5" imgW="393700" imgH="190500" progId="Equation.DSMT4">
                  <p:embed/>
                  <p:pic>
                    <p:nvPicPr>
                      <p:cNvPr id="0" name=""/>
                      <p:cNvPicPr>
                        <a:picLocks noChangeAspect="1" noChangeArrowheads="1"/>
                      </p:cNvPicPr>
                      <p:nvPr/>
                    </p:nvPicPr>
                    <p:blipFill>
                      <a:blip r:embed="rId6"/>
                      <a:srcRect/>
                      <a:stretch>
                        <a:fillRect/>
                      </a:stretch>
                    </p:blipFill>
                    <p:spPr bwMode="auto">
                      <a:xfrm>
                        <a:off x="2743200" y="3657600"/>
                        <a:ext cx="1343025" cy="650875"/>
                      </a:xfrm>
                      <a:prstGeom prst="rect">
                        <a:avLst/>
                      </a:prstGeom>
                      <a:noFill/>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154667047"/>
              </p:ext>
            </p:extLst>
          </p:nvPr>
        </p:nvGraphicFramePr>
        <p:xfrm>
          <a:off x="2743200" y="4465637"/>
          <a:ext cx="1257300" cy="563563"/>
        </p:xfrm>
        <a:graphic>
          <a:graphicData uri="http://schemas.openxmlformats.org/presentationml/2006/ole">
            <mc:AlternateContent xmlns:mc="http://schemas.openxmlformats.org/markup-compatibility/2006">
              <mc:Choice xmlns:v="urn:schemas-microsoft-com:vml" Requires="v">
                <p:oleObj spid="_x0000_s100857" name="Equation" r:id="rId7" imgW="368300" imgH="165100" progId="Equation.DSMT4">
                  <p:embed/>
                </p:oleObj>
              </mc:Choice>
              <mc:Fallback>
                <p:oleObj name="Equation" r:id="rId7" imgW="368300" imgH="165100" progId="Equation.DSMT4">
                  <p:embed/>
                  <p:pic>
                    <p:nvPicPr>
                      <p:cNvPr id="0" name=""/>
                      <p:cNvPicPr>
                        <a:picLocks noChangeAspect="1" noChangeArrowheads="1"/>
                      </p:cNvPicPr>
                      <p:nvPr/>
                    </p:nvPicPr>
                    <p:blipFill>
                      <a:blip r:embed="rId8"/>
                      <a:srcRect/>
                      <a:stretch>
                        <a:fillRect/>
                      </a:stretch>
                    </p:blipFill>
                    <p:spPr bwMode="auto">
                      <a:xfrm>
                        <a:off x="2743200" y="4465637"/>
                        <a:ext cx="1257300" cy="563563"/>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562486248"/>
              </p:ext>
            </p:extLst>
          </p:nvPr>
        </p:nvGraphicFramePr>
        <p:xfrm>
          <a:off x="2743200" y="5195887"/>
          <a:ext cx="1169987" cy="519113"/>
        </p:xfrm>
        <a:graphic>
          <a:graphicData uri="http://schemas.openxmlformats.org/presentationml/2006/ole">
            <mc:AlternateContent xmlns:mc="http://schemas.openxmlformats.org/markup-compatibility/2006">
              <mc:Choice xmlns:v="urn:schemas-microsoft-com:vml" Requires="v">
                <p:oleObj spid="_x0000_s100858" name="Equation" r:id="rId9" imgW="342900" imgH="152400" progId="Equation.DSMT4">
                  <p:embed/>
                </p:oleObj>
              </mc:Choice>
              <mc:Fallback>
                <p:oleObj name="Equation" r:id="rId9" imgW="342900" imgH="152400" progId="Equation.DSMT4">
                  <p:embed/>
                  <p:pic>
                    <p:nvPicPr>
                      <p:cNvPr id="0" name=""/>
                      <p:cNvPicPr>
                        <a:picLocks noChangeAspect="1" noChangeArrowheads="1"/>
                      </p:cNvPicPr>
                      <p:nvPr/>
                    </p:nvPicPr>
                    <p:blipFill>
                      <a:blip r:embed="rId10"/>
                      <a:srcRect/>
                      <a:stretch>
                        <a:fillRect/>
                      </a:stretch>
                    </p:blipFill>
                    <p:spPr bwMode="auto">
                      <a:xfrm>
                        <a:off x="2743200" y="5195887"/>
                        <a:ext cx="1169987" cy="519113"/>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1902872327"/>
              </p:ext>
            </p:extLst>
          </p:nvPr>
        </p:nvGraphicFramePr>
        <p:xfrm>
          <a:off x="3124200" y="838200"/>
          <a:ext cx="390525" cy="693738"/>
        </p:xfrm>
        <a:graphic>
          <a:graphicData uri="http://schemas.openxmlformats.org/presentationml/2006/ole">
            <mc:AlternateContent xmlns:mc="http://schemas.openxmlformats.org/markup-compatibility/2006">
              <mc:Choice xmlns:v="urn:schemas-microsoft-com:vml" Requires="v">
                <p:oleObj spid="_x0000_s100859" name="Equation" r:id="rId11" imgW="114300" imgH="203200" progId="Equation.DSMT4">
                  <p:embed/>
                </p:oleObj>
              </mc:Choice>
              <mc:Fallback>
                <p:oleObj name="Equation" r:id="rId11" imgW="114300" imgH="203200" progId="Equation.DSMT4">
                  <p:embed/>
                  <p:pic>
                    <p:nvPicPr>
                      <p:cNvPr id="0" name=""/>
                      <p:cNvPicPr>
                        <a:picLocks noChangeAspect="1" noChangeArrowheads="1"/>
                      </p:cNvPicPr>
                      <p:nvPr/>
                    </p:nvPicPr>
                    <p:blipFill>
                      <a:blip r:embed="rId12"/>
                      <a:srcRect/>
                      <a:stretch>
                        <a:fillRect/>
                      </a:stretch>
                    </p:blipFill>
                    <p:spPr bwMode="auto">
                      <a:xfrm>
                        <a:off x="3124200" y="838200"/>
                        <a:ext cx="390525" cy="693738"/>
                      </a:xfrm>
                      <a:prstGeom prst="rect">
                        <a:avLst/>
                      </a:prstGeom>
                      <a:noFill/>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969797780"/>
              </p:ext>
            </p:extLst>
          </p:nvPr>
        </p:nvGraphicFramePr>
        <p:xfrm>
          <a:off x="4267200" y="838200"/>
          <a:ext cx="738187" cy="693738"/>
        </p:xfrm>
        <a:graphic>
          <a:graphicData uri="http://schemas.openxmlformats.org/presentationml/2006/ole">
            <mc:AlternateContent xmlns:mc="http://schemas.openxmlformats.org/markup-compatibility/2006">
              <mc:Choice xmlns:v="urn:schemas-microsoft-com:vml" Requires="v">
                <p:oleObj spid="_x0000_s100860" name="Equation" r:id="rId13" imgW="215900" imgH="203200" progId="Equation.DSMT4">
                  <p:embed/>
                </p:oleObj>
              </mc:Choice>
              <mc:Fallback>
                <p:oleObj name="Equation" r:id="rId13" imgW="215900" imgH="203200" progId="Equation.DSMT4">
                  <p:embed/>
                  <p:pic>
                    <p:nvPicPr>
                      <p:cNvPr id="0" name=""/>
                      <p:cNvPicPr>
                        <a:picLocks noChangeAspect="1" noChangeArrowheads="1"/>
                      </p:cNvPicPr>
                      <p:nvPr/>
                    </p:nvPicPr>
                    <p:blipFill>
                      <a:blip r:embed="rId14"/>
                      <a:srcRect/>
                      <a:stretch>
                        <a:fillRect/>
                      </a:stretch>
                    </p:blipFill>
                    <p:spPr bwMode="auto">
                      <a:xfrm>
                        <a:off x="4267200" y="838200"/>
                        <a:ext cx="738187" cy="693738"/>
                      </a:xfrm>
                      <a:prstGeom prst="rect">
                        <a:avLst/>
                      </a:prstGeom>
                      <a:noFill/>
                      <a:extLst/>
                    </p:spPr>
                  </p:pic>
                </p:oleObj>
              </mc:Fallback>
            </mc:AlternateContent>
          </a:graphicData>
        </a:graphic>
      </p:graphicFrame>
    </p:spTree>
    <p:extLst>
      <p:ext uri="{BB962C8B-B14F-4D97-AF65-F5344CB8AC3E}">
        <p14:creationId xmlns:p14="http://schemas.microsoft.com/office/powerpoint/2010/main" val="1438188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pic>
        <p:nvPicPr>
          <p:cNvPr id="7" name="Picture 6" descr="Screen Shot 2014-01-22 at 11.43.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96428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22,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#1</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Use the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gravitational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#1 above in terms of the gravitational force in #2. (5 points)</a:t>
            </a:r>
          </a:p>
          <a:p>
            <a:pPr eaLnBrk="1" hangingPunct="1"/>
            <a:r>
              <a:rPr lang="en-US" sz="2400" dirty="0" smtClean="0">
                <a:ea typeface="ＭＳ Ｐゴシック" pitchFamily="-84" charset="-128"/>
                <a:cs typeface="ＭＳ Ｐゴシック" pitchFamily="-84" charset="-128"/>
              </a:rPr>
              <a:t>You must look up the mass of the proton,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etc, and clearly write them on your project report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Jan. 27!</a:t>
            </a:r>
          </a:p>
          <a:p>
            <a:pPr eaLnBrk="1" hangingPunct="1"/>
            <a:endParaRPr lang="en-US" sz="2400" dirty="0" smtClean="0"/>
          </a:p>
        </p:txBody>
      </p:sp>
    </p:spTree>
    <p:extLst>
      <p:ext uri="{BB962C8B-B14F-4D97-AF65-F5344CB8AC3E}">
        <p14:creationId xmlns:p14="http://schemas.microsoft.com/office/powerpoint/2010/main" val="3947390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dirty="0" smtClean="0"/>
              <a:t>Group, Topic &amp; </a:t>
            </a:r>
            <a:r>
              <a:rPr lang="en-US" dirty="0"/>
              <a:t>P</a:t>
            </a:r>
            <a:r>
              <a:rPr lang="en-US" dirty="0" smtClean="0"/>
              <a:t>resentation Association</a:t>
            </a:r>
            <a:endParaRPr lang="en-US" dirty="0"/>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42873347"/>
              </p:ext>
            </p:extLst>
          </p:nvPr>
        </p:nvGraphicFramePr>
        <p:xfrm>
          <a:off x="685800" y="990600"/>
          <a:ext cx="7924799" cy="5090159"/>
        </p:xfrm>
        <a:graphic>
          <a:graphicData uri="http://schemas.openxmlformats.org/drawingml/2006/table">
            <a:tbl>
              <a:tblPr firstRow="1" bandRow="1">
                <a:tableStyleId>{5C22544A-7EE6-4342-B048-85BDC9FD1C3A}</a:tableStyleId>
              </a:tblPr>
              <a:tblGrid>
                <a:gridCol w="2667000"/>
                <a:gridCol w="2438400"/>
                <a:gridCol w="2819399"/>
              </a:tblGrid>
              <a:tr h="636104">
                <a:tc>
                  <a:txBody>
                    <a:bodyPr/>
                    <a:lstStyle/>
                    <a:p>
                      <a:pPr algn="ctr"/>
                      <a:r>
                        <a:rPr lang="en-US" sz="2800" dirty="0" smtClean="0"/>
                        <a:t>Research Group</a:t>
                      </a:r>
                      <a:endParaRPr lang="en-US" sz="2800" dirty="0"/>
                    </a:p>
                  </a:txBody>
                  <a:tcPr anchor="ctr"/>
                </a:tc>
                <a:tc>
                  <a:txBody>
                    <a:bodyPr/>
                    <a:lstStyle/>
                    <a:p>
                      <a:pPr algn="ctr"/>
                      <a:r>
                        <a:rPr lang="en-US" sz="2800" dirty="0" smtClean="0"/>
                        <a:t>Research</a:t>
                      </a:r>
                      <a:r>
                        <a:rPr lang="en-US" sz="2800" baseline="0" dirty="0" smtClean="0"/>
                        <a:t> Topic</a:t>
                      </a:r>
                      <a:endParaRPr lang="en-US" sz="2800" dirty="0"/>
                    </a:p>
                  </a:txBody>
                  <a:tcPr anchor="ctr"/>
                </a:tc>
                <a:tc>
                  <a:txBody>
                    <a:bodyPr/>
                    <a:lstStyle/>
                    <a:p>
                      <a:pPr algn="ctr"/>
                      <a:r>
                        <a:rPr lang="en-US" sz="2800" dirty="0" smtClean="0"/>
                        <a:t>Presentation Date</a:t>
                      </a:r>
                      <a:r>
                        <a:rPr lang="en-US" sz="2800" baseline="0" dirty="0" smtClean="0"/>
                        <a:t> and Order</a:t>
                      </a:r>
                      <a:endParaRPr lang="en-US" sz="2800" dirty="0"/>
                    </a:p>
                  </a:txBody>
                  <a:tcPr anchor="ctr"/>
                </a:tc>
              </a:tr>
              <a:tr h="424069">
                <a:tc>
                  <a:txBody>
                    <a:bodyPr/>
                    <a:lstStyle/>
                    <a:p>
                      <a:pPr algn="ctr"/>
                      <a:r>
                        <a:rPr lang="en-US" sz="2800" dirty="0" smtClean="0"/>
                        <a:t>1</a:t>
                      </a:r>
                      <a:endParaRPr lang="en-US" sz="2800" dirty="0"/>
                    </a:p>
                  </a:txBody>
                  <a:tcPr anchor="ctr"/>
                </a:tc>
                <a:tc>
                  <a:txBody>
                    <a:bodyPr/>
                    <a:lstStyle/>
                    <a:p>
                      <a:pPr algn="ctr"/>
                      <a:r>
                        <a:rPr lang="en-US" sz="2800" dirty="0" smtClean="0"/>
                        <a:t>7</a:t>
                      </a:r>
                      <a:endParaRPr lang="en-US" sz="2800" dirty="0"/>
                    </a:p>
                  </a:txBody>
                  <a:tcPr anchor="ctr"/>
                </a:tc>
                <a:tc>
                  <a:txBody>
                    <a:bodyPr/>
                    <a:lstStyle/>
                    <a:p>
                      <a:pPr algn="ctr"/>
                      <a:r>
                        <a:rPr lang="en-US" sz="2800" dirty="0" smtClean="0"/>
                        <a:t>4/30 – 2 </a:t>
                      </a:r>
                      <a:endParaRPr lang="en-US" sz="2800" dirty="0"/>
                    </a:p>
                  </a:txBody>
                  <a:tcPr anchor="ctr"/>
                </a:tc>
              </a:tr>
              <a:tr h="424069">
                <a:tc>
                  <a:txBody>
                    <a:bodyPr/>
                    <a:lstStyle/>
                    <a:p>
                      <a:pPr algn="ctr"/>
                      <a:r>
                        <a:rPr lang="en-US" sz="2800" dirty="0" smtClean="0"/>
                        <a:t>2</a:t>
                      </a:r>
                      <a:endParaRPr lang="en-US" sz="2800" dirty="0"/>
                    </a:p>
                  </a:txBody>
                  <a:tcPr anchor="ctr"/>
                </a:tc>
                <a:tc>
                  <a:txBody>
                    <a:bodyPr/>
                    <a:lstStyle/>
                    <a:p>
                      <a:pPr algn="ctr"/>
                      <a:r>
                        <a:rPr lang="en-US" sz="2800" dirty="0" smtClean="0"/>
                        <a:t>3</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4/28 – 3 </a:t>
                      </a:r>
                    </a:p>
                  </a:txBody>
                  <a:tcPr anchor="ctr"/>
                </a:tc>
              </a:tr>
              <a:tr h="424069">
                <a:tc>
                  <a:txBody>
                    <a:bodyPr/>
                    <a:lstStyle/>
                    <a:p>
                      <a:pPr algn="ctr"/>
                      <a:r>
                        <a:rPr lang="en-US" sz="2800" dirty="0" smtClean="0"/>
                        <a:t>3</a:t>
                      </a:r>
                      <a:endParaRPr lang="en-US" sz="2800" dirty="0"/>
                    </a:p>
                  </a:txBody>
                  <a:tcPr anchor="ctr"/>
                </a:tc>
                <a:tc>
                  <a:txBody>
                    <a:bodyPr/>
                    <a:lstStyle/>
                    <a:p>
                      <a:pPr algn="ctr"/>
                      <a:r>
                        <a:rPr lang="en-US" sz="2800" dirty="0" smtClean="0"/>
                        <a:t>2</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4/30 – 4</a:t>
                      </a:r>
                    </a:p>
                  </a:txBody>
                  <a:tcPr anchor="ctr"/>
                </a:tc>
              </a:tr>
              <a:tr h="424069">
                <a:tc>
                  <a:txBody>
                    <a:bodyPr/>
                    <a:lstStyle/>
                    <a:p>
                      <a:pPr algn="ctr"/>
                      <a:r>
                        <a:rPr lang="en-US" sz="2800" dirty="0" smtClean="0"/>
                        <a:t>4</a:t>
                      </a:r>
                      <a:endParaRPr lang="en-US" sz="2800" dirty="0"/>
                    </a:p>
                  </a:txBody>
                  <a:tcPr anchor="ctr"/>
                </a:tc>
                <a:tc>
                  <a:txBody>
                    <a:bodyPr/>
                    <a:lstStyle/>
                    <a:p>
                      <a:pPr algn="ctr"/>
                      <a:r>
                        <a:rPr lang="en-US" sz="2800" dirty="0" smtClean="0"/>
                        <a:t>4</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4/28 – 2 </a:t>
                      </a:r>
                    </a:p>
                  </a:txBody>
                  <a:tcPr anchor="ctr"/>
                </a:tc>
              </a:tr>
              <a:tr h="424069">
                <a:tc>
                  <a:txBody>
                    <a:bodyPr/>
                    <a:lstStyle/>
                    <a:p>
                      <a:pPr algn="ctr"/>
                      <a:r>
                        <a:rPr lang="en-US" sz="2800" dirty="0" smtClean="0"/>
                        <a:t>5</a:t>
                      </a:r>
                      <a:endParaRPr lang="en-US" sz="2800" dirty="0"/>
                    </a:p>
                  </a:txBody>
                  <a:tcPr anchor="ctr"/>
                </a:tc>
                <a:tc>
                  <a:txBody>
                    <a:bodyPr/>
                    <a:lstStyle/>
                    <a:p>
                      <a:pPr algn="ctr"/>
                      <a:r>
                        <a:rPr lang="en-US" sz="2800" dirty="0" smtClean="0"/>
                        <a:t>1</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4/28 – 4</a:t>
                      </a:r>
                    </a:p>
                  </a:txBody>
                  <a:tcPr anchor="ctr"/>
                </a:tc>
              </a:tr>
              <a:tr h="424069">
                <a:tc>
                  <a:txBody>
                    <a:bodyPr/>
                    <a:lstStyle/>
                    <a:p>
                      <a:pPr algn="ctr"/>
                      <a:r>
                        <a:rPr lang="en-US" sz="2800" dirty="0" smtClean="0"/>
                        <a:t>6</a:t>
                      </a:r>
                      <a:endParaRPr lang="en-US" sz="2800" dirty="0"/>
                    </a:p>
                  </a:txBody>
                  <a:tcPr anchor="ctr"/>
                </a:tc>
                <a:tc>
                  <a:txBody>
                    <a:bodyPr/>
                    <a:lstStyle/>
                    <a:p>
                      <a:pPr algn="ctr"/>
                      <a:r>
                        <a:rPr lang="en-US" sz="2800" dirty="0" smtClean="0"/>
                        <a:t>8</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4/28 – 1</a:t>
                      </a:r>
                    </a:p>
                  </a:txBody>
                  <a:tcPr anchor="ctr"/>
                </a:tc>
              </a:tr>
              <a:tr h="424069">
                <a:tc>
                  <a:txBody>
                    <a:bodyPr/>
                    <a:lstStyle/>
                    <a:p>
                      <a:pPr algn="ctr"/>
                      <a:r>
                        <a:rPr lang="en-US" sz="2800" dirty="0" smtClean="0"/>
                        <a:t>7</a:t>
                      </a:r>
                      <a:endParaRPr lang="en-US" sz="2800" dirty="0"/>
                    </a:p>
                  </a:txBody>
                  <a:tcPr anchor="ctr"/>
                </a:tc>
                <a:tc>
                  <a:txBody>
                    <a:bodyPr/>
                    <a:lstStyle/>
                    <a:p>
                      <a:pPr algn="ctr"/>
                      <a:r>
                        <a:rPr lang="en-US" sz="2800" dirty="0" smtClean="0"/>
                        <a:t>5</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4/30 – 1</a:t>
                      </a:r>
                    </a:p>
                  </a:txBody>
                  <a:tcPr anchor="ctr"/>
                </a:tc>
              </a:tr>
              <a:tr h="424069">
                <a:tc>
                  <a:txBody>
                    <a:bodyPr/>
                    <a:lstStyle/>
                    <a:p>
                      <a:pPr algn="ctr"/>
                      <a:r>
                        <a:rPr lang="en-US" sz="2800" dirty="0" smtClean="0"/>
                        <a:t>8</a:t>
                      </a:r>
                      <a:endParaRPr lang="en-US" sz="2800" dirty="0"/>
                    </a:p>
                  </a:txBody>
                  <a:tcPr anchor="ctr"/>
                </a:tc>
                <a:tc>
                  <a:txBody>
                    <a:bodyPr/>
                    <a:lstStyle/>
                    <a:p>
                      <a:pPr algn="ctr"/>
                      <a:r>
                        <a:rPr lang="en-US" sz="2800" dirty="0" smtClean="0"/>
                        <a:t>6</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smtClean="0"/>
                        <a:t>4/30 – 3</a:t>
                      </a:r>
                    </a:p>
                  </a:txBody>
                  <a:tcPr anchor="ctr"/>
                </a:tc>
              </a:tr>
            </a:tbl>
          </a:graphicData>
        </a:graphic>
      </p:graphicFrame>
    </p:spTree>
    <p:extLst>
      <p:ext uri="{BB962C8B-B14F-4D97-AF65-F5344CB8AC3E}">
        <p14:creationId xmlns:p14="http://schemas.microsoft.com/office/powerpoint/2010/main" val="5001820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smtClean="0">
                <a:cs typeface="+mj-cs"/>
              </a:rPr>
              <a:t>Relevance of Gas Concept to Atoms</a:t>
            </a:r>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smtClean="0"/>
              <a:t>The idea of gas (17</a:t>
            </a:r>
            <a:r>
              <a:rPr lang="en-US" sz="2800" baseline="30000" dirty="0" smtClean="0"/>
              <a:t>th</a:t>
            </a:r>
            <a:r>
              <a:rPr lang="en-US" sz="2800" dirty="0" smtClean="0"/>
              <a:t> century) as a collection of small particles bouncing around with kinetic energy enabled concept of small, unseen objects</a:t>
            </a:r>
          </a:p>
          <a:p>
            <a:r>
              <a:rPr lang="en-US" sz="2800" dirty="0" smtClean="0"/>
              <a:t>This concept formed the bases of existence something small that makes up matter </a:t>
            </a:r>
            <a:endParaRPr lang="en-US" sz="2800" dirty="0"/>
          </a:p>
        </p:txBody>
      </p:sp>
      <p:pic>
        <p:nvPicPr>
          <p:cNvPr id="8" name="Picture 1"/>
          <p:cNvPicPr>
            <a:picLocks/>
          </p:cNvPicPr>
          <p:nvPr/>
        </p:nvPicPr>
        <p:blipFill>
          <a:blip r:embed="rId2"/>
          <a:srcRect/>
          <a:stretch>
            <a:fillRect/>
          </a:stretch>
        </p:blipFill>
        <p:spPr bwMode="auto">
          <a:xfrm>
            <a:off x="4508500" y="914400"/>
            <a:ext cx="4406900" cy="4927600"/>
          </a:xfrm>
          <a:prstGeom prst="rect">
            <a:avLst/>
          </a:prstGeom>
          <a:noFill/>
          <a:ln w="9525">
            <a:noFill/>
            <a:miter lim="800000"/>
            <a:headEnd/>
            <a:tailEnd/>
          </a:ln>
        </p:spPr>
      </p:pic>
    </p:spTree>
    <p:extLst>
      <p:ext uri="{BB962C8B-B14F-4D97-AF65-F5344CB8AC3E}">
        <p14:creationId xmlns:p14="http://schemas.microsoft.com/office/powerpoint/2010/main" val="4270192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226425" cy="533400"/>
          </a:xfrm>
        </p:spPr>
        <p:txBody>
          <a:bodyPr/>
          <a:lstStyle/>
          <a:p>
            <a:pPr eaLnBrk="1" hangingPunct="1"/>
            <a:r>
              <a:rPr lang="en-US" dirty="0" smtClean="0"/>
              <a:t>The </a:t>
            </a:r>
            <a:r>
              <a:rPr lang="en-US" dirty="0"/>
              <a:t>Atomic Theory of Matter</a:t>
            </a:r>
          </a:p>
        </p:txBody>
      </p:sp>
      <p:sp>
        <p:nvSpPr>
          <p:cNvPr id="33795" name="Rectangle 3"/>
          <p:cNvSpPr>
            <a:spLocks noGrp="1" noChangeArrowheads="1"/>
          </p:cNvSpPr>
          <p:nvPr>
            <p:ph type="body" idx="1"/>
          </p:nvPr>
        </p:nvSpPr>
        <p:spPr>
          <a:xfrm>
            <a:off x="152400" y="609600"/>
            <a:ext cx="8839200" cy="5715000"/>
          </a:xfrm>
        </p:spPr>
        <p:txBody>
          <a:bodyPr/>
          <a:lstStyle/>
          <a:p>
            <a:pPr eaLnBrk="1" hangingPunct="1">
              <a:spcBef>
                <a:spcPct val="0"/>
              </a:spcBef>
            </a:pPr>
            <a:r>
              <a:rPr lang="en-US" sz="2800" dirty="0" smtClean="0"/>
              <a:t>Concept initiated </a:t>
            </a:r>
            <a:r>
              <a:rPr lang="en-US" sz="2800" dirty="0"/>
              <a:t>by Democritus and Leucippus (~450 B.C.)</a:t>
            </a:r>
          </a:p>
          <a:p>
            <a:pPr eaLnBrk="1" hangingPunct="1">
              <a:spcBef>
                <a:spcPct val="0"/>
              </a:spcBef>
              <a:buFont typeface="Wingdings" pitchFamily="-84" charset="2"/>
              <a:buNone/>
            </a:pPr>
            <a:r>
              <a:rPr lang="en-US" sz="2800" dirty="0"/>
              <a:t>    (first to </a:t>
            </a:r>
            <a:r>
              <a:rPr lang="en-US" sz="2800" dirty="0" smtClean="0"/>
              <a:t>use </a:t>
            </a:r>
            <a:r>
              <a:rPr lang="en-US" sz="2800" dirty="0"/>
              <a:t>the Greek </a:t>
            </a:r>
            <a:r>
              <a:rPr lang="en-US" sz="2800" i="1" dirty="0" err="1"/>
              <a:t>atomos</a:t>
            </a:r>
            <a:r>
              <a:rPr lang="en-US" sz="2800" dirty="0"/>
              <a:t>,</a:t>
            </a:r>
            <a:r>
              <a:rPr lang="en-US" sz="2800" dirty="0">
                <a:solidFill>
                  <a:srgbClr val="FFFF66"/>
                </a:solidFill>
              </a:rPr>
              <a:t> </a:t>
            </a:r>
            <a:r>
              <a:rPr lang="en-US" sz="2800" dirty="0"/>
              <a:t>meaning “indivisible”</a:t>
            </a:r>
            <a:r>
              <a:rPr lang="en-US" sz="2800" i="1" dirty="0"/>
              <a:t>)</a:t>
            </a:r>
          </a:p>
          <a:p>
            <a:pPr eaLnBrk="1" hangingPunct="1">
              <a:spcBef>
                <a:spcPct val="0"/>
              </a:spcBef>
            </a:pPr>
            <a:r>
              <a:rPr lang="en-US" sz="2800" dirty="0"/>
              <a:t>In addition to fundamental contributions by Boyle, Charles, and Gay-Lussac, Proust (1754 – 1826) proposes the </a:t>
            </a:r>
            <a:r>
              <a:rPr lang="en-US" sz="2800" b="1" dirty="0"/>
              <a:t>law of definite </a:t>
            </a:r>
            <a:r>
              <a:rPr lang="en-US" sz="2800" b="1" dirty="0" smtClean="0"/>
              <a:t>proportions</a:t>
            </a:r>
            <a:r>
              <a:rPr lang="en-US" sz="2800" b="1" dirty="0" smtClean="0">
                <a:sym typeface="Wingdings"/>
              </a:rPr>
              <a:t> </a:t>
            </a:r>
            <a:r>
              <a:rPr lang="en-US" sz="2400" dirty="0" smtClean="0"/>
              <a:t>A compound of 2 or more elements, the weight proportion of the elements is always same</a:t>
            </a:r>
            <a:endParaRPr lang="en-US" sz="2400" dirty="0"/>
          </a:p>
          <a:p>
            <a:pPr eaLnBrk="1" hangingPunct="1">
              <a:spcBef>
                <a:spcPct val="0"/>
              </a:spcBef>
            </a:pPr>
            <a:r>
              <a:rPr lang="en-US" sz="2800" dirty="0"/>
              <a:t>Dalton advances the </a:t>
            </a:r>
            <a:r>
              <a:rPr lang="en-US" sz="2800" b="1" dirty="0"/>
              <a:t>atomic theory of matter</a:t>
            </a:r>
            <a:r>
              <a:rPr lang="en-US" sz="2800" dirty="0"/>
              <a:t> to explain the law of definite proportions</a:t>
            </a:r>
          </a:p>
          <a:p>
            <a:pPr eaLnBrk="1" hangingPunct="1">
              <a:spcBef>
                <a:spcPct val="0"/>
              </a:spcBef>
            </a:pPr>
            <a:r>
              <a:rPr lang="en-US" sz="2800" dirty="0"/>
              <a:t>Avogadro </a:t>
            </a:r>
            <a:r>
              <a:rPr lang="en-US" sz="2800" dirty="0" smtClean="0"/>
              <a:t>proposed </a:t>
            </a:r>
            <a:r>
              <a:rPr lang="en-US" sz="2800" dirty="0"/>
              <a:t>that all gases at the same temperature, pressure, and volume contain the </a:t>
            </a:r>
            <a:r>
              <a:rPr lang="en-US" sz="2800" b="1" i="1" dirty="0"/>
              <a:t>same number of molecules (atoms)</a:t>
            </a:r>
            <a:r>
              <a:rPr lang="en-US" sz="2800" dirty="0"/>
              <a:t>; viz. 6.02 </a:t>
            </a:r>
            <a:r>
              <a:rPr lang="en-US" sz="2800" dirty="0">
                <a:ea typeface="Arial" pitchFamily="-84" charset="0"/>
                <a:cs typeface="Arial" pitchFamily="-84" charset="0"/>
              </a:rPr>
              <a:t>×</a:t>
            </a:r>
            <a:r>
              <a:rPr lang="en-US" sz="2800" dirty="0"/>
              <a:t> 10</a:t>
            </a:r>
            <a:r>
              <a:rPr lang="en-US" sz="2800" baseline="30000" dirty="0"/>
              <a:t>23 </a:t>
            </a:r>
            <a:r>
              <a:rPr lang="en-US" sz="2800" dirty="0"/>
              <a:t>atoms</a:t>
            </a:r>
            <a:endParaRPr lang="en-US" sz="2800" dirty="0">
              <a:solidFill>
                <a:srgbClr val="FFFF66"/>
              </a:solidFill>
            </a:endParaRPr>
          </a:p>
          <a:p>
            <a:pPr eaLnBrk="1" hangingPunct="1">
              <a:spcBef>
                <a:spcPct val="0"/>
              </a:spcBef>
            </a:pPr>
            <a:r>
              <a:rPr lang="en-US" sz="2800" dirty="0" err="1"/>
              <a:t>Cannizzaro</a:t>
            </a:r>
            <a:r>
              <a:rPr lang="en-US" sz="2800" dirty="0"/>
              <a:t> (1826 – 1910) makes a</a:t>
            </a:r>
            <a:r>
              <a:rPr lang="en-US" sz="2800" dirty="0" smtClean="0"/>
              <a:t> </a:t>
            </a:r>
            <a:r>
              <a:rPr lang="en-US" sz="2800" dirty="0"/>
              <a:t>distinction between atoms and molecules advancing the ideas of Avogadro</a:t>
            </a:r>
            <a:r>
              <a:rPr lang="en-US" sz="1400" dirty="0"/>
              <a:t>.</a:t>
            </a:r>
          </a:p>
          <a:p>
            <a:pPr eaLnBrk="1" hangingPunct="1">
              <a:spcBef>
                <a:spcPct val="0"/>
              </a:spcBef>
            </a:pPr>
            <a:endParaRPr lang="en-US" sz="1400" i="1" dirty="0"/>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836592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85800"/>
          </a:xfrm>
        </p:spPr>
        <p:txBody>
          <a:bodyPr/>
          <a:lstStyle/>
          <a:p>
            <a:pPr eaLnBrk="1" hangingPunct="1"/>
            <a:r>
              <a:rPr lang="en-US" dirty="0"/>
              <a:t>Further Advances in Atomic Theory</a:t>
            </a:r>
          </a:p>
        </p:txBody>
      </p:sp>
      <p:sp>
        <p:nvSpPr>
          <p:cNvPr id="34819" name="Rectangle 3"/>
          <p:cNvSpPr>
            <a:spLocks noGrp="1" noChangeArrowheads="1"/>
          </p:cNvSpPr>
          <p:nvPr>
            <p:ph type="body" idx="1"/>
          </p:nvPr>
        </p:nvSpPr>
        <p:spPr>
          <a:xfrm>
            <a:off x="152400" y="1219200"/>
            <a:ext cx="8839200" cy="4953000"/>
          </a:xfrm>
        </p:spPr>
        <p:txBody>
          <a:bodyPr/>
          <a:lstStyle/>
          <a:p>
            <a:pPr eaLnBrk="1" hangingPunct="1"/>
            <a:r>
              <a:rPr lang="en-US" sz="3600" dirty="0"/>
              <a:t>Maxwell derives the speed distribution of atoms in a </a:t>
            </a:r>
            <a:r>
              <a:rPr lang="en-US" sz="3600" dirty="0" smtClean="0"/>
              <a:t>gas</a:t>
            </a:r>
            <a:endParaRPr lang="en-US" sz="2000" dirty="0" smtClean="0"/>
          </a:p>
          <a:p>
            <a:pPr eaLnBrk="1" hangingPunct="1"/>
            <a:r>
              <a:rPr lang="en-US" sz="3600" dirty="0"/>
              <a:t>Robert Brown (1753 – 1858) observes microscopic “random” motion of suspended grains of pollen in </a:t>
            </a:r>
            <a:r>
              <a:rPr lang="en-US" sz="3600" dirty="0" smtClean="0"/>
              <a:t>water (Brownian motion)</a:t>
            </a:r>
            <a:endParaRPr lang="en-US" sz="2000" dirty="0" smtClean="0"/>
          </a:p>
          <a:p>
            <a:pPr eaLnBrk="1" hangingPunct="1"/>
            <a:r>
              <a:rPr lang="en-US" sz="3600" dirty="0"/>
              <a:t>Einstein in the 20</a:t>
            </a:r>
            <a:r>
              <a:rPr lang="en-US" sz="3600" baseline="30000" dirty="0"/>
              <a:t>th</a:t>
            </a:r>
            <a:r>
              <a:rPr lang="en-US" sz="3600" dirty="0"/>
              <a:t> century explains this random motion using atomic </a:t>
            </a:r>
            <a:r>
              <a:rPr lang="en-US" sz="3600" dirty="0" smtClean="0"/>
              <a:t>theory</a:t>
            </a:r>
            <a:endParaRPr lang="en-US" sz="3600" dirty="0"/>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7260221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0"/>
            <a:ext cx="8674100" cy="593725"/>
          </a:xfrm>
        </p:spPr>
        <p:txBody>
          <a:bodyPr/>
          <a:lstStyle/>
          <a:p>
            <a:pPr eaLnBrk="1" hangingPunct="1"/>
            <a:r>
              <a:rPr lang="en-US" sz="5400" dirty="0"/>
              <a:t>Opposition to</a:t>
            </a:r>
            <a:r>
              <a:rPr lang="en-US" sz="5400" dirty="0" smtClean="0"/>
              <a:t> the Atomic Theory</a:t>
            </a:r>
            <a:endParaRPr lang="en-US" sz="5400" dirty="0"/>
          </a:p>
        </p:txBody>
      </p:sp>
      <p:sp>
        <p:nvSpPr>
          <p:cNvPr id="35843" name="Rectangle 3"/>
          <p:cNvSpPr>
            <a:spLocks noGrp="1" noChangeArrowheads="1"/>
          </p:cNvSpPr>
          <p:nvPr>
            <p:ph type="body" idx="1"/>
          </p:nvPr>
        </p:nvSpPr>
        <p:spPr>
          <a:xfrm>
            <a:off x="152400" y="609600"/>
            <a:ext cx="8763000" cy="4497388"/>
          </a:xfrm>
        </p:spPr>
        <p:txBody>
          <a:bodyPr/>
          <a:lstStyle/>
          <a:p>
            <a:pPr eaLnBrk="1" hangingPunct="1"/>
            <a:r>
              <a:rPr lang="en-US" sz="4000" dirty="0"/>
              <a:t>Ernst Mach (1838 – 1916) opposes the theory on the basis of logical positivism, i.e., atoms being </a:t>
            </a:r>
            <a:r>
              <a:rPr lang="en-US" sz="4000" i="1" dirty="0"/>
              <a:t>“unseen” </a:t>
            </a:r>
            <a:r>
              <a:rPr lang="en-US" sz="4000" i="1" dirty="0" smtClean="0"/>
              <a:t>questions </a:t>
            </a:r>
            <a:r>
              <a:rPr lang="en-US" sz="4000" i="1" dirty="0"/>
              <a:t>their reality</a:t>
            </a:r>
          </a:p>
          <a:p>
            <a:pPr eaLnBrk="1" hangingPunct="1"/>
            <a:r>
              <a:rPr lang="en-US" sz="4000" dirty="0"/>
              <a:t>Wilhelm Ostwald (1853 – 1932) supports this </a:t>
            </a:r>
            <a:r>
              <a:rPr lang="en-US" sz="4000" dirty="0" smtClean="0"/>
              <a:t>premise and called atoms hypothetical structures for bookkeeping based on </a:t>
            </a:r>
            <a:r>
              <a:rPr lang="en-US" sz="4000" dirty="0"/>
              <a:t>experimental results of radioactivity, discrete spectral lines, and the formation of molecular </a:t>
            </a:r>
            <a:r>
              <a:rPr lang="en-US" sz="4000" dirty="0" smtClean="0"/>
              <a:t>structures</a:t>
            </a:r>
            <a:endParaRPr lang="en-US" sz="4000" dirty="0"/>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09375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15514</TotalTime>
  <Words>1729</Words>
  <Application>Microsoft Macintosh PowerPoint</Application>
  <PresentationFormat>On-screen Show (4:3)</PresentationFormat>
  <Paragraphs>218</Paragraphs>
  <Slides>20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phys1443-spring02</vt:lpstr>
      <vt:lpstr>Equation</vt:lpstr>
      <vt:lpstr>PHYS 3313 – Section 001 Lecture #3</vt:lpstr>
      <vt:lpstr>Announcements</vt:lpstr>
      <vt:lpstr>PowerPoint Presentation</vt:lpstr>
      <vt:lpstr>Reminder: Special Project #1</vt:lpstr>
      <vt:lpstr>Group, Topic &amp; Presentation Association</vt:lpstr>
      <vt:lpstr>Relevance of Gas Concept to Atoms</vt:lpstr>
      <vt:lpstr>The Atomic Theory of Matter</vt:lpstr>
      <vt:lpstr>Further Advances in Atomic Theory</vt:lpstr>
      <vt:lpstr>Opposition to the Atomic Theory</vt:lpstr>
      <vt:lpstr>Overwhelming Evidence for Existence of Atoms</vt:lpstr>
      <vt:lpstr>Unresolved Questions and New Horizons</vt:lpstr>
      <vt:lpstr>Further Complications</vt:lpstr>
      <vt:lpstr>Additional Experimental Discoveries Contribute to the Complications</vt:lpstr>
      <vt:lpstr>The Beginnings of Modern Physics</vt:lpstr>
      <vt:lpstr>Unsolved Problems Today!</vt:lpstr>
      <vt:lpstr>Newtonian (Classical) Relativity</vt:lpstr>
      <vt:lpstr>Inertial Frames K and K’ </vt:lpstr>
      <vt:lpstr>The Galilean Transformation</vt:lpstr>
      <vt:lpstr>Conditions of the Galilean Transformation</vt:lpstr>
      <vt:lpstr>The Inverse Relations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784</cp:revision>
  <dcterms:created xsi:type="dcterms:W3CDTF">2012-08-29T20:00:19Z</dcterms:created>
  <dcterms:modified xsi:type="dcterms:W3CDTF">2014-01-22T21:04:33Z</dcterms:modified>
</cp:coreProperties>
</file>