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2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3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4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77" r:id="rId2"/>
    <p:sldId id="482" r:id="rId3"/>
    <p:sldId id="505" r:id="rId4"/>
    <p:sldId id="506" r:id="rId5"/>
    <p:sldId id="580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81" r:id="rId15"/>
    <p:sldId id="582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573" r:id="rId2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image" Target="../media/image25.emf"/><Relationship Id="rId2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613988-154C-CA47-842E-F9E9F5E94D4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D2AD24-2A62-2E43-B7FE-5C50733663B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Added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their own system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; changed measure to measures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BA58DB-2AED-DF41-8AFC-D48AFD9D8641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444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2.e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18.e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19.emf"/><Relationship Id="rId14" Type="http://schemas.openxmlformats.org/officeDocument/2006/relationships/oleObject" Target="../embeddings/oleObject17.bin"/><Relationship Id="rId15" Type="http://schemas.openxmlformats.org/officeDocument/2006/relationships/image" Target="../media/image20.emf"/><Relationship Id="rId16" Type="http://schemas.openxmlformats.org/officeDocument/2006/relationships/oleObject" Target="../embeddings/oleObject18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19.bin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30.bin"/><Relationship Id="rId18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5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4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50.e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5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8.e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0491" y="1531203"/>
            <a:ext cx="279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Jan. 27,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286000"/>
            <a:ext cx="685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Galilean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Transformation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Do we need Ether?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Michelson-Morley Experiment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Einstein’s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postulates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Lorentz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Transformations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Time Dilation &amp; Length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Contraction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Results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642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ＭＳ Ｐゴシック" pitchFamily="-84" charset="-128"/>
                <a:cs typeface="ＭＳ Ｐゴシック" pitchFamily="-84" charset="-128"/>
              </a:rPr>
              <a:t>Using the </a:t>
            </a:r>
            <a:r>
              <a:rPr lang="en-US" sz="2600" dirty="0" smtClean="0">
                <a:ea typeface="ＭＳ Ｐゴシック" pitchFamily="-84" charset="-128"/>
                <a:cs typeface="ＭＳ Ｐゴシック" pitchFamily="-84" charset="-128"/>
              </a:rPr>
              <a:t>Earth’s</a:t>
            </a:r>
            <a:r>
              <a:rPr lang="en-US" altLang="ja-JP" sz="2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600" dirty="0">
                <a:ea typeface="ＭＳ Ｐゴシック" pitchFamily="-84" charset="-128"/>
                <a:cs typeface="ＭＳ Ｐゴシック" pitchFamily="-84" charset="-128"/>
              </a:rPr>
              <a:t>orbital speed as</a:t>
            </a:r>
            <a:r>
              <a:rPr lang="en-US" altLang="ja-JP" sz="2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sz="2600" i="1" dirty="0" smtClean="0">
              <a:ea typeface="Arial" pitchFamily="-84" charset="0"/>
              <a:cs typeface="Arial" pitchFamily="-8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i="1" dirty="0">
                <a:ea typeface="Arial" pitchFamily="-84" charset="0"/>
                <a:cs typeface="Arial" pitchFamily="-84" charset="0"/>
              </a:rPr>
              <a:t>V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= 3 </a:t>
            </a:r>
            <a:r>
              <a:rPr lang="en-US" sz="2600" dirty="0"/>
              <a:t>×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10</a:t>
            </a:r>
            <a:r>
              <a:rPr lang="en-US" sz="2600" baseline="30000" dirty="0">
                <a:ea typeface="Arial" pitchFamily="-84" charset="0"/>
                <a:cs typeface="Arial" pitchFamily="-84" charset="0"/>
              </a:rPr>
              <a:t>4 </a:t>
            </a:r>
            <a:r>
              <a:rPr lang="en-US" sz="2600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together with 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600" baseline="-25000" dirty="0">
                <a:ea typeface="Arial" pitchFamily="-84" charset="0"/>
                <a:cs typeface="Arial" pitchFamily="-84" charset="0"/>
              </a:rPr>
              <a:t>1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≈ </a:t>
            </a:r>
            <a:r>
              <a:rPr lang="en-US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600" baseline="-25000" dirty="0">
                <a:ea typeface="Arial" pitchFamily="-84" charset="0"/>
                <a:cs typeface="Arial" pitchFamily="-84" charset="0"/>
              </a:rPr>
              <a:t>2 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= 1.2 </a:t>
            </a:r>
            <a:r>
              <a:rPr lang="en-US" sz="2600" dirty="0" err="1" smtClean="0">
                <a:ea typeface="Arial" pitchFamily="-84" charset="0"/>
                <a:cs typeface="Arial" pitchFamily="-84" charset="0"/>
              </a:rPr>
              <a:t>m</a:t>
            </a:r>
            <a:endParaRPr lang="en-US" sz="2600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So that the time difference </a:t>
            </a:r>
            <a:r>
              <a:rPr lang="en-US" sz="2600" dirty="0" smtClean="0">
                <a:ea typeface="Arial" pitchFamily="-84" charset="0"/>
                <a:cs typeface="Arial" pitchFamily="-84" charset="0"/>
              </a:rPr>
              <a:t>becomes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l-GR" sz="26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600" i="1" dirty="0" err="1">
                <a:ea typeface="Arial" pitchFamily="-84" charset="0"/>
                <a:cs typeface="Arial" pitchFamily="-84" charset="0"/>
              </a:rPr>
              <a:t>t</a:t>
            </a:r>
            <a:r>
              <a:rPr lang="ja-JP" altLang="en-US" sz="2600" i="1" dirty="0">
                <a:ea typeface="Arial" pitchFamily="-84" charset="0"/>
                <a:cs typeface="Arial" pitchFamily="-84" charset="0"/>
              </a:rPr>
              <a:t>’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sz="26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</a:t>
            </a:r>
            <a:r>
              <a:rPr lang="el-GR" altLang="ja-JP" sz="26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altLang="ja-JP" sz="2600" i="1" dirty="0" err="1">
                <a:ea typeface="Arial" pitchFamily="-84" charset="0"/>
                <a:cs typeface="Arial" pitchFamily="-84" charset="0"/>
              </a:rPr>
              <a:t>t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≈ </a:t>
            </a:r>
            <a:r>
              <a:rPr lang="en-US" altLang="ja-JP" sz="2600" i="1" dirty="0">
                <a:ea typeface="Arial" pitchFamily="-84" charset="0"/>
                <a:cs typeface="Arial" pitchFamily="-84" charset="0"/>
              </a:rPr>
              <a:t>v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(</a:t>
            </a:r>
            <a:r>
              <a:rPr lang="en-US" altLang="ja-JP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600" baseline="-25000" dirty="0">
                <a:ea typeface="Arial" pitchFamily="-84" charset="0"/>
                <a:cs typeface="Arial" pitchFamily="-84" charset="0"/>
              </a:rPr>
              <a:t>1 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+ </a:t>
            </a:r>
            <a:r>
              <a:rPr lang="en-US" altLang="ja-JP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600" baseline="-25000" dirty="0">
                <a:ea typeface="Arial" pitchFamily="-84" charset="0"/>
                <a:cs typeface="Arial" pitchFamily="-84" charset="0"/>
              </a:rPr>
              <a:t>2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)/</a:t>
            </a:r>
            <a:r>
              <a:rPr lang="en-US" altLang="ja-JP" sz="2600" i="1" dirty="0">
                <a:ea typeface="Arial" pitchFamily="-84" charset="0"/>
                <a:cs typeface="Arial" pitchFamily="-84" charset="0"/>
              </a:rPr>
              <a:t>c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3 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= 8 </a:t>
            </a:r>
            <a:r>
              <a:rPr lang="en-US" altLang="ja-JP" sz="2600" dirty="0"/>
              <a:t>×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10</a:t>
            </a:r>
            <a:r>
              <a:rPr lang="en-US" altLang="ja-JP" sz="26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17 </a:t>
            </a:r>
            <a:r>
              <a:rPr lang="en-US" altLang="ja-JP" sz="2600" dirty="0" err="1" smtClean="0">
                <a:ea typeface="Arial" pitchFamily="-84" charset="0"/>
                <a:cs typeface="Arial" pitchFamily="-84" charset="0"/>
              </a:rPr>
              <a:t>s</a:t>
            </a:r>
            <a:endParaRPr lang="en-US" sz="2600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Although a very small number, it was within the experimental range of measurement for light waves</a:t>
            </a:r>
            <a:r>
              <a:rPr lang="en-US" sz="2600" dirty="0" smtClean="0">
                <a:ea typeface="Arial" pitchFamily="-84" charset="0"/>
                <a:cs typeface="Arial" pitchFamily="-8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Arial" pitchFamily="-84" charset="0"/>
                <a:cs typeface="Arial" pitchFamily="-84" charset="0"/>
              </a:rPr>
              <a:t>Later with Morley, they increased the path lengths to 11m and improved precision better than a factor of 10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Arial" pitchFamily="-84" charset="0"/>
                <a:cs typeface="Arial" pitchFamily="-84" charset="0"/>
              </a:rPr>
              <a:t>Yet, Michelson FAILED to “see” the expected interference pattern</a:t>
            </a:r>
            <a:endParaRPr lang="en-US" sz="26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85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838200"/>
            <a:ext cx="8226425" cy="5105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Michelson noted that he should be able to detect a phase shift of light due to the time difference between path lengths but found none. 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He thus concluded that the hypothesis of the stationary ether must be incorrect.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After several repeats and refinements with assistance from Edward Morley (1893-1923), again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 null result.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sz="2800" b="1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ether does not seem to exist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Many explanations ensued afterward but none worked out!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This experiment shattered the popular belief of light being waves</a:t>
            </a: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762000"/>
          </a:xfrm>
          <a:noFill/>
        </p:spPr>
        <p:txBody>
          <a:bodyPr/>
          <a:lstStyle/>
          <a:p>
            <a:pPr eaLnBrk="1" hangingPunct="1"/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Conclusions of Michelson 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45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Lorentz-FitzGerald Contraction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79475"/>
            <a:ext cx="8153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Another hypothesis proposed independently by both H. A. Lorentz and G. F. FitzGerald suggested that the length </a:t>
            </a:r>
            <a:r>
              <a:rPr lang="en-US" dirty="0">
                <a:solidFill>
                  <a:srgbClr val="000090"/>
                </a:solidFill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baseline="-25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in the direction of the motion was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contracted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by a factor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of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making the path lengths equal to account for the zero phase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shift.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This</a:t>
            </a:r>
            <a:r>
              <a:rPr lang="en-US" sz="2800" dirty="0">
                <a:solidFill>
                  <a:srgbClr val="800000"/>
                </a:solidFill>
              </a:rPr>
              <a:t>, however, was an ad hoc assumption that could not be experimentally tested.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324749"/>
              </p:ext>
            </p:extLst>
          </p:nvPr>
        </p:nvGraphicFramePr>
        <p:xfrm>
          <a:off x="3124200" y="2819400"/>
          <a:ext cx="1981200" cy="80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6" name="Equation" r:id="rId3" imgW="685800" imgH="279400" progId="Equation.DSMT4">
                  <p:embed/>
                </p:oleObj>
              </mc:Choice>
              <mc:Fallback>
                <p:oleObj name="Equation" r:id="rId3" imgW="68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19400"/>
                        <a:ext cx="1981200" cy="8074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962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Einstein’s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51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Fundamental assumption: Maxwell’s equations must be valid in all inertial frames</a:t>
            </a:r>
          </a:p>
          <a:p>
            <a:pPr marL="571500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principle of relativity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The laws of physics are the same in all inertial systems. There is no way to detect absolute motion, and no preferred inertial system exists</a:t>
            </a:r>
          </a:p>
          <a:p>
            <a:pPr marL="971550" lvl="1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Published a paper in 1905 at the age 26</a:t>
            </a:r>
          </a:p>
          <a:p>
            <a:pPr marL="971550" lvl="1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Believed to be fundamental</a:t>
            </a:r>
          </a:p>
          <a:p>
            <a:pPr marL="571500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Observers in all inertial systems measure the same value for the speed of light in a vacuum.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7604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Transformations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459787" cy="44973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 smtClean="0"/>
              <a:t>General linear transformation relationship between P=(</a:t>
            </a:r>
            <a:r>
              <a:rPr lang="en-US" sz="2800" dirty="0" err="1" smtClean="0"/>
              <a:t>x</a:t>
            </a:r>
            <a:r>
              <a:rPr lang="en-US" sz="2800" dirty="0" smtClean="0"/>
              <a:t>, </a:t>
            </a:r>
            <a:r>
              <a:rPr lang="en-US" sz="2800" dirty="0" err="1" smtClean="0"/>
              <a:t>y</a:t>
            </a:r>
            <a:r>
              <a:rPr lang="en-US" sz="2800" dirty="0" smtClean="0"/>
              <a:t>, </a:t>
            </a:r>
            <a:r>
              <a:rPr lang="en-US" sz="2800" dirty="0" err="1" smtClean="0"/>
              <a:t>z</a:t>
            </a:r>
            <a:r>
              <a:rPr lang="en-US" sz="2800" dirty="0" smtClean="0"/>
              <a:t>, </a:t>
            </a:r>
            <a:r>
              <a:rPr lang="en-US" sz="2800" dirty="0" err="1" smtClean="0"/>
              <a:t>t</a:t>
            </a:r>
            <a:r>
              <a:rPr lang="en-US" sz="2800" dirty="0" smtClean="0"/>
              <a:t>) in frame S and P’=(</a:t>
            </a:r>
            <a:r>
              <a:rPr lang="en-US" sz="2800" dirty="0" err="1" smtClean="0"/>
              <a:t>x’,y’,z’,t</a:t>
            </a:r>
            <a:r>
              <a:rPr lang="en-US" sz="2800" dirty="0" smtClean="0"/>
              <a:t>’) in frame S’ </a:t>
            </a:r>
            <a:r>
              <a:rPr lang="en-US" sz="2800" dirty="0" err="1" smtClean="0">
                <a:sym typeface="Wingdings"/>
              </a:rPr>
              <a:t></a:t>
            </a:r>
            <a:r>
              <a:rPr lang="en-US" sz="2800" dirty="0" smtClean="0"/>
              <a:t> these assume measurements are made in S frame and transferred to S’ frame 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preserve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between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inertial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account for the problem of simultaneity between these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the definitions                    and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859459"/>
              </p:ext>
            </p:extLst>
          </p:nvPr>
        </p:nvGraphicFramePr>
        <p:xfrm>
          <a:off x="3810000" y="5133975"/>
          <a:ext cx="1300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4" name="Equation" r:id="rId4" imgW="495300" imgH="203200" progId="Equation.DSMT4">
                  <p:embed/>
                </p:oleObj>
              </mc:Choice>
              <mc:Fallback>
                <p:oleObj name="Equation" r:id="rId4" imgW="495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33975"/>
                        <a:ext cx="13001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210243"/>
              </p:ext>
            </p:extLst>
          </p:nvPr>
        </p:nvGraphicFramePr>
        <p:xfrm>
          <a:off x="5807075" y="4981575"/>
          <a:ext cx="23336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5" name="Equation" r:id="rId6" imgW="889000" imgH="279400" progId="Equation.DSMT4">
                  <p:embed/>
                </p:oleObj>
              </mc:Choice>
              <mc:Fallback>
                <p:oleObj name="Equation" r:id="rId6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4981575"/>
                        <a:ext cx="23336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685800" y="5648325"/>
          <a:ext cx="25669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6" name="Equation" r:id="rId8" imgW="977900" imgH="228600" progId="Equation.DSMT4">
                  <p:embed/>
                </p:oleObj>
              </mc:Choice>
              <mc:Fallback>
                <p:oleObj name="Equation" r:id="rId8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48325"/>
                        <a:ext cx="256698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3352800" y="5715000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7" name="Equation" r:id="rId10" imgW="393700" imgH="190500" progId="Equation.DSMT4">
                  <p:embed/>
                </p:oleObj>
              </mc:Choice>
              <mc:Fallback>
                <p:oleObj name="Equation" r:id="rId10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712356"/>
              </p:ext>
            </p:extLst>
          </p:nvPr>
        </p:nvGraphicFramePr>
        <p:xfrm>
          <a:off x="4562475" y="5715000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8" name="Equation" r:id="rId12" imgW="381000" imgH="165100" progId="Equation.DSMT4">
                  <p:embed/>
                </p:oleObj>
              </mc:Choice>
              <mc:Fallback>
                <p:oleObj name="Equation" r:id="rId12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5715000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152435"/>
              </p:ext>
            </p:extLst>
          </p:nvPr>
        </p:nvGraphicFramePr>
        <p:xfrm>
          <a:off x="5757863" y="5614988"/>
          <a:ext cx="270033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9" name="Equation" r:id="rId14" imgW="1028700" imgH="241300" progId="Equation.DSMT4">
                  <p:embed/>
                </p:oleObj>
              </mc:Choice>
              <mc:Fallback>
                <p:oleObj name="Equation" r:id="rId14" imgW="1028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5614988"/>
                        <a:ext cx="2700337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38602"/>
              </p:ext>
            </p:extLst>
          </p:nvPr>
        </p:nvGraphicFramePr>
        <p:xfrm>
          <a:off x="838200" y="3681412"/>
          <a:ext cx="253365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0" name="Equation" r:id="rId16" imgW="965200" imgH="495300" progId="Equation.DSMT4">
                  <p:embed/>
                </p:oleObj>
              </mc:Choice>
              <mc:Fallback>
                <p:oleObj name="Equation" r:id="rId16" imgW="965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81412"/>
                        <a:ext cx="253365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258623"/>
              </p:ext>
            </p:extLst>
          </p:nvPr>
        </p:nvGraphicFramePr>
        <p:xfrm>
          <a:off x="3505200" y="4067175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1" name="Equation" r:id="rId18" imgW="393700" imgH="190500" progId="Equation.DSMT4">
                  <p:embed/>
                </p:oleObj>
              </mc:Choice>
              <mc:Fallback>
                <p:oleObj name="Equation" r:id="rId18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67175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804573"/>
              </p:ext>
            </p:extLst>
          </p:nvPr>
        </p:nvGraphicFramePr>
        <p:xfrm>
          <a:off x="4791075" y="4067175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2" name="Equation" r:id="rId19" imgW="381000" imgH="165100" progId="Equation.DSMT4">
                  <p:embed/>
                </p:oleObj>
              </mc:Choice>
              <mc:Fallback>
                <p:oleObj name="Equation" r:id="rId19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4067175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181471"/>
              </p:ext>
            </p:extLst>
          </p:nvPr>
        </p:nvGraphicFramePr>
        <p:xfrm>
          <a:off x="6019800" y="3657600"/>
          <a:ext cx="233271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3" name="Equation" r:id="rId20" imgW="939800" imgH="533400" progId="Equation.DSMT4">
                  <p:embed/>
                </p:oleObj>
              </mc:Choice>
              <mc:Fallback>
                <p:oleObj name="Equation" r:id="rId20" imgW="939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657600"/>
                        <a:ext cx="2332718" cy="1323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275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Properties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of the Relativistic Factor </a:t>
            </a:r>
            <a:r>
              <a:rPr lang="el-GR" i="1" dirty="0">
                <a:latin typeface="Symbol" charset="2"/>
                <a:ea typeface="Arial" pitchFamily="-84" charset="0"/>
                <a:cs typeface="Symbol" charset="2"/>
              </a:rPr>
              <a:t>γ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2" y="914401"/>
            <a:ext cx="7773988" cy="21336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is the property of the relativistic factor,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it bigger or smaller than 1?</a:t>
            </a:r>
          </a:p>
          <a:p>
            <a:pPr marL="533400" indent="-533400" algn="just"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Recall Einstein’s postulate, </a:t>
            </a:r>
            <a:r>
              <a:rPr lang="el-GR" i="1" dirty="0" smtClean="0">
                <a:latin typeface="Symbol" charset="2"/>
                <a:ea typeface="Arial" pitchFamily="-84" charset="0"/>
                <a:cs typeface="Symbol" charset="2"/>
              </a:rPr>
              <a:t>β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&lt; 1 for all observers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</a:t>
            </a:r>
          </a:p>
        </p:txBody>
      </p:sp>
      <p:pic>
        <p:nvPicPr>
          <p:cNvPr id="563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29718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r>
              <a:rPr lang="en-US" sz="3200" kern="0" dirty="0" err="1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3200" kern="0" dirty="0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1 only when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= 0</a:t>
            </a:r>
          </a:p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3173" y="3581400"/>
          <a:ext cx="271202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7" name="Equation" r:id="rId4" imgW="1104900" imgH="279400" progId="Equation.DSMT4">
                  <p:embed/>
                </p:oleObj>
              </mc:Choice>
              <mc:Fallback>
                <p:oleObj name="Equation" r:id="rId4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73" y="3581400"/>
                        <a:ext cx="271202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095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complete 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3124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Some things to note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happens when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/>
              <a:t>~0 (or v~0)?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The Lorentz </a:t>
            </a:r>
            <a:r>
              <a:rPr lang="en-US" dirty="0" err="1" smtClean="0"/>
              <a:t>x</a:t>
            </a:r>
            <a:r>
              <a:rPr lang="en-US" dirty="0" smtClean="0"/>
              <a:t>-formation becomes Galilean </a:t>
            </a:r>
            <a:r>
              <a:rPr lang="en-US" dirty="0" err="1" smtClean="0"/>
              <a:t>x</a:t>
            </a:r>
            <a:r>
              <a:rPr lang="en-US" dirty="0" smtClean="0"/>
              <a:t>-formation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Space-time are not separated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 non-imaginary </a:t>
            </a:r>
            <a:r>
              <a:rPr lang="en-US" dirty="0" err="1" smtClean="0"/>
              <a:t>x</a:t>
            </a:r>
            <a:r>
              <a:rPr lang="en-US" dirty="0" smtClean="0"/>
              <a:t>-formations, the frame speed cannot exceed </a:t>
            </a:r>
            <a:r>
              <a:rPr lang="en-US" dirty="0" err="1" smtClean="0"/>
              <a:t>c</a:t>
            </a:r>
            <a:r>
              <a:rPr lang="en-US" dirty="0" smtClean="0"/>
              <a:t>!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00234"/>
              </p:ext>
            </p:extLst>
          </p:nvPr>
        </p:nvGraphicFramePr>
        <p:xfrm>
          <a:off x="1219200" y="746919"/>
          <a:ext cx="153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0" name="Equation" r:id="rId3" imgW="812800" imgH="457200" progId="Equation.DSMT4">
                  <p:embed/>
                </p:oleObj>
              </mc:Choice>
              <mc:Fallback>
                <p:oleObj name="Equation" r:id="rId3" imgW="8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46919"/>
                        <a:ext cx="1539875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11504"/>
              </p:ext>
            </p:extLst>
          </p:nvPr>
        </p:nvGraphicFramePr>
        <p:xfrm>
          <a:off x="1219200" y="1715938"/>
          <a:ext cx="838199" cy="40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1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15938"/>
                        <a:ext cx="838199" cy="405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85645"/>
              </p:ext>
            </p:extLst>
          </p:nvPr>
        </p:nvGraphicFramePr>
        <p:xfrm>
          <a:off x="1219200" y="2223762"/>
          <a:ext cx="838200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2" name="Equation" r:id="rId7" imgW="381000" imgH="165100" progId="Equation.DSMT4">
                  <p:embed/>
                </p:oleObj>
              </mc:Choice>
              <mc:Fallback>
                <p:oleObj name="Equation" r:id="rId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23762"/>
                        <a:ext cx="838200" cy="363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130268"/>
              </p:ext>
            </p:extLst>
          </p:nvPr>
        </p:nvGraphicFramePr>
        <p:xfrm>
          <a:off x="1219200" y="2689225"/>
          <a:ext cx="1611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3" name="Equation" r:id="rId9" imgW="939800" imgH="520700" progId="Equation.DSMT4">
                  <p:embed/>
                </p:oleObj>
              </mc:Choice>
              <mc:Fallback>
                <p:oleObj name="Equation" r:id="rId9" imgW="9398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89225"/>
                        <a:ext cx="1611313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924937"/>
              </p:ext>
            </p:extLst>
          </p:nvPr>
        </p:nvGraphicFramePr>
        <p:xfrm>
          <a:off x="5334000" y="746919"/>
          <a:ext cx="1466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4" name="Equation" r:id="rId11" imgW="774700" imgH="457200" progId="Equation.DSMT4">
                  <p:embed/>
                </p:oleObj>
              </mc:Choice>
              <mc:Fallback>
                <p:oleObj name="Equation" r:id="rId11" imgW="774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46919"/>
                        <a:ext cx="1466850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006356"/>
              </p:ext>
            </p:extLst>
          </p:nvPr>
        </p:nvGraphicFramePr>
        <p:xfrm>
          <a:off x="5334000" y="1698096"/>
          <a:ext cx="83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5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98096"/>
                        <a:ext cx="838200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484670"/>
              </p:ext>
            </p:extLst>
          </p:nvPr>
        </p:nvGraphicFramePr>
        <p:xfrm>
          <a:off x="5334000" y="2214298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6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14298"/>
                        <a:ext cx="809625" cy="390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58809"/>
              </p:ext>
            </p:extLst>
          </p:nvPr>
        </p:nvGraphicFramePr>
        <p:xfrm>
          <a:off x="5334000" y="2689225"/>
          <a:ext cx="1676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7" name="Equation" r:id="rId17" imgW="977900" imgH="520700" progId="Equation.DSMT4">
                  <p:embed/>
                </p:oleObj>
              </mc:Choice>
              <mc:Fallback>
                <p:oleObj name="Equation" r:id="rId17" imgW="977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89225"/>
                        <a:ext cx="1676400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8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Dilation and Length Contraction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Clocks in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run slower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stationary clocks in K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Lengths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measured in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are shorter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the same lengths stationary in K.</a:t>
            </a: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rgbClr val="000090"/>
                </a:solidFill>
                <a:latin typeface="+mn-lt"/>
              </a:rPr>
              <a:t>Direct consequences </a:t>
            </a:r>
            <a:r>
              <a:rPr lang="en-US" sz="3200" dirty="0">
                <a:solidFill>
                  <a:srgbClr val="000090"/>
                </a:solidFill>
                <a:latin typeface="+mn-lt"/>
              </a:rPr>
              <a:t>of the Lorentz Transformation: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5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Line 10"/>
          <p:cNvSpPr>
            <a:spLocks noChangeShapeType="1"/>
          </p:cNvSpPr>
          <p:nvPr/>
        </p:nvSpPr>
        <p:spPr bwMode="auto">
          <a:xfrm flipV="1">
            <a:off x="36576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understand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is the time difference between two events occurring at the same position in a system as measured by a clock at that position. </a:t>
            </a:r>
          </a:p>
          <a:p>
            <a:pPr algn="ctr"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location </a:t>
            </a:r>
            <a:r>
              <a:rPr 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then 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5105400" y="3505200"/>
            <a:ext cx="609600" cy="685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8613" name="Line 9"/>
          <p:cNvSpPr>
            <a:spLocks noChangeShapeType="1"/>
          </p:cNvSpPr>
          <p:nvPr/>
        </p:nvSpPr>
        <p:spPr bwMode="auto">
          <a:xfrm flipV="1">
            <a:off x="4876800" y="4191000"/>
            <a:ext cx="30480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90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this 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Time?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		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        then 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Beginning and ending of the event occur at different positions </a:t>
            </a:r>
          </a:p>
        </p:txBody>
      </p:sp>
      <p:sp>
        <p:nvSpPr>
          <p:cNvPr id="706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70659" name="Line 9"/>
          <p:cNvSpPr>
            <a:spLocks noChangeShapeType="1"/>
          </p:cNvSpPr>
          <p:nvPr/>
        </p:nvSpPr>
        <p:spPr bwMode="auto">
          <a:xfrm>
            <a:off x="2057400" y="2819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1981200" y="2514600"/>
            <a:ext cx="6858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8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562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Quiz results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Class average: 19.4/65</a:t>
            </a:r>
          </a:p>
          <a:p>
            <a:pPr lvl="2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Equivalent to 30/65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Top score: 65/65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/>
              <a:t>Reminder for homework </a:t>
            </a:r>
            <a:r>
              <a:rPr lang="en-US" sz="2800" dirty="0"/>
              <a:t>#1 </a:t>
            </a:r>
          </a:p>
          <a:p>
            <a:pPr lvl="1" eaLnBrk="1" hangingPunct="1"/>
            <a:r>
              <a:rPr lang="en-US" sz="2400" dirty="0"/>
              <a:t>C</a:t>
            </a:r>
            <a:r>
              <a:rPr lang="en-US" sz="2400" dirty="0" smtClean="0"/>
              <a:t>hapter </a:t>
            </a:r>
            <a:r>
              <a:rPr lang="en-US" sz="2400" dirty="0"/>
              <a:t>2 end of the chapter problems</a:t>
            </a:r>
          </a:p>
          <a:p>
            <a:pPr lvl="1" eaLnBrk="1" hangingPunct="1"/>
            <a:r>
              <a:rPr lang="en-US" sz="2400" dirty="0"/>
              <a:t>17, 21, 23, 24, 32, 59, 61, 66, 68, 81 and 96</a:t>
            </a:r>
          </a:p>
          <a:p>
            <a:pPr lvl="1" eaLnBrk="1" hangingPunct="1"/>
            <a:r>
              <a:rPr lang="en-US" sz="2400" dirty="0"/>
              <a:t>Due is by the beginning of the class, </a:t>
            </a:r>
            <a:r>
              <a:rPr lang="en-US" sz="2400" dirty="0" smtClean="0"/>
              <a:t>Monday, Feb. </a:t>
            </a:r>
            <a:r>
              <a:rPr lang="en-US" sz="2400" dirty="0"/>
              <a:t>3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eaLnBrk="1" hangingPunct="1"/>
            <a:r>
              <a:rPr lang="en-US" sz="2400" dirty="0"/>
              <a:t>Work in study groups together with other students but PLEASE do write your answer in your own way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065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8607425" cy="1676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Frank’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clock is at the same position in system K when the sparkler is lit in (a)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and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when it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The proper time 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-t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1</a:t>
            </a:r>
            <a:endParaRPr lang="en-US" altLang="ja-JP" sz="20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Mary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in the moving system 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K’,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is beside the sparkler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when it was lit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Melinda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then moves into the position where and when the sparkler extinguishes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Melinda, at the new position, measures the time in system K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when the sparkler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1812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with Mary, Frank, and Melinda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27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0387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According to Mary and Melinda…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85800"/>
            <a:ext cx="8383587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>
                <a:ea typeface="ＭＳ Ｐゴシック" pitchFamily="-84" charset="-128"/>
                <a:cs typeface="ＭＳ Ｐゴシック" pitchFamily="-84" charset="-128"/>
              </a:rPr>
              <a:t>Mary and Melinda measure the two times for the sparkler to be lit and to go out in system </a:t>
            </a:r>
            <a:r>
              <a:rPr lang="en-US" sz="27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as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times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’and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so that by the Lorentz transformation: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-84" charset="2"/>
              <a:buNone/>
            </a:pPr>
            <a:endParaRPr lang="en-US" sz="27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/>
              <a:t>Note here that Frank records </a:t>
            </a:r>
            <a:r>
              <a:rPr lang="en-US" sz="2700" i="1" dirty="0" smtClean="0"/>
              <a:t>x</a:t>
            </a:r>
            <a:r>
              <a:rPr lang="en-US" sz="2700" i="1" baseline="-25000" dirty="0" smtClean="0"/>
              <a:t>2</a:t>
            </a:r>
            <a:r>
              <a:rPr lang="en-US" sz="2700" dirty="0" smtClean="0"/>
              <a:t> </a:t>
            </a:r>
            <a:r>
              <a:rPr lang="en-US" sz="2700" dirty="0"/>
              <a:t>– </a:t>
            </a:r>
            <a:r>
              <a:rPr lang="en-US" sz="2700" i="1" dirty="0" smtClean="0"/>
              <a:t>x</a:t>
            </a:r>
            <a:r>
              <a:rPr lang="en-US" sz="2700" baseline="-25000" dirty="0"/>
              <a:t>1</a:t>
            </a:r>
            <a:r>
              <a:rPr lang="en-US" sz="2700" dirty="0" smtClean="0"/>
              <a:t> </a:t>
            </a:r>
            <a:r>
              <a:rPr lang="en-US" sz="2700" dirty="0"/>
              <a:t>= 0 in K with a proper time: </a:t>
            </a:r>
            <a:r>
              <a:rPr lang="en-US" sz="2700" i="1" dirty="0"/>
              <a:t>T</a:t>
            </a:r>
            <a:r>
              <a:rPr lang="en-US" sz="2700" baseline="-25000" dirty="0"/>
              <a:t>0</a:t>
            </a:r>
            <a:r>
              <a:rPr lang="en-US" sz="2700" dirty="0"/>
              <a:t> = </a:t>
            </a:r>
            <a:r>
              <a:rPr lang="en-US" sz="2700" i="1" dirty="0"/>
              <a:t>t</a:t>
            </a:r>
            <a:r>
              <a:rPr lang="en-US" sz="2700" baseline="-25000" dirty="0"/>
              <a:t>2</a:t>
            </a:r>
            <a:r>
              <a:rPr lang="en-US" sz="2700" dirty="0"/>
              <a:t> – </a:t>
            </a:r>
            <a:r>
              <a:rPr lang="en-US" sz="2700" i="1" dirty="0"/>
              <a:t>t</a:t>
            </a:r>
            <a:r>
              <a:rPr lang="en-US" sz="2700" baseline="-25000" dirty="0"/>
              <a:t>1</a:t>
            </a:r>
            <a:r>
              <a:rPr lang="en-US" sz="2700" dirty="0"/>
              <a:t> or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en-US" sz="2700" dirty="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665966"/>
              </p:ext>
            </p:extLst>
          </p:nvPr>
        </p:nvGraphicFramePr>
        <p:xfrm>
          <a:off x="2286000" y="2557463"/>
          <a:ext cx="12557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8" name="Equation" r:id="rId3" imgW="571500" imgH="203200" progId="Equation.DSMT4">
                  <p:embed/>
                </p:oleObj>
              </mc:Choice>
              <mc:Fallback>
                <p:oleObj name="Equation" r:id="rId3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57463"/>
                        <a:ext cx="1255712" cy="446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726088"/>
              </p:ext>
            </p:extLst>
          </p:nvPr>
        </p:nvGraphicFramePr>
        <p:xfrm>
          <a:off x="3560762" y="2209800"/>
          <a:ext cx="33734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9" name="Equation" r:id="rId5" imgW="1536700" imgH="520700" progId="Equation.DSMT4">
                  <p:embed/>
                </p:oleObj>
              </mc:Choice>
              <mc:Fallback>
                <p:oleObj name="Equation" r:id="rId5" imgW="1536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2" y="2209800"/>
                        <a:ext cx="337343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835297"/>
              </p:ext>
            </p:extLst>
          </p:nvPr>
        </p:nvGraphicFramePr>
        <p:xfrm>
          <a:off x="1828800" y="4757737"/>
          <a:ext cx="9223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0" name="Equation" r:id="rId7" imgW="304800" imgH="165100" progId="Equation.DSMT4">
                  <p:embed/>
                </p:oleObj>
              </mc:Choice>
              <mc:Fallback>
                <p:oleObj name="Equation" r:id="rId7" imgW="304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57737"/>
                        <a:ext cx="922337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652024"/>
              </p:ext>
            </p:extLst>
          </p:nvPr>
        </p:nvGraphicFramePr>
        <p:xfrm>
          <a:off x="2765425" y="4724400"/>
          <a:ext cx="17303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1" name="Equation" r:id="rId9" imgW="571500" imgH="203200" progId="Equation.DSMT4">
                  <p:embed/>
                </p:oleObj>
              </mc:Choice>
              <mc:Fallback>
                <p:oleObj name="Equation" r:id="rId9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724400"/>
                        <a:ext cx="1730375" cy="615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628065"/>
              </p:ext>
            </p:extLst>
          </p:nvPr>
        </p:nvGraphicFramePr>
        <p:xfrm>
          <a:off x="4476750" y="4419600"/>
          <a:ext cx="20002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2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419600"/>
                        <a:ext cx="200025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905200"/>
              </p:ext>
            </p:extLst>
          </p:nvPr>
        </p:nvGraphicFramePr>
        <p:xfrm>
          <a:off x="6400800" y="4757737"/>
          <a:ext cx="6921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3" name="Equation" r:id="rId13" imgW="228600" imgH="190500" progId="Equation.DSMT4">
                  <p:embed/>
                </p:oleObj>
              </mc:Choice>
              <mc:Fallback>
                <p:oleObj name="Equation" r:id="rId1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757737"/>
                        <a:ext cx="692150" cy="576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830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Arial" pitchFamily="-84" charset="0"/>
                <a:cs typeface="Arial" pitchFamily="-84" charset="0"/>
              </a:rPr>
              <a:t>1) 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i="1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or the time measured between two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different positions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is greater than the time between the same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one position: </a:t>
            </a:r>
            <a:r>
              <a:rPr lang="en-US" altLang="ja-JP" b="1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	The proper time is always the shortest time!!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2)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events do not occur at the same space and time coordinates in the two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systems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3) System K requires 1 clock and K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requires 2 clocks.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373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Dilation: 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Moving </a:t>
            </a:r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Clocks Run Slow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783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Time Dilation Example: </a:t>
            </a:r>
            <a:r>
              <a:rPr lang="en-US" dirty="0" err="1" smtClean="0"/>
              <a:t>muon</a:t>
            </a:r>
            <a:r>
              <a:rPr lang="en-US" dirty="0" smtClean="0"/>
              <a:t>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5257800"/>
          </a:xfrm>
        </p:spPr>
        <p:txBody>
          <a:bodyPr/>
          <a:lstStyle/>
          <a:p>
            <a:r>
              <a:rPr lang="en-US" sz="2400" dirty="0" err="1" smtClean="0"/>
              <a:t>Muons</a:t>
            </a:r>
            <a:r>
              <a:rPr lang="en-US" sz="2400" dirty="0" smtClean="0"/>
              <a:t> are essentially heavy electrons (~200 times heavier)</a:t>
            </a:r>
          </a:p>
          <a:p>
            <a:r>
              <a:rPr lang="en-US" sz="2400" dirty="0" err="1" smtClean="0"/>
              <a:t>Muons</a:t>
            </a:r>
            <a:r>
              <a:rPr lang="en-US" sz="2400" dirty="0"/>
              <a:t> </a:t>
            </a:r>
            <a:r>
              <a:rPr lang="en-US" sz="2400" dirty="0" smtClean="0"/>
              <a:t>are typically generated in collisions of cosmic rays in upper atmosphere and, unlike electrons, decay (            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)</a:t>
            </a:r>
          </a:p>
          <a:p>
            <a:r>
              <a:rPr lang="en-US" sz="2400" dirty="0" smtClean="0">
                <a:sym typeface="Symbol"/>
              </a:rPr>
              <a:t>For a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incident on Earth with v=0.998c, an observer on Earth would see what lifetime of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?</a:t>
            </a:r>
          </a:p>
          <a:p>
            <a:r>
              <a:rPr lang="en-US" sz="2400" dirty="0" smtClean="0">
                <a:sym typeface="Symbol"/>
              </a:rPr>
              <a:t>2.2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?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t=35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  </a:t>
            </a:r>
          </a:p>
          <a:p>
            <a:r>
              <a:rPr lang="en-US" sz="2400" dirty="0" smtClean="0">
                <a:sym typeface="Symbol"/>
              </a:rPr>
              <a:t>Moving clocks run slow so when an outside observer measures,  they see a longer time than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itself sees. </a:t>
            </a:r>
          </a:p>
          <a:p>
            <a:endParaRPr lang="en-US" sz="2400" dirty="0" smtClean="0">
              <a:sym typeface="Symbol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383552"/>
              </p:ext>
            </p:extLst>
          </p:nvPr>
        </p:nvGraphicFramePr>
        <p:xfrm>
          <a:off x="6335713" y="1817688"/>
          <a:ext cx="8159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7" name="Equation" r:id="rId4" imgW="482600" imgH="241300" progId="Equation.DSMT4">
                  <p:embed/>
                </p:oleObj>
              </mc:Choice>
              <mc:Fallback>
                <p:oleObj name="Equation" r:id="rId4" imgW="48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817688"/>
                        <a:ext cx="8159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226912"/>
              </p:ext>
            </p:extLst>
          </p:nvPr>
        </p:nvGraphicFramePr>
        <p:xfrm>
          <a:off x="2362200" y="3200400"/>
          <a:ext cx="23495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8" name="Equation" r:id="rId6" imgW="889000" imgH="673100" progId="Equation.DSMT4">
                  <p:embed/>
                </p:oleObj>
              </mc:Choice>
              <mc:Fallback>
                <p:oleObj name="Equation" r:id="rId6" imgW="8890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23495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249068"/>
              </p:ext>
            </p:extLst>
          </p:nvPr>
        </p:nvGraphicFramePr>
        <p:xfrm>
          <a:off x="4724400" y="3486150"/>
          <a:ext cx="5048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9" name="Equation" r:id="rId8" imgW="190500" imgH="152400" progId="Equation.DSMT4">
                  <p:embed/>
                </p:oleObj>
              </mc:Choice>
              <mc:Fallback>
                <p:oleObj name="Equation" r:id="rId8" imgW="190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86150"/>
                        <a:ext cx="5048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961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ea typeface="ＭＳ Ｐゴシック" pitchFamily="-84" charset="-128"/>
                <a:cs typeface="ＭＳ Ｐゴシック" pitchFamily="-84" charset="-128"/>
              </a:rPr>
              <a:t>Experimental Verification of Time Dilation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001000" cy="5715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Arrival of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on the Earth’s Surface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number of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detected with speeds near 0.98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c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much different (a) on top of a mountain than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 at sea level, because of the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muon’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decay. The experimental result agrees with our time dilation equation.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397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219200"/>
            <a:ext cx="8636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85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609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459787" cy="51054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	To understand </a:t>
            </a:r>
            <a:r>
              <a:rPr lang="en-US" sz="3600" i="1" dirty="0">
                <a:ea typeface="ＭＳ Ｐゴシック" pitchFamily="-84" charset="-128"/>
                <a:cs typeface="ＭＳ Ｐゴシック" pitchFamily="-84" charset="-128"/>
              </a:rPr>
              <a:t>length contraction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Let an observer in each system K and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have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a meter stick at rest in </a:t>
            </a:r>
            <a:r>
              <a:rPr lang="en-US" altLang="ja-JP" sz="3600" b="1" i="1" dirty="0">
                <a:ea typeface="ＭＳ Ｐゴシック" pitchFamily="-84" charset="-128"/>
                <a:cs typeface="ＭＳ Ｐゴシック" pitchFamily="-84" charset="-128"/>
              </a:rPr>
              <a:t>their own system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such that each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measures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the same length at rest. 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length as measured at rest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at the same time is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called the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2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Length Contraction cont’d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762000"/>
            <a:ext cx="9039225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Each observer lays the stick down along his or her respective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axis, putting the left end at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(or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 and the right end at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x’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  <a:buSzPct val="65000"/>
              <a:buFont typeface="Wingdings" pitchFamily="-84" charset="2"/>
              <a:buChar char="n"/>
            </a:pPr>
            <a:r>
              <a:rPr lang="en-US" sz="2400" dirty="0"/>
              <a:t>Thus, in</a:t>
            </a:r>
            <a:r>
              <a:rPr lang="en-US" sz="2400" dirty="0" smtClean="0"/>
              <a:t> the rest frame </a:t>
            </a:r>
            <a:r>
              <a:rPr lang="en-US" sz="2400" dirty="0"/>
              <a:t>K, Frank measures his stick to be: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r>
              <a:rPr lang="en-US" sz="2400" dirty="0" smtClean="0"/>
              <a:t>Similarly</a:t>
            </a:r>
            <a:r>
              <a:rPr lang="en-US" sz="2400" dirty="0"/>
              <a:t>, in</a:t>
            </a:r>
            <a:r>
              <a:rPr lang="en-US" sz="2400" dirty="0" smtClean="0"/>
              <a:t> the moving frame K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Mary measures her stick at rest to be:</a:t>
            </a:r>
            <a:r>
              <a:rPr lang="en-US" altLang="ja-JP" sz="2400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				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in his rest frame measures the moving length in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frame moving with velocity v.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using the Lorentz transformations Frank measures the length of the stick in K’</a:t>
            </a:r>
            <a:r>
              <a:rPr lang="en-US" altLang="ja-JP" sz="2400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as: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Where both ends of the stick must be measured simultaneously,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i.e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Here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proper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altLang="ja-JP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and Frank’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measured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endParaRPr lang="en-US" altLang="ja-JP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428861"/>
              </p:ext>
            </p:extLst>
          </p:nvPr>
        </p:nvGraphicFramePr>
        <p:xfrm>
          <a:off x="3733800" y="1677687"/>
          <a:ext cx="1676400" cy="4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6" name="Equation" r:id="rId3" imgW="711200" imgH="241300" progId="Equation.DSMT4">
                  <p:embed/>
                </p:oleObj>
              </mc:Choice>
              <mc:Fallback>
                <p:oleObj name="Equation" r:id="rId3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7687"/>
                        <a:ext cx="1676400" cy="4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40579"/>
              </p:ext>
            </p:extLst>
          </p:nvPr>
        </p:nvGraphicFramePr>
        <p:xfrm>
          <a:off x="3733800" y="2362200"/>
          <a:ext cx="17065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7" name="Equation" r:id="rId5" imgW="723900" imgH="241300" progId="Equation.DSMT4">
                  <p:embed/>
                </p:oleObj>
              </mc:Choice>
              <mc:Fallback>
                <p:oleObj name="Equation" r:id="rId5" imgW="723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62200"/>
                        <a:ext cx="17065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927192"/>
              </p:ext>
            </p:extLst>
          </p:nvPr>
        </p:nvGraphicFramePr>
        <p:xfrm>
          <a:off x="2851150" y="4114800"/>
          <a:ext cx="1035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8" name="Equation" r:id="rId7" imgW="546100" imgH="203200" progId="Equation.DSMT4">
                  <p:embed/>
                </p:oleObj>
              </mc:Choice>
              <mc:Fallback>
                <p:oleObj name="Equation" r:id="rId7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114800"/>
                        <a:ext cx="1035050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211585"/>
              </p:ext>
            </p:extLst>
          </p:nvPr>
        </p:nvGraphicFramePr>
        <p:xfrm>
          <a:off x="3886200" y="38862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9" name="Equation" r:id="rId9" imgW="1206500" imgH="482600" progId="Equation.DSMT4">
                  <p:embed/>
                </p:oleObj>
              </mc:Choice>
              <mc:Fallback>
                <p:oleObj name="Equation" r:id="rId9" imgW="1206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86200"/>
                        <a:ext cx="2286000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478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Measurement in Rest Frame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914400"/>
            <a:ext cx="8759825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The observer in the rest frame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measures the moving length as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given by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but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since both Mary and Frank in their respective frames measure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i.e. the moving stick shrinks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36777"/>
              </p:ext>
            </p:extLst>
          </p:nvPr>
        </p:nvGraphicFramePr>
        <p:xfrm>
          <a:off x="2743200" y="2125663"/>
          <a:ext cx="8477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0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25663"/>
                        <a:ext cx="847725" cy="541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170350"/>
              </p:ext>
            </p:extLst>
          </p:nvPr>
        </p:nvGraphicFramePr>
        <p:xfrm>
          <a:off x="3497262" y="1828800"/>
          <a:ext cx="17605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1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1828800"/>
                        <a:ext cx="1760538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349845"/>
              </p:ext>
            </p:extLst>
          </p:nvPr>
        </p:nvGraphicFramePr>
        <p:xfrm>
          <a:off x="5257800" y="21336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2" name="Equation" r:id="rId7" imgW="228600" imgH="190500" progId="Equation.DSMT4">
                  <p:embed/>
                </p:oleObj>
              </mc:Choice>
              <mc:Fallback>
                <p:oleObj name="Equation" r:id="rId7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609600" cy="50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851950"/>
              </p:ext>
            </p:extLst>
          </p:nvPr>
        </p:nvGraphicFramePr>
        <p:xfrm>
          <a:off x="2514600" y="4557713"/>
          <a:ext cx="8239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3" name="Equation" r:id="rId9" imgW="266700" imgH="152400" progId="Equation.DSMT4">
                  <p:embed/>
                </p:oleObj>
              </mc:Choice>
              <mc:Fallback>
                <p:oleObj name="Equation" r:id="rId9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57713"/>
                        <a:ext cx="823913" cy="471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37998"/>
              </p:ext>
            </p:extLst>
          </p:nvPr>
        </p:nvGraphicFramePr>
        <p:xfrm>
          <a:off x="3200400" y="4318000"/>
          <a:ext cx="24336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4" name="Equation" r:id="rId11" imgW="787400" imgH="279400" progId="Equation.DSMT4">
                  <p:embed/>
                </p:oleObj>
              </mc:Choice>
              <mc:Fallback>
                <p:oleObj name="Equation" r:id="rId11" imgW="787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18000"/>
                        <a:ext cx="2433637" cy="86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66099"/>
              </p:ext>
            </p:extLst>
          </p:nvPr>
        </p:nvGraphicFramePr>
        <p:xfrm>
          <a:off x="5618163" y="4191000"/>
          <a:ext cx="706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5" name="Equation" r:id="rId13" imgW="228600" imgH="419100" progId="Equation.DSMT4">
                  <p:embed/>
                </p:oleObj>
              </mc:Choice>
              <mc:Fallback>
                <p:oleObj name="Equation" r:id="rId13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4191000"/>
                        <a:ext cx="706437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248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Transition to Modern Relativity 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114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Although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Newton’s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laws of motion had the same form under the Galilean transformation, 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Maxwell’s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equations did not.</a:t>
            </a:r>
          </a:p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In 1905, Albert Einstein proposed a fundamental connection between space and time and that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Newton’s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laws are only an approximation.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2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sz="5400" dirty="0" smtClean="0">
                <a:ea typeface="ＭＳ Ｐゴシック" pitchFamily="-84" charset="-128"/>
                <a:cs typeface="ＭＳ Ｐゴシック" pitchFamily="-84" charset="-128"/>
              </a:rPr>
              <a:t>They Needed Ether!! </a:t>
            </a:r>
            <a:endParaRPr lang="en-US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wave nature of light suggested that there existed a propagation medium called the </a:t>
            </a:r>
            <a:r>
              <a:rPr lang="en-US" sz="4000" i="1" dirty="0" err="1">
                <a:ea typeface="ＭＳ Ｐゴシック" pitchFamily="-84" charset="-128"/>
                <a:cs typeface="ＭＳ Ｐゴシック" pitchFamily="-84" charset="-128"/>
              </a:rPr>
              <a:t>luminiferous</a:t>
            </a:r>
            <a:r>
              <a:rPr lang="en-US" sz="4000" i="1" dirty="0">
                <a:ea typeface="ＭＳ Ｐゴシック" pitchFamily="-84" charset="-128"/>
                <a:cs typeface="ＭＳ Ｐゴシック" pitchFamily="-84" charset="-128"/>
              </a:rPr>
              <a:t> ether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or just </a:t>
            </a:r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ether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Provides an inertial reference frame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properties of 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Very low </a:t>
            </a:r>
            <a:r>
              <a:rPr lang="en-US" sz="3200" dirty="0"/>
              <a:t>density</a:t>
            </a:r>
            <a:r>
              <a:rPr lang="en-US" sz="3200" dirty="0" smtClean="0"/>
              <a:t> for </a:t>
            </a:r>
            <a:r>
              <a:rPr lang="en-US" sz="3200" dirty="0"/>
              <a:t>planets</a:t>
            </a:r>
            <a:r>
              <a:rPr lang="en-US" sz="3200" dirty="0" smtClean="0"/>
              <a:t> to move through </a:t>
            </a:r>
            <a:r>
              <a:rPr lang="en-US" sz="3200" dirty="0"/>
              <a:t>it without loss of energy</a:t>
            </a:r>
            <a:r>
              <a:rPr lang="en-US" sz="32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Sufficiently high </a:t>
            </a:r>
            <a:r>
              <a:rPr lang="en-US" sz="3200" dirty="0"/>
              <a:t>elasticity to support the high velocity of light </a:t>
            </a:r>
            <a:r>
              <a:rPr lang="en-US" sz="3200" dirty="0" smtClean="0"/>
              <a:t>waves (</a:t>
            </a:r>
            <a:r>
              <a:rPr lang="en-US" sz="3200" dirty="0" err="1" smtClean="0"/>
              <a:t>c</a:t>
            </a:r>
            <a:r>
              <a:rPr lang="en-US" sz="3200" dirty="0" smtClean="0"/>
              <a:t>=?) 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11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685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Ether as 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Absolute Reference System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001000" cy="5181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In Maxwell’s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theory, the speed of light is given by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velocity of light between moving systems must be a constant. </a:t>
            </a:r>
          </a:p>
          <a:p>
            <a:pPr lvl="2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an you see why?</a:t>
            </a: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Needed a system of medium that keeps this constant!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Ether proposed as 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absolute reference system in which the speed of light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is constant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and from which other measurements could be made.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Michelson-Morley experiment was an attempt to show the existence of ether.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425151"/>
              </p:ext>
            </p:extLst>
          </p:nvPr>
        </p:nvGraphicFramePr>
        <p:xfrm>
          <a:off x="2819400" y="1395413"/>
          <a:ext cx="14239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0" name="Equation" r:id="rId3" imgW="457200" imgH="127000" progId="Equation.DSMT4">
                  <p:embed/>
                </p:oleObj>
              </mc:Choice>
              <mc:Fallback>
                <p:oleObj name="Equation" r:id="rId3" imgW="4572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395413"/>
                        <a:ext cx="1423987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623691"/>
              </p:ext>
            </p:extLst>
          </p:nvPr>
        </p:nvGraphicFramePr>
        <p:xfrm>
          <a:off x="4191000" y="1219200"/>
          <a:ext cx="17795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1" name="Equation" r:id="rId5" imgW="571500" imgH="254000" progId="Equation.DSMT4">
                  <p:embed/>
                </p:oleObj>
              </mc:Choice>
              <mc:Fallback>
                <p:oleObj name="Equation" r:id="rId5" imgW="571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1219200"/>
                        <a:ext cx="177958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19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Michelson-Morley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763000" cy="2362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Albert Michelson (1852–1931)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built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 extremely precise device called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interferometer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 measure the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phase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difference between two light waves traveling in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orthogonal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directions.</a:t>
            </a: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0203"/>
          <p:cNvPicPr>
            <a:picLocks noChangeAspect="1" noChangeArrowheads="1"/>
          </p:cNvPicPr>
          <p:nvPr/>
        </p:nvPicPr>
        <p:blipFill>
          <a:blip r:embed="rId3"/>
          <a:srcRect b="2905"/>
          <a:stretch>
            <a:fillRect/>
          </a:stretch>
        </p:blipFill>
        <p:spPr bwMode="auto">
          <a:xfrm>
            <a:off x="5029200" y="2693743"/>
            <a:ext cx="3624263" cy="37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144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How does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Michelson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Interferometer work?</a:t>
            </a: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2969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4114800" cy="5791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AC is parallel to the motion of the Earth inducing an 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Light from source S is split by mirror A and travels to mirrors C and D in mutually perpendicular directions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After reflection the beams recombine at A slightly out of phase due to the 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as viewed by telescope E.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6324600" y="2588121"/>
            <a:ext cx="1600200" cy="917079"/>
          </a:xfrm>
          <a:prstGeom prst="rightArrow">
            <a:avLst/>
          </a:prstGeom>
          <a:solidFill>
            <a:srgbClr val="FFFF00">
              <a:alpha val="27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Ether</a:t>
            </a:r>
          </a:p>
        </p:txBody>
      </p:sp>
    </p:spTree>
    <p:extLst>
      <p:ext uri="{BB962C8B-B14F-4D97-AF65-F5344CB8AC3E}">
        <p14:creationId xmlns:p14="http://schemas.microsoft.com/office/powerpoint/2010/main" val="4143787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 smtClean="0"/>
              <a:t>The analysis – Galilean X-formation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dirty="0" smtClean="0"/>
              <a:t>Travel time t</a:t>
            </a:r>
            <a:r>
              <a:rPr lang="en-US" baseline="-25000" dirty="0" smtClean="0"/>
              <a:t>1</a:t>
            </a:r>
            <a:r>
              <a:rPr lang="en-US" dirty="0" smtClean="0"/>
              <a:t> for a round trip over AC (the ether direction) 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Travel time t</a:t>
            </a:r>
            <a:r>
              <a:rPr lang="en-US" baseline="-25000" dirty="0" smtClean="0"/>
              <a:t>2</a:t>
            </a:r>
            <a:r>
              <a:rPr lang="en-US" dirty="0" smtClean="0"/>
              <a:t> for a round trip over AD (perpendicular direction to ether) is</a:t>
            </a:r>
          </a:p>
          <a:p>
            <a:endParaRPr lang="en-US" dirty="0" smtClean="0"/>
          </a:p>
          <a:p>
            <a:r>
              <a:rPr lang="en-US" dirty="0" smtClean="0"/>
              <a:t>The time difference 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1200" y="2057401"/>
          <a:ext cx="591728" cy="45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68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1"/>
                        <a:ext cx="591728" cy="450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2286000" y="3592512"/>
          <a:ext cx="430847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69" name="Equation" r:id="rId5" imgW="1917700" imgH="469900" progId="Equation.DSMT4">
                  <p:embed/>
                </p:oleObj>
              </mc:Choice>
              <mc:Fallback>
                <p:oleObj name="Equation" r:id="rId5" imgW="1917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92512"/>
                        <a:ext cx="4308475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2644775" y="1828800"/>
          <a:ext cx="2081778" cy="87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70" name="Equation" r:id="rId7" imgW="939800" imgH="393700" progId="Equation.DSMT4">
                  <p:embed/>
                </p:oleObj>
              </mc:Choice>
              <mc:Fallback>
                <p:oleObj name="Equation" r:id="rId7" imgW="939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828800"/>
                        <a:ext cx="2081778" cy="872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5" name="Object 5"/>
          <p:cNvGraphicFramePr>
            <a:graphicFrameLocks noChangeAspect="1"/>
          </p:cNvGraphicFramePr>
          <p:nvPr/>
        </p:nvGraphicFramePr>
        <p:xfrm>
          <a:off x="4724400" y="1828800"/>
          <a:ext cx="3124200" cy="95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71" name="Equation" r:id="rId9" imgW="1409700" imgH="431800" progId="Equation.DSMT4">
                  <p:embed/>
                </p:oleObj>
              </mc:Choice>
              <mc:Fallback>
                <p:oleObj name="Equation" r:id="rId9" imgW="1409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3124200" cy="95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1458913" y="4884738"/>
          <a:ext cx="57404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72" name="Equation" r:id="rId11" imgW="2501900" imgH="558800" progId="Equation.DSMT4">
                  <p:embed/>
                </p:oleObj>
              </mc:Choice>
              <mc:Fallback>
                <p:oleObj name="Equation" r:id="rId11" imgW="25019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4884738"/>
                        <a:ext cx="5740400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3886200" y="5410200"/>
            <a:ext cx="1600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9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 smtClean="0"/>
              <a:t>The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105400"/>
          </a:xfrm>
        </p:spPr>
        <p:txBody>
          <a:bodyPr/>
          <a:lstStyle/>
          <a:p>
            <a:r>
              <a:rPr lang="en-US" dirty="0" smtClean="0"/>
              <a:t>After rotating the machine by 90</a:t>
            </a:r>
            <a:r>
              <a:rPr lang="en-US" baseline="30000" dirty="0" smtClean="0"/>
              <a:t>o</a:t>
            </a:r>
            <a:r>
              <a:rPr lang="en-US" dirty="0" smtClean="0"/>
              <a:t>, the time difference becomes</a:t>
            </a:r>
          </a:p>
          <a:p>
            <a:endParaRPr lang="en-US" dirty="0" smtClean="0"/>
          </a:p>
          <a:p>
            <a:r>
              <a:rPr lang="en-US" dirty="0" smtClean="0"/>
              <a:t>The difference of the time differences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 err="1" smtClean="0"/>
              <a:t>v</a:t>
            </a:r>
            <a:r>
              <a:rPr lang="en-US" dirty="0" smtClean="0"/>
              <a:t> (the Earth’s speed) is 10</a:t>
            </a:r>
            <a:r>
              <a:rPr lang="en-US" baseline="30000" dirty="0" smtClean="0"/>
              <a:t>-4</a:t>
            </a:r>
            <a:r>
              <a:rPr lang="en-US" dirty="0" smtClean="0"/>
              <a:t> of </a:t>
            </a:r>
            <a:r>
              <a:rPr lang="en-US" dirty="0" err="1" smtClean="0"/>
              <a:t>c</a:t>
            </a:r>
            <a:r>
              <a:rPr lang="en-US" dirty="0" smtClean="0"/>
              <a:t>, we can do binomial expansion of the above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2852738" y="1371600"/>
          <a:ext cx="4919662" cy="108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40" name="Equation" r:id="rId3" imgW="2540000" imgH="558800" progId="Equation.DSMT4">
                  <p:embed/>
                </p:oleObj>
              </mc:Choice>
              <mc:Fallback>
                <p:oleObj name="Equation" r:id="rId3" imgW="2540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1371600"/>
                        <a:ext cx="4919662" cy="108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1" name="Object 7"/>
          <p:cNvGraphicFramePr>
            <a:graphicFrameLocks noChangeAspect="1"/>
          </p:cNvGraphicFramePr>
          <p:nvPr/>
        </p:nvGraphicFramePr>
        <p:xfrm>
          <a:off x="685799" y="3048000"/>
          <a:ext cx="811389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41" name="Equation" r:id="rId5" imgW="4572000" imgH="558800" progId="Equation.DSMT4">
                  <p:embed/>
                </p:oleObj>
              </mc:Choice>
              <mc:Fallback>
                <p:oleObj name="Equation" r:id="rId5" imgW="4572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048000"/>
                        <a:ext cx="8113899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2" name="Object 8"/>
          <p:cNvGraphicFramePr>
            <a:graphicFrameLocks noChangeAspect="1"/>
          </p:cNvGraphicFramePr>
          <p:nvPr/>
        </p:nvGraphicFramePr>
        <p:xfrm>
          <a:off x="1143000" y="5257800"/>
          <a:ext cx="6858000" cy="85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42" name="Equation" r:id="rId7" imgW="3949700" imgH="495300" progId="Equation.DSMT4">
                  <p:embed/>
                </p:oleObj>
              </mc:Choice>
              <mc:Fallback>
                <p:oleObj name="Equation" r:id="rId7" imgW="39497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6858000" cy="858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92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15845</TotalTime>
  <Words>1903</Words>
  <Application>Microsoft Macintosh PowerPoint</Application>
  <PresentationFormat>On-screen Show (4:3)</PresentationFormat>
  <Paragraphs>281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phys1443-spring02</vt:lpstr>
      <vt:lpstr>Equation</vt:lpstr>
      <vt:lpstr>PHYS 3313 – Section 001 Lecture #4</vt:lpstr>
      <vt:lpstr>Announcements</vt:lpstr>
      <vt:lpstr>The Transition to Modern Relativity  </vt:lpstr>
      <vt:lpstr>They Needed Ether!! </vt:lpstr>
      <vt:lpstr>Ether as the Absolute Reference System </vt:lpstr>
      <vt:lpstr>The Michelson-Morley Experiment</vt:lpstr>
      <vt:lpstr>How does Michelson Interferometer work?</vt:lpstr>
      <vt:lpstr>The analysis – Galilean X-formation</vt:lpstr>
      <vt:lpstr>The analysis</vt:lpstr>
      <vt:lpstr>The Results</vt:lpstr>
      <vt:lpstr>Conclusions of Michelson Experiment</vt:lpstr>
      <vt:lpstr>The Lorentz-FitzGerald Contraction</vt:lpstr>
      <vt:lpstr>Einstein’s Postulates</vt:lpstr>
      <vt:lpstr>The Lorentz Transformations</vt:lpstr>
      <vt:lpstr>Properties of the Relativistic Factor γ</vt:lpstr>
      <vt:lpstr>The complete Lorentz Transformations</vt:lpstr>
      <vt:lpstr>Time Dilation and Length Contraction</vt:lpstr>
      <vt:lpstr>Time Dilation</vt:lpstr>
      <vt:lpstr>Time Dilation</vt:lpstr>
      <vt:lpstr>Time Dilation with Mary, Frank, and Melinda</vt:lpstr>
      <vt:lpstr>According to Mary and Melinda…</vt:lpstr>
      <vt:lpstr>Time Dilation: Moving Clocks Run Slow</vt:lpstr>
      <vt:lpstr>Time Dilation Example: muon lifetime</vt:lpstr>
      <vt:lpstr>Experimental Verification of Time Dilation</vt:lpstr>
      <vt:lpstr>Length Contraction</vt:lpstr>
      <vt:lpstr>Length Contraction cont’d </vt:lpstr>
      <vt:lpstr>Measurement in Rest Frame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813</cp:revision>
  <dcterms:created xsi:type="dcterms:W3CDTF">2012-08-29T20:00:19Z</dcterms:created>
  <dcterms:modified xsi:type="dcterms:W3CDTF">2014-01-27T20:57:32Z</dcterms:modified>
</cp:coreProperties>
</file>