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1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notesSlides/notesSlide2.xml" ContentType="application/vnd.openxmlformats-officedocument.presentationml.notesSlide+xml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notesSlides/notesSlide3.xml" ContentType="application/vnd.openxmlformats-officedocument.presentationml.notesSlide+xml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notesSlides/notesSlide4.xml" ContentType="application/vnd.openxmlformats-officedocument.presentationml.notesSlide+xml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77" r:id="rId2"/>
    <p:sldId id="482" r:id="rId3"/>
    <p:sldId id="505" r:id="rId4"/>
    <p:sldId id="506" r:id="rId5"/>
    <p:sldId id="580" r:id="rId6"/>
    <p:sldId id="508" r:id="rId7"/>
    <p:sldId id="509" r:id="rId8"/>
    <p:sldId id="510" r:id="rId9"/>
    <p:sldId id="511" r:id="rId10"/>
    <p:sldId id="512" r:id="rId11"/>
    <p:sldId id="513" r:id="rId12"/>
    <p:sldId id="514" r:id="rId13"/>
    <p:sldId id="515" r:id="rId14"/>
    <p:sldId id="581" r:id="rId15"/>
    <p:sldId id="582" r:id="rId16"/>
    <p:sldId id="562" r:id="rId17"/>
    <p:sldId id="563" r:id="rId18"/>
    <p:sldId id="564" r:id="rId19"/>
    <p:sldId id="565" r:id="rId20"/>
    <p:sldId id="566" r:id="rId21"/>
    <p:sldId id="567" r:id="rId22"/>
    <p:sldId id="568" r:id="rId23"/>
    <p:sldId id="569" r:id="rId24"/>
    <p:sldId id="570" r:id="rId25"/>
    <p:sldId id="571" r:id="rId26"/>
    <p:sldId id="572" r:id="rId27"/>
    <p:sldId id="573" r:id="rId28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D5E9"/>
    <a:srgbClr val="5FE9DD"/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1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5" Type="http://schemas.openxmlformats.org/officeDocument/2006/relationships/image" Target="../media/image50.emf"/><Relationship Id="rId6" Type="http://schemas.openxmlformats.org/officeDocument/2006/relationships/image" Target="../media/image51.emf"/><Relationship Id="rId1" Type="http://schemas.openxmlformats.org/officeDocument/2006/relationships/image" Target="../media/image46.emf"/><Relationship Id="rId2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8" Type="http://schemas.openxmlformats.org/officeDocument/2006/relationships/image" Target="../media/image22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7" Type="http://schemas.openxmlformats.org/officeDocument/2006/relationships/image" Target="../media/image29.emf"/><Relationship Id="rId8" Type="http://schemas.openxmlformats.org/officeDocument/2006/relationships/image" Target="../media/image30.emf"/><Relationship Id="rId1" Type="http://schemas.openxmlformats.org/officeDocument/2006/relationships/image" Target="../media/image25.emf"/><Relationship Id="rId2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8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4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613988-154C-CA47-842E-F9E9F5E94D4D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D2AD24-2A62-2E43-B7FE-5C50733663BD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FCA8-7013-4340-A464-7D069A84624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Added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their own system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; changed measure to measures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BA58DB-2AED-DF41-8AFC-D48AFD9D8641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2E083-8E3A-1B42-A68A-F85B4CD88E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2444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1" r:id="rId13"/>
    <p:sldLayoutId id="2147483722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emf"/><Relationship Id="rId20" Type="http://schemas.openxmlformats.org/officeDocument/2006/relationships/oleObject" Target="../embeddings/oleObject21.bin"/><Relationship Id="rId21" Type="http://schemas.openxmlformats.org/officeDocument/2006/relationships/image" Target="../media/image22.emf"/><Relationship Id="rId10" Type="http://schemas.openxmlformats.org/officeDocument/2006/relationships/oleObject" Target="../embeddings/oleObject15.bin"/><Relationship Id="rId11" Type="http://schemas.openxmlformats.org/officeDocument/2006/relationships/image" Target="../media/image18.emf"/><Relationship Id="rId12" Type="http://schemas.openxmlformats.org/officeDocument/2006/relationships/oleObject" Target="../embeddings/oleObject16.bin"/><Relationship Id="rId13" Type="http://schemas.openxmlformats.org/officeDocument/2006/relationships/image" Target="../media/image19.emf"/><Relationship Id="rId14" Type="http://schemas.openxmlformats.org/officeDocument/2006/relationships/oleObject" Target="../embeddings/oleObject17.bin"/><Relationship Id="rId15" Type="http://schemas.openxmlformats.org/officeDocument/2006/relationships/image" Target="../media/image20.emf"/><Relationship Id="rId16" Type="http://schemas.openxmlformats.org/officeDocument/2006/relationships/oleObject" Target="../embeddings/oleObject18.bin"/><Relationship Id="rId17" Type="http://schemas.openxmlformats.org/officeDocument/2006/relationships/image" Target="../media/image21.emf"/><Relationship Id="rId18" Type="http://schemas.openxmlformats.org/officeDocument/2006/relationships/oleObject" Target="../embeddings/oleObject19.bin"/><Relationship Id="rId19" Type="http://schemas.openxmlformats.org/officeDocument/2006/relationships/oleObject" Target="../embeddings/oleObject20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16.emf"/><Relationship Id="rId8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oleObject" Target="../embeddings/oleObject22.bin"/><Relationship Id="rId5" Type="http://schemas.openxmlformats.org/officeDocument/2006/relationships/image" Target="../media/image2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7.bin"/><Relationship Id="rId12" Type="http://schemas.openxmlformats.org/officeDocument/2006/relationships/image" Target="../media/image27.emf"/><Relationship Id="rId13" Type="http://schemas.openxmlformats.org/officeDocument/2006/relationships/oleObject" Target="../embeddings/oleObject28.bin"/><Relationship Id="rId14" Type="http://schemas.openxmlformats.org/officeDocument/2006/relationships/image" Target="../media/image28.emf"/><Relationship Id="rId15" Type="http://schemas.openxmlformats.org/officeDocument/2006/relationships/oleObject" Target="../embeddings/oleObject29.bin"/><Relationship Id="rId16" Type="http://schemas.openxmlformats.org/officeDocument/2006/relationships/image" Target="../media/image29.emf"/><Relationship Id="rId17" Type="http://schemas.openxmlformats.org/officeDocument/2006/relationships/oleObject" Target="../embeddings/oleObject30.bin"/><Relationship Id="rId18" Type="http://schemas.openxmlformats.org/officeDocument/2006/relationships/image" Target="../media/image3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3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19.emf"/><Relationship Id="rId9" Type="http://schemas.openxmlformats.org/officeDocument/2006/relationships/oleObject" Target="../embeddings/oleObject26.bin"/><Relationship Id="rId10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5.bin"/><Relationship Id="rId12" Type="http://schemas.openxmlformats.org/officeDocument/2006/relationships/image" Target="../media/image36.emf"/><Relationship Id="rId13" Type="http://schemas.openxmlformats.org/officeDocument/2006/relationships/oleObject" Target="../embeddings/oleObject36.bin"/><Relationship Id="rId14" Type="http://schemas.openxmlformats.org/officeDocument/2006/relationships/image" Target="../media/image3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1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33.bin"/><Relationship Id="rId8" Type="http://schemas.openxmlformats.org/officeDocument/2006/relationships/image" Target="../media/image34.emf"/><Relationship Id="rId9" Type="http://schemas.openxmlformats.org/officeDocument/2006/relationships/oleObject" Target="../embeddings/oleObject34.bin"/><Relationship Id="rId10" Type="http://schemas.openxmlformats.org/officeDocument/2006/relationships/image" Target="../media/image3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38.emf"/><Relationship Id="rId6" Type="http://schemas.openxmlformats.org/officeDocument/2006/relationships/oleObject" Target="../embeddings/oleObject38.bin"/><Relationship Id="rId7" Type="http://schemas.openxmlformats.org/officeDocument/2006/relationships/image" Target="../media/image39.emf"/><Relationship Id="rId8" Type="http://schemas.openxmlformats.org/officeDocument/2006/relationships/oleObject" Target="../embeddings/oleObject39.bin"/><Relationship Id="rId9" Type="http://schemas.openxmlformats.org/officeDocument/2006/relationships/image" Target="../media/image4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42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43.e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44.emf"/><Relationship Id="rId9" Type="http://schemas.openxmlformats.org/officeDocument/2006/relationships/oleObject" Target="../embeddings/oleObject43.bin"/><Relationship Id="rId10" Type="http://schemas.openxmlformats.org/officeDocument/2006/relationships/image" Target="../media/image45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8.bin"/><Relationship Id="rId12" Type="http://schemas.openxmlformats.org/officeDocument/2006/relationships/image" Target="../media/image50.emf"/><Relationship Id="rId13" Type="http://schemas.openxmlformats.org/officeDocument/2006/relationships/oleObject" Target="../embeddings/oleObject49.bin"/><Relationship Id="rId14" Type="http://schemas.openxmlformats.org/officeDocument/2006/relationships/image" Target="../media/image5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4.bin"/><Relationship Id="rId4" Type="http://schemas.openxmlformats.org/officeDocument/2006/relationships/image" Target="../media/image46.emf"/><Relationship Id="rId5" Type="http://schemas.openxmlformats.org/officeDocument/2006/relationships/oleObject" Target="../embeddings/oleObject45.bin"/><Relationship Id="rId6" Type="http://schemas.openxmlformats.org/officeDocument/2006/relationships/image" Target="../media/image47.emf"/><Relationship Id="rId7" Type="http://schemas.openxmlformats.org/officeDocument/2006/relationships/oleObject" Target="../embeddings/oleObject46.bin"/><Relationship Id="rId8" Type="http://schemas.openxmlformats.org/officeDocument/2006/relationships/image" Target="../media/image48.emf"/><Relationship Id="rId9" Type="http://schemas.openxmlformats.org/officeDocument/2006/relationships/oleObject" Target="../embeddings/oleObject47.bin"/><Relationship Id="rId10" Type="http://schemas.openxmlformats.org/officeDocument/2006/relationships/image" Target="../media/image4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.bin"/><Relationship Id="rId12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8.e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#4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20491" y="1531203"/>
            <a:ext cx="27950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Jan. 27,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990600" y="2286000"/>
            <a:ext cx="6858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Galilean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Transformation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Do we need Ether?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Michelson-Morley Experiment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Einstein’s 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postulates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Lorentz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Transformations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Time Dilation &amp; Length 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Contraction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6425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Results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6425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>
                <a:ea typeface="ＭＳ Ｐゴシック" pitchFamily="-84" charset="-128"/>
                <a:cs typeface="ＭＳ Ｐゴシック" pitchFamily="-84" charset="-128"/>
              </a:rPr>
              <a:t>Using the </a:t>
            </a:r>
            <a:r>
              <a:rPr lang="en-US" sz="2600" dirty="0" smtClean="0">
                <a:ea typeface="ＭＳ Ｐゴシック" pitchFamily="-84" charset="-128"/>
                <a:cs typeface="ＭＳ Ｐゴシック" pitchFamily="-84" charset="-128"/>
              </a:rPr>
              <a:t>Earth’s</a:t>
            </a:r>
            <a:r>
              <a:rPr lang="en-US" altLang="ja-JP" sz="26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600" dirty="0">
                <a:ea typeface="ＭＳ Ｐゴシック" pitchFamily="-84" charset="-128"/>
                <a:cs typeface="ＭＳ Ｐゴシック" pitchFamily="-84" charset="-128"/>
              </a:rPr>
              <a:t>orbital speed as</a:t>
            </a:r>
            <a:r>
              <a:rPr lang="en-US" altLang="ja-JP" sz="2600" dirty="0" smtClean="0">
                <a:ea typeface="ＭＳ Ｐゴシック" pitchFamily="-84" charset="-128"/>
                <a:cs typeface="ＭＳ Ｐゴシック" pitchFamily="-84" charset="-128"/>
              </a:rPr>
              <a:t>:</a:t>
            </a:r>
            <a:endParaRPr lang="en-US" sz="2600" i="1" dirty="0" smtClean="0">
              <a:ea typeface="Arial" pitchFamily="-84" charset="0"/>
              <a:cs typeface="Arial" pitchFamily="-84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600" i="1" dirty="0">
                <a:ea typeface="Arial" pitchFamily="-84" charset="0"/>
                <a:cs typeface="Arial" pitchFamily="-84" charset="0"/>
              </a:rPr>
              <a:t>V</a:t>
            </a:r>
            <a:r>
              <a:rPr lang="en-US" sz="2600" dirty="0">
                <a:ea typeface="Arial" pitchFamily="-84" charset="0"/>
                <a:cs typeface="Arial" pitchFamily="-84" charset="0"/>
              </a:rPr>
              <a:t> = 3 </a:t>
            </a:r>
            <a:r>
              <a:rPr lang="en-US" sz="2600" dirty="0"/>
              <a:t>×</a:t>
            </a:r>
            <a:r>
              <a:rPr lang="en-US" sz="2600" dirty="0">
                <a:ea typeface="Arial" pitchFamily="-84" charset="0"/>
                <a:cs typeface="Arial" pitchFamily="-84" charset="0"/>
              </a:rPr>
              <a:t> 10</a:t>
            </a:r>
            <a:r>
              <a:rPr lang="en-US" sz="2600" baseline="30000" dirty="0">
                <a:ea typeface="Arial" pitchFamily="-84" charset="0"/>
                <a:cs typeface="Arial" pitchFamily="-84" charset="0"/>
              </a:rPr>
              <a:t>4 </a:t>
            </a:r>
            <a:r>
              <a:rPr lang="en-US" sz="2600" dirty="0" err="1">
                <a:ea typeface="Arial" pitchFamily="-84" charset="0"/>
                <a:cs typeface="Arial" pitchFamily="-84" charset="0"/>
              </a:rPr>
              <a:t>m/s</a:t>
            </a:r>
            <a:r>
              <a:rPr lang="en-US" sz="2600" dirty="0">
                <a:ea typeface="Arial" pitchFamily="-84" charset="0"/>
                <a:cs typeface="Arial" pitchFamily="-8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600" dirty="0">
                <a:ea typeface="Arial" pitchFamily="-84" charset="0"/>
                <a:cs typeface="Arial" pitchFamily="-84" charset="0"/>
              </a:rPr>
              <a:t>	together with </a:t>
            </a: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600" baseline="-25000" dirty="0">
                <a:ea typeface="Arial" pitchFamily="-84" charset="0"/>
                <a:cs typeface="Arial" pitchFamily="-84" charset="0"/>
              </a:rPr>
              <a:t>1 </a:t>
            </a:r>
            <a:r>
              <a:rPr lang="en-US" sz="2600" dirty="0">
                <a:ea typeface="Arial" pitchFamily="-84" charset="0"/>
                <a:cs typeface="Arial" pitchFamily="-84" charset="0"/>
              </a:rPr>
              <a:t>≈ </a:t>
            </a:r>
            <a:r>
              <a:rPr lang="en-US" sz="2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600" baseline="-25000" dirty="0">
                <a:ea typeface="Arial" pitchFamily="-84" charset="0"/>
                <a:cs typeface="Arial" pitchFamily="-84" charset="0"/>
              </a:rPr>
              <a:t>2  </a:t>
            </a:r>
            <a:r>
              <a:rPr lang="en-US" sz="2600" dirty="0">
                <a:ea typeface="Arial" pitchFamily="-84" charset="0"/>
                <a:cs typeface="Arial" pitchFamily="-84" charset="0"/>
              </a:rPr>
              <a:t>= 1.2 </a:t>
            </a:r>
            <a:r>
              <a:rPr lang="en-US" sz="2600" dirty="0" err="1" smtClean="0">
                <a:ea typeface="Arial" pitchFamily="-84" charset="0"/>
                <a:cs typeface="Arial" pitchFamily="-84" charset="0"/>
              </a:rPr>
              <a:t>m</a:t>
            </a:r>
            <a:endParaRPr lang="en-US" sz="2600" dirty="0" smtClean="0">
              <a:ea typeface="Arial" pitchFamily="-84" charset="0"/>
              <a:cs typeface="Arial" pitchFamily="-84" charset="0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600" dirty="0">
                <a:ea typeface="Arial" pitchFamily="-84" charset="0"/>
                <a:cs typeface="Arial" pitchFamily="-84" charset="0"/>
              </a:rPr>
              <a:t>	So that the time difference </a:t>
            </a:r>
            <a:r>
              <a:rPr lang="en-US" sz="2600" dirty="0" smtClean="0">
                <a:ea typeface="Arial" pitchFamily="-84" charset="0"/>
                <a:cs typeface="Arial" pitchFamily="-84" charset="0"/>
              </a:rPr>
              <a:t>becomes</a:t>
            </a: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l-GR" sz="2600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sz="2600" i="1" dirty="0" err="1">
                <a:ea typeface="Arial" pitchFamily="-84" charset="0"/>
                <a:cs typeface="Arial" pitchFamily="-84" charset="0"/>
              </a:rPr>
              <a:t>t</a:t>
            </a:r>
            <a:r>
              <a:rPr lang="ja-JP" altLang="en-US" sz="2600" i="1" dirty="0">
                <a:ea typeface="Arial" pitchFamily="-84" charset="0"/>
                <a:cs typeface="Arial" pitchFamily="-84" charset="0"/>
              </a:rPr>
              <a:t>’</a:t>
            </a:r>
            <a:r>
              <a:rPr lang="en-US" altLang="ja-JP" sz="2600" baseline="30000" dirty="0">
                <a:ea typeface="Arial" pitchFamily="-84" charset="0"/>
                <a:cs typeface="Arial" pitchFamily="-84" charset="0"/>
              </a:rPr>
              <a:t> </a:t>
            </a:r>
            <a:r>
              <a:rPr lang="en-US" altLang="ja-JP" sz="26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altLang="ja-JP" sz="2600" dirty="0">
                <a:ea typeface="Arial" pitchFamily="-84" charset="0"/>
                <a:cs typeface="Arial" pitchFamily="-84" charset="0"/>
              </a:rPr>
              <a:t> </a:t>
            </a:r>
            <a:r>
              <a:rPr lang="el-GR" altLang="ja-JP" sz="2600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altLang="ja-JP" sz="2600" i="1" dirty="0" err="1">
                <a:ea typeface="Arial" pitchFamily="-84" charset="0"/>
                <a:cs typeface="Arial" pitchFamily="-84" charset="0"/>
              </a:rPr>
              <a:t>t</a:t>
            </a:r>
            <a:r>
              <a:rPr lang="en-US" altLang="ja-JP" sz="2600" dirty="0">
                <a:ea typeface="Arial" pitchFamily="-84" charset="0"/>
                <a:cs typeface="Arial" pitchFamily="-84" charset="0"/>
              </a:rPr>
              <a:t> ≈ </a:t>
            </a:r>
            <a:r>
              <a:rPr lang="en-US" altLang="ja-JP" sz="2600" i="1" dirty="0">
                <a:ea typeface="Arial" pitchFamily="-84" charset="0"/>
                <a:cs typeface="Arial" pitchFamily="-84" charset="0"/>
              </a:rPr>
              <a:t>v</a:t>
            </a:r>
            <a:r>
              <a:rPr lang="en-US" altLang="ja-JP" sz="2600" baseline="30000" dirty="0">
                <a:ea typeface="Arial" pitchFamily="-84" charset="0"/>
                <a:cs typeface="Arial" pitchFamily="-84" charset="0"/>
              </a:rPr>
              <a:t>2</a:t>
            </a:r>
            <a:r>
              <a:rPr lang="en-US" altLang="ja-JP" sz="2600" dirty="0">
                <a:ea typeface="Arial" pitchFamily="-84" charset="0"/>
                <a:cs typeface="Arial" pitchFamily="-84" charset="0"/>
              </a:rPr>
              <a:t>(</a:t>
            </a:r>
            <a:r>
              <a:rPr lang="en-US" altLang="ja-JP" sz="2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altLang="ja-JP" sz="2600" baseline="-25000" dirty="0">
                <a:ea typeface="Arial" pitchFamily="-84" charset="0"/>
                <a:cs typeface="Arial" pitchFamily="-84" charset="0"/>
              </a:rPr>
              <a:t>1 </a:t>
            </a:r>
            <a:r>
              <a:rPr lang="en-US" altLang="ja-JP" sz="2600" dirty="0">
                <a:ea typeface="Arial" pitchFamily="-84" charset="0"/>
                <a:cs typeface="Arial" pitchFamily="-84" charset="0"/>
              </a:rPr>
              <a:t>+ </a:t>
            </a:r>
            <a:r>
              <a:rPr lang="en-US" altLang="ja-JP" sz="2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altLang="ja-JP" sz="2600" baseline="-25000" dirty="0">
                <a:ea typeface="Arial" pitchFamily="-84" charset="0"/>
                <a:cs typeface="Arial" pitchFamily="-84" charset="0"/>
              </a:rPr>
              <a:t>2</a:t>
            </a:r>
            <a:r>
              <a:rPr lang="en-US" altLang="ja-JP" sz="2600" dirty="0">
                <a:ea typeface="Arial" pitchFamily="-84" charset="0"/>
                <a:cs typeface="Arial" pitchFamily="-84" charset="0"/>
              </a:rPr>
              <a:t>)/</a:t>
            </a:r>
            <a:r>
              <a:rPr lang="en-US" altLang="ja-JP" sz="2600" i="1" dirty="0">
                <a:ea typeface="Arial" pitchFamily="-84" charset="0"/>
                <a:cs typeface="Arial" pitchFamily="-84" charset="0"/>
              </a:rPr>
              <a:t>c</a:t>
            </a:r>
            <a:r>
              <a:rPr lang="en-US" altLang="ja-JP" sz="2600" baseline="30000" dirty="0">
                <a:ea typeface="Arial" pitchFamily="-84" charset="0"/>
                <a:cs typeface="Arial" pitchFamily="-84" charset="0"/>
              </a:rPr>
              <a:t>3 </a:t>
            </a:r>
            <a:r>
              <a:rPr lang="en-US" altLang="ja-JP" sz="2600" dirty="0">
                <a:ea typeface="Arial" pitchFamily="-84" charset="0"/>
                <a:cs typeface="Arial" pitchFamily="-84" charset="0"/>
              </a:rPr>
              <a:t>= 8 </a:t>
            </a:r>
            <a:r>
              <a:rPr lang="en-US" altLang="ja-JP" sz="2600" dirty="0"/>
              <a:t>×</a:t>
            </a:r>
            <a:r>
              <a:rPr lang="en-US" altLang="ja-JP" sz="2600" dirty="0">
                <a:ea typeface="Arial" pitchFamily="-84" charset="0"/>
                <a:cs typeface="Arial" pitchFamily="-84" charset="0"/>
              </a:rPr>
              <a:t> 10</a:t>
            </a:r>
            <a:r>
              <a:rPr lang="en-US" altLang="ja-JP" sz="2600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altLang="ja-JP" sz="2600" baseline="30000" dirty="0">
                <a:ea typeface="Arial" pitchFamily="-84" charset="0"/>
                <a:cs typeface="Arial" pitchFamily="-84" charset="0"/>
              </a:rPr>
              <a:t>17 </a:t>
            </a:r>
            <a:r>
              <a:rPr lang="en-US" altLang="ja-JP" sz="2600" dirty="0" err="1" smtClean="0">
                <a:ea typeface="Arial" pitchFamily="-84" charset="0"/>
                <a:cs typeface="Arial" pitchFamily="-84" charset="0"/>
              </a:rPr>
              <a:t>s</a:t>
            </a:r>
            <a:endParaRPr lang="en-US" sz="2600" dirty="0" smtClean="0">
              <a:ea typeface="Arial" pitchFamily="-84" charset="0"/>
              <a:cs typeface="Arial" pitchFamily="-8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ea typeface="Arial" pitchFamily="-84" charset="0"/>
                <a:cs typeface="Arial" pitchFamily="-84" charset="0"/>
              </a:rPr>
              <a:t>Although a very small number, it was within the experimental range of measurement for light waves</a:t>
            </a:r>
            <a:r>
              <a:rPr lang="en-US" sz="2600" dirty="0" smtClean="0">
                <a:ea typeface="Arial" pitchFamily="-84" charset="0"/>
                <a:cs typeface="Arial" pitchFamily="-8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ea typeface="Arial" pitchFamily="-84" charset="0"/>
                <a:cs typeface="Arial" pitchFamily="-84" charset="0"/>
              </a:rPr>
              <a:t>Later with Morley, they increased the path lengths to 11m and improved precision better than a factor of 10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ea typeface="Arial" pitchFamily="-84" charset="0"/>
                <a:cs typeface="Arial" pitchFamily="-84" charset="0"/>
              </a:rPr>
              <a:t>Yet, Michelson FAILED to “see” the expected interference pattern</a:t>
            </a:r>
            <a:endParaRPr lang="en-US" sz="2600" dirty="0">
              <a:ea typeface="Arial" pitchFamily="-84" charset="0"/>
              <a:cs typeface="Arial" pitchFamily="-8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859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838200"/>
            <a:ext cx="8226425" cy="51054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Michelson noted that he should be able to detect a phase shift of light due to the time difference between path lengths but found none. </a:t>
            </a:r>
          </a:p>
          <a:p>
            <a:pPr eaLnBrk="1" hangingPunct="1"/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He thus concluded that the hypothesis of the stationary ether must be incorrect.</a:t>
            </a:r>
          </a:p>
          <a:p>
            <a:pPr eaLnBrk="1" hangingPunct="1"/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After several repeats and refinements with assistance from Edward Morley (1893-1923), again </a:t>
            </a:r>
            <a:r>
              <a:rPr lang="en-US" sz="2800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 null result.</a:t>
            </a:r>
            <a:r>
              <a:rPr lang="en-US" sz="2800" b="1" i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/>
            <a:r>
              <a:rPr lang="en-US" sz="2800" b="1" i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Thus</a:t>
            </a:r>
            <a:r>
              <a:rPr lang="en-US" sz="2800" b="1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, ether does not seem to exist</a:t>
            </a:r>
            <a:r>
              <a:rPr lang="en-US" sz="2800" b="1" i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!</a:t>
            </a:r>
          </a:p>
          <a:p>
            <a:pPr eaLnBrk="1" hangingPunct="1"/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Many explanations ensued afterward but none worked out!</a:t>
            </a:r>
          </a:p>
          <a:p>
            <a:pPr eaLnBrk="1" hangingPunct="1"/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This experiment shattered the popular belief of light being waves</a:t>
            </a:r>
            <a:endParaRPr lang="en-US" sz="2800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6866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762000"/>
          </a:xfrm>
          <a:noFill/>
        </p:spPr>
        <p:txBody>
          <a:bodyPr/>
          <a:lstStyle/>
          <a:p>
            <a:pPr eaLnBrk="1" hangingPunct="1"/>
            <a:r>
              <a:rPr lang="en-US" altLang="ja-JP" sz="4000" dirty="0" smtClean="0">
                <a:ea typeface="ＭＳ Ｐゴシック" pitchFamily="-84" charset="-128"/>
                <a:cs typeface="ＭＳ Ｐゴシック" pitchFamily="-84" charset="-128"/>
              </a:rPr>
              <a:t>Conclusions of Michelson Experiment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455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88987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The Lorentz-FitzGerald Contraction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79475"/>
            <a:ext cx="81534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Another hypothesis proposed independently by both H. A. Lorentz and G. F. FitzGerald suggested that the length </a:t>
            </a:r>
            <a:r>
              <a:rPr lang="en-US" dirty="0">
                <a:solidFill>
                  <a:srgbClr val="000090"/>
                </a:solidFill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baseline="-25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, in the direction of the motion was </a:t>
            </a:r>
            <a:r>
              <a:rPr lang="en-US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contracted 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by a factor 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of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Thus 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making the path lengths equal to account for the zero phase 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shift.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800000"/>
                </a:solidFill>
              </a:rPr>
              <a:t>This</a:t>
            </a:r>
            <a:r>
              <a:rPr lang="en-US" sz="2800" dirty="0">
                <a:solidFill>
                  <a:srgbClr val="800000"/>
                </a:solidFill>
              </a:rPr>
              <a:t>, however, was an ad hoc assumption that could not be experimentally tested.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324749"/>
              </p:ext>
            </p:extLst>
          </p:nvPr>
        </p:nvGraphicFramePr>
        <p:xfrm>
          <a:off x="3124200" y="2819400"/>
          <a:ext cx="1981200" cy="807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3" name="Equation" r:id="rId3" imgW="685800" imgH="279400" progId="Equation.DSMT4">
                  <p:embed/>
                </p:oleObj>
              </mc:Choice>
              <mc:Fallback>
                <p:oleObj name="Equation" r:id="rId3" imgW="685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819400"/>
                        <a:ext cx="1981200" cy="80740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79629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Einstein’s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Postulates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077200" cy="5105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Fundamental assumption: Maxwell’s equations must be valid in all inertial frames</a:t>
            </a:r>
          </a:p>
          <a:p>
            <a:pPr marL="571500" indent="-571500" algn="just" eaLnBrk="1" hangingPunct="1">
              <a:spcBef>
                <a:spcPts val="0"/>
              </a:spcBef>
              <a:buClr>
                <a:schemeClr val="tx1"/>
              </a:buClr>
              <a:buSzPct val="90000"/>
              <a:tabLst>
                <a:tab pos="566738" algn="l"/>
              </a:tabLst>
            </a:pPr>
            <a:r>
              <a:rPr lang="en-US" b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The principle of relativity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: The laws of physics are the same in all inertial systems. There is no way to detect absolute motion, and no preferred inertial system exists</a:t>
            </a:r>
          </a:p>
          <a:p>
            <a:pPr marL="971550" lvl="1" indent="-571500" algn="just" eaLnBrk="1" hangingPunct="1">
              <a:spcBef>
                <a:spcPts val="0"/>
              </a:spcBef>
              <a:buClr>
                <a:schemeClr val="tx1"/>
              </a:buClr>
              <a:buSzPct val="90000"/>
              <a:tabLst>
                <a:tab pos="566738" algn="l"/>
              </a:tabLst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Published a paper in 1905 at the age 26</a:t>
            </a:r>
          </a:p>
          <a:p>
            <a:pPr marL="971550" lvl="1" indent="-571500" algn="just" eaLnBrk="1" hangingPunct="1">
              <a:spcBef>
                <a:spcPts val="0"/>
              </a:spcBef>
              <a:buClr>
                <a:schemeClr val="tx1"/>
              </a:buClr>
              <a:buSzPct val="90000"/>
              <a:tabLst>
                <a:tab pos="566738" algn="l"/>
              </a:tabLst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Believed to be fundamental</a:t>
            </a:r>
          </a:p>
          <a:p>
            <a:pPr marL="571500" indent="-571500" algn="just" eaLnBrk="1" hangingPunct="1">
              <a:spcBef>
                <a:spcPts val="0"/>
              </a:spcBef>
              <a:buClr>
                <a:schemeClr val="tx1"/>
              </a:buClr>
              <a:buSzPct val="90000"/>
              <a:tabLst>
                <a:tab pos="566738" algn="l"/>
              </a:tabLst>
            </a:pPr>
            <a:r>
              <a:rPr lang="en-US" b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The constancy of the speed of light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: Observers in all inertial systems measure the same value for the speed of light in a vacuum.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6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760412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Lorentz Transformations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762000"/>
            <a:ext cx="8459787" cy="44973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dirty="0" smtClean="0"/>
              <a:t>General linear transformation relationship between P=(</a:t>
            </a:r>
            <a:r>
              <a:rPr lang="en-US" sz="2800" dirty="0" err="1" smtClean="0"/>
              <a:t>x</a:t>
            </a:r>
            <a:r>
              <a:rPr lang="en-US" sz="2800" dirty="0" smtClean="0"/>
              <a:t>, </a:t>
            </a:r>
            <a:r>
              <a:rPr lang="en-US" sz="2800" dirty="0" err="1" smtClean="0"/>
              <a:t>y</a:t>
            </a:r>
            <a:r>
              <a:rPr lang="en-US" sz="2800" dirty="0" smtClean="0"/>
              <a:t>, </a:t>
            </a:r>
            <a:r>
              <a:rPr lang="en-US" sz="2800" dirty="0" err="1" smtClean="0"/>
              <a:t>z</a:t>
            </a:r>
            <a:r>
              <a:rPr lang="en-US" sz="2800" dirty="0" smtClean="0"/>
              <a:t>, </a:t>
            </a:r>
            <a:r>
              <a:rPr lang="en-US" sz="2800" dirty="0" err="1" smtClean="0"/>
              <a:t>t</a:t>
            </a:r>
            <a:r>
              <a:rPr lang="en-US" sz="2800" dirty="0" smtClean="0"/>
              <a:t>) in frame S and P’=(</a:t>
            </a:r>
            <a:r>
              <a:rPr lang="en-US" sz="2800" dirty="0" err="1" smtClean="0"/>
              <a:t>x’,y’,z’,t</a:t>
            </a:r>
            <a:r>
              <a:rPr lang="en-US" sz="2800" dirty="0" smtClean="0"/>
              <a:t>’) in frame S’ </a:t>
            </a:r>
            <a:r>
              <a:rPr lang="en-US" sz="2800" dirty="0" err="1" smtClean="0">
                <a:sym typeface="Wingdings"/>
              </a:rPr>
              <a:t></a:t>
            </a:r>
            <a:r>
              <a:rPr lang="en-US" sz="2800" dirty="0" smtClean="0"/>
              <a:t> these assume measurements are made in S frame and transferred to S’ frame </a:t>
            </a: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preserve </a:t>
            </a: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the constancy of the speed of light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between </a:t>
            </a: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inertial 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observers</a:t>
            </a: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account for the problem of simultaneity between these 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observers</a:t>
            </a: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endParaRPr lang="en-US" sz="2800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endParaRPr lang="en-US" sz="2800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endParaRPr lang="en-US" sz="2800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With the definitions                    and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859459"/>
              </p:ext>
            </p:extLst>
          </p:nvPr>
        </p:nvGraphicFramePr>
        <p:xfrm>
          <a:off x="3810000" y="5133975"/>
          <a:ext cx="13001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34" name="Equation" r:id="rId4" imgW="495300" imgH="203200" progId="Equation.DSMT4">
                  <p:embed/>
                </p:oleObj>
              </mc:Choice>
              <mc:Fallback>
                <p:oleObj name="Equation" r:id="rId4" imgW="495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133975"/>
                        <a:ext cx="130016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210243"/>
              </p:ext>
            </p:extLst>
          </p:nvPr>
        </p:nvGraphicFramePr>
        <p:xfrm>
          <a:off x="5807075" y="4981575"/>
          <a:ext cx="23336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35" name="Equation" r:id="rId6" imgW="889000" imgH="279400" progId="Equation.DSMT4">
                  <p:embed/>
                </p:oleObj>
              </mc:Choice>
              <mc:Fallback>
                <p:oleObj name="Equation" r:id="rId6" imgW="889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075" y="4981575"/>
                        <a:ext cx="2333625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6" name="Object 4"/>
          <p:cNvGraphicFramePr>
            <a:graphicFrameLocks noChangeAspect="1"/>
          </p:cNvGraphicFramePr>
          <p:nvPr/>
        </p:nvGraphicFramePr>
        <p:xfrm>
          <a:off x="685800" y="5648325"/>
          <a:ext cx="256698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36" name="Equation" r:id="rId8" imgW="977900" imgH="228600" progId="Equation.DSMT4">
                  <p:embed/>
                </p:oleObj>
              </mc:Choice>
              <mc:Fallback>
                <p:oleObj name="Equation" r:id="rId8" imgW="977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648325"/>
                        <a:ext cx="2566987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7" name="Object 5"/>
          <p:cNvGraphicFramePr>
            <a:graphicFrameLocks noChangeAspect="1"/>
          </p:cNvGraphicFramePr>
          <p:nvPr/>
        </p:nvGraphicFramePr>
        <p:xfrm>
          <a:off x="3352800" y="5715000"/>
          <a:ext cx="103346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37" name="Equation" r:id="rId10" imgW="393700" imgH="190500" progId="Equation.DSMT4">
                  <p:embed/>
                </p:oleObj>
              </mc:Choice>
              <mc:Fallback>
                <p:oleObj name="Equation" r:id="rId10" imgW="393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715000"/>
                        <a:ext cx="1033463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712356"/>
              </p:ext>
            </p:extLst>
          </p:nvPr>
        </p:nvGraphicFramePr>
        <p:xfrm>
          <a:off x="4562475" y="5715000"/>
          <a:ext cx="10001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38" name="Equation" r:id="rId12" imgW="381000" imgH="165100" progId="Equation.DSMT4">
                  <p:embed/>
                </p:oleObj>
              </mc:Choice>
              <mc:Fallback>
                <p:oleObj name="Equation" r:id="rId12" imgW="381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475" y="5715000"/>
                        <a:ext cx="1000125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152435"/>
              </p:ext>
            </p:extLst>
          </p:nvPr>
        </p:nvGraphicFramePr>
        <p:xfrm>
          <a:off x="5757863" y="5614988"/>
          <a:ext cx="2700337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39" name="Equation" r:id="rId14" imgW="1028700" imgH="241300" progId="Equation.DSMT4">
                  <p:embed/>
                </p:oleObj>
              </mc:Choice>
              <mc:Fallback>
                <p:oleObj name="Equation" r:id="rId14" imgW="1028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7863" y="5614988"/>
                        <a:ext cx="2700337" cy="633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138602"/>
              </p:ext>
            </p:extLst>
          </p:nvPr>
        </p:nvGraphicFramePr>
        <p:xfrm>
          <a:off x="838200" y="3681412"/>
          <a:ext cx="2533650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40" name="Equation" r:id="rId16" imgW="965200" imgH="495300" progId="Equation.DSMT4">
                  <p:embed/>
                </p:oleObj>
              </mc:Choice>
              <mc:Fallback>
                <p:oleObj name="Equation" r:id="rId16" imgW="9652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681412"/>
                        <a:ext cx="2533650" cy="1300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258623"/>
              </p:ext>
            </p:extLst>
          </p:nvPr>
        </p:nvGraphicFramePr>
        <p:xfrm>
          <a:off x="3505200" y="4067175"/>
          <a:ext cx="103346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41" name="Equation" r:id="rId18" imgW="393700" imgH="190500" progId="Equation.DSMT4">
                  <p:embed/>
                </p:oleObj>
              </mc:Choice>
              <mc:Fallback>
                <p:oleObj name="Equation" r:id="rId18" imgW="393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067175"/>
                        <a:ext cx="1033463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804573"/>
              </p:ext>
            </p:extLst>
          </p:nvPr>
        </p:nvGraphicFramePr>
        <p:xfrm>
          <a:off x="4791075" y="4067175"/>
          <a:ext cx="10001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42" name="Equation" r:id="rId19" imgW="381000" imgH="165100" progId="Equation.DSMT4">
                  <p:embed/>
                </p:oleObj>
              </mc:Choice>
              <mc:Fallback>
                <p:oleObj name="Equation" r:id="rId19" imgW="381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075" y="4067175"/>
                        <a:ext cx="1000125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181471"/>
              </p:ext>
            </p:extLst>
          </p:nvPr>
        </p:nvGraphicFramePr>
        <p:xfrm>
          <a:off x="6019800" y="3657600"/>
          <a:ext cx="2332718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43" name="Equation" r:id="rId20" imgW="939800" imgH="533400" progId="Equation.DSMT4">
                  <p:embed/>
                </p:oleObj>
              </mc:Choice>
              <mc:Fallback>
                <p:oleObj name="Equation" r:id="rId20" imgW="9398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657600"/>
                        <a:ext cx="2332718" cy="13239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82756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Properties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of the Relativistic Factor </a:t>
            </a:r>
            <a:r>
              <a:rPr lang="el-GR" i="1" dirty="0">
                <a:latin typeface="Symbol" charset="2"/>
                <a:ea typeface="Arial" pitchFamily="-84" charset="0"/>
                <a:cs typeface="Symbol" charset="2"/>
              </a:rPr>
              <a:t>γ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1812" y="914401"/>
            <a:ext cx="7773988" cy="2133600"/>
          </a:xfrm>
        </p:spPr>
        <p:txBody>
          <a:bodyPr/>
          <a:lstStyle/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What is the property of the relativistic factor, </a:t>
            </a:r>
            <a:r>
              <a:rPr lang="en-US" dirty="0" err="1" smtClean="0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?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Is it bigger or smaller than 1?</a:t>
            </a:r>
          </a:p>
          <a:p>
            <a:pPr marL="533400" indent="-533400" algn="just" eaLnBrk="1" hangingPunct="1">
              <a:lnSpc>
                <a:spcPct val="90000"/>
              </a:lnSpc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Recall Einstein’s postulate, </a:t>
            </a:r>
            <a:r>
              <a:rPr lang="el-GR" i="1" dirty="0" smtClean="0">
                <a:latin typeface="Symbol" charset="2"/>
                <a:ea typeface="Arial" pitchFamily="-84" charset="0"/>
                <a:cs typeface="Symbol" charset="2"/>
              </a:rPr>
              <a:t>β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i="1" dirty="0" err="1" smtClean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/</a:t>
            </a:r>
            <a:r>
              <a:rPr lang="en-US" i="1" dirty="0" err="1" smtClean="0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&lt; 1 for all observers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  </a:t>
            </a:r>
          </a:p>
        </p:txBody>
      </p:sp>
      <p:pic>
        <p:nvPicPr>
          <p:cNvPr id="56324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19400"/>
            <a:ext cx="426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2D3D9-226A-124B-9637-7AA1A3A82A1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28600" y="2971800"/>
            <a:ext cx="472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/>
              <a:buChar char="•"/>
              <a:tabLst/>
              <a:defRPr/>
            </a:pPr>
            <a:r>
              <a:rPr lang="en-US" sz="3200" kern="0" dirty="0" err="1" smtClean="0">
                <a:solidFill>
                  <a:schemeClr val="accent2"/>
                </a:solidFill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3200" kern="0" dirty="0" smtClean="0">
                <a:solidFill>
                  <a:schemeClr val="accent2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=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1 only when </a:t>
            </a:r>
            <a:r>
              <a:rPr kumimoji="0" 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= 0</a:t>
            </a:r>
          </a:p>
          <a:p>
            <a:pPr marL="533400" marR="0" lvl="0" indent="-5334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93173" y="3581400"/>
          <a:ext cx="271202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4" name="Equation" r:id="rId4" imgW="1104900" imgH="279400" progId="Equation.DSMT4">
                  <p:embed/>
                </p:oleObj>
              </mc:Choice>
              <mc:Fallback>
                <p:oleObj name="Equation" r:id="rId4" imgW="1104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73" y="3581400"/>
                        <a:ext cx="271202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50951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/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838200"/>
          </a:xfrm>
        </p:spPr>
        <p:txBody>
          <a:bodyPr/>
          <a:lstStyle/>
          <a:p>
            <a:pPr algn="ctr"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The complete Lorentz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Transformations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3581400"/>
            <a:ext cx="7772400" cy="3124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Some things to note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What happens when </a:t>
            </a:r>
            <a:r>
              <a:rPr lang="en-US" dirty="0" smtClean="0">
                <a:latin typeface="Symbol" charset="2"/>
                <a:cs typeface="Symbol" charset="2"/>
              </a:rPr>
              <a:t>β</a:t>
            </a:r>
            <a:r>
              <a:rPr lang="en-US" dirty="0" smtClean="0"/>
              <a:t>~0 (or v~0)?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The Lorentz </a:t>
            </a:r>
            <a:r>
              <a:rPr lang="en-US" dirty="0" err="1" smtClean="0"/>
              <a:t>x</a:t>
            </a:r>
            <a:r>
              <a:rPr lang="en-US" dirty="0" smtClean="0"/>
              <a:t>-formation becomes Galilean </a:t>
            </a:r>
            <a:r>
              <a:rPr lang="en-US" dirty="0" err="1" smtClean="0"/>
              <a:t>x</a:t>
            </a:r>
            <a:r>
              <a:rPr lang="en-US" dirty="0" smtClean="0"/>
              <a:t>-formation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Space-time are not separated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For non-imaginary </a:t>
            </a:r>
            <a:r>
              <a:rPr lang="en-US" dirty="0" err="1" smtClean="0"/>
              <a:t>x</a:t>
            </a:r>
            <a:r>
              <a:rPr lang="en-US" dirty="0" smtClean="0"/>
              <a:t>-formations, the frame speed cannot exceed </a:t>
            </a:r>
            <a:r>
              <a:rPr lang="en-US" dirty="0" err="1" smtClean="0"/>
              <a:t>c</a:t>
            </a:r>
            <a:r>
              <a:rPr lang="en-US" dirty="0" smtClean="0"/>
              <a:t>!</a:t>
            </a:r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00234"/>
              </p:ext>
            </p:extLst>
          </p:nvPr>
        </p:nvGraphicFramePr>
        <p:xfrm>
          <a:off x="1219200" y="746919"/>
          <a:ext cx="15398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06" name="Equation" r:id="rId3" imgW="812800" imgH="457200" progId="Equation.DSMT4">
                  <p:embed/>
                </p:oleObj>
              </mc:Choice>
              <mc:Fallback>
                <p:oleObj name="Equation" r:id="rId3" imgW="812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746919"/>
                        <a:ext cx="1539875" cy="866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11504"/>
              </p:ext>
            </p:extLst>
          </p:nvPr>
        </p:nvGraphicFramePr>
        <p:xfrm>
          <a:off x="1219200" y="1715938"/>
          <a:ext cx="838199" cy="40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07" name="Equation" r:id="rId5" imgW="393700" imgH="190500" progId="Equation.DSMT4">
                  <p:embed/>
                </p:oleObj>
              </mc:Choice>
              <mc:Fallback>
                <p:oleObj name="Equation" r:id="rId5" imgW="393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715938"/>
                        <a:ext cx="838199" cy="4055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385645"/>
              </p:ext>
            </p:extLst>
          </p:nvPr>
        </p:nvGraphicFramePr>
        <p:xfrm>
          <a:off x="1219200" y="2223762"/>
          <a:ext cx="838200" cy="36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08" name="Equation" r:id="rId7" imgW="381000" imgH="165100" progId="Equation.DSMT4">
                  <p:embed/>
                </p:oleObj>
              </mc:Choice>
              <mc:Fallback>
                <p:oleObj name="Equation" r:id="rId7" imgW="381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23762"/>
                        <a:ext cx="838200" cy="36322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130268"/>
              </p:ext>
            </p:extLst>
          </p:nvPr>
        </p:nvGraphicFramePr>
        <p:xfrm>
          <a:off x="1219200" y="2689225"/>
          <a:ext cx="16113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09" name="Equation" r:id="rId9" imgW="939800" imgH="520700" progId="Equation.DSMT4">
                  <p:embed/>
                </p:oleObj>
              </mc:Choice>
              <mc:Fallback>
                <p:oleObj name="Equation" r:id="rId9" imgW="9398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689225"/>
                        <a:ext cx="1611313" cy="892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924937"/>
              </p:ext>
            </p:extLst>
          </p:nvPr>
        </p:nvGraphicFramePr>
        <p:xfrm>
          <a:off x="5334000" y="746919"/>
          <a:ext cx="14668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10" name="Equation" r:id="rId11" imgW="774700" imgH="457200" progId="Equation.DSMT4">
                  <p:embed/>
                </p:oleObj>
              </mc:Choice>
              <mc:Fallback>
                <p:oleObj name="Equation" r:id="rId11" imgW="7747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746919"/>
                        <a:ext cx="1466850" cy="866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006356"/>
              </p:ext>
            </p:extLst>
          </p:nvPr>
        </p:nvGraphicFramePr>
        <p:xfrm>
          <a:off x="5334000" y="1698096"/>
          <a:ext cx="838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11" name="Equation" r:id="rId13" imgW="393700" imgH="203200" progId="Equation.DSMT4">
                  <p:embed/>
                </p:oleObj>
              </mc:Choice>
              <mc:Fallback>
                <p:oleObj name="Equation" r:id="rId13" imgW="393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698096"/>
                        <a:ext cx="838200" cy="431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484670"/>
              </p:ext>
            </p:extLst>
          </p:nvPr>
        </p:nvGraphicFramePr>
        <p:xfrm>
          <a:off x="5334000" y="2214298"/>
          <a:ext cx="8096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12" name="Equation" r:id="rId15" imgW="368300" imgH="177800" progId="Equation.DSMT4">
                  <p:embed/>
                </p:oleObj>
              </mc:Choice>
              <mc:Fallback>
                <p:oleObj name="Equation" r:id="rId15" imgW="3683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14298"/>
                        <a:ext cx="809625" cy="3905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858809"/>
              </p:ext>
            </p:extLst>
          </p:nvPr>
        </p:nvGraphicFramePr>
        <p:xfrm>
          <a:off x="5334000" y="2689225"/>
          <a:ext cx="16764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13" name="Equation" r:id="rId17" imgW="977900" imgH="520700" progId="Equation.DSMT4">
                  <p:embed/>
                </p:oleObj>
              </mc:Choice>
              <mc:Fallback>
                <p:oleObj name="Equation" r:id="rId17" imgW="977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689225"/>
                        <a:ext cx="1676400" cy="892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588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58200" cy="11398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Time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Dilation and Length Contraction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73525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Time Dilation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	Clocks in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a moving inertial reference frame K’ </a:t>
            </a:r>
            <a:r>
              <a:rPr lang="en-US" altLang="ja-JP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run slower </a:t>
            </a:r>
            <a:r>
              <a:rPr lang="en-US" altLang="ja-JP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with respect to stationary clocks in K</a:t>
            </a:r>
            <a:r>
              <a:rPr lang="en-US" altLang="ja-JP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b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Length Contraction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	Lengths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measured in a moving inertial reference frame K’ </a:t>
            </a:r>
            <a:r>
              <a:rPr lang="en-US" altLang="ja-JP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are shorter </a:t>
            </a:r>
            <a:r>
              <a:rPr lang="en-US" altLang="ja-JP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with respect to the same lengths stationary in K.</a:t>
            </a:r>
            <a:endParaRPr lang="en-US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457200" y="1143000"/>
            <a:ext cx="8229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 smtClean="0">
                <a:solidFill>
                  <a:srgbClr val="000090"/>
                </a:solidFill>
                <a:latin typeface="+mn-lt"/>
              </a:rPr>
              <a:t>Direct consequences </a:t>
            </a:r>
            <a:r>
              <a:rPr lang="en-US" sz="3200" dirty="0">
                <a:solidFill>
                  <a:srgbClr val="000090"/>
                </a:solidFill>
                <a:latin typeface="+mn-lt"/>
              </a:rPr>
              <a:t>of the Lorentz Transformation: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753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build="p"/>
      <p:bldP spid="675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Line 10"/>
          <p:cNvSpPr>
            <a:spLocks noChangeShapeType="1"/>
          </p:cNvSpPr>
          <p:nvPr/>
        </p:nvSpPr>
        <p:spPr bwMode="auto">
          <a:xfrm flipV="1">
            <a:off x="3657600" y="38100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Time Dilation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To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understand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time dilation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idea of </a:t>
            </a:r>
            <a:r>
              <a:rPr lang="en-US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proper time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must be understood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proper </a:t>
            </a:r>
            <a:r>
              <a:rPr lang="en-US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time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is the time difference between two events occurring at the same position in a system as measured by a clock at that position. </a:t>
            </a:r>
          </a:p>
          <a:p>
            <a:pPr algn="ctr" eaLnBrk="1" hangingPunct="1">
              <a:lnSpc>
                <a:spcPct val="90000"/>
              </a:lnSpc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Same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location </a:t>
            </a:r>
            <a:r>
              <a:rPr 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(spark 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on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then off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)</a:t>
            </a:r>
            <a:endParaRPr lang="en-US" dirty="0">
              <a:solidFill>
                <a:srgbClr val="FF000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2648" name="AutoShape 8"/>
          <p:cNvSpPr>
            <a:spLocks noChangeArrowheads="1"/>
          </p:cNvSpPr>
          <p:nvPr/>
        </p:nvSpPr>
        <p:spPr bwMode="auto">
          <a:xfrm>
            <a:off x="5105400" y="3505200"/>
            <a:ext cx="609600" cy="6858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8613" name="Line 9"/>
          <p:cNvSpPr>
            <a:spLocks noChangeShapeType="1"/>
          </p:cNvSpPr>
          <p:nvPr/>
        </p:nvSpPr>
        <p:spPr bwMode="auto">
          <a:xfrm flipV="1">
            <a:off x="4876800" y="4191000"/>
            <a:ext cx="304800" cy="304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906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  <p:bldP spid="112648" grpId="0" animBg="1"/>
      <p:bldP spid="112648" grpId="1" animBg="1"/>
      <p:bldP spid="686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876800"/>
          </a:xfrm>
        </p:spPr>
        <p:txBody>
          <a:bodyPr/>
          <a:lstStyle/>
          <a:p>
            <a:pPr algn="ctr" eaLnBrk="1" hangingPunct="1"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Is this a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Proper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Time?</a:t>
            </a:r>
          </a:p>
          <a:p>
            <a:pPr algn="ctr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  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		spark 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on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        then spark 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off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endParaRPr lang="en-US" altLang="ja-JP" dirty="0">
              <a:solidFill>
                <a:srgbClr val="FF00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Beginning and ending of the event occur at different positions </a:t>
            </a:r>
          </a:p>
        </p:txBody>
      </p:sp>
      <p:sp>
        <p:nvSpPr>
          <p:cNvPr id="7065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Time Dilation</a:t>
            </a:r>
          </a:p>
        </p:txBody>
      </p:sp>
      <p:sp>
        <p:nvSpPr>
          <p:cNvPr id="70659" name="Line 9"/>
          <p:cNvSpPr>
            <a:spLocks noChangeShapeType="1"/>
          </p:cNvSpPr>
          <p:nvPr/>
        </p:nvSpPr>
        <p:spPr bwMode="auto">
          <a:xfrm>
            <a:off x="2057400" y="28194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74" name="AutoShape 10"/>
          <p:cNvSpPr>
            <a:spLocks noChangeArrowheads="1"/>
          </p:cNvSpPr>
          <p:nvPr/>
        </p:nvSpPr>
        <p:spPr bwMode="auto">
          <a:xfrm>
            <a:off x="1981200" y="2514600"/>
            <a:ext cx="685800" cy="5334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781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06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6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6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7" grpId="0" build="p"/>
      <p:bldP spid="113674" grpId="0" animBg="1"/>
      <p:bldP spid="113674" grpId="1" animBg="1"/>
      <p:bldP spid="113674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562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Quiz results</a:t>
            </a:r>
          </a:p>
          <a:p>
            <a:pPr lvl="1"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Class average: 19.4/65</a:t>
            </a:r>
          </a:p>
          <a:p>
            <a:pPr lvl="2" eaLnBrk="1" hangingPunct="1"/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Equivalent to 30/65</a:t>
            </a:r>
          </a:p>
          <a:p>
            <a:pPr lvl="1"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Top score: 65/65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/>
              <a:t>Reminder for homework </a:t>
            </a:r>
            <a:r>
              <a:rPr lang="en-US" sz="2800" dirty="0"/>
              <a:t>#1 </a:t>
            </a:r>
          </a:p>
          <a:p>
            <a:pPr lvl="1" eaLnBrk="1" hangingPunct="1"/>
            <a:r>
              <a:rPr lang="en-US" sz="2400" dirty="0"/>
              <a:t>C</a:t>
            </a:r>
            <a:r>
              <a:rPr lang="en-US" sz="2400" dirty="0" smtClean="0"/>
              <a:t>hapter </a:t>
            </a:r>
            <a:r>
              <a:rPr lang="en-US" sz="2400" dirty="0"/>
              <a:t>2 end of the chapter problems</a:t>
            </a:r>
          </a:p>
          <a:p>
            <a:pPr lvl="1" eaLnBrk="1" hangingPunct="1"/>
            <a:r>
              <a:rPr lang="en-US" sz="2400" dirty="0"/>
              <a:t>17, 21, 23, 24, 32, 59, 61, 66, 68, 81 and 96</a:t>
            </a:r>
          </a:p>
          <a:p>
            <a:pPr lvl="1" eaLnBrk="1" hangingPunct="1"/>
            <a:r>
              <a:rPr lang="en-US" sz="2400" dirty="0"/>
              <a:t>Due is by the beginning of the class, </a:t>
            </a:r>
            <a:r>
              <a:rPr lang="en-US" sz="2400" dirty="0" smtClean="0"/>
              <a:t>Monday, Feb. </a:t>
            </a:r>
            <a:r>
              <a:rPr lang="en-US" sz="2400" dirty="0"/>
              <a:t>3</a:t>
            </a:r>
            <a:r>
              <a:rPr lang="en-US" sz="2400" dirty="0" smtClean="0"/>
              <a:t> </a:t>
            </a:r>
            <a:endParaRPr lang="en-US" sz="2400" dirty="0"/>
          </a:p>
          <a:p>
            <a:pPr lvl="1" eaLnBrk="1" hangingPunct="1"/>
            <a:r>
              <a:rPr lang="en-US" sz="2400" dirty="0"/>
              <a:t>Work in study groups together with other students but PLEASE do write your answer in your own way</a:t>
            </a:r>
            <a:r>
              <a:rPr lang="en-US" sz="2400" dirty="0" smtClean="0"/>
              <a:t>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0659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822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495800"/>
            <a:ext cx="8607425" cy="1676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Frank’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s 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clock is at the same position in system K when the sparkler is lit in (a)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altLang="ja-JP" sz="2000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=t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) and 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when it goes out in (</a:t>
            </a:r>
            <a:r>
              <a:rPr lang="en-US" altLang="ja-JP" sz="2000" dirty="0" err="1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) (</a:t>
            </a:r>
            <a:r>
              <a:rPr lang="en-US" altLang="ja-JP" sz="2000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=t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). </a:t>
            </a:r>
            <a:r>
              <a:rPr lang="en-US" altLang="ja-JP" sz="2000" dirty="0" err="1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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 The proper time 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0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=t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2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-t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1</a:t>
            </a:r>
            <a:endParaRPr lang="en-US" altLang="ja-JP" sz="2000" baseline="-25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Mary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, in the moving system 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K’, 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is beside the sparkler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 when it was lit (</a:t>
            </a:r>
            <a:r>
              <a:rPr lang="en-US" altLang="ja-JP" sz="2000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=t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’)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Melinda 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then moves into the position where and when the sparkler extinguishes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altLang="ja-JP" sz="2000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=t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’)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Thus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, Melinda, at the new position, measures the time in system K</a:t>
            </a:r>
            <a:r>
              <a:rPr lang="ja-JP" altLang="en-US" sz="2000" dirty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 when the sparkler goes out in (</a:t>
            </a:r>
            <a:r>
              <a:rPr lang="en-US" altLang="ja-JP" sz="2000" dirty="0" err="1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).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1812"/>
          </a:xfrm>
        </p:spPr>
        <p:txBody>
          <a:bodyPr/>
          <a:lstStyle/>
          <a:p>
            <a:pPr algn="ctr"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Time Dilation </a:t>
            </a:r>
            <a:r>
              <a:rPr lang="en-US" sz="34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with Mary, Frank, and Melinda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228600" y="685800"/>
            <a:ext cx="4267200" cy="3733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648200" y="685800"/>
            <a:ext cx="4267200" cy="3733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6271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build="p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0387"/>
          </a:xfrm>
        </p:spPr>
        <p:txBody>
          <a:bodyPr/>
          <a:lstStyle/>
          <a:p>
            <a:pPr algn="ctr"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According to Mary and Melinda…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685800"/>
            <a:ext cx="8383587" cy="5486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700" dirty="0">
                <a:ea typeface="ＭＳ Ｐゴシック" pitchFamily="-84" charset="-128"/>
                <a:cs typeface="ＭＳ Ｐゴシック" pitchFamily="-84" charset="-128"/>
              </a:rPr>
              <a:t>Mary and Melinda measure the two times for the sparkler to be lit and to go out in system </a:t>
            </a:r>
            <a:r>
              <a:rPr lang="en-US" sz="2700" dirty="0" smtClean="0">
                <a:ea typeface="ＭＳ Ｐゴシック" pitchFamily="-84" charset="-128"/>
                <a:cs typeface="ＭＳ Ｐゴシック" pitchFamily="-84" charset="-128"/>
              </a:rPr>
              <a:t>K’ </a:t>
            </a:r>
            <a:r>
              <a:rPr lang="en-US" altLang="ja-JP" sz="2700" dirty="0" smtClean="0">
                <a:ea typeface="ＭＳ Ｐゴシック" pitchFamily="-84" charset="-128"/>
                <a:cs typeface="ＭＳ Ｐゴシック" pitchFamily="-84" charset="-128"/>
              </a:rPr>
              <a:t>as </a:t>
            </a:r>
            <a:r>
              <a:rPr lang="en-US" altLang="ja-JP" sz="2700" dirty="0">
                <a:ea typeface="ＭＳ Ｐゴシック" pitchFamily="-84" charset="-128"/>
                <a:cs typeface="ＭＳ Ｐゴシック" pitchFamily="-84" charset="-128"/>
              </a:rPr>
              <a:t>times </a:t>
            </a:r>
            <a:r>
              <a:rPr lang="en-US" altLang="ja-JP" sz="2700" i="1" dirty="0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700" baseline="-25000" dirty="0" smtClean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altLang="ja-JP" sz="2700" dirty="0" smtClean="0">
                <a:ea typeface="ＭＳ Ｐゴシック" pitchFamily="-84" charset="-128"/>
                <a:cs typeface="ＭＳ Ｐゴシック" pitchFamily="-84" charset="-128"/>
              </a:rPr>
              <a:t>’and </a:t>
            </a:r>
            <a:r>
              <a:rPr lang="en-US" altLang="ja-JP" sz="2700" i="1" dirty="0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700" baseline="-25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sz="2700" dirty="0" smtClean="0">
                <a:ea typeface="ＭＳ Ｐゴシック" pitchFamily="-84" charset="-128"/>
                <a:cs typeface="ＭＳ Ｐゴシック" pitchFamily="-84" charset="-128"/>
              </a:rPr>
              <a:t>’ </a:t>
            </a:r>
            <a:r>
              <a:rPr lang="en-US" altLang="ja-JP" sz="2700" dirty="0">
                <a:ea typeface="ＭＳ Ｐゴシック" pitchFamily="-84" charset="-128"/>
                <a:cs typeface="ＭＳ Ｐゴシック" pitchFamily="-84" charset="-128"/>
              </a:rPr>
              <a:t>so that by the Lorentz transformation: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-84" charset="2"/>
              <a:buNone/>
            </a:pPr>
            <a:endParaRPr lang="en-US" sz="27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</a:pPr>
            <a:endParaRPr lang="en-US" sz="21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endParaRPr lang="en-US" sz="2100" dirty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700" dirty="0"/>
              <a:t>Note here that Frank records </a:t>
            </a:r>
            <a:r>
              <a:rPr lang="en-US" sz="2700" i="1" dirty="0" smtClean="0"/>
              <a:t>x</a:t>
            </a:r>
            <a:r>
              <a:rPr lang="en-US" sz="2700" i="1" baseline="-25000" dirty="0" smtClean="0"/>
              <a:t>2</a:t>
            </a:r>
            <a:r>
              <a:rPr lang="en-US" sz="2700" dirty="0" smtClean="0"/>
              <a:t> </a:t>
            </a:r>
            <a:r>
              <a:rPr lang="en-US" sz="2700" dirty="0"/>
              <a:t>– </a:t>
            </a:r>
            <a:r>
              <a:rPr lang="en-US" sz="2700" i="1" dirty="0" smtClean="0"/>
              <a:t>x</a:t>
            </a:r>
            <a:r>
              <a:rPr lang="en-US" sz="2700" baseline="-25000" dirty="0"/>
              <a:t>1</a:t>
            </a:r>
            <a:r>
              <a:rPr lang="en-US" sz="2700" dirty="0" smtClean="0"/>
              <a:t> </a:t>
            </a:r>
            <a:r>
              <a:rPr lang="en-US" sz="2700" dirty="0"/>
              <a:t>= 0 in K with a proper time: </a:t>
            </a:r>
            <a:r>
              <a:rPr lang="en-US" sz="2700" i="1" dirty="0"/>
              <a:t>T</a:t>
            </a:r>
            <a:r>
              <a:rPr lang="en-US" sz="2700" baseline="-25000" dirty="0"/>
              <a:t>0</a:t>
            </a:r>
            <a:r>
              <a:rPr lang="en-US" sz="2700" dirty="0"/>
              <a:t> = </a:t>
            </a:r>
            <a:r>
              <a:rPr lang="en-US" sz="2700" i="1" dirty="0"/>
              <a:t>t</a:t>
            </a:r>
            <a:r>
              <a:rPr lang="en-US" sz="2700" baseline="-25000" dirty="0"/>
              <a:t>2</a:t>
            </a:r>
            <a:r>
              <a:rPr lang="en-US" sz="2700" dirty="0"/>
              <a:t> – </a:t>
            </a:r>
            <a:r>
              <a:rPr lang="en-US" sz="2700" i="1" dirty="0"/>
              <a:t>t</a:t>
            </a:r>
            <a:r>
              <a:rPr lang="en-US" sz="2700" baseline="-25000" dirty="0"/>
              <a:t>1</a:t>
            </a:r>
            <a:r>
              <a:rPr lang="en-US" sz="2700" dirty="0"/>
              <a:t> or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endParaRPr lang="en-US" sz="2700" dirty="0"/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</a:pPr>
            <a:endParaRPr lang="en-US" sz="22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</a:pPr>
            <a:endParaRPr lang="en-US" sz="22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665966"/>
              </p:ext>
            </p:extLst>
          </p:nvPr>
        </p:nvGraphicFramePr>
        <p:xfrm>
          <a:off x="2286000" y="2557463"/>
          <a:ext cx="125571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30" name="Equation" r:id="rId3" imgW="571500" imgH="203200" progId="Equation.DSMT4">
                  <p:embed/>
                </p:oleObj>
              </mc:Choice>
              <mc:Fallback>
                <p:oleObj name="Equation" r:id="rId3" imgW="571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557463"/>
                        <a:ext cx="1255712" cy="4460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726088"/>
              </p:ext>
            </p:extLst>
          </p:nvPr>
        </p:nvGraphicFramePr>
        <p:xfrm>
          <a:off x="3560762" y="2209800"/>
          <a:ext cx="33734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31" name="Equation" r:id="rId5" imgW="1536700" imgH="520700" progId="Equation.DSMT4">
                  <p:embed/>
                </p:oleObj>
              </mc:Choice>
              <mc:Fallback>
                <p:oleObj name="Equation" r:id="rId5" imgW="15367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0762" y="2209800"/>
                        <a:ext cx="3373438" cy="1143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835297"/>
              </p:ext>
            </p:extLst>
          </p:nvPr>
        </p:nvGraphicFramePr>
        <p:xfrm>
          <a:off x="1828800" y="4757737"/>
          <a:ext cx="922337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32" name="Equation" r:id="rId7" imgW="304800" imgH="165100" progId="Equation.DSMT4">
                  <p:embed/>
                </p:oleObj>
              </mc:Choice>
              <mc:Fallback>
                <p:oleObj name="Equation" r:id="rId7" imgW="3048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757737"/>
                        <a:ext cx="922337" cy="5000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652024"/>
              </p:ext>
            </p:extLst>
          </p:nvPr>
        </p:nvGraphicFramePr>
        <p:xfrm>
          <a:off x="2765425" y="4724400"/>
          <a:ext cx="173037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33" name="Equation" r:id="rId9" imgW="571500" imgH="203200" progId="Equation.DSMT4">
                  <p:embed/>
                </p:oleObj>
              </mc:Choice>
              <mc:Fallback>
                <p:oleObj name="Equation" r:id="rId9" imgW="571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425" y="4724400"/>
                        <a:ext cx="1730375" cy="6159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628065"/>
              </p:ext>
            </p:extLst>
          </p:nvPr>
        </p:nvGraphicFramePr>
        <p:xfrm>
          <a:off x="4476750" y="4419600"/>
          <a:ext cx="200025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34" name="Equation" r:id="rId11" imgW="660400" imgH="457200" progId="Equation.DSMT4">
                  <p:embed/>
                </p:oleObj>
              </mc:Choice>
              <mc:Fallback>
                <p:oleObj name="Equation" r:id="rId11" imgW="660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0" y="4419600"/>
                        <a:ext cx="2000250" cy="1384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905200"/>
              </p:ext>
            </p:extLst>
          </p:nvPr>
        </p:nvGraphicFramePr>
        <p:xfrm>
          <a:off x="6400800" y="4757737"/>
          <a:ext cx="6921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35" name="Equation" r:id="rId13" imgW="228600" imgH="190500" progId="Equation.DSMT4">
                  <p:embed/>
                </p:oleObj>
              </mc:Choice>
              <mc:Fallback>
                <p:oleObj name="Equation" r:id="rId13" imgW="228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757737"/>
                        <a:ext cx="692150" cy="5762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28304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marL="571500" indent="-571500" eaLnBrk="1" hangingPunct="1">
              <a:buFont typeface="Wingdings" pitchFamily="-84" charset="2"/>
              <a:buNone/>
            </a:pPr>
            <a:r>
              <a:rPr lang="en-US" dirty="0">
                <a:ea typeface="Arial" pitchFamily="-84" charset="0"/>
                <a:cs typeface="Arial" pitchFamily="-84" charset="0"/>
              </a:rPr>
              <a:t>1) 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i="1" baseline="30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‘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&gt;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baseline="-25000" dirty="0">
                <a:ea typeface="ＭＳ Ｐゴシック" pitchFamily="-84" charset="-128"/>
                <a:cs typeface="ＭＳ Ｐゴシック" pitchFamily="-84" charset="-128"/>
              </a:rPr>
              <a:t>0 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or the time measured between two events at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different positions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is greater than the time between the same events at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one position: </a:t>
            </a:r>
            <a:r>
              <a:rPr lang="en-US" altLang="ja-JP" b="1" i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time dilation</a:t>
            </a:r>
            <a:r>
              <a:rPr lang="en-US" altLang="ja-JP" b="1" i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571500" indent="-571500" eaLnBrk="1" hangingPunct="1">
              <a:buFont typeface="Wingdings" pitchFamily="-84" charset="2"/>
              <a:buNone/>
            </a:pPr>
            <a:r>
              <a:rPr lang="en-US" altLang="ja-JP" b="1" i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	The proper time is always the shortest time!!</a:t>
            </a:r>
          </a:p>
          <a:p>
            <a:pPr marL="571500" indent="-571500" eaLnBrk="1" hangingPunct="1">
              <a:buFont typeface="Wingdings" pitchFamily="-84" charset="2"/>
              <a:buNone/>
            </a:pPr>
            <a:r>
              <a:rPr lang="en-US" dirty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2)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events do not occur at the same space and time coordinates in the two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systems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571500" indent="-571500"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3) System K requires 1 clock and K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baseline="300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requires 2 clocks.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3730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Time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Dilation: </a:t>
            </a:r>
            <a:r>
              <a:rPr lang="en-US" sz="4000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Moving </a:t>
            </a:r>
            <a:r>
              <a:rPr lang="en-US" sz="40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Clocks Run Slow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783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2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Time Dilation Example: </a:t>
            </a:r>
            <a:r>
              <a:rPr lang="en-US" dirty="0" err="1" smtClean="0"/>
              <a:t>muon</a:t>
            </a:r>
            <a:r>
              <a:rPr lang="en-US" dirty="0" smtClean="0"/>
              <a:t> lifetime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772400" cy="5257800"/>
          </a:xfrm>
        </p:spPr>
        <p:txBody>
          <a:bodyPr/>
          <a:lstStyle/>
          <a:p>
            <a:r>
              <a:rPr lang="en-US" sz="2400" dirty="0" err="1" smtClean="0"/>
              <a:t>Muons</a:t>
            </a:r>
            <a:r>
              <a:rPr lang="en-US" sz="2400" dirty="0" smtClean="0"/>
              <a:t> are essentially heavy electrons (~200 times heavier)</a:t>
            </a:r>
          </a:p>
          <a:p>
            <a:r>
              <a:rPr lang="en-US" sz="2400" dirty="0" err="1" smtClean="0"/>
              <a:t>Muons</a:t>
            </a:r>
            <a:r>
              <a:rPr lang="en-US" sz="2400" dirty="0"/>
              <a:t> </a:t>
            </a:r>
            <a:r>
              <a:rPr lang="en-US" sz="2400" dirty="0" smtClean="0"/>
              <a:t>are typically generated in collisions of cosmic rays in upper atmosphere and, unlike electrons, decay (             </a:t>
            </a:r>
            <a:r>
              <a:rPr lang="en-US" sz="2400" dirty="0" err="1" smtClean="0"/>
              <a:t>μ</a:t>
            </a:r>
            <a:r>
              <a:rPr lang="en-US" sz="2400" dirty="0" err="1" smtClean="0">
                <a:sym typeface="Symbol"/>
              </a:rPr>
              <a:t>sec</a:t>
            </a:r>
            <a:r>
              <a:rPr lang="en-US" sz="2400" dirty="0" smtClean="0">
                <a:sym typeface="Symbol"/>
              </a:rPr>
              <a:t>)</a:t>
            </a:r>
          </a:p>
          <a:p>
            <a:r>
              <a:rPr lang="en-US" sz="2400" dirty="0" smtClean="0">
                <a:sym typeface="Symbol"/>
              </a:rPr>
              <a:t>For a </a:t>
            </a:r>
            <a:r>
              <a:rPr lang="en-US" sz="2400" dirty="0" err="1" smtClean="0">
                <a:sym typeface="Symbol"/>
              </a:rPr>
              <a:t>muon</a:t>
            </a:r>
            <a:r>
              <a:rPr lang="en-US" sz="2400" dirty="0" smtClean="0">
                <a:sym typeface="Symbol"/>
              </a:rPr>
              <a:t> incident on Earth with v=0.998c, an observer on Earth would see what lifetime of the </a:t>
            </a:r>
            <a:r>
              <a:rPr lang="en-US" sz="2400" dirty="0" err="1" smtClean="0">
                <a:sym typeface="Symbol"/>
              </a:rPr>
              <a:t>muon</a:t>
            </a:r>
            <a:r>
              <a:rPr lang="en-US" sz="2400" dirty="0" smtClean="0">
                <a:sym typeface="Symbol"/>
              </a:rPr>
              <a:t>?</a:t>
            </a:r>
          </a:p>
          <a:p>
            <a:r>
              <a:rPr lang="en-US" sz="2400" dirty="0" smtClean="0">
                <a:sym typeface="Symbol"/>
              </a:rPr>
              <a:t>2.2 </a:t>
            </a:r>
            <a:r>
              <a:rPr lang="en-US" sz="2400" dirty="0" err="1" smtClean="0"/>
              <a:t>μ</a:t>
            </a:r>
            <a:r>
              <a:rPr lang="en-US" sz="2400" dirty="0" err="1" smtClean="0">
                <a:sym typeface="Symbol"/>
              </a:rPr>
              <a:t>sec</a:t>
            </a:r>
            <a:r>
              <a:rPr lang="en-US" sz="2400" dirty="0" smtClean="0">
                <a:sym typeface="Symbol"/>
              </a:rPr>
              <a:t>?</a:t>
            </a:r>
          </a:p>
          <a:p>
            <a:endParaRPr lang="en-US" sz="2400" dirty="0" smtClean="0">
              <a:sym typeface="Symbol"/>
            </a:endParaRPr>
          </a:p>
          <a:p>
            <a:endParaRPr lang="en-US" sz="2400" dirty="0" smtClean="0">
              <a:sym typeface="Symbol"/>
            </a:endParaRPr>
          </a:p>
          <a:p>
            <a:endParaRPr lang="en-US" sz="2400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t=35 </a:t>
            </a:r>
            <a:r>
              <a:rPr lang="en-US" sz="2400" dirty="0" err="1" smtClean="0"/>
              <a:t>μ</a:t>
            </a:r>
            <a:r>
              <a:rPr lang="en-US" sz="2400" dirty="0" err="1" smtClean="0">
                <a:sym typeface="Symbol"/>
              </a:rPr>
              <a:t>sec</a:t>
            </a:r>
            <a:r>
              <a:rPr lang="en-US" sz="2400" dirty="0" smtClean="0">
                <a:sym typeface="Symbol"/>
              </a:rPr>
              <a:t>  </a:t>
            </a:r>
          </a:p>
          <a:p>
            <a:r>
              <a:rPr lang="en-US" sz="2400" dirty="0" smtClean="0">
                <a:sym typeface="Symbol"/>
              </a:rPr>
              <a:t>Moving clocks run slow so when an outside observer measures,  they see a longer time than the </a:t>
            </a:r>
            <a:r>
              <a:rPr lang="en-US" sz="2400" dirty="0" err="1" smtClean="0">
                <a:sym typeface="Symbol"/>
              </a:rPr>
              <a:t>muon</a:t>
            </a:r>
            <a:r>
              <a:rPr lang="en-US" sz="2400" dirty="0" smtClean="0">
                <a:sym typeface="Symbol"/>
              </a:rPr>
              <a:t> itself sees. </a:t>
            </a:r>
          </a:p>
          <a:p>
            <a:endParaRPr lang="en-US" sz="2400" dirty="0" smtClean="0">
              <a:sym typeface="Symbol"/>
            </a:endParaRPr>
          </a:p>
          <a:p>
            <a:pPr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90A1-DA85-483F-ABF9-6C30248A1FC2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383552"/>
              </p:ext>
            </p:extLst>
          </p:nvPr>
        </p:nvGraphicFramePr>
        <p:xfrm>
          <a:off x="6335713" y="1817688"/>
          <a:ext cx="8159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8" name="Equation" r:id="rId4" imgW="482600" imgH="241300" progId="Equation.DSMT4">
                  <p:embed/>
                </p:oleObj>
              </mc:Choice>
              <mc:Fallback>
                <p:oleObj name="Equation" r:id="rId4" imgW="482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713" y="1817688"/>
                        <a:ext cx="815975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226912"/>
              </p:ext>
            </p:extLst>
          </p:nvPr>
        </p:nvGraphicFramePr>
        <p:xfrm>
          <a:off x="2362200" y="3200400"/>
          <a:ext cx="2349500" cy="142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9" name="Equation" r:id="rId6" imgW="889000" imgH="673100" progId="Equation.DSMT4">
                  <p:embed/>
                </p:oleObj>
              </mc:Choice>
              <mc:Fallback>
                <p:oleObj name="Equation" r:id="rId6" imgW="8890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00400"/>
                        <a:ext cx="2349500" cy="142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249068"/>
              </p:ext>
            </p:extLst>
          </p:nvPr>
        </p:nvGraphicFramePr>
        <p:xfrm>
          <a:off x="4724400" y="3486150"/>
          <a:ext cx="5048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0" name="Equation" r:id="rId8" imgW="190500" imgH="152400" progId="Equation.DSMT4">
                  <p:embed/>
                </p:oleObj>
              </mc:Choice>
              <mc:Fallback>
                <p:oleObj name="Equation" r:id="rId8" imgW="1905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486150"/>
                        <a:ext cx="50482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49616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sz="3400" dirty="0" smtClean="0">
                <a:ea typeface="ＭＳ Ｐゴシック" pitchFamily="-84" charset="-128"/>
                <a:cs typeface="ＭＳ Ｐゴシック" pitchFamily="-84" charset="-128"/>
              </a:rPr>
              <a:t>Experimental Verification of Time Dilation</a:t>
            </a:r>
            <a:endParaRPr lang="en-US" sz="3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8001000" cy="57150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Arrival of 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Muons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on the Earth’s Surface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b="1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b="1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b="1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b="1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b="1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number of 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muons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detected with speeds near 0.98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c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is much different (a) on top of a mountain than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) at sea level, because of the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muon’</a:t>
            </a:r>
            <a:r>
              <a:rPr lang="en-US" altLang="ja-JP" sz="2400" dirty="0" err="1" smtClean="0">
                <a:ea typeface="ＭＳ Ｐゴシック" pitchFamily="-84" charset="-128"/>
                <a:cs typeface="ＭＳ Ｐゴシック" pitchFamily="-84" charset="-128"/>
              </a:rPr>
              <a:t>s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decay. The experimental result agrees with our time dilation equation.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8397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1219200"/>
            <a:ext cx="86360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228600" y="1219200"/>
            <a:ext cx="4267200" cy="3505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648200" y="1219200"/>
            <a:ext cx="4267200" cy="3505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5856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39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39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build="p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6425" cy="609600"/>
          </a:xfrm>
        </p:spPr>
        <p:txBody>
          <a:bodyPr/>
          <a:lstStyle/>
          <a:p>
            <a:pPr algn="ctr"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Length Contraction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143000"/>
            <a:ext cx="8459787" cy="5105400"/>
          </a:xfrm>
        </p:spPr>
        <p:txBody>
          <a:bodyPr/>
          <a:lstStyle/>
          <a:p>
            <a:pPr algn="ctr" eaLnBrk="1" hangingPunct="1">
              <a:buFont typeface="Wingdings" pitchFamily="-84" charset="2"/>
              <a:buNone/>
            </a:pP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	To understand </a:t>
            </a:r>
            <a:r>
              <a:rPr lang="en-US" sz="3600" i="1" dirty="0">
                <a:ea typeface="ＭＳ Ｐゴシック" pitchFamily="-84" charset="-128"/>
                <a:cs typeface="ＭＳ Ｐゴシック" pitchFamily="-84" charset="-128"/>
              </a:rPr>
              <a:t>length contraction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the idea of </a:t>
            </a:r>
            <a:r>
              <a:rPr lang="en-US" sz="36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proper length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 must be understood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/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Let an observer in each system K and 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K’ </a:t>
            </a:r>
            <a:r>
              <a:rPr lang="en-US" altLang="ja-JP" sz="3600" dirty="0" smtClean="0">
                <a:ea typeface="ＭＳ Ｐゴシック" pitchFamily="-84" charset="-128"/>
                <a:cs typeface="ＭＳ Ｐゴシック" pitchFamily="-84" charset="-128"/>
              </a:rPr>
              <a:t>have </a:t>
            </a:r>
            <a:r>
              <a:rPr lang="en-US" altLang="ja-JP" sz="3600" dirty="0">
                <a:ea typeface="ＭＳ Ｐゴシック" pitchFamily="-84" charset="-128"/>
                <a:cs typeface="ＭＳ Ｐゴシック" pitchFamily="-84" charset="-128"/>
              </a:rPr>
              <a:t>a meter stick at rest in </a:t>
            </a:r>
            <a:r>
              <a:rPr lang="en-US" altLang="ja-JP" sz="3600" b="1" i="1" dirty="0">
                <a:ea typeface="ＭＳ Ｐゴシック" pitchFamily="-84" charset="-128"/>
                <a:cs typeface="ＭＳ Ｐゴシック" pitchFamily="-84" charset="-128"/>
              </a:rPr>
              <a:t>their own system </a:t>
            </a:r>
            <a:r>
              <a:rPr lang="en-US" altLang="ja-JP" sz="3600" dirty="0">
                <a:ea typeface="ＭＳ Ｐゴシック" pitchFamily="-84" charset="-128"/>
                <a:cs typeface="ＭＳ Ｐゴシック" pitchFamily="-84" charset="-128"/>
              </a:rPr>
              <a:t>such that each </a:t>
            </a:r>
            <a:r>
              <a:rPr lang="en-US" altLang="ja-JP" sz="3600" dirty="0" smtClean="0">
                <a:ea typeface="ＭＳ Ｐゴシック" pitchFamily="-84" charset="-128"/>
                <a:cs typeface="ＭＳ Ｐゴシック" pitchFamily="-84" charset="-128"/>
              </a:rPr>
              <a:t>measures </a:t>
            </a:r>
            <a:r>
              <a:rPr lang="en-US" altLang="ja-JP" sz="3600" dirty="0">
                <a:ea typeface="ＭＳ Ｐゴシック" pitchFamily="-84" charset="-128"/>
                <a:cs typeface="ＭＳ Ｐゴシック" pitchFamily="-84" charset="-128"/>
              </a:rPr>
              <a:t>the same length at rest. </a:t>
            </a:r>
          </a:p>
          <a:p>
            <a:pPr eaLnBrk="1" hangingPunct="1"/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The length as measured at rest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 at the same time is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called the </a:t>
            </a:r>
            <a:r>
              <a:rPr lang="en-US" sz="36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proper length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824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6425" cy="4572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Length Contraction cont’d 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" y="762000"/>
            <a:ext cx="9039225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Each observer lays the stick down along his or her respective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axis, putting the left end at 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(or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400" baseline="-250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) and the right end at </a:t>
            </a:r>
            <a:r>
              <a:rPr lang="en-US" altLang="ja-JP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i="1" baseline="-25000" dirty="0" err="1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4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(or </a:t>
            </a:r>
            <a:r>
              <a:rPr lang="en-US" altLang="ja-JP" sz="2400" dirty="0" err="1" smtClean="0">
                <a:ea typeface="ＭＳ Ｐゴシック" pitchFamily="-84" charset="-128"/>
                <a:cs typeface="ＭＳ Ｐゴシック" pitchFamily="-84" charset="-128"/>
              </a:rPr>
              <a:t>x’</a:t>
            </a:r>
            <a:r>
              <a:rPr lang="en-US" altLang="ja-JP" sz="24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)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>
              <a:lnSpc>
                <a:spcPct val="80000"/>
              </a:lnSpc>
              <a:buSzPct val="65000"/>
              <a:buFont typeface="Wingdings" pitchFamily="-84" charset="2"/>
              <a:buChar char="n"/>
            </a:pPr>
            <a:r>
              <a:rPr lang="en-US" sz="2400" dirty="0"/>
              <a:t>Thus, in</a:t>
            </a:r>
            <a:r>
              <a:rPr lang="en-US" sz="2400" dirty="0" smtClean="0"/>
              <a:t> the rest frame </a:t>
            </a:r>
            <a:r>
              <a:rPr lang="en-US" sz="2400" dirty="0"/>
              <a:t>K, Frank measures his stick to be: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SzPct val="65000"/>
              <a:buFont typeface="Wingdings" pitchFamily="-84" charset="2"/>
              <a:buChar char="n"/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SzPct val="65000"/>
              <a:buFont typeface="Wingdings" pitchFamily="-84" charset="2"/>
              <a:buChar char="n"/>
            </a:pPr>
            <a:r>
              <a:rPr lang="en-US" sz="2400" dirty="0" smtClean="0"/>
              <a:t>Similarly</a:t>
            </a:r>
            <a:r>
              <a:rPr lang="en-US" sz="2400" dirty="0"/>
              <a:t>, in</a:t>
            </a:r>
            <a:r>
              <a:rPr lang="en-US" sz="2400" dirty="0" smtClean="0"/>
              <a:t> the moving frame K</a:t>
            </a:r>
            <a:r>
              <a:rPr lang="en-US" sz="2400" dirty="0" smtClean="0">
                <a:ea typeface="ＭＳ Ｐゴシック" pitchFamily="-84" charset="-128"/>
              </a:rPr>
              <a:t>’</a:t>
            </a:r>
            <a:r>
              <a:rPr lang="en-US" altLang="ja-JP" sz="2400" dirty="0" smtClean="0"/>
              <a:t>, </a:t>
            </a:r>
            <a:r>
              <a:rPr lang="en-US" altLang="ja-JP" sz="2400" dirty="0"/>
              <a:t>Mary measures her stick at rest to be:</a:t>
            </a:r>
            <a:r>
              <a:rPr lang="en-US" altLang="ja-JP" sz="2400" dirty="0" smtClean="0"/>
              <a:t>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				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Frank in his rest frame measures the moving length in Mary’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 frame moving with velocity v.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Thus using the Lorentz transformations Frank measures the length of the stick in K’</a:t>
            </a:r>
            <a:r>
              <a:rPr lang="en-US" altLang="ja-JP" sz="2400" baseline="30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as: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Where both ends of the stick must be measured simultaneously,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i.e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, </a:t>
            </a:r>
            <a:r>
              <a:rPr lang="en-US" sz="2400" i="1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2400" i="1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baseline="-250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2400" baseline="-25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5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Here Mary’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 proper length is </a:t>
            </a:r>
            <a:r>
              <a:rPr lang="en-US" altLang="ja-JP" sz="2400" i="1" dirty="0" smtClean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400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altLang="ja-JP" sz="2400" i="1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4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– </a:t>
            </a:r>
            <a:r>
              <a:rPr lang="en-US" altLang="ja-JP" sz="2400" i="1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400" baseline="-250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altLang="ja-JP" sz="2400" baseline="-25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5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and Frank’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 measured length is </a:t>
            </a:r>
            <a:r>
              <a:rPr lang="en-US" altLang="ja-JP" sz="2400" i="1" dirty="0" smtClean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altLang="ja-JP" sz="2400" i="1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– </a:t>
            </a:r>
            <a:r>
              <a:rPr lang="en-US" altLang="ja-JP" sz="2400" i="1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baseline="-250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2400" baseline="-25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5000"/>
              </a:lnSpc>
              <a:buFont typeface="Wingdings" pitchFamily="-84" charset="2"/>
              <a:buNone/>
            </a:pPr>
            <a:endParaRPr lang="en-US" altLang="ja-JP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428861"/>
              </p:ext>
            </p:extLst>
          </p:nvPr>
        </p:nvGraphicFramePr>
        <p:xfrm>
          <a:off x="3733800" y="1677687"/>
          <a:ext cx="1676400" cy="45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54" name="Equation" r:id="rId3" imgW="711200" imgH="241300" progId="Equation.DSMT4">
                  <p:embed/>
                </p:oleObj>
              </mc:Choice>
              <mc:Fallback>
                <p:oleObj name="Equation" r:id="rId3" imgW="711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677687"/>
                        <a:ext cx="1676400" cy="45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040579"/>
              </p:ext>
            </p:extLst>
          </p:nvPr>
        </p:nvGraphicFramePr>
        <p:xfrm>
          <a:off x="3733800" y="2362200"/>
          <a:ext cx="170656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55" name="Equation" r:id="rId5" imgW="723900" imgH="241300" progId="Equation.DSMT4">
                  <p:embed/>
                </p:oleObj>
              </mc:Choice>
              <mc:Fallback>
                <p:oleObj name="Equation" r:id="rId5" imgW="723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362200"/>
                        <a:ext cx="1706562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927192"/>
              </p:ext>
            </p:extLst>
          </p:nvPr>
        </p:nvGraphicFramePr>
        <p:xfrm>
          <a:off x="2851150" y="4114800"/>
          <a:ext cx="1035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56" name="Equation" r:id="rId7" imgW="546100" imgH="203200" progId="Equation.DSMT4">
                  <p:embed/>
                </p:oleObj>
              </mc:Choice>
              <mc:Fallback>
                <p:oleObj name="Equation" r:id="rId7" imgW="546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0" y="4114800"/>
                        <a:ext cx="1035050" cy="384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211585"/>
              </p:ext>
            </p:extLst>
          </p:nvPr>
        </p:nvGraphicFramePr>
        <p:xfrm>
          <a:off x="3886200" y="3886200"/>
          <a:ext cx="2286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57" name="Equation" r:id="rId9" imgW="1206500" imgH="482600" progId="Equation.DSMT4">
                  <p:embed/>
                </p:oleObj>
              </mc:Choice>
              <mc:Fallback>
                <p:oleObj name="Equation" r:id="rId9" imgW="1206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886200"/>
                        <a:ext cx="2286000" cy="914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64789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6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68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68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68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6425" cy="457200"/>
          </a:xfrm>
        </p:spPr>
        <p:txBody>
          <a:bodyPr/>
          <a:lstStyle/>
          <a:p>
            <a:pPr algn="ctr" eaLnBrk="1" hangingPunct="1"/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Measurement in Rest Frame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914400"/>
            <a:ext cx="8759825" cy="44973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	The observer in the rest frame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measures the moving length as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given by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but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since both Mary and Frank in their respective frames measure </a:t>
            </a:r>
            <a:r>
              <a:rPr lang="en-US" i="1" dirty="0" smtClean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baseline="-25000" dirty="0" smtClean="0">
                <a:ea typeface="ＭＳ Ｐゴシック" pitchFamily="-84" charset="-128"/>
                <a:cs typeface="ＭＳ Ｐゴシック" pitchFamily="-84" charset="-128"/>
              </a:rPr>
              <a:t>0 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=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altLang="ja-JP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</a:p>
          <a:p>
            <a:pPr algn="ctr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	and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baseline="-25000" dirty="0">
                <a:ea typeface="ＭＳ Ｐゴシック" pitchFamily="-84" charset="-128"/>
                <a:cs typeface="ＭＳ Ｐゴシック" pitchFamily="-84" charset="-128"/>
              </a:rPr>
              <a:t>0 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&gt;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i.e. the moving stick shrinks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736777"/>
              </p:ext>
            </p:extLst>
          </p:nvPr>
        </p:nvGraphicFramePr>
        <p:xfrm>
          <a:off x="2743200" y="2125663"/>
          <a:ext cx="8477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02" name="Equation" r:id="rId3" imgW="317500" imgH="203200" progId="Equation.DSMT4">
                  <p:embed/>
                </p:oleObj>
              </mc:Choice>
              <mc:Fallback>
                <p:oleObj name="Equation" r:id="rId3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125663"/>
                        <a:ext cx="847725" cy="5413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170350"/>
              </p:ext>
            </p:extLst>
          </p:nvPr>
        </p:nvGraphicFramePr>
        <p:xfrm>
          <a:off x="3497262" y="1828800"/>
          <a:ext cx="176053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03" name="Equation" r:id="rId5" imgW="660400" imgH="457200" progId="Equation.DSMT4">
                  <p:embed/>
                </p:oleObj>
              </mc:Choice>
              <mc:Fallback>
                <p:oleObj name="Equation" r:id="rId5" imgW="660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262" y="1828800"/>
                        <a:ext cx="1760538" cy="1219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349845"/>
              </p:ext>
            </p:extLst>
          </p:nvPr>
        </p:nvGraphicFramePr>
        <p:xfrm>
          <a:off x="5257800" y="2133600"/>
          <a:ext cx="609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04" name="Equation" r:id="rId7" imgW="228600" imgH="190500" progId="Equation.DSMT4">
                  <p:embed/>
                </p:oleObj>
              </mc:Choice>
              <mc:Fallback>
                <p:oleObj name="Equation" r:id="rId7" imgW="228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133600"/>
                        <a:ext cx="609600" cy="508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851950"/>
              </p:ext>
            </p:extLst>
          </p:nvPr>
        </p:nvGraphicFramePr>
        <p:xfrm>
          <a:off x="2514600" y="4557713"/>
          <a:ext cx="823913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05" name="Equation" r:id="rId9" imgW="266700" imgH="152400" progId="Equation.DSMT4">
                  <p:embed/>
                </p:oleObj>
              </mc:Choice>
              <mc:Fallback>
                <p:oleObj name="Equation" r:id="rId9" imgW="266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557713"/>
                        <a:ext cx="823913" cy="4714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637998"/>
              </p:ext>
            </p:extLst>
          </p:nvPr>
        </p:nvGraphicFramePr>
        <p:xfrm>
          <a:off x="3200400" y="4318000"/>
          <a:ext cx="243363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06" name="Equation" r:id="rId11" imgW="787400" imgH="279400" progId="Equation.DSMT4">
                  <p:embed/>
                </p:oleObj>
              </mc:Choice>
              <mc:Fallback>
                <p:oleObj name="Equation" r:id="rId11" imgW="787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318000"/>
                        <a:ext cx="2433637" cy="863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666099"/>
              </p:ext>
            </p:extLst>
          </p:nvPr>
        </p:nvGraphicFramePr>
        <p:xfrm>
          <a:off x="5618163" y="4191000"/>
          <a:ext cx="70643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07" name="Equation" r:id="rId13" imgW="228600" imgH="419100" progId="Equation.DSMT4">
                  <p:embed/>
                </p:oleObj>
              </mc:Choice>
              <mc:Fallback>
                <p:oleObj name="Equation" r:id="rId13" imgW="228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163" y="4191000"/>
                        <a:ext cx="706437" cy="1295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22486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88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Transition to Modern Relativity  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763000" cy="41148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Although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Newton’s</a:t>
            </a:r>
            <a:r>
              <a:rPr lang="en-US" altLang="ja-JP" sz="4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4000" dirty="0">
                <a:ea typeface="ＭＳ Ｐゴシック" pitchFamily="-84" charset="-128"/>
                <a:cs typeface="ＭＳ Ｐゴシック" pitchFamily="-84" charset="-128"/>
              </a:rPr>
              <a:t>laws of motion had the same form under the Galilean transformation, </a:t>
            </a:r>
            <a:r>
              <a:rPr lang="en-US" altLang="ja-JP" sz="4000" dirty="0" smtClean="0">
                <a:ea typeface="ＭＳ Ｐゴシック" pitchFamily="-84" charset="-128"/>
                <a:cs typeface="ＭＳ Ｐゴシック" pitchFamily="-84" charset="-128"/>
              </a:rPr>
              <a:t>Maxwell’s </a:t>
            </a:r>
            <a:r>
              <a:rPr lang="en-US" altLang="ja-JP" sz="4000" dirty="0">
                <a:ea typeface="ＭＳ Ｐゴシック" pitchFamily="-84" charset="-128"/>
                <a:cs typeface="ＭＳ Ｐゴシック" pitchFamily="-84" charset="-128"/>
              </a:rPr>
              <a:t>equations did not.</a:t>
            </a:r>
          </a:p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In 1905, Albert Einstein proposed a fundamental connection between space and time and that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Newton’s</a:t>
            </a:r>
            <a:r>
              <a:rPr lang="en-US" altLang="ja-JP" sz="4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4000" dirty="0">
                <a:ea typeface="ＭＳ Ｐゴシック" pitchFamily="-84" charset="-128"/>
                <a:cs typeface="ＭＳ Ｐゴシック" pitchFamily="-84" charset="-128"/>
              </a:rPr>
              <a:t>laws are only an approximation. 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526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pPr algn="ctr" eaLnBrk="1" hangingPunct="1"/>
            <a:r>
              <a:rPr lang="en-US" sz="5400" dirty="0" smtClean="0">
                <a:ea typeface="ＭＳ Ｐゴシック" pitchFamily="-84" charset="-128"/>
                <a:cs typeface="ＭＳ Ｐゴシック" pitchFamily="-84" charset="-128"/>
              </a:rPr>
              <a:t>They Needed Ether!! </a:t>
            </a:r>
            <a:endParaRPr lang="en-US" sz="5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The wave nature of light suggested that there existed a propagation medium called the </a:t>
            </a:r>
            <a:r>
              <a:rPr lang="en-US" sz="4000" i="1" dirty="0" err="1">
                <a:ea typeface="ＭＳ Ｐゴシック" pitchFamily="-84" charset="-128"/>
                <a:cs typeface="ＭＳ Ｐゴシック" pitchFamily="-84" charset="-128"/>
              </a:rPr>
              <a:t>luminiferous</a:t>
            </a:r>
            <a:r>
              <a:rPr lang="en-US" sz="4000" i="1" dirty="0">
                <a:ea typeface="ＭＳ Ｐゴシック" pitchFamily="-84" charset="-128"/>
                <a:cs typeface="ＭＳ Ｐゴシック" pitchFamily="-84" charset="-128"/>
              </a:rPr>
              <a:t> ether 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or just </a:t>
            </a:r>
            <a:r>
              <a:rPr lang="en-US" sz="4000" b="1" dirty="0">
                <a:ea typeface="ＭＳ Ｐゴシック" pitchFamily="-84" charset="-128"/>
                <a:cs typeface="ＭＳ Ｐゴシック" pitchFamily="-84" charset="-128"/>
              </a:rPr>
              <a:t>ether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.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Provides an inertial reference frame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The properties of ether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Very low </a:t>
            </a:r>
            <a:r>
              <a:rPr lang="en-US" sz="3200" dirty="0"/>
              <a:t>density</a:t>
            </a:r>
            <a:r>
              <a:rPr lang="en-US" sz="3200" dirty="0" smtClean="0"/>
              <a:t> for </a:t>
            </a:r>
            <a:r>
              <a:rPr lang="en-US" sz="3200" dirty="0"/>
              <a:t>planets</a:t>
            </a:r>
            <a:r>
              <a:rPr lang="en-US" sz="3200" dirty="0" smtClean="0"/>
              <a:t> to move through </a:t>
            </a:r>
            <a:r>
              <a:rPr lang="en-US" sz="3200" dirty="0"/>
              <a:t>it without loss of energy</a:t>
            </a:r>
            <a:r>
              <a:rPr lang="en-US" sz="32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Sufficiently high </a:t>
            </a:r>
            <a:r>
              <a:rPr lang="en-US" sz="3200" dirty="0"/>
              <a:t>elasticity to support the high velocity of light </a:t>
            </a:r>
            <a:r>
              <a:rPr lang="en-US" sz="3200" dirty="0" smtClean="0"/>
              <a:t>waves (</a:t>
            </a:r>
            <a:r>
              <a:rPr lang="en-US" sz="3200" dirty="0" err="1" smtClean="0"/>
              <a:t>c</a:t>
            </a:r>
            <a:r>
              <a:rPr lang="en-US" sz="3200" dirty="0" smtClean="0"/>
              <a:t>=?) </a:t>
            </a: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11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458200" cy="6858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Ether as the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Absolute Reference System 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001000" cy="51816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In Maxwell’s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theory, the speed of light is given by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velocity of light between moving systems must be a constant. </a:t>
            </a:r>
          </a:p>
          <a:p>
            <a:pPr lvl="2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an you see why?</a:t>
            </a:r>
          </a:p>
          <a:p>
            <a:pPr lvl="1"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Needed a system of medium that keeps this constant!</a:t>
            </a:r>
          </a:p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Ether proposed as the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absolute reference system in which the speed of light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is constant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and from which other measurements could be made.</a:t>
            </a:r>
          </a:p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Michelson-Morley experiment was an attempt to show the existence of ether.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425151"/>
              </p:ext>
            </p:extLst>
          </p:nvPr>
        </p:nvGraphicFramePr>
        <p:xfrm>
          <a:off x="2819400" y="1395413"/>
          <a:ext cx="142398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4" name="Equation" r:id="rId3" imgW="457200" imgH="127000" progId="Equation.DSMT4">
                  <p:embed/>
                </p:oleObj>
              </mc:Choice>
              <mc:Fallback>
                <p:oleObj name="Equation" r:id="rId3" imgW="4572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9400" y="1395413"/>
                        <a:ext cx="1423987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623691"/>
              </p:ext>
            </p:extLst>
          </p:nvPr>
        </p:nvGraphicFramePr>
        <p:xfrm>
          <a:off x="4191000" y="1219200"/>
          <a:ext cx="177958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5" name="Equation" r:id="rId5" imgW="571500" imgH="254000" progId="Equation.DSMT4">
                  <p:embed/>
                </p:oleObj>
              </mc:Choice>
              <mc:Fallback>
                <p:oleObj name="Equation" r:id="rId5" imgW="5715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91000" y="1219200"/>
                        <a:ext cx="1779587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2194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Michelson-Morley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Experiment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763000" cy="2362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Albert Michelson (1852–1931)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built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 extremely precise device called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interferometer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to measure the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phase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difference between two light waves traveling in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orthogonal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directions.</a:t>
            </a:r>
          </a:p>
          <a:p>
            <a:pPr algn="ctr" eaLnBrk="1" hangingPunct="1"/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/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pic>
        <p:nvPicPr>
          <p:cNvPr id="7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819400"/>
            <a:ext cx="4191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0203"/>
          <p:cNvPicPr>
            <a:picLocks noChangeAspect="1" noChangeArrowheads="1"/>
          </p:cNvPicPr>
          <p:nvPr/>
        </p:nvPicPr>
        <p:blipFill>
          <a:blip r:embed="rId3"/>
          <a:srcRect b="2905"/>
          <a:stretch>
            <a:fillRect/>
          </a:stretch>
        </p:blipFill>
        <p:spPr bwMode="auto">
          <a:xfrm>
            <a:off x="5029200" y="2693743"/>
            <a:ext cx="3624263" cy="37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11444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639762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How does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Michelson 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Interferometer work?</a:t>
            </a:r>
            <a:endParaRPr lang="en-US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29698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143000"/>
            <a:ext cx="4724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4114800" cy="5791200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AC is parallel to the motion of the Earth inducing an </a:t>
            </a:r>
            <a:r>
              <a:rPr lang="ja-JP" altLang="en-US" sz="2800" dirty="0" smtClean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ether wind</a:t>
            </a:r>
            <a:r>
              <a:rPr lang="ja-JP" altLang="en-US" sz="2800" dirty="0" smtClean="0">
                <a:ea typeface="ＭＳ Ｐゴシック" pitchFamily="-84" charset="-128"/>
                <a:cs typeface="ＭＳ Ｐゴシック" pitchFamily="-84" charset="-128"/>
              </a:rPr>
              <a:t>”</a:t>
            </a:r>
            <a:endParaRPr lang="en-US" altLang="ja-JP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Light from source S is split by mirror A and travels to mirrors C and D in mutually perpendicular directions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After reflection the beams recombine at A slightly out of phase due to the </a:t>
            </a:r>
            <a:r>
              <a:rPr lang="ja-JP" altLang="en-US" sz="2800" dirty="0" smtClean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ether wind</a:t>
            </a:r>
            <a:r>
              <a:rPr lang="ja-JP" altLang="en-US" sz="2800" dirty="0" smtClean="0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 as viewed by telescope E.</a:t>
            </a:r>
            <a:endParaRPr lang="en-US" sz="2800" dirty="0"/>
          </a:p>
        </p:txBody>
      </p:sp>
      <p:sp>
        <p:nvSpPr>
          <p:cNvPr id="8" name="Right Arrow 7"/>
          <p:cNvSpPr/>
          <p:nvPr/>
        </p:nvSpPr>
        <p:spPr bwMode="auto">
          <a:xfrm>
            <a:off x="6324600" y="2588121"/>
            <a:ext cx="1600200" cy="917079"/>
          </a:xfrm>
          <a:prstGeom prst="rightArrow">
            <a:avLst/>
          </a:prstGeom>
          <a:solidFill>
            <a:srgbClr val="FFFF00">
              <a:alpha val="27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Ether</a:t>
            </a:r>
          </a:p>
        </p:txBody>
      </p:sp>
    </p:spTree>
    <p:extLst>
      <p:ext uri="{BB962C8B-B14F-4D97-AF65-F5344CB8AC3E}">
        <p14:creationId xmlns:p14="http://schemas.microsoft.com/office/powerpoint/2010/main" val="41437876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dirty="0" smtClean="0"/>
              <a:t>The analysis – Galilean X-formation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r>
              <a:rPr lang="en-US" dirty="0" smtClean="0"/>
              <a:t>Travel time t</a:t>
            </a:r>
            <a:r>
              <a:rPr lang="en-US" baseline="-25000" dirty="0" smtClean="0"/>
              <a:t>1</a:t>
            </a:r>
            <a:r>
              <a:rPr lang="en-US" dirty="0" smtClean="0"/>
              <a:t> for a round trip over AC (the ether direction) is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Travel time t</a:t>
            </a:r>
            <a:r>
              <a:rPr lang="en-US" baseline="-25000" dirty="0" smtClean="0"/>
              <a:t>2</a:t>
            </a:r>
            <a:r>
              <a:rPr lang="en-US" dirty="0" smtClean="0"/>
              <a:t> for a round trip over AD (perpendicular direction to ether) is</a:t>
            </a:r>
          </a:p>
          <a:p>
            <a:endParaRPr lang="en-US" dirty="0" smtClean="0"/>
          </a:p>
          <a:p>
            <a:r>
              <a:rPr lang="en-US" dirty="0" smtClean="0"/>
              <a:t>The time difference 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981200" y="2057401"/>
          <a:ext cx="591728" cy="450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53" name="Equation" r:id="rId3" imgW="266700" imgH="203200" progId="Equation.DSMT4">
                  <p:embed/>
                </p:oleObj>
              </mc:Choice>
              <mc:Fallback>
                <p:oleObj name="Equation" r:id="rId3" imgW="266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057401"/>
                        <a:ext cx="591728" cy="450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3" name="Object 3"/>
          <p:cNvGraphicFramePr>
            <a:graphicFrameLocks noChangeAspect="1"/>
          </p:cNvGraphicFramePr>
          <p:nvPr/>
        </p:nvGraphicFramePr>
        <p:xfrm>
          <a:off x="2286000" y="3592512"/>
          <a:ext cx="4308475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54" name="Equation" r:id="rId5" imgW="1917700" imgH="469900" progId="Equation.DSMT4">
                  <p:embed/>
                </p:oleObj>
              </mc:Choice>
              <mc:Fallback>
                <p:oleObj name="Equation" r:id="rId5" imgW="19177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592512"/>
                        <a:ext cx="4308475" cy="1055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4" name="Object 4"/>
          <p:cNvGraphicFramePr>
            <a:graphicFrameLocks noChangeAspect="1"/>
          </p:cNvGraphicFramePr>
          <p:nvPr/>
        </p:nvGraphicFramePr>
        <p:xfrm>
          <a:off x="2644775" y="1828800"/>
          <a:ext cx="2081778" cy="872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55" name="Equation" r:id="rId7" imgW="939800" imgH="393700" progId="Equation.DSMT4">
                  <p:embed/>
                </p:oleObj>
              </mc:Choice>
              <mc:Fallback>
                <p:oleObj name="Equation" r:id="rId7" imgW="939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1828800"/>
                        <a:ext cx="2081778" cy="8722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5" name="Object 5"/>
          <p:cNvGraphicFramePr>
            <a:graphicFrameLocks noChangeAspect="1"/>
          </p:cNvGraphicFramePr>
          <p:nvPr/>
        </p:nvGraphicFramePr>
        <p:xfrm>
          <a:off x="4724400" y="1828800"/>
          <a:ext cx="3124200" cy="95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56" name="Equation" r:id="rId9" imgW="1409700" imgH="431800" progId="Equation.DSMT4">
                  <p:embed/>
                </p:oleObj>
              </mc:Choice>
              <mc:Fallback>
                <p:oleObj name="Equation" r:id="rId9" imgW="1409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828800"/>
                        <a:ext cx="3124200" cy="95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6" name="Object 6"/>
          <p:cNvGraphicFramePr>
            <a:graphicFrameLocks noChangeAspect="1"/>
          </p:cNvGraphicFramePr>
          <p:nvPr/>
        </p:nvGraphicFramePr>
        <p:xfrm>
          <a:off x="1458913" y="4884738"/>
          <a:ext cx="5740400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57" name="Equation" r:id="rId11" imgW="2501900" imgH="558800" progId="Equation.DSMT4">
                  <p:embed/>
                </p:oleObj>
              </mc:Choice>
              <mc:Fallback>
                <p:oleObj name="Equation" r:id="rId11" imgW="25019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3" y="4884738"/>
                        <a:ext cx="5740400" cy="1281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 bwMode="auto">
          <a:xfrm>
            <a:off x="3886200" y="5410200"/>
            <a:ext cx="1600200" cy="762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395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dirty="0" smtClean="0"/>
              <a:t>The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5105400"/>
          </a:xfrm>
        </p:spPr>
        <p:txBody>
          <a:bodyPr/>
          <a:lstStyle/>
          <a:p>
            <a:r>
              <a:rPr lang="en-US" dirty="0" smtClean="0"/>
              <a:t>After rotating the machine by 90</a:t>
            </a:r>
            <a:r>
              <a:rPr lang="en-US" baseline="30000" dirty="0" smtClean="0"/>
              <a:t>o</a:t>
            </a:r>
            <a:r>
              <a:rPr lang="en-US" dirty="0" smtClean="0"/>
              <a:t>, the time difference becomes</a:t>
            </a:r>
          </a:p>
          <a:p>
            <a:endParaRPr lang="en-US" dirty="0" smtClean="0"/>
          </a:p>
          <a:p>
            <a:r>
              <a:rPr lang="en-US" dirty="0" smtClean="0"/>
              <a:t>The difference of the time differences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</a:t>
            </a:r>
            <a:r>
              <a:rPr lang="en-US" dirty="0" err="1" smtClean="0"/>
              <a:t>v</a:t>
            </a:r>
            <a:r>
              <a:rPr lang="en-US" dirty="0" smtClean="0"/>
              <a:t> (the Earth’s speed) is 10</a:t>
            </a:r>
            <a:r>
              <a:rPr lang="en-US" baseline="30000" dirty="0" smtClean="0"/>
              <a:t>-4</a:t>
            </a:r>
            <a:r>
              <a:rPr lang="en-US" dirty="0" smtClean="0"/>
              <a:t> of </a:t>
            </a:r>
            <a:r>
              <a:rPr lang="en-US" dirty="0" err="1" smtClean="0"/>
              <a:t>c</a:t>
            </a:r>
            <a:r>
              <a:rPr lang="en-US" dirty="0" smtClean="0"/>
              <a:t>, we can do binomial expansion of the above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27,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312326" name="Object 6"/>
          <p:cNvGraphicFramePr>
            <a:graphicFrameLocks noChangeAspect="1"/>
          </p:cNvGraphicFramePr>
          <p:nvPr/>
        </p:nvGraphicFramePr>
        <p:xfrm>
          <a:off x="2852738" y="1371600"/>
          <a:ext cx="4919662" cy="108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31" name="Equation" r:id="rId3" imgW="2540000" imgH="558800" progId="Equation.DSMT4">
                  <p:embed/>
                </p:oleObj>
              </mc:Choice>
              <mc:Fallback>
                <p:oleObj name="Equation" r:id="rId3" imgW="25400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738" y="1371600"/>
                        <a:ext cx="4919662" cy="10814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51" name="Object 7"/>
          <p:cNvGraphicFramePr>
            <a:graphicFrameLocks noChangeAspect="1"/>
          </p:cNvGraphicFramePr>
          <p:nvPr/>
        </p:nvGraphicFramePr>
        <p:xfrm>
          <a:off x="685799" y="3048000"/>
          <a:ext cx="8113899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32" name="Equation" r:id="rId5" imgW="4572000" imgH="558800" progId="Equation.DSMT4">
                  <p:embed/>
                </p:oleObj>
              </mc:Choice>
              <mc:Fallback>
                <p:oleObj name="Equation" r:id="rId5" imgW="45720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799" y="3048000"/>
                        <a:ext cx="8113899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52" name="Object 8"/>
          <p:cNvGraphicFramePr>
            <a:graphicFrameLocks noChangeAspect="1"/>
          </p:cNvGraphicFramePr>
          <p:nvPr/>
        </p:nvGraphicFramePr>
        <p:xfrm>
          <a:off x="1143000" y="5257800"/>
          <a:ext cx="6858000" cy="858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33" name="Equation" r:id="rId7" imgW="3949700" imgH="495300" progId="Equation.DSMT4">
                  <p:embed/>
                </p:oleObj>
              </mc:Choice>
              <mc:Fallback>
                <p:oleObj name="Equation" r:id="rId7" imgW="39497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257800"/>
                        <a:ext cx="6858000" cy="8580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4925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15843</TotalTime>
  <Words>1903</Words>
  <Application>Microsoft Macintosh PowerPoint</Application>
  <PresentationFormat>On-screen Show (4:3)</PresentationFormat>
  <Paragraphs>281</Paragraphs>
  <Slides>27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phys1443-spring02</vt:lpstr>
      <vt:lpstr>Equation</vt:lpstr>
      <vt:lpstr>PHYS 3313 – Section 001 Lecture #4</vt:lpstr>
      <vt:lpstr>Announcements</vt:lpstr>
      <vt:lpstr>The Transition to Modern Relativity  </vt:lpstr>
      <vt:lpstr>They Needed Ether!! </vt:lpstr>
      <vt:lpstr>Ether as the Absolute Reference System </vt:lpstr>
      <vt:lpstr>The Michelson-Morley Experiment</vt:lpstr>
      <vt:lpstr>How does Michelson Interferometer work?</vt:lpstr>
      <vt:lpstr>The analysis – Galilean X-formation</vt:lpstr>
      <vt:lpstr>The analysis</vt:lpstr>
      <vt:lpstr>The Results</vt:lpstr>
      <vt:lpstr>Conclusions of Michelson Experiment</vt:lpstr>
      <vt:lpstr>The Lorentz-FitzGerald Contraction</vt:lpstr>
      <vt:lpstr>Einstein’s Postulates</vt:lpstr>
      <vt:lpstr>The Lorentz Transformations</vt:lpstr>
      <vt:lpstr>Properties of the Relativistic Factor γ</vt:lpstr>
      <vt:lpstr>The complete Lorentz Transformations</vt:lpstr>
      <vt:lpstr>Time Dilation and Length Contraction</vt:lpstr>
      <vt:lpstr>Time Dilation</vt:lpstr>
      <vt:lpstr>Time Dilation</vt:lpstr>
      <vt:lpstr>Time Dilation with Mary, Frank, and Melinda</vt:lpstr>
      <vt:lpstr>According to Mary and Melinda…</vt:lpstr>
      <vt:lpstr>Time Dilation: Moving Clocks Run Slow</vt:lpstr>
      <vt:lpstr>Time Dilation Example: muon lifetime</vt:lpstr>
      <vt:lpstr>Experimental Verification of Time Dilation</vt:lpstr>
      <vt:lpstr>Length Contraction</vt:lpstr>
      <vt:lpstr>Length Contraction cont’d </vt:lpstr>
      <vt:lpstr>Measurement in Rest Frame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811</cp:revision>
  <dcterms:created xsi:type="dcterms:W3CDTF">2012-08-29T20:00:19Z</dcterms:created>
  <dcterms:modified xsi:type="dcterms:W3CDTF">2014-01-27T20:55:29Z</dcterms:modified>
</cp:coreProperties>
</file>