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3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4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5.xml" ContentType="application/vnd.openxmlformats-officedocument.presentationml.notesSlide+xml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6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7" r:id="rId2"/>
    <p:sldId id="482" r:id="rId3"/>
    <p:sldId id="580" r:id="rId4"/>
    <p:sldId id="581" r:id="rId5"/>
    <p:sldId id="571" r:id="rId6"/>
    <p:sldId id="601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82" r:id="rId15"/>
    <p:sldId id="583" r:id="rId16"/>
    <p:sldId id="602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0" Type="http://schemas.openxmlformats.org/officeDocument/2006/relationships/image" Target="../media/image69.emf"/><Relationship Id="rId11" Type="http://schemas.openxmlformats.org/officeDocument/2006/relationships/image" Target="../media/image70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41.e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39.emf"/><Relationship Id="rId10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5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5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1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emf"/><Relationship Id="rId20" Type="http://schemas.openxmlformats.org/officeDocument/2006/relationships/oleObject" Target="../embeddings/oleObject65.bin"/><Relationship Id="rId21" Type="http://schemas.openxmlformats.org/officeDocument/2006/relationships/image" Target="../media/image68.emf"/><Relationship Id="rId22" Type="http://schemas.openxmlformats.org/officeDocument/2006/relationships/oleObject" Target="../embeddings/oleObject66.bin"/><Relationship Id="rId23" Type="http://schemas.openxmlformats.org/officeDocument/2006/relationships/image" Target="../media/image69.emf"/><Relationship Id="rId24" Type="http://schemas.openxmlformats.org/officeDocument/2006/relationships/oleObject" Target="../embeddings/oleObject67.bin"/><Relationship Id="rId25" Type="http://schemas.openxmlformats.org/officeDocument/2006/relationships/image" Target="../media/image70.emf"/><Relationship Id="rId10" Type="http://schemas.openxmlformats.org/officeDocument/2006/relationships/oleObject" Target="../embeddings/oleObject60.bin"/><Relationship Id="rId11" Type="http://schemas.openxmlformats.org/officeDocument/2006/relationships/image" Target="../media/image63.emf"/><Relationship Id="rId12" Type="http://schemas.openxmlformats.org/officeDocument/2006/relationships/oleObject" Target="../embeddings/oleObject61.bin"/><Relationship Id="rId13" Type="http://schemas.openxmlformats.org/officeDocument/2006/relationships/image" Target="../media/image64.emf"/><Relationship Id="rId14" Type="http://schemas.openxmlformats.org/officeDocument/2006/relationships/oleObject" Target="../embeddings/oleObject62.bin"/><Relationship Id="rId15" Type="http://schemas.openxmlformats.org/officeDocument/2006/relationships/image" Target="../media/image65.emf"/><Relationship Id="rId16" Type="http://schemas.openxmlformats.org/officeDocument/2006/relationships/oleObject" Target="../embeddings/oleObject63.bin"/><Relationship Id="rId17" Type="http://schemas.openxmlformats.org/officeDocument/2006/relationships/image" Target="../media/image66.emf"/><Relationship Id="rId18" Type="http://schemas.openxmlformats.org/officeDocument/2006/relationships/oleObject" Target="../embeddings/oleObject64.bin"/><Relationship Id="rId19" Type="http://schemas.openxmlformats.org/officeDocument/2006/relationships/image" Target="../media/image6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61.emf"/><Relationship Id="rId8" Type="http://schemas.openxmlformats.org/officeDocument/2006/relationships/oleObject" Target="../embeddings/oleObject5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71.emf"/><Relationship Id="rId6" Type="http://schemas.openxmlformats.org/officeDocument/2006/relationships/oleObject" Target="../embeddings/oleObject69.bin"/><Relationship Id="rId7" Type="http://schemas.openxmlformats.org/officeDocument/2006/relationships/image" Target="../media/image72.emf"/><Relationship Id="rId8" Type="http://schemas.openxmlformats.org/officeDocument/2006/relationships/oleObject" Target="../embeddings/oleObject70.bin"/><Relationship Id="rId9" Type="http://schemas.openxmlformats.org/officeDocument/2006/relationships/image" Target="../media/image73.emf"/><Relationship Id="rId10" Type="http://schemas.openxmlformats.org/officeDocument/2006/relationships/oleObject" Target="../embeddings/oleObject71.bin"/><Relationship Id="rId11" Type="http://schemas.openxmlformats.org/officeDocument/2006/relationships/image" Target="../media/image7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75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76.emf"/><Relationship Id="rId8" Type="http://schemas.openxmlformats.org/officeDocument/2006/relationships/oleObject" Target="../embeddings/oleObject74.bin"/><Relationship Id="rId9" Type="http://schemas.openxmlformats.org/officeDocument/2006/relationships/image" Target="../media/image7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5.emf"/><Relationship Id="rId29" Type="http://schemas.openxmlformats.org/officeDocument/2006/relationships/oleObject" Target="../embeddings/oleObject14.bin"/><Relationship Id="rId30" Type="http://schemas.openxmlformats.org/officeDocument/2006/relationships/image" Target="../media/image16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34.emf"/><Relationship Id="rId21" Type="http://schemas.openxmlformats.org/officeDocument/2006/relationships/oleObject" Target="../embeddings/oleObject33.bin"/><Relationship Id="rId22" Type="http://schemas.openxmlformats.org/officeDocument/2006/relationships/image" Target="../media/image35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2.e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33.emf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4355" y="1531203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29,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362200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Length Contraction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Relativistic Velocity Addition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The Twin </a:t>
            </a: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Paradox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Space-time 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The Doppler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Effect</a:t>
            </a: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Rate: 1/cm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/minute at Earth’s surface  (so for a person with 600 cm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surface area, the rate would be 600/60=10 </a:t>
            </a:r>
            <a:r>
              <a:rPr lang="en-US" sz="2000" dirty="0" err="1" smtClean="0"/>
              <a:t>muons</a:t>
            </a:r>
            <a:r>
              <a:rPr lang="en-US" sz="2000" dirty="0" smtClean="0"/>
              <a:t>/sec passing through the body!)</a:t>
            </a:r>
            <a:endParaRPr lang="en-US" sz="2000" baseline="30000" dirty="0" smtClean="0"/>
          </a:p>
          <a:p>
            <a:r>
              <a:rPr lang="en-US" sz="2000" dirty="0" smtClean="0"/>
              <a:t>They are typically produced in atmosphere about 6 km above surface of Earth and often have velocities that are a substantial fraction of speed of light,  v=.998 c for example and life time </a:t>
            </a:r>
            <a:r>
              <a:rPr lang="en-US" sz="2000" dirty="0" smtClean="0">
                <a:sym typeface="Symbol"/>
              </a:rPr>
              <a:t>2.2 </a:t>
            </a:r>
            <a:r>
              <a:rPr lang="en-US" sz="2000" dirty="0" err="1" smtClean="0">
                <a:sym typeface="Symbol"/>
              </a:rPr>
              <a:t>μsec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r>
              <a:rPr lang="en-US" sz="2000" dirty="0" smtClean="0"/>
              <a:t>How do they reach the Earth if they only go 660 m and not 6000 m?</a:t>
            </a:r>
          </a:p>
          <a:p>
            <a:r>
              <a:rPr lang="en-US" sz="2000" dirty="0" smtClean="0"/>
              <a:t>The time dilation stretches life time to </a:t>
            </a:r>
            <a:r>
              <a:rPr lang="en-US" sz="2000" dirty="0" smtClean="0">
                <a:sym typeface="Symbol"/>
              </a:rPr>
              <a:t>t=35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 not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 smtClean="0">
                <a:sym typeface="Symbol"/>
              </a:rPr>
              <a:t>But riding on a </a:t>
            </a:r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, the trip takes only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so how do they reach the ground???</a:t>
            </a:r>
          </a:p>
          <a:p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-rider sees the ground moving towards him, so the length he has to travel contracts and is only </a:t>
            </a:r>
            <a:endParaRPr lang="en-US" sz="2000" dirty="0" smtClean="0"/>
          </a:p>
          <a:p>
            <a:r>
              <a:rPr lang="en-US" sz="2000" dirty="0" smtClean="0"/>
              <a:t>At 1000 km/sec, it would take 5 seconds to cross U.S.,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 smtClean="0"/>
              <a:t>      (for v=0.9c,  the length is reduced by 44%)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984"/>
              </p:ext>
            </p:extLst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8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76112"/>
              </p:ext>
            </p:extLst>
          </p:nvPr>
        </p:nvGraphicFramePr>
        <p:xfrm>
          <a:off x="3124200" y="4648200"/>
          <a:ext cx="633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9" name="Equation" r:id="rId6" imgW="482600" imgH="241300" progId="Equation.DSMT4">
                  <p:embed/>
                </p:oleObj>
              </mc:Choice>
              <mc:Fallback>
                <p:oleObj name="Equation" r:id="rId6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633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69412"/>
              </p:ext>
            </p:extLst>
          </p:nvPr>
        </p:nvGraphicFramePr>
        <p:xfrm>
          <a:off x="3419475" y="5410200"/>
          <a:ext cx="466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0" name="Equation" r:id="rId8" imgW="266700" imgH="152400" progId="Equation.DSMT4">
                  <p:embed/>
                </p:oleObj>
              </mc:Choice>
              <mc:Fallback>
                <p:oleObj name="Equation" r:id="rId8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10200"/>
                        <a:ext cx="4667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Wednesday, Jan. 29, 2014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507500"/>
              </p:ext>
            </p:extLst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1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335122"/>
              </p:ext>
            </p:extLst>
          </p:nvPr>
        </p:nvGraphicFramePr>
        <p:xfrm>
          <a:off x="3733800" y="4724400"/>
          <a:ext cx="1250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2" name="Equation" r:id="rId12" imgW="952500" imgH="177800" progId="Equation.DSMT4">
                  <p:embed/>
                </p:oleObj>
              </mc:Choice>
              <mc:Fallback>
                <p:oleObj name="Equation" r:id="rId12" imgW="952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12509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632282"/>
              </p:ext>
            </p:extLst>
          </p:nvPr>
        </p:nvGraphicFramePr>
        <p:xfrm>
          <a:off x="3851275" y="5334000"/>
          <a:ext cx="1177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3" name="Equation" r:id="rId14" imgW="673100" imgH="241300" progId="Equation.DSMT4">
                  <p:embed/>
                </p:oleObj>
              </mc:Choice>
              <mc:Fallback>
                <p:oleObj name="Equation" r:id="rId1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334000"/>
                        <a:ext cx="11779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00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Addition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Taking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9950"/>
              </p:ext>
            </p:extLst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6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06741"/>
              </p:ext>
            </p:extLst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7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795213"/>
              </p:ext>
            </p:extLst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8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91843"/>
              </p:ext>
            </p:extLst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9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08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So that…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defining velocities as: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dy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dx’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etc. it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can be shown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that: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With similar relations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7649"/>
              </p:ext>
            </p:extLst>
          </p:nvPr>
        </p:nvGraphicFramePr>
        <p:xfrm>
          <a:off x="1470025" y="2293938"/>
          <a:ext cx="150177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3" imgW="622300" imgH="419100" progId="Equation.DSMT4">
                  <p:embed/>
                </p:oleObj>
              </mc:Choice>
              <mc:Fallback>
                <p:oleObj name="Equation" r:id="rId3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293938"/>
                        <a:ext cx="1501775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121978"/>
              </p:ext>
            </p:extLst>
          </p:nvPr>
        </p:nvGraphicFramePr>
        <p:xfrm>
          <a:off x="609600" y="4610100"/>
          <a:ext cx="14922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5" imgW="635000" imgH="419100" progId="Equation.DSMT4">
                  <p:embed/>
                </p:oleObj>
              </mc:Choice>
              <mc:Fallback>
                <p:oleObj name="Equation" r:id="rId5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0100"/>
                        <a:ext cx="14922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77063"/>
              </p:ext>
            </p:extLst>
          </p:nvPr>
        </p:nvGraphicFramePr>
        <p:xfrm>
          <a:off x="4648200" y="4648200"/>
          <a:ext cx="14636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48200"/>
                        <a:ext cx="1463675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306302"/>
              </p:ext>
            </p:extLst>
          </p:nvPr>
        </p:nvGraphicFramePr>
        <p:xfrm>
          <a:off x="5562600" y="2286000"/>
          <a:ext cx="1868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9" imgW="774700" imgH="508000" progId="Equation.DSMT4">
                  <p:embed/>
                </p:oleObj>
              </mc:Choice>
              <mc:Fallback>
                <p:oleObj name="Equation" r:id="rId9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86000"/>
                        <a:ext cx="1868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70442"/>
              </p:ext>
            </p:extLst>
          </p:nvPr>
        </p:nvGraphicFramePr>
        <p:xfrm>
          <a:off x="2971800" y="2168525"/>
          <a:ext cx="26035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" name="Equation" r:id="rId11" imgW="1079500" imgH="723900" progId="Equation.DSMT4">
                  <p:embed/>
                </p:oleObj>
              </mc:Choice>
              <mc:Fallback>
                <p:oleObj name="Equation" r:id="rId11" imgW="10795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26035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35813"/>
              </p:ext>
            </p:extLst>
          </p:nvPr>
        </p:nvGraphicFramePr>
        <p:xfrm>
          <a:off x="2057400" y="4572000"/>
          <a:ext cx="24193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" name="Equation" r:id="rId13" imgW="1028700" imgH="558800" progId="Equation.DSMT4">
                  <p:embed/>
                </p:oleObj>
              </mc:Choice>
              <mc:Fallback>
                <p:oleObj name="Equation" r:id="rId13" imgW="10287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24193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97130"/>
              </p:ext>
            </p:extLst>
          </p:nvPr>
        </p:nvGraphicFramePr>
        <p:xfrm>
          <a:off x="6040438" y="4648200"/>
          <a:ext cx="24177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" name="Equation" r:id="rId15" imgW="1028700" imgH="533400" progId="Equation.DSMT4">
                  <p:embed/>
                </p:oleObj>
              </mc:Choice>
              <mc:Fallback>
                <p:oleObj name="Equation" r:id="rId15" imgW="10287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4648200"/>
                        <a:ext cx="2417762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941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676974"/>
              </p:ext>
            </p:extLst>
          </p:nvPr>
        </p:nvGraphicFramePr>
        <p:xfrm>
          <a:off x="3276600" y="2895600"/>
          <a:ext cx="7350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0" name="Equation" r:id="rId3" imgW="304800" imgH="241300" progId="Equation.DSMT4">
                  <p:embed/>
                </p:oleObj>
              </mc:Choice>
              <mc:Fallback>
                <p:oleObj name="Equation" r:id="rId3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95600"/>
                        <a:ext cx="73501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7176"/>
              </p:ext>
            </p:extLst>
          </p:nvPr>
        </p:nvGraphicFramePr>
        <p:xfrm>
          <a:off x="3276600" y="3962400"/>
          <a:ext cx="715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1" name="Equation" r:id="rId5" imgW="304800" imgH="266700" progId="Equation.DSMT4">
                  <p:embed/>
                </p:oleObj>
              </mc:Choice>
              <mc:Fallback>
                <p:oleObj name="Equation" r:id="rId5" imgW="304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62400"/>
                        <a:ext cx="715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41841"/>
              </p:ext>
            </p:extLst>
          </p:nvPr>
        </p:nvGraphicFramePr>
        <p:xfrm>
          <a:off x="3276600" y="5257800"/>
          <a:ext cx="6873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2" name="Equation" r:id="rId7" imgW="292100" imgH="241300" progId="Equation.DSMT4">
                  <p:embed/>
                </p:oleObj>
              </mc:Choice>
              <mc:Fallback>
                <p:oleObj name="Equation" r:id="rId7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6873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738"/>
              </p:ext>
            </p:extLst>
          </p:nvPr>
        </p:nvGraphicFramePr>
        <p:xfrm>
          <a:off x="3962400" y="2667000"/>
          <a:ext cx="1868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3" name="Equation" r:id="rId9" imgW="774700" imgH="508000" progId="Equation.DSMT4">
                  <p:embed/>
                </p:oleObj>
              </mc:Choice>
              <mc:Fallback>
                <p:oleObj name="Equation" r:id="rId9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1868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641663"/>
              </p:ext>
            </p:extLst>
          </p:nvPr>
        </p:nvGraphicFramePr>
        <p:xfrm>
          <a:off x="3962400" y="3657600"/>
          <a:ext cx="24177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4" name="Equation" r:id="rId11" imgW="1028700" imgH="558800" progId="Equation.DSMT4">
                  <p:embed/>
                </p:oleObj>
              </mc:Choice>
              <mc:Fallback>
                <p:oleObj name="Equation" r:id="rId11" imgW="10287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57600"/>
                        <a:ext cx="241776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79650"/>
              </p:ext>
            </p:extLst>
          </p:nvPr>
        </p:nvGraphicFramePr>
        <p:xfrm>
          <a:off x="3906838" y="5014913"/>
          <a:ext cx="24177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5" name="Equation" r:id="rId13" imgW="1028700" imgH="533400" progId="Equation.DSMT4">
                  <p:embed/>
                </p:oleObj>
              </mc:Choice>
              <mc:Fallback>
                <p:oleObj name="Equation" r:id="rId13" imgW="10287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5014913"/>
                        <a:ext cx="2417762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872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US" dirty="0" smtClean="0"/>
              <a:t>Velocity Addition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Galilean Velocity addition                        where           and </a:t>
            </a:r>
          </a:p>
          <a:p>
            <a:r>
              <a:rPr lang="en-US" sz="2800" dirty="0" smtClean="0"/>
              <a:t>From inverse Lorentz transform                      and</a:t>
            </a:r>
          </a:p>
          <a:p>
            <a:r>
              <a:rPr lang="en-US" sz="2800" dirty="0" smtClean="0"/>
              <a:t>So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Thus    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What would be the measured speed of light in S frame?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Since              we get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Observer in S frame measures c too!  Strange but true!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32193"/>
              </p:ext>
            </p:extLst>
          </p:nvPr>
        </p:nvGraphicFramePr>
        <p:xfrm>
          <a:off x="3962400" y="1054100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7" name="Equation" r:id="rId4" imgW="660400" imgH="254000" progId="Equation.DSMT4">
                  <p:embed/>
                </p:oleObj>
              </mc:Choice>
              <mc:Fallback>
                <p:oleObj name="Equation" r:id="rId4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54100"/>
                        <a:ext cx="182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45138"/>
              </p:ext>
            </p:extLst>
          </p:nvPr>
        </p:nvGraphicFramePr>
        <p:xfrm>
          <a:off x="6773863" y="1049338"/>
          <a:ext cx="7032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8" name="Equation" r:id="rId6" imgW="508000" imgH="419100" progId="Equation.DSMT4">
                  <p:embed/>
                </p:oleObj>
              </mc:Choice>
              <mc:Fallback>
                <p:oleObj name="Equation" r:id="rId6" imgW="508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1049338"/>
                        <a:ext cx="7032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255300"/>
              </p:ext>
            </p:extLst>
          </p:nvPr>
        </p:nvGraphicFramePr>
        <p:xfrm>
          <a:off x="8153400" y="982663"/>
          <a:ext cx="685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9" name="Equation" r:id="rId8" imgW="533400" imgH="431800" progId="Equation.DSMT4">
                  <p:embed/>
                </p:oleObj>
              </mc:Choice>
              <mc:Fallback>
                <p:oleObj name="Equation" r:id="rId8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982663"/>
                        <a:ext cx="685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29481"/>
              </p:ext>
            </p:extLst>
          </p:nvPr>
        </p:nvGraphicFramePr>
        <p:xfrm>
          <a:off x="4792663" y="1668463"/>
          <a:ext cx="1617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0" name="Equation" r:id="rId10" imgW="1092200" imgH="241300" progId="Equation.DSMT4">
                  <p:embed/>
                </p:oleObj>
              </mc:Choice>
              <mc:Fallback>
                <p:oleObj name="Equation" r:id="rId10" imgW="1092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668463"/>
                        <a:ext cx="16176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40267"/>
              </p:ext>
            </p:extLst>
          </p:nvPr>
        </p:nvGraphicFramePr>
        <p:xfrm>
          <a:off x="7080250" y="1506538"/>
          <a:ext cx="13858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1" name="Equation" r:id="rId12" imgW="1181100" imgH="419100" progId="Equation.DSMT4">
                  <p:embed/>
                </p:oleObj>
              </mc:Choice>
              <mc:Fallback>
                <p:oleObj name="Equation" r:id="rId12" imgW="118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1506538"/>
                        <a:ext cx="13858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338382"/>
              </p:ext>
            </p:extLst>
          </p:nvPr>
        </p:nvGraphicFramePr>
        <p:xfrm>
          <a:off x="1331913" y="2151063"/>
          <a:ext cx="28606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2" name="Equation" r:id="rId14" imgW="1968500" imgH="635000" progId="Equation.DSMT4">
                  <p:embed/>
                </p:oleObj>
              </mc:Choice>
              <mc:Fallback>
                <p:oleObj name="Equation" r:id="rId14" imgW="19685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151063"/>
                        <a:ext cx="28606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69948"/>
              </p:ext>
            </p:extLst>
          </p:nvPr>
        </p:nvGraphicFramePr>
        <p:xfrm>
          <a:off x="3649663" y="4706938"/>
          <a:ext cx="21605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3" name="Equation" r:id="rId16" imgW="1612900" imgH="647700" progId="Equation.DSMT4">
                  <p:embed/>
                </p:oleObj>
              </mc:Choice>
              <mc:Fallback>
                <p:oleObj name="Equation" r:id="rId16" imgW="16129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706938"/>
                        <a:ext cx="216058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70336"/>
              </p:ext>
            </p:extLst>
          </p:nvPr>
        </p:nvGraphicFramePr>
        <p:xfrm>
          <a:off x="4351338" y="1919288"/>
          <a:ext cx="1108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4" name="Equation" r:id="rId18" imgW="762000" imgH="812800" progId="Equation.DSMT4">
                  <p:embed/>
                </p:oleObj>
              </mc:Choice>
              <mc:Fallback>
                <p:oleObj name="Equation" r:id="rId18" imgW="7620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1919288"/>
                        <a:ext cx="1108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56899"/>
              </p:ext>
            </p:extLst>
          </p:nvPr>
        </p:nvGraphicFramePr>
        <p:xfrm>
          <a:off x="1512888" y="3040063"/>
          <a:ext cx="1317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5" name="Equation" r:id="rId20" imgW="762000" imgH="647700" progId="Equation.DSMT4">
                  <p:embed/>
                </p:oleObj>
              </mc:Choice>
              <mc:Fallback>
                <p:oleObj name="Equation" r:id="rId20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3040063"/>
                        <a:ext cx="1317625" cy="89376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graphicFrame>
        <p:nvGraphicFramePr>
          <p:cNvPr id="3020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084782"/>
              </p:ext>
            </p:extLst>
          </p:nvPr>
        </p:nvGraphicFramePr>
        <p:xfrm>
          <a:off x="5546725" y="2071688"/>
          <a:ext cx="701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6" name="Equation" r:id="rId22" imgW="482600" imgH="647700" progId="Equation.DSMT4">
                  <p:embed/>
                </p:oleObj>
              </mc:Choice>
              <mc:Fallback>
                <p:oleObj name="Equation" r:id="rId22" imgW="482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2071688"/>
                        <a:ext cx="701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33608"/>
              </p:ext>
            </p:extLst>
          </p:nvPr>
        </p:nvGraphicFramePr>
        <p:xfrm>
          <a:off x="1752600" y="5097463"/>
          <a:ext cx="838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7" name="Equation" r:id="rId24" imgW="393700" imgH="254000" progId="Equation.DSMT4">
                  <p:embed/>
                </p:oleObj>
              </mc:Choice>
              <mc:Fallback>
                <p:oleObj name="Equation" r:id="rId24" imgW="39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97463"/>
                        <a:ext cx="8382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108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Velocity Addition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Yu </a:t>
            </a:r>
            <a:r>
              <a:rPr lang="en-US" sz="2800" smtClean="0"/>
              <a:t>Darvish </a:t>
            </a:r>
            <a:r>
              <a:rPr lang="en-US" sz="2800" dirty="0" smtClean="0"/>
              <a:t>is riding his bike at 0.8c relative to observer.  He throws a ball at 0.7c in the direction of his motion.  What speed does the observer see?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if he threw it just a bit harder?  </a:t>
            </a:r>
          </a:p>
          <a:p>
            <a:r>
              <a:rPr lang="en-US" sz="2800" dirty="0" smtClean="0"/>
              <a:t>Doesn’t help—asymptotically approach c, can’t exceed (it’s not just a postulate it’s the law)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314871"/>
              </p:ext>
            </p:extLst>
          </p:nvPr>
        </p:nvGraphicFramePr>
        <p:xfrm>
          <a:off x="3678237" y="2895600"/>
          <a:ext cx="5889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88"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7" y="2895600"/>
                        <a:ext cx="5889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89858"/>
              </p:ext>
            </p:extLst>
          </p:nvPr>
        </p:nvGraphicFramePr>
        <p:xfrm>
          <a:off x="1031875" y="2733675"/>
          <a:ext cx="15732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89" name="Equation" r:id="rId6" imgW="762000" imgH="647700" progId="Equation.DSMT4">
                  <p:embed/>
                </p:oleObj>
              </mc:Choice>
              <mc:Fallback>
                <p:oleObj name="Equation" r:id="rId6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733675"/>
                        <a:ext cx="1573213" cy="1066800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19504"/>
              </p:ext>
            </p:extLst>
          </p:nvPr>
        </p:nvGraphicFramePr>
        <p:xfrm>
          <a:off x="4267200" y="2711450"/>
          <a:ext cx="17922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0" name="Equation" r:id="rId8" imgW="889000" imgH="635000" progId="Equation.DSMT4">
                  <p:embed/>
                </p:oleObj>
              </mc:Choice>
              <mc:Fallback>
                <p:oleObj name="Equation" r:id="rId8" imgW="8890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11450"/>
                        <a:ext cx="17922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878212"/>
              </p:ext>
            </p:extLst>
          </p:nvPr>
        </p:nvGraphicFramePr>
        <p:xfrm>
          <a:off x="6013450" y="2971800"/>
          <a:ext cx="920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1" name="Equation" r:id="rId10" imgW="457200" imgH="165100" progId="Equation.DSMT4">
                  <p:embed/>
                </p:oleObj>
              </mc:Choice>
              <mc:Fallback>
                <p:oleObj name="Equation" r:id="rId10" imgW="457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971800"/>
                        <a:ext cx="920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32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/>
          <a:p>
            <a:r>
              <a:rPr lang="en-US" dirty="0" smtClean="0"/>
              <a:t>A test of Lorentz velocity addition: </a:t>
            </a:r>
            <a:r>
              <a:rPr lang="en-US" dirty="0" smtClean="0">
                <a:latin typeface="Symbol" charset="2"/>
                <a:cs typeface="Symbol" charset="2"/>
              </a:rPr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can one test experimentally the correctness of the Lorentz velocity transformation </a:t>
            </a:r>
            <a:r>
              <a:rPr lang="en-US" sz="2800" dirty="0" err="1" smtClean="0"/>
              <a:t>vs</a:t>
            </a:r>
            <a:r>
              <a:rPr lang="en-US" sz="2800" dirty="0" smtClean="0"/>
              <a:t> Galilean one?</a:t>
            </a:r>
          </a:p>
          <a:p>
            <a:r>
              <a:rPr lang="en-US" sz="2800" dirty="0" smtClean="0"/>
              <a:t>In 1964, T. </a:t>
            </a:r>
            <a:r>
              <a:rPr lang="en-US" sz="2800" dirty="0" err="1" smtClean="0"/>
              <a:t>Alvager</a:t>
            </a:r>
            <a:r>
              <a:rPr lang="en-US" sz="2800" dirty="0" smtClean="0"/>
              <a:t> and company performed a measurements of the arrival time of two photons resulting from the decay of a </a:t>
            </a:r>
            <a:r>
              <a:rPr lang="en-US" sz="2800" dirty="0" smtClean="0">
                <a:latin typeface="Symbol" charset="2"/>
                <a:cs typeface="Symbol" charset="2"/>
              </a:rPr>
              <a:t>π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in two detectors separated by 30m.</a:t>
            </a:r>
          </a:p>
          <a:p>
            <a:r>
              <a:rPr lang="en-US" sz="2800" dirty="0" smtClean="0"/>
              <a:t>Each photon has a speed of 0.99975c. What are the speed predicted by Galilean and Lorentz x-</a:t>
            </a:r>
            <a:r>
              <a:rPr lang="en-US" sz="2800" dirty="0" err="1" smtClean="0"/>
              <a:t>mation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err="1" smtClean="0"/>
              <a:t>v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=c+0.99975c=1.99975c</a:t>
            </a:r>
          </a:p>
          <a:p>
            <a:pPr lvl="1"/>
            <a:r>
              <a:rPr lang="en-US" sz="2800" dirty="0" smtClean="0"/>
              <a:t> </a:t>
            </a:r>
          </a:p>
          <a:p>
            <a:r>
              <a:rPr lang="en-US" sz="2800" dirty="0" smtClean="0"/>
              <a:t>How much time does the photon take to arrive at the detector?</a:t>
            </a:r>
          </a:p>
          <a:p>
            <a:pPr>
              <a:buNone/>
            </a:pPr>
            <a:r>
              <a:rPr lang="en-US" sz="2800" dirty="0" smtClean="0"/>
              <a:t>                   </a:t>
            </a:r>
          </a:p>
          <a:p>
            <a:endParaRPr lang="en-US" sz="2800" dirty="0" smtClean="0"/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209169"/>
              </p:ext>
            </p:extLst>
          </p:nvPr>
        </p:nvGraphicFramePr>
        <p:xfrm>
          <a:off x="1447800" y="4587875"/>
          <a:ext cx="6143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9" name="Equation" r:id="rId4" imgW="304800" imgH="241300" progId="Equation.DSMT4">
                  <p:embed/>
                </p:oleObj>
              </mc:Choice>
              <mc:Fallback>
                <p:oleObj name="Equation" r:id="rId4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87875"/>
                        <a:ext cx="6143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2350"/>
              </p:ext>
            </p:extLst>
          </p:nvPr>
        </p:nvGraphicFramePr>
        <p:xfrm>
          <a:off x="1958975" y="4572000"/>
          <a:ext cx="20034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0" name="Equation" r:id="rId6" imgW="1193800" imgH="444500" progId="Equation.DSMT4">
                  <p:embed/>
                </p:oleObj>
              </mc:Choice>
              <mc:Fallback>
                <p:oleObj name="Equation" r:id="rId6" imgW="1193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4572000"/>
                        <a:ext cx="20034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0358"/>
              </p:ext>
            </p:extLst>
          </p:nvPr>
        </p:nvGraphicFramePr>
        <p:xfrm>
          <a:off x="4281488" y="4772025"/>
          <a:ext cx="4603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1" name="Equation" r:id="rId8" imgW="228600" imgH="127000" progId="Equation.DSMT4">
                  <p:embed/>
                </p:oleObj>
              </mc:Choice>
              <mc:Fallback>
                <p:oleObj name="Equation" r:id="rId8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4772025"/>
                        <a:ext cx="4603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720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 for homework </a:t>
            </a:r>
            <a:r>
              <a:rPr lang="en-US" sz="2800" dirty="0"/>
              <a:t>#1 </a:t>
            </a:r>
          </a:p>
          <a:p>
            <a:pPr lvl="1" eaLnBrk="1" hangingPunct="1"/>
            <a:r>
              <a:rPr lang="en-US" sz="2400" dirty="0"/>
              <a:t>C</a:t>
            </a:r>
            <a:r>
              <a:rPr lang="en-US" sz="2400" dirty="0" smtClean="0"/>
              <a:t>hapter </a:t>
            </a:r>
            <a:r>
              <a:rPr lang="en-US" sz="2400" dirty="0"/>
              <a:t>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Monday, Feb. </a:t>
            </a:r>
            <a:r>
              <a:rPr lang="en-US" sz="2400" dirty="0"/>
              <a:t>3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/>
              <a:t>Colloquium </a:t>
            </a:r>
            <a:r>
              <a:rPr lang="en-US" sz="2800" dirty="0" smtClean="0"/>
              <a:t>at 4pm today in SH101</a:t>
            </a:r>
            <a:endParaRPr lang="en-US" sz="2800" dirty="0"/>
          </a:p>
          <a:p>
            <a:pPr lvl="1" eaLnBrk="1" hangingPunct="1"/>
            <a:r>
              <a:rPr lang="en-US" sz="2400" dirty="0"/>
              <a:t>Dr. </a:t>
            </a:r>
            <a:r>
              <a:rPr lang="en-US" sz="2400" dirty="0" smtClean="0"/>
              <a:t>James </a:t>
            </a:r>
            <a:r>
              <a:rPr lang="en-US" sz="2400" dirty="0" err="1" smtClean="0"/>
              <a:t>LeBeau</a:t>
            </a:r>
            <a:r>
              <a:rPr lang="en-US" sz="2400" dirty="0" smtClean="0"/>
              <a:t> of NCSU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6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Screen Shot 2014-01-28 at 8.3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8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Project 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switching the signs and primes will be insufficient!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Wednesday, Feb. 5!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667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at the same time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2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Complete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53061"/>
              </p:ext>
            </p:extLst>
          </p:nvPr>
        </p:nvGraphicFramePr>
        <p:xfrm>
          <a:off x="1173162" y="1066800"/>
          <a:ext cx="88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48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1066800"/>
                        <a:ext cx="884238" cy="50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505132"/>
              </p:ext>
            </p:extLst>
          </p:nvPr>
        </p:nvGraphicFramePr>
        <p:xfrm>
          <a:off x="1143000" y="2484438"/>
          <a:ext cx="950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49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84438"/>
                        <a:ext cx="950913" cy="649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67344"/>
              </p:ext>
            </p:extLst>
          </p:nvPr>
        </p:nvGraphicFramePr>
        <p:xfrm>
          <a:off x="1143000" y="3486150"/>
          <a:ext cx="936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0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86150"/>
                        <a:ext cx="936625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887783"/>
              </p:ext>
            </p:extLst>
          </p:nvPr>
        </p:nvGraphicFramePr>
        <p:xfrm>
          <a:off x="1143000" y="4876800"/>
          <a:ext cx="6953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1" name="Equation" r:id="rId9" imgW="254000" imgH="152400" progId="Equation.DSMT4">
                  <p:embed/>
                </p:oleObj>
              </mc:Choice>
              <mc:Fallback>
                <p:oleObj name="Equation" r:id="rId9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695325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88723"/>
              </p:ext>
            </p:extLst>
          </p:nvPr>
        </p:nvGraphicFramePr>
        <p:xfrm>
          <a:off x="5334000" y="1143000"/>
          <a:ext cx="728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2" name="Equation" r:id="rId11" imgW="241300" imgH="127000" progId="Equation.DSMT4">
                  <p:embed/>
                </p:oleObj>
              </mc:Choice>
              <mc:Fallback>
                <p:oleObj name="Equation" r:id="rId11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728663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852772"/>
              </p:ext>
            </p:extLst>
          </p:nvPr>
        </p:nvGraphicFramePr>
        <p:xfrm>
          <a:off x="5334000" y="2456484"/>
          <a:ext cx="1339330" cy="6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3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56484"/>
                        <a:ext cx="1339330" cy="6899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14879"/>
              </p:ext>
            </p:extLst>
          </p:nvPr>
        </p:nvGraphicFramePr>
        <p:xfrm>
          <a:off x="5334000" y="3471018"/>
          <a:ext cx="1293671" cy="62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4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1018"/>
                        <a:ext cx="1293671" cy="624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16864"/>
              </p:ext>
            </p:extLst>
          </p:nvPr>
        </p:nvGraphicFramePr>
        <p:xfrm>
          <a:off x="5334000" y="4951412"/>
          <a:ext cx="590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5" name="Equation" r:id="rId17" imgW="215900" imgH="139700" progId="Equation.DSMT4">
                  <p:embed/>
                </p:oleObj>
              </mc:Choice>
              <mc:Fallback>
                <p:oleObj name="Equation" r:id="rId1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1412"/>
                        <a:ext cx="590550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00603"/>
              </p:ext>
            </p:extLst>
          </p:nvPr>
        </p:nvGraphicFramePr>
        <p:xfrm>
          <a:off x="1966912" y="762000"/>
          <a:ext cx="16144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6" name="Equation" r:id="rId19" imgW="533400" imgH="457200" progId="Equation.DSMT4">
                  <p:embed/>
                </p:oleObj>
              </mc:Choice>
              <mc:Fallback>
                <p:oleObj name="Equation" r:id="rId19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2" y="762000"/>
                        <a:ext cx="1614488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770351"/>
              </p:ext>
            </p:extLst>
          </p:nvPr>
        </p:nvGraphicFramePr>
        <p:xfrm>
          <a:off x="6019800" y="749300"/>
          <a:ext cx="161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7" name="Equation" r:id="rId21" imgW="533400" imgH="457200" progId="Equation.DSMT4">
                  <p:embed/>
                </p:oleObj>
              </mc:Choice>
              <mc:Fallback>
                <p:oleObj name="Equation" r:id="rId21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49300"/>
                        <a:ext cx="161290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14608"/>
              </p:ext>
            </p:extLst>
          </p:nvPr>
        </p:nvGraphicFramePr>
        <p:xfrm>
          <a:off x="2082800" y="2562225"/>
          <a:ext cx="431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8" name="Equation" r:id="rId23" imgW="127000" imgH="165100" progId="Equation.DSMT4">
                  <p:embed/>
                </p:oleObj>
              </mc:Choice>
              <mc:Fallback>
                <p:oleObj name="Equation" r:id="rId2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62225"/>
                        <a:ext cx="43180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18124"/>
              </p:ext>
            </p:extLst>
          </p:nvPr>
        </p:nvGraphicFramePr>
        <p:xfrm>
          <a:off x="2036763" y="3581400"/>
          <a:ext cx="40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9" name="Equation" r:id="rId25" imgW="114300" imgH="139700" progId="Equation.DSMT4">
                  <p:embed/>
                </p:oleObj>
              </mc:Choice>
              <mc:Fallback>
                <p:oleObj name="Equation" r:id="rId25" imgW="114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81400"/>
                        <a:ext cx="401637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68850"/>
              </p:ext>
            </p:extLst>
          </p:nvPr>
        </p:nvGraphicFramePr>
        <p:xfrm>
          <a:off x="1819275" y="4419600"/>
          <a:ext cx="19145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60" name="Equation" r:id="rId27" imgW="698500" imgH="520700" progId="Equation.DSMT4">
                  <p:embed/>
                </p:oleObj>
              </mc:Choice>
              <mc:Fallback>
                <p:oleObj name="Equation" r:id="rId27" imgW="698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19600"/>
                        <a:ext cx="1914525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82828"/>
              </p:ext>
            </p:extLst>
          </p:nvPr>
        </p:nvGraphicFramePr>
        <p:xfrm>
          <a:off x="5880100" y="4419600"/>
          <a:ext cx="2120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61" name="Equation" r:id="rId29" imgW="774700" imgH="520700" progId="Equation.DSMT4">
                  <p:embed/>
                </p:oleObj>
              </mc:Choice>
              <mc:Fallback>
                <p:oleObj name="Equation" r:id="rId29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19600"/>
                        <a:ext cx="2120900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242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the stick down along his or her respective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moving length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moving with velocity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of Mary’s stick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14708"/>
              </p:ext>
            </p:extLst>
          </p:nvPr>
        </p:nvGraphicFramePr>
        <p:xfrm>
          <a:off x="3733800" y="1677688"/>
          <a:ext cx="1600200" cy="43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0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7688"/>
                        <a:ext cx="1600200" cy="435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40579"/>
              </p:ext>
            </p:extLst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1" name="Equation" r:id="rId5" imgW="723900" imgH="241300" progId="Equation.DSMT4">
                  <p:embed/>
                </p:oleObj>
              </mc:Choice>
              <mc:Fallback>
                <p:oleObj name="Equation" r:id="rId5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27192"/>
              </p:ext>
            </p:extLst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2" name="Equation" r:id="rId7" imgW="546100" imgH="203200" progId="Equation.DSMT4">
                  <p:embed/>
                </p:oleObj>
              </mc:Choice>
              <mc:Fallback>
                <p:oleObj name="Equation" r:id="rId7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11585"/>
              </p:ext>
            </p:extLst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3" name="Equation" r:id="rId9" imgW="1206500" imgH="482600" progId="Equation.DSMT4">
                  <p:embed/>
                </p:oleObj>
              </mc:Choice>
              <mc:Fallback>
                <p:oleObj name="Equation" r:id="rId9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478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36777"/>
              </p:ext>
            </p:extLst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50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70350"/>
              </p:ext>
            </p:extLst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51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49845"/>
              </p:ext>
            </p:extLst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52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51950"/>
              </p:ext>
            </p:extLst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53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37998"/>
              </p:ext>
            </p:extLst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54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66099"/>
              </p:ext>
            </p:extLst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55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248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Length Contraction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 smtClean="0"/>
              <a:t>Proper length (length of object in its own frame: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Length of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11214"/>
              </p:ext>
            </p:extLst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17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91775"/>
              </p:ext>
            </p:extLst>
          </p:nvPr>
        </p:nvGraphicFramePr>
        <p:xfrm>
          <a:off x="2514600" y="4572000"/>
          <a:ext cx="4090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18" name="Equation" r:id="rId6" imgW="1574800" imgH="241300" progId="Equation.DSMT4">
                  <p:embed/>
                </p:oleObj>
              </mc:Choice>
              <mc:Fallback>
                <p:oleObj name="Equation" r:id="rId6" imgW="157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4090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0908"/>
              </p:ext>
            </p:extLst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19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20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21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8706"/>
              </p:ext>
            </p:extLst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22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58693"/>
              </p:ext>
            </p:extLst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23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77145"/>
              </p:ext>
            </p:extLst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24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Since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&gt;1, the length is shorter in the direction of motion (length contraction!)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07019"/>
              </p:ext>
            </p:extLst>
          </p:nvPr>
        </p:nvGraphicFramePr>
        <p:xfrm>
          <a:off x="6553200" y="4572000"/>
          <a:ext cx="1649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25" name="Equation" r:id="rId21" imgW="635000" imgH="241300" progId="Equation.DSMT4">
                  <p:embed/>
                </p:oleObj>
              </mc:Choice>
              <mc:Fallback>
                <p:oleObj name="Equation" r:id="rId21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72000"/>
                        <a:ext cx="1649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466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17209</TotalTime>
  <Words>1250</Words>
  <Application>Microsoft Macintosh PowerPoint</Application>
  <PresentationFormat>On-screen Show (4:3)</PresentationFormat>
  <Paragraphs>166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phys1443-spring02</vt:lpstr>
      <vt:lpstr>Equation</vt:lpstr>
      <vt:lpstr>PHYS 3313 – Section 001 Lecture #5</vt:lpstr>
      <vt:lpstr>Announcements</vt:lpstr>
      <vt:lpstr>PowerPoint Presentation</vt:lpstr>
      <vt:lpstr>Special Project #2</vt:lpstr>
      <vt:lpstr>Length Contraction</vt:lpstr>
      <vt:lpstr>The Complete Lorentz Transformations</vt:lpstr>
      <vt:lpstr>Length Contraction cont’d </vt:lpstr>
      <vt:lpstr>Measurement in Rest Frame</vt:lpstr>
      <vt:lpstr>Length Contraction Summary</vt:lpstr>
      <vt:lpstr>More about Muons</vt:lpstr>
      <vt:lpstr>Addition of Velocities</vt:lpstr>
      <vt:lpstr>So that…</vt:lpstr>
      <vt:lpstr>The Lorentz Velocity Transformations</vt:lpstr>
      <vt:lpstr>Velocity Addition Summary</vt:lpstr>
      <vt:lpstr>Velocity Addition Example</vt:lpstr>
      <vt:lpstr>A test of Lorentz velocity addition: π0 decay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873</cp:revision>
  <dcterms:created xsi:type="dcterms:W3CDTF">2012-08-29T20:00:19Z</dcterms:created>
  <dcterms:modified xsi:type="dcterms:W3CDTF">2014-01-29T21:04:44Z</dcterms:modified>
</cp:coreProperties>
</file>