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77" r:id="rId2"/>
    <p:sldId id="482" r:id="rId3"/>
    <p:sldId id="581" r:id="rId4"/>
    <p:sldId id="584" r:id="rId5"/>
    <p:sldId id="585"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99" r:id="rId20"/>
    <p:sldId id="600"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9" d="100"/>
          <a:sy n="79" d="100"/>
        </p:scale>
        <p:origin x="-2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84" charset="-128"/>
                <a:cs typeface="ＭＳ Ｐゴシック" pitchFamily="-84" charset="-128"/>
              </a:rPr>
              <a:t>Figure 2.26 The spacetime diagram for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trip to the star system and back. Notice that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worldline is a vertical line at </a:t>
            </a:r>
            <a:r>
              <a:rPr lang="en-US" altLang="ja-JP" i="1">
                <a:ea typeface="ＭＳ Ｐゴシック" pitchFamily="-84" charset="-128"/>
                <a:cs typeface="ＭＳ Ｐゴシック" pitchFamily="-84" charset="-128"/>
              </a:rPr>
              <a:t>x</a:t>
            </a:r>
            <a:r>
              <a:rPr lang="en-US" altLang="ja-JP">
                <a:ea typeface="ＭＳ Ｐゴシック" pitchFamily="-84" charset="-128"/>
                <a:cs typeface="ＭＳ Ｐゴシック" pitchFamily="-84" charset="-128"/>
              </a:rPr>
              <a:t> = 0, and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two worldlines have the correct slope given by the magnitude </a:t>
            </a:r>
            <a:r>
              <a:rPr lang="en-US" altLang="ja-JP" i="1">
                <a:ea typeface="ＭＳ Ｐゴシック" pitchFamily="-84" charset="-128"/>
                <a:cs typeface="ＭＳ Ｐゴシック" pitchFamily="-84" charset="-128"/>
              </a:rPr>
              <a:t>c/v</a:t>
            </a:r>
            <a:r>
              <a:rPr lang="en-US" altLang="ja-JP">
                <a:ea typeface="ＭＳ Ｐゴシック" pitchFamily="-84" charset="-128"/>
                <a:cs typeface="ＭＳ Ｐゴシック" pitchFamily="-84" charset="-128"/>
              </a:rPr>
              <a:t>. The black dashed lines represent light signals sent at annual intervals from Mary to Frank.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annual signals to Mary are solid black. The solid dots denote the time when the light signals arrive.</a:t>
            </a:r>
          </a:p>
          <a:p>
            <a:pPr eaLnBrk="1" hangingPunct="1"/>
            <a:endParaRPr lang="en-US">
              <a:ea typeface="ＭＳ Ｐゴシック" pitchFamily="-84" charset="-128"/>
              <a:cs typeface="ＭＳ Ｐゴシック" pitchFamily="-84" charset="-128"/>
            </a:endParaRPr>
          </a:p>
        </p:txBody>
      </p:sp>
      <p:sp>
        <p:nvSpPr>
          <p:cNvPr id="156675" name="Slide Number Placeholder 3"/>
          <p:cNvSpPr>
            <a:spLocks noGrp="1"/>
          </p:cNvSpPr>
          <p:nvPr>
            <p:ph type="sldNum" sz="quarter" idx="5"/>
          </p:nvPr>
        </p:nvSpPr>
        <p:spPr bwMode="auto">
          <a:noFill/>
          <a:ln>
            <a:miter lim="800000"/>
            <a:headEnd/>
            <a:tailEnd/>
          </a:ln>
        </p:spPr>
        <p:txBody>
          <a:bodyPr/>
          <a:lstStyle/>
          <a:p>
            <a:fld id="{B9107FB8-B7A4-3041-9E34-42F9AF38FCBE}" type="slidenum">
              <a:rPr lang="en-US"/>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2.27</a:t>
            </a:r>
          </a:p>
        </p:txBody>
      </p:sp>
      <p:sp>
        <p:nvSpPr>
          <p:cNvPr id="105475" name="Slide Number Placeholder 3"/>
          <p:cNvSpPr>
            <a:spLocks noGrp="1"/>
          </p:cNvSpPr>
          <p:nvPr>
            <p:ph type="sldNum" sz="quarter" idx="5"/>
          </p:nvPr>
        </p:nvSpPr>
        <p:spPr bwMode="auto">
          <a:noFill/>
          <a:ln>
            <a:miter lim="800000"/>
            <a:headEnd/>
            <a:tailEnd/>
          </a:ln>
        </p:spPr>
        <p:txBody>
          <a:bodyPr/>
          <a:lstStyle/>
          <a:p>
            <a:fld id="{ECCB6D4D-832E-6844-A6EC-AAFA965E607C}"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0.emf"/><Relationship Id="rId5" Type="http://schemas.openxmlformats.org/officeDocument/2006/relationships/oleObject" Target="../embeddings/oleObject5.bin"/><Relationship Id="rId6" Type="http://schemas.openxmlformats.org/officeDocument/2006/relationships/image" Target="../media/image11.emf"/><Relationship Id="rId7" Type="http://schemas.openxmlformats.org/officeDocument/2006/relationships/oleObject" Target="../embeddings/oleObject6.bin"/><Relationship Id="rId8" Type="http://schemas.openxmlformats.org/officeDocument/2006/relationships/image" Target="../media/image12.emf"/><Relationship Id="rId9" Type="http://schemas.openxmlformats.org/officeDocument/2006/relationships/oleObject" Target="../embeddings/oleObject7.bin"/><Relationship Id="rId10"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2.emf"/><Relationship Id="rId13" Type="http://schemas.openxmlformats.org/officeDocument/2006/relationships/oleObject" Target="../embeddings/oleObject15.bin"/><Relationship Id="rId14" Type="http://schemas.openxmlformats.org/officeDocument/2006/relationships/image" Target="../media/image23.emf"/><Relationship Id="rId15" Type="http://schemas.openxmlformats.org/officeDocument/2006/relationships/oleObject" Target="../embeddings/oleObject16.bin"/><Relationship Id="rId16"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8.emf"/><Relationship Id="rId5" Type="http://schemas.openxmlformats.org/officeDocument/2006/relationships/oleObject" Target="../embeddings/oleObject11.bin"/><Relationship Id="rId6" Type="http://schemas.openxmlformats.org/officeDocument/2006/relationships/image" Target="../media/image19.emf"/><Relationship Id="rId7" Type="http://schemas.openxmlformats.org/officeDocument/2006/relationships/oleObject" Target="../embeddings/oleObject12.bin"/><Relationship Id="rId8" Type="http://schemas.openxmlformats.org/officeDocument/2006/relationships/image" Target="../media/image20.emf"/><Relationship Id="rId9" Type="http://schemas.openxmlformats.org/officeDocument/2006/relationships/oleObject" Target="../embeddings/oleObject13.bin"/><Relationship Id="rId10"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5.emf"/><Relationship Id="rId5" Type="http://schemas.openxmlformats.org/officeDocument/2006/relationships/oleObject" Target="../embeddings/oleObject18.bin"/><Relationship Id="rId6" Type="http://schemas.openxmlformats.org/officeDocument/2006/relationships/image" Target="../media/image26.emf"/><Relationship Id="rId7" Type="http://schemas.openxmlformats.org/officeDocument/2006/relationships/oleObject" Target="../embeddings/oleObject19.bin"/><Relationship Id="rId8" Type="http://schemas.openxmlformats.org/officeDocument/2006/relationships/image" Target="../media/image27.emf"/><Relationship Id="rId9" Type="http://schemas.openxmlformats.org/officeDocument/2006/relationships/oleObject" Target="../embeddings/oleObject20.bin"/><Relationship Id="rId10"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9026" y="1531203"/>
            <a:ext cx="26779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a:t>
            </a:r>
            <a:r>
              <a:rPr lang="en-US" dirty="0">
                <a:solidFill>
                  <a:schemeClr val="accent2"/>
                </a:solidFill>
                <a:latin typeface="Monotype Corsiva" pitchFamily="-84" charset="0"/>
              </a:rPr>
              <a:t>3</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smtClean="0">
                <a:solidFill>
                  <a:srgbClr val="FF0066"/>
                </a:solidFill>
                <a:latin typeface="Monotype Corsiva" pitchFamily="-84" charset="0"/>
              </a:rPr>
              <a:t>Mark</a:t>
            </a:r>
            <a:r>
              <a:rPr lang="en-US" dirty="0" smtClean="0">
                <a:solidFill>
                  <a:schemeClr val="accent2"/>
                </a:solidFill>
                <a:latin typeface="Monotype Corsiva" pitchFamily="-84" charset="0"/>
              </a:rPr>
              <a:t> </a:t>
            </a:r>
            <a:r>
              <a:rPr lang="en-US" b="1" dirty="0" err="1" smtClean="0">
                <a:solidFill>
                  <a:srgbClr val="FF0066"/>
                </a:solidFill>
                <a:latin typeface="Monotype Corsiva" pitchFamily="-84" charset="0"/>
              </a:rPr>
              <a:t>Sosebee</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990600" y="2362200"/>
            <a:ext cx="68580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4000" dirty="0" smtClean="0">
                <a:solidFill>
                  <a:schemeClr val="accent2"/>
                </a:solidFill>
                <a:latin typeface="Arial Narrow" pitchFamily="-84" charset="0"/>
              </a:rPr>
              <a:t>The Twin </a:t>
            </a:r>
            <a:r>
              <a:rPr lang="en-US" sz="4000" dirty="0">
                <a:solidFill>
                  <a:schemeClr val="accent2"/>
                </a:solidFill>
                <a:latin typeface="Arial Narrow" pitchFamily="-84" charset="0"/>
              </a:rPr>
              <a:t>Paradox</a:t>
            </a:r>
          </a:p>
          <a:p>
            <a:pPr marL="609600" indent="-609600">
              <a:spcBef>
                <a:spcPct val="20000"/>
              </a:spcBef>
              <a:buFontTx/>
              <a:buChar char="•"/>
            </a:pPr>
            <a:r>
              <a:rPr lang="en-US" sz="4000" dirty="0">
                <a:solidFill>
                  <a:schemeClr val="accent2"/>
                </a:solidFill>
                <a:latin typeface="Arial Narrow" pitchFamily="-84" charset="0"/>
              </a:rPr>
              <a:t>Space-time Diagram</a:t>
            </a:r>
          </a:p>
          <a:p>
            <a:pPr marL="609600" indent="-609600">
              <a:spcBef>
                <a:spcPct val="20000"/>
              </a:spcBef>
              <a:buFontTx/>
              <a:buChar char="•"/>
            </a:pPr>
            <a:r>
              <a:rPr lang="en-US" sz="4000" dirty="0">
                <a:solidFill>
                  <a:schemeClr val="accent2"/>
                </a:solidFill>
                <a:latin typeface="Arial Narrow" pitchFamily="-84" charset="0"/>
              </a:rPr>
              <a:t>The Doppler </a:t>
            </a:r>
            <a:r>
              <a:rPr lang="en-US" sz="4000" dirty="0" smtClean="0">
                <a:solidFill>
                  <a:schemeClr val="accent2"/>
                </a:solidFill>
                <a:latin typeface="Arial Narrow" pitchFamily="-84" charset="0"/>
              </a:rPr>
              <a:t>Effect</a:t>
            </a:r>
            <a:endParaRPr lang="en-US" sz="4000" dirty="0" smtClean="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Monday, Feb. 3, 2014</a:t>
            </a:r>
            <a:endParaRPr lang="en-US"/>
          </a:p>
        </p:txBody>
      </p:sp>
      <p:sp>
        <p:nvSpPr>
          <p:cNvPr id="3" name="Footer Placeholder 2"/>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4281964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0081994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0388165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277813"/>
            <a:ext cx="8229600" cy="455612"/>
          </a:xfrm>
        </p:spPr>
        <p:txBody>
          <a:bodyPr/>
          <a:lstStyle/>
          <a:p>
            <a:pPr algn="ctr" eaLnBrk="1" hangingPunct="1"/>
            <a:r>
              <a:rPr lang="en-US" sz="3400" dirty="0">
                <a:solidFill>
                  <a:srgbClr val="FF0000"/>
                </a:solidFill>
                <a:ea typeface="ＭＳ Ｐゴシック" pitchFamily="-84" charset="-128"/>
                <a:cs typeface="ＭＳ Ｐゴシック" pitchFamily="-84" charset="-128"/>
              </a:rPr>
              <a:t>Invariant Quantities</a:t>
            </a:r>
            <a:r>
              <a:rPr lang="en-US" sz="3400" dirty="0">
                <a:ea typeface="ＭＳ Ｐゴシック" pitchFamily="-84" charset="-128"/>
                <a:cs typeface="ＭＳ Ｐゴシック" pitchFamily="-84" charset="-128"/>
              </a:rPr>
              <a:t>: The </a:t>
            </a:r>
            <a:r>
              <a:rPr lang="en-US" sz="3400" dirty="0" smtClean="0">
                <a:ea typeface="ＭＳ Ｐゴシック" pitchFamily="-84" charset="-128"/>
                <a:cs typeface="ＭＳ Ｐゴシック" pitchFamily="-84" charset="-128"/>
              </a:rPr>
              <a:t>Space-time </a:t>
            </a:r>
            <a:r>
              <a:rPr lang="en-US" sz="3400" dirty="0">
                <a:ea typeface="ＭＳ Ｐゴシック" pitchFamily="-84" charset="-128"/>
                <a:cs typeface="ＭＳ Ｐゴシック" pitchFamily="-84" charset="-128"/>
              </a:rPr>
              <a:t>Interval</a:t>
            </a:r>
          </a:p>
        </p:txBody>
      </p:sp>
      <p:sp>
        <p:nvSpPr>
          <p:cNvPr id="99330" name="Rectangle 3"/>
          <p:cNvSpPr>
            <a:spLocks noGrp="1" noChangeArrowheads="1"/>
          </p:cNvSpPr>
          <p:nvPr>
            <p:ph type="body" idx="1"/>
          </p:nvPr>
        </p:nvSpPr>
        <p:spPr>
          <a:xfrm>
            <a:off x="457200" y="914400"/>
            <a:ext cx="8001000" cy="5105400"/>
          </a:xfrm>
        </p:spPr>
        <p:txBody>
          <a:bodyPr/>
          <a:lstStyle/>
          <a:p>
            <a:pPr eaLnBrk="1" hangingPunct="1">
              <a:lnSpc>
                <a:spcPct val="90000"/>
              </a:lnSpc>
            </a:pPr>
            <a:r>
              <a:rPr lang="en-US" dirty="0">
                <a:ea typeface="ＭＳ Ｐゴシック" pitchFamily="-84" charset="-128"/>
                <a:cs typeface="ＭＳ Ｐゴシック" pitchFamily="-84" charset="-128"/>
              </a:rPr>
              <a:t>Since all observers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see</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the same speed </a:t>
            </a:r>
            <a:r>
              <a:rPr lang="en-US" altLang="ja-JP" dirty="0" smtClean="0">
                <a:ea typeface="ＭＳ Ｐゴシック" pitchFamily="-84" charset="-128"/>
                <a:cs typeface="ＭＳ Ｐゴシック" pitchFamily="-84" charset="-128"/>
              </a:rPr>
              <a:t>of </a:t>
            </a:r>
            <a:r>
              <a:rPr lang="en-US" dirty="0" smtClean="0">
                <a:ea typeface="ＭＳ Ｐゴシック" pitchFamily="-84" charset="-128"/>
                <a:cs typeface="ＭＳ Ｐゴシック" pitchFamily="-84" charset="-128"/>
              </a:rPr>
              <a:t>light</a:t>
            </a:r>
            <a:r>
              <a:rPr lang="en-US" dirty="0">
                <a:ea typeface="ＭＳ Ｐゴシック" pitchFamily="-84" charset="-128"/>
                <a:cs typeface="ＭＳ Ｐゴシック" pitchFamily="-84" charset="-128"/>
              </a:rPr>
              <a:t>, then all observers, regardless of their</a:t>
            </a:r>
            <a:r>
              <a:rPr lang="en-US" dirty="0" smtClean="0">
                <a:ea typeface="ＭＳ Ｐゴシック" pitchFamily="-84" charset="-128"/>
                <a:cs typeface="ＭＳ Ｐゴシック" pitchFamily="-84" charset="-128"/>
              </a:rPr>
              <a:t> velocities</a:t>
            </a:r>
            <a:r>
              <a:rPr lang="en-US" dirty="0">
                <a:ea typeface="ＭＳ Ｐゴシック" pitchFamily="-84" charset="-128"/>
                <a:cs typeface="ＭＳ Ｐゴシック" pitchFamily="-84" charset="-128"/>
              </a:rPr>
              <a:t>, must see spherical wave fronts</a:t>
            </a:r>
            <a:r>
              <a:rPr lang="en-US" dirty="0" smtClean="0">
                <a:ea typeface="ＭＳ Ｐゴシック" pitchFamily="-84" charset="-128"/>
                <a:cs typeface="ＭＳ Ｐゴシック" pitchFamily="-84" charset="-128"/>
              </a:rPr>
              <a:t>. Thus the quantity:</a:t>
            </a:r>
            <a:endParaRPr lang="en-US" i="1" dirty="0" smtClean="0">
              <a:ea typeface="ＭＳ Ｐゴシック" pitchFamily="-84" charset="-128"/>
              <a:cs typeface="ＭＳ Ｐゴシック" pitchFamily="-84" charset="-128"/>
            </a:endParaRPr>
          </a:p>
          <a:p>
            <a:pPr eaLnBrk="1" hangingPunct="1">
              <a:lnSpc>
                <a:spcPct val="90000"/>
              </a:lnSpc>
              <a:buNone/>
            </a:pPr>
            <a:r>
              <a:rPr lang="en-US" i="1" dirty="0" smtClean="0">
                <a:ea typeface="ＭＳ Ｐゴシック" pitchFamily="-84" charset="-128"/>
                <a:cs typeface="ＭＳ Ｐゴシック" pitchFamily="-84" charset="-128"/>
              </a:rPr>
              <a:t>	</a:t>
            </a:r>
            <a:endParaRPr lang="en-US" altLang="ja-JP" dirty="0" smtClean="0">
              <a:solidFill>
                <a:srgbClr val="800000"/>
              </a:solidFill>
              <a:ea typeface="ＭＳ Ｐゴシック" pitchFamily="-84" charset="-128"/>
              <a:cs typeface="ＭＳ Ｐゴシック" pitchFamily="-84" charset="-128"/>
            </a:endParaRPr>
          </a:p>
          <a:p>
            <a:pPr eaLnBrk="1" hangingPunct="1">
              <a:lnSpc>
                <a:spcPct val="90000"/>
              </a:lnSpc>
              <a:buNone/>
            </a:pPr>
            <a:r>
              <a:rPr lang="en-US" dirty="0" smtClean="0">
                <a:ea typeface="ＭＳ Ｐゴシック" pitchFamily="-84" charset="-128"/>
                <a:cs typeface="ＭＳ Ｐゴシック" pitchFamily="-84" charset="-128"/>
              </a:rPr>
              <a:t>	is invariant.</a:t>
            </a:r>
          </a:p>
          <a:p>
            <a:pPr eaLnBrk="1" hangingPunct="1">
              <a:lnSpc>
                <a:spcPct val="90000"/>
              </a:lnSpc>
            </a:pPr>
            <a:r>
              <a:rPr lang="en-US" dirty="0" smtClean="0">
                <a:ea typeface="ＭＳ Ｐゴシック" pitchFamily="-84" charset="-128"/>
                <a:cs typeface="ＭＳ Ｐゴシック" pitchFamily="-84" charset="-128"/>
              </a:rPr>
              <a:t>For any two events, the space-time interval </a:t>
            </a:r>
            <a:r>
              <a:rPr lang="en-US" dirty="0">
                <a:latin typeface="Lucida Grande" pitchFamily="-84" charset="0"/>
              </a:rPr>
              <a:t> </a:t>
            </a:r>
            <a:r>
              <a:rPr lang="en-US" dirty="0" smtClean="0">
                <a:latin typeface="Lucida Grande" pitchFamily="-84" charset="0"/>
              </a:rPr>
              <a:t>                          </a:t>
            </a:r>
            <a:r>
              <a:rPr lang="en-US" dirty="0" smtClean="0">
                <a:ea typeface="ＭＳ Ｐゴシック" pitchFamily="-84" charset="-128"/>
                <a:cs typeface="ＭＳ Ｐゴシック" pitchFamily="-84" charset="-128"/>
              </a:rPr>
              <a:t>          			between the two events is </a:t>
            </a:r>
            <a:r>
              <a:rPr lang="en-US" b="1" dirty="0" smtClean="0">
                <a:solidFill>
                  <a:srgbClr val="000000"/>
                </a:solidFill>
                <a:ea typeface="ＭＳ Ｐゴシック" pitchFamily="-84" charset="-128"/>
                <a:cs typeface="ＭＳ Ｐゴシック" pitchFamily="-84" charset="-128"/>
              </a:rPr>
              <a:t>invariant </a:t>
            </a:r>
            <a:r>
              <a:rPr lang="en-US" dirty="0" smtClean="0">
                <a:ea typeface="ＭＳ Ｐゴシック" pitchFamily="-84" charset="-128"/>
                <a:cs typeface="ＭＳ Ｐゴシック" pitchFamily="-84" charset="-128"/>
              </a:rPr>
              <a:t>in any inertial frame. </a:t>
            </a:r>
          </a:p>
        </p:txBody>
      </p:sp>
      <p:sp>
        <p:nvSpPr>
          <p:cNvPr id="10" name="Date Placeholder 9"/>
          <p:cNvSpPr>
            <a:spLocks noGrp="1"/>
          </p:cNvSpPr>
          <p:nvPr>
            <p:ph type="dt" sz="half" idx="10"/>
          </p:nvPr>
        </p:nvSpPr>
        <p:spPr/>
        <p:txBody>
          <a:bodyPr/>
          <a:lstStyle/>
          <a:p>
            <a:pPr>
              <a:defRPr/>
            </a:pPr>
            <a:r>
              <a:rPr lang="en-US" smtClean="0"/>
              <a:t>Monday, Feb. 3, 2014</a:t>
            </a:r>
            <a:endParaRPr lang="en-US"/>
          </a:p>
        </p:txBody>
      </p:sp>
      <p:sp>
        <p:nvSpPr>
          <p:cNvPr id="11" name="Slide Number Placeholder 10"/>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12" name="Footer Placeholder 11"/>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58731305"/>
              </p:ext>
            </p:extLst>
          </p:nvPr>
        </p:nvGraphicFramePr>
        <p:xfrm>
          <a:off x="1622425" y="2743200"/>
          <a:ext cx="739775" cy="609600"/>
        </p:xfrm>
        <a:graphic>
          <a:graphicData uri="http://schemas.openxmlformats.org/presentationml/2006/ole">
            <mc:AlternateContent xmlns:mc="http://schemas.openxmlformats.org/markup-compatibility/2006">
              <mc:Choice xmlns:v="urn:schemas-microsoft-com:vml" Requires="v">
                <p:oleObj spid="_x0000_s137721"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srcRect/>
                      <a:stretch>
                        <a:fillRect/>
                      </a:stretch>
                    </p:blipFill>
                    <p:spPr bwMode="auto">
                      <a:xfrm>
                        <a:off x="1622425" y="2743200"/>
                        <a:ext cx="739775" cy="6096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89139703"/>
              </p:ext>
            </p:extLst>
          </p:nvPr>
        </p:nvGraphicFramePr>
        <p:xfrm>
          <a:off x="882914" y="4114800"/>
          <a:ext cx="2469886" cy="762000"/>
        </p:xfrm>
        <a:graphic>
          <a:graphicData uri="http://schemas.openxmlformats.org/presentationml/2006/ole">
            <mc:AlternateContent xmlns:mc="http://schemas.openxmlformats.org/markup-compatibility/2006">
              <mc:Choice xmlns:v="urn:schemas-microsoft-com:vml" Requires="v">
                <p:oleObj spid="_x0000_s137722" name="Equation" r:id="rId5" imgW="1168400" imgH="304800" progId="Equation.DSMT4">
                  <p:embed/>
                </p:oleObj>
              </mc:Choice>
              <mc:Fallback>
                <p:oleObj name="Equation" r:id="rId5" imgW="1168400" imgH="304800" progId="Equation.DSMT4">
                  <p:embed/>
                  <p:pic>
                    <p:nvPicPr>
                      <p:cNvPr id="0" name=""/>
                      <p:cNvPicPr>
                        <a:picLocks noChangeAspect="1" noChangeArrowheads="1"/>
                      </p:cNvPicPr>
                      <p:nvPr/>
                    </p:nvPicPr>
                    <p:blipFill>
                      <a:blip r:embed="rId6"/>
                      <a:srcRect/>
                      <a:stretch>
                        <a:fillRect/>
                      </a:stretch>
                    </p:blipFill>
                    <p:spPr bwMode="auto">
                      <a:xfrm>
                        <a:off x="882914" y="4114800"/>
                        <a:ext cx="2469886" cy="7620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74154375"/>
              </p:ext>
            </p:extLst>
          </p:nvPr>
        </p:nvGraphicFramePr>
        <p:xfrm>
          <a:off x="2332038" y="2743200"/>
          <a:ext cx="1706562" cy="609600"/>
        </p:xfrm>
        <a:graphic>
          <a:graphicData uri="http://schemas.openxmlformats.org/presentationml/2006/ole">
            <mc:AlternateContent xmlns:mc="http://schemas.openxmlformats.org/markup-compatibility/2006">
              <mc:Choice xmlns:v="urn:schemas-microsoft-com:vml" Requires="v">
                <p:oleObj spid="_x0000_s137723" name="Equation" r:id="rId7" imgW="673100" imgH="203200" progId="Equation.DSMT4">
                  <p:embed/>
                </p:oleObj>
              </mc:Choice>
              <mc:Fallback>
                <p:oleObj name="Equation" r:id="rId7" imgW="673100" imgH="203200" progId="Equation.DSMT4">
                  <p:embed/>
                  <p:pic>
                    <p:nvPicPr>
                      <p:cNvPr id="0" name=""/>
                      <p:cNvPicPr>
                        <a:picLocks noChangeAspect="1" noChangeArrowheads="1"/>
                      </p:cNvPicPr>
                      <p:nvPr/>
                    </p:nvPicPr>
                    <p:blipFill>
                      <a:blip r:embed="rId8"/>
                      <a:srcRect/>
                      <a:stretch>
                        <a:fillRect/>
                      </a:stretch>
                    </p:blipFill>
                    <p:spPr bwMode="auto">
                      <a:xfrm>
                        <a:off x="2332038" y="2743200"/>
                        <a:ext cx="1706562" cy="609600"/>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55141501"/>
              </p:ext>
            </p:extLst>
          </p:nvPr>
        </p:nvGraphicFramePr>
        <p:xfrm>
          <a:off x="4117975" y="2590800"/>
          <a:ext cx="2511425" cy="914400"/>
        </p:xfrm>
        <a:graphic>
          <a:graphicData uri="http://schemas.openxmlformats.org/presentationml/2006/ole">
            <mc:AlternateContent xmlns:mc="http://schemas.openxmlformats.org/markup-compatibility/2006">
              <mc:Choice xmlns:v="urn:schemas-microsoft-com:vml" Requires="v">
                <p:oleObj spid="_x0000_s137724" name="Equation" r:id="rId9" imgW="990600" imgH="304800" progId="Equation.DSMT4">
                  <p:embed/>
                </p:oleObj>
              </mc:Choice>
              <mc:Fallback>
                <p:oleObj name="Equation" r:id="rId9" imgW="990600" imgH="304800" progId="Equation.DSMT4">
                  <p:embed/>
                  <p:pic>
                    <p:nvPicPr>
                      <p:cNvPr id="0" name=""/>
                      <p:cNvPicPr>
                        <a:picLocks noChangeAspect="1" noChangeArrowheads="1"/>
                      </p:cNvPicPr>
                      <p:nvPr/>
                    </p:nvPicPr>
                    <p:blipFill>
                      <a:blip r:embed="rId10"/>
                      <a:srcRect/>
                      <a:stretch>
                        <a:fillRect/>
                      </a:stretch>
                    </p:blipFill>
                    <p:spPr bwMode="auto">
                      <a:xfrm>
                        <a:off x="4117975" y="2590800"/>
                        <a:ext cx="2511425" cy="914400"/>
                      </a:xfrm>
                      <a:prstGeom prst="rect">
                        <a:avLst/>
                      </a:prstGeom>
                      <a:noFill/>
                      <a:ln>
                        <a:noFill/>
                      </a:ln>
                      <a:effectLs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46984863"/>
              </p:ext>
            </p:extLst>
          </p:nvPr>
        </p:nvGraphicFramePr>
        <p:xfrm>
          <a:off x="6327775" y="2590800"/>
          <a:ext cx="1063625" cy="914400"/>
        </p:xfrm>
        <a:graphic>
          <a:graphicData uri="http://schemas.openxmlformats.org/presentationml/2006/ole">
            <mc:AlternateContent xmlns:mc="http://schemas.openxmlformats.org/markup-compatibility/2006">
              <mc:Choice xmlns:v="urn:schemas-microsoft-com:vml" Requires="v">
                <p:oleObj spid="_x0000_s137725" name="Equation" r:id="rId11" imgW="419100" imgH="304800" progId="Equation.DSMT4">
                  <p:embed/>
                </p:oleObj>
              </mc:Choice>
              <mc:Fallback>
                <p:oleObj name="Equation" r:id="rId11" imgW="419100" imgH="304800" progId="Equation.DSMT4">
                  <p:embed/>
                  <p:pic>
                    <p:nvPicPr>
                      <p:cNvPr id="0" name=""/>
                      <p:cNvPicPr>
                        <a:picLocks noChangeAspect="1" noChangeArrowheads="1"/>
                      </p:cNvPicPr>
                      <p:nvPr/>
                    </p:nvPicPr>
                    <p:blipFill>
                      <a:blip r:embed="rId12"/>
                      <a:srcRect/>
                      <a:stretch>
                        <a:fillRect/>
                      </a:stretch>
                    </p:blipFill>
                    <p:spPr bwMode="auto">
                      <a:xfrm>
                        <a:off x="6327775" y="2590800"/>
                        <a:ext cx="1063625" cy="914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79900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7813"/>
            <a:ext cx="8226425" cy="533400"/>
          </a:xfrm>
        </p:spPr>
        <p:txBody>
          <a:bodyPr/>
          <a:lstStyle/>
          <a:p>
            <a:pPr algn="ctr" eaLnBrk="1" hangingPunct="1"/>
            <a:r>
              <a:rPr lang="en-US" sz="5400" dirty="0" smtClean="0">
                <a:ea typeface="ＭＳ Ｐゴシック" pitchFamily="-84" charset="-128"/>
                <a:cs typeface="ＭＳ Ｐゴシック" pitchFamily="-84" charset="-128"/>
              </a:rPr>
              <a:t>Space-time </a:t>
            </a:r>
            <a:r>
              <a:rPr lang="en-US" sz="5400" dirty="0">
                <a:ea typeface="ＭＳ Ｐゴシック" pitchFamily="-84" charset="-128"/>
                <a:cs typeface="ＭＳ Ｐゴシック" pitchFamily="-84" charset="-128"/>
              </a:rPr>
              <a:t>Invariants</a:t>
            </a:r>
          </a:p>
        </p:txBody>
      </p:sp>
      <p:sp>
        <p:nvSpPr>
          <p:cNvPr id="101378" name="Rectangle 3"/>
          <p:cNvSpPr>
            <a:spLocks noGrp="1" noChangeArrowheads="1"/>
          </p:cNvSpPr>
          <p:nvPr>
            <p:ph type="body" idx="1"/>
          </p:nvPr>
        </p:nvSpPr>
        <p:spPr>
          <a:xfrm>
            <a:off x="227013" y="914401"/>
            <a:ext cx="8688387" cy="5105400"/>
          </a:xfrm>
        </p:spPr>
        <p:txBody>
          <a:bodyPr/>
          <a:lstStyle/>
          <a:p>
            <a:pPr marL="400050" indent="-400050" eaLnBrk="1" hangingPunct="1">
              <a:buFont typeface="Wingdings" pitchFamily="-84" charset="2"/>
              <a:buNone/>
            </a:pPr>
            <a:r>
              <a:rPr lang="en-US" dirty="0">
                <a:solidFill>
                  <a:srgbClr val="000090"/>
                </a:solidFill>
                <a:ea typeface="ＭＳ Ｐゴシック" pitchFamily="-84" charset="-128"/>
                <a:cs typeface="ＭＳ Ｐゴシック" pitchFamily="-84" charset="-128"/>
              </a:rPr>
              <a:t>There are three possibilities for the invariant quantity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a:t>
            </a:r>
          </a:p>
          <a:p>
            <a:pPr marL="400050" indent="-400050" eaLnBrk="1" hangingPunct="1">
              <a:buFont typeface="Wingdings" pitchFamily="-84" charset="2"/>
              <a:buNone/>
            </a:pPr>
            <a:r>
              <a:rPr lang="en-US" dirty="0" smtClean="0">
                <a:solidFill>
                  <a:srgbClr val="000090"/>
                </a:solidFill>
                <a:ea typeface="ＭＳ Ｐゴシック" pitchFamily="-84" charset="-128"/>
                <a:cs typeface="ＭＳ Ｐゴシック" pitchFamily="-84" charset="-128"/>
              </a:rPr>
              <a:t>			</a:t>
            </a:r>
            <a:endParaRPr lang="en-US" dirty="0" smtClean="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l-GR" dirty="0" smtClean="0">
                <a:solidFill>
                  <a:srgbClr val="000090"/>
                </a:solidFill>
                <a:latin typeface="Lucida Grande" pitchFamily="-84" charset="0"/>
              </a:rPr>
              <a:t>Δ</a:t>
            </a:r>
            <a:r>
              <a:rPr lang="en-US"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dirty="0">
                <a:solidFill>
                  <a:srgbClr val="000090"/>
                </a:solidFill>
                <a:ea typeface="ＭＳ Ｐゴシック" pitchFamily="-84" charset="-128"/>
                <a:cs typeface="ＭＳ Ｐゴシック" pitchFamily="-84" charset="-128"/>
              </a:rPr>
              <a: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b="1" dirty="0" smtClean="0">
                <a:solidFill>
                  <a:srgbClr val="000090"/>
                </a:solidFill>
                <a:ea typeface="ＭＳ Ｐゴシック" pitchFamily="-84" charset="-128"/>
                <a:cs typeface="ＭＳ Ｐゴシック" pitchFamily="-84" charset="-128"/>
              </a:rPr>
              <a:t>: light-like</a:t>
            </a:r>
            <a:r>
              <a:rPr lang="en-US" i="1" dirty="0" smtClean="0">
                <a:solidFill>
                  <a:srgbClr val="000090"/>
                </a:solidFill>
                <a:ea typeface="ＭＳ Ｐゴシック" pitchFamily="-84" charset="-128"/>
                <a:cs typeface="ＭＳ Ｐゴシック" pitchFamily="-84" charset="-128"/>
              </a:rPr>
              <a:t> </a:t>
            </a:r>
            <a:r>
              <a:rPr lang="en-US"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connected only by a light signal</a:t>
            </a:r>
            <a:r>
              <a:rPr lang="en-US"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&gt;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&gt; </a:t>
            </a:r>
            <a:r>
              <a:rPr lang="en-US" i="1" dirty="0">
                <a:solidFill>
                  <a:srgbClr val="000090"/>
                </a:solidFill>
                <a:ea typeface="ＭＳ Ｐゴシック" pitchFamily="-84" charset="-128"/>
                <a:cs typeface="ＭＳ Ｐゴシック" pitchFamily="-84" charset="-128"/>
              </a:rPr>
              <a:t>c</a:t>
            </a:r>
            <a:r>
              <a:rPr lang="en-US"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space-like</a:t>
            </a:r>
            <a:r>
              <a:rPr lang="en-US"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No </a:t>
            </a:r>
            <a:r>
              <a:rPr lang="en-US" dirty="0">
                <a:ea typeface="ＭＳ Ｐゴシック" pitchFamily="-84" charset="-128"/>
                <a:cs typeface="ＭＳ Ｐゴシック" pitchFamily="-84" charset="-128"/>
              </a:rPr>
              <a:t>signal can travel fast enough to connect the two events. The events are not causally </a:t>
            </a:r>
            <a:r>
              <a:rPr lang="en-US"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i="1" dirty="0">
                <a:solidFill>
                  <a:srgbClr val="000090"/>
                </a:solidFill>
                <a:ea typeface="ＭＳ Ｐゴシック" pitchFamily="-84" charset="-128"/>
                <a:cs typeface="ＭＳ Ｐゴシック" pitchFamily="-84" charset="-128"/>
              </a:rPr>
              <a:t> &lt; 0</a:t>
            </a:r>
            <a:r>
              <a:rPr lang="en-US" dirty="0">
                <a:solidFill>
                  <a:srgbClr val="000090"/>
                </a:solidFill>
                <a:ea typeface="ＭＳ Ｐゴシック" pitchFamily="-84" charset="-128"/>
                <a:cs typeface="ＭＳ Ｐゴシック" pitchFamily="-84" charset="-128"/>
              </a:rPr>
              <a:t>: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&lt;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time-like </a:t>
            </a:r>
            <a:r>
              <a:rPr lang="en-US" dirty="0" smtClean="0">
                <a:solidFill>
                  <a:srgbClr val="000090"/>
                </a:solidFill>
                <a:ea typeface="ＭＳ Ｐゴシック" pitchFamily="-84" charset="-128"/>
                <a:cs typeface="ＭＳ Ｐゴシック" pitchFamily="-84" charset="-128"/>
              </a:rPr>
              <a:t>separation</a:t>
            </a:r>
            <a:r>
              <a:rPr lang="en-US" b="1" dirty="0" smtClean="0">
                <a:solidFill>
                  <a:srgbClr val="000090"/>
                </a:solidFill>
                <a:ea typeface="ＭＳ Ｐゴシック" pitchFamily="-84" charset="-128"/>
                <a:cs typeface="ＭＳ Ｐゴシック" pitchFamily="-84" charset="-128"/>
              </a:rPr>
              <a:t> </a:t>
            </a:r>
            <a:endParaRPr lang="en-US"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causally connected.</a:t>
            </a:r>
            <a:r>
              <a:rPr lang="en-US"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These two events cannot occur simultaneously!</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dirty="0"/>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28111527"/>
              </p:ext>
            </p:extLst>
          </p:nvPr>
        </p:nvGraphicFramePr>
        <p:xfrm>
          <a:off x="2590800" y="1263768"/>
          <a:ext cx="3313380" cy="1022232"/>
        </p:xfrm>
        <a:graphic>
          <a:graphicData uri="http://schemas.openxmlformats.org/presentationml/2006/ole">
            <mc:AlternateContent xmlns:mc="http://schemas.openxmlformats.org/markup-compatibility/2006">
              <mc:Choice xmlns:v="urn:schemas-microsoft-com:vml" Requires="v">
                <p:oleObj spid="_x0000_s138345" name="Equation" r:id="rId3" imgW="1168400" imgH="304800" progId="Equation.DSMT4">
                  <p:embed/>
                </p:oleObj>
              </mc:Choice>
              <mc:Fallback>
                <p:oleObj name="Equation" r:id="rId3" imgW="1168400" imgH="304800" progId="Equation.DSMT4">
                  <p:embed/>
                  <p:pic>
                    <p:nvPicPr>
                      <p:cNvPr id="0" name=""/>
                      <p:cNvPicPr>
                        <a:picLocks noChangeAspect="1" noChangeArrowheads="1"/>
                      </p:cNvPicPr>
                      <p:nvPr/>
                    </p:nvPicPr>
                    <p:blipFill>
                      <a:blip r:embed="rId4"/>
                      <a:srcRect/>
                      <a:stretch>
                        <a:fillRect/>
                      </a:stretch>
                    </p:blipFill>
                    <p:spPr bwMode="auto">
                      <a:xfrm>
                        <a:off x="2590800" y="1263768"/>
                        <a:ext cx="3313380" cy="102223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2693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04800" y="609600"/>
            <a:ext cx="3810000" cy="1139825"/>
          </a:xfrm>
        </p:spPr>
        <p:txBody>
          <a:bodyPr/>
          <a:lstStyle/>
          <a:p>
            <a:pPr algn="ctr"/>
            <a:r>
              <a:rPr lang="en-US" dirty="0">
                <a:ea typeface="ＭＳ Ｐゴシック" pitchFamily="-84" charset="-128"/>
                <a:cs typeface="ＭＳ Ｐゴシック" pitchFamily="-84" charset="-128"/>
              </a:rPr>
              <a:t>The Twin Paradox in Space-Time</a:t>
            </a:r>
          </a:p>
        </p:txBody>
      </p:sp>
      <p:pic>
        <p:nvPicPr>
          <p:cNvPr id="102402" name="Picture 1"/>
          <p:cNvPicPr>
            <a:picLocks/>
          </p:cNvPicPr>
          <p:nvPr/>
        </p:nvPicPr>
        <p:blipFill>
          <a:blip r:embed="rId3"/>
          <a:srcRect/>
          <a:stretch>
            <a:fillRect/>
          </a:stretch>
        </p:blipFill>
        <p:spPr bwMode="auto">
          <a:xfrm>
            <a:off x="4191000" y="152400"/>
            <a:ext cx="4597400" cy="6350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8268970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09600" y="152400"/>
            <a:ext cx="7772400" cy="609600"/>
          </a:xfrm>
        </p:spPr>
        <p:txBody>
          <a:bodyPr/>
          <a:lstStyle/>
          <a:p>
            <a:pPr algn="ctr" eaLnBrk="1" hangingPunct="1"/>
            <a:r>
              <a:rPr lang="en-US" sz="4800" dirty="0" smtClean="0">
                <a:ea typeface="ＭＳ Ｐゴシック" pitchFamily="-84" charset="-128"/>
                <a:cs typeface="ＭＳ Ｐゴシック" pitchFamily="-84" charset="-128"/>
              </a:rPr>
              <a:t>The </a:t>
            </a:r>
            <a:r>
              <a:rPr lang="en-US" sz="4800" dirty="0">
                <a:ea typeface="ＭＳ Ｐゴシック" pitchFamily="-84" charset="-128"/>
                <a:cs typeface="ＭＳ Ｐゴシック" pitchFamily="-84" charset="-128"/>
              </a:rPr>
              <a:t>Doppler Effect </a:t>
            </a:r>
          </a:p>
        </p:txBody>
      </p:sp>
      <p:sp>
        <p:nvSpPr>
          <p:cNvPr id="103426" name="Rectangle 5"/>
          <p:cNvSpPr>
            <a:spLocks noGrp="1" noChangeArrowheads="1"/>
          </p:cNvSpPr>
          <p:nvPr>
            <p:ph type="body" idx="1"/>
          </p:nvPr>
        </p:nvSpPr>
        <p:spPr>
          <a:xfrm>
            <a:off x="457200" y="990600"/>
            <a:ext cx="8153400" cy="5410200"/>
          </a:xfrm>
        </p:spPr>
        <p:txBody>
          <a:bodyPr/>
          <a:lstStyle/>
          <a:p>
            <a:pPr eaLnBrk="1" hangingPunct="1">
              <a:lnSpc>
                <a:spcPct val="80000"/>
              </a:lnSpc>
            </a:pPr>
            <a:r>
              <a:rPr lang="en-US" sz="2800" dirty="0">
                <a:ea typeface="ＭＳ Ｐゴシック" pitchFamily="-84" charset="-128"/>
                <a:cs typeface="ＭＳ Ｐゴシック" pitchFamily="-84" charset="-128"/>
              </a:rPr>
              <a:t>The Doppler effect of </a:t>
            </a:r>
            <a:r>
              <a:rPr lang="en-US" sz="2800" u="sng" dirty="0">
                <a:ea typeface="ＭＳ Ｐゴシック" pitchFamily="-84" charset="-128"/>
                <a:cs typeface="ＭＳ Ｐゴシック" pitchFamily="-84" charset="-128"/>
              </a:rPr>
              <a:t>sound</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i="1" dirty="0">
                <a:ea typeface="ＭＳ Ｐゴシック" pitchFamily="-84" charset="-128"/>
                <a:cs typeface="ＭＳ Ｐゴシック" pitchFamily="-84" charset="-128"/>
              </a:rPr>
              <a:t>I</a:t>
            </a:r>
            <a:r>
              <a:rPr lang="en-US" sz="2400" i="1" dirty="0" smtClean="0">
                <a:ea typeface="ＭＳ Ｐゴシック" pitchFamily="-84" charset="-128"/>
                <a:cs typeface="ＭＳ Ｐゴシック" pitchFamily="-84" charset="-128"/>
              </a:rPr>
              <a:t>ncreased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of sound as a source</a:t>
            </a:r>
            <a:r>
              <a:rPr lang="en-US" sz="2400" dirty="0" smtClean="0">
                <a:ea typeface="ＭＳ Ｐゴシック" pitchFamily="-84" charset="-128"/>
                <a:cs typeface="ＭＳ Ｐゴシック" pitchFamily="-84" charset="-128"/>
              </a:rPr>
              <a:t> approaches </a:t>
            </a:r>
            <a:r>
              <a:rPr lang="en-US" sz="2400" dirty="0">
                <a:ea typeface="ＭＳ Ｐゴシック" pitchFamily="-84" charset="-128"/>
                <a:cs typeface="ＭＳ Ｐゴシック" pitchFamily="-84" charset="-128"/>
              </a:rPr>
              <a:t>a </a:t>
            </a:r>
            <a:r>
              <a:rPr lang="en-US" sz="2400" dirty="0" smtClean="0">
                <a:ea typeface="ＭＳ Ｐゴシック" pitchFamily="-84" charset="-128"/>
                <a:cs typeface="ＭＳ Ｐゴシック" pitchFamily="-84" charset="-128"/>
              </a:rPr>
              <a:t>receiver</a:t>
            </a:r>
          </a:p>
          <a:p>
            <a:pPr lvl="1" eaLnBrk="1" hangingPunct="1">
              <a:lnSpc>
                <a:spcPct val="80000"/>
              </a:lnSpc>
            </a:pPr>
            <a:r>
              <a:rPr lang="en-US" sz="2400" i="1" dirty="0">
                <a:ea typeface="ＭＳ Ｐゴシック" pitchFamily="-84" charset="-128"/>
                <a:cs typeface="ＭＳ Ｐゴシック" pitchFamily="-84" charset="-128"/>
              </a:rPr>
              <a:t>D</a:t>
            </a:r>
            <a:r>
              <a:rPr lang="en-US" sz="2400" i="1" dirty="0" smtClean="0">
                <a:ea typeface="ＭＳ Ｐゴシック" pitchFamily="-84" charset="-128"/>
                <a:cs typeface="ＭＳ Ｐゴシック" pitchFamily="-84" charset="-128"/>
              </a:rPr>
              <a:t>ecreased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as the source recedes.</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a:ea typeface="ＭＳ Ｐゴシック" pitchFamily="-84" charset="-128"/>
                <a:cs typeface="ＭＳ Ｐゴシック" pitchFamily="-84" charset="-128"/>
              </a:rPr>
              <a:t>Also, the same change in sound frequency occurs when the source is fixed and the receiver is moving.</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change in frequency of the sound wave depends on whether the source or receiver is moving.</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smtClean="0">
                <a:ea typeface="ＭＳ Ｐゴシック" pitchFamily="-84" charset="-128"/>
                <a:cs typeface="ＭＳ Ｐゴシック" pitchFamily="-84" charset="-128"/>
              </a:rPr>
              <a:t>Does this violate the principle of relativity?</a:t>
            </a:r>
          </a:p>
          <a:p>
            <a:pPr lvl="1" eaLnBrk="1" hangingPunct="1">
              <a:lnSpc>
                <a:spcPct val="80000"/>
              </a:lnSpc>
            </a:pPr>
            <a:r>
              <a:rPr lang="en-US" sz="2400" dirty="0" smtClean="0">
                <a:ea typeface="ＭＳ Ｐゴシック" pitchFamily="-84" charset="-128"/>
                <a:cs typeface="ＭＳ Ｐゴシック" pitchFamily="-84" charset="-128"/>
              </a:rPr>
              <a:t>No</a:t>
            </a:r>
          </a:p>
          <a:p>
            <a:pPr lvl="1" eaLnBrk="1" hangingPunct="1">
              <a:lnSpc>
                <a:spcPct val="80000"/>
              </a:lnSpc>
            </a:pPr>
            <a:r>
              <a:rPr lang="en-US" sz="2400" dirty="0" smtClean="0">
                <a:ea typeface="ＭＳ Ｐゴシック" pitchFamily="-84" charset="-128"/>
                <a:cs typeface="ＭＳ Ｐゴシック" pitchFamily="-84" charset="-128"/>
              </a:rPr>
              <a:t>Why not?</a:t>
            </a:r>
          </a:p>
          <a:p>
            <a:pPr lvl="1" eaLnBrk="1" hangingPunct="1">
              <a:lnSpc>
                <a:spcPct val="80000"/>
              </a:lnSpc>
            </a:pPr>
            <a:r>
              <a:rPr lang="en-US" sz="2400" dirty="0" smtClean="0">
                <a:ea typeface="ＭＳ Ｐゴシック" pitchFamily="-84" charset="-128"/>
                <a:cs typeface="ＭＳ Ｐゴシック" pitchFamily="-84" charset="-128"/>
              </a:rPr>
              <a:t>Sounds wave is in a </a:t>
            </a:r>
            <a:r>
              <a:rPr lang="en-US" sz="2400" dirty="0">
                <a:ea typeface="ＭＳ Ｐゴシック" pitchFamily="-84" charset="-128"/>
                <a:cs typeface="ＭＳ Ｐゴシック" pitchFamily="-84" charset="-128"/>
              </a:rPr>
              <a:t>special frame</a:t>
            </a:r>
            <a:r>
              <a:rPr lang="en-US" sz="2400" dirty="0" smtClean="0">
                <a:ea typeface="ＭＳ Ｐゴシック" pitchFamily="-84" charset="-128"/>
                <a:cs typeface="ＭＳ Ｐゴシック" pitchFamily="-84" charset="-128"/>
              </a:rPr>
              <a:t> of </a:t>
            </a:r>
            <a:r>
              <a:rPr lang="en-US" sz="2400" dirty="0">
                <a:ea typeface="ＭＳ Ｐゴシック" pitchFamily="-84" charset="-128"/>
                <a:cs typeface="ＭＳ Ｐゴシック" pitchFamily="-84" charset="-128"/>
              </a:rPr>
              <a:t>media such as air, water, or a steel plate in order to propagate;</a:t>
            </a:r>
            <a:r>
              <a:rPr lang="en-US" sz="2400" dirty="0" smtClean="0">
                <a:ea typeface="ＭＳ Ｐゴシック" pitchFamily="-84" charset="-128"/>
                <a:cs typeface="ＭＳ Ｐゴシック" pitchFamily="-84" charset="-128"/>
              </a:rPr>
              <a:t> </a:t>
            </a:r>
          </a:p>
          <a:p>
            <a:pPr eaLnBrk="1" hangingPunct="1">
              <a:lnSpc>
                <a:spcPct val="80000"/>
              </a:lnSpc>
            </a:pPr>
            <a:r>
              <a:rPr lang="en-US" sz="2800" dirty="0" smtClean="0">
                <a:ea typeface="ＭＳ Ｐゴシック" pitchFamily="-84" charset="-128"/>
                <a:cs typeface="ＭＳ Ｐゴシック" pitchFamily="-84" charset="-128"/>
              </a:rPr>
              <a:t>Light </a:t>
            </a:r>
            <a:r>
              <a:rPr lang="en-US" sz="2800" dirty="0">
                <a:ea typeface="ＭＳ Ｐゴシック" pitchFamily="-84" charset="-128"/>
                <a:cs typeface="ＭＳ Ｐゴシック" pitchFamily="-84" charset="-128"/>
              </a:rPr>
              <a:t>does</a:t>
            </a:r>
            <a:r>
              <a:rPr lang="en-US" sz="2800" dirty="0" smtClean="0">
                <a:ea typeface="ＭＳ Ｐゴシック" pitchFamily="-84" charset="-128"/>
                <a:cs typeface="ＭＳ Ｐゴシック" pitchFamily="-84" charset="-128"/>
              </a:rPr>
              <a:t> not need a medium to propagate!</a:t>
            </a: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724460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62000" y="152400"/>
            <a:ext cx="7772400" cy="914400"/>
          </a:xfrm>
        </p:spPr>
        <p:txBody>
          <a:bodyPr/>
          <a:lstStyle/>
          <a:p>
            <a:pPr algn="ctr" eaLnBrk="1" hangingPunct="1"/>
            <a:r>
              <a:rPr lang="en-US" dirty="0">
                <a:ea typeface="ＭＳ Ｐゴシック" pitchFamily="-84" charset="-128"/>
                <a:cs typeface="ＭＳ Ｐゴシック" pitchFamily="-84" charset="-128"/>
              </a:rPr>
              <a:t>Recall the Doppler Effect</a:t>
            </a:r>
          </a:p>
        </p:txBody>
      </p:sp>
      <p:pic>
        <p:nvPicPr>
          <p:cNvPr id="104450" name="Picture 1"/>
          <p:cNvPicPr>
            <a:picLocks/>
          </p:cNvPicPr>
          <p:nvPr/>
        </p:nvPicPr>
        <p:blipFill>
          <a:blip r:embed="rId3"/>
          <a:srcRect/>
          <a:stretch>
            <a:fillRect/>
          </a:stretch>
        </p:blipFill>
        <p:spPr bwMode="auto">
          <a:xfrm>
            <a:off x="254000" y="1219200"/>
            <a:ext cx="8636000" cy="457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817472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7812"/>
            <a:ext cx="8229600" cy="712787"/>
          </a:xfrm>
        </p:spPr>
        <p:txBody>
          <a:bodyPr/>
          <a:lstStyle/>
          <a:p>
            <a:pPr algn="ctr" eaLnBrk="1" hangingPunct="1"/>
            <a:r>
              <a:rPr lang="en-US" sz="4000" dirty="0">
                <a:ea typeface="ＭＳ Ｐゴシック" pitchFamily="-84" charset="-128"/>
                <a:cs typeface="ＭＳ Ｐゴシック" pitchFamily="-84" charset="-128"/>
              </a:rPr>
              <a:t>The Relativistic Doppler Effect </a:t>
            </a:r>
          </a:p>
        </p:txBody>
      </p:sp>
      <p:sp>
        <p:nvSpPr>
          <p:cNvPr id="106498" name="Rectangle 3"/>
          <p:cNvSpPr>
            <a:spLocks noGrp="1" noChangeArrowheads="1"/>
          </p:cNvSpPr>
          <p:nvPr>
            <p:ph type="body" idx="1"/>
          </p:nvPr>
        </p:nvSpPr>
        <p:spPr>
          <a:xfrm>
            <a:off x="228600" y="990600"/>
            <a:ext cx="8759825" cy="5181600"/>
          </a:xfrm>
        </p:spPr>
        <p:txBody>
          <a:bodyPr/>
          <a:lstStyle/>
          <a:p>
            <a:pPr marL="571500" indent="-571500" eaLnBrk="1" hangingPunct="1">
              <a:buFont typeface="Wingdings" pitchFamily="-84" charset="2"/>
              <a:buNone/>
            </a:pPr>
            <a:r>
              <a:rPr lang="en-US" sz="2800" dirty="0">
                <a:ea typeface="ＭＳ Ｐゴシック" pitchFamily="-84" charset="-128"/>
                <a:cs typeface="ＭＳ Ｐゴシック" pitchFamily="-84" charset="-128"/>
              </a:rPr>
              <a:t>Consider a source of light </a:t>
            </a:r>
            <a:r>
              <a:rPr lang="en-US" sz="2800" dirty="0" smtClean="0">
                <a:ea typeface="ＭＳ Ｐゴシック" pitchFamily="-84" charset="-128"/>
                <a:cs typeface="ＭＳ Ｐゴシック" pitchFamily="-84" charset="-128"/>
              </a:rPr>
              <a:t>(a </a:t>
            </a:r>
            <a:r>
              <a:rPr lang="en-US" sz="2800" dirty="0">
                <a:ea typeface="ＭＳ Ｐゴシック" pitchFamily="-84" charset="-128"/>
                <a:cs typeface="ＭＳ Ｐゴシック" pitchFamily="-84" charset="-128"/>
              </a:rPr>
              <a:t>star) and a receiver</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an astronomer) approaching one another with a relative velocity </a:t>
            </a:r>
            <a:r>
              <a:rPr lang="en-US" sz="2800" i="1" dirty="0" err="1">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a:t>
            </a:r>
            <a:r>
              <a:rPr lang="en-US" sz="2800" dirty="0" smtClean="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Consider the receiver in system K and the light source in system 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moving toward the receiver with velocity </a:t>
            </a:r>
            <a:r>
              <a:rPr lang="en-US" altLang="ja-JP" sz="2800" i="1" dirty="0" err="1">
                <a:ea typeface="ＭＳ Ｐゴシック" pitchFamily="-84" charset="-128"/>
                <a:cs typeface="ＭＳ Ｐゴシック" pitchFamily="-84" charset="-128"/>
              </a:rPr>
              <a:t>v</a:t>
            </a:r>
            <a:r>
              <a:rPr lang="en-US" altLang="ja-JP" sz="28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The source emits </a:t>
            </a:r>
            <a:r>
              <a:rPr lang="en-US" sz="2800" i="1" dirty="0" err="1">
                <a:ea typeface="ＭＳ Ｐゴシック" pitchFamily="-84" charset="-128"/>
                <a:cs typeface="ＭＳ Ｐゴシック" pitchFamily="-84" charset="-128"/>
              </a:rPr>
              <a:t>n</a:t>
            </a:r>
            <a:r>
              <a:rPr lang="en-US" sz="2800" i="1" dirty="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waves 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Because the speed of light is always </a:t>
            </a:r>
            <a:r>
              <a:rPr lang="en-US" sz="2800" i="1" dirty="0">
                <a:ea typeface="ＭＳ Ｐゴシック" pitchFamily="-84" charset="-128"/>
                <a:cs typeface="ＭＳ Ｐゴシック" pitchFamily="-84" charset="-128"/>
              </a:rPr>
              <a:t>c </a:t>
            </a:r>
            <a:r>
              <a:rPr lang="en-US" sz="2800" dirty="0">
                <a:ea typeface="ＭＳ Ｐゴシック" pitchFamily="-84" charset="-128"/>
                <a:cs typeface="ＭＳ Ｐゴシック" pitchFamily="-84" charset="-128"/>
              </a:rPr>
              <a:t>and the source is moving with velocity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the total distance between the front and rear of the wave e</a:t>
            </a:r>
            <a:r>
              <a:rPr lang="en-US" sz="2800" dirty="0" smtClean="0">
                <a:ea typeface="ＭＳ Ｐゴシック" pitchFamily="-84" charset="-128"/>
                <a:cs typeface="ＭＳ Ｐゴシック" pitchFamily="-84" charset="-128"/>
              </a:rPr>
              <a:t>mitted </a:t>
            </a:r>
            <a:r>
              <a:rPr lang="en-US" sz="2800" dirty="0">
                <a:ea typeface="ＭＳ Ｐゴシック" pitchFamily="-84" charset="-128"/>
                <a:cs typeface="ＭＳ Ｐゴシック" pitchFamily="-84" charset="-128"/>
              </a:rPr>
              <a:t>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is</a:t>
            </a:r>
            <a:r>
              <a:rPr lang="en-US" sz="2800" dirty="0" smtClean="0">
                <a:ea typeface="ＭＳ Ｐゴシック" pitchFamily="-84" charset="-128"/>
                <a:cs typeface="ＭＳ Ｐゴシック" pitchFamily="-84" charset="-128"/>
              </a:rPr>
              <a:t>:</a:t>
            </a:r>
          </a:p>
          <a:p>
            <a:pPr marL="571500" indent="-571500" algn="ctr" eaLnBrk="1" hangingPunct="1">
              <a:buFont typeface="Wingdings" pitchFamily="-84" charset="2"/>
              <a:buNone/>
            </a:pPr>
            <a:r>
              <a:rPr lang="en-US" sz="2800" dirty="0">
                <a:solidFill>
                  <a:srgbClr val="660066"/>
                </a:solidFill>
                <a:ea typeface="ＭＳ Ｐゴシック" pitchFamily="-84" charset="-128"/>
                <a:cs typeface="ＭＳ Ｐゴシック" pitchFamily="-84" charset="-128"/>
              </a:rPr>
              <a:t>Length of wave train = </a:t>
            </a:r>
            <a:r>
              <a:rPr lang="en-US" sz="2800" i="1" dirty="0" err="1">
                <a:solidFill>
                  <a:srgbClr val="660066"/>
                </a:solidFill>
                <a:ea typeface="ＭＳ Ｐゴシック" pitchFamily="-84" charset="-128"/>
                <a:cs typeface="ＭＳ Ｐゴシック" pitchFamily="-84" charset="-128"/>
              </a:rPr>
              <a:t>cT</a:t>
            </a:r>
            <a:r>
              <a:rPr lang="en-US" sz="2800" dirty="0">
                <a:solidFill>
                  <a:srgbClr val="660066"/>
                </a:solidFill>
                <a:ea typeface="ＭＳ Ｐゴシック" pitchFamily="-84" charset="-128"/>
                <a:cs typeface="ＭＳ Ｐゴシック" pitchFamily="-84" charset="-128"/>
              </a:rPr>
              <a:t> </a:t>
            </a:r>
            <a:r>
              <a:rPr lang="en-US" sz="2800" dirty="0">
                <a:solidFill>
                  <a:srgbClr val="660066"/>
                </a:solidFill>
                <a:ea typeface="Lucida Grande" pitchFamily="-84" charset="0"/>
                <a:cs typeface="Lucida Grande" pitchFamily="-84" charset="0"/>
              </a:rPr>
              <a:t>−</a:t>
            </a:r>
            <a:r>
              <a:rPr lang="en-US" sz="2800" dirty="0">
                <a:solidFill>
                  <a:srgbClr val="660066"/>
                </a:solidFill>
                <a:ea typeface="Arial" pitchFamily="-84" charset="0"/>
                <a:cs typeface="Arial" pitchFamily="-84" charset="0"/>
              </a:rPr>
              <a:t> </a:t>
            </a:r>
            <a:r>
              <a:rPr lang="en-US" sz="2800" i="1" dirty="0" err="1">
                <a:solidFill>
                  <a:srgbClr val="660066"/>
                </a:solidFill>
                <a:ea typeface="Arial" pitchFamily="-84" charset="0"/>
                <a:cs typeface="Arial" pitchFamily="-84" charset="0"/>
              </a:rPr>
              <a:t>vT</a:t>
            </a:r>
            <a:endParaRPr lang="en-US" sz="2800" dirty="0">
              <a:solidFill>
                <a:srgbClr val="660066"/>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289047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76200"/>
            <a:ext cx="7772400" cy="609600"/>
          </a:xfrm>
        </p:spPr>
        <p:txBody>
          <a:bodyPr/>
          <a:lstStyle/>
          <a:p>
            <a:pPr algn="ctr" eaLnBrk="1" hangingPunct="1"/>
            <a:r>
              <a:rPr lang="en-US" sz="3400" dirty="0">
                <a:ea typeface="ＭＳ Ｐゴシック" pitchFamily="-84" charset="-128"/>
                <a:cs typeface="ＭＳ Ｐゴシック" pitchFamily="-84" charset="-128"/>
              </a:rPr>
              <a:t>The Relativistic Doppler Effect </a:t>
            </a:r>
            <a:r>
              <a:rPr lang="en-US" sz="3400" dirty="0">
                <a:solidFill>
                  <a:srgbClr val="FF0000"/>
                </a:solidFill>
                <a:ea typeface="ＭＳ Ｐゴシック" pitchFamily="-84" charset="-128"/>
                <a:cs typeface="ＭＳ Ｐゴシック" pitchFamily="-84" charset="-128"/>
              </a:rPr>
              <a:t>(</a:t>
            </a:r>
            <a:r>
              <a:rPr lang="en-US" sz="3400" dirty="0" err="1" smtClean="0">
                <a:solidFill>
                  <a:srgbClr val="FF0000"/>
                </a:solidFill>
                <a:ea typeface="ＭＳ Ｐゴシック" pitchFamily="-84" charset="-128"/>
                <a:cs typeface="ＭＳ Ｐゴシック" pitchFamily="-84" charset="-128"/>
              </a:rPr>
              <a:t>con’</a:t>
            </a:r>
            <a:r>
              <a:rPr lang="en-US" altLang="ja-JP" sz="3400" dirty="0" err="1" smtClean="0">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sp>
        <p:nvSpPr>
          <p:cNvPr id="107522" name="Rectangle 3"/>
          <p:cNvSpPr>
            <a:spLocks noGrp="1" noChangeArrowheads="1"/>
          </p:cNvSpPr>
          <p:nvPr>
            <p:ph type="body" idx="1"/>
          </p:nvPr>
        </p:nvSpPr>
        <p:spPr>
          <a:xfrm>
            <a:off x="457201" y="838200"/>
            <a:ext cx="5943599" cy="4878387"/>
          </a:xfrm>
        </p:spPr>
        <p:txBody>
          <a:bodyPr/>
          <a:lstStyle/>
          <a:p>
            <a:pPr marL="0" indent="0" eaLnBrk="1" hangingPunct="1">
              <a:buFont typeface="Wingdings" pitchFamily="-84" charset="2"/>
              <a:buNone/>
            </a:pPr>
            <a:r>
              <a:rPr lang="en-US" sz="2400" dirty="0">
                <a:ea typeface="ＭＳ Ｐゴシック" pitchFamily="-84" charset="-128"/>
                <a:cs typeface="ＭＳ Ｐゴシック" pitchFamily="-84" charset="-128"/>
              </a:rPr>
              <a:t>Because there are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waves emitted by the source in time period T, </a:t>
            </a:r>
            <a:r>
              <a:rPr lang="en-US" sz="2400" dirty="0">
                <a:ea typeface="ＭＳ Ｐゴシック" pitchFamily="-84" charset="-128"/>
                <a:cs typeface="ＭＳ Ｐゴシック" pitchFamily="-84" charset="-128"/>
              </a:rPr>
              <a:t>the wavelength</a:t>
            </a:r>
            <a:r>
              <a:rPr lang="en-US" sz="2400" dirty="0" smtClean="0">
                <a:ea typeface="ＭＳ Ｐゴシック" pitchFamily="-84" charset="-128"/>
                <a:cs typeface="ＭＳ Ｐゴシック" pitchFamily="-84" charset="-128"/>
              </a:rPr>
              <a:t> measured by the stationary receiver is</a:t>
            </a:r>
          </a:p>
          <a:p>
            <a:pPr marL="0" indent="0" algn="ctr" eaLnBrk="1" hangingPunct="1">
              <a:buFont typeface="Wingdings" pitchFamily="-84" charset="2"/>
              <a:buNone/>
            </a:pPr>
            <a:endParaRPr lang="en-US" sz="2400" dirty="0" smtClean="0">
              <a:ea typeface="ＭＳ Ｐゴシック" pitchFamily="-84" charset="-128"/>
              <a:cs typeface="ＭＳ Ｐゴシック" pitchFamily="-84" charset="-128"/>
            </a:endParaRPr>
          </a:p>
          <a:p>
            <a:pPr marL="0" indent="0" eaLnBrk="1" hangingPunct="1">
              <a:buFont typeface="Wingdings" pitchFamily="-84" charset="2"/>
              <a:buNone/>
            </a:pPr>
            <a:r>
              <a:rPr lang="en-US" sz="2400" dirty="0">
                <a:ea typeface="ＭＳ Ｐゴシック" pitchFamily="-84" charset="-128"/>
                <a:cs typeface="ＭＳ Ｐゴシック" pitchFamily="-84" charset="-128"/>
              </a:rPr>
              <a:t>And the resulting </a:t>
            </a:r>
            <a:r>
              <a:rPr lang="en-US" sz="2400" dirty="0" smtClean="0">
                <a:ea typeface="ＭＳ Ｐゴシック" pitchFamily="-84" charset="-128"/>
                <a:cs typeface="ＭＳ Ｐゴシック" pitchFamily="-84" charset="-128"/>
              </a:rPr>
              <a:t>frequency measured by the receiver is</a:t>
            </a:r>
          </a:p>
          <a:p>
            <a:pPr marL="0" indent="0" eaLnBrk="1" hangingPunct="1">
              <a:buFont typeface="Wingdings" pitchFamily="-84" charset="2"/>
              <a:buNone/>
            </a:pPr>
            <a:r>
              <a:rPr lang="en-US" sz="2400" dirty="0" smtClean="0">
                <a:ea typeface="ＭＳ Ｐゴシック" pitchFamily="-84" charset="-128"/>
                <a:cs typeface="ＭＳ Ｐゴシック" pitchFamily="-84" charset="-128"/>
              </a:rPr>
              <a:t>The number of waves emitted in the moving frame of the source is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a:t>
            </a:r>
            <a:r>
              <a:rPr lang="en-US" sz="2400" i="1" dirty="0" smtClean="0">
                <a:ea typeface="ＭＳ Ｐゴシック" pitchFamily="-84" charset="-128"/>
                <a:cs typeface="ＭＳ Ｐゴシック" pitchFamily="-84" charset="-128"/>
              </a:rPr>
              <a:t>f</a:t>
            </a:r>
            <a:r>
              <a:rPr lang="en-US" sz="2400" baseline="-25000" dirty="0" smtClean="0">
                <a:ea typeface="ＭＳ Ｐゴシック" pitchFamily="-84" charset="-128"/>
                <a:cs typeface="ＭＳ Ｐゴシック" pitchFamily="-84" charset="-128"/>
              </a:rPr>
              <a:t>0</a:t>
            </a:r>
            <a:r>
              <a:rPr lang="en-US" sz="2400" i="1" dirty="0" smtClean="0">
                <a:ea typeface="ＭＳ Ｐゴシック" pitchFamily="-84" charset="-128"/>
                <a:cs typeface="ＭＳ Ｐゴシック" pitchFamily="-84" charset="-128"/>
              </a:rPr>
              <a:t>T</a:t>
            </a:r>
            <a:r>
              <a:rPr lang="en-US" sz="2400" i="1" baseline="300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a:t>
            </a:r>
            <a:r>
              <a:rPr lang="en-US" altLang="ja-JP" sz="2400" baseline="-25000" dirty="0" smtClean="0">
                <a:ea typeface="ＭＳ Ｐゴシック" pitchFamily="-84" charset="-128"/>
                <a:cs typeface="ＭＳ Ｐゴシック" pitchFamily="-84" charset="-128"/>
              </a:rPr>
              <a:t>0 </a:t>
            </a:r>
            <a:r>
              <a:rPr lang="en-US" altLang="ja-JP" sz="2400" dirty="0" smtClean="0">
                <a:ea typeface="ＭＳ Ｐゴシック" pitchFamily="-84" charset="-128"/>
                <a:cs typeface="ＭＳ Ｐゴシック" pitchFamily="-84" charset="-128"/>
              </a:rPr>
              <a:t> with the</a:t>
            </a:r>
            <a:r>
              <a:rPr lang="en-US" sz="2400" dirty="0" smtClean="0">
                <a:ea typeface="ＭＳ Ｐゴシック" pitchFamily="-84" charset="-128"/>
                <a:cs typeface="ＭＳ Ｐゴシック" pitchFamily="-84" charset="-128"/>
              </a:rPr>
              <a:t> proper time </a:t>
            </a:r>
            <a:r>
              <a:rPr lang="en-US" altLang="ja-JP" sz="2400" dirty="0" smtClean="0">
                <a:ea typeface="ＭＳ Ｐゴシック" pitchFamily="-84" charset="-128"/>
                <a:cs typeface="ＭＳ Ｐゴシック" pitchFamily="-84" charset="-128"/>
              </a:rPr>
              <a:t>T’</a:t>
            </a:r>
            <a:r>
              <a:rPr lang="en-US" altLang="ja-JP" sz="2400" baseline="-25000" dirty="0" smtClean="0">
                <a:ea typeface="ＭＳ Ｐゴシック" pitchFamily="-84" charset="-128"/>
                <a:cs typeface="ＭＳ Ｐゴシック" pitchFamily="-84" charset="-128"/>
              </a:rPr>
              <a:t>0</a:t>
            </a:r>
            <a:r>
              <a:rPr lang="en-US" sz="2400" dirty="0" smtClean="0">
                <a:ea typeface="ＭＳ Ｐゴシック" pitchFamily="-84" charset="-128"/>
                <a:cs typeface="ＭＳ Ｐゴシック" pitchFamily="-84" charset="-128"/>
              </a:rPr>
              <a:t>=T/</a:t>
            </a:r>
            <a:r>
              <a:rPr lang="en-US" sz="2400" dirty="0" smtClean="0">
                <a:latin typeface="Symbol" charset="2"/>
                <a:ea typeface="ＭＳ Ｐゴシック" pitchFamily="-84" charset="-128"/>
                <a:cs typeface="Symbol" charset="2"/>
              </a:rPr>
              <a:t>γ </a:t>
            </a:r>
            <a:r>
              <a:rPr lang="en-US" sz="2400" dirty="0" smtClean="0">
                <a:ea typeface="ＭＳ Ｐゴシック" pitchFamily="-84" charset="-128"/>
                <a:cs typeface="Symbol" charset="2"/>
              </a:rPr>
              <a:t>we obtain the measured frequency by the receiver as</a:t>
            </a:r>
            <a:endParaRPr lang="en-US" altLang="ja-JP" sz="2400" dirty="0" smtClean="0">
              <a:latin typeface="Symbol" charset="2"/>
              <a:ea typeface="ＭＳ Ｐゴシック" pitchFamily="-84" charset="-128"/>
              <a:cs typeface="Symbol" charset="2"/>
            </a:endParaRPr>
          </a:p>
        </p:txBody>
      </p:sp>
      <p:sp>
        <p:nvSpPr>
          <p:cNvPr id="6" name="Date Placeholder 5"/>
          <p:cNvSpPr>
            <a:spLocks noGrp="1"/>
          </p:cNvSpPr>
          <p:nvPr>
            <p:ph type="dt" sz="half" idx="10"/>
          </p:nvPr>
        </p:nvSpPr>
        <p:spPr/>
        <p:txBody>
          <a:bodyPr/>
          <a:lstStyle/>
          <a:p>
            <a:pPr>
              <a:defRPr/>
            </a:pPr>
            <a:r>
              <a:rPr lang="en-US" smtClean="0"/>
              <a:t>Monday, Feb. 3, 2014</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19</a:t>
            </a:fld>
            <a:endParaRPr lang="en-US" dirty="0"/>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39938" name="Object 2"/>
          <p:cNvGraphicFramePr>
            <a:graphicFrameLocks noChangeAspect="1"/>
          </p:cNvGraphicFramePr>
          <p:nvPr>
            <p:extLst>
              <p:ext uri="{D42A27DB-BD31-4B8C-83A1-F6EECF244321}">
                <p14:modId xmlns:p14="http://schemas.microsoft.com/office/powerpoint/2010/main" val="620785576"/>
              </p:ext>
            </p:extLst>
          </p:nvPr>
        </p:nvGraphicFramePr>
        <p:xfrm>
          <a:off x="304800" y="4935538"/>
          <a:ext cx="1835150" cy="779462"/>
        </p:xfrm>
        <a:graphic>
          <a:graphicData uri="http://schemas.openxmlformats.org/presentationml/2006/ole">
            <mc:AlternateContent xmlns:mc="http://schemas.openxmlformats.org/markup-compatibility/2006">
              <mc:Choice xmlns:v="urn:schemas-microsoft-com:vml" Requires="v">
                <p:oleObj spid="_x0000_s139969" name="Equation" r:id="rId3" imgW="927100" imgH="393700" progId="Equation.DSMT4">
                  <p:embed/>
                </p:oleObj>
              </mc:Choice>
              <mc:Fallback>
                <p:oleObj name="Equation" r:id="rId3" imgW="927100" imgH="393700" progId="Equation.DSMT4">
                  <p:embed/>
                  <p:pic>
                    <p:nvPicPr>
                      <p:cNvPr id="0" name=""/>
                      <p:cNvPicPr>
                        <a:picLocks noChangeAspect="1" noChangeArrowheads="1"/>
                      </p:cNvPicPr>
                      <p:nvPr/>
                    </p:nvPicPr>
                    <p:blipFill>
                      <a:blip r:embed="rId4"/>
                      <a:srcRect/>
                      <a:stretch>
                        <a:fillRect/>
                      </a:stretch>
                    </p:blipFill>
                    <p:spPr bwMode="auto">
                      <a:xfrm>
                        <a:off x="304800" y="4935538"/>
                        <a:ext cx="183515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7227365"/>
              </p:ext>
            </p:extLst>
          </p:nvPr>
        </p:nvGraphicFramePr>
        <p:xfrm>
          <a:off x="2209800" y="4935538"/>
          <a:ext cx="1558925" cy="855662"/>
        </p:xfrm>
        <a:graphic>
          <a:graphicData uri="http://schemas.openxmlformats.org/presentationml/2006/ole">
            <mc:AlternateContent xmlns:mc="http://schemas.openxmlformats.org/markup-compatibility/2006">
              <mc:Choice xmlns:v="urn:schemas-microsoft-com:vml" Requires="v">
                <p:oleObj spid="_x0000_s139970"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srcRect/>
                      <a:stretch>
                        <a:fillRect/>
                      </a:stretch>
                    </p:blipFill>
                    <p:spPr bwMode="auto">
                      <a:xfrm>
                        <a:off x="2209800" y="4935538"/>
                        <a:ext cx="1558925"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1106816670"/>
              </p:ext>
            </p:extLst>
          </p:nvPr>
        </p:nvGraphicFramePr>
        <p:xfrm>
          <a:off x="3732213" y="4800600"/>
          <a:ext cx="1585912" cy="955675"/>
        </p:xfrm>
        <a:graphic>
          <a:graphicData uri="http://schemas.openxmlformats.org/presentationml/2006/ole">
            <mc:AlternateContent xmlns:mc="http://schemas.openxmlformats.org/markup-compatibility/2006">
              <mc:Choice xmlns:v="urn:schemas-microsoft-com:vml" Requires="v">
                <p:oleObj spid="_x0000_s139971" name="Equation" r:id="rId7" imgW="800100" imgH="482600" progId="Equation.DSMT4">
                  <p:embed/>
                </p:oleObj>
              </mc:Choice>
              <mc:Fallback>
                <p:oleObj name="Equation" r:id="rId7" imgW="800100" imgH="482600" progId="Equation.DSMT4">
                  <p:embed/>
                  <p:pic>
                    <p:nvPicPr>
                      <p:cNvPr id="0" name=""/>
                      <p:cNvPicPr>
                        <a:picLocks noChangeAspect="1" noChangeArrowheads="1"/>
                      </p:cNvPicPr>
                      <p:nvPr/>
                    </p:nvPicPr>
                    <p:blipFill>
                      <a:blip r:embed="rId8"/>
                      <a:srcRect/>
                      <a:stretch>
                        <a:fillRect/>
                      </a:stretch>
                    </p:blipFill>
                    <p:spPr bwMode="auto">
                      <a:xfrm>
                        <a:off x="3732213" y="4800600"/>
                        <a:ext cx="158591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4119162048"/>
              </p:ext>
            </p:extLst>
          </p:nvPr>
        </p:nvGraphicFramePr>
        <p:xfrm>
          <a:off x="5270500" y="4800600"/>
          <a:ext cx="2439988" cy="1006475"/>
        </p:xfrm>
        <a:graphic>
          <a:graphicData uri="http://schemas.openxmlformats.org/presentationml/2006/ole">
            <mc:AlternateContent xmlns:mc="http://schemas.openxmlformats.org/markup-compatibility/2006">
              <mc:Choice xmlns:v="urn:schemas-microsoft-com:vml" Requires="v">
                <p:oleObj spid="_x0000_s139972" name="Equation" r:id="rId9" imgW="1231900" imgH="508000" progId="Equation.DSMT4">
                  <p:embed/>
                </p:oleObj>
              </mc:Choice>
              <mc:Fallback>
                <p:oleObj name="Equation" r:id="rId9" imgW="1231900" imgH="508000" progId="Equation.DSMT4">
                  <p:embed/>
                  <p:pic>
                    <p:nvPicPr>
                      <p:cNvPr id="0" name=""/>
                      <p:cNvPicPr>
                        <a:picLocks noChangeAspect="1" noChangeArrowheads="1"/>
                      </p:cNvPicPr>
                      <p:nvPr/>
                    </p:nvPicPr>
                    <p:blipFill>
                      <a:blip r:embed="rId10"/>
                      <a:srcRect/>
                      <a:stretch>
                        <a:fillRect/>
                      </a:stretch>
                    </p:blipFill>
                    <p:spPr bwMode="auto">
                      <a:xfrm>
                        <a:off x="5270500" y="4800600"/>
                        <a:ext cx="2439988"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810966698"/>
              </p:ext>
            </p:extLst>
          </p:nvPr>
        </p:nvGraphicFramePr>
        <p:xfrm>
          <a:off x="7683500" y="4800600"/>
          <a:ext cx="1155700" cy="931862"/>
        </p:xfrm>
        <a:graphic>
          <a:graphicData uri="http://schemas.openxmlformats.org/presentationml/2006/ole">
            <mc:AlternateContent xmlns:mc="http://schemas.openxmlformats.org/markup-compatibility/2006">
              <mc:Choice xmlns:v="urn:schemas-microsoft-com:vml" Requires="v">
                <p:oleObj spid="_x0000_s139973" name="Equation" r:id="rId11" imgW="584200" imgH="469900" progId="Equation.DSMT4">
                  <p:embed/>
                </p:oleObj>
              </mc:Choice>
              <mc:Fallback>
                <p:oleObj name="Equation" r:id="rId11" imgW="584200" imgH="469900" progId="Equation.DSMT4">
                  <p:embed/>
                  <p:pic>
                    <p:nvPicPr>
                      <p:cNvPr id="0" name=""/>
                      <p:cNvPicPr>
                        <a:picLocks noChangeAspect="1" noChangeArrowheads="1"/>
                      </p:cNvPicPr>
                      <p:nvPr/>
                    </p:nvPicPr>
                    <p:blipFill>
                      <a:blip r:embed="rId12"/>
                      <a:srcRect/>
                      <a:stretch>
                        <a:fillRect/>
                      </a:stretch>
                    </p:blipFill>
                    <p:spPr bwMode="auto">
                      <a:xfrm>
                        <a:off x="7683500" y="4800600"/>
                        <a:ext cx="11557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24210716"/>
              </p:ext>
            </p:extLst>
          </p:nvPr>
        </p:nvGraphicFramePr>
        <p:xfrm>
          <a:off x="6629400" y="914400"/>
          <a:ext cx="1930400" cy="1196975"/>
        </p:xfrm>
        <a:graphic>
          <a:graphicData uri="http://schemas.openxmlformats.org/presentationml/2006/ole">
            <mc:AlternateContent xmlns:mc="http://schemas.openxmlformats.org/markup-compatibility/2006">
              <mc:Choice xmlns:v="urn:schemas-microsoft-com:vml" Requires="v">
                <p:oleObj spid="_x0000_s139974" name="Equation" r:id="rId13" imgW="800100" imgH="419100" progId="Equation.DSMT4">
                  <p:embed/>
                </p:oleObj>
              </mc:Choice>
              <mc:Fallback>
                <p:oleObj name="Equation" r:id="rId13" imgW="800100" imgH="419100" progId="Equation.DSMT4">
                  <p:embed/>
                  <p:pic>
                    <p:nvPicPr>
                      <p:cNvPr id="0" name=""/>
                      <p:cNvPicPr>
                        <a:picLocks noChangeAspect="1" noChangeArrowheads="1"/>
                      </p:cNvPicPr>
                      <p:nvPr/>
                    </p:nvPicPr>
                    <p:blipFill>
                      <a:blip r:embed="rId14"/>
                      <a:srcRect/>
                      <a:stretch>
                        <a:fillRect/>
                      </a:stretch>
                    </p:blipFill>
                    <p:spPr bwMode="auto">
                      <a:xfrm>
                        <a:off x="6629400" y="914400"/>
                        <a:ext cx="1930400" cy="1196975"/>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12477018"/>
              </p:ext>
            </p:extLst>
          </p:nvPr>
        </p:nvGraphicFramePr>
        <p:xfrm>
          <a:off x="6629400" y="2362200"/>
          <a:ext cx="1962150" cy="1196975"/>
        </p:xfrm>
        <a:graphic>
          <a:graphicData uri="http://schemas.openxmlformats.org/presentationml/2006/ole">
            <mc:AlternateContent xmlns:mc="http://schemas.openxmlformats.org/markup-compatibility/2006">
              <mc:Choice xmlns:v="urn:schemas-microsoft-com:vml" Requires="v">
                <p:oleObj spid="_x0000_s139975" name="Equation" r:id="rId15" imgW="812800" imgH="419100" progId="Equation.DSMT4">
                  <p:embed/>
                </p:oleObj>
              </mc:Choice>
              <mc:Fallback>
                <p:oleObj name="Equation" r:id="rId15" imgW="812800" imgH="419100" progId="Equation.DSMT4">
                  <p:embed/>
                  <p:pic>
                    <p:nvPicPr>
                      <p:cNvPr id="0" name=""/>
                      <p:cNvPicPr>
                        <a:picLocks noChangeAspect="1" noChangeArrowheads="1"/>
                      </p:cNvPicPr>
                      <p:nvPr/>
                    </p:nvPicPr>
                    <p:blipFill>
                      <a:blip r:embed="rId16"/>
                      <a:srcRect/>
                      <a:stretch>
                        <a:fillRect/>
                      </a:stretch>
                    </p:blipFill>
                    <p:spPr bwMode="auto">
                      <a:xfrm>
                        <a:off x="6629400" y="2362200"/>
                        <a:ext cx="1962150" cy="1196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08959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3,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562600"/>
          </a:xfrm>
        </p:spPr>
        <p:txBody>
          <a:bodyPr/>
          <a:lstStyle/>
          <a:p>
            <a:pPr eaLnBrk="1" hangingPunct="1"/>
            <a:r>
              <a:rPr lang="en-US" sz="2800" dirty="0" smtClean="0"/>
              <a:t>Please bring out homework </a:t>
            </a:r>
            <a:r>
              <a:rPr lang="en-US" sz="2800" dirty="0"/>
              <a:t>#</a:t>
            </a:r>
            <a:r>
              <a:rPr lang="en-US" sz="2800" dirty="0" smtClean="0"/>
              <a:t>1 at the end of class </a:t>
            </a:r>
            <a:endParaRPr lang="en-US" sz="2800" dirty="0"/>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0"/>
            <a:ext cx="8534400" cy="990600"/>
          </a:xfrm>
        </p:spPr>
        <p:txBody>
          <a:bodyPr/>
          <a:lstStyle/>
          <a:p>
            <a:pPr algn="ctr" eaLnBrk="1" hangingPunct="1"/>
            <a:r>
              <a:rPr lang="en-US" sz="4800" dirty="0" smtClean="0">
                <a:ea typeface="ＭＳ Ｐゴシック" pitchFamily="-84" charset="-128"/>
                <a:cs typeface="ＭＳ Ｐゴシック" pitchFamily="-84" charset="-128"/>
              </a:rPr>
              <a:t>Results of Relativistic Doppler Effect</a:t>
            </a:r>
            <a:endParaRPr lang="en-US" sz="4800" dirty="0">
              <a:ea typeface="ＭＳ Ｐゴシック" pitchFamily="-84" charset="-128"/>
              <a:cs typeface="ＭＳ Ｐゴシック" pitchFamily="-84" charset="-128"/>
            </a:endParaRPr>
          </a:p>
        </p:txBody>
      </p:sp>
      <p:sp>
        <p:nvSpPr>
          <p:cNvPr id="109570" name="Rectangle 3"/>
          <p:cNvSpPr>
            <a:spLocks noGrp="1" noChangeArrowheads="1"/>
          </p:cNvSpPr>
          <p:nvPr>
            <p:ph type="body" idx="1"/>
          </p:nvPr>
        </p:nvSpPr>
        <p:spPr>
          <a:xfrm>
            <a:off x="381000" y="838200"/>
            <a:ext cx="6629400" cy="1177925"/>
          </a:xfrm>
        </p:spPr>
        <p:txBody>
          <a:bodyPr/>
          <a:lstStyle/>
          <a:p>
            <a:pPr marL="0" indent="0" eaLnBrk="1" hangingPunct="1">
              <a:buFont typeface="Wingdings" pitchFamily="-84" charset="2"/>
              <a:buNone/>
            </a:pPr>
            <a:r>
              <a:rPr lang="en-US" dirty="0" smtClean="0">
                <a:ea typeface="ＭＳ Ｐゴシック" pitchFamily="-84" charset="-128"/>
                <a:cs typeface="ＭＳ Ｐゴシック" pitchFamily="-84" charset="-128"/>
              </a:rPr>
              <a:t>When source/receiver is approaching with </a:t>
            </a:r>
            <a:r>
              <a:rPr lang="el-GR" i="1" dirty="0">
                <a:latin typeface="Lucida Grande" pitchFamily="-84" charset="0"/>
                <a:ea typeface="Arial" pitchFamily="-84" charset="0"/>
                <a:cs typeface="Arial" pitchFamily="-84" charset="0"/>
              </a:rPr>
              <a:t>β</a:t>
            </a:r>
            <a:r>
              <a:rPr lang="en-US" dirty="0">
                <a:ea typeface="Arial" pitchFamily="-84" charset="0"/>
                <a:cs typeface="Arial" pitchFamily="-84" charset="0"/>
              </a:rPr>
              <a:t> = </a:t>
            </a:r>
            <a:r>
              <a:rPr lang="en-US" i="1" dirty="0" err="1" smtClean="0">
                <a:ea typeface="Arial" pitchFamily="-84" charset="0"/>
                <a:cs typeface="Arial" pitchFamily="-84" charset="0"/>
              </a:rPr>
              <a:t>v</a:t>
            </a:r>
            <a:r>
              <a:rPr lang="en-US" dirty="0" err="1" smtClean="0">
                <a:ea typeface="Arial" pitchFamily="-84" charset="0"/>
                <a:cs typeface="Arial" pitchFamily="-84" charset="0"/>
              </a:rPr>
              <a:t>/</a:t>
            </a:r>
            <a:r>
              <a:rPr lang="en-US" i="1" dirty="0" err="1" smtClean="0">
                <a:ea typeface="Arial" pitchFamily="-84" charset="0"/>
                <a:cs typeface="Arial" pitchFamily="-84" charset="0"/>
              </a:rPr>
              <a:t>c</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the resulting frequency </a:t>
            </a:r>
            <a:r>
              <a:rPr lang="en-US" dirty="0" smtClean="0">
                <a:ea typeface="ＭＳ Ｐゴシック" pitchFamily="-84" charset="-128"/>
                <a:cs typeface="ＭＳ Ｐゴシック" pitchFamily="-84" charset="-128"/>
              </a:rPr>
              <a:t>is</a:t>
            </a:r>
          </a:p>
        </p:txBody>
      </p:sp>
      <p:sp>
        <p:nvSpPr>
          <p:cNvPr id="6" name="Date Placeholder 5"/>
          <p:cNvSpPr>
            <a:spLocks noGrp="1"/>
          </p:cNvSpPr>
          <p:nvPr>
            <p:ph type="dt" sz="half" idx="10"/>
          </p:nvPr>
        </p:nvSpPr>
        <p:spPr/>
        <p:txBody>
          <a:bodyPr/>
          <a:lstStyle/>
          <a:p>
            <a:pPr>
              <a:defRPr/>
            </a:pPr>
            <a:r>
              <a:rPr lang="en-US" smtClean="0"/>
              <a:t>Monday, Feb. 3, 2014</a:t>
            </a:r>
            <a:endParaRPr lang="en-US"/>
          </a:p>
        </p:txBody>
      </p:sp>
      <p:sp>
        <p:nvSpPr>
          <p:cNvPr id="7" name="Slide Number Placeholder 6"/>
          <p:cNvSpPr>
            <a:spLocks noGrp="1"/>
          </p:cNvSpPr>
          <p:nvPr>
            <p:ph type="sldNum" sz="quarter" idx="12"/>
          </p:nvPr>
        </p:nvSpPr>
        <p:spPr>
          <a:xfrm>
            <a:off x="6705600" y="6477000"/>
            <a:ext cx="1905000" cy="457200"/>
          </a:xfrm>
        </p:spPr>
        <p:txBody>
          <a:bodyPr/>
          <a:lstStyle/>
          <a:p>
            <a:pPr>
              <a:defRPr/>
            </a:pPr>
            <a:fld id="{623D45CD-16A2-224C-B70A-0D1B04896262}"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Rectangle 3"/>
          <p:cNvSpPr txBox="1">
            <a:spLocks noChangeArrowheads="1"/>
          </p:cNvSpPr>
          <p:nvPr/>
        </p:nvSpPr>
        <p:spPr bwMode="auto">
          <a:xfrm>
            <a:off x="381000" y="2438400"/>
            <a:ext cx="5943600" cy="133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When source/receiver is </a:t>
            </a:r>
            <a:r>
              <a:rPr lang="en-US" sz="3200" kern="0" dirty="0" err="1" smtClean="0">
                <a:solidFill>
                  <a:schemeClr val="accent2"/>
                </a:solidFill>
                <a:latin typeface="+mn-lt"/>
                <a:ea typeface="ＭＳ Ｐゴシック" pitchFamily="-84" charset="-128"/>
                <a:cs typeface="ＭＳ Ｐゴシック" pitchFamily="-84" charset="-128"/>
              </a:rPr>
              <a:t>reced</a:t>
            </a:r>
            <a:r>
              <a:rPr kumimoji="0" lang="en-US" sz="3200" b="0" i="0" u="none" strike="noStrike" kern="0" cap="none" spc="0" normalizeH="0" baseline="0" noProof="0" dirty="0" err="1" smtClean="0">
                <a:ln>
                  <a:noFill/>
                </a:ln>
                <a:solidFill>
                  <a:schemeClr val="accent2"/>
                </a:solidFill>
                <a:effectLst/>
                <a:uLnTx/>
                <a:uFillTx/>
                <a:latin typeface="+mn-lt"/>
                <a:ea typeface="ＭＳ Ｐゴシック" pitchFamily="-84" charset="-128"/>
                <a:cs typeface="ＭＳ Ｐゴシック" pitchFamily="-84" charset="-128"/>
              </a:rPr>
              <a:t>ing</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with </a:t>
            </a:r>
            <a:r>
              <a:rPr kumimoji="0" lang="el-GR" sz="3200" b="0" i="1" u="none" strike="noStrike" kern="0" cap="none" spc="0" normalizeH="0" baseline="0" noProof="0" dirty="0" smtClean="0">
                <a:ln>
                  <a:noFill/>
                </a:ln>
                <a:solidFill>
                  <a:schemeClr val="accent2"/>
                </a:solidFill>
                <a:effectLst/>
                <a:uLnTx/>
                <a:uFillTx/>
                <a:latin typeface="Lucida Grande" pitchFamily="-84" charset="0"/>
                <a:ea typeface="Arial" pitchFamily="-84" charset="0"/>
                <a:cs typeface="Arial" pitchFamily="-84" charset="0"/>
              </a:rPr>
              <a:t>β</a:t>
            </a:r>
            <a:r>
              <a:rPr kumimoji="0" lang="en-US" sz="32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v</a:t>
            </a:r>
            <a:r>
              <a:rPr kumimoji="0" lang="en-US" sz="3200" b="0" i="0"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c</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the resulting frequency</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is</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1" name="Rectangle 3"/>
          <p:cNvSpPr txBox="1">
            <a:spLocks noChangeArrowheads="1"/>
          </p:cNvSpPr>
          <p:nvPr/>
        </p:nvSpPr>
        <p:spPr bwMode="auto">
          <a:xfrm>
            <a:off x="381000" y="4114800"/>
            <a:ext cx="5943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If we use </a:t>
            </a:r>
            <a:r>
              <a:rPr lang="en-US" sz="3200" kern="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 approaching source/receiver and </a:t>
            </a:r>
            <a:r>
              <a:rPr lang="en-US" sz="3200" kern="0" noProof="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receding source/receiver, relativistic Doppler Effect can be expressed</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3" name="Rectangle 3"/>
          <p:cNvSpPr txBox="1">
            <a:spLocks noChangeArrowheads="1"/>
          </p:cNvSpPr>
          <p:nvPr/>
        </p:nvSpPr>
        <p:spPr bwMode="auto">
          <a:xfrm>
            <a:off x="381000" y="1981200"/>
            <a:ext cx="66294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Higher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blue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4" name="Rectangle 3"/>
          <p:cNvSpPr txBox="1">
            <a:spLocks noChangeArrowheads="1"/>
          </p:cNvSpPr>
          <p:nvPr/>
        </p:nvSpPr>
        <p:spPr bwMode="auto">
          <a:xfrm>
            <a:off x="304800" y="3581400"/>
            <a:ext cx="64770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Low</a:t>
            </a: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a:t>
            </a:r>
            <a:r>
              <a:rPr lang="en-US" b="1" kern="0" dirty="0" smtClean="0">
                <a:solidFill>
                  <a:srgbClr val="660066"/>
                </a:solidFill>
                <a:latin typeface="+mn-lt"/>
                <a:ea typeface="ＭＳ Ｐゴシック" pitchFamily="-84" charset="-128"/>
                <a:cs typeface="ＭＳ Ｐゴシック" pitchFamily="-84" charset="-128"/>
              </a:rPr>
              <a:t>red</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5" name="Rectangle 3"/>
          <p:cNvSpPr txBox="1">
            <a:spLocks noChangeArrowheads="1"/>
          </p:cNvSpPr>
          <p:nvPr/>
        </p:nvSpPr>
        <p:spPr bwMode="auto">
          <a:xfrm>
            <a:off x="2819400" y="5715000"/>
            <a:ext cx="33528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What can we use this </a:t>
            </a:r>
            <a:r>
              <a:rPr lang="en-US" b="1" kern="0" dirty="0" smtClean="0">
                <a:solidFill>
                  <a:srgbClr val="660066"/>
                </a:solidFill>
                <a:latin typeface="+mn-lt"/>
                <a:ea typeface="ＭＳ Ｐゴシック" pitchFamily="-84" charset="-128"/>
                <a:cs typeface="ＭＳ Ｐゴシック" pitchFamily="-84" charset="-128"/>
              </a:rPr>
              <a:t>for?</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4234458265"/>
              </p:ext>
            </p:extLst>
          </p:nvPr>
        </p:nvGraphicFramePr>
        <p:xfrm>
          <a:off x="6781800" y="838200"/>
          <a:ext cx="2270811" cy="1295400"/>
        </p:xfrm>
        <a:graphic>
          <a:graphicData uri="http://schemas.openxmlformats.org/presentationml/2006/ole">
            <mc:AlternateContent xmlns:mc="http://schemas.openxmlformats.org/markup-compatibility/2006">
              <mc:Choice xmlns:v="urn:schemas-microsoft-com:vml" Requires="v">
                <p:oleObj spid="_x0000_s140693" name="Equation" r:id="rId3" imgW="825500" imgH="469900" progId="Equation.DSMT4">
                  <p:embed/>
                </p:oleObj>
              </mc:Choice>
              <mc:Fallback>
                <p:oleObj name="Equation" r:id="rId3" imgW="825500" imgH="469900" progId="Equation.DSMT4">
                  <p:embed/>
                  <p:pic>
                    <p:nvPicPr>
                      <p:cNvPr id="0" name=""/>
                      <p:cNvPicPr>
                        <a:picLocks noChangeAspect="1" noChangeArrowheads="1"/>
                      </p:cNvPicPr>
                      <p:nvPr/>
                    </p:nvPicPr>
                    <p:blipFill>
                      <a:blip r:embed="rId4"/>
                      <a:srcRect/>
                      <a:stretch>
                        <a:fillRect/>
                      </a:stretch>
                    </p:blipFill>
                    <p:spPr bwMode="auto">
                      <a:xfrm>
                        <a:off x="6781800" y="838200"/>
                        <a:ext cx="2270811" cy="1295400"/>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986207184"/>
              </p:ext>
            </p:extLst>
          </p:nvPr>
        </p:nvGraphicFramePr>
        <p:xfrm>
          <a:off x="6629400" y="2286000"/>
          <a:ext cx="2403480" cy="1371082"/>
        </p:xfrm>
        <a:graphic>
          <a:graphicData uri="http://schemas.openxmlformats.org/presentationml/2006/ole">
            <mc:AlternateContent xmlns:mc="http://schemas.openxmlformats.org/markup-compatibility/2006">
              <mc:Choice xmlns:v="urn:schemas-microsoft-com:vml" Requires="v">
                <p:oleObj spid="_x0000_s140694" name="Equation" r:id="rId5" imgW="825500" imgH="469900" progId="Equation.DSMT4">
                  <p:embed/>
                </p:oleObj>
              </mc:Choice>
              <mc:Fallback>
                <p:oleObj name="Equation" r:id="rId5" imgW="825500" imgH="469900" progId="Equation.DSMT4">
                  <p:embed/>
                  <p:pic>
                    <p:nvPicPr>
                      <p:cNvPr id="0" name=""/>
                      <p:cNvPicPr>
                        <a:picLocks noChangeAspect="1" noChangeArrowheads="1"/>
                      </p:cNvPicPr>
                      <p:nvPr/>
                    </p:nvPicPr>
                    <p:blipFill>
                      <a:blip r:embed="rId6"/>
                      <a:srcRect/>
                      <a:stretch>
                        <a:fillRect/>
                      </a:stretch>
                    </p:blipFill>
                    <p:spPr bwMode="auto">
                      <a:xfrm>
                        <a:off x="6629400" y="2286000"/>
                        <a:ext cx="2403480" cy="1371082"/>
                      </a:xfrm>
                      <a:prstGeom prst="rect">
                        <a:avLst/>
                      </a:prstGeom>
                      <a:noFill/>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1561485430"/>
              </p:ext>
            </p:extLst>
          </p:nvPr>
        </p:nvGraphicFramePr>
        <p:xfrm>
          <a:off x="6586538" y="4114800"/>
          <a:ext cx="2405062" cy="1371600"/>
        </p:xfrm>
        <a:graphic>
          <a:graphicData uri="http://schemas.openxmlformats.org/presentationml/2006/ole">
            <mc:AlternateContent xmlns:mc="http://schemas.openxmlformats.org/markup-compatibility/2006">
              <mc:Choice xmlns:v="urn:schemas-microsoft-com:vml" Requires="v">
                <p:oleObj spid="_x0000_s140695" name="Equation" r:id="rId7" imgW="825500" imgH="469900" progId="Equation.DSMT4">
                  <p:embed/>
                </p:oleObj>
              </mc:Choice>
              <mc:Fallback>
                <p:oleObj name="Equation" r:id="rId7" imgW="825500" imgH="469900" progId="Equation.DSMT4">
                  <p:embed/>
                  <p:pic>
                    <p:nvPicPr>
                      <p:cNvPr id="0" name=""/>
                      <p:cNvPicPr>
                        <a:picLocks noChangeAspect="1" noChangeArrowheads="1"/>
                      </p:cNvPicPr>
                      <p:nvPr/>
                    </p:nvPicPr>
                    <p:blipFill>
                      <a:blip r:embed="rId8"/>
                      <a:srcRect/>
                      <a:stretch>
                        <a:fillRect/>
                      </a:stretch>
                    </p:blipFill>
                    <p:spPr bwMode="auto">
                      <a:xfrm>
                        <a:off x="6586538" y="4114800"/>
                        <a:ext cx="2405062" cy="1371600"/>
                      </a:xfrm>
                      <a:prstGeom prst="rect">
                        <a:avLst/>
                      </a:prstGeom>
                      <a:noFill/>
                      <a:ln w="57150" cmpd="sng">
                        <a:solidFill>
                          <a:srgbClr val="FF0000"/>
                        </a:solidFill>
                      </a:ln>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2897279291"/>
              </p:ext>
            </p:extLst>
          </p:nvPr>
        </p:nvGraphicFramePr>
        <p:xfrm>
          <a:off x="6400800" y="5645650"/>
          <a:ext cx="2579688" cy="831350"/>
        </p:xfrm>
        <a:graphic>
          <a:graphicData uri="http://schemas.openxmlformats.org/presentationml/2006/ole">
            <mc:AlternateContent xmlns:mc="http://schemas.openxmlformats.org/markup-compatibility/2006">
              <mc:Choice xmlns:v="urn:schemas-microsoft-com:vml" Requires="v">
                <p:oleObj spid="_x0000_s140696" name="Equation" r:id="rId9" imgW="1460500" imgH="469900" progId="Equation.DSMT4">
                  <p:embed/>
                </p:oleObj>
              </mc:Choice>
              <mc:Fallback>
                <p:oleObj name="Equation" r:id="rId9" imgW="1460500" imgH="469900" progId="Equation.DSMT4">
                  <p:embed/>
                  <p:pic>
                    <p:nvPicPr>
                      <p:cNvPr id="0" name=""/>
                      <p:cNvPicPr>
                        <a:picLocks noChangeAspect="1" noChangeArrowheads="1"/>
                      </p:cNvPicPr>
                      <p:nvPr/>
                    </p:nvPicPr>
                    <p:blipFill>
                      <a:blip r:embed="rId10"/>
                      <a:srcRect/>
                      <a:stretch>
                        <a:fillRect/>
                      </a:stretch>
                    </p:blipFill>
                    <p:spPr bwMode="auto">
                      <a:xfrm>
                        <a:off x="6400800" y="5645650"/>
                        <a:ext cx="2579688" cy="831350"/>
                      </a:xfrm>
                      <a:prstGeom prst="rect">
                        <a:avLst/>
                      </a:prstGeom>
                      <a:noFill/>
                      <a:ln w="57150" cmpd="sng">
                        <a:solidFill>
                          <a:srgbClr val="FF0000"/>
                        </a:solidFill>
                      </a:ln>
                      <a:extLst/>
                    </p:spPr>
                  </p:pic>
                </p:oleObj>
              </mc:Fallback>
            </mc:AlternateContent>
          </a:graphicData>
        </a:graphic>
      </p:graphicFrame>
    </p:spTree>
    <p:extLst>
      <p:ext uri="{BB962C8B-B14F-4D97-AF65-F5344CB8AC3E}">
        <p14:creationId xmlns:p14="http://schemas.microsoft.com/office/powerpoint/2010/main" val="3248195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3,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starting </a:t>
            </a:r>
            <a:r>
              <a:rPr lang="en-US" sz="2400" dirty="0">
                <a:ea typeface="ＭＳ Ｐゴシック" pitchFamily="-84" charset="-128"/>
                <a:cs typeface="ＭＳ Ｐゴシック" pitchFamily="-84" charset="-128"/>
              </a:rPr>
              <a:t>from Lorentz coordinate transformation equations</a:t>
            </a:r>
            <a:r>
              <a:rPr lang="en-US" sz="2400" dirty="0" smtClean="0">
                <a:ea typeface="ＭＳ Ｐゴシック" pitchFamily="-84" charset="-128"/>
                <a:cs typeface="ＭＳ Ｐゴシック" pitchFamily="-84" charset="-128"/>
              </a:rPr>
              <a:t>.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space-time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switching the signs and primes will be insufficient!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this Wednesday, Feb. 5!</a:t>
            </a:r>
          </a:p>
          <a:p>
            <a:pPr eaLnBrk="1" hangingPunct="1"/>
            <a:endParaRPr lang="en-US" sz="2400" dirty="0" smtClean="0"/>
          </a:p>
        </p:txBody>
      </p:sp>
    </p:spTree>
    <p:extLst>
      <p:ext uri="{BB962C8B-B14F-4D97-AF65-F5344CB8AC3E}">
        <p14:creationId xmlns:p14="http://schemas.microsoft.com/office/powerpoint/2010/main" val="1436676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682199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the Mary’s total travel time</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6262778"/>
              </p:ext>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136315" name="Equation" r:id="rId3" imgW="304800" imgH="165100" progId="Equation.DSMT4">
                  <p:embed/>
                </p:oleObj>
              </mc:Choice>
              <mc:Fallback>
                <p:oleObj name="Equation" r:id="rId3" imgW="304800" imgH="165100" progId="Equation.DSMT4">
                  <p:embed/>
                  <p:pic>
                    <p:nvPicPr>
                      <p:cNvPr id="0" name=""/>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7945946"/>
              </p:ext>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136316" name="Equation" r:id="rId5" imgW="355600" imgH="190500" progId="Equation.DSMT4">
                  <p:embed/>
                </p:oleObj>
              </mc:Choice>
              <mc:Fallback>
                <p:oleObj name="Equation" r:id="rId5" imgW="355600" imgH="190500" progId="Equation.DSMT4">
                  <p:embed/>
                  <p:pic>
                    <p:nvPicPr>
                      <p:cNvPr id="0" name=""/>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89958320"/>
              </p:ext>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136317" name="Equation" r:id="rId7" imgW="1244600" imgH="279400" progId="Equation.DSMT4">
                  <p:embed/>
                </p:oleObj>
              </mc:Choice>
              <mc:Fallback>
                <p:oleObj name="Equation" r:id="rId7" imgW="1244600" imgH="279400" progId="Equation.DSMT4">
                  <p:embed/>
                  <p:pic>
                    <p:nvPicPr>
                      <p:cNvPr id="0" name=""/>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079961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less rapidly</a:t>
            </a:r>
            <a:r>
              <a:rPr lang="en-US" altLang="ja-JP"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508352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a:t>
            </a:r>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other coordinate so that both coordinates will 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859393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683500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84153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19938</TotalTime>
  <Words>1609</Words>
  <Application>Microsoft Macintosh PowerPoint</Application>
  <PresentationFormat>On-screen Show (4:3)</PresentationFormat>
  <Paragraphs>167</Paragraphs>
  <Slides>20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phys1443-spring02</vt:lpstr>
      <vt:lpstr>Equation</vt:lpstr>
      <vt:lpstr>PHYS 3313 – Section 001 Lecture #6</vt:lpstr>
      <vt:lpstr>Announcements</vt:lpstr>
      <vt:lpstr>Reminder: Special Project #2</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moving clocks?</vt:lpstr>
      <vt:lpstr>The Light Cone</vt:lpstr>
      <vt:lpstr>Invariant Quantities: The Space-time Interval</vt:lpstr>
      <vt:lpstr>Space-time Invariants</vt:lpstr>
      <vt:lpstr>The Twin Paradox in Space-Time</vt:lpstr>
      <vt:lpstr>The Doppler Effect </vt:lpstr>
      <vt:lpstr>Recall the Doppler Effect</vt:lpstr>
      <vt:lpstr>The Relativistic Doppler Effect </vt:lpstr>
      <vt:lpstr>The Relativistic Doppler Effect (con’t)</vt:lpstr>
      <vt:lpstr>Results of Relativistic Doppler Effect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886</cp:revision>
  <dcterms:created xsi:type="dcterms:W3CDTF">2012-08-29T20:00:19Z</dcterms:created>
  <dcterms:modified xsi:type="dcterms:W3CDTF">2014-02-05T00:40:27Z</dcterms:modified>
</cp:coreProperties>
</file>