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77" r:id="rId2"/>
    <p:sldId id="482" r:id="rId3"/>
    <p:sldId id="581" r:id="rId4"/>
    <p:sldId id="584" r:id="rId5"/>
    <p:sldId id="585" r:id="rId6"/>
    <p:sldId id="586" r:id="rId7"/>
    <p:sldId id="587" r:id="rId8"/>
    <p:sldId id="588" r:id="rId9"/>
    <p:sldId id="589" r:id="rId10"/>
    <p:sldId id="590" r:id="rId11"/>
    <p:sldId id="591" r:id="rId12"/>
    <p:sldId id="592" r:id="rId13"/>
    <p:sldId id="593" r:id="rId14"/>
    <p:sldId id="594" r:id="rId15"/>
    <p:sldId id="595" r:id="rId16"/>
    <p:sldId id="596" r:id="rId17"/>
    <p:sldId id="597" r:id="rId18"/>
    <p:sldId id="598" r:id="rId19"/>
    <p:sldId id="599" r:id="rId20"/>
    <p:sldId id="600" r:id="rId21"/>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D5E9"/>
    <a:srgbClr val="5FE9DD"/>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9" d="100"/>
          <a:sy n="79" d="100"/>
        </p:scale>
        <p:origin x="-2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image" Target="../media/image10.emf"/><Relationship Id="rId2"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1" Type="http://schemas.openxmlformats.org/officeDocument/2006/relationships/image" Target="../media/image18.emf"/><Relationship Id="rId2"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1" Type="http://schemas.openxmlformats.org/officeDocument/2006/relationships/image" Target="../media/image25.emf"/><Relationship Id="rId2"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1030738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197500456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for Figure 2.21</a:t>
            </a:r>
          </a:p>
        </p:txBody>
      </p:sp>
      <p:sp>
        <p:nvSpPr>
          <p:cNvPr id="90115" name="Slide Number Placeholder 3"/>
          <p:cNvSpPr>
            <a:spLocks noGrp="1"/>
          </p:cNvSpPr>
          <p:nvPr>
            <p:ph type="sldNum" sz="quarter" idx="5"/>
          </p:nvPr>
        </p:nvSpPr>
        <p:spPr bwMode="auto">
          <a:noFill/>
          <a:ln>
            <a:miter lim="800000"/>
            <a:headEnd/>
            <a:tailEnd/>
          </a:ln>
        </p:spPr>
        <p:txBody>
          <a:bodyPr/>
          <a:lstStyle/>
          <a:p>
            <a:fld id="{5A6C2B66-A1BE-A948-A043-9720A026FD88}" type="slidenum">
              <a:rPr lang="en-US"/>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the paragraph from Fig. 2.22</a:t>
            </a:r>
          </a:p>
        </p:txBody>
      </p:sp>
      <p:sp>
        <p:nvSpPr>
          <p:cNvPr id="92163" name="Slide Number Placeholder 3"/>
          <p:cNvSpPr>
            <a:spLocks noGrp="1"/>
          </p:cNvSpPr>
          <p:nvPr>
            <p:ph type="sldNum" sz="quarter" idx="5"/>
          </p:nvPr>
        </p:nvSpPr>
        <p:spPr bwMode="auto">
          <a:noFill/>
          <a:ln>
            <a:miter lim="800000"/>
            <a:headEnd/>
            <a:tailEnd/>
          </a:ln>
        </p:spPr>
        <p:txBody>
          <a:bodyPr/>
          <a:lstStyle/>
          <a:p>
            <a:fld id="{3FECEE69-3979-D640-AFEA-10C7846AF67E}" type="slidenum">
              <a:rPr lang="en-US"/>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2.23 </a:t>
            </a:r>
          </a:p>
        </p:txBody>
      </p:sp>
      <p:sp>
        <p:nvSpPr>
          <p:cNvPr id="94211" name="Slide Number Placeholder 3"/>
          <p:cNvSpPr>
            <a:spLocks noGrp="1"/>
          </p:cNvSpPr>
          <p:nvPr>
            <p:ph type="sldNum" sz="quarter" idx="5"/>
          </p:nvPr>
        </p:nvSpPr>
        <p:spPr bwMode="auto">
          <a:noFill/>
          <a:ln>
            <a:miter lim="800000"/>
            <a:headEnd/>
            <a:tailEnd/>
          </a:ln>
        </p:spPr>
        <p:txBody>
          <a:bodyPr/>
          <a:lstStyle/>
          <a:p>
            <a:fld id="{FFF7312F-4BCD-FB44-964E-E08E01E7E9E5}" type="slidenum">
              <a:rPr lang="en-US"/>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2.24</a:t>
            </a:r>
          </a:p>
        </p:txBody>
      </p:sp>
      <p:sp>
        <p:nvSpPr>
          <p:cNvPr id="96259" name="Slide Number Placeholder 3"/>
          <p:cNvSpPr>
            <a:spLocks noGrp="1"/>
          </p:cNvSpPr>
          <p:nvPr>
            <p:ph type="sldNum" sz="quarter" idx="5"/>
          </p:nvPr>
        </p:nvSpPr>
        <p:spPr bwMode="auto">
          <a:noFill/>
          <a:ln>
            <a:miter lim="800000"/>
            <a:headEnd/>
            <a:tailEnd/>
          </a:ln>
        </p:spPr>
        <p:txBody>
          <a:bodyPr/>
          <a:lstStyle/>
          <a:p>
            <a:fld id="{A0127626-DC7E-D548-ADC5-436F951A424A}"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2.25</a:t>
            </a:r>
          </a:p>
        </p:txBody>
      </p:sp>
      <p:sp>
        <p:nvSpPr>
          <p:cNvPr id="98307" name="Slide Number Placeholder 3"/>
          <p:cNvSpPr>
            <a:spLocks noGrp="1"/>
          </p:cNvSpPr>
          <p:nvPr>
            <p:ph type="sldNum" sz="quarter" idx="5"/>
          </p:nvPr>
        </p:nvSpPr>
        <p:spPr bwMode="auto">
          <a:noFill/>
          <a:ln>
            <a:miter lim="800000"/>
            <a:headEnd/>
            <a:tailEnd/>
          </a:ln>
        </p:spPr>
        <p:txBody>
          <a:bodyPr/>
          <a:lstStyle/>
          <a:p>
            <a:fld id="{12D6868D-0A61-4142-9B12-12915BA4565B}"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ea typeface="ＭＳ Ｐゴシック" pitchFamily="-84" charset="-128"/>
                <a:cs typeface="ＭＳ Ｐゴシック" pitchFamily="-84" charset="-128"/>
              </a:rPr>
              <a:t>Figure 2.26 The spacetime diagram for Mary</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trip to the star system and back. Notice that Frank</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worldline is a vertical line at </a:t>
            </a:r>
            <a:r>
              <a:rPr lang="en-US" altLang="ja-JP" i="1">
                <a:ea typeface="ＭＳ Ｐゴシック" pitchFamily="-84" charset="-128"/>
                <a:cs typeface="ＭＳ Ｐゴシック" pitchFamily="-84" charset="-128"/>
              </a:rPr>
              <a:t>x</a:t>
            </a:r>
            <a:r>
              <a:rPr lang="en-US" altLang="ja-JP">
                <a:ea typeface="ＭＳ Ｐゴシック" pitchFamily="-84" charset="-128"/>
                <a:cs typeface="ＭＳ Ｐゴシック" pitchFamily="-84" charset="-128"/>
              </a:rPr>
              <a:t> = 0, and Mary</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two worldlines have the correct slope given by the magnitude </a:t>
            </a:r>
            <a:r>
              <a:rPr lang="en-US" altLang="ja-JP" i="1">
                <a:ea typeface="ＭＳ Ｐゴシック" pitchFamily="-84" charset="-128"/>
                <a:cs typeface="ＭＳ Ｐゴシック" pitchFamily="-84" charset="-128"/>
              </a:rPr>
              <a:t>c/v</a:t>
            </a:r>
            <a:r>
              <a:rPr lang="en-US" altLang="ja-JP">
                <a:ea typeface="ＭＳ Ｐゴシック" pitchFamily="-84" charset="-128"/>
                <a:cs typeface="ＭＳ Ｐゴシック" pitchFamily="-84" charset="-128"/>
              </a:rPr>
              <a:t>. The black dashed lines represent light signals sent at annual intervals from Mary to Frank. Frank</a:t>
            </a:r>
            <a:r>
              <a:rPr lang="ja-JP" altLang="en-US">
                <a:ea typeface="ＭＳ Ｐゴシック" pitchFamily="-84" charset="-128"/>
                <a:cs typeface="ＭＳ Ｐゴシック" pitchFamily="-84" charset="-128"/>
              </a:rPr>
              <a:t>’</a:t>
            </a:r>
            <a:r>
              <a:rPr lang="en-US" altLang="ja-JP">
                <a:ea typeface="ＭＳ Ｐゴシック" pitchFamily="-84" charset="-128"/>
                <a:cs typeface="ＭＳ Ｐゴシック" pitchFamily="-84" charset="-128"/>
              </a:rPr>
              <a:t>s annual signals to Mary are solid black. The solid dots denote the time when the light signals arrive.</a:t>
            </a:r>
          </a:p>
          <a:p>
            <a:pPr eaLnBrk="1" hangingPunct="1"/>
            <a:endParaRPr lang="en-US">
              <a:ea typeface="ＭＳ Ｐゴシック" pitchFamily="-84" charset="-128"/>
              <a:cs typeface="ＭＳ Ｐゴシック" pitchFamily="-84" charset="-128"/>
            </a:endParaRPr>
          </a:p>
        </p:txBody>
      </p:sp>
      <p:sp>
        <p:nvSpPr>
          <p:cNvPr id="156675" name="Slide Number Placeholder 3"/>
          <p:cNvSpPr>
            <a:spLocks noGrp="1"/>
          </p:cNvSpPr>
          <p:nvPr>
            <p:ph type="sldNum" sz="quarter" idx="5"/>
          </p:nvPr>
        </p:nvSpPr>
        <p:spPr bwMode="auto">
          <a:noFill/>
          <a:ln>
            <a:miter lim="800000"/>
            <a:headEnd/>
            <a:tailEnd/>
          </a:ln>
        </p:spPr>
        <p:txBody>
          <a:bodyPr/>
          <a:lstStyle/>
          <a:p>
            <a:fld id="{B9107FB8-B7A4-3041-9E34-42F9AF38FCBE}" type="slidenum">
              <a:rPr lang="en-US"/>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bwMode="auto">
          <a:noFill/>
          <a:ln>
            <a:solidFill>
              <a:srgbClr val="000000"/>
            </a:solidFill>
            <a:miter lim="800000"/>
            <a:headEnd/>
            <a:tailEnd/>
          </a:ln>
        </p:spPr>
      </p:sp>
      <p:sp>
        <p:nvSpPr>
          <p:cNvPr id="1054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ea typeface="ＭＳ Ｐゴシック" pitchFamily="-84" charset="-128"/>
                <a:cs typeface="ＭＳ Ｐゴシック" pitchFamily="-84" charset="-128"/>
              </a:rPr>
              <a:t>Add paragraph from figure 2.27</a:t>
            </a:r>
          </a:p>
        </p:txBody>
      </p:sp>
      <p:sp>
        <p:nvSpPr>
          <p:cNvPr id="105475" name="Slide Number Placeholder 3"/>
          <p:cNvSpPr>
            <a:spLocks noGrp="1"/>
          </p:cNvSpPr>
          <p:nvPr>
            <p:ph type="sldNum" sz="quarter" idx="5"/>
          </p:nvPr>
        </p:nvSpPr>
        <p:spPr bwMode="auto">
          <a:noFill/>
          <a:ln>
            <a:miter lim="800000"/>
            <a:headEnd/>
            <a:tailEnd/>
          </a:ln>
        </p:spPr>
        <p:txBody>
          <a:bodyPr/>
          <a:lstStyle/>
          <a:p>
            <a:fld id="{ECCB6D4D-832E-6844-A6EC-AAFA965E607C}"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Monday, Feb. 3,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Monday, Feb. 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3313-001, Spring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Monday, Feb. 3,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3313-001, Spring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1" Type="http://schemas.openxmlformats.org/officeDocument/2006/relationships/oleObject" Target="../embeddings/oleObject8.bin"/><Relationship Id="rId12"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4.bin"/><Relationship Id="rId4" Type="http://schemas.openxmlformats.org/officeDocument/2006/relationships/image" Target="../media/image10.emf"/><Relationship Id="rId5" Type="http://schemas.openxmlformats.org/officeDocument/2006/relationships/oleObject" Target="../embeddings/oleObject5.bin"/><Relationship Id="rId6" Type="http://schemas.openxmlformats.org/officeDocument/2006/relationships/image" Target="../media/image11.emf"/><Relationship Id="rId7" Type="http://schemas.openxmlformats.org/officeDocument/2006/relationships/oleObject" Target="../embeddings/oleObject6.bin"/><Relationship Id="rId8" Type="http://schemas.openxmlformats.org/officeDocument/2006/relationships/image" Target="../media/image12.emf"/><Relationship Id="rId9" Type="http://schemas.openxmlformats.org/officeDocument/2006/relationships/oleObject" Target="../embeddings/oleObject7.bin"/><Relationship Id="rId10"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22.emf"/><Relationship Id="rId13" Type="http://schemas.openxmlformats.org/officeDocument/2006/relationships/oleObject" Target="../embeddings/oleObject15.bin"/><Relationship Id="rId14" Type="http://schemas.openxmlformats.org/officeDocument/2006/relationships/image" Target="../media/image23.emf"/><Relationship Id="rId15" Type="http://schemas.openxmlformats.org/officeDocument/2006/relationships/oleObject" Target="../embeddings/oleObject16.bin"/><Relationship Id="rId16" Type="http://schemas.openxmlformats.org/officeDocument/2006/relationships/image" Target="../media/image24.e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10.bin"/><Relationship Id="rId4" Type="http://schemas.openxmlformats.org/officeDocument/2006/relationships/image" Target="../media/image18.emf"/><Relationship Id="rId5" Type="http://schemas.openxmlformats.org/officeDocument/2006/relationships/oleObject" Target="../embeddings/oleObject11.bin"/><Relationship Id="rId6" Type="http://schemas.openxmlformats.org/officeDocument/2006/relationships/image" Target="../media/image19.emf"/><Relationship Id="rId7" Type="http://schemas.openxmlformats.org/officeDocument/2006/relationships/oleObject" Target="../embeddings/oleObject12.bin"/><Relationship Id="rId8" Type="http://schemas.openxmlformats.org/officeDocument/2006/relationships/image" Target="../media/image20.emf"/><Relationship Id="rId9" Type="http://schemas.openxmlformats.org/officeDocument/2006/relationships/oleObject" Target="../embeddings/oleObject13.bin"/><Relationship Id="rId10" Type="http://schemas.openxmlformats.org/officeDocument/2006/relationships/image" Target="../media/image2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7.bin"/><Relationship Id="rId4" Type="http://schemas.openxmlformats.org/officeDocument/2006/relationships/image" Target="../media/image25.emf"/><Relationship Id="rId5" Type="http://schemas.openxmlformats.org/officeDocument/2006/relationships/oleObject" Target="../embeddings/oleObject18.bin"/><Relationship Id="rId6" Type="http://schemas.openxmlformats.org/officeDocument/2006/relationships/image" Target="../media/image26.emf"/><Relationship Id="rId7" Type="http://schemas.openxmlformats.org/officeDocument/2006/relationships/oleObject" Target="../embeddings/oleObject19.bin"/><Relationship Id="rId8" Type="http://schemas.openxmlformats.org/officeDocument/2006/relationships/image" Target="../media/image27.emf"/><Relationship Id="rId9" Type="http://schemas.openxmlformats.org/officeDocument/2006/relationships/oleObject" Target="../embeddings/oleObject20.bin"/><Relationship Id="rId10" Type="http://schemas.openxmlformats.org/officeDocument/2006/relationships/image" Target="../media/image28.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a:t>
            </a:r>
            <a:r>
              <a:rPr lang="en-US" dirty="0" smtClean="0">
                <a:ea typeface="ＭＳ Ｐゴシック" pitchFamily="-84" charset="-128"/>
                <a:cs typeface="ＭＳ Ｐゴシック" pitchFamily="-84" charset="-128"/>
              </a:rPr>
              <a:t> 3313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#6</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79026" y="1531203"/>
            <a:ext cx="2677971"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Monday</a:t>
            </a:r>
            <a:r>
              <a:rPr lang="en-US" dirty="0">
                <a:solidFill>
                  <a:schemeClr val="accent2"/>
                </a:solidFill>
                <a:latin typeface="Monotype Corsiva" pitchFamily="-84" charset="0"/>
              </a:rPr>
              <a:t>,</a:t>
            </a:r>
            <a:r>
              <a:rPr lang="en-US" dirty="0" smtClean="0">
                <a:solidFill>
                  <a:schemeClr val="accent2"/>
                </a:solidFill>
                <a:latin typeface="Monotype Corsiva" pitchFamily="-84" charset="0"/>
              </a:rPr>
              <a:t> Feb. </a:t>
            </a:r>
            <a:r>
              <a:rPr lang="en-US" dirty="0">
                <a:solidFill>
                  <a:schemeClr val="accent2"/>
                </a:solidFill>
                <a:latin typeface="Monotype Corsiva" pitchFamily="-84" charset="0"/>
              </a:rPr>
              <a:t>3</a:t>
            </a:r>
            <a:r>
              <a:rPr lang="en-US" dirty="0" smtClean="0">
                <a:solidFill>
                  <a:schemeClr val="accent2"/>
                </a:solidFill>
                <a:latin typeface="Monotype Corsiva" pitchFamily="-84" charset="0"/>
              </a:rPr>
              <a:t>, 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smtClean="0">
                <a:solidFill>
                  <a:srgbClr val="FF0066"/>
                </a:solidFill>
                <a:latin typeface="Monotype Corsiva" pitchFamily="-84" charset="0"/>
              </a:rPr>
              <a:t>Mark</a:t>
            </a:r>
            <a:r>
              <a:rPr lang="en-US" dirty="0" smtClean="0">
                <a:solidFill>
                  <a:schemeClr val="accent2"/>
                </a:solidFill>
                <a:latin typeface="Monotype Corsiva" pitchFamily="-84" charset="0"/>
              </a:rPr>
              <a:t> </a:t>
            </a:r>
            <a:r>
              <a:rPr lang="en-US" b="1" dirty="0" err="1" smtClean="0">
                <a:solidFill>
                  <a:srgbClr val="FF0066"/>
                </a:solidFill>
                <a:latin typeface="Monotype Corsiva" pitchFamily="-84" charset="0"/>
              </a:rPr>
              <a:t>Sosebee</a:t>
            </a:r>
            <a:endParaRPr lang="en-US" b="1" dirty="0">
              <a:solidFill>
                <a:srgbClr val="FF0066"/>
              </a:solidFill>
              <a:latin typeface="Monotype Corsiva" pitchFamily="-84" charset="0"/>
            </a:endParaRPr>
          </a:p>
        </p:txBody>
      </p:sp>
      <p:sp>
        <p:nvSpPr>
          <p:cNvPr id="2058" name="Rectangle 10"/>
          <p:cNvSpPr>
            <a:spLocks noChangeArrowheads="1"/>
          </p:cNvSpPr>
          <p:nvPr/>
        </p:nvSpPr>
        <p:spPr bwMode="auto">
          <a:xfrm>
            <a:off x="990600" y="2362200"/>
            <a:ext cx="6858000" cy="38100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4000" dirty="0" smtClean="0">
                <a:solidFill>
                  <a:schemeClr val="accent2"/>
                </a:solidFill>
                <a:latin typeface="Arial Narrow" pitchFamily="-84" charset="0"/>
              </a:rPr>
              <a:t>The Twin </a:t>
            </a:r>
            <a:r>
              <a:rPr lang="en-US" sz="4000" dirty="0">
                <a:solidFill>
                  <a:schemeClr val="accent2"/>
                </a:solidFill>
                <a:latin typeface="Arial Narrow" pitchFamily="-84" charset="0"/>
              </a:rPr>
              <a:t>Paradox</a:t>
            </a:r>
          </a:p>
          <a:p>
            <a:pPr marL="609600" indent="-609600">
              <a:spcBef>
                <a:spcPct val="20000"/>
              </a:spcBef>
              <a:buFontTx/>
              <a:buChar char="•"/>
            </a:pPr>
            <a:r>
              <a:rPr lang="en-US" sz="4000" dirty="0">
                <a:solidFill>
                  <a:schemeClr val="accent2"/>
                </a:solidFill>
                <a:latin typeface="Arial Narrow" pitchFamily="-84" charset="0"/>
              </a:rPr>
              <a:t>Space-time Diagram</a:t>
            </a:r>
          </a:p>
          <a:p>
            <a:pPr marL="609600" indent="-609600">
              <a:spcBef>
                <a:spcPct val="20000"/>
              </a:spcBef>
              <a:buFontTx/>
              <a:buChar char="•"/>
            </a:pPr>
            <a:r>
              <a:rPr lang="en-US" sz="4000" dirty="0">
                <a:solidFill>
                  <a:schemeClr val="accent2"/>
                </a:solidFill>
                <a:latin typeface="Arial Narrow" pitchFamily="-84" charset="0"/>
              </a:rPr>
              <a:t>The Doppler </a:t>
            </a:r>
            <a:r>
              <a:rPr lang="en-US" sz="4000" dirty="0" smtClean="0">
                <a:solidFill>
                  <a:schemeClr val="accent2"/>
                </a:solidFill>
                <a:latin typeface="Arial Narrow" pitchFamily="-84" charset="0"/>
              </a:rPr>
              <a:t>Effect</a:t>
            </a:r>
            <a:endParaRPr lang="en-US" sz="4000" dirty="0" smtClean="0">
              <a:solidFill>
                <a:schemeClr val="accent2"/>
              </a:solidFill>
              <a:latin typeface="Arial Narrow" pitchFamily="-84" charset="0"/>
            </a:endParaRPr>
          </a:p>
        </p:txBody>
      </p:sp>
      <p:sp>
        <p:nvSpPr>
          <p:cNvPr id="2" name="Date Placeholder 1"/>
          <p:cNvSpPr>
            <a:spLocks noGrp="1"/>
          </p:cNvSpPr>
          <p:nvPr>
            <p:ph type="dt" sz="half" idx="10"/>
          </p:nvPr>
        </p:nvSpPr>
        <p:spPr/>
        <p:txBody>
          <a:bodyPr/>
          <a:lstStyle/>
          <a:p>
            <a:pPr>
              <a:defRPr/>
            </a:pPr>
            <a:r>
              <a:rPr lang="en-US" smtClean="0"/>
              <a:t>Monday, Feb. 3, 2014</a:t>
            </a:r>
            <a:endParaRPr lang="en-US"/>
          </a:p>
        </p:txBody>
      </p:sp>
      <p:sp>
        <p:nvSpPr>
          <p:cNvPr id="3" name="Footer Placeholder 2"/>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48842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1"/>
          <p:cNvPicPr>
            <a:picLocks/>
          </p:cNvPicPr>
          <p:nvPr/>
        </p:nvPicPr>
        <p:blipFill>
          <a:blip r:embed="rId3"/>
          <a:srcRect/>
          <a:stretch>
            <a:fillRect/>
          </a:stretch>
        </p:blipFill>
        <p:spPr bwMode="auto">
          <a:xfrm>
            <a:off x="838200" y="914400"/>
            <a:ext cx="7543800" cy="5308600"/>
          </a:xfrm>
          <a:prstGeom prst="rect">
            <a:avLst/>
          </a:prstGeom>
          <a:noFill/>
          <a:ln w="9525">
            <a:noFill/>
            <a:miter lim="800000"/>
            <a:headEnd/>
            <a:tailEnd/>
          </a:ln>
        </p:spPr>
      </p:pic>
      <p:sp>
        <p:nvSpPr>
          <p:cNvPr id="93185" name="Rectangle 2"/>
          <p:cNvSpPr>
            <a:spLocks noGrp="1" noChangeArrowheads="1"/>
          </p:cNvSpPr>
          <p:nvPr>
            <p:ph type="title"/>
          </p:nvPr>
        </p:nvSpPr>
        <p:spPr>
          <a:xfrm>
            <a:off x="1066800" y="0"/>
            <a:ext cx="7086600" cy="1447800"/>
          </a:xfrm>
        </p:spPr>
        <p:txBody>
          <a:bodyPr/>
          <a:lstStyle/>
          <a:p>
            <a:pPr eaLnBrk="1" hangingPunct="1"/>
            <a:r>
              <a:rPr lang="en-US" sz="4000" dirty="0" smtClean="0">
                <a:ea typeface="ＭＳ Ｐゴシック" pitchFamily="-84" charset="-128"/>
                <a:cs typeface="ＭＳ Ｐゴシック" pitchFamily="-84" charset="-128"/>
              </a:rPr>
              <a:t>How about the time measured by two  stationary clocks? </a:t>
            </a:r>
            <a:endParaRPr lang="en-US" sz="40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42819643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p:cTn id="7" dur="500" fill="hold"/>
                                        <p:tgtEl>
                                          <p:spTgt spid="93186"/>
                                        </p:tgtEl>
                                        <p:attrNameLst>
                                          <p:attrName>ppt_w</p:attrName>
                                        </p:attrNameLst>
                                      </p:cBhvr>
                                      <p:tavLst>
                                        <p:tav tm="0">
                                          <p:val>
                                            <p:fltVal val="0"/>
                                          </p:val>
                                        </p:tav>
                                        <p:tav tm="100000">
                                          <p:val>
                                            <p:strVal val="#ppt_w"/>
                                          </p:val>
                                        </p:tav>
                                      </p:tavLst>
                                    </p:anim>
                                    <p:anim calcmode="lin" valueType="num">
                                      <p:cBhvr>
                                        <p:cTn id="8" dur="500" fill="hold"/>
                                        <p:tgtEl>
                                          <p:spTgt spid="93186"/>
                                        </p:tgtEl>
                                        <p:attrNameLst>
                                          <p:attrName>ppt_h</p:attrName>
                                        </p:attrNameLst>
                                      </p:cBhvr>
                                      <p:tavLst>
                                        <p:tav tm="0">
                                          <p:val>
                                            <p:fltVal val="0"/>
                                          </p:val>
                                        </p:tav>
                                        <p:tav tm="100000">
                                          <p:val>
                                            <p:strVal val="#ppt_h"/>
                                          </p:val>
                                        </p:tav>
                                      </p:tavLst>
                                    </p:anim>
                                    <p:animEffect transition="in" filter="fade">
                                      <p:cBhvr>
                                        <p:cTn id="9" dur="500"/>
                                        <p:tgtEl>
                                          <p:spTgt spid="93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
          <p:cNvPicPr>
            <a:picLocks/>
          </p:cNvPicPr>
          <p:nvPr/>
        </p:nvPicPr>
        <p:blipFill>
          <a:blip r:embed="rId3"/>
          <a:srcRect/>
          <a:stretch>
            <a:fillRect/>
          </a:stretch>
        </p:blipFill>
        <p:spPr bwMode="auto">
          <a:xfrm>
            <a:off x="914400" y="1143000"/>
            <a:ext cx="7239000" cy="4876800"/>
          </a:xfrm>
          <a:prstGeom prst="rect">
            <a:avLst/>
          </a:prstGeom>
          <a:noFill/>
          <a:ln w="9525">
            <a:noFill/>
            <a:miter lim="800000"/>
            <a:headEnd/>
            <a:tailEnd/>
          </a:ln>
        </p:spPr>
      </p:pic>
      <p:sp>
        <p:nvSpPr>
          <p:cNvPr id="95233" name="Rectangle 2"/>
          <p:cNvSpPr>
            <a:spLocks noGrp="1" noChangeArrowheads="1"/>
          </p:cNvSpPr>
          <p:nvPr>
            <p:ph type="title"/>
          </p:nvPr>
        </p:nvSpPr>
        <p:spPr>
          <a:xfrm>
            <a:off x="685800" y="76200"/>
            <a:ext cx="7772400" cy="1143000"/>
          </a:xfrm>
        </p:spPr>
        <p:txBody>
          <a:bodyPr/>
          <a:lstStyle/>
          <a:p>
            <a:pPr eaLnBrk="1" hangingPunct="1"/>
            <a:r>
              <a:rPr lang="en-US" dirty="0" smtClean="0">
                <a:ea typeface="ＭＳ Ｐゴシック" pitchFamily="-84" charset="-128"/>
                <a:cs typeface="ＭＳ Ｐゴシック" pitchFamily="-84" charset="-128"/>
              </a:rPr>
              <a:t>How about the time measured by  moving clocks?</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0081994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ppt_w</p:attrName>
                                        </p:attrNameLst>
                                      </p:cBhvr>
                                      <p:tavLst>
                                        <p:tav tm="0">
                                          <p:val>
                                            <p:fltVal val="0"/>
                                          </p:val>
                                        </p:tav>
                                        <p:tav tm="100000">
                                          <p:val>
                                            <p:strVal val="#ppt_w"/>
                                          </p:val>
                                        </p:tav>
                                      </p:tavLst>
                                    </p:anim>
                                    <p:anim calcmode="lin" valueType="num">
                                      <p:cBhvr>
                                        <p:cTn id="8" dur="500" fill="hold"/>
                                        <p:tgtEl>
                                          <p:spTgt spid="95234"/>
                                        </p:tgtEl>
                                        <p:attrNameLst>
                                          <p:attrName>ppt_h</p:attrName>
                                        </p:attrNameLst>
                                      </p:cBhvr>
                                      <p:tavLst>
                                        <p:tav tm="0">
                                          <p:val>
                                            <p:fltVal val="0"/>
                                          </p:val>
                                        </p:tav>
                                        <p:tav tm="100000">
                                          <p:val>
                                            <p:strVal val="#ppt_h"/>
                                          </p:val>
                                        </p:tav>
                                      </p:tavLst>
                                    </p:anim>
                                    <p:animEffect transition="in" filter="fade">
                                      <p:cBhvr>
                                        <p:cTn id="9"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09600" y="0"/>
            <a:ext cx="7772400" cy="1143000"/>
          </a:xfrm>
        </p:spPr>
        <p:txBody>
          <a:bodyPr/>
          <a:lstStyle/>
          <a:p>
            <a:pPr eaLnBrk="1" hangingPunct="1"/>
            <a:r>
              <a:rPr lang="en-US" sz="4800" dirty="0">
                <a:ea typeface="ＭＳ Ｐゴシック" pitchFamily="-84" charset="-128"/>
                <a:cs typeface="ＭＳ Ｐゴシック" pitchFamily="-84" charset="-128"/>
              </a:rPr>
              <a:t>The Light Cone</a:t>
            </a:r>
          </a:p>
        </p:txBody>
      </p:sp>
      <p:pic>
        <p:nvPicPr>
          <p:cNvPr id="97282" name="Picture 1"/>
          <p:cNvPicPr>
            <a:picLocks/>
          </p:cNvPicPr>
          <p:nvPr/>
        </p:nvPicPr>
        <p:blipFill>
          <a:blip r:embed="rId3"/>
          <a:srcRect/>
          <a:stretch>
            <a:fillRect/>
          </a:stretch>
        </p:blipFill>
        <p:spPr bwMode="auto">
          <a:xfrm>
            <a:off x="254000" y="1193800"/>
            <a:ext cx="8636000" cy="4470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
        <p:nvSpPr>
          <p:cNvPr id="7" name="Rectangle 6"/>
          <p:cNvSpPr/>
          <p:nvPr/>
        </p:nvSpPr>
        <p:spPr bwMode="auto">
          <a:xfrm>
            <a:off x="304800" y="11430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4648200" y="11430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388165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457200" y="277813"/>
            <a:ext cx="8229600" cy="455612"/>
          </a:xfrm>
        </p:spPr>
        <p:txBody>
          <a:bodyPr/>
          <a:lstStyle/>
          <a:p>
            <a:pPr algn="ctr" eaLnBrk="1" hangingPunct="1"/>
            <a:r>
              <a:rPr lang="en-US" sz="3400" dirty="0">
                <a:solidFill>
                  <a:srgbClr val="FF0000"/>
                </a:solidFill>
                <a:ea typeface="ＭＳ Ｐゴシック" pitchFamily="-84" charset="-128"/>
                <a:cs typeface="ＭＳ Ｐゴシック" pitchFamily="-84" charset="-128"/>
              </a:rPr>
              <a:t>Invariant Quantities</a:t>
            </a:r>
            <a:r>
              <a:rPr lang="en-US" sz="3400" dirty="0">
                <a:ea typeface="ＭＳ Ｐゴシック" pitchFamily="-84" charset="-128"/>
                <a:cs typeface="ＭＳ Ｐゴシック" pitchFamily="-84" charset="-128"/>
              </a:rPr>
              <a:t>: The </a:t>
            </a:r>
            <a:r>
              <a:rPr lang="en-US" sz="3400" dirty="0" smtClean="0">
                <a:ea typeface="ＭＳ Ｐゴシック" pitchFamily="-84" charset="-128"/>
                <a:cs typeface="ＭＳ Ｐゴシック" pitchFamily="-84" charset="-128"/>
              </a:rPr>
              <a:t>Space-time </a:t>
            </a:r>
            <a:r>
              <a:rPr lang="en-US" sz="3400" dirty="0">
                <a:ea typeface="ＭＳ Ｐゴシック" pitchFamily="-84" charset="-128"/>
                <a:cs typeface="ＭＳ Ｐゴシック" pitchFamily="-84" charset="-128"/>
              </a:rPr>
              <a:t>Interval</a:t>
            </a:r>
          </a:p>
        </p:txBody>
      </p:sp>
      <p:sp>
        <p:nvSpPr>
          <p:cNvPr id="99330" name="Rectangle 3"/>
          <p:cNvSpPr>
            <a:spLocks noGrp="1" noChangeArrowheads="1"/>
          </p:cNvSpPr>
          <p:nvPr>
            <p:ph type="body" idx="1"/>
          </p:nvPr>
        </p:nvSpPr>
        <p:spPr>
          <a:xfrm>
            <a:off x="457200" y="914400"/>
            <a:ext cx="8001000" cy="5105400"/>
          </a:xfrm>
        </p:spPr>
        <p:txBody>
          <a:bodyPr/>
          <a:lstStyle/>
          <a:p>
            <a:pPr eaLnBrk="1" hangingPunct="1">
              <a:lnSpc>
                <a:spcPct val="90000"/>
              </a:lnSpc>
            </a:pPr>
            <a:r>
              <a:rPr lang="en-US" dirty="0">
                <a:ea typeface="ＭＳ Ｐゴシック" pitchFamily="-84" charset="-128"/>
                <a:cs typeface="ＭＳ Ｐゴシック" pitchFamily="-84" charset="-128"/>
              </a:rPr>
              <a:t>Since all observers </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see</a:t>
            </a:r>
            <a:r>
              <a:rPr lang="ja-JP" altLang="en-US" dirty="0">
                <a:ea typeface="ＭＳ Ｐゴシック" pitchFamily="-84" charset="-128"/>
                <a:cs typeface="ＭＳ Ｐゴシック" pitchFamily="-84" charset="-128"/>
              </a:rPr>
              <a:t>”</a:t>
            </a:r>
            <a:r>
              <a:rPr lang="en-US" altLang="ja-JP" dirty="0">
                <a:ea typeface="ＭＳ Ｐゴシック" pitchFamily="-84" charset="-128"/>
                <a:cs typeface="ＭＳ Ｐゴシック" pitchFamily="-84" charset="-128"/>
              </a:rPr>
              <a:t> the same speed </a:t>
            </a:r>
            <a:r>
              <a:rPr lang="en-US" altLang="ja-JP" dirty="0" smtClean="0">
                <a:ea typeface="ＭＳ Ｐゴシック" pitchFamily="-84" charset="-128"/>
                <a:cs typeface="ＭＳ Ｐゴシック" pitchFamily="-84" charset="-128"/>
              </a:rPr>
              <a:t>of </a:t>
            </a:r>
            <a:r>
              <a:rPr lang="en-US" dirty="0" smtClean="0">
                <a:ea typeface="ＭＳ Ｐゴシック" pitchFamily="-84" charset="-128"/>
                <a:cs typeface="ＭＳ Ｐゴシック" pitchFamily="-84" charset="-128"/>
              </a:rPr>
              <a:t>light</a:t>
            </a:r>
            <a:r>
              <a:rPr lang="en-US" dirty="0">
                <a:ea typeface="ＭＳ Ｐゴシック" pitchFamily="-84" charset="-128"/>
                <a:cs typeface="ＭＳ Ｐゴシック" pitchFamily="-84" charset="-128"/>
              </a:rPr>
              <a:t>, then all observers, regardless of their</a:t>
            </a:r>
            <a:r>
              <a:rPr lang="en-US" dirty="0" smtClean="0">
                <a:ea typeface="ＭＳ Ｐゴシック" pitchFamily="-84" charset="-128"/>
                <a:cs typeface="ＭＳ Ｐゴシック" pitchFamily="-84" charset="-128"/>
              </a:rPr>
              <a:t> velocities</a:t>
            </a:r>
            <a:r>
              <a:rPr lang="en-US" dirty="0">
                <a:ea typeface="ＭＳ Ｐゴシック" pitchFamily="-84" charset="-128"/>
                <a:cs typeface="ＭＳ Ｐゴシック" pitchFamily="-84" charset="-128"/>
              </a:rPr>
              <a:t>, must see spherical wave fronts</a:t>
            </a:r>
            <a:r>
              <a:rPr lang="en-US" dirty="0" smtClean="0">
                <a:ea typeface="ＭＳ Ｐゴシック" pitchFamily="-84" charset="-128"/>
                <a:cs typeface="ＭＳ Ｐゴシック" pitchFamily="-84" charset="-128"/>
              </a:rPr>
              <a:t>. Thus the quantity:</a:t>
            </a:r>
            <a:endParaRPr lang="en-US" i="1" dirty="0" smtClean="0">
              <a:ea typeface="ＭＳ Ｐゴシック" pitchFamily="-84" charset="-128"/>
              <a:cs typeface="ＭＳ Ｐゴシック" pitchFamily="-84" charset="-128"/>
            </a:endParaRPr>
          </a:p>
          <a:p>
            <a:pPr eaLnBrk="1" hangingPunct="1">
              <a:lnSpc>
                <a:spcPct val="90000"/>
              </a:lnSpc>
              <a:buNone/>
            </a:pPr>
            <a:r>
              <a:rPr lang="en-US" i="1" dirty="0" smtClean="0">
                <a:ea typeface="ＭＳ Ｐゴシック" pitchFamily="-84" charset="-128"/>
                <a:cs typeface="ＭＳ Ｐゴシック" pitchFamily="-84" charset="-128"/>
              </a:rPr>
              <a:t>	</a:t>
            </a:r>
            <a:endParaRPr lang="en-US" altLang="ja-JP" dirty="0" smtClean="0">
              <a:solidFill>
                <a:srgbClr val="800000"/>
              </a:solidFill>
              <a:ea typeface="ＭＳ Ｐゴシック" pitchFamily="-84" charset="-128"/>
              <a:cs typeface="ＭＳ Ｐゴシック" pitchFamily="-84" charset="-128"/>
            </a:endParaRPr>
          </a:p>
          <a:p>
            <a:pPr eaLnBrk="1" hangingPunct="1">
              <a:lnSpc>
                <a:spcPct val="90000"/>
              </a:lnSpc>
              <a:buNone/>
            </a:pPr>
            <a:r>
              <a:rPr lang="en-US" dirty="0" smtClean="0">
                <a:ea typeface="ＭＳ Ｐゴシック" pitchFamily="-84" charset="-128"/>
                <a:cs typeface="ＭＳ Ｐゴシック" pitchFamily="-84" charset="-128"/>
              </a:rPr>
              <a:t>	is invariant.</a:t>
            </a:r>
          </a:p>
          <a:p>
            <a:pPr eaLnBrk="1" hangingPunct="1">
              <a:lnSpc>
                <a:spcPct val="90000"/>
              </a:lnSpc>
            </a:pPr>
            <a:r>
              <a:rPr lang="en-US" dirty="0" smtClean="0">
                <a:ea typeface="ＭＳ Ｐゴシック" pitchFamily="-84" charset="-128"/>
                <a:cs typeface="ＭＳ Ｐゴシック" pitchFamily="-84" charset="-128"/>
              </a:rPr>
              <a:t>For any two events, the space-time interval </a:t>
            </a:r>
            <a:r>
              <a:rPr lang="en-US" dirty="0">
                <a:latin typeface="Lucida Grande" pitchFamily="-84" charset="0"/>
              </a:rPr>
              <a:t> </a:t>
            </a:r>
            <a:r>
              <a:rPr lang="en-US" dirty="0" smtClean="0">
                <a:latin typeface="Lucida Grande" pitchFamily="-84" charset="0"/>
              </a:rPr>
              <a:t>                          </a:t>
            </a:r>
            <a:r>
              <a:rPr lang="en-US" dirty="0" smtClean="0">
                <a:ea typeface="ＭＳ Ｐゴシック" pitchFamily="-84" charset="-128"/>
                <a:cs typeface="ＭＳ Ｐゴシック" pitchFamily="-84" charset="-128"/>
              </a:rPr>
              <a:t>          			between the two events is </a:t>
            </a:r>
            <a:r>
              <a:rPr lang="en-US" b="1" dirty="0" smtClean="0">
                <a:solidFill>
                  <a:srgbClr val="000000"/>
                </a:solidFill>
                <a:ea typeface="ＭＳ Ｐゴシック" pitchFamily="-84" charset="-128"/>
                <a:cs typeface="ＭＳ Ｐゴシック" pitchFamily="-84" charset="-128"/>
              </a:rPr>
              <a:t>invariant </a:t>
            </a:r>
            <a:r>
              <a:rPr lang="en-US" dirty="0" smtClean="0">
                <a:ea typeface="ＭＳ Ｐゴシック" pitchFamily="-84" charset="-128"/>
                <a:cs typeface="ＭＳ Ｐゴシック" pitchFamily="-84" charset="-128"/>
              </a:rPr>
              <a:t>in any inertial frame. </a:t>
            </a:r>
          </a:p>
        </p:txBody>
      </p:sp>
      <p:sp>
        <p:nvSpPr>
          <p:cNvPr id="10" name="Date Placeholder 9"/>
          <p:cNvSpPr>
            <a:spLocks noGrp="1"/>
          </p:cNvSpPr>
          <p:nvPr>
            <p:ph type="dt" sz="half" idx="10"/>
          </p:nvPr>
        </p:nvSpPr>
        <p:spPr/>
        <p:txBody>
          <a:bodyPr/>
          <a:lstStyle/>
          <a:p>
            <a:pPr>
              <a:defRPr/>
            </a:pPr>
            <a:r>
              <a:rPr lang="en-US" smtClean="0"/>
              <a:t>Monday, Feb. 3, 2014</a:t>
            </a:r>
            <a:endParaRPr lang="en-US"/>
          </a:p>
        </p:txBody>
      </p:sp>
      <p:sp>
        <p:nvSpPr>
          <p:cNvPr id="11" name="Slide Number Placeholder 10"/>
          <p:cNvSpPr>
            <a:spLocks noGrp="1"/>
          </p:cNvSpPr>
          <p:nvPr>
            <p:ph type="sldNum" sz="quarter" idx="12"/>
          </p:nvPr>
        </p:nvSpPr>
        <p:spPr/>
        <p:txBody>
          <a:bodyPr/>
          <a:lstStyle/>
          <a:p>
            <a:pPr>
              <a:defRPr/>
            </a:pPr>
            <a:fld id="{623D45CD-16A2-224C-B70A-0D1B04896262}" type="slidenum">
              <a:rPr lang="en-US" smtClean="0"/>
              <a:pPr>
                <a:defRPr/>
              </a:pPr>
              <a:t>13</a:t>
            </a:fld>
            <a:endParaRPr lang="en-US"/>
          </a:p>
        </p:txBody>
      </p:sp>
      <p:sp>
        <p:nvSpPr>
          <p:cNvPr id="12" name="Footer Placeholder 11"/>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458731305"/>
              </p:ext>
            </p:extLst>
          </p:nvPr>
        </p:nvGraphicFramePr>
        <p:xfrm>
          <a:off x="1622425" y="2743200"/>
          <a:ext cx="739775" cy="609600"/>
        </p:xfrm>
        <a:graphic>
          <a:graphicData uri="http://schemas.openxmlformats.org/presentationml/2006/ole">
            <mc:AlternateContent xmlns:mc="http://schemas.openxmlformats.org/markup-compatibility/2006">
              <mc:Choice xmlns:v="urn:schemas-microsoft-com:vml" Requires="v">
                <p:oleObj spid="_x0000_s137706" name="Equation" r:id="rId3" imgW="292100" imgH="203200" progId="Equation.DSMT4">
                  <p:embed/>
                </p:oleObj>
              </mc:Choice>
              <mc:Fallback>
                <p:oleObj name="Equation" r:id="rId3" imgW="292100" imgH="203200" progId="Equation.DSMT4">
                  <p:embed/>
                  <p:pic>
                    <p:nvPicPr>
                      <p:cNvPr id="0" name=""/>
                      <p:cNvPicPr>
                        <a:picLocks noChangeAspect="1" noChangeArrowheads="1"/>
                      </p:cNvPicPr>
                      <p:nvPr/>
                    </p:nvPicPr>
                    <p:blipFill>
                      <a:blip r:embed="rId4"/>
                      <a:srcRect/>
                      <a:stretch>
                        <a:fillRect/>
                      </a:stretch>
                    </p:blipFill>
                    <p:spPr bwMode="auto">
                      <a:xfrm>
                        <a:off x="1622425" y="2743200"/>
                        <a:ext cx="739775" cy="609600"/>
                      </a:xfrm>
                      <a:prstGeom prst="rect">
                        <a:avLst/>
                      </a:prstGeom>
                      <a:noFill/>
                      <a:ln>
                        <a:noFill/>
                      </a:ln>
                      <a:effectLs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289139703"/>
              </p:ext>
            </p:extLst>
          </p:nvPr>
        </p:nvGraphicFramePr>
        <p:xfrm>
          <a:off x="882914" y="4114800"/>
          <a:ext cx="2469886" cy="762000"/>
        </p:xfrm>
        <a:graphic>
          <a:graphicData uri="http://schemas.openxmlformats.org/presentationml/2006/ole">
            <mc:AlternateContent xmlns:mc="http://schemas.openxmlformats.org/markup-compatibility/2006">
              <mc:Choice xmlns:v="urn:schemas-microsoft-com:vml" Requires="v">
                <p:oleObj spid="_x0000_s137707" name="Equation" r:id="rId5" imgW="1168400" imgH="304800" progId="Equation.DSMT4">
                  <p:embed/>
                </p:oleObj>
              </mc:Choice>
              <mc:Fallback>
                <p:oleObj name="Equation" r:id="rId5" imgW="1168400" imgH="304800" progId="Equation.DSMT4">
                  <p:embed/>
                  <p:pic>
                    <p:nvPicPr>
                      <p:cNvPr id="0" name=""/>
                      <p:cNvPicPr>
                        <a:picLocks noChangeAspect="1" noChangeArrowheads="1"/>
                      </p:cNvPicPr>
                      <p:nvPr/>
                    </p:nvPicPr>
                    <p:blipFill>
                      <a:blip r:embed="rId6"/>
                      <a:srcRect/>
                      <a:stretch>
                        <a:fillRect/>
                      </a:stretch>
                    </p:blipFill>
                    <p:spPr bwMode="auto">
                      <a:xfrm>
                        <a:off x="882914" y="4114800"/>
                        <a:ext cx="2469886" cy="762000"/>
                      </a:xfrm>
                      <a:prstGeom prst="rect">
                        <a:avLst/>
                      </a:prstGeom>
                      <a:noFill/>
                      <a:ln>
                        <a:noFill/>
                      </a:ln>
                      <a:effectLs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74154375"/>
              </p:ext>
            </p:extLst>
          </p:nvPr>
        </p:nvGraphicFramePr>
        <p:xfrm>
          <a:off x="2332038" y="2743200"/>
          <a:ext cx="1706562" cy="609600"/>
        </p:xfrm>
        <a:graphic>
          <a:graphicData uri="http://schemas.openxmlformats.org/presentationml/2006/ole">
            <mc:AlternateContent xmlns:mc="http://schemas.openxmlformats.org/markup-compatibility/2006">
              <mc:Choice xmlns:v="urn:schemas-microsoft-com:vml" Requires="v">
                <p:oleObj spid="_x0000_s137708" name="Equation" r:id="rId7" imgW="673100" imgH="203200" progId="Equation.DSMT4">
                  <p:embed/>
                </p:oleObj>
              </mc:Choice>
              <mc:Fallback>
                <p:oleObj name="Equation" r:id="rId7" imgW="673100" imgH="203200" progId="Equation.DSMT4">
                  <p:embed/>
                  <p:pic>
                    <p:nvPicPr>
                      <p:cNvPr id="0" name=""/>
                      <p:cNvPicPr>
                        <a:picLocks noChangeAspect="1" noChangeArrowheads="1"/>
                      </p:cNvPicPr>
                      <p:nvPr/>
                    </p:nvPicPr>
                    <p:blipFill>
                      <a:blip r:embed="rId8"/>
                      <a:srcRect/>
                      <a:stretch>
                        <a:fillRect/>
                      </a:stretch>
                    </p:blipFill>
                    <p:spPr bwMode="auto">
                      <a:xfrm>
                        <a:off x="2332038" y="2743200"/>
                        <a:ext cx="1706562" cy="609600"/>
                      </a:xfrm>
                      <a:prstGeom prst="rect">
                        <a:avLst/>
                      </a:prstGeom>
                      <a:noFill/>
                      <a:ln>
                        <a:noFill/>
                      </a:ln>
                      <a:effectLs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755141501"/>
              </p:ext>
            </p:extLst>
          </p:nvPr>
        </p:nvGraphicFramePr>
        <p:xfrm>
          <a:off x="4117975" y="2590800"/>
          <a:ext cx="2511425" cy="914400"/>
        </p:xfrm>
        <a:graphic>
          <a:graphicData uri="http://schemas.openxmlformats.org/presentationml/2006/ole">
            <mc:AlternateContent xmlns:mc="http://schemas.openxmlformats.org/markup-compatibility/2006">
              <mc:Choice xmlns:v="urn:schemas-microsoft-com:vml" Requires="v">
                <p:oleObj spid="_x0000_s137709" name="Equation" r:id="rId9" imgW="990600" imgH="304800" progId="Equation.DSMT4">
                  <p:embed/>
                </p:oleObj>
              </mc:Choice>
              <mc:Fallback>
                <p:oleObj name="Equation" r:id="rId9" imgW="990600" imgH="304800" progId="Equation.DSMT4">
                  <p:embed/>
                  <p:pic>
                    <p:nvPicPr>
                      <p:cNvPr id="0" name=""/>
                      <p:cNvPicPr>
                        <a:picLocks noChangeAspect="1" noChangeArrowheads="1"/>
                      </p:cNvPicPr>
                      <p:nvPr/>
                    </p:nvPicPr>
                    <p:blipFill>
                      <a:blip r:embed="rId10"/>
                      <a:srcRect/>
                      <a:stretch>
                        <a:fillRect/>
                      </a:stretch>
                    </p:blipFill>
                    <p:spPr bwMode="auto">
                      <a:xfrm>
                        <a:off x="4117975" y="2590800"/>
                        <a:ext cx="2511425" cy="914400"/>
                      </a:xfrm>
                      <a:prstGeom prst="rect">
                        <a:avLst/>
                      </a:prstGeom>
                      <a:noFill/>
                      <a:ln>
                        <a:noFill/>
                      </a:ln>
                      <a:effectLs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46984863"/>
              </p:ext>
            </p:extLst>
          </p:nvPr>
        </p:nvGraphicFramePr>
        <p:xfrm>
          <a:off x="6327775" y="2590800"/>
          <a:ext cx="1063625" cy="914400"/>
        </p:xfrm>
        <a:graphic>
          <a:graphicData uri="http://schemas.openxmlformats.org/presentationml/2006/ole">
            <mc:AlternateContent xmlns:mc="http://schemas.openxmlformats.org/markup-compatibility/2006">
              <mc:Choice xmlns:v="urn:schemas-microsoft-com:vml" Requires="v">
                <p:oleObj spid="_x0000_s137710" name="Equation" r:id="rId11" imgW="419100" imgH="304800" progId="Equation.DSMT4">
                  <p:embed/>
                </p:oleObj>
              </mc:Choice>
              <mc:Fallback>
                <p:oleObj name="Equation" r:id="rId11" imgW="419100" imgH="304800" progId="Equation.DSMT4">
                  <p:embed/>
                  <p:pic>
                    <p:nvPicPr>
                      <p:cNvPr id="0" name=""/>
                      <p:cNvPicPr>
                        <a:picLocks noChangeAspect="1" noChangeArrowheads="1"/>
                      </p:cNvPicPr>
                      <p:nvPr/>
                    </p:nvPicPr>
                    <p:blipFill>
                      <a:blip r:embed="rId12"/>
                      <a:srcRect/>
                      <a:stretch>
                        <a:fillRect/>
                      </a:stretch>
                    </p:blipFill>
                    <p:spPr bwMode="auto">
                      <a:xfrm>
                        <a:off x="6327775" y="2590800"/>
                        <a:ext cx="1063625" cy="914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799000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330">
                                            <p:txEl>
                                              <p:pRg st="0" end="0"/>
                                            </p:txEl>
                                          </p:spTgt>
                                        </p:tgtEl>
                                        <p:attrNameLst>
                                          <p:attrName>style.visibility</p:attrName>
                                        </p:attrNameLst>
                                      </p:cBhvr>
                                      <p:to>
                                        <p:strVal val="visible"/>
                                      </p:to>
                                    </p:set>
                                    <p:animEffect transition="in" filter="wipe(left)">
                                      <p:cBhvr>
                                        <p:cTn id="7" dur="500"/>
                                        <p:tgtEl>
                                          <p:spTgt spid="993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99330">
                                            <p:txEl>
                                              <p:pRg st="2" end="2"/>
                                            </p:txEl>
                                          </p:spTgt>
                                        </p:tgtEl>
                                        <p:attrNameLst>
                                          <p:attrName>style.visibility</p:attrName>
                                        </p:attrNameLst>
                                      </p:cBhvr>
                                      <p:to>
                                        <p:strVal val="visible"/>
                                      </p:to>
                                    </p:set>
                                    <p:animEffect transition="in" filter="wipe(left)">
                                      <p:cBhvr>
                                        <p:cTn id="31" dur="500"/>
                                        <p:tgtEl>
                                          <p:spTgt spid="9933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99330">
                                            <p:txEl>
                                              <p:pRg st="3" end="3"/>
                                            </p:txEl>
                                          </p:spTgt>
                                        </p:tgtEl>
                                        <p:attrNameLst>
                                          <p:attrName>style.visibility</p:attrName>
                                        </p:attrNameLst>
                                      </p:cBhvr>
                                      <p:to>
                                        <p:strVal val="visible"/>
                                      </p:to>
                                    </p:set>
                                    <p:animEffect transition="in" filter="wipe(left)">
                                      <p:cBhvr>
                                        <p:cTn id="36" dur="500"/>
                                        <p:tgtEl>
                                          <p:spTgt spid="99330">
                                            <p:txEl>
                                              <p:pRg st="3" end="3"/>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a:xfrm>
            <a:off x="457200" y="277813"/>
            <a:ext cx="8226425" cy="533400"/>
          </a:xfrm>
        </p:spPr>
        <p:txBody>
          <a:bodyPr/>
          <a:lstStyle/>
          <a:p>
            <a:pPr algn="ctr" eaLnBrk="1" hangingPunct="1"/>
            <a:r>
              <a:rPr lang="en-US" sz="5400" dirty="0" smtClean="0">
                <a:ea typeface="ＭＳ Ｐゴシック" pitchFamily="-84" charset="-128"/>
                <a:cs typeface="ＭＳ Ｐゴシック" pitchFamily="-84" charset="-128"/>
              </a:rPr>
              <a:t>Space-time </a:t>
            </a:r>
            <a:r>
              <a:rPr lang="en-US" sz="5400" dirty="0">
                <a:ea typeface="ＭＳ Ｐゴシック" pitchFamily="-84" charset="-128"/>
                <a:cs typeface="ＭＳ Ｐゴシック" pitchFamily="-84" charset="-128"/>
              </a:rPr>
              <a:t>Invariants</a:t>
            </a:r>
          </a:p>
        </p:txBody>
      </p:sp>
      <p:sp>
        <p:nvSpPr>
          <p:cNvPr id="101378" name="Rectangle 3"/>
          <p:cNvSpPr>
            <a:spLocks noGrp="1" noChangeArrowheads="1"/>
          </p:cNvSpPr>
          <p:nvPr>
            <p:ph type="body" idx="1"/>
          </p:nvPr>
        </p:nvSpPr>
        <p:spPr>
          <a:xfrm>
            <a:off x="227013" y="914401"/>
            <a:ext cx="8688387" cy="5105400"/>
          </a:xfrm>
        </p:spPr>
        <p:txBody>
          <a:bodyPr/>
          <a:lstStyle/>
          <a:p>
            <a:pPr marL="400050" indent="-400050" eaLnBrk="1" hangingPunct="1">
              <a:buFont typeface="Wingdings" pitchFamily="-84" charset="2"/>
              <a:buNone/>
            </a:pPr>
            <a:r>
              <a:rPr lang="en-US" dirty="0">
                <a:solidFill>
                  <a:srgbClr val="000090"/>
                </a:solidFill>
                <a:ea typeface="ＭＳ Ｐゴシック" pitchFamily="-84" charset="-128"/>
                <a:cs typeface="ＭＳ Ｐゴシック" pitchFamily="-84" charset="-128"/>
              </a:rPr>
              <a:t>There are three possibilities for the invariant quantity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s</a:t>
            </a:r>
            <a:r>
              <a:rPr lang="en-US"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a:t>
            </a:r>
          </a:p>
          <a:p>
            <a:pPr marL="400050" indent="-400050" eaLnBrk="1" hangingPunct="1">
              <a:buFont typeface="Wingdings" pitchFamily="-84" charset="2"/>
              <a:buNone/>
            </a:pPr>
            <a:r>
              <a:rPr lang="en-US" dirty="0" smtClean="0">
                <a:solidFill>
                  <a:srgbClr val="000090"/>
                </a:solidFill>
                <a:ea typeface="ＭＳ Ｐゴシック" pitchFamily="-84" charset="-128"/>
                <a:cs typeface="ＭＳ Ｐゴシック" pitchFamily="-84" charset="-128"/>
              </a:rPr>
              <a:t>			</a:t>
            </a:r>
            <a:endParaRPr lang="en-US" dirty="0" smtClean="0">
              <a:solidFill>
                <a:srgbClr val="800000"/>
              </a:solidFill>
              <a:ea typeface="ＭＳ Ｐゴシック" pitchFamily="-84" charset="-128"/>
              <a:cs typeface="ＭＳ Ｐゴシック" pitchFamily="-84" charset="-128"/>
            </a:endParaRPr>
          </a:p>
          <a:p>
            <a:pPr marL="400050" indent="-400050" eaLnBrk="1" hangingPunct="1">
              <a:buClr>
                <a:schemeClr val="tx1"/>
              </a:buClr>
              <a:buSzPct val="90000"/>
              <a:buFont typeface="Wingdings" pitchFamily="-84" charset="2"/>
              <a:buAutoNum type="arabicParenR"/>
            </a:pPr>
            <a:r>
              <a:rPr lang="el-GR" dirty="0" smtClean="0">
                <a:solidFill>
                  <a:srgbClr val="000090"/>
                </a:solidFill>
                <a:latin typeface="Lucida Grande" pitchFamily="-84" charset="0"/>
              </a:rPr>
              <a:t>Δ</a:t>
            </a:r>
            <a:r>
              <a:rPr lang="en-US" dirty="0" smtClean="0">
                <a:solidFill>
                  <a:srgbClr val="000090"/>
                </a:solidFill>
                <a:ea typeface="ＭＳ Ｐゴシック" pitchFamily="-84" charset="-128"/>
                <a:cs typeface="ＭＳ Ｐゴシック" pitchFamily="-84" charset="-128"/>
              </a:rPr>
              <a:t>s</a:t>
            </a:r>
            <a:r>
              <a:rPr lang="en-US"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 </a:t>
            </a:r>
            <a:r>
              <a:rPr lang="en-US" dirty="0">
                <a:solidFill>
                  <a:srgbClr val="000090"/>
                </a:solidFill>
                <a:ea typeface="ＭＳ Ｐゴシック" pitchFamily="-84" charset="-128"/>
                <a:cs typeface="ＭＳ Ｐゴシック" pitchFamily="-84" charset="-128"/>
              </a:rPr>
              <a:t>=  0: </a:t>
            </a:r>
            <a:r>
              <a:rPr lang="el-GR" dirty="0">
                <a:solidFill>
                  <a:srgbClr val="000090"/>
                </a:solidFill>
                <a:latin typeface="Lucida Grande" pitchFamily="-84" charset="0"/>
              </a:rPr>
              <a:t>Δ</a:t>
            </a:r>
            <a:r>
              <a:rPr lang="en-US" i="1" dirty="0">
                <a:solidFill>
                  <a:srgbClr val="000090"/>
                </a:solidFill>
                <a:ea typeface="ＭＳ Ｐゴシック" pitchFamily="-84" charset="-128"/>
                <a:cs typeface="ＭＳ Ｐゴシック" pitchFamily="-84" charset="-128"/>
              </a:rPr>
              <a:t>x</a:t>
            </a:r>
            <a:r>
              <a:rPr lang="en-US" baseline="30000" dirty="0">
                <a:solidFill>
                  <a:srgbClr val="000090"/>
                </a:solidFill>
                <a:ea typeface="ＭＳ Ｐゴシック" pitchFamily="-84" charset="-128"/>
                <a:cs typeface="ＭＳ Ｐゴシック" pitchFamily="-84" charset="-128"/>
              </a:rPr>
              <a:t>2</a:t>
            </a:r>
            <a:r>
              <a:rPr lang="en-US" dirty="0">
                <a:solidFill>
                  <a:srgbClr val="000090"/>
                </a:solidFill>
                <a:ea typeface="ＭＳ Ｐゴシック" pitchFamily="-84" charset="-128"/>
                <a:cs typeface="ＭＳ Ｐゴシック" pitchFamily="-84" charset="-128"/>
              </a:rPr>
              <a:t> = </a:t>
            </a:r>
            <a:r>
              <a:rPr lang="en-US" i="1" dirty="0">
                <a:solidFill>
                  <a:srgbClr val="000090"/>
                </a:solidFill>
                <a:ea typeface="ＭＳ Ｐゴシック" pitchFamily="-84" charset="-128"/>
                <a:cs typeface="ＭＳ Ｐゴシック" pitchFamily="-84" charset="-128"/>
              </a:rPr>
              <a:t>c</a:t>
            </a:r>
            <a:r>
              <a:rPr lang="en-US" i="1" baseline="30000" dirty="0">
                <a:solidFill>
                  <a:srgbClr val="000090"/>
                </a:solidFill>
                <a:ea typeface="ＭＳ Ｐゴシック" pitchFamily="-84" charset="-128"/>
                <a:cs typeface="ＭＳ Ｐゴシック" pitchFamily="-84" charset="-128"/>
              </a:rPr>
              <a:t>2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t</a:t>
            </a:r>
            <a:r>
              <a:rPr lang="en-US" i="1" baseline="30000" dirty="0" smtClean="0">
                <a:solidFill>
                  <a:srgbClr val="000090"/>
                </a:solidFill>
                <a:ea typeface="ＭＳ Ｐゴシック" pitchFamily="-84" charset="-128"/>
                <a:cs typeface="ＭＳ Ｐゴシック" pitchFamily="-84" charset="-128"/>
              </a:rPr>
              <a:t>2</a:t>
            </a:r>
            <a:r>
              <a:rPr lang="en-US" b="1" dirty="0" smtClean="0">
                <a:solidFill>
                  <a:srgbClr val="000090"/>
                </a:solidFill>
                <a:ea typeface="ＭＳ Ｐゴシック" pitchFamily="-84" charset="-128"/>
                <a:cs typeface="ＭＳ Ｐゴシック" pitchFamily="-84" charset="-128"/>
              </a:rPr>
              <a:t>: light-like</a:t>
            </a:r>
            <a:r>
              <a:rPr lang="en-US" i="1" dirty="0" smtClean="0">
                <a:solidFill>
                  <a:srgbClr val="000090"/>
                </a:solidFill>
                <a:ea typeface="ＭＳ Ｐゴシック" pitchFamily="-84" charset="-128"/>
                <a:cs typeface="ＭＳ Ｐゴシック" pitchFamily="-84" charset="-128"/>
              </a:rPr>
              <a:t> </a:t>
            </a:r>
            <a:r>
              <a:rPr lang="en-US" dirty="0" smtClean="0">
                <a:solidFill>
                  <a:srgbClr val="000090"/>
                </a:solidFill>
                <a:ea typeface="ＭＳ Ｐゴシック" pitchFamily="-84" charset="-128"/>
                <a:cs typeface="ＭＳ Ｐゴシック" pitchFamily="-84" charset="-128"/>
              </a:rPr>
              <a:t>separation</a:t>
            </a: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Two </a:t>
            </a:r>
            <a:r>
              <a:rPr lang="en-US" dirty="0">
                <a:ea typeface="ＭＳ Ｐゴシック" pitchFamily="-84" charset="-128"/>
                <a:cs typeface="ＭＳ Ｐゴシック" pitchFamily="-84" charset="-128"/>
              </a:rPr>
              <a:t>events can be connected only by a light signal</a:t>
            </a:r>
            <a:r>
              <a:rPr lang="en-US" dirty="0" smtClean="0">
                <a:ea typeface="ＭＳ Ｐゴシック" pitchFamily="-84" charset="-128"/>
                <a:cs typeface="ＭＳ Ｐゴシック" pitchFamily="-84" charset="-128"/>
              </a:rPr>
              <a:t>.</a:t>
            </a:r>
          </a:p>
          <a:p>
            <a:pPr marL="400050" indent="-400050" eaLnBrk="1" hangingPunct="1">
              <a:buClr>
                <a:schemeClr val="tx1"/>
              </a:buClr>
              <a:buSzPct val="90000"/>
              <a:buFont typeface="Wingdings" pitchFamily="-84" charset="2"/>
              <a:buAutoNum type="arabicParenR"/>
            </a:pPr>
            <a:r>
              <a:rPr lang="el-GR" dirty="0">
                <a:solidFill>
                  <a:srgbClr val="000090"/>
                </a:solidFill>
                <a:latin typeface="Lucida Grande" pitchFamily="-84" charset="0"/>
              </a:rPr>
              <a:t>Δ</a:t>
            </a:r>
            <a:r>
              <a:rPr lang="en-US" dirty="0">
                <a:solidFill>
                  <a:srgbClr val="000090"/>
                </a:solidFill>
                <a:ea typeface="ＭＳ Ｐゴシック" pitchFamily="-84" charset="-128"/>
                <a:cs typeface="ＭＳ Ｐゴシック" pitchFamily="-84" charset="-128"/>
              </a:rPr>
              <a:t>s</a:t>
            </a:r>
            <a:r>
              <a:rPr lang="en-US" i="1" baseline="30000" dirty="0">
                <a:solidFill>
                  <a:srgbClr val="000090"/>
                </a:solidFill>
                <a:ea typeface="ＭＳ Ｐゴシック" pitchFamily="-84" charset="-128"/>
                <a:cs typeface="ＭＳ Ｐゴシック" pitchFamily="-84" charset="-128"/>
              </a:rPr>
              <a:t>2</a:t>
            </a:r>
            <a:r>
              <a:rPr lang="en-US" dirty="0">
                <a:solidFill>
                  <a:srgbClr val="000090"/>
                </a:solidFill>
                <a:ea typeface="ＭＳ Ｐゴシック" pitchFamily="-84" charset="-128"/>
                <a:cs typeface="ＭＳ Ｐゴシック" pitchFamily="-84" charset="-128"/>
              </a:rPr>
              <a:t> &gt; 0: </a:t>
            </a:r>
            <a:r>
              <a:rPr lang="el-GR" dirty="0">
                <a:solidFill>
                  <a:srgbClr val="000090"/>
                </a:solidFill>
                <a:latin typeface="Lucida Grande" pitchFamily="-84" charset="0"/>
              </a:rPr>
              <a:t>Δ</a:t>
            </a:r>
            <a:r>
              <a:rPr lang="en-US" i="1" dirty="0">
                <a:solidFill>
                  <a:srgbClr val="000090"/>
                </a:solidFill>
                <a:ea typeface="ＭＳ Ｐゴシック" pitchFamily="-84" charset="-128"/>
                <a:cs typeface="ＭＳ Ｐゴシック" pitchFamily="-84" charset="-128"/>
              </a:rPr>
              <a:t>x</a:t>
            </a:r>
            <a:r>
              <a:rPr lang="en-US" baseline="30000" dirty="0">
                <a:solidFill>
                  <a:srgbClr val="000090"/>
                </a:solidFill>
                <a:ea typeface="ＭＳ Ｐゴシック" pitchFamily="-84" charset="-128"/>
                <a:cs typeface="ＭＳ Ｐゴシック" pitchFamily="-84" charset="-128"/>
              </a:rPr>
              <a:t>2 </a:t>
            </a:r>
            <a:r>
              <a:rPr lang="en-US" dirty="0">
                <a:solidFill>
                  <a:srgbClr val="000090"/>
                </a:solidFill>
                <a:ea typeface="ＭＳ Ｐゴシック" pitchFamily="-84" charset="-128"/>
                <a:cs typeface="ＭＳ Ｐゴシック" pitchFamily="-84" charset="-128"/>
              </a:rPr>
              <a:t>&gt; </a:t>
            </a:r>
            <a:r>
              <a:rPr lang="en-US" i="1" dirty="0">
                <a:solidFill>
                  <a:srgbClr val="000090"/>
                </a:solidFill>
                <a:ea typeface="ＭＳ Ｐゴシック" pitchFamily="-84" charset="-128"/>
                <a:cs typeface="ＭＳ Ｐゴシック" pitchFamily="-84" charset="-128"/>
              </a:rPr>
              <a:t>c</a:t>
            </a:r>
            <a:r>
              <a:rPr lang="en-US" baseline="30000" dirty="0">
                <a:solidFill>
                  <a:srgbClr val="000090"/>
                </a:solidFill>
                <a:ea typeface="ＭＳ Ｐゴシック" pitchFamily="-84" charset="-128"/>
                <a:cs typeface="ＭＳ Ｐゴシック" pitchFamily="-84" charset="-128"/>
              </a:rPr>
              <a:t>2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t</a:t>
            </a:r>
            <a:r>
              <a:rPr lang="en-US"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 </a:t>
            </a:r>
            <a:r>
              <a:rPr lang="en-US" b="1" dirty="0" smtClean="0">
                <a:solidFill>
                  <a:srgbClr val="000090"/>
                </a:solidFill>
                <a:ea typeface="ＭＳ Ｐゴシック" pitchFamily="-84" charset="-128"/>
                <a:cs typeface="ＭＳ Ｐゴシック" pitchFamily="-84" charset="-128"/>
              </a:rPr>
              <a:t>space-like</a:t>
            </a:r>
            <a:r>
              <a:rPr lang="en-US" dirty="0" smtClean="0">
                <a:solidFill>
                  <a:srgbClr val="000090"/>
                </a:solidFill>
                <a:ea typeface="ＭＳ Ｐゴシック" pitchFamily="-84" charset="-128"/>
                <a:cs typeface="ＭＳ Ｐゴシック" pitchFamily="-84" charset="-128"/>
              </a:rPr>
              <a:t> separation </a:t>
            </a: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No </a:t>
            </a:r>
            <a:r>
              <a:rPr lang="en-US" dirty="0">
                <a:ea typeface="ＭＳ Ｐゴシック" pitchFamily="-84" charset="-128"/>
                <a:cs typeface="ＭＳ Ｐゴシック" pitchFamily="-84" charset="-128"/>
              </a:rPr>
              <a:t>signal can travel fast enough to connect the two events. The events are not causally </a:t>
            </a:r>
            <a:r>
              <a:rPr lang="en-US" dirty="0" smtClean="0">
                <a:ea typeface="ＭＳ Ｐゴシック" pitchFamily="-84" charset="-128"/>
                <a:cs typeface="ＭＳ Ｐゴシック" pitchFamily="-84" charset="-128"/>
              </a:rPr>
              <a:t>connected!!</a:t>
            </a:r>
          </a:p>
          <a:p>
            <a:pPr marL="400050" indent="-400050" eaLnBrk="1" hangingPunct="1">
              <a:buClr>
                <a:schemeClr val="tx1"/>
              </a:buClr>
              <a:buSzPct val="90000"/>
              <a:buFont typeface="Wingdings" pitchFamily="-84" charset="2"/>
              <a:buAutoNum type="arabicParenR"/>
            </a:pPr>
            <a:r>
              <a:rPr lang="el-GR" dirty="0">
                <a:solidFill>
                  <a:srgbClr val="000090"/>
                </a:solidFill>
                <a:latin typeface="Lucida Grande" pitchFamily="-84" charset="0"/>
              </a:rPr>
              <a:t>Δ</a:t>
            </a:r>
            <a:r>
              <a:rPr lang="en-US" dirty="0">
                <a:solidFill>
                  <a:srgbClr val="000090"/>
                </a:solidFill>
                <a:ea typeface="ＭＳ Ｐゴシック" pitchFamily="-84" charset="-128"/>
                <a:cs typeface="ＭＳ Ｐゴシック" pitchFamily="-84" charset="-128"/>
              </a:rPr>
              <a:t>s</a:t>
            </a:r>
            <a:r>
              <a:rPr lang="en-US" i="1" baseline="30000" dirty="0">
                <a:solidFill>
                  <a:srgbClr val="000090"/>
                </a:solidFill>
                <a:ea typeface="ＭＳ Ｐゴシック" pitchFamily="-84" charset="-128"/>
                <a:cs typeface="ＭＳ Ｐゴシック" pitchFamily="-84" charset="-128"/>
              </a:rPr>
              <a:t>2</a:t>
            </a:r>
            <a:r>
              <a:rPr lang="en-US" i="1" dirty="0">
                <a:solidFill>
                  <a:srgbClr val="000090"/>
                </a:solidFill>
                <a:ea typeface="ＭＳ Ｐゴシック" pitchFamily="-84" charset="-128"/>
                <a:cs typeface="ＭＳ Ｐゴシック" pitchFamily="-84" charset="-128"/>
              </a:rPr>
              <a:t> &lt; 0</a:t>
            </a:r>
            <a:r>
              <a:rPr lang="en-US" dirty="0">
                <a:solidFill>
                  <a:srgbClr val="000090"/>
                </a:solidFill>
                <a:ea typeface="ＭＳ Ｐゴシック" pitchFamily="-84" charset="-128"/>
                <a:cs typeface="ＭＳ Ｐゴシック" pitchFamily="-84" charset="-128"/>
              </a:rPr>
              <a:t>: </a:t>
            </a:r>
            <a:r>
              <a:rPr lang="el-GR" dirty="0">
                <a:solidFill>
                  <a:srgbClr val="000090"/>
                </a:solidFill>
                <a:latin typeface="Lucida Grande" pitchFamily="-84" charset="0"/>
              </a:rPr>
              <a:t>Δ</a:t>
            </a:r>
            <a:r>
              <a:rPr lang="en-US" i="1" dirty="0">
                <a:solidFill>
                  <a:srgbClr val="000090"/>
                </a:solidFill>
                <a:ea typeface="ＭＳ Ｐゴシック" pitchFamily="-84" charset="-128"/>
                <a:cs typeface="ＭＳ Ｐゴシック" pitchFamily="-84" charset="-128"/>
              </a:rPr>
              <a:t>x</a:t>
            </a:r>
            <a:r>
              <a:rPr lang="en-US" baseline="30000" dirty="0">
                <a:solidFill>
                  <a:srgbClr val="000090"/>
                </a:solidFill>
                <a:ea typeface="ＭＳ Ｐゴシック" pitchFamily="-84" charset="-128"/>
                <a:cs typeface="ＭＳ Ｐゴシック" pitchFamily="-84" charset="-128"/>
              </a:rPr>
              <a:t>2 </a:t>
            </a:r>
            <a:r>
              <a:rPr lang="en-US" dirty="0">
                <a:solidFill>
                  <a:srgbClr val="000090"/>
                </a:solidFill>
                <a:ea typeface="ＭＳ Ｐゴシック" pitchFamily="-84" charset="-128"/>
                <a:cs typeface="ＭＳ Ｐゴシック" pitchFamily="-84" charset="-128"/>
              </a:rPr>
              <a:t>&lt; </a:t>
            </a:r>
            <a:r>
              <a:rPr lang="en-US" i="1" dirty="0">
                <a:solidFill>
                  <a:srgbClr val="000090"/>
                </a:solidFill>
                <a:ea typeface="ＭＳ Ｐゴシック" pitchFamily="-84" charset="-128"/>
                <a:cs typeface="ＭＳ Ｐゴシック" pitchFamily="-84" charset="-128"/>
              </a:rPr>
              <a:t>c</a:t>
            </a:r>
            <a:r>
              <a:rPr lang="en-US" i="1" baseline="30000" dirty="0">
                <a:solidFill>
                  <a:srgbClr val="000090"/>
                </a:solidFill>
                <a:ea typeface="ＭＳ Ｐゴシック" pitchFamily="-84" charset="-128"/>
                <a:cs typeface="ＭＳ Ｐゴシック" pitchFamily="-84" charset="-128"/>
              </a:rPr>
              <a:t>2 </a:t>
            </a:r>
            <a:r>
              <a:rPr lang="el-GR" dirty="0" smtClean="0">
                <a:solidFill>
                  <a:srgbClr val="000090"/>
                </a:solidFill>
                <a:latin typeface="Lucida Grande" pitchFamily="-84" charset="0"/>
              </a:rPr>
              <a:t>Δ</a:t>
            </a:r>
            <a:r>
              <a:rPr lang="en-US" i="1" dirty="0" smtClean="0">
                <a:solidFill>
                  <a:srgbClr val="000090"/>
                </a:solidFill>
                <a:ea typeface="ＭＳ Ｐゴシック" pitchFamily="-84" charset="-128"/>
                <a:cs typeface="ＭＳ Ｐゴシック" pitchFamily="-84" charset="-128"/>
              </a:rPr>
              <a:t>t</a:t>
            </a:r>
            <a:r>
              <a:rPr lang="en-US" i="1" baseline="30000" dirty="0" smtClean="0">
                <a:solidFill>
                  <a:srgbClr val="000090"/>
                </a:solidFill>
                <a:ea typeface="ＭＳ Ｐゴシック" pitchFamily="-84" charset="-128"/>
                <a:cs typeface="ＭＳ Ｐゴシック" pitchFamily="-84" charset="-128"/>
              </a:rPr>
              <a:t>2</a:t>
            </a:r>
            <a:r>
              <a:rPr lang="en-US" dirty="0" smtClean="0">
                <a:solidFill>
                  <a:srgbClr val="000090"/>
                </a:solidFill>
                <a:ea typeface="ＭＳ Ｐゴシック" pitchFamily="-84" charset="-128"/>
                <a:cs typeface="ＭＳ Ｐゴシック" pitchFamily="-84" charset="-128"/>
              </a:rPr>
              <a:t>: </a:t>
            </a:r>
            <a:r>
              <a:rPr lang="en-US" b="1" dirty="0" smtClean="0">
                <a:solidFill>
                  <a:srgbClr val="000090"/>
                </a:solidFill>
                <a:ea typeface="ＭＳ Ｐゴシック" pitchFamily="-84" charset="-128"/>
                <a:cs typeface="ＭＳ Ｐゴシック" pitchFamily="-84" charset="-128"/>
              </a:rPr>
              <a:t>time-like </a:t>
            </a:r>
            <a:r>
              <a:rPr lang="en-US" dirty="0" smtClean="0">
                <a:solidFill>
                  <a:srgbClr val="000090"/>
                </a:solidFill>
                <a:ea typeface="ＭＳ Ｐゴシック" pitchFamily="-84" charset="-128"/>
                <a:cs typeface="ＭＳ Ｐゴシック" pitchFamily="-84" charset="-128"/>
              </a:rPr>
              <a:t>separation</a:t>
            </a:r>
            <a:r>
              <a:rPr lang="en-US" b="1" dirty="0" smtClean="0">
                <a:solidFill>
                  <a:srgbClr val="000090"/>
                </a:solidFill>
                <a:ea typeface="ＭＳ Ｐゴシック" pitchFamily="-84" charset="-128"/>
                <a:cs typeface="ＭＳ Ｐゴシック" pitchFamily="-84" charset="-128"/>
              </a:rPr>
              <a:t> </a:t>
            </a:r>
            <a:endParaRPr lang="en-US" dirty="0" smtClean="0">
              <a:solidFill>
                <a:srgbClr val="000090"/>
              </a:solidFill>
              <a:ea typeface="ＭＳ Ｐゴシック" pitchFamily="-84" charset="-128"/>
              <a:cs typeface="ＭＳ Ｐゴシック" pitchFamily="-84" charset="-128"/>
            </a:endParaRP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Two </a:t>
            </a:r>
            <a:r>
              <a:rPr lang="en-US" dirty="0">
                <a:ea typeface="ＭＳ Ｐゴシック" pitchFamily="-84" charset="-128"/>
                <a:cs typeface="ＭＳ Ｐゴシック" pitchFamily="-84" charset="-128"/>
              </a:rPr>
              <a:t>events can be causally connected.</a:t>
            </a:r>
            <a:r>
              <a:rPr lang="en-US" dirty="0" smtClean="0">
                <a:ea typeface="ＭＳ Ｐゴシック" pitchFamily="-84" charset="-128"/>
                <a:cs typeface="ＭＳ Ｐゴシック" pitchFamily="-84" charset="-128"/>
              </a:rPr>
              <a:t> </a:t>
            </a:r>
          </a:p>
          <a:p>
            <a:pPr marL="800100" lvl="1" indent="-400050" eaLnBrk="1" hangingPunct="1">
              <a:buClr>
                <a:schemeClr val="tx1"/>
              </a:buClr>
              <a:buSzPct val="90000"/>
            </a:pPr>
            <a:r>
              <a:rPr lang="en-US" dirty="0" smtClean="0">
                <a:ea typeface="ＭＳ Ｐゴシック" pitchFamily="-84" charset="-128"/>
                <a:cs typeface="ＭＳ Ｐゴシック" pitchFamily="-84" charset="-128"/>
              </a:rPr>
              <a:t>These two events cannot occur simultaneously!</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14</a:t>
            </a:fld>
            <a:endParaRPr lang="en-US" dirty="0"/>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28111527"/>
              </p:ext>
            </p:extLst>
          </p:nvPr>
        </p:nvGraphicFramePr>
        <p:xfrm>
          <a:off x="2590800" y="1263768"/>
          <a:ext cx="3313380" cy="1022232"/>
        </p:xfrm>
        <a:graphic>
          <a:graphicData uri="http://schemas.openxmlformats.org/presentationml/2006/ole">
            <mc:AlternateContent xmlns:mc="http://schemas.openxmlformats.org/markup-compatibility/2006">
              <mc:Choice xmlns:v="urn:schemas-microsoft-com:vml" Requires="v">
                <p:oleObj spid="_x0000_s138342" name="Equation" r:id="rId3" imgW="1168400" imgH="304800" progId="Equation.DSMT4">
                  <p:embed/>
                </p:oleObj>
              </mc:Choice>
              <mc:Fallback>
                <p:oleObj name="Equation" r:id="rId3" imgW="1168400" imgH="304800" progId="Equation.DSMT4">
                  <p:embed/>
                  <p:pic>
                    <p:nvPicPr>
                      <p:cNvPr id="0" name=""/>
                      <p:cNvPicPr>
                        <a:picLocks noChangeAspect="1" noChangeArrowheads="1"/>
                      </p:cNvPicPr>
                      <p:nvPr/>
                    </p:nvPicPr>
                    <p:blipFill>
                      <a:blip r:embed="rId4"/>
                      <a:srcRect/>
                      <a:stretch>
                        <a:fillRect/>
                      </a:stretch>
                    </p:blipFill>
                    <p:spPr bwMode="auto">
                      <a:xfrm>
                        <a:off x="2590800" y="1263768"/>
                        <a:ext cx="3313380" cy="102223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269305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1378">
                                            <p:txEl>
                                              <p:pRg st="0" end="0"/>
                                            </p:txEl>
                                          </p:spTgt>
                                        </p:tgtEl>
                                        <p:attrNameLst>
                                          <p:attrName>style.visibility</p:attrName>
                                        </p:attrNameLst>
                                      </p:cBhvr>
                                      <p:to>
                                        <p:strVal val="visible"/>
                                      </p:to>
                                    </p:set>
                                    <p:animEffect transition="in" filter="wipe(left)">
                                      <p:cBhvr>
                                        <p:cTn id="7" dur="500"/>
                                        <p:tgtEl>
                                          <p:spTgt spid="101378">
                                            <p:txEl>
                                              <p:pRg st="0" end="0"/>
                                            </p:txEl>
                                          </p:spTgt>
                                        </p:tgtEl>
                                      </p:cBhvr>
                                    </p:animEffect>
                                  </p:childTnLst>
                                </p:cTn>
                              </p:par>
                            </p:childTnLst>
                          </p:cTn>
                        </p:par>
                        <p:par>
                          <p:cTn id="8" fill="hold">
                            <p:stCondLst>
                              <p:cond delay="95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101378">
                                            <p:txEl>
                                              <p:pRg st="2" end="2"/>
                                            </p:txEl>
                                          </p:spTgt>
                                        </p:tgtEl>
                                        <p:attrNameLst>
                                          <p:attrName>style.visibility</p:attrName>
                                        </p:attrNameLst>
                                      </p:cBhvr>
                                      <p:to>
                                        <p:strVal val="visible"/>
                                      </p:to>
                                    </p:set>
                                    <p:animEffect transition="in" filter="wipe(left)">
                                      <p:cBhvr>
                                        <p:cTn id="16" dur="500"/>
                                        <p:tgtEl>
                                          <p:spTgt spid="10137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101378">
                                            <p:txEl>
                                              <p:pRg st="3" end="3"/>
                                            </p:txEl>
                                          </p:spTgt>
                                        </p:tgtEl>
                                        <p:attrNameLst>
                                          <p:attrName>style.visibility</p:attrName>
                                        </p:attrNameLst>
                                      </p:cBhvr>
                                      <p:to>
                                        <p:strVal val="visible"/>
                                      </p:to>
                                    </p:set>
                                    <p:animEffect transition="in" filter="wipe(left)">
                                      <p:cBhvr>
                                        <p:cTn id="21" dur="500"/>
                                        <p:tgtEl>
                                          <p:spTgt spid="101378">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101378">
                                            <p:txEl>
                                              <p:pRg st="4" end="4"/>
                                            </p:txEl>
                                          </p:spTgt>
                                        </p:tgtEl>
                                        <p:attrNameLst>
                                          <p:attrName>style.visibility</p:attrName>
                                        </p:attrNameLst>
                                      </p:cBhvr>
                                      <p:to>
                                        <p:strVal val="visible"/>
                                      </p:to>
                                    </p:set>
                                    <p:animEffect transition="in" filter="wipe(left)">
                                      <p:cBhvr>
                                        <p:cTn id="26" dur="500"/>
                                        <p:tgtEl>
                                          <p:spTgt spid="101378">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101378">
                                            <p:txEl>
                                              <p:pRg st="5" end="5"/>
                                            </p:txEl>
                                          </p:spTgt>
                                        </p:tgtEl>
                                        <p:attrNameLst>
                                          <p:attrName>style.visibility</p:attrName>
                                        </p:attrNameLst>
                                      </p:cBhvr>
                                      <p:to>
                                        <p:strVal val="visible"/>
                                      </p:to>
                                    </p:set>
                                    <p:animEffect transition="in" filter="wipe(left)">
                                      <p:cBhvr>
                                        <p:cTn id="31" dur="500"/>
                                        <p:tgtEl>
                                          <p:spTgt spid="101378">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101378">
                                            <p:txEl>
                                              <p:pRg st="6" end="6"/>
                                            </p:txEl>
                                          </p:spTgt>
                                        </p:tgtEl>
                                        <p:attrNameLst>
                                          <p:attrName>style.visibility</p:attrName>
                                        </p:attrNameLst>
                                      </p:cBhvr>
                                      <p:to>
                                        <p:strVal val="visible"/>
                                      </p:to>
                                    </p:set>
                                    <p:animEffect transition="in" filter="wipe(left)">
                                      <p:cBhvr>
                                        <p:cTn id="36" dur="500"/>
                                        <p:tgtEl>
                                          <p:spTgt spid="101378">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01378">
                                            <p:txEl>
                                              <p:pRg st="7" end="7"/>
                                            </p:txEl>
                                          </p:spTgt>
                                        </p:tgtEl>
                                        <p:attrNameLst>
                                          <p:attrName>style.visibility</p:attrName>
                                        </p:attrNameLst>
                                      </p:cBhvr>
                                      <p:to>
                                        <p:strVal val="visible"/>
                                      </p:to>
                                    </p:set>
                                    <p:animEffect transition="in" filter="wipe(left)">
                                      <p:cBhvr>
                                        <p:cTn id="41" dur="500"/>
                                        <p:tgtEl>
                                          <p:spTgt spid="101378">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01378">
                                            <p:txEl>
                                              <p:pRg st="8" end="8"/>
                                            </p:txEl>
                                          </p:spTgt>
                                        </p:tgtEl>
                                        <p:attrNameLst>
                                          <p:attrName>style.visibility</p:attrName>
                                        </p:attrNameLst>
                                      </p:cBhvr>
                                      <p:to>
                                        <p:strVal val="visible"/>
                                      </p:to>
                                    </p:set>
                                    <p:animEffect transition="in" filter="wipe(left)">
                                      <p:cBhvr>
                                        <p:cTn id="46" dur="500"/>
                                        <p:tgtEl>
                                          <p:spTgt spid="1013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304800" y="609600"/>
            <a:ext cx="3810000" cy="1139825"/>
          </a:xfrm>
        </p:spPr>
        <p:txBody>
          <a:bodyPr/>
          <a:lstStyle/>
          <a:p>
            <a:pPr algn="ctr"/>
            <a:r>
              <a:rPr lang="en-US" dirty="0">
                <a:ea typeface="ＭＳ Ｐゴシック" pitchFamily="-84" charset="-128"/>
                <a:cs typeface="ＭＳ Ｐゴシック" pitchFamily="-84" charset="-128"/>
              </a:rPr>
              <a:t>The Twin Paradox in Space-Time</a:t>
            </a:r>
          </a:p>
        </p:txBody>
      </p:sp>
      <p:pic>
        <p:nvPicPr>
          <p:cNvPr id="102402" name="Picture 1"/>
          <p:cNvPicPr>
            <a:picLocks/>
          </p:cNvPicPr>
          <p:nvPr/>
        </p:nvPicPr>
        <p:blipFill>
          <a:blip r:embed="rId3"/>
          <a:srcRect/>
          <a:stretch>
            <a:fillRect/>
          </a:stretch>
        </p:blipFill>
        <p:spPr bwMode="auto">
          <a:xfrm>
            <a:off x="4191000" y="152400"/>
            <a:ext cx="4597400" cy="6350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15</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8268970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p:cTn id="7" dur="500" fill="hold"/>
                                        <p:tgtEl>
                                          <p:spTgt spid="102402"/>
                                        </p:tgtEl>
                                        <p:attrNameLst>
                                          <p:attrName>ppt_w</p:attrName>
                                        </p:attrNameLst>
                                      </p:cBhvr>
                                      <p:tavLst>
                                        <p:tav tm="0">
                                          <p:val>
                                            <p:fltVal val="0"/>
                                          </p:val>
                                        </p:tav>
                                        <p:tav tm="100000">
                                          <p:val>
                                            <p:strVal val="#ppt_w"/>
                                          </p:val>
                                        </p:tav>
                                      </p:tavLst>
                                    </p:anim>
                                    <p:anim calcmode="lin" valueType="num">
                                      <p:cBhvr>
                                        <p:cTn id="8" dur="500" fill="hold"/>
                                        <p:tgtEl>
                                          <p:spTgt spid="102402"/>
                                        </p:tgtEl>
                                        <p:attrNameLst>
                                          <p:attrName>ppt_h</p:attrName>
                                        </p:attrNameLst>
                                      </p:cBhvr>
                                      <p:tavLst>
                                        <p:tav tm="0">
                                          <p:val>
                                            <p:fltVal val="0"/>
                                          </p:val>
                                        </p:tav>
                                        <p:tav tm="100000">
                                          <p:val>
                                            <p:strVal val="#ppt_h"/>
                                          </p:val>
                                        </p:tav>
                                      </p:tavLst>
                                    </p:anim>
                                    <p:animEffect transition="in" filter="fade">
                                      <p:cBhvr>
                                        <p:cTn id="9" dur="500"/>
                                        <p:tgtEl>
                                          <p:spTgt spid="102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09600" y="152400"/>
            <a:ext cx="7772400" cy="609600"/>
          </a:xfrm>
        </p:spPr>
        <p:txBody>
          <a:bodyPr/>
          <a:lstStyle/>
          <a:p>
            <a:pPr algn="ctr" eaLnBrk="1" hangingPunct="1"/>
            <a:r>
              <a:rPr lang="en-US" sz="4800" dirty="0" smtClean="0">
                <a:ea typeface="ＭＳ Ｐゴシック" pitchFamily="-84" charset="-128"/>
                <a:cs typeface="ＭＳ Ｐゴシック" pitchFamily="-84" charset="-128"/>
              </a:rPr>
              <a:t>The </a:t>
            </a:r>
            <a:r>
              <a:rPr lang="en-US" sz="4800" dirty="0">
                <a:ea typeface="ＭＳ Ｐゴシック" pitchFamily="-84" charset="-128"/>
                <a:cs typeface="ＭＳ Ｐゴシック" pitchFamily="-84" charset="-128"/>
              </a:rPr>
              <a:t>Doppler Effect </a:t>
            </a:r>
          </a:p>
        </p:txBody>
      </p:sp>
      <p:sp>
        <p:nvSpPr>
          <p:cNvPr id="103426" name="Rectangle 5"/>
          <p:cNvSpPr>
            <a:spLocks noGrp="1" noChangeArrowheads="1"/>
          </p:cNvSpPr>
          <p:nvPr>
            <p:ph type="body" idx="1"/>
          </p:nvPr>
        </p:nvSpPr>
        <p:spPr>
          <a:xfrm>
            <a:off x="457200" y="990600"/>
            <a:ext cx="8153400" cy="5410200"/>
          </a:xfrm>
        </p:spPr>
        <p:txBody>
          <a:bodyPr/>
          <a:lstStyle/>
          <a:p>
            <a:pPr eaLnBrk="1" hangingPunct="1">
              <a:lnSpc>
                <a:spcPct val="80000"/>
              </a:lnSpc>
            </a:pPr>
            <a:r>
              <a:rPr lang="en-US" sz="2800" dirty="0">
                <a:ea typeface="ＭＳ Ｐゴシック" pitchFamily="-84" charset="-128"/>
                <a:cs typeface="ＭＳ Ｐゴシック" pitchFamily="-84" charset="-128"/>
              </a:rPr>
              <a:t>The Doppler effect of </a:t>
            </a:r>
            <a:r>
              <a:rPr lang="en-US" sz="2800" u="sng" dirty="0">
                <a:ea typeface="ＭＳ Ｐゴシック" pitchFamily="-84" charset="-128"/>
                <a:cs typeface="ＭＳ Ｐゴシック" pitchFamily="-84" charset="-128"/>
              </a:rPr>
              <a:t>sound</a:t>
            </a:r>
            <a:r>
              <a:rPr lang="en-US" sz="2800" dirty="0" smtClean="0">
                <a:ea typeface="ＭＳ Ｐゴシック" pitchFamily="-84" charset="-128"/>
                <a:cs typeface="ＭＳ Ｐゴシック" pitchFamily="-84" charset="-128"/>
              </a:rPr>
              <a:t> </a:t>
            </a:r>
          </a:p>
          <a:p>
            <a:pPr lvl="1" eaLnBrk="1" hangingPunct="1">
              <a:lnSpc>
                <a:spcPct val="80000"/>
              </a:lnSpc>
            </a:pPr>
            <a:r>
              <a:rPr lang="en-US" sz="2400" i="1" dirty="0">
                <a:ea typeface="ＭＳ Ｐゴシック" pitchFamily="-84" charset="-128"/>
                <a:cs typeface="ＭＳ Ｐゴシック" pitchFamily="-84" charset="-128"/>
              </a:rPr>
              <a:t>I</a:t>
            </a:r>
            <a:r>
              <a:rPr lang="en-US" sz="2400" i="1" dirty="0" smtClean="0">
                <a:ea typeface="ＭＳ Ｐゴシック" pitchFamily="-84" charset="-128"/>
                <a:cs typeface="ＭＳ Ｐゴシック" pitchFamily="-84" charset="-128"/>
              </a:rPr>
              <a:t>ncreased </a:t>
            </a:r>
            <a:r>
              <a:rPr lang="en-US" sz="2400" i="1" dirty="0">
                <a:ea typeface="ＭＳ Ｐゴシック" pitchFamily="-84" charset="-128"/>
                <a:cs typeface="ＭＳ Ｐゴシック" pitchFamily="-84" charset="-128"/>
              </a:rPr>
              <a:t>frequency</a:t>
            </a:r>
            <a:r>
              <a:rPr lang="en-US" sz="2400" dirty="0">
                <a:ea typeface="ＭＳ Ｐゴシック" pitchFamily="-84" charset="-128"/>
                <a:cs typeface="ＭＳ Ｐゴシック" pitchFamily="-84" charset="-128"/>
              </a:rPr>
              <a:t> of sound as a source</a:t>
            </a:r>
            <a:r>
              <a:rPr lang="en-US" sz="2400" dirty="0" smtClean="0">
                <a:ea typeface="ＭＳ Ｐゴシック" pitchFamily="-84" charset="-128"/>
                <a:cs typeface="ＭＳ Ｐゴシック" pitchFamily="-84" charset="-128"/>
              </a:rPr>
              <a:t> approaches </a:t>
            </a:r>
            <a:r>
              <a:rPr lang="en-US" sz="2400" dirty="0">
                <a:ea typeface="ＭＳ Ｐゴシック" pitchFamily="-84" charset="-128"/>
                <a:cs typeface="ＭＳ Ｐゴシック" pitchFamily="-84" charset="-128"/>
              </a:rPr>
              <a:t>a </a:t>
            </a:r>
            <a:r>
              <a:rPr lang="en-US" sz="2400" dirty="0" smtClean="0">
                <a:ea typeface="ＭＳ Ｐゴシック" pitchFamily="-84" charset="-128"/>
                <a:cs typeface="ＭＳ Ｐゴシック" pitchFamily="-84" charset="-128"/>
              </a:rPr>
              <a:t>receiver</a:t>
            </a:r>
          </a:p>
          <a:p>
            <a:pPr lvl="1" eaLnBrk="1" hangingPunct="1">
              <a:lnSpc>
                <a:spcPct val="80000"/>
              </a:lnSpc>
            </a:pPr>
            <a:r>
              <a:rPr lang="en-US" sz="2400" i="1" dirty="0">
                <a:ea typeface="ＭＳ Ｐゴシック" pitchFamily="-84" charset="-128"/>
                <a:cs typeface="ＭＳ Ｐゴシック" pitchFamily="-84" charset="-128"/>
              </a:rPr>
              <a:t>D</a:t>
            </a:r>
            <a:r>
              <a:rPr lang="en-US" sz="2400" i="1" dirty="0" smtClean="0">
                <a:ea typeface="ＭＳ Ｐゴシック" pitchFamily="-84" charset="-128"/>
                <a:cs typeface="ＭＳ Ｐゴシック" pitchFamily="-84" charset="-128"/>
              </a:rPr>
              <a:t>ecreased </a:t>
            </a:r>
            <a:r>
              <a:rPr lang="en-US" sz="2400" i="1" dirty="0">
                <a:ea typeface="ＭＳ Ｐゴシック" pitchFamily="-84" charset="-128"/>
                <a:cs typeface="ＭＳ Ｐゴシック" pitchFamily="-84" charset="-128"/>
              </a:rPr>
              <a:t>frequency</a:t>
            </a:r>
            <a:r>
              <a:rPr lang="en-US" sz="2400" dirty="0">
                <a:ea typeface="ＭＳ Ｐゴシック" pitchFamily="-84" charset="-128"/>
                <a:cs typeface="ＭＳ Ｐゴシック" pitchFamily="-84" charset="-128"/>
              </a:rPr>
              <a:t> as the source recedes.</a:t>
            </a:r>
            <a:r>
              <a:rPr lang="en-US" sz="2400" dirty="0" smtClean="0">
                <a:ea typeface="ＭＳ Ｐゴシック" pitchFamily="-84" charset="-128"/>
                <a:cs typeface="ＭＳ Ｐゴシック" pitchFamily="-84" charset="-128"/>
              </a:rPr>
              <a:t> </a:t>
            </a:r>
            <a:endParaRPr lang="en-US" dirty="0" smtClean="0">
              <a:ea typeface="ＭＳ Ｐゴシック" pitchFamily="-84" charset="-128"/>
              <a:cs typeface="ＭＳ Ｐゴシック" pitchFamily="-84" charset="-128"/>
            </a:endParaRPr>
          </a:p>
          <a:p>
            <a:pPr eaLnBrk="1" hangingPunct="1">
              <a:lnSpc>
                <a:spcPct val="80000"/>
              </a:lnSpc>
            </a:pPr>
            <a:r>
              <a:rPr lang="en-US" sz="2800" dirty="0">
                <a:ea typeface="ＭＳ Ｐゴシック" pitchFamily="-84" charset="-128"/>
                <a:cs typeface="ＭＳ Ｐゴシック" pitchFamily="-84" charset="-128"/>
              </a:rPr>
              <a:t>Also, the same change in sound frequency occurs when the source is fixed and the receiver is moving.</a:t>
            </a:r>
            <a:r>
              <a:rPr lang="en-US" sz="2800" dirty="0" smtClean="0">
                <a:ea typeface="ＭＳ Ｐゴシック" pitchFamily="-84" charset="-128"/>
                <a:cs typeface="ＭＳ Ｐゴシック" pitchFamily="-84" charset="-128"/>
              </a:rPr>
              <a:t> </a:t>
            </a:r>
          </a:p>
          <a:p>
            <a:pPr lvl="1" eaLnBrk="1" hangingPunct="1">
              <a:lnSpc>
                <a:spcPct val="80000"/>
              </a:lnSpc>
            </a:pPr>
            <a:r>
              <a:rPr lang="en-US" sz="2400" dirty="0" smtClean="0">
                <a:ea typeface="ＭＳ Ｐゴシック" pitchFamily="-84" charset="-128"/>
                <a:cs typeface="ＭＳ Ｐゴシック" pitchFamily="-84" charset="-128"/>
              </a:rPr>
              <a:t>The </a:t>
            </a:r>
            <a:r>
              <a:rPr lang="en-US" sz="2400" dirty="0">
                <a:ea typeface="ＭＳ Ｐゴシック" pitchFamily="-84" charset="-128"/>
                <a:cs typeface="ＭＳ Ｐゴシック" pitchFamily="-84" charset="-128"/>
              </a:rPr>
              <a:t>change in frequency of the sound wave depends on whether the source or receiver is moving.</a:t>
            </a:r>
            <a:r>
              <a:rPr lang="en-US" sz="2400" dirty="0" smtClean="0">
                <a:ea typeface="ＭＳ Ｐゴシック" pitchFamily="-84" charset="-128"/>
                <a:cs typeface="ＭＳ Ｐゴシック" pitchFamily="-84" charset="-128"/>
              </a:rPr>
              <a:t> </a:t>
            </a:r>
            <a:endParaRPr lang="en-US" dirty="0" smtClean="0">
              <a:ea typeface="ＭＳ Ｐゴシック" pitchFamily="-84" charset="-128"/>
              <a:cs typeface="ＭＳ Ｐゴシック" pitchFamily="-84" charset="-128"/>
            </a:endParaRPr>
          </a:p>
          <a:p>
            <a:pPr eaLnBrk="1" hangingPunct="1">
              <a:lnSpc>
                <a:spcPct val="80000"/>
              </a:lnSpc>
            </a:pPr>
            <a:r>
              <a:rPr lang="en-US" sz="2800" dirty="0" smtClean="0">
                <a:ea typeface="ＭＳ Ｐゴシック" pitchFamily="-84" charset="-128"/>
                <a:cs typeface="ＭＳ Ｐゴシック" pitchFamily="-84" charset="-128"/>
              </a:rPr>
              <a:t>Does this violate the principle of relativity?</a:t>
            </a:r>
          </a:p>
          <a:p>
            <a:pPr lvl="1" eaLnBrk="1" hangingPunct="1">
              <a:lnSpc>
                <a:spcPct val="80000"/>
              </a:lnSpc>
            </a:pPr>
            <a:r>
              <a:rPr lang="en-US" sz="2400" dirty="0" smtClean="0">
                <a:ea typeface="ＭＳ Ｐゴシック" pitchFamily="-84" charset="-128"/>
                <a:cs typeface="ＭＳ Ｐゴシック" pitchFamily="-84" charset="-128"/>
              </a:rPr>
              <a:t>No</a:t>
            </a:r>
          </a:p>
          <a:p>
            <a:pPr lvl="1" eaLnBrk="1" hangingPunct="1">
              <a:lnSpc>
                <a:spcPct val="80000"/>
              </a:lnSpc>
            </a:pPr>
            <a:r>
              <a:rPr lang="en-US" sz="2400" dirty="0" smtClean="0">
                <a:ea typeface="ＭＳ Ｐゴシック" pitchFamily="-84" charset="-128"/>
                <a:cs typeface="ＭＳ Ｐゴシック" pitchFamily="-84" charset="-128"/>
              </a:rPr>
              <a:t>Why not?</a:t>
            </a:r>
          </a:p>
          <a:p>
            <a:pPr lvl="1" eaLnBrk="1" hangingPunct="1">
              <a:lnSpc>
                <a:spcPct val="80000"/>
              </a:lnSpc>
            </a:pPr>
            <a:r>
              <a:rPr lang="en-US" sz="2400" dirty="0" smtClean="0">
                <a:ea typeface="ＭＳ Ｐゴシック" pitchFamily="-84" charset="-128"/>
                <a:cs typeface="ＭＳ Ｐゴシック" pitchFamily="-84" charset="-128"/>
              </a:rPr>
              <a:t>Sounds wave is in a </a:t>
            </a:r>
            <a:r>
              <a:rPr lang="en-US" sz="2400" dirty="0">
                <a:ea typeface="ＭＳ Ｐゴシック" pitchFamily="-84" charset="-128"/>
                <a:cs typeface="ＭＳ Ｐゴシック" pitchFamily="-84" charset="-128"/>
              </a:rPr>
              <a:t>special frame</a:t>
            </a:r>
            <a:r>
              <a:rPr lang="en-US" sz="2400" dirty="0" smtClean="0">
                <a:ea typeface="ＭＳ Ｐゴシック" pitchFamily="-84" charset="-128"/>
                <a:cs typeface="ＭＳ Ｐゴシック" pitchFamily="-84" charset="-128"/>
              </a:rPr>
              <a:t> of </a:t>
            </a:r>
            <a:r>
              <a:rPr lang="en-US" sz="2400" dirty="0">
                <a:ea typeface="ＭＳ Ｐゴシック" pitchFamily="-84" charset="-128"/>
                <a:cs typeface="ＭＳ Ｐゴシック" pitchFamily="-84" charset="-128"/>
              </a:rPr>
              <a:t>media such as air, water, or a steel plate in order to propagate;</a:t>
            </a:r>
            <a:r>
              <a:rPr lang="en-US" sz="2400" dirty="0" smtClean="0">
                <a:ea typeface="ＭＳ Ｐゴシック" pitchFamily="-84" charset="-128"/>
                <a:cs typeface="ＭＳ Ｐゴシック" pitchFamily="-84" charset="-128"/>
              </a:rPr>
              <a:t> </a:t>
            </a:r>
          </a:p>
          <a:p>
            <a:pPr eaLnBrk="1" hangingPunct="1">
              <a:lnSpc>
                <a:spcPct val="80000"/>
              </a:lnSpc>
            </a:pPr>
            <a:r>
              <a:rPr lang="en-US" sz="2800" dirty="0" smtClean="0">
                <a:ea typeface="ＭＳ Ｐゴシック" pitchFamily="-84" charset="-128"/>
                <a:cs typeface="ＭＳ Ｐゴシック" pitchFamily="-84" charset="-128"/>
              </a:rPr>
              <a:t>Light </a:t>
            </a:r>
            <a:r>
              <a:rPr lang="en-US" sz="2800" dirty="0">
                <a:ea typeface="ＭＳ Ｐゴシック" pitchFamily="-84" charset="-128"/>
                <a:cs typeface="ＭＳ Ｐゴシック" pitchFamily="-84" charset="-128"/>
              </a:rPr>
              <a:t>does</a:t>
            </a:r>
            <a:r>
              <a:rPr lang="en-US" sz="2800" dirty="0" smtClean="0">
                <a:ea typeface="ＭＳ Ｐゴシック" pitchFamily="-84" charset="-128"/>
                <a:cs typeface="ＭＳ Ｐゴシック" pitchFamily="-84" charset="-128"/>
              </a:rPr>
              <a:t> not need a medium to propagate!</a:t>
            </a:r>
            <a:endParaRPr lang="en-US" sz="2800"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16</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17244606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3426">
                                            <p:txEl>
                                              <p:pRg st="0" end="0"/>
                                            </p:txEl>
                                          </p:spTgt>
                                        </p:tgtEl>
                                        <p:attrNameLst>
                                          <p:attrName>style.visibility</p:attrName>
                                        </p:attrNameLst>
                                      </p:cBhvr>
                                      <p:to>
                                        <p:strVal val="visible"/>
                                      </p:to>
                                    </p:set>
                                    <p:animEffect transition="in" filter="wipe(left)">
                                      <p:cBhvr>
                                        <p:cTn id="7" dur="500"/>
                                        <p:tgtEl>
                                          <p:spTgt spid="1034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3426">
                                            <p:txEl>
                                              <p:pRg st="1" end="1"/>
                                            </p:txEl>
                                          </p:spTgt>
                                        </p:tgtEl>
                                        <p:attrNameLst>
                                          <p:attrName>style.visibility</p:attrName>
                                        </p:attrNameLst>
                                      </p:cBhvr>
                                      <p:to>
                                        <p:strVal val="visible"/>
                                      </p:to>
                                    </p:set>
                                    <p:animEffect transition="in" filter="wipe(left)">
                                      <p:cBhvr>
                                        <p:cTn id="12" dur="500"/>
                                        <p:tgtEl>
                                          <p:spTgt spid="1034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3426">
                                            <p:txEl>
                                              <p:pRg st="2" end="2"/>
                                            </p:txEl>
                                          </p:spTgt>
                                        </p:tgtEl>
                                        <p:attrNameLst>
                                          <p:attrName>style.visibility</p:attrName>
                                        </p:attrNameLst>
                                      </p:cBhvr>
                                      <p:to>
                                        <p:strVal val="visible"/>
                                      </p:to>
                                    </p:set>
                                    <p:animEffect transition="in" filter="wipe(left)">
                                      <p:cBhvr>
                                        <p:cTn id="17" dur="500"/>
                                        <p:tgtEl>
                                          <p:spTgt spid="10342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3426">
                                            <p:txEl>
                                              <p:pRg st="3" end="3"/>
                                            </p:txEl>
                                          </p:spTgt>
                                        </p:tgtEl>
                                        <p:attrNameLst>
                                          <p:attrName>style.visibility</p:attrName>
                                        </p:attrNameLst>
                                      </p:cBhvr>
                                      <p:to>
                                        <p:strVal val="visible"/>
                                      </p:to>
                                    </p:set>
                                    <p:animEffect transition="in" filter="wipe(left)">
                                      <p:cBhvr>
                                        <p:cTn id="22" dur="500"/>
                                        <p:tgtEl>
                                          <p:spTgt spid="10342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3426">
                                            <p:txEl>
                                              <p:pRg st="4" end="4"/>
                                            </p:txEl>
                                          </p:spTgt>
                                        </p:tgtEl>
                                        <p:attrNameLst>
                                          <p:attrName>style.visibility</p:attrName>
                                        </p:attrNameLst>
                                      </p:cBhvr>
                                      <p:to>
                                        <p:strVal val="visible"/>
                                      </p:to>
                                    </p:set>
                                    <p:animEffect transition="in" filter="wipe(left)">
                                      <p:cBhvr>
                                        <p:cTn id="27" dur="500"/>
                                        <p:tgtEl>
                                          <p:spTgt spid="10342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03426">
                                            <p:txEl>
                                              <p:pRg st="5" end="5"/>
                                            </p:txEl>
                                          </p:spTgt>
                                        </p:tgtEl>
                                        <p:attrNameLst>
                                          <p:attrName>style.visibility</p:attrName>
                                        </p:attrNameLst>
                                      </p:cBhvr>
                                      <p:to>
                                        <p:strVal val="visible"/>
                                      </p:to>
                                    </p:set>
                                    <p:animEffect transition="in" filter="wipe(left)">
                                      <p:cBhvr>
                                        <p:cTn id="32" dur="500"/>
                                        <p:tgtEl>
                                          <p:spTgt spid="10342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03426">
                                            <p:txEl>
                                              <p:pRg st="6" end="6"/>
                                            </p:txEl>
                                          </p:spTgt>
                                        </p:tgtEl>
                                        <p:attrNameLst>
                                          <p:attrName>style.visibility</p:attrName>
                                        </p:attrNameLst>
                                      </p:cBhvr>
                                      <p:to>
                                        <p:strVal val="visible"/>
                                      </p:to>
                                    </p:set>
                                    <p:animEffect transition="in" filter="wipe(left)">
                                      <p:cBhvr>
                                        <p:cTn id="37" dur="500"/>
                                        <p:tgtEl>
                                          <p:spTgt spid="10342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03426">
                                            <p:txEl>
                                              <p:pRg st="7" end="7"/>
                                            </p:txEl>
                                          </p:spTgt>
                                        </p:tgtEl>
                                        <p:attrNameLst>
                                          <p:attrName>style.visibility</p:attrName>
                                        </p:attrNameLst>
                                      </p:cBhvr>
                                      <p:to>
                                        <p:strVal val="visible"/>
                                      </p:to>
                                    </p:set>
                                    <p:animEffect transition="in" filter="wipe(left)">
                                      <p:cBhvr>
                                        <p:cTn id="42" dur="500"/>
                                        <p:tgtEl>
                                          <p:spTgt spid="10342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03426">
                                            <p:txEl>
                                              <p:pRg st="8" end="8"/>
                                            </p:txEl>
                                          </p:spTgt>
                                        </p:tgtEl>
                                        <p:attrNameLst>
                                          <p:attrName>style.visibility</p:attrName>
                                        </p:attrNameLst>
                                      </p:cBhvr>
                                      <p:to>
                                        <p:strVal val="visible"/>
                                      </p:to>
                                    </p:set>
                                    <p:animEffect transition="in" filter="wipe(left)">
                                      <p:cBhvr>
                                        <p:cTn id="47" dur="500"/>
                                        <p:tgtEl>
                                          <p:spTgt spid="10342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03426">
                                            <p:txEl>
                                              <p:pRg st="9" end="9"/>
                                            </p:txEl>
                                          </p:spTgt>
                                        </p:tgtEl>
                                        <p:attrNameLst>
                                          <p:attrName>style.visibility</p:attrName>
                                        </p:attrNameLst>
                                      </p:cBhvr>
                                      <p:to>
                                        <p:strVal val="visible"/>
                                      </p:to>
                                    </p:set>
                                    <p:animEffect transition="in" filter="wipe(left)">
                                      <p:cBhvr>
                                        <p:cTn id="52" dur="500"/>
                                        <p:tgtEl>
                                          <p:spTgt spid="10342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762000" y="152400"/>
            <a:ext cx="7772400" cy="914400"/>
          </a:xfrm>
        </p:spPr>
        <p:txBody>
          <a:bodyPr/>
          <a:lstStyle/>
          <a:p>
            <a:pPr algn="ctr" eaLnBrk="1" hangingPunct="1"/>
            <a:r>
              <a:rPr lang="en-US" dirty="0">
                <a:ea typeface="ＭＳ Ｐゴシック" pitchFamily="-84" charset="-128"/>
                <a:cs typeface="ＭＳ Ｐゴシック" pitchFamily="-84" charset="-128"/>
              </a:rPr>
              <a:t>Recall the Doppler Effect</a:t>
            </a:r>
          </a:p>
        </p:txBody>
      </p:sp>
      <p:pic>
        <p:nvPicPr>
          <p:cNvPr id="104450" name="Picture 1"/>
          <p:cNvPicPr>
            <a:picLocks/>
          </p:cNvPicPr>
          <p:nvPr/>
        </p:nvPicPr>
        <p:blipFill>
          <a:blip r:embed="rId3"/>
          <a:srcRect/>
          <a:stretch>
            <a:fillRect/>
          </a:stretch>
        </p:blipFill>
        <p:spPr bwMode="auto">
          <a:xfrm>
            <a:off x="254000" y="1219200"/>
            <a:ext cx="8636000" cy="4572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17</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
        <p:nvSpPr>
          <p:cNvPr id="7" name="Rectangle 6"/>
          <p:cNvSpPr/>
          <p:nvPr/>
        </p:nvSpPr>
        <p:spPr bwMode="auto">
          <a:xfrm>
            <a:off x="304800" y="12192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4648200" y="1143000"/>
            <a:ext cx="4267200" cy="4648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174726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grpId="0"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457200" y="277812"/>
            <a:ext cx="8229600" cy="712787"/>
          </a:xfrm>
        </p:spPr>
        <p:txBody>
          <a:bodyPr/>
          <a:lstStyle/>
          <a:p>
            <a:pPr algn="ctr" eaLnBrk="1" hangingPunct="1"/>
            <a:r>
              <a:rPr lang="en-US" sz="4000" dirty="0">
                <a:ea typeface="ＭＳ Ｐゴシック" pitchFamily="-84" charset="-128"/>
                <a:cs typeface="ＭＳ Ｐゴシック" pitchFamily="-84" charset="-128"/>
              </a:rPr>
              <a:t>The Relativistic Doppler Effect </a:t>
            </a:r>
          </a:p>
        </p:txBody>
      </p:sp>
      <p:sp>
        <p:nvSpPr>
          <p:cNvPr id="106498" name="Rectangle 3"/>
          <p:cNvSpPr>
            <a:spLocks noGrp="1" noChangeArrowheads="1"/>
          </p:cNvSpPr>
          <p:nvPr>
            <p:ph type="body" idx="1"/>
          </p:nvPr>
        </p:nvSpPr>
        <p:spPr>
          <a:xfrm>
            <a:off x="228600" y="990600"/>
            <a:ext cx="8759825" cy="5181600"/>
          </a:xfrm>
        </p:spPr>
        <p:txBody>
          <a:bodyPr/>
          <a:lstStyle/>
          <a:p>
            <a:pPr marL="571500" indent="-571500" eaLnBrk="1" hangingPunct="1">
              <a:buFont typeface="Wingdings" pitchFamily="-84" charset="2"/>
              <a:buNone/>
            </a:pPr>
            <a:r>
              <a:rPr lang="en-US" sz="2800" dirty="0">
                <a:ea typeface="ＭＳ Ｐゴシック" pitchFamily="-84" charset="-128"/>
                <a:cs typeface="ＭＳ Ｐゴシック" pitchFamily="-84" charset="-128"/>
              </a:rPr>
              <a:t>Consider a source of light </a:t>
            </a:r>
            <a:r>
              <a:rPr lang="en-US" sz="2800" dirty="0" smtClean="0">
                <a:ea typeface="ＭＳ Ｐゴシック" pitchFamily="-84" charset="-128"/>
                <a:cs typeface="ＭＳ Ｐゴシック" pitchFamily="-84" charset="-128"/>
              </a:rPr>
              <a:t>(a </a:t>
            </a:r>
            <a:r>
              <a:rPr lang="en-US" sz="2800" dirty="0">
                <a:ea typeface="ＭＳ Ｐゴシック" pitchFamily="-84" charset="-128"/>
                <a:cs typeface="ＭＳ Ｐゴシック" pitchFamily="-84" charset="-128"/>
              </a:rPr>
              <a:t>star) and a receiver</a:t>
            </a:r>
            <a:r>
              <a:rPr lang="en-US" sz="2800" dirty="0" smtClean="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an astronomer) approaching one another with a relative velocity </a:t>
            </a:r>
            <a:r>
              <a:rPr lang="en-US" sz="2800" i="1" dirty="0" err="1">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a:t>
            </a:r>
            <a:r>
              <a:rPr lang="en-US" sz="2800" dirty="0" smtClean="0">
                <a:ea typeface="ＭＳ Ｐゴシック" pitchFamily="-84" charset="-128"/>
                <a:cs typeface="ＭＳ Ｐゴシック" pitchFamily="-84" charset="-128"/>
              </a:rPr>
              <a:t> </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Consider the receiver in system K and the light source in system K</a:t>
            </a:r>
            <a:r>
              <a:rPr lang="ja-JP" altLang="en-US" sz="2800" dirty="0">
                <a:ea typeface="ＭＳ Ｐゴシック" pitchFamily="-84" charset="-128"/>
                <a:cs typeface="ＭＳ Ｐゴシック" pitchFamily="-84" charset="-128"/>
              </a:rPr>
              <a:t>’</a:t>
            </a:r>
            <a:r>
              <a:rPr lang="en-US" altLang="ja-JP" sz="2800" dirty="0">
                <a:ea typeface="ＭＳ Ｐゴシック" pitchFamily="-84" charset="-128"/>
                <a:cs typeface="ＭＳ Ｐゴシック" pitchFamily="-84" charset="-128"/>
              </a:rPr>
              <a:t> moving toward the receiver with velocity </a:t>
            </a:r>
            <a:r>
              <a:rPr lang="en-US" altLang="ja-JP" sz="2800" i="1" dirty="0" err="1">
                <a:ea typeface="ＭＳ Ｐゴシック" pitchFamily="-84" charset="-128"/>
                <a:cs typeface="ＭＳ Ｐゴシック" pitchFamily="-84" charset="-128"/>
              </a:rPr>
              <a:t>v</a:t>
            </a:r>
            <a:r>
              <a:rPr lang="en-US" altLang="ja-JP" sz="2800" dirty="0">
                <a:ea typeface="ＭＳ Ｐゴシック" pitchFamily="-84" charset="-128"/>
                <a:cs typeface="ＭＳ Ｐゴシック" pitchFamily="-84" charset="-128"/>
              </a:rPr>
              <a:t>.</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The source emits </a:t>
            </a:r>
            <a:r>
              <a:rPr lang="en-US" sz="2800" i="1" dirty="0" err="1">
                <a:ea typeface="ＭＳ Ｐゴシック" pitchFamily="-84" charset="-128"/>
                <a:cs typeface="ＭＳ Ｐゴシック" pitchFamily="-84" charset="-128"/>
              </a:rPr>
              <a:t>n</a:t>
            </a:r>
            <a:r>
              <a:rPr lang="en-US" sz="2800" i="1" dirty="0">
                <a:ea typeface="ＭＳ Ｐゴシック" pitchFamily="-84" charset="-128"/>
                <a:cs typeface="ＭＳ Ｐゴシック" pitchFamily="-84" charset="-128"/>
              </a:rPr>
              <a:t> </a:t>
            </a:r>
            <a:r>
              <a:rPr lang="en-US" sz="2800" dirty="0">
                <a:ea typeface="ＭＳ Ｐゴシック" pitchFamily="-84" charset="-128"/>
                <a:cs typeface="ＭＳ Ｐゴシック" pitchFamily="-84" charset="-128"/>
              </a:rPr>
              <a:t>waves during the time interval </a:t>
            </a:r>
            <a:r>
              <a:rPr lang="en-US" sz="2800" i="1" dirty="0">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a:t>
            </a:r>
          </a:p>
          <a:p>
            <a:pPr marL="571500" indent="-571500" eaLnBrk="1" hangingPunct="1">
              <a:buClr>
                <a:schemeClr val="tx1"/>
              </a:buClr>
              <a:buSzPct val="90000"/>
              <a:buFont typeface="Wingdings" pitchFamily="-84" charset="2"/>
              <a:buAutoNum type="arabicParenR"/>
            </a:pPr>
            <a:r>
              <a:rPr lang="en-US" sz="2800" dirty="0">
                <a:ea typeface="ＭＳ Ｐゴシック" pitchFamily="-84" charset="-128"/>
                <a:cs typeface="ＭＳ Ｐゴシック" pitchFamily="-84" charset="-128"/>
              </a:rPr>
              <a:t>Because the speed of light is always </a:t>
            </a:r>
            <a:r>
              <a:rPr lang="en-US" sz="2800" i="1" dirty="0">
                <a:ea typeface="ＭＳ Ｐゴシック" pitchFamily="-84" charset="-128"/>
                <a:cs typeface="ＭＳ Ｐゴシック" pitchFamily="-84" charset="-128"/>
              </a:rPr>
              <a:t>c </a:t>
            </a:r>
            <a:r>
              <a:rPr lang="en-US" sz="2800" dirty="0">
                <a:ea typeface="ＭＳ Ｐゴシック" pitchFamily="-84" charset="-128"/>
                <a:cs typeface="ＭＳ Ｐゴシック" pitchFamily="-84" charset="-128"/>
              </a:rPr>
              <a:t>and the source is moving with velocity </a:t>
            </a:r>
            <a:r>
              <a:rPr lang="en-US" sz="2800" i="1" dirty="0">
                <a:ea typeface="ＭＳ Ｐゴシック" pitchFamily="-84" charset="-128"/>
                <a:cs typeface="ＭＳ Ｐゴシック" pitchFamily="-84" charset="-128"/>
              </a:rPr>
              <a:t>v</a:t>
            </a:r>
            <a:r>
              <a:rPr lang="en-US" sz="2800" dirty="0">
                <a:ea typeface="ＭＳ Ｐゴシック" pitchFamily="-84" charset="-128"/>
                <a:cs typeface="ＭＳ Ｐゴシック" pitchFamily="-84" charset="-128"/>
              </a:rPr>
              <a:t>, the total distance between the front and rear of the wave e</a:t>
            </a:r>
            <a:r>
              <a:rPr lang="en-US" sz="2800" dirty="0" smtClean="0">
                <a:ea typeface="ＭＳ Ｐゴシック" pitchFamily="-84" charset="-128"/>
                <a:cs typeface="ＭＳ Ｐゴシック" pitchFamily="-84" charset="-128"/>
              </a:rPr>
              <a:t>mitted </a:t>
            </a:r>
            <a:r>
              <a:rPr lang="en-US" sz="2800" dirty="0">
                <a:ea typeface="ＭＳ Ｐゴシック" pitchFamily="-84" charset="-128"/>
                <a:cs typeface="ＭＳ Ｐゴシック" pitchFamily="-84" charset="-128"/>
              </a:rPr>
              <a:t>during the time interval </a:t>
            </a:r>
            <a:r>
              <a:rPr lang="en-US" sz="2800" i="1" dirty="0">
                <a:ea typeface="ＭＳ Ｐゴシック" pitchFamily="-84" charset="-128"/>
                <a:cs typeface="ＭＳ Ｐゴシック" pitchFamily="-84" charset="-128"/>
              </a:rPr>
              <a:t>T</a:t>
            </a:r>
            <a:r>
              <a:rPr lang="en-US" sz="2800" dirty="0">
                <a:ea typeface="ＭＳ Ｐゴシック" pitchFamily="-84" charset="-128"/>
                <a:cs typeface="ＭＳ Ｐゴシック" pitchFamily="-84" charset="-128"/>
              </a:rPr>
              <a:t> is</a:t>
            </a:r>
            <a:r>
              <a:rPr lang="en-US" sz="2800" dirty="0" smtClean="0">
                <a:ea typeface="ＭＳ Ｐゴシック" pitchFamily="-84" charset="-128"/>
                <a:cs typeface="ＭＳ Ｐゴシック" pitchFamily="-84" charset="-128"/>
              </a:rPr>
              <a:t>:</a:t>
            </a:r>
          </a:p>
          <a:p>
            <a:pPr marL="571500" indent="-571500" algn="ctr" eaLnBrk="1" hangingPunct="1">
              <a:buFont typeface="Wingdings" pitchFamily="-84" charset="2"/>
              <a:buNone/>
            </a:pPr>
            <a:r>
              <a:rPr lang="en-US" sz="2800" dirty="0">
                <a:solidFill>
                  <a:srgbClr val="660066"/>
                </a:solidFill>
                <a:ea typeface="ＭＳ Ｐゴシック" pitchFamily="-84" charset="-128"/>
                <a:cs typeface="ＭＳ Ｐゴシック" pitchFamily="-84" charset="-128"/>
              </a:rPr>
              <a:t>Length of wave train = </a:t>
            </a:r>
            <a:r>
              <a:rPr lang="en-US" sz="2800" i="1" dirty="0" err="1">
                <a:solidFill>
                  <a:srgbClr val="660066"/>
                </a:solidFill>
                <a:ea typeface="ＭＳ Ｐゴシック" pitchFamily="-84" charset="-128"/>
                <a:cs typeface="ＭＳ Ｐゴシック" pitchFamily="-84" charset="-128"/>
              </a:rPr>
              <a:t>cT</a:t>
            </a:r>
            <a:r>
              <a:rPr lang="en-US" sz="2800" dirty="0">
                <a:solidFill>
                  <a:srgbClr val="660066"/>
                </a:solidFill>
                <a:ea typeface="ＭＳ Ｐゴシック" pitchFamily="-84" charset="-128"/>
                <a:cs typeface="ＭＳ Ｐゴシック" pitchFamily="-84" charset="-128"/>
              </a:rPr>
              <a:t> </a:t>
            </a:r>
            <a:r>
              <a:rPr lang="en-US" sz="2800" dirty="0">
                <a:solidFill>
                  <a:srgbClr val="660066"/>
                </a:solidFill>
                <a:ea typeface="Lucida Grande" pitchFamily="-84" charset="0"/>
                <a:cs typeface="Lucida Grande" pitchFamily="-84" charset="0"/>
              </a:rPr>
              <a:t>−</a:t>
            </a:r>
            <a:r>
              <a:rPr lang="en-US" sz="2800" dirty="0">
                <a:solidFill>
                  <a:srgbClr val="660066"/>
                </a:solidFill>
                <a:ea typeface="Arial" pitchFamily="-84" charset="0"/>
                <a:cs typeface="Arial" pitchFamily="-84" charset="0"/>
              </a:rPr>
              <a:t> </a:t>
            </a:r>
            <a:r>
              <a:rPr lang="en-US" sz="2800" i="1" dirty="0" err="1">
                <a:solidFill>
                  <a:srgbClr val="660066"/>
                </a:solidFill>
                <a:ea typeface="Arial" pitchFamily="-84" charset="0"/>
                <a:cs typeface="Arial" pitchFamily="-84" charset="0"/>
              </a:rPr>
              <a:t>vT</a:t>
            </a:r>
            <a:endParaRPr lang="en-US" sz="2800" dirty="0">
              <a:solidFill>
                <a:srgbClr val="660066"/>
              </a:solidFill>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18</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2890470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6498">
                                            <p:txEl>
                                              <p:pRg st="0" end="0"/>
                                            </p:txEl>
                                          </p:spTgt>
                                        </p:tgtEl>
                                        <p:attrNameLst>
                                          <p:attrName>style.visibility</p:attrName>
                                        </p:attrNameLst>
                                      </p:cBhvr>
                                      <p:to>
                                        <p:strVal val="visible"/>
                                      </p:to>
                                    </p:set>
                                    <p:animEffect transition="in" filter="wipe(left)">
                                      <p:cBhvr>
                                        <p:cTn id="7" dur="500"/>
                                        <p:tgtEl>
                                          <p:spTgt spid="1064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06498">
                                            <p:txEl>
                                              <p:pRg st="1" end="1"/>
                                            </p:txEl>
                                          </p:spTgt>
                                        </p:tgtEl>
                                        <p:attrNameLst>
                                          <p:attrName>style.visibility</p:attrName>
                                        </p:attrNameLst>
                                      </p:cBhvr>
                                      <p:to>
                                        <p:strVal val="visible"/>
                                      </p:to>
                                    </p:set>
                                    <p:animEffect transition="in" filter="wipe(left)">
                                      <p:cBhvr>
                                        <p:cTn id="12" dur="500"/>
                                        <p:tgtEl>
                                          <p:spTgt spid="1064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6498">
                                            <p:txEl>
                                              <p:pRg st="2" end="2"/>
                                            </p:txEl>
                                          </p:spTgt>
                                        </p:tgtEl>
                                        <p:attrNameLst>
                                          <p:attrName>style.visibility</p:attrName>
                                        </p:attrNameLst>
                                      </p:cBhvr>
                                      <p:to>
                                        <p:strVal val="visible"/>
                                      </p:to>
                                    </p:set>
                                    <p:animEffect transition="in" filter="wipe(left)">
                                      <p:cBhvr>
                                        <p:cTn id="17" dur="500"/>
                                        <p:tgtEl>
                                          <p:spTgt spid="1064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6498">
                                            <p:txEl>
                                              <p:pRg st="3" end="3"/>
                                            </p:txEl>
                                          </p:spTgt>
                                        </p:tgtEl>
                                        <p:attrNameLst>
                                          <p:attrName>style.visibility</p:attrName>
                                        </p:attrNameLst>
                                      </p:cBhvr>
                                      <p:to>
                                        <p:strVal val="visible"/>
                                      </p:to>
                                    </p:set>
                                    <p:animEffect transition="in" filter="wipe(left)">
                                      <p:cBhvr>
                                        <p:cTn id="22" dur="500"/>
                                        <p:tgtEl>
                                          <p:spTgt spid="1064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6498">
                                            <p:txEl>
                                              <p:pRg st="4" end="4"/>
                                            </p:txEl>
                                          </p:spTgt>
                                        </p:tgtEl>
                                        <p:attrNameLst>
                                          <p:attrName>style.visibility</p:attrName>
                                        </p:attrNameLst>
                                      </p:cBhvr>
                                      <p:to>
                                        <p:strVal val="visible"/>
                                      </p:to>
                                    </p:set>
                                    <p:animEffect transition="in" filter="wipe(left)">
                                      <p:cBhvr>
                                        <p:cTn id="27" dur="500"/>
                                        <p:tgtEl>
                                          <p:spTgt spid="1064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85800" y="76200"/>
            <a:ext cx="7772400" cy="609600"/>
          </a:xfrm>
        </p:spPr>
        <p:txBody>
          <a:bodyPr/>
          <a:lstStyle/>
          <a:p>
            <a:pPr algn="ctr" eaLnBrk="1" hangingPunct="1"/>
            <a:r>
              <a:rPr lang="en-US" sz="3400" dirty="0">
                <a:ea typeface="ＭＳ Ｐゴシック" pitchFamily="-84" charset="-128"/>
                <a:cs typeface="ＭＳ Ｐゴシック" pitchFamily="-84" charset="-128"/>
              </a:rPr>
              <a:t>The Relativistic Doppler Effect </a:t>
            </a:r>
            <a:r>
              <a:rPr lang="en-US" sz="3400" dirty="0">
                <a:solidFill>
                  <a:srgbClr val="FF0000"/>
                </a:solidFill>
                <a:ea typeface="ＭＳ Ｐゴシック" pitchFamily="-84" charset="-128"/>
                <a:cs typeface="ＭＳ Ｐゴシック" pitchFamily="-84" charset="-128"/>
              </a:rPr>
              <a:t>(</a:t>
            </a:r>
            <a:r>
              <a:rPr lang="en-US" sz="3400" dirty="0" err="1" smtClean="0">
                <a:solidFill>
                  <a:srgbClr val="FF0000"/>
                </a:solidFill>
                <a:ea typeface="ＭＳ Ｐゴシック" pitchFamily="-84" charset="-128"/>
                <a:cs typeface="ＭＳ Ｐゴシック" pitchFamily="-84" charset="-128"/>
              </a:rPr>
              <a:t>con’</a:t>
            </a:r>
            <a:r>
              <a:rPr lang="en-US" altLang="ja-JP" sz="3400" dirty="0" err="1" smtClean="0">
                <a:solidFill>
                  <a:srgbClr val="FF0000"/>
                </a:solidFill>
                <a:ea typeface="ＭＳ Ｐゴシック" pitchFamily="-84" charset="-128"/>
                <a:cs typeface="ＭＳ Ｐゴシック" pitchFamily="-84" charset="-128"/>
              </a:rPr>
              <a:t>t</a:t>
            </a:r>
            <a:r>
              <a:rPr lang="en-US" altLang="ja-JP" sz="3400" dirty="0">
                <a:solidFill>
                  <a:srgbClr val="FF0000"/>
                </a:solidFill>
                <a:ea typeface="ＭＳ Ｐゴシック" pitchFamily="-84" charset="-128"/>
                <a:cs typeface="ＭＳ Ｐゴシック" pitchFamily="-84" charset="-128"/>
              </a:rPr>
              <a:t>)</a:t>
            </a:r>
            <a:endParaRPr lang="en-US" sz="3400" dirty="0">
              <a:solidFill>
                <a:srgbClr val="FF0000"/>
              </a:solidFill>
              <a:ea typeface="ＭＳ Ｐゴシック" pitchFamily="-84" charset="-128"/>
              <a:cs typeface="ＭＳ Ｐゴシック" pitchFamily="-84" charset="-128"/>
            </a:endParaRPr>
          </a:p>
        </p:txBody>
      </p:sp>
      <p:sp>
        <p:nvSpPr>
          <p:cNvPr id="107522" name="Rectangle 3"/>
          <p:cNvSpPr>
            <a:spLocks noGrp="1" noChangeArrowheads="1"/>
          </p:cNvSpPr>
          <p:nvPr>
            <p:ph type="body" idx="1"/>
          </p:nvPr>
        </p:nvSpPr>
        <p:spPr>
          <a:xfrm>
            <a:off x="457201" y="838200"/>
            <a:ext cx="5943599" cy="4878387"/>
          </a:xfrm>
        </p:spPr>
        <p:txBody>
          <a:bodyPr/>
          <a:lstStyle/>
          <a:p>
            <a:pPr marL="0" indent="0" eaLnBrk="1" hangingPunct="1">
              <a:buFont typeface="Wingdings" pitchFamily="-84" charset="2"/>
              <a:buNone/>
            </a:pPr>
            <a:r>
              <a:rPr lang="en-US" sz="2400" dirty="0">
                <a:ea typeface="ＭＳ Ｐゴシック" pitchFamily="-84" charset="-128"/>
                <a:cs typeface="ＭＳ Ｐゴシック" pitchFamily="-84" charset="-128"/>
              </a:rPr>
              <a:t>Because there are </a:t>
            </a:r>
            <a:r>
              <a:rPr lang="en-US" sz="2400" i="1" dirty="0" err="1">
                <a:ea typeface="ＭＳ Ｐゴシック" pitchFamily="-84" charset="-128"/>
                <a:cs typeface="ＭＳ Ｐゴシック" pitchFamily="-84" charset="-128"/>
              </a:rPr>
              <a:t>n</a:t>
            </a:r>
            <a:r>
              <a:rPr lang="en-US" sz="2400" dirty="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waves emitted by the source in time period T, </a:t>
            </a:r>
            <a:r>
              <a:rPr lang="en-US" sz="2400" dirty="0">
                <a:ea typeface="ＭＳ Ｐゴシック" pitchFamily="-84" charset="-128"/>
                <a:cs typeface="ＭＳ Ｐゴシック" pitchFamily="-84" charset="-128"/>
              </a:rPr>
              <a:t>the wavelength</a:t>
            </a:r>
            <a:r>
              <a:rPr lang="en-US" sz="2400" dirty="0" smtClean="0">
                <a:ea typeface="ＭＳ Ｐゴシック" pitchFamily="-84" charset="-128"/>
                <a:cs typeface="ＭＳ Ｐゴシック" pitchFamily="-84" charset="-128"/>
              </a:rPr>
              <a:t> measured by the stationary receiver is</a:t>
            </a:r>
          </a:p>
          <a:p>
            <a:pPr marL="0" indent="0" algn="ctr" eaLnBrk="1" hangingPunct="1">
              <a:buFont typeface="Wingdings" pitchFamily="-84" charset="2"/>
              <a:buNone/>
            </a:pPr>
            <a:endParaRPr lang="en-US" sz="2400" dirty="0" smtClean="0">
              <a:ea typeface="ＭＳ Ｐゴシック" pitchFamily="-84" charset="-128"/>
              <a:cs typeface="ＭＳ Ｐゴシック" pitchFamily="-84" charset="-128"/>
            </a:endParaRPr>
          </a:p>
          <a:p>
            <a:pPr marL="0" indent="0" eaLnBrk="1" hangingPunct="1">
              <a:buFont typeface="Wingdings" pitchFamily="-84" charset="2"/>
              <a:buNone/>
            </a:pPr>
            <a:r>
              <a:rPr lang="en-US" sz="2400" dirty="0">
                <a:ea typeface="ＭＳ Ｐゴシック" pitchFamily="-84" charset="-128"/>
                <a:cs typeface="ＭＳ Ｐゴシック" pitchFamily="-84" charset="-128"/>
              </a:rPr>
              <a:t>And the resulting </a:t>
            </a:r>
            <a:r>
              <a:rPr lang="en-US" sz="2400" dirty="0" smtClean="0">
                <a:ea typeface="ＭＳ Ｐゴシック" pitchFamily="-84" charset="-128"/>
                <a:cs typeface="ＭＳ Ｐゴシック" pitchFamily="-84" charset="-128"/>
              </a:rPr>
              <a:t>frequency measured by the receiver is</a:t>
            </a:r>
          </a:p>
          <a:p>
            <a:pPr marL="0" indent="0" eaLnBrk="1" hangingPunct="1">
              <a:buFont typeface="Wingdings" pitchFamily="-84" charset="2"/>
              <a:buNone/>
            </a:pPr>
            <a:r>
              <a:rPr lang="en-US" sz="2400" dirty="0" smtClean="0">
                <a:ea typeface="ＭＳ Ｐゴシック" pitchFamily="-84" charset="-128"/>
                <a:cs typeface="ＭＳ Ｐゴシック" pitchFamily="-84" charset="-128"/>
              </a:rPr>
              <a:t>The number of waves emitted in the moving frame of the source is </a:t>
            </a:r>
            <a:r>
              <a:rPr lang="en-US" sz="2400" dirty="0" err="1" smtClean="0">
                <a:ea typeface="ＭＳ Ｐゴシック" pitchFamily="-84" charset="-128"/>
                <a:cs typeface="ＭＳ Ｐゴシック" pitchFamily="-84" charset="-128"/>
              </a:rPr>
              <a:t>n</a:t>
            </a:r>
            <a:r>
              <a:rPr lang="en-US" sz="2400" dirty="0" smtClean="0">
                <a:ea typeface="ＭＳ Ｐゴシック" pitchFamily="-84" charset="-128"/>
                <a:cs typeface="ＭＳ Ｐゴシック" pitchFamily="-84" charset="-128"/>
              </a:rPr>
              <a:t>=</a:t>
            </a:r>
            <a:r>
              <a:rPr lang="en-US" sz="2400" i="1" dirty="0" smtClean="0">
                <a:ea typeface="ＭＳ Ｐゴシック" pitchFamily="-84" charset="-128"/>
                <a:cs typeface="ＭＳ Ｐゴシック" pitchFamily="-84" charset="-128"/>
              </a:rPr>
              <a:t>f</a:t>
            </a:r>
            <a:r>
              <a:rPr lang="en-US" sz="2400" baseline="-25000" dirty="0" smtClean="0">
                <a:ea typeface="ＭＳ Ｐゴシック" pitchFamily="-84" charset="-128"/>
                <a:cs typeface="ＭＳ Ｐゴシック" pitchFamily="-84" charset="-128"/>
              </a:rPr>
              <a:t>0</a:t>
            </a:r>
            <a:r>
              <a:rPr lang="en-US" sz="2400" i="1" dirty="0" smtClean="0">
                <a:ea typeface="ＭＳ Ｐゴシック" pitchFamily="-84" charset="-128"/>
                <a:cs typeface="ＭＳ Ｐゴシック" pitchFamily="-84" charset="-128"/>
              </a:rPr>
              <a:t>T</a:t>
            </a:r>
            <a:r>
              <a:rPr lang="en-US" sz="2400" i="1" baseline="30000" dirty="0" smtClean="0">
                <a:ea typeface="ＭＳ Ｐゴシック" pitchFamily="-84" charset="-128"/>
                <a:cs typeface="ＭＳ Ｐゴシック" pitchFamily="-84" charset="-128"/>
              </a:rPr>
              <a:t> </a:t>
            </a:r>
            <a:r>
              <a:rPr lang="en-US" sz="2400" dirty="0" smtClean="0">
                <a:ea typeface="ＭＳ Ｐゴシック" pitchFamily="-84" charset="-128"/>
                <a:cs typeface="ＭＳ Ｐゴシック" pitchFamily="-84" charset="-128"/>
              </a:rPr>
              <a:t>‘</a:t>
            </a:r>
            <a:r>
              <a:rPr lang="en-US" altLang="ja-JP" sz="2400" baseline="-25000" dirty="0" smtClean="0">
                <a:ea typeface="ＭＳ Ｐゴシック" pitchFamily="-84" charset="-128"/>
                <a:cs typeface="ＭＳ Ｐゴシック" pitchFamily="-84" charset="-128"/>
              </a:rPr>
              <a:t>0 </a:t>
            </a:r>
            <a:r>
              <a:rPr lang="en-US" altLang="ja-JP" sz="2400" dirty="0" smtClean="0">
                <a:ea typeface="ＭＳ Ｐゴシック" pitchFamily="-84" charset="-128"/>
                <a:cs typeface="ＭＳ Ｐゴシック" pitchFamily="-84" charset="-128"/>
              </a:rPr>
              <a:t> with the</a:t>
            </a:r>
            <a:r>
              <a:rPr lang="en-US" sz="2400" dirty="0" smtClean="0">
                <a:ea typeface="ＭＳ Ｐゴシック" pitchFamily="-84" charset="-128"/>
                <a:cs typeface="ＭＳ Ｐゴシック" pitchFamily="-84" charset="-128"/>
              </a:rPr>
              <a:t> proper time </a:t>
            </a:r>
            <a:r>
              <a:rPr lang="en-US" altLang="ja-JP" sz="2400" dirty="0" smtClean="0">
                <a:ea typeface="ＭＳ Ｐゴシック" pitchFamily="-84" charset="-128"/>
                <a:cs typeface="ＭＳ Ｐゴシック" pitchFamily="-84" charset="-128"/>
              </a:rPr>
              <a:t>T’</a:t>
            </a:r>
            <a:r>
              <a:rPr lang="en-US" altLang="ja-JP" sz="2400" baseline="-25000" dirty="0" smtClean="0">
                <a:ea typeface="ＭＳ Ｐゴシック" pitchFamily="-84" charset="-128"/>
                <a:cs typeface="ＭＳ Ｐゴシック" pitchFamily="-84" charset="-128"/>
              </a:rPr>
              <a:t>0</a:t>
            </a:r>
            <a:r>
              <a:rPr lang="en-US" sz="2400" dirty="0" smtClean="0">
                <a:ea typeface="ＭＳ Ｐゴシック" pitchFamily="-84" charset="-128"/>
                <a:cs typeface="ＭＳ Ｐゴシック" pitchFamily="-84" charset="-128"/>
              </a:rPr>
              <a:t>=T/</a:t>
            </a:r>
            <a:r>
              <a:rPr lang="en-US" sz="2400" dirty="0" smtClean="0">
                <a:latin typeface="Symbol" charset="2"/>
                <a:ea typeface="ＭＳ Ｐゴシック" pitchFamily="-84" charset="-128"/>
                <a:cs typeface="Symbol" charset="2"/>
              </a:rPr>
              <a:t>γ </a:t>
            </a:r>
            <a:r>
              <a:rPr lang="en-US" sz="2400" dirty="0" smtClean="0">
                <a:ea typeface="ＭＳ Ｐゴシック" pitchFamily="-84" charset="-128"/>
                <a:cs typeface="Symbol" charset="2"/>
              </a:rPr>
              <a:t>we obtain the measured frequency by the receiver as</a:t>
            </a:r>
            <a:endParaRPr lang="en-US" altLang="ja-JP" sz="2400" dirty="0" smtClean="0">
              <a:latin typeface="Symbol" charset="2"/>
              <a:ea typeface="ＭＳ Ｐゴシック" pitchFamily="-84" charset="-128"/>
              <a:cs typeface="Symbol" charset="2"/>
            </a:endParaRPr>
          </a:p>
        </p:txBody>
      </p:sp>
      <p:sp>
        <p:nvSpPr>
          <p:cNvPr id="6" name="Date Placeholder 5"/>
          <p:cNvSpPr>
            <a:spLocks noGrp="1"/>
          </p:cNvSpPr>
          <p:nvPr>
            <p:ph type="dt" sz="half" idx="10"/>
          </p:nvPr>
        </p:nvSpPr>
        <p:spPr/>
        <p:txBody>
          <a:bodyPr/>
          <a:lstStyle/>
          <a:p>
            <a:pPr>
              <a:defRPr/>
            </a:pPr>
            <a:r>
              <a:rPr lang="en-US" smtClean="0"/>
              <a:t>Monday, Feb. 3, 2014</a:t>
            </a:r>
            <a:endParaRPr lang="en-US"/>
          </a:p>
        </p:txBody>
      </p:sp>
      <p:sp>
        <p:nvSpPr>
          <p:cNvPr id="7" name="Slide Number Placeholder 6"/>
          <p:cNvSpPr>
            <a:spLocks noGrp="1"/>
          </p:cNvSpPr>
          <p:nvPr>
            <p:ph type="sldNum" sz="quarter" idx="12"/>
          </p:nvPr>
        </p:nvSpPr>
        <p:spPr/>
        <p:txBody>
          <a:bodyPr/>
          <a:lstStyle/>
          <a:p>
            <a:pPr>
              <a:defRPr/>
            </a:pPr>
            <a:fld id="{623D45CD-16A2-224C-B70A-0D1B04896262}" type="slidenum">
              <a:rPr lang="en-US" smtClean="0"/>
              <a:pPr>
                <a:defRPr/>
              </a:pPr>
              <a:t>19</a:t>
            </a:fld>
            <a:endParaRPr lang="en-US" dirty="0"/>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graphicFrame>
        <p:nvGraphicFramePr>
          <p:cNvPr id="39938" name="Object 2"/>
          <p:cNvGraphicFramePr>
            <a:graphicFrameLocks noChangeAspect="1"/>
          </p:cNvGraphicFramePr>
          <p:nvPr>
            <p:extLst>
              <p:ext uri="{D42A27DB-BD31-4B8C-83A1-F6EECF244321}">
                <p14:modId xmlns:p14="http://schemas.microsoft.com/office/powerpoint/2010/main" val="620785576"/>
              </p:ext>
            </p:extLst>
          </p:nvPr>
        </p:nvGraphicFramePr>
        <p:xfrm>
          <a:off x="304800" y="4935538"/>
          <a:ext cx="1835150" cy="779462"/>
        </p:xfrm>
        <a:graphic>
          <a:graphicData uri="http://schemas.openxmlformats.org/presentationml/2006/ole">
            <mc:AlternateContent xmlns:mc="http://schemas.openxmlformats.org/markup-compatibility/2006">
              <mc:Choice xmlns:v="urn:schemas-microsoft-com:vml" Requires="v">
                <p:oleObj spid="_x0000_s139948" name="Equation" r:id="rId3" imgW="927100" imgH="393700" progId="Equation.DSMT4">
                  <p:embed/>
                </p:oleObj>
              </mc:Choice>
              <mc:Fallback>
                <p:oleObj name="Equation" r:id="rId3" imgW="927100" imgH="393700" progId="Equation.DSMT4">
                  <p:embed/>
                  <p:pic>
                    <p:nvPicPr>
                      <p:cNvPr id="0" name=""/>
                      <p:cNvPicPr>
                        <a:picLocks noChangeAspect="1" noChangeArrowheads="1"/>
                      </p:cNvPicPr>
                      <p:nvPr/>
                    </p:nvPicPr>
                    <p:blipFill>
                      <a:blip r:embed="rId4"/>
                      <a:srcRect/>
                      <a:stretch>
                        <a:fillRect/>
                      </a:stretch>
                    </p:blipFill>
                    <p:spPr bwMode="auto">
                      <a:xfrm>
                        <a:off x="304800" y="4935538"/>
                        <a:ext cx="1835150"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3"/>
          <p:cNvGraphicFramePr>
            <a:graphicFrameLocks noChangeAspect="1"/>
          </p:cNvGraphicFramePr>
          <p:nvPr>
            <p:extLst>
              <p:ext uri="{D42A27DB-BD31-4B8C-83A1-F6EECF244321}">
                <p14:modId xmlns:p14="http://schemas.microsoft.com/office/powerpoint/2010/main" val="27227365"/>
              </p:ext>
            </p:extLst>
          </p:nvPr>
        </p:nvGraphicFramePr>
        <p:xfrm>
          <a:off x="2209800" y="4935538"/>
          <a:ext cx="1558925" cy="855662"/>
        </p:xfrm>
        <a:graphic>
          <a:graphicData uri="http://schemas.openxmlformats.org/presentationml/2006/ole">
            <mc:AlternateContent xmlns:mc="http://schemas.openxmlformats.org/markup-compatibility/2006">
              <mc:Choice xmlns:v="urn:schemas-microsoft-com:vml" Requires="v">
                <p:oleObj spid="_x0000_s139949" name="Equation" r:id="rId5" imgW="787400" imgH="431800" progId="Equation.DSMT4">
                  <p:embed/>
                </p:oleObj>
              </mc:Choice>
              <mc:Fallback>
                <p:oleObj name="Equation" r:id="rId5" imgW="787400" imgH="431800" progId="Equation.DSMT4">
                  <p:embed/>
                  <p:pic>
                    <p:nvPicPr>
                      <p:cNvPr id="0" name=""/>
                      <p:cNvPicPr>
                        <a:picLocks noChangeAspect="1" noChangeArrowheads="1"/>
                      </p:cNvPicPr>
                      <p:nvPr/>
                    </p:nvPicPr>
                    <p:blipFill>
                      <a:blip r:embed="rId6"/>
                      <a:srcRect/>
                      <a:stretch>
                        <a:fillRect/>
                      </a:stretch>
                    </p:blipFill>
                    <p:spPr bwMode="auto">
                      <a:xfrm>
                        <a:off x="2209800" y="4935538"/>
                        <a:ext cx="1558925" cy="855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1106816670"/>
              </p:ext>
            </p:extLst>
          </p:nvPr>
        </p:nvGraphicFramePr>
        <p:xfrm>
          <a:off x="3732213" y="4800600"/>
          <a:ext cx="1585912" cy="955675"/>
        </p:xfrm>
        <a:graphic>
          <a:graphicData uri="http://schemas.openxmlformats.org/presentationml/2006/ole">
            <mc:AlternateContent xmlns:mc="http://schemas.openxmlformats.org/markup-compatibility/2006">
              <mc:Choice xmlns:v="urn:schemas-microsoft-com:vml" Requires="v">
                <p:oleObj spid="_x0000_s139950" name="Equation" r:id="rId7" imgW="800100" imgH="482600" progId="Equation.DSMT4">
                  <p:embed/>
                </p:oleObj>
              </mc:Choice>
              <mc:Fallback>
                <p:oleObj name="Equation" r:id="rId7" imgW="800100" imgH="482600" progId="Equation.DSMT4">
                  <p:embed/>
                  <p:pic>
                    <p:nvPicPr>
                      <p:cNvPr id="0" name=""/>
                      <p:cNvPicPr>
                        <a:picLocks noChangeAspect="1" noChangeArrowheads="1"/>
                      </p:cNvPicPr>
                      <p:nvPr/>
                    </p:nvPicPr>
                    <p:blipFill>
                      <a:blip r:embed="rId8"/>
                      <a:srcRect/>
                      <a:stretch>
                        <a:fillRect/>
                      </a:stretch>
                    </p:blipFill>
                    <p:spPr bwMode="auto">
                      <a:xfrm>
                        <a:off x="3732213" y="4800600"/>
                        <a:ext cx="1585912" cy="95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4119162048"/>
              </p:ext>
            </p:extLst>
          </p:nvPr>
        </p:nvGraphicFramePr>
        <p:xfrm>
          <a:off x="5270500" y="4800600"/>
          <a:ext cx="2439988" cy="1006475"/>
        </p:xfrm>
        <a:graphic>
          <a:graphicData uri="http://schemas.openxmlformats.org/presentationml/2006/ole">
            <mc:AlternateContent xmlns:mc="http://schemas.openxmlformats.org/markup-compatibility/2006">
              <mc:Choice xmlns:v="urn:schemas-microsoft-com:vml" Requires="v">
                <p:oleObj spid="_x0000_s139951" name="Equation" r:id="rId9" imgW="1231900" imgH="508000" progId="Equation.DSMT4">
                  <p:embed/>
                </p:oleObj>
              </mc:Choice>
              <mc:Fallback>
                <p:oleObj name="Equation" r:id="rId9" imgW="1231900" imgH="508000" progId="Equation.DSMT4">
                  <p:embed/>
                  <p:pic>
                    <p:nvPicPr>
                      <p:cNvPr id="0" name=""/>
                      <p:cNvPicPr>
                        <a:picLocks noChangeAspect="1" noChangeArrowheads="1"/>
                      </p:cNvPicPr>
                      <p:nvPr/>
                    </p:nvPicPr>
                    <p:blipFill>
                      <a:blip r:embed="rId10"/>
                      <a:srcRect/>
                      <a:stretch>
                        <a:fillRect/>
                      </a:stretch>
                    </p:blipFill>
                    <p:spPr bwMode="auto">
                      <a:xfrm>
                        <a:off x="5270500" y="4800600"/>
                        <a:ext cx="2439988" cy="100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1810966698"/>
              </p:ext>
            </p:extLst>
          </p:nvPr>
        </p:nvGraphicFramePr>
        <p:xfrm>
          <a:off x="7683500" y="4800600"/>
          <a:ext cx="1155700" cy="931862"/>
        </p:xfrm>
        <a:graphic>
          <a:graphicData uri="http://schemas.openxmlformats.org/presentationml/2006/ole">
            <mc:AlternateContent xmlns:mc="http://schemas.openxmlformats.org/markup-compatibility/2006">
              <mc:Choice xmlns:v="urn:schemas-microsoft-com:vml" Requires="v">
                <p:oleObj spid="_x0000_s139952" name="Equation" r:id="rId11" imgW="584200" imgH="469900" progId="Equation.DSMT4">
                  <p:embed/>
                </p:oleObj>
              </mc:Choice>
              <mc:Fallback>
                <p:oleObj name="Equation" r:id="rId11" imgW="584200" imgH="469900" progId="Equation.DSMT4">
                  <p:embed/>
                  <p:pic>
                    <p:nvPicPr>
                      <p:cNvPr id="0" name=""/>
                      <p:cNvPicPr>
                        <a:picLocks noChangeAspect="1" noChangeArrowheads="1"/>
                      </p:cNvPicPr>
                      <p:nvPr/>
                    </p:nvPicPr>
                    <p:blipFill>
                      <a:blip r:embed="rId12"/>
                      <a:srcRect/>
                      <a:stretch>
                        <a:fillRect/>
                      </a:stretch>
                    </p:blipFill>
                    <p:spPr bwMode="auto">
                      <a:xfrm>
                        <a:off x="7683500" y="4800600"/>
                        <a:ext cx="1155700" cy="93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724210716"/>
              </p:ext>
            </p:extLst>
          </p:nvPr>
        </p:nvGraphicFramePr>
        <p:xfrm>
          <a:off x="6629400" y="914400"/>
          <a:ext cx="1930400" cy="1196975"/>
        </p:xfrm>
        <a:graphic>
          <a:graphicData uri="http://schemas.openxmlformats.org/presentationml/2006/ole">
            <mc:AlternateContent xmlns:mc="http://schemas.openxmlformats.org/markup-compatibility/2006">
              <mc:Choice xmlns:v="urn:schemas-microsoft-com:vml" Requires="v">
                <p:oleObj spid="_x0000_s139953" name="Equation" r:id="rId13" imgW="800100" imgH="419100" progId="Equation.DSMT4">
                  <p:embed/>
                </p:oleObj>
              </mc:Choice>
              <mc:Fallback>
                <p:oleObj name="Equation" r:id="rId13" imgW="800100" imgH="419100" progId="Equation.DSMT4">
                  <p:embed/>
                  <p:pic>
                    <p:nvPicPr>
                      <p:cNvPr id="0" name=""/>
                      <p:cNvPicPr>
                        <a:picLocks noChangeAspect="1" noChangeArrowheads="1"/>
                      </p:cNvPicPr>
                      <p:nvPr/>
                    </p:nvPicPr>
                    <p:blipFill>
                      <a:blip r:embed="rId14"/>
                      <a:srcRect/>
                      <a:stretch>
                        <a:fillRect/>
                      </a:stretch>
                    </p:blipFill>
                    <p:spPr bwMode="auto">
                      <a:xfrm>
                        <a:off x="6629400" y="914400"/>
                        <a:ext cx="1930400" cy="1196975"/>
                      </a:xfrm>
                      <a:prstGeom prst="rect">
                        <a:avLst/>
                      </a:prstGeom>
                      <a:noFill/>
                      <a:ln>
                        <a:noFill/>
                      </a:ln>
                      <a:effectLs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612477018"/>
              </p:ext>
            </p:extLst>
          </p:nvPr>
        </p:nvGraphicFramePr>
        <p:xfrm>
          <a:off x="6629400" y="2362200"/>
          <a:ext cx="1962150" cy="1196975"/>
        </p:xfrm>
        <a:graphic>
          <a:graphicData uri="http://schemas.openxmlformats.org/presentationml/2006/ole">
            <mc:AlternateContent xmlns:mc="http://schemas.openxmlformats.org/markup-compatibility/2006">
              <mc:Choice xmlns:v="urn:schemas-microsoft-com:vml" Requires="v">
                <p:oleObj spid="_x0000_s139954" name="Equation" r:id="rId15" imgW="812800" imgH="419100" progId="Equation.DSMT4">
                  <p:embed/>
                </p:oleObj>
              </mc:Choice>
              <mc:Fallback>
                <p:oleObj name="Equation" r:id="rId15" imgW="812800" imgH="419100" progId="Equation.DSMT4">
                  <p:embed/>
                  <p:pic>
                    <p:nvPicPr>
                      <p:cNvPr id="0" name=""/>
                      <p:cNvPicPr>
                        <a:picLocks noChangeAspect="1" noChangeArrowheads="1"/>
                      </p:cNvPicPr>
                      <p:nvPr/>
                    </p:nvPicPr>
                    <p:blipFill>
                      <a:blip r:embed="rId16"/>
                      <a:srcRect/>
                      <a:stretch>
                        <a:fillRect/>
                      </a:stretch>
                    </p:blipFill>
                    <p:spPr bwMode="auto">
                      <a:xfrm>
                        <a:off x="6629400" y="2362200"/>
                        <a:ext cx="1962150" cy="119697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089598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7522">
                                            <p:txEl>
                                              <p:pRg st="0" end="0"/>
                                            </p:txEl>
                                          </p:spTgt>
                                        </p:tgtEl>
                                        <p:attrNameLst>
                                          <p:attrName>style.visibility</p:attrName>
                                        </p:attrNameLst>
                                      </p:cBhvr>
                                      <p:to>
                                        <p:strVal val="visible"/>
                                      </p:to>
                                    </p:set>
                                    <p:animEffect transition="in" filter="wipe(left)">
                                      <p:cBhvr>
                                        <p:cTn id="7" dur="500"/>
                                        <p:tgtEl>
                                          <p:spTgt spid="1075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07522">
                                            <p:txEl>
                                              <p:pRg st="2" end="2"/>
                                            </p:txEl>
                                          </p:spTgt>
                                        </p:tgtEl>
                                        <p:attrNameLst>
                                          <p:attrName>style.visibility</p:attrName>
                                        </p:attrNameLst>
                                      </p:cBhvr>
                                      <p:to>
                                        <p:strVal val="visible"/>
                                      </p:to>
                                    </p:set>
                                    <p:animEffect transition="in" filter="wipe(left)">
                                      <p:cBhvr>
                                        <p:cTn id="17" dur="500"/>
                                        <p:tgtEl>
                                          <p:spTgt spid="1075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07522">
                                            <p:txEl>
                                              <p:pRg st="3" end="3"/>
                                            </p:txEl>
                                          </p:spTgt>
                                        </p:tgtEl>
                                        <p:attrNameLst>
                                          <p:attrName>style.visibility</p:attrName>
                                        </p:attrNameLst>
                                      </p:cBhvr>
                                      <p:to>
                                        <p:strVal val="visible"/>
                                      </p:to>
                                    </p:set>
                                    <p:animEffect transition="in" filter="wipe(left)">
                                      <p:cBhvr>
                                        <p:cTn id="27" dur="500"/>
                                        <p:tgtEl>
                                          <p:spTgt spid="1075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938"/>
                                        </p:tgtEl>
                                        <p:attrNameLst>
                                          <p:attrName>style.visibility</p:attrName>
                                        </p:attrNameLst>
                                      </p:cBhvr>
                                      <p:to>
                                        <p:strVal val="visible"/>
                                      </p:to>
                                    </p:set>
                                    <p:animEffect transition="in" filter="wipe(left)">
                                      <p:cBhvr>
                                        <p:cTn id="32" dur="500"/>
                                        <p:tgtEl>
                                          <p:spTgt spid="399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939"/>
                                        </p:tgtEl>
                                        <p:attrNameLst>
                                          <p:attrName>style.visibility</p:attrName>
                                        </p:attrNameLst>
                                      </p:cBhvr>
                                      <p:to>
                                        <p:strVal val="visible"/>
                                      </p:to>
                                    </p:set>
                                    <p:animEffect transition="in" filter="wipe(left)">
                                      <p:cBhvr>
                                        <p:cTn id="37" dur="500"/>
                                        <p:tgtEl>
                                          <p:spTgt spid="399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9940"/>
                                        </p:tgtEl>
                                        <p:attrNameLst>
                                          <p:attrName>style.visibility</p:attrName>
                                        </p:attrNameLst>
                                      </p:cBhvr>
                                      <p:to>
                                        <p:strVal val="visible"/>
                                      </p:to>
                                    </p:set>
                                    <p:animEffect transition="in" filter="wipe(left)">
                                      <p:cBhvr>
                                        <p:cTn id="42" dur="500"/>
                                        <p:tgtEl>
                                          <p:spTgt spid="399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9941"/>
                                        </p:tgtEl>
                                        <p:attrNameLst>
                                          <p:attrName>style.visibility</p:attrName>
                                        </p:attrNameLst>
                                      </p:cBhvr>
                                      <p:to>
                                        <p:strVal val="visible"/>
                                      </p:to>
                                    </p:set>
                                    <p:animEffect transition="in" filter="wipe(left)">
                                      <p:cBhvr>
                                        <p:cTn id="47" dur="500"/>
                                        <p:tgtEl>
                                          <p:spTgt spid="399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9942"/>
                                        </p:tgtEl>
                                        <p:attrNameLst>
                                          <p:attrName>style.visibility</p:attrName>
                                        </p:attrNameLst>
                                      </p:cBhvr>
                                      <p:to>
                                        <p:strVal val="visible"/>
                                      </p:to>
                                    </p:set>
                                    <p:animEffect transition="in" filter="wipe(left)">
                                      <p:cBhvr>
                                        <p:cTn id="52" dur="500"/>
                                        <p:tgtEl>
                                          <p:spTgt spid="39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Feb. 3, 2014</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685800"/>
            <a:ext cx="8458200" cy="5562600"/>
          </a:xfrm>
        </p:spPr>
        <p:txBody>
          <a:bodyPr/>
          <a:lstStyle/>
          <a:p>
            <a:pPr eaLnBrk="1" hangingPunct="1"/>
            <a:r>
              <a:rPr lang="en-US" sz="2800" dirty="0" smtClean="0"/>
              <a:t>Please bring out homework </a:t>
            </a:r>
            <a:r>
              <a:rPr lang="en-US" sz="2800" dirty="0"/>
              <a:t>#</a:t>
            </a:r>
            <a:r>
              <a:rPr lang="en-US" sz="2800" dirty="0" smtClean="0"/>
              <a:t>1 at the end of class </a:t>
            </a:r>
            <a:endParaRPr lang="en-US" sz="2800" dirty="0"/>
          </a:p>
        </p:txBody>
      </p:sp>
    </p:spTree>
    <p:extLst>
      <p:ext uri="{BB962C8B-B14F-4D97-AF65-F5344CB8AC3E}">
        <p14:creationId xmlns:p14="http://schemas.microsoft.com/office/powerpoint/2010/main" val="20106592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304800" y="0"/>
            <a:ext cx="8534400" cy="990600"/>
          </a:xfrm>
        </p:spPr>
        <p:txBody>
          <a:bodyPr/>
          <a:lstStyle/>
          <a:p>
            <a:pPr algn="ctr" eaLnBrk="1" hangingPunct="1"/>
            <a:r>
              <a:rPr lang="en-US" sz="4800" dirty="0" smtClean="0">
                <a:ea typeface="ＭＳ Ｐゴシック" pitchFamily="-84" charset="-128"/>
                <a:cs typeface="ＭＳ Ｐゴシック" pitchFamily="-84" charset="-128"/>
              </a:rPr>
              <a:t>Results of Relativistic Doppler Effect</a:t>
            </a:r>
            <a:endParaRPr lang="en-US" sz="4800" dirty="0">
              <a:ea typeface="ＭＳ Ｐゴシック" pitchFamily="-84" charset="-128"/>
              <a:cs typeface="ＭＳ Ｐゴシック" pitchFamily="-84" charset="-128"/>
            </a:endParaRPr>
          </a:p>
        </p:txBody>
      </p:sp>
      <p:sp>
        <p:nvSpPr>
          <p:cNvPr id="109570" name="Rectangle 3"/>
          <p:cNvSpPr>
            <a:spLocks noGrp="1" noChangeArrowheads="1"/>
          </p:cNvSpPr>
          <p:nvPr>
            <p:ph type="body" idx="1"/>
          </p:nvPr>
        </p:nvSpPr>
        <p:spPr>
          <a:xfrm>
            <a:off x="381000" y="838200"/>
            <a:ext cx="6629400" cy="1177925"/>
          </a:xfrm>
        </p:spPr>
        <p:txBody>
          <a:bodyPr/>
          <a:lstStyle/>
          <a:p>
            <a:pPr marL="0" indent="0" eaLnBrk="1" hangingPunct="1">
              <a:buFont typeface="Wingdings" pitchFamily="-84" charset="2"/>
              <a:buNone/>
            </a:pPr>
            <a:r>
              <a:rPr lang="en-US" dirty="0" smtClean="0">
                <a:ea typeface="ＭＳ Ｐゴシック" pitchFamily="-84" charset="-128"/>
                <a:cs typeface="ＭＳ Ｐゴシック" pitchFamily="-84" charset="-128"/>
              </a:rPr>
              <a:t>When source/receiver is approaching with </a:t>
            </a:r>
            <a:r>
              <a:rPr lang="el-GR" i="1" dirty="0">
                <a:latin typeface="Lucida Grande" pitchFamily="-84" charset="0"/>
                <a:ea typeface="Arial" pitchFamily="-84" charset="0"/>
                <a:cs typeface="Arial" pitchFamily="-84" charset="0"/>
              </a:rPr>
              <a:t>β</a:t>
            </a:r>
            <a:r>
              <a:rPr lang="en-US" dirty="0">
                <a:ea typeface="Arial" pitchFamily="-84" charset="0"/>
                <a:cs typeface="Arial" pitchFamily="-84" charset="0"/>
              </a:rPr>
              <a:t> = </a:t>
            </a:r>
            <a:r>
              <a:rPr lang="en-US" i="1" dirty="0" err="1" smtClean="0">
                <a:ea typeface="Arial" pitchFamily="-84" charset="0"/>
                <a:cs typeface="Arial" pitchFamily="-84" charset="0"/>
              </a:rPr>
              <a:t>v</a:t>
            </a:r>
            <a:r>
              <a:rPr lang="en-US" dirty="0" err="1" smtClean="0">
                <a:ea typeface="Arial" pitchFamily="-84" charset="0"/>
                <a:cs typeface="Arial" pitchFamily="-84" charset="0"/>
              </a:rPr>
              <a:t>/</a:t>
            </a:r>
            <a:r>
              <a:rPr lang="en-US" i="1" dirty="0" err="1" smtClean="0">
                <a:ea typeface="Arial" pitchFamily="-84" charset="0"/>
                <a:cs typeface="Arial" pitchFamily="-84" charset="0"/>
              </a:rPr>
              <a:t>c</a:t>
            </a:r>
            <a:r>
              <a:rPr lang="en-US" dirty="0" smtClean="0">
                <a:ea typeface="ＭＳ Ｐゴシック" pitchFamily="-84" charset="-128"/>
                <a:cs typeface="ＭＳ Ｐゴシック" pitchFamily="-84" charset="-128"/>
              </a:rPr>
              <a:t> </a:t>
            </a:r>
            <a:r>
              <a:rPr lang="en-US" dirty="0">
                <a:ea typeface="ＭＳ Ｐゴシック" pitchFamily="-84" charset="-128"/>
                <a:cs typeface="ＭＳ Ｐゴシック" pitchFamily="-84" charset="-128"/>
              </a:rPr>
              <a:t>the resulting frequency </a:t>
            </a:r>
            <a:r>
              <a:rPr lang="en-US" dirty="0" smtClean="0">
                <a:ea typeface="ＭＳ Ｐゴシック" pitchFamily="-84" charset="-128"/>
                <a:cs typeface="ＭＳ Ｐゴシック" pitchFamily="-84" charset="-128"/>
              </a:rPr>
              <a:t>is</a:t>
            </a:r>
          </a:p>
        </p:txBody>
      </p:sp>
      <p:sp>
        <p:nvSpPr>
          <p:cNvPr id="6" name="Date Placeholder 5"/>
          <p:cNvSpPr>
            <a:spLocks noGrp="1"/>
          </p:cNvSpPr>
          <p:nvPr>
            <p:ph type="dt" sz="half" idx="10"/>
          </p:nvPr>
        </p:nvSpPr>
        <p:spPr/>
        <p:txBody>
          <a:bodyPr/>
          <a:lstStyle/>
          <a:p>
            <a:pPr>
              <a:defRPr/>
            </a:pPr>
            <a:r>
              <a:rPr lang="en-US" smtClean="0"/>
              <a:t>Monday, Feb. 3, 2014</a:t>
            </a:r>
            <a:endParaRPr lang="en-US"/>
          </a:p>
        </p:txBody>
      </p:sp>
      <p:sp>
        <p:nvSpPr>
          <p:cNvPr id="7" name="Slide Number Placeholder 6"/>
          <p:cNvSpPr>
            <a:spLocks noGrp="1"/>
          </p:cNvSpPr>
          <p:nvPr>
            <p:ph type="sldNum" sz="quarter" idx="12"/>
          </p:nvPr>
        </p:nvSpPr>
        <p:spPr>
          <a:xfrm>
            <a:off x="6705600" y="6477000"/>
            <a:ext cx="1905000" cy="457200"/>
          </a:xfrm>
        </p:spPr>
        <p:txBody>
          <a:bodyPr/>
          <a:lstStyle/>
          <a:p>
            <a:pPr>
              <a:defRPr/>
            </a:pPr>
            <a:fld id="{623D45CD-16A2-224C-B70A-0D1B04896262}" type="slidenum">
              <a:rPr lang="en-US" smtClean="0"/>
              <a:pPr>
                <a:defRPr/>
              </a:pPr>
              <a:t>20</a:t>
            </a:fld>
            <a:endParaRPr lang="en-US"/>
          </a:p>
        </p:txBody>
      </p:sp>
      <p:sp>
        <p:nvSpPr>
          <p:cNvPr id="8" name="Footer Placeholder 7"/>
          <p:cNvSpPr>
            <a:spLocks noGrp="1"/>
          </p:cNvSpPr>
          <p:nvPr>
            <p:ph type="ftr" sz="quarter" idx="11"/>
          </p:nvPr>
        </p:nvSpPr>
        <p:spPr/>
        <p:txBody>
          <a:bodyPr/>
          <a:lstStyle/>
          <a:p>
            <a:pPr>
              <a:defRPr/>
            </a:pPr>
            <a:r>
              <a:rPr lang="nl-NL" smtClean="0"/>
              <a:t>PHYS 3313-001, Spring 2014                      Dr. Jaehoon Yu</a:t>
            </a:r>
            <a:endParaRPr lang="en-US"/>
          </a:p>
        </p:txBody>
      </p:sp>
      <p:sp>
        <p:nvSpPr>
          <p:cNvPr id="9" name="Rectangle 3"/>
          <p:cNvSpPr txBox="1">
            <a:spLocks noChangeArrowheads="1"/>
          </p:cNvSpPr>
          <p:nvPr/>
        </p:nvSpPr>
        <p:spPr bwMode="auto">
          <a:xfrm>
            <a:off x="381000" y="2438400"/>
            <a:ext cx="5943600" cy="133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When source/receiver is </a:t>
            </a:r>
            <a:r>
              <a:rPr lang="en-US" sz="3200" kern="0" dirty="0" err="1" smtClean="0">
                <a:solidFill>
                  <a:schemeClr val="accent2"/>
                </a:solidFill>
                <a:latin typeface="+mn-lt"/>
                <a:ea typeface="ＭＳ Ｐゴシック" pitchFamily="-84" charset="-128"/>
                <a:cs typeface="ＭＳ Ｐゴシック" pitchFamily="-84" charset="-128"/>
              </a:rPr>
              <a:t>reced</a:t>
            </a:r>
            <a:r>
              <a:rPr kumimoji="0" lang="en-US" sz="3200" b="0" i="0" u="none" strike="noStrike" kern="0" cap="none" spc="0" normalizeH="0" baseline="0" noProof="0" dirty="0" err="1" smtClean="0">
                <a:ln>
                  <a:noFill/>
                </a:ln>
                <a:solidFill>
                  <a:schemeClr val="accent2"/>
                </a:solidFill>
                <a:effectLst/>
                <a:uLnTx/>
                <a:uFillTx/>
                <a:latin typeface="+mn-lt"/>
                <a:ea typeface="ＭＳ Ｐゴシック" pitchFamily="-84" charset="-128"/>
                <a:cs typeface="ＭＳ Ｐゴシック" pitchFamily="-84" charset="-128"/>
              </a:rPr>
              <a:t>ing</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 with </a:t>
            </a:r>
            <a:r>
              <a:rPr kumimoji="0" lang="el-GR" sz="3200" b="0" i="1" u="none" strike="noStrike" kern="0" cap="none" spc="0" normalizeH="0" baseline="0" noProof="0" dirty="0" smtClean="0">
                <a:ln>
                  <a:noFill/>
                </a:ln>
                <a:solidFill>
                  <a:schemeClr val="accent2"/>
                </a:solidFill>
                <a:effectLst/>
                <a:uLnTx/>
                <a:uFillTx/>
                <a:latin typeface="Lucida Grande" pitchFamily="-84" charset="0"/>
                <a:ea typeface="Arial" pitchFamily="-84" charset="0"/>
                <a:cs typeface="Arial" pitchFamily="-84" charset="0"/>
              </a:rPr>
              <a:t>β</a:t>
            </a:r>
            <a:r>
              <a:rPr kumimoji="0" lang="en-US" sz="3200" b="0" i="0" u="none" strike="noStrike" kern="0" cap="none" spc="0" normalizeH="0" baseline="0" noProof="0" dirty="0" smtClean="0">
                <a:ln>
                  <a:noFill/>
                </a:ln>
                <a:solidFill>
                  <a:schemeClr val="accent2"/>
                </a:solidFill>
                <a:effectLst/>
                <a:uLnTx/>
                <a:uFillTx/>
                <a:latin typeface="+mn-lt"/>
                <a:ea typeface="Arial" pitchFamily="-84" charset="0"/>
                <a:cs typeface="Arial" pitchFamily="-84" charset="0"/>
              </a:rPr>
              <a:t> = </a:t>
            </a:r>
            <a:r>
              <a:rPr kumimoji="0" lang="en-US" sz="32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v</a:t>
            </a:r>
            <a:r>
              <a:rPr kumimoji="0" lang="en-US" sz="3200" b="0" i="0"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a:t>
            </a:r>
            <a:r>
              <a:rPr kumimoji="0" lang="en-US" sz="3200" b="0" i="1" u="none" strike="noStrike" kern="0" cap="none" spc="0" normalizeH="0" baseline="0" noProof="0" dirty="0" err="1" smtClean="0">
                <a:ln>
                  <a:noFill/>
                </a:ln>
                <a:solidFill>
                  <a:schemeClr val="accent2"/>
                </a:solidFill>
                <a:effectLst/>
                <a:uLnTx/>
                <a:uFillTx/>
                <a:latin typeface="+mn-lt"/>
                <a:ea typeface="Arial" pitchFamily="-84" charset="0"/>
                <a:cs typeface="Arial" pitchFamily="-84" charset="0"/>
              </a:rPr>
              <a:t>c</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 the resulting frequency</a:t>
            </a:r>
            <a:r>
              <a:rPr kumimoji="0" lang="en-US" sz="3200" b="0" i="0" u="none" strike="noStrike" kern="0" cap="none" spc="0" normalizeH="0" noProof="0" dirty="0" smtClean="0">
                <a:ln>
                  <a:noFill/>
                </a:ln>
                <a:solidFill>
                  <a:schemeClr val="accent2"/>
                </a:solidFill>
                <a:effectLst/>
                <a:uLnTx/>
                <a:uFillTx/>
                <a:latin typeface="+mn-lt"/>
                <a:ea typeface="ＭＳ Ｐゴシック" pitchFamily="-84" charset="-128"/>
                <a:cs typeface="ＭＳ Ｐゴシック" pitchFamily="-84" charset="-128"/>
              </a:rPr>
              <a:t> is</a:t>
            </a: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a:ln>
                <a:noFill/>
              </a:ln>
              <a:solidFill>
                <a:schemeClr val="accent2"/>
              </a:solidFill>
              <a:effectLst/>
              <a:uLnTx/>
              <a:uFillTx/>
              <a:latin typeface="+mn-lt"/>
              <a:ea typeface="ＭＳ Ｐゴシック" pitchFamily="-84" charset="-128"/>
              <a:cs typeface="ＭＳ Ｐゴシック" pitchFamily="-84" charset="-128"/>
            </a:endParaRPr>
          </a:p>
        </p:txBody>
      </p:sp>
      <p:sp>
        <p:nvSpPr>
          <p:cNvPr id="11" name="Rectangle 3"/>
          <p:cNvSpPr txBox="1">
            <a:spLocks noChangeArrowheads="1"/>
          </p:cNvSpPr>
          <p:nvPr/>
        </p:nvSpPr>
        <p:spPr bwMode="auto">
          <a:xfrm>
            <a:off x="381000" y="4114800"/>
            <a:ext cx="59436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20000"/>
              </a:spcBef>
            </a:pP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If we use </a:t>
            </a:r>
            <a:r>
              <a:rPr lang="en-US" sz="3200" kern="0" dirty="0" smtClean="0">
                <a:solidFill>
                  <a:schemeClr val="accent2"/>
                </a:solidFill>
                <a:ea typeface="ＭＳ Ｐゴシック" pitchFamily="-84" charset="-128"/>
                <a:cs typeface="ＭＳ Ｐゴシック" pitchFamily="-84" charset="-128"/>
              </a:rPr>
              <a:t>+</a:t>
            </a:r>
            <a:r>
              <a:rPr lang="el-GR" sz="3200" i="1" kern="0" dirty="0" smtClean="0">
                <a:solidFill>
                  <a:schemeClr val="accent2"/>
                </a:solidFill>
                <a:latin typeface="Lucida Grande" pitchFamily="-84" charset="0"/>
                <a:ea typeface="Arial" pitchFamily="-84" charset="0"/>
                <a:cs typeface="Arial" pitchFamily="-84" charset="0"/>
              </a:rPr>
              <a:t>β</a:t>
            </a:r>
            <a:r>
              <a:rPr lang="en-US" sz="3200" i="1" kern="0" dirty="0" smtClean="0">
                <a:solidFill>
                  <a:schemeClr val="accent2"/>
                </a:solidFill>
                <a:latin typeface="Lucida Grande" pitchFamily="-84" charset="0"/>
                <a:ea typeface="Arial" pitchFamily="-84" charset="0"/>
                <a:cs typeface="Arial" pitchFamily="-84" charset="0"/>
              </a:rPr>
              <a:t> </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for approaching source/receiver and </a:t>
            </a:r>
            <a:r>
              <a:rPr lang="en-US" sz="3200" kern="0" noProof="0" dirty="0" smtClean="0">
                <a:solidFill>
                  <a:schemeClr val="accent2"/>
                </a:solidFill>
                <a:ea typeface="ＭＳ Ｐゴシック" pitchFamily="-84" charset="-128"/>
                <a:cs typeface="ＭＳ Ｐゴシック" pitchFamily="-84" charset="-128"/>
              </a:rPr>
              <a:t>-</a:t>
            </a:r>
            <a:r>
              <a:rPr lang="el-GR" sz="3200" i="1" kern="0" dirty="0" smtClean="0">
                <a:solidFill>
                  <a:schemeClr val="accent2"/>
                </a:solidFill>
                <a:latin typeface="Lucida Grande" pitchFamily="-84" charset="0"/>
                <a:ea typeface="Arial" pitchFamily="-84" charset="0"/>
                <a:cs typeface="Arial" pitchFamily="-84" charset="0"/>
              </a:rPr>
              <a:t>β</a:t>
            </a:r>
            <a:r>
              <a:rPr lang="en-US" sz="3200" i="1" kern="0" dirty="0" smtClean="0">
                <a:solidFill>
                  <a:schemeClr val="accent2"/>
                </a:solidFill>
                <a:latin typeface="Lucida Grande" pitchFamily="-84" charset="0"/>
                <a:ea typeface="Arial" pitchFamily="-84" charset="0"/>
                <a:cs typeface="Arial" pitchFamily="-84" charset="0"/>
              </a:rPr>
              <a:t> </a:t>
            </a:r>
            <a:r>
              <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rPr>
              <a:t>for</a:t>
            </a:r>
            <a:r>
              <a:rPr kumimoji="0" lang="en-US" sz="3200" b="0" i="0" u="none" strike="noStrike" kern="0" cap="none" spc="0" normalizeH="0" noProof="0" dirty="0" smtClean="0">
                <a:ln>
                  <a:noFill/>
                </a:ln>
                <a:solidFill>
                  <a:schemeClr val="accent2"/>
                </a:solidFill>
                <a:effectLst/>
                <a:uLnTx/>
                <a:uFillTx/>
                <a:latin typeface="+mn-lt"/>
                <a:ea typeface="ＭＳ Ｐゴシック" pitchFamily="-84" charset="-128"/>
                <a:cs typeface="ＭＳ Ｐゴシック" pitchFamily="-84" charset="-128"/>
              </a:rPr>
              <a:t> receding source/receiver, relativistic Doppler Effect can be expressed</a:t>
            </a: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smtClean="0">
              <a:ln>
                <a:noFill/>
              </a:ln>
              <a:solidFill>
                <a:schemeClr val="accent2"/>
              </a:solidFill>
              <a:effectLst/>
              <a:uLnTx/>
              <a:uFillTx/>
              <a:latin typeface="+mn-lt"/>
              <a:ea typeface="ＭＳ Ｐゴシック" pitchFamily="-84" charset="-128"/>
              <a:cs typeface="ＭＳ Ｐゴシック" pitchFamily="-84"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endParaRPr kumimoji="0" lang="en-US" sz="3200" b="0" i="0" u="none" strike="noStrike" kern="0" cap="none" spc="0" normalizeH="0" baseline="0" noProof="0" dirty="0">
              <a:ln>
                <a:noFill/>
              </a:ln>
              <a:solidFill>
                <a:schemeClr val="accent2"/>
              </a:solidFill>
              <a:effectLst/>
              <a:uLnTx/>
              <a:uFillTx/>
              <a:latin typeface="+mn-lt"/>
              <a:ea typeface="ＭＳ Ｐゴシック" pitchFamily="-84" charset="-128"/>
              <a:cs typeface="ＭＳ Ｐゴシック" pitchFamily="-84" charset="-128"/>
            </a:endParaRPr>
          </a:p>
        </p:txBody>
      </p:sp>
      <p:sp>
        <p:nvSpPr>
          <p:cNvPr id="13" name="Rectangle 3"/>
          <p:cNvSpPr txBox="1">
            <a:spLocks noChangeArrowheads="1"/>
          </p:cNvSpPr>
          <p:nvPr/>
        </p:nvSpPr>
        <p:spPr bwMode="auto">
          <a:xfrm>
            <a:off x="381000" y="1981200"/>
            <a:ext cx="66294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rPr>
              <a:t>Higher</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than the actual source’s frequency, blue shift!!</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
        <p:nvSpPr>
          <p:cNvPr id="14" name="Rectangle 3"/>
          <p:cNvSpPr txBox="1">
            <a:spLocks noChangeArrowheads="1"/>
          </p:cNvSpPr>
          <p:nvPr/>
        </p:nvSpPr>
        <p:spPr bwMode="auto">
          <a:xfrm>
            <a:off x="304800" y="3581400"/>
            <a:ext cx="64770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lang="en-US" b="1" kern="0" noProof="0" dirty="0" smtClean="0">
                <a:solidFill>
                  <a:srgbClr val="660066"/>
                </a:solidFill>
                <a:latin typeface="+mn-lt"/>
                <a:ea typeface="ＭＳ Ｐゴシック" pitchFamily="-84" charset="-128"/>
                <a:cs typeface="ＭＳ Ｐゴシック" pitchFamily="-84" charset="-128"/>
              </a:rPr>
              <a:t>Low</a:t>
            </a:r>
            <a:r>
              <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rPr>
              <a:t>er</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than the actual source’s frequency, </a:t>
            </a:r>
            <a:r>
              <a:rPr lang="en-US" b="1" kern="0" dirty="0" smtClean="0">
                <a:solidFill>
                  <a:srgbClr val="660066"/>
                </a:solidFill>
                <a:latin typeface="+mn-lt"/>
                <a:ea typeface="ＭＳ Ｐゴシック" pitchFamily="-84" charset="-128"/>
                <a:cs typeface="ＭＳ Ｐゴシック" pitchFamily="-84" charset="-128"/>
              </a:rPr>
              <a:t>red</a:t>
            </a:r>
            <a:r>
              <a:rPr kumimoji="0" lang="en-US" b="1" i="0" u="none" strike="noStrike" kern="0" cap="none" spc="0" normalizeH="0" noProof="0" dirty="0" smtClean="0">
                <a:ln>
                  <a:noFill/>
                </a:ln>
                <a:solidFill>
                  <a:srgbClr val="660066"/>
                </a:solidFill>
                <a:effectLst/>
                <a:uLnTx/>
                <a:uFillTx/>
                <a:latin typeface="+mn-lt"/>
                <a:ea typeface="ＭＳ Ｐゴシック" pitchFamily="-84" charset="-128"/>
                <a:cs typeface="ＭＳ Ｐゴシック" pitchFamily="-84" charset="-128"/>
              </a:rPr>
              <a:t> shift!!</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sp>
        <p:nvSpPr>
          <p:cNvPr id="15" name="Rectangle 3"/>
          <p:cNvSpPr txBox="1">
            <a:spLocks noChangeArrowheads="1"/>
          </p:cNvSpPr>
          <p:nvPr/>
        </p:nvSpPr>
        <p:spPr bwMode="auto">
          <a:xfrm>
            <a:off x="2819400" y="5715000"/>
            <a:ext cx="3352800" cy="457200"/>
          </a:xfrm>
          <a:prstGeom prst="rect">
            <a:avLst/>
          </a:prstGeom>
          <a:solidFill>
            <a:srgbClr val="FFFFCC"/>
          </a:solidFill>
          <a:ln w="38100" cap="flat" cmpd="sng" algn="ctr">
            <a:solidFill>
              <a:srgbClr val="800000"/>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Tx/>
              <a:buSzTx/>
              <a:buFont typeface="Wingdings" pitchFamily="-84" charset="2"/>
              <a:buNone/>
              <a:tabLst/>
              <a:defRPr/>
            </a:pPr>
            <a:r>
              <a:rPr lang="en-US" b="1" kern="0" noProof="0" dirty="0" smtClean="0">
                <a:solidFill>
                  <a:srgbClr val="660066"/>
                </a:solidFill>
                <a:latin typeface="+mn-lt"/>
                <a:ea typeface="ＭＳ Ｐゴシック" pitchFamily="-84" charset="-128"/>
                <a:cs typeface="ＭＳ Ｐゴシック" pitchFamily="-84" charset="-128"/>
              </a:rPr>
              <a:t>What can we use this </a:t>
            </a:r>
            <a:r>
              <a:rPr lang="en-US" b="1" kern="0" dirty="0" smtClean="0">
                <a:solidFill>
                  <a:srgbClr val="660066"/>
                </a:solidFill>
                <a:latin typeface="+mn-lt"/>
                <a:ea typeface="ＭＳ Ｐゴシック" pitchFamily="-84" charset="-128"/>
                <a:cs typeface="ＭＳ Ｐゴシック" pitchFamily="-84" charset="-128"/>
              </a:rPr>
              <a:t>for?</a:t>
            </a:r>
            <a:endParaRPr kumimoji="0" lang="en-US" b="1" i="0" u="none" strike="noStrike" kern="0" cap="none" spc="0" normalizeH="0" baseline="0" noProof="0" dirty="0" smtClean="0">
              <a:ln>
                <a:noFill/>
              </a:ln>
              <a:solidFill>
                <a:srgbClr val="660066"/>
              </a:solidFill>
              <a:effectLst/>
              <a:uLnTx/>
              <a:uFillTx/>
              <a:latin typeface="+mn-lt"/>
              <a:ea typeface="ＭＳ Ｐゴシック" pitchFamily="-84" charset="-128"/>
              <a:cs typeface="ＭＳ Ｐゴシック" pitchFamily="-84" charset="-128"/>
            </a:endParaRPr>
          </a:p>
        </p:txBody>
      </p:sp>
      <p:graphicFrame>
        <p:nvGraphicFramePr>
          <p:cNvPr id="16" name="Object 6"/>
          <p:cNvGraphicFramePr>
            <a:graphicFrameLocks noChangeAspect="1"/>
          </p:cNvGraphicFramePr>
          <p:nvPr>
            <p:extLst>
              <p:ext uri="{D42A27DB-BD31-4B8C-83A1-F6EECF244321}">
                <p14:modId xmlns:p14="http://schemas.microsoft.com/office/powerpoint/2010/main" val="4234458265"/>
              </p:ext>
            </p:extLst>
          </p:nvPr>
        </p:nvGraphicFramePr>
        <p:xfrm>
          <a:off x="6781800" y="838200"/>
          <a:ext cx="2270811" cy="1295400"/>
        </p:xfrm>
        <a:graphic>
          <a:graphicData uri="http://schemas.openxmlformats.org/presentationml/2006/ole">
            <mc:AlternateContent xmlns:mc="http://schemas.openxmlformats.org/markup-compatibility/2006">
              <mc:Choice xmlns:v="urn:schemas-microsoft-com:vml" Requires="v">
                <p:oleObj spid="_x0000_s140681" name="Equation" r:id="rId3" imgW="825500" imgH="469900" progId="Equation.DSMT4">
                  <p:embed/>
                </p:oleObj>
              </mc:Choice>
              <mc:Fallback>
                <p:oleObj name="Equation" r:id="rId3" imgW="825500" imgH="469900" progId="Equation.DSMT4">
                  <p:embed/>
                  <p:pic>
                    <p:nvPicPr>
                      <p:cNvPr id="0" name=""/>
                      <p:cNvPicPr>
                        <a:picLocks noChangeAspect="1" noChangeArrowheads="1"/>
                      </p:cNvPicPr>
                      <p:nvPr/>
                    </p:nvPicPr>
                    <p:blipFill>
                      <a:blip r:embed="rId4"/>
                      <a:srcRect/>
                      <a:stretch>
                        <a:fillRect/>
                      </a:stretch>
                    </p:blipFill>
                    <p:spPr bwMode="auto">
                      <a:xfrm>
                        <a:off x="6781800" y="838200"/>
                        <a:ext cx="2270811" cy="1295400"/>
                      </a:xfrm>
                      <a:prstGeom prst="rect">
                        <a:avLst/>
                      </a:prstGeom>
                      <a:noFill/>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986207184"/>
              </p:ext>
            </p:extLst>
          </p:nvPr>
        </p:nvGraphicFramePr>
        <p:xfrm>
          <a:off x="6629400" y="2286000"/>
          <a:ext cx="2403480" cy="1371082"/>
        </p:xfrm>
        <a:graphic>
          <a:graphicData uri="http://schemas.openxmlformats.org/presentationml/2006/ole">
            <mc:AlternateContent xmlns:mc="http://schemas.openxmlformats.org/markup-compatibility/2006">
              <mc:Choice xmlns:v="urn:schemas-microsoft-com:vml" Requires="v">
                <p:oleObj spid="_x0000_s140682" name="Equation" r:id="rId5" imgW="825500" imgH="469900" progId="Equation.DSMT4">
                  <p:embed/>
                </p:oleObj>
              </mc:Choice>
              <mc:Fallback>
                <p:oleObj name="Equation" r:id="rId5" imgW="825500" imgH="469900" progId="Equation.DSMT4">
                  <p:embed/>
                  <p:pic>
                    <p:nvPicPr>
                      <p:cNvPr id="0" name=""/>
                      <p:cNvPicPr>
                        <a:picLocks noChangeAspect="1" noChangeArrowheads="1"/>
                      </p:cNvPicPr>
                      <p:nvPr/>
                    </p:nvPicPr>
                    <p:blipFill>
                      <a:blip r:embed="rId6"/>
                      <a:srcRect/>
                      <a:stretch>
                        <a:fillRect/>
                      </a:stretch>
                    </p:blipFill>
                    <p:spPr bwMode="auto">
                      <a:xfrm>
                        <a:off x="6629400" y="2286000"/>
                        <a:ext cx="2403480" cy="1371082"/>
                      </a:xfrm>
                      <a:prstGeom prst="rect">
                        <a:avLst/>
                      </a:prstGeom>
                      <a:noFill/>
                      <a:extLst/>
                    </p:spPr>
                  </p:pic>
                </p:oleObj>
              </mc:Fallback>
            </mc:AlternateContent>
          </a:graphicData>
        </a:graphic>
      </p:graphicFrame>
      <p:graphicFrame>
        <p:nvGraphicFramePr>
          <p:cNvPr id="18" name="Object 6"/>
          <p:cNvGraphicFramePr>
            <a:graphicFrameLocks noChangeAspect="1"/>
          </p:cNvGraphicFramePr>
          <p:nvPr>
            <p:extLst>
              <p:ext uri="{D42A27DB-BD31-4B8C-83A1-F6EECF244321}">
                <p14:modId xmlns:p14="http://schemas.microsoft.com/office/powerpoint/2010/main" val="1561485430"/>
              </p:ext>
            </p:extLst>
          </p:nvPr>
        </p:nvGraphicFramePr>
        <p:xfrm>
          <a:off x="6586538" y="4114800"/>
          <a:ext cx="2405062" cy="1371600"/>
        </p:xfrm>
        <a:graphic>
          <a:graphicData uri="http://schemas.openxmlformats.org/presentationml/2006/ole">
            <mc:AlternateContent xmlns:mc="http://schemas.openxmlformats.org/markup-compatibility/2006">
              <mc:Choice xmlns:v="urn:schemas-microsoft-com:vml" Requires="v">
                <p:oleObj spid="_x0000_s140683" name="Equation" r:id="rId7" imgW="825500" imgH="469900" progId="Equation.DSMT4">
                  <p:embed/>
                </p:oleObj>
              </mc:Choice>
              <mc:Fallback>
                <p:oleObj name="Equation" r:id="rId7" imgW="825500" imgH="469900" progId="Equation.DSMT4">
                  <p:embed/>
                  <p:pic>
                    <p:nvPicPr>
                      <p:cNvPr id="0" name=""/>
                      <p:cNvPicPr>
                        <a:picLocks noChangeAspect="1" noChangeArrowheads="1"/>
                      </p:cNvPicPr>
                      <p:nvPr/>
                    </p:nvPicPr>
                    <p:blipFill>
                      <a:blip r:embed="rId8"/>
                      <a:srcRect/>
                      <a:stretch>
                        <a:fillRect/>
                      </a:stretch>
                    </p:blipFill>
                    <p:spPr bwMode="auto">
                      <a:xfrm>
                        <a:off x="6586538" y="4114800"/>
                        <a:ext cx="2405062" cy="1371600"/>
                      </a:xfrm>
                      <a:prstGeom prst="rect">
                        <a:avLst/>
                      </a:prstGeom>
                      <a:noFill/>
                      <a:ln w="57150" cmpd="sng">
                        <a:solidFill>
                          <a:srgbClr val="FF0000"/>
                        </a:solidFill>
                      </a:ln>
                      <a:extLst/>
                    </p:spPr>
                  </p:pic>
                </p:oleObj>
              </mc:Fallback>
            </mc:AlternateContent>
          </a:graphicData>
        </a:graphic>
      </p:graphicFrame>
      <p:graphicFrame>
        <p:nvGraphicFramePr>
          <p:cNvPr id="19" name="Object 6"/>
          <p:cNvGraphicFramePr>
            <a:graphicFrameLocks noChangeAspect="1"/>
          </p:cNvGraphicFramePr>
          <p:nvPr>
            <p:extLst>
              <p:ext uri="{D42A27DB-BD31-4B8C-83A1-F6EECF244321}">
                <p14:modId xmlns:p14="http://schemas.microsoft.com/office/powerpoint/2010/main" val="2897279291"/>
              </p:ext>
            </p:extLst>
          </p:nvPr>
        </p:nvGraphicFramePr>
        <p:xfrm>
          <a:off x="6400800" y="5645650"/>
          <a:ext cx="2579688" cy="831350"/>
        </p:xfrm>
        <a:graphic>
          <a:graphicData uri="http://schemas.openxmlformats.org/presentationml/2006/ole">
            <mc:AlternateContent xmlns:mc="http://schemas.openxmlformats.org/markup-compatibility/2006">
              <mc:Choice xmlns:v="urn:schemas-microsoft-com:vml" Requires="v">
                <p:oleObj spid="_x0000_s140684" name="Equation" r:id="rId9" imgW="1460500" imgH="469900" progId="Equation.DSMT4">
                  <p:embed/>
                </p:oleObj>
              </mc:Choice>
              <mc:Fallback>
                <p:oleObj name="Equation" r:id="rId9" imgW="1460500" imgH="469900" progId="Equation.DSMT4">
                  <p:embed/>
                  <p:pic>
                    <p:nvPicPr>
                      <p:cNvPr id="0" name=""/>
                      <p:cNvPicPr>
                        <a:picLocks noChangeAspect="1" noChangeArrowheads="1"/>
                      </p:cNvPicPr>
                      <p:nvPr/>
                    </p:nvPicPr>
                    <p:blipFill>
                      <a:blip r:embed="rId10"/>
                      <a:srcRect/>
                      <a:stretch>
                        <a:fillRect/>
                      </a:stretch>
                    </p:blipFill>
                    <p:spPr bwMode="auto">
                      <a:xfrm>
                        <a:off x="6400800" y="5645650"/>
                        <a:ext cx="2579688" cy="831350"/>
                      </a:xfrm>
                      <a:prstGeom prst="rect">
                        <a:avLst/>
                      </a:prstGeom>
                      <a:noFill/>
                      <a:ln w="57150" cmpd="sng">
                        <a:solidFill>
                          <a:srgbClr val="FF0000"/>
                        </a:solidFill>
                      </a:ln>
                      <a:extLst/>
                    </p:spPr>
                  </p:pic>
                </p:oleObj>
              </mc:Fallback>
            </mc:AlternateContent>
          </a:graphicData>
        </a:graphic>
      </p:graphicFrame>
    </p:spTree>
    <p:extLst>
      <p:ext uri="{BB962C8B-B14F-4D97-AF65-F5344CB8AC3E}">
        <p14:creationId xmlns:p14="http://schemas.microsoft.com/office/powerpoint/2010/main" val="32481955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9570">
                                            <p:txEl>
                                              <p:pRg st="0" end="0"/>
                                            </p:txEl>
                                          </p:spTgt>
                                        </p:tgtEl>
                                        <p:attrNameLst>
                                          <p:attrName>style.visibility</p:attrName>
                                        </p:attrNameLst>
                                      </p:cBhvr>
                                      <p:to>
                                        <p:strVal val="visible"/>
                                      </p:to>
                                    </p:set>
                                    <p:animEffect transition="in" filter="wipe(left)">
                                      <p:cBhvr>
                                        <p:cTn id="7" dur="500"/>
                                        <p:tgtEl>
                                          <p:spTgt spid="1095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left)">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p:bldP spid="9" grpId="0"/>
      <p:bldP spid="11" grpId="0"/>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Monday, Feb. 3, 2014</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3</a:t>
            </a:fld>
            <a:endParaRPr lang="en-US">
              <a:latin typeface="Arial Narrow" pitchFamily="-84" charset="0"/>
            </a:endParaRPr>
          </a:p>
        </p:txBody>
      </p:sp>
      <p:sp>
        <p:nvSpPr>
          <p:cNvPr id="19461" name="Rectangle 2"/>
          <p:cNvSpPr>
            <a:spLocks noGrp="1" noChangeArrowheads="1"/>
          </p:cNvSpPr>
          <p:nvPr>
            <p:ph type="title"/>
          </p:nvPr>
        </p:nvSpPr>
        <p:spPr>
          <a:xfrm>
            <a:off x="762000" y="0"/>
            <a:ext cx="7772400" cy="838200"/>
          </a:xfrm>
        </p:spPr>
        <p:txBody>
          <a:bodyPr/>
          <a:lstStyle/>
          <a:p>
            <a:pPr eaLnBrk="1" hangingPunct="1"/>
            <a:r>
              <a:rPr lang="en-US" dirty="0" smtClean="0">
                <a:ea typeface="ＭＳ Ｐゴシック" pitchFamily="-84" charset="-128"/>
                <a:cs typeface="ＭＳ Ｐゴシック" pitchFamily="-84" charset="-128"/>
              </a:rPr>
              <a:t>Reminder: Special Project #2</a:t>
            </a:r>
            <a:endParaRPr lang="en-US" dirty="0">
              <a:ea typeface="ＭＳ Ｐゴシック" pitchFamily="-84" charset="-128"/>
              <a:cs typeface="ＭＳ Ｐゴシック" pitchFamily="-84" charset="-128"/>
            </a:endParaRPr>
          </a:p>
        </p:txBody>
      </p:sp>
      <p:sp>
        <p:nvSpPr>
          <p:cNvPr id="111619" name="Rectangle 3"/>
          <p:cNvSpPr>
            <a:spLocks noGrp="1" noChangeArrowheads="1"/>
          </p:cNvSpPr>
          <p:nvPr>
            <p:ph type="body" idx="1"/>
          </p:nvPr>
        </p:nvSpPr>
        <p:spPr>
          <a:xfrm>
            <a:off x="228600" y="685800"/>
            <a:ext cx="8686800" cy="5562600"/>
          </a:xfrm>
        </p:spPr>
        <p:txBody>
          <a:bodyPr/>
          <a:lstStyle/>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Lorentz velocity transformation equations, starting from Lorentz coordinate transformation equations.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Derive the three reverse Lorentz velocity transformation equations, starting </a:t>
            </a:r>
            <a:r>
              <a:rPr lang="en-US" sz="2400" dirty="0">
                <a:ea typeface="ＭＳ Ｐゴシック" pitchFamily="-84" charset="-128"/>
                <a:cs typeface="ＭＳ Ｐゴシック" pitchFamily="-84" charset="-128"/>
              </a:rPr>
              <a:t>from Lorentz coordinate transformation equations</a:t>
            </a:r>
            <a:r>
              <a:rPr lang="en-US" sz="2400" dirty="0" smtClean="0">
                <a:ea typeface="ＭＳ Ｐゴシック" pitchFamily="-84" charset="-128"/>
                <a:cs typeface="ＭＳ Ｐゴシック" pitchFamily="-84" charset="-128"/>
              </a:rPr>
              <a:t>. (10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Prove that the space-time invariant quantity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=x</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-(ct)</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is indeed invariant, i.e. 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=s’</a:t>
            </a:r>
            <a:r>
              <a:rPr lang="en-US" sz="2400" baseline="30000" dirty="0" smtClean="0">
                <a:ea typeface="ＭＳ Ｐゴシック" pitchFamily="-84" charset="-128"/>
                <a:cs typeface="ＭＳ Ｐゴシック" pitchFamily="-84" charset="-128"/>
              </a:rPr>
              <a:t>2</a:t>
            </a:r>
            <a:r>
              <a:rPr lang="en-US" sz="2400" dirty="0" smtClean="0">
                <a:ea typeface="ＭＳ Ｐゴシック" pitchFamily="-84" charset="-128"/>
                <a:cs typeface="ＭＳ Ｐゴシック" pitchFamily="-84" charset="-128"/>
              </a:rPr>
              <a:t>, in Lorentz Transformation. (5 points)</a:t>
            </a: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derive each one separately starting from the Lorentz spatial coordinate transformation equations to obtain any credit. </a:t>
            </a:r>
          </a:p>
          <a:p>
            <a:pPr marL="914400" lvl="1" indent="-514350" eaLnBrk="1" hangingPunct="1"/>
            <a:r>
              <a:rPr lang="en-US" sz="2000" dirty="0" smtClean="0">
                <a:ea typeface="ＭＳ Ｐゴシック" pitchFamily="-84" charset="-128"/>
                <a:cs typeface="ＭＳ Ｐゴシック" pitchFamily="-84" charset="-128"/>
              </a:rPr>
              <a:t>Just switching the signs and primes will be insufficient!</a:t>
            </a:r>
          </a:p>
          <a:p>
            <a:pPr marL="914400" lvl="1" indent="-514350" eaLnBrk="1" hangingPunct="1"/>
            <a:r>
              <a:rPr lang="en-US" sz="2000" dirty="0" smtClean="0">
                <a:ea typeface="ＭＳ Ｐゴシック" pitchFamily="-84" charset="-128"/>
                <a:cs typeface="ＭＳ Ｐゴシック" pitchFamily="-84" charset="-128"/>
              </a:rPr>
              <a:t>Must take the simplest form of the equations, using </a:t>
            </a:r>
            <a:r>
              <a:rPr lang="en-US" sz="2000" dirty="0" err="1" smtClean="0">
                <a:latin typeface="Symbol" charset="2"/>
                <a:ea typeface="ＭＳ Ｐゴシック" pitchFamily="-84" charset="-128"/>
                <a:cs typeface="Symbol" charset="2"/>
              </a:rPr>
              <a:t>β</a:t>
            </a:r>
            <a:r>
              <a:rPr lang="en-US" sz="2000" dirty="0" smtClean="0">
                <a:ea typeface="ＭＳ Ｐゴシック" pitchFamily="-84" charset="-128"/>
                <a:cs typeface="ＭＳ Ｐゴシック" pitchFamily="-84" charset="-128"/>
              </a:rPr>
              <a:t> and </a:t>
            </a:r>
            <a:r>
              <a:rPr lang="en-US" sz="2000" dirty="0" err="1" smtClean="0">
                <a:latin typeface="Symbol" charset="2"/>
                <a:ea typeface="ＭＳ Ｐゴシック" pitchFamily="-84" charset="-128"/>
                <a:cs typeface="Symbol" charset="2"/>
              </a:rPr>
              <a:t>γ</a:t>
            </a:r>
            <a:r>
              <a:rPr lang="en-US" sz="2000" dirty="0" smtClean="0">
                <a:ea typeface="ＭＳ Ｐゴシック" pitchFamily="-84" charset="-128"/>
                <a:cs typeface="ＭＳ Ｐゴシック" pitchFamily="-84" charset="-128"/>
              </a:rPr>
              <a:t>.</a:t>
            </a:r>
            <a:endParaRPr lang="en-US" sz="2400" dirty="0" smtClean="0">
              <a:ea typeface="ＭＳ Ｐゴシック" pitchFamily="-84" charset="-128"/>
              <a:cs typeface="ＭＳ Ｐゴシック" pitchFamily="-84" charset="-128"/>
            </a:endParaRPr>
          </a:p>
          <a:p>
            <a:pPr marL="514350" indent="-514350" eaLnBrk="1" hangingPunct="1">
              <a:buFont typeface="+mj-lt"/>
              <a:buAutoNum type="arabicPeriod"/>
            </a:pPr>
            <a:r>
              <a:rPr lang="en-US" sz="2400" dirty="0" smtClean="0">
                <a:ea typeface="ＭＳ Ｐゴシック" pitchFamily="-84" charset="-128"/>
                <a:cs typeface="ＭＳ Ｐゴシック" pitchFamily="-84" charset="-128"/>
              </a:rPr>
              <a:t>You MUST have your own, independent answers to the above three questions even if you worked together with others.  All those who share the answers will get 0 credit if copied.</a:t>
            </a:r>
          </a:p>
          <a:p>
            <a:pPr eaLnBrk="1" hangingPunct="1"/>
            <a:r>
              <a:rPr lang="en-US" sz="2400" dirty="0" smtClean="0">
                <a:ea typeface="ＭＳ Ｐゴシック" pitchFamily="-84" charset="-128"/>
                <a:cs typeface="ＭＳ Ｐゴシック" pitchFamily="-84" charset="-128"/>
              </a:rPr>
              <a:t>Due for the submission is this Wednesday, Feb. 5!</a:t>
            </a:r>
          </a:p>
          <a:p>
            <a:pPr eaLnBrk="1" hangingPunct="1"/>
            <a:endParaRPr lang="en-US" sz="2400" dirty="0" smtClean="0"/>
          </a:p>
        </p:txBody>
      </p:sp>
    </p:spTree>
    <p:extLst>
      <p:ext uri="{BB962C8B-B14F-4D97-AF65-F5344CB8AC3E}">
        <p14:creationId xmlns:p14="http://schemas.microsoft.com/office/powerpoint/2010/main" val="14366763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153988"/>
            <a:ext cx="8229600" cy="379412"/>
          </a:xfrm>
        </p:spPr>
        <p:txBody>
          <a:bodyPr/>
          <a:lstStyle/>
          <a:p>
            <a:pPr algn="ctr" eaLnBrk="1" hangingPunct="1"/>
            <a:r>
              <a:rPr lang="en-US" sz="4800" dirty="0" smtClean="0">
                <a:ea typeface="ＭＳ Ｐゴシック" pitchFamily="-84" charset="-128"/>
                <a:cs typeface="ＭＳ Ｐゴシック" pitchFamily="-84" charset="-128"/>
              </a:rPr>
              <a:t>Twin </a:t>
            </a:r>
            <a:r>
              <a:rPr lang="en-US" sz="4800" dirty="0">
                <a:ea typeface="ＭＳ Ｐゴシック" pitchFamily="-84" charset="-128"/>
                <a:cs typeface="ＭＳ Ｐゴシック" pitchFamily="-84" charset="-128"/>
              </a:rPr>
              <a:t>Paradox</a:t>
            </a:r>
          </a:p>
        </p:txBody>
      </p:sp>
      <p:sp>
        <p:nvSpPr>
          <p:cNvPr id="86018" name="Rectangle 3"/>
          <p:cNvSpPr>
            <a:spLocks noGrp="1" noChangeArrowheads="1"/>
          </p:cNvSpPr>
          <p:nvPr>
            <p:ph type="body" idx="1"/>
          </p:nvPr>
        </p:nvSpPr>
        <p:spPr>
          <a:xfrm>
            <a:off x="457200" y="685800"/>
            <a:ext cx="8458200" cy="5638800"/>
          </a:xfrm>
        </p:spPr>
        <p:txBody>
          <a:bodyPr/>
          <a:lstStyle/>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Set-</a:t>
            </a:r>
            <a:r>
              <a:rPr lang="en-US" b="1" dirty="0" smtClean="0">
                <a:solidFill>
                  <a:srgbClr val="000000"/>
                </a:solidFill>
                <a:ea typeface="ＭＳ Ｐゴシック" pitchFamily="-84" charset="-128"/>
                <a:cs typeface="ＭＳ Ｐゴシック" pitchFamily="-84" charset="-128"/>
              </a:rPr>
              <a:t>up: </a:t>
            </a:r>
            <a:r>
              <a:rPr lang="en-US" dirty="0" smtClean="0">
                <a:ea typeface="ＭＳ Ｐゴシック" pitchFamily="-84" charset="-128"/>
                <a:cs typeface="ＭＳ Ｐゴシック" pitchFamily="-84" charset="-128"/>
              </a:rPr>
              <a:t>Twins </a:t>
            </a:r>
            <a:r>
              <a:rPr lang="en-US" dirty="0">
                <a:ea typeface="ＭＳ Ｐゴシック" pitchFamily="-84" charset="-128"/>
                <a:cs typeface="ＭＳ Ｐゴシック" pitchFamily="-84" charset="-128"/>
              </a:rPr>
              <a:t>Mary and Frank at age 30 decide on two career paths: Mary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M</a:t>
            </a:r>
            <a:r>
              <a:rPr lang="en-US" dirty="0">
                <a:solidFill>
                  <a:srgbClr val="FF0000"/>
                </a:solidFill>
                <a:ea typeface="ＭＳ Ｐゴシック" pitchFamily="-84" charset="-128"/>
                <a:cs typeface="ＭＳ Ｐゴシック" pitchFamily="-84" charset="-128"/>
              </a:rPr>
              <a:t>oving twin)</a:t>
            </a:r>
            <a:r>
              <a:rPr lang="en-US" dirty="0">
                <a:ea typeface="ＭＳ Ｐゴシック" pitchFamily="-84" charset="-128"/>
                <a:cs typeface="ＭＳ Ｐゴシック" pitchFamily="-84" charset="-128"/>
              </a:rPr>
              <a:t> decides to become an astronaut and to leave on a trip 8 </a:t>
            </a:r>
            <a:r>
              <a:rPr lang="en-US" dirty="0" smtClean="0">
                <a:ea typeface="ＭＳ Ｐゴシック" pitchFamily="-84" charset="-128"/>
                <a:cs typeface="ＭＳ Ｐゴシック" pitchFamily="-84" charset="-128"/>
              </a:rPr>
              <a:t>light-years </a:t>
            </a:r>
            <a:r>
              <a:rPr lang="en-US" dirty="0">
                <a:ea typeface="ＭＳ Ｐゴシック" pitchFamily="-84" charset="-128"/>
                <a:cs typeface="ＭＳ Ｐゴシック" pitchFamily="-84" charset="-128"/>
              </a:rPr>
              <a:t>(</a:t>
            </a:r>
            <a:r>
              <a:rPr lang="en-US" dirty="0" err="1">
                <a:ea typeface="ＭＳ Ｐゴシック" pitchFamily="-84" charset="-128"/>
                <a:cs typeface="ＭＳ Ｐゴシック" pitchFamily="-84" charset="-128"/>
              </a:rPr>
              <a:t>ly</a:t>
            </a:r>
            <a:r>
              <a:rPr lang="en-US" dirty="0">
                <a:ea typeface="ＭＳ Ｐゴシック" pitchFamily="-84" charset="-128"/>
                <a:cs typeface="ＭＳ Ｐゴシック" pitchFamily="-84" charset="-128"/>
              </a:rPr>
              <a:t>) from the Earth at a great speed and to return; Frank </a:t>
            </a:r>
            <a:r>
              <a:rPr lang="en-US" dirty="0">
                <a:solidFill>
                  <a:srgbClr val="FF0000"/>
                </a:solidFill>
                <a:ea typeface="ＭＳ Ｐゴシック" pitchFamily="-84" charset="-128"/>
                <a:cs typeface="ＭＳ Ｐゴシック" pitchFamily="-84" charset="-128"/>
              </a:rPr>
              <a:t>(the </a:t>
            </a:r>
            <a:r>
              <a:rPr lang="en-US" b="1" dirty="0">
                <a:solidFill>
                  <a:srgbClr val="FF0000"/>
                </a:solidFill>
                <a:ea typeface="ＭＳ Ｐゴシック" pitchFamily="-84" charset="-128"/>
                <a:cs typeface="ＭＳ Ｐゴシック" pitchFamily="-84" charset="-128"/>
              </a:rPr>
              <a:t>F</a:t>
            </a:r>
            <a:r>
              <a:rPr lang="en-US" dirty="0">
                <a:solidFill>
                  <a:srgbClr val="FF0000"/>
                </a:solidFill>
                <a:ea typeface="ＭＳ Ｐゴシック" pitchFamily="-84" charset="-128"/>
                <a:cs typeface="ＭＳ Ｐゴシック" pitchFamily="-84" charset="-128"/>
              </a:rPr>
              <a:t>ixed twin)</a:t>
            </a:r>
            <a:r>
              <a:rPr lang="en-US" dirty="0">
                <a:ea typeface="ＭＳ Ｐゴシック" pitchFamily="-84" charset="-128"/>
                <a:cs typeface="ＭＳ Ｐゴシック" pitchFamily="-84" charset="-128"/>
              </a:rPr>
              <a:t> decides to </a:t>
            </a:r>
            <a:r>
              <a:rPr lang="en-US" dirty="0" smtClean="0">
                <a:ea typeface="ＭＳ Ｐゴシック" pitchFamily="-84" charset="-128"/>
                <a:cs typeface="ＭＳ Ｐゴシック" pitchFamily="-84" charset="-128"/>
              </a:rPr>
              <a:t>stay </a:t>
            </a:r>
            <a:r>
              <a:rPr lang="en-US" dirty="0">
                <a:ea typeface="ＭＳ Ｐゴシック" pitchFamily="-84" charset="-128"/>
                <a:cs typeface="ＭＳ Ｐゴシック" pitchFamily="-84" charset="-128"/>
              </a:rPr>
              <a:t>on the Earth</a:t>
            </a:r>
            <a:r>
              <a:rPr lang="en-US" dirty="0" smtClean="0">
                <a:ea typeface="ＭＳ Ｐゴシック" pitchFamily="-84" charset="-128"/>
                <a:cs typeface="ＭＳ Ｐゴシック" pitchFamily="-84" charset="-128"/>
              </a:rPr>
              <a:t>.</a:t>
            </a: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Problem: </a:t>
            </a:r>
            <a:r>
              <a:rPr lang="en-US" dirty="0" smtClean="0">
                <a:ea typeface="ＭＳ Ｐゴシック" pitchFamily="-84" charset="-128"/>
                <a:cs typeface="ＭＳ Ｐゴシック" pitchFamily="-84" charset="-128"/>
              </a:rPr>
              <a:t>Upon 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 Frank </a:t>
            </a:r>
            <a:r>
              <a:rPr lang="en-US" altLang="ja-JP" dirty="0" smtClean="0">
                <a:ea typeface="ＭＳ Ｐゴシック" pitchFamily="-84" charset="-128"/>
                <a:cs typeface="ＭＳ Ｐゴシック" pitchFamily="-84" charset="-128"/>
              </a:rPr>
              <a:t>reasons, </a:t>
            </a:r>
            <a:r>
              <a:rPr lang="en-US" altLang="ja-JP" dirty="0">
                <a:ea typeface="ＭＳ Ｐゴシック" pitchFamily="-84" charset="-128"/>
                <a:cs typeface="ＭＳ Ｐゴシック" pitchFamily="-84" charset="-128"/>
              </a:rPr>
              <a:t>that her clocks measuring her age must run slow. As such, she will return younger. However, Mary claims that it is Frank who is moving and consequently his clocks must run slow.</a:t>
            </a:r>
            <a:r>
              <a:rPr lang="en-US" altLang="ja-JP" dirty="0" smtClean="0">
                <a:ea typeface="ＭＳ Ｐゴシック" pitchFamily="-84" charset="-128"/>
                <a:cs typeface="ＭＳ Ｐゴシック" pitchFamily="-84" charset="-128"/>
              </a:rPr>
              <a:t> </a:t>
            </a:r>
            <a:endParaRPr lang="en-US" b="1" dirty="0" smtClean="0">
              <a:solidFill>
                <a:srgbClr val="000000"/>
              </a:solidFill>
              <a:ea typeface="ＭＳ Ｐゴシック" pitchFamily="-84" charset="-128"/>
              <a:cs typeface="ＭＳ Ｐゴシック" pitchFamily="-84" charset="-128"/>
            </a:endParaRPr>
          </a:p>
          <a:p>
            <a:pPr marL="0" indent="0" eaLnBrk="1" hangingPunct="1">
              <a:buFont typeface="Wingdings" pitchFamily="-84" charset="2"/>
              <a:buNone/>
            </a:pPr>
            <a:r>
              <a:rPr lang="en-US" b="1" dirty="0">
                <a:solidFill>
                  <a:srgbClr val="000000"/>
                </a:solidFill>
                <a:ea typeface="ＭＳ Ｐゴシック" pitchFamily="-84" charset="-128"/>
                <a:cs typeface="ＭＳ Ｐゴシック" pitchFamily="-84" charset="-128"/>
              </a:rPr>
              <a:t>The </a:t>
            </a:r>
            <a:r>
              <a:rPr lang="en-US" b="1" dirty="0" smtClean="0">
                <a:solidFill>
                  <a:srgbClr val="000000"/>
                </a:solidFill>
                <a:ea typeface="ＭＳ Ｐゴシック" pitchFamily="-84" charset="-128"/>
                <a:cs typeface="ＭＳ Ｐゴシック" pitchFamily="-84" charset="-128"/>
              </a:rPr>
              <a:t>Paradox: </a:t>
            </a:r>
            <a:r>
              <a:rPr lang="en-US" dirty="0" smtClean="0">
                <a:ea typeface="ＭＳ Ｐゴシック" pitchFamily="-84" charset="-128"/>
                <a:cs typeface="ＭＳ Ｐゴシック" pitchFamily="-84" charset="-128"/>
              </a:rPr>
              <a:t>Who </a:t>
            </a:r>
            <a:r>
              <a:rPr lang="en-US" dirty="0">
                <a:ea typeface="ＭＳ Ｐゴシック" pitchFamily="-84" charset="-128"/>
                <a:cs typeface="ＭＳ Ｐゴシック" pitchFamily="-84" charset="-128"/>
              </a:rPr>
              <a:t>is younger upon </a:t>
            </a: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return?</a:t>
            </a: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26821991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left)">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6018">
                                            <p:txEl>
                                              <p:pRg st="1" end="1"/>
                                            </p:txEl>
                                          </p:spTgt>
                                        </p:tgtEl>
                                        <p:attrNameLst>
                                          <p:attrName>style.visibility</p:attrName>
                                        </p:attrNameLst>
                                      </p:cBhvr>
                                      <p:to>
                                        <p:strVal val="visible"/>
                                      </p:to>
                                    </p:set>
                                    <p:animEffect transition="in" filter="wipe(left)">
                                      <p:cBhvr>
                                        <p:cTn id="12" dur="500"/>
                                        <p:tgtEl>
                                          <p:spTgt spid="860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6018">
                                            <p:txEl>
                                              <p:pRg st="2" end="2"/>
                                            </p:txEl>
                                          </p:spTgt>
                                        </p:tgtEl>
                                        <p:attrNameLst>
                                          <p:attrName>style.visibility</p:attrName>
                                        </p:attrNameLst>
                                      </p:cBhvr>
                                      <p:to>
                                        <p:strVal val="visible"/>
                                      </p:to>
                                    </p:set>
                                    <p:animEffect transition="in" filter="wipe(left)">
                                      <p:cBhvr>
                                        <p:cTn id="17" dur="500"/>
                                        <p:tgtEl>
                                          <p:spTgt spid="860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762000"/>
          </a:xfrm>
        </p:spPr>
        <p:txBody>
          <a:bodyPr/>
          <a:lstStyle/>
          <a:p>
            <a:r>
              <a:rPr lang="en-US" dirty="0" smtClean="0"/>
              <a:t>Twin Paradox cont’d</a:t>
            </a:r>
            <a:endParaRPr lang="en-US" dirty="0"/>
          </a:p>
        </p:txBody>
      </p:sp>
      <p:sp>
        <p:nvSpPr>
          <p:cNvPr id="3" name="Content Placeholder 2"/>
          <p:cNvSpPr>
            <a:spLocks noGrp="1"/>
          </p:cNvSpPr>
          <p:nvPr>
            <p:ph idx="1"/>
          </p:nvPr>
        </p:nvSpPr>
        <p:spPr>
          <a:xfrm>
            <a:off x="685800" y="914400"/>
            <a:ext cx="8458200" cy="5181600"/>
          </a:xfrm>
        </p:spPr>
        <p:txBody>
          <a:bodyPr/>
          <a:lstStyle/>
          <a:p>
            <a:r>
              <a:rPr lang="en-US" sz="3600" dirty="0" smtClean="0"/>
              <a:t>Let’s say, Mary is traveling at the speed of 0.8c</a:t>
            </a:r>
          </a:p>
          <a:p>
            <a:r>
              <a:rPr lang="en-US" sz="3600" dirty="0" smtClean="0"/>
              <a:t>Frank will measure the Mary’s total travel time</a:t>
            </a:r>
          </a:p>
          <a:p>
            <a:pPr lvl="1"/>
            <a:r>
              <a:rPr lang="en-US" sz="3200" dirty="0" smtClean="0"/>
              <a:t>T=8ly/0.8c=10yrs</a:t>
            </a:r>
          </a:p>
          <a:p>
            <a:r>
              <a:rPr lang="en-US" sz="3600" dirty="0" smtClean="0"/>
              <a:t>Mary’s clock will run slower due to relativity:</a:t>
            </a:r>
          </a:p>
          <a:p>
            <a:pPr lvl="1"/>
            <a:r>
              <a:rPr lang="en-US" sz="3200" dirty="0" smtClean="0"/>
              <a:t> </a:t>
            </a:r>
          </a:p>
          <a:p>
            <a:r>
              <a:rPr lang="en-US" sz="3600" dirty="0" smtClean="0"/>
              <a:t>Thus, Frank claims that Mary will be 42 years old while he is 50 years old</a:t>
            </a:r>
          </a:p>
          <a:p>
            <a:r>
              <a:rPr lang="en-US" sz="3600" dirty="0" smtClean="0"/>
              <a:t>Who is correct?</a:t>
            </a:r>
            <a:endParaRPr lang="en-US" sz="3600" dirty="0"/>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Footer Placeholder 4"/>
          <p:cNvSpPr>
            <a:spLocks noGrp="1"/>
          </p:cNvSpPr>
          <p:nvPr>
            <p:ph type="ftr" sz="quarter" idx="11"/>
          </p:nvPr>
        </p:nvSpPr>
        <p:spPr/>
        <p:txBody>
          <a:bodyPr/>
          <a:lstStyle/>
          <a:p>
            <a:pPr>
              <a:defRPr/>
            </a:pPr>
            <a:r>
              <a:rPr lang="nl-NL" smtClean="0"/>
              <a:t>PHYS 3313-001, Spring 2014                      Dr. Jaehoon Yu</a:t>
            </a:r>
            <a:endParaRPr lang="en-US"/>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46262778"/>
              </p:ext>
            </p:extLst>
          </p:nvPr>
        </p:nvGraphicFramePr>
        <p:xfrm>
          <a:off x="1676400" y="3543300"/>
          <a:ext cx="774700" cy="495300"/>
        </p:xfrm>
        <a:graphic>
          <a:graphicData uri="http://schemas.openxmlformats.org/presentationml/2006/ole">
            <mc:AlternateContent xmlns:mc="http://schemas.openxmlformats.org/markup-compatibility/2006">
              <mc:Choice xmlns:v="urn:schemas-microsoft-com:vml" Requires="v">
                <p:oleObj spid="_x0000_s136306" name="Equation" r:id="rId3" imgW="304800" imgH="165100" progId="Equation.DSMT4">
                  <p:embed/>
                </p:oleObj>
              </mc:Choice>
              <mc:Fallback>
                <p:oleObj name="Equation" r:id="rId3" imgW="304800" imgH="165100" progId="Equation.DSMT4">
                  <p:embed/>
                  <p:pic>
                    <p:nvPicPr>
                      <p:cNvPr id="0" name=""/>
                      <p:cNvPicPr>
                        <a:picLocks noChangeAspect="1" noChangeArrowheads="1"/>
                      </p:cNvPicPr>
                      <p:nvPr/>
                    </p:nvPicPr>
                    <p:blipFill>
                      <a:blip r:embed="rId4"/>
                      <a:srcRect/>
                      <a:stretch>
                        <a:fillRect/>
                      </a:stretch>
                    </p:blipFill>
                    <p:spPr bwMode="auto">
                      <a:xfrm>
                        <a:off x="1676400" y="3543300"/>
                        <a:ext cx="774700" cy="495300"/>
                      </a:xfrm>
                      <a:prstGeom prst="rect">
                        <a:avLst/>
                      </a:prstGeom>
                      <a:noFill/>
                      <a:ln>
                        <a:noFill/>
                      </a:ln>
                      <a:effectLs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37945946"/>
              </p:ext>
            </p:extLst>
          </p:nvPr>
        </p:nvGraphicFramePr>
        <p:xfrm>
          <a:off x="2449513" y="3619500"/>
          <a:ext cx="903287" cy="571500"/>
        </p:xfrm>
        <a:graphic>
          <a:graphicData uri="http://schemas.openxmlformats.org/presentationml/2006/ole">
            <mc:AlternateContent xmlns:mc="http://schemas.openxmlformats.org/markup-compatibility/2006">
              <mc:Choice xmlns:v="urn:schemas-microsoft-com:vml" Requires="v">
                <p:oleObj spid="_x0000_s136307" name="Equation" r:id="rId5" imgW="355600" imgH="190500" progId="Equation.DSMT4">
                  <p:embed/>
                </p:oleObj>
              </mc:Choice>
              <mc:Fallback>
                <p:oleObj name="Equation" r:id="rId5" imgW="355600" imgH="190500" progId="Equation.DSMT4">
                  <p:embed/>
                  <p:pic>
                    <p:nvPicPr>
                      <p:cNvPr id="0" name=""/>
                      <p:cNvPicPr>
                        <a:picLocks noChangeAspect="1" noChangeArrowheads="1"/>
                      </p:cNvPicPr>
                      <p:nvPr/>
                    </p:nvPicPr>
                    <p:blipFill>
                      <a:blip r:embed="rId6"/>
                      <a:srcRect/>
                      <a:stretch>
                        <a:fillRect/>
                      </a:stretch>
                    </p:blipFill>
                    <p:spPr bwMode="auto">
                      <a:xfrm>
                        <a:off x="2449513" y="3619500"/>
                        <a:ext cx="903287" cy="571500"/>
                      </a:xfrm>
                      <a:prstGeom prst="rect">
                        <a:avLst/>
                      </a:prstGeom>
                      <a:noFill/>
                      <a:ln>
                        <a:noFill/>
                      </a:ln>
                      <a:effectLs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89958320"/>
              </p:ext>
            </p:extLst>
          </p:nvPr>
        </p:nvGraphicFramePr>
        <p:xfrm>
          <a:off x="3243263" y="3352800"/>
          <a:ext cx="3157537" cy="838200"/>
        </p:xfrm>
        <a:graphic>
          <a:graphicData uri="http://schemas.openxmlformats.org/presentationml/2006/ole">
            <mc:AlternateContent xmlns:mc="http://schemas.openxmlformats.org/markup-compatibility/2006">
              <mc:Choice xmlns:v="urn:schemas-microsoft-com:vml" Requires="v">
                <p:oleObj spid="_x0000_s136308" name="Equation" r:id="rId7" imgW="1244600" imgH="279400" progId="Equation.DSMT4">
                  <p:embed/>
                </p:oleObj>
              </mc:Choice>
              <mc:Fallback>
                <p:oleObj name="Equation" r:id="rId7" imgW="1244600" imgH="279400" progId="Equation.DSMT4">
                  <p:embed/>
                  <p:pic>
                    <p:nvPicPr>
                      <p:cNvPr id="0" name=""/>
                      <p:cNvPicPr>
                        <a:picLocks noChangeAspect="1" noChangeArrowheads="1"/>
                      </p:cNvPicPr>
                      <p:nvPr/>
                    </p:nvPicPr>
                    <p:blipFill>
                      <a:blip r:embed="rId8"/>
                      <a:srcRect/>
                      <a:stretch>
                        <a:fillRect/>
                      </a:stretch>
                    </p:blipFill>
                    <p:spPr bwMode="auto">
                      <a:xfrm>
                        <a:off x="3243263" y="3352800"/>
                        <a:ext cx="3157537" cy="8382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9079961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iterate type="wd">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
                                            <p:txEl>
                                              <p:pRg st="5" end="5"/>
                                            </p:txEl>
                                          </p:spTgt>
                                        </p:tgtEl>
                                        <p:attrNameLst>
                                          <p:attrName>style.visibility</p:attrName>
                                        </p:attrNameLst>
                                      </p:cBhvr>
                                      <p:to>
                                        <p:strVal val="visible"/>
                                      </p:to>
                                    </p:set>
                                    <p:animEffect transition="in" filter="wipe(left)">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
                                            <p:txEl>
                                              <p:pRg st="6" end="6"/>
                                            </p:txEl>
                                          </p:spTgt>
                                        </p:tgtEl>
                                        <p:attrNameLst>
                                          <p:attrName>style.visibility</p:attrName>
                                        </p:attrNameLst>
                                      </p:cBhvr>
                                      <p:to>
                                        <p:strVal val="visible"/>
                                      </p:to>
                                    </p:set>
                                    <p:animEffect transition="in" filter="wipe(left)">
                                      <p:cBhvr>
                                        <p:cTn id="4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457200" y="-76200"/>
            <a:ext cx="8226425" cy="712787"/>
          </a:xfrm>
        </p:spPr>
        <p:txBody>
          <a:bodyPr/>
          <a:lstStyle/>
          <a:p>
            <a:pPr algn="ctr" eaLnBrk="1" hangingPunct="1"/>
            <a:r>
              <a:rPr lang="en-US" sz="4800" dirty="0">
                <a:ea typeface="ＭＳ Ｐゴシック" pitchFamily="-84" charset="-128"/>
                <a:cs typeface="ＭＳ Ｐゴシック" pitchFamily="-84" charset="-128"/>
              </a:rPr>
              <a:t>The Resolution</a:t>
            </a:r>
          </a:p>
        </p:txBody>
      </p:sp>
      <p:sp>
        <p:nvSpPr>
          <p:cNvPr id="87042" name="Rectangle 3"/>
          <p:cNvSpPr>
            <a:spLocks noGrp="1" noChangeArrowheads="1"/>
          </p:cNvSpPr>
          <p:nvPr>
            <p:ph type="body" idx="1"/>
          </p:nvPr>
        </p:nvSpPr>
        <p:spPr>
          <a:xfrm>
            <a:off x="304800" y="533400"/>
            <a:ext cx="8226425" cy="5181600"/>
          </a:xfrm>
        </p:spPr>
        <p:txBody>
          <a:bodyPr/>
          <a:lstStyle/>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Frank’</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clock is in an </a:t>
            </a:r>
            <a:r>
              <a:rPr lang="en-US" altLang="ja-JP" b="1" dirty="0">
                <a:solidFill>
                  <a:srgbClr val="000000"/>
                </a:solidFill>
                <a:ea typeface="ＭＳ Ｐゴシック" pitchFamily="-84" charset="-128"/>
                <a:cs typeface="ＭＳ Ｐゴシック" pitchFamily="-84" charset="-128"/>
              </a:rPr>
              <a:t>inertial system</a:t>
            </a:r>
            <a:r>
              <a:rPr lang="en-US" altLang="ja-JP" dirty="0">
                <a:ea typeface="ＭＳ Ｐゴシック" pitchFamily="-84" charset="-128"/>
                <a:cs typeface="ＭＳ Ｐゴシック" pitchFamily="-84" charset="-128"/>
              </a:rPr>
              <a:t> during the entire trip; however,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clock is not. As long as Mary is traveling at constant speed away from Frank, both of them can argue that the other twin is aging less rapidly</a:t>
            </a:r>
            <a:r>
              <a:rPr lang="en-US" altLang="ja-JP" dirty="0" smtClean="0">
                <a:ea typeface="ＭＳ Ｐゴシック" pitchFamily="-84" charset="-128"/>
                <a:cs typeface="ＭＳ Ｐゴシック" pitchFamily="-84" charset="-128"/>
              </a:rPr>
              <a:t>.</a:t>
            </a:r>
            <a:endParaRPr lang="en-US" dirty="0" smtClean="0">
              <a:ea typeface="ＭＳ Ｐゴシック" pitchFamily="-84" charset="-128"/>
              <a:cs typeface="ＭＳ Ｐゴシック" pitchFamily="-84" charset="-128"/>
            </a:endParaRPr>
          </a:p>
          <a:p>
            <a:pPr marL="609600" indent="-609600" eaLnBrk="1" hangingPunct="1">
              <a:lnSpc>
                <a:spcPct val="80000"/>
              </a:lnSpc>
              <a:buClr>
                <a:schemeClr val="tx1"/>
              </a:buClr>
              <a:buSzPct val="90000"/>
              <a:buFont typeface="Wingdings" pitchFamily="-84" charset="2"/>
              <a:buAutoNum type="arabicParenR"/>
            </a:pPr>
            <a:r>
              <a:rPr lang="en-US" dirty="0">
                <a:ea typeface="ＭＳ Ｐゴシック" pitchFamily="-84" charset="-128"/>
                <a:cs typeface="ＭＳ Ｐゴシック" pitchFamily="-84" charset="-128"/>
              </a:rPr>
              <a:t>When Mary slows down to turn around, she leaves her original inertial system and eventually returns in a completely different inertial system</a:t>
            </a:r>
            <a:r>
              <a:rPr lang="en-US"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dirty="0" smtClean="0">
                <a:ea typeface="ＭＳ Ｐゴシック" pitchFamily="-84" charset="-128"/>
                <a:cs typeface="ＭＳ Ｐゴシック" pitchFamily="-84" charset="-128"/>
              </a:rPr>
              <a:t>Mary’</a:t>
            </a:r>
            <a:r>
              <a:rPr lang="en-US" altLang="ja-JP" dirty="0" smtClean="0">
                <a:ea typeface="ＭＳ Ｐゴシック" pitchFamily="-84" charset="-128"/>
                <a:cs typeface="ＭＳ Ｐゴシック" pitchFamily="-84" charset="-128"/>
              </a:rPr>
              <a:t>s </a:t>
            </a:r>
            <a:r>
              <a:rPr lang="en-US" altLang="ja-JP" dirty="0">
                <a:ea typeface="ＭＳ Ｐゴシック" pitchFamily="-84" charset="-128"/>
                <a:cs typeface="ＭＳ Ｐゴシック" pitchFamily="-84" charset="-128"/>
              </a:rPr>
              <a:t>claim is no longer valid, because she does not remain in the same inertial system. There is also no doubt as to who is in the inertial system. Frank feels no acceleration during </a:t>
            </a:r>
            <a:r>
              <a:rPr lang="en-US" altLang="ja-JP" dirty="0" smtClean="0">
                <a:ea typeface="ＭＳ Ｐゴシック" pitchFamily="-84" charset="-128"/>
                <a:cs typeface="ＭＳ Ｐゴシック" pitchFamily="-84" charset="-128"/>
              </a:rPr>
              <a:t>Mary’s </a:t>
            </a:r>
            <a:r>
              <a:rPr lang="en-US" altLang="ja-JP" dirty="0">
                <a:ea typeface="ＭＳ Ｐゴシック" pitchFamily="-84" charset="-128"/>
                <a:cs typeface="ＭＳ Ｐゴシック" pitchFamily="-84" charset="-128"/>
              </a:rPr>
              <a:t>entire trip, but Mary does</a:t>
            </a:r>
            <a:r>
              <a:rPr lang="en-US" altLang="ja-JP" dirty="0" smtClean="0">
                <a:ea typeface="ＭＳ Ｐゴシック" pitchFamily="-84" charset="-128"/>
                <a:cs typeface="ＭＳ Ｐゴシック" pitchFamily="-84" charset="-128"/>
              </a:rPr>
              <a:t>.</a:t>
            </a:r>
          </a:p>
          <a:p>
            <a:pPr marL="609600" indent="-609600" eaLnBrk="1" hangingPunct="1">
              <a:lnSpc>
                <a:spcPct val="80000"/>
              </a:lnSpc>
              <a:buClr>
                <a:schemeClr val="tx1"/>
              </a:buClr>
              <a:buSzPct val="90000"/>
              <a:buFont typeface="Wingdings" pitchFamily="-84" charset="2"/>
              <a:buAutoNum type="arabicParenR"/>
            </a:pPr>
            <a:r>
              <a:rPr lang="en-US" altLang="ja-JP" dirty="0" smtClean="0">
                <a:ea typeface="ＭＳ Ｐゴシック" pitchFamily="-84" charset="-128"/>
                <a:cs typeface="ＭＳ Ｐゴシック" pitchFamily="-84" charset="-128"/>
              </a:rPr>
              <a:t>So Frank is correct!  Mary is younger!</a:t>
            </a:r>
            <a:endParaRPr lang="en-US" altLang="ja-JP" dirty="0">
              <a:ea typeface="ＭＳ Ｐゴシック" pitchFamily="-84" charset="-128"/>
              <a:cs typeface="ＭＳ Ｐゴシック" pitchFamily="-84" charset="-128"/>
            </a:endParaRPr>
          </a:p>
          <a:p>
            <a:pPr marL="609600" indent="-609600" eaLnBrk="1" hangingPunct="1">
              <a:lnSpc>
                <a:spcPct val="8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50835238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7042">
                                            <p:txEl>
                                              <p:pRg st="0" end="0"/>
                                            </p:txEl>
                                          </p:spTgt>
                                        </p:tgtEl>
                                        <p:attrNameLst>
                                          <p:attrName>style.visibility</p:attrName>
                                        </p:attrNameLst>
                                      </p:cBhvr>
                                      <p:to>
                                        <p:strVal val="visible"/>
                                      </p:to>
                                    </p:set>
                                    <p:animEffect transition="in" filter="wipe(left)">
                                      <p:cBhvr>
                                        <p:cTn id="7" dur="500"/>
                                        <p:tgtEl>
                                          <p:spTgt spid="870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7042">
                                            <p:txEl>
                                              <p:pRg st="1" end="1"/>
                                            </p:txEl>
                                          </p:spTgt>
                                        </p:tgtEl>
                                        <p:attrNameLst>
                                          <p:attrName>style.visibility</p:attrName>
                                        </p:attrNameLst>
                                      </p:cBhvr>
                                      <p:to>
                                        <p:strVal val="visible"/>
                                      </p:to>
                                    </p:set>
                                    <p:animEffect transition="in" filter="wipe(left)">
                                      <p:cBhvr>
                                        <p:cTn id="12" dur="500"/>
                                        <p:tgtEl>
                                          <p:spTgt spid="870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7042">
                                            <p:txEl>
                                              <p:pRg st="2" end="2"/>
                                            </p:txEl>
                                          </p:spTgt>
                                        </p:tgtEl>
                                        <p:attrNameLst>
                                          <p:attrName>style.visibility</p:attrName>
                                        </p:attrNameLst>
                                      </p:cBhvr>
                                      <p:to>
                                        <p:strVal val="visible"/>
                                      </p:to>
                                    </p:set>
                                    <p:animEffect transition="in" filter="wipe(left)">
                                      <p:cBhvr>
                                        <p:cTn id="17" dur="500"/>
                                        <p:tgtEl>
                                          <p:spTgt spid="870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7042">
                                            <p:txEl>
                                              <p:pRg st="3" end="3"/>
                                            </p:txEl>
                                          </p:spTgt>
                                        </p:tgtEl>
                                        <p:attrNameLst>
                                          <p:attrName>style.visibility</p:attrName>
                                        </p:attrNameLst>
                                      </p:cBhvr>
                                      <p:to>
                                        <p:strVal val="visible"/>
                                      </p:to>
                                    </p:set>
                                    <p:animEffect transition="in" filter="wipe(left)">
                                      <p:cBhvr>
                                        <p:cTn id="22" dur="500"/>
                                        <p:tgtEl>
                                          <p:spTgt spid="870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457200" y="277813"/>
            <a:ext cx="8229600" cy="608012"/>
          </a:xfrm>
        </p:spPr>
        <p:txBody>
          <a:bodyPr/>
          <a:lstStyle/>
          <a:p>
            <a:pPr algn="ctr" eaLnBrk="1" hangingPunct="1"/>
            <a:r>
              <a:rPr lang="en-US" sz="4800" dirty="0" smtClean="0">
                <a:ea typeface="ＭＳ Ｐゴシック" pitchFamily="-84" charset="-128"/>
                <a:cs typeface="ＭＳ Ｐゴシック" pitchFamily="-84" charset="-128"/>
              </a:rPr>
              <a:t>Space-time</a:t>
            </a:r>
            <a:endParaRPr lang="en-US" sz="4800" dirty="0">
              <a:ea typeface="ＭＳ Ｐゴシック" pitchFamily="-84" charset="-128"/>
              <a:cs typeface="ＭＳ Ｐゴシック" pitchFamily="-84" charset="-128"/>
            </a:endParaRPr>
          </a:p>
        </p:txBody>
      </p:sp>
      <p:sp>
        <p:nvSpPr>
          <p:cNvPr id="88066" name="Rectangle 3"/>
          <p:cNvSpPr>
            <a:spLocks noGrp="1" noChangeArrowheads="1"/>
          </p:cNvSpPr>
          <p:nvPr>
            <p:ph type="body" idx="1"/>
          </p:nvPr>
        </p:nvSpPr>
        <p:spPr>
          <a:xfrm>
            <a:off x="304800" y="1219200"/>
            <a:ext cx="8534400" cy="4497388"/>
          </a:xfrm>
        </p:spPr>
        <p:txBody>
          <a:bodyPr/>
          <a:lstStyle/>
          <a:p>
            <a:pPr eaLnBrk="1" hangingPunct="1">
              <a:lnSpc>
                <a:spcPct val="90000"/>
              </a:lnSpc>
            </a:pPr>
            <a:r>
              <a:rPr lang="en-US" dirty="0">
                <a:ea typeface="ＭＳ Ｐゴシック" pitchFamily="-84" charset="-128"/>
                <a:cs typeface="ＭＳ Ｐゴシック" pitchFamily="-84" charset="-128"/>
              </a:rPr>
              <a:t>When describing events in relativity, it is convenient to represent events on a </a:t>
            </a:r>
            <a:r>
              <a:rPr lang="en-US" b="1" dirty="0" smtClean="0">
                <a:solidFill>
                  <a:srgbClr val="000000"/>
                </a:solidFill>
                <a:ea typeface="ＭＳ Ｐゴシック" pitchFamily="-84" charset="-128"/>
                <a:cs typeface="ＭＳ Ｐゴシック" pitchFamily="-84" charset="-128"/>
              </a:rPr>
              <a:t>space-time </a:t>
            </a:r>
            <a:r>
              <a:rPr lang="en-US" dirty="0">
                <a:solidFill>
                  <a:srgbClr val="000000"/>
                </a:solidFill>
                <a:ea typeface="ＭＳ Ｐゴシック" pitchFamily="-84" charset="-128"/>
                <a:cs typeface="ＭＳ Ｐゴシック" pitchFamily="-84" charset="-128"/>
              </a:rPr>
              <a:t>diagram</a:t>
            </a:r>
            <a:r>
              <a:rPr lang="en-US" dirty="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 </a:t>
            </a:r>
          </a:p>
          <a:p>
            <a:pPr eaLnBrk="1" hangingPunct="1">
              <a:lnSpc>
                <a:spcPct val="90000"/>
              </a:lnSpc>
            </a:pPr>
            <a:r>
              <a:rPr lang="en-US" dirty="0">
                <a:ea typeface="ＭＳ Ｐゴシック" pitchFamily="-84" charset="-128"/>
                <a:cs typeface="ＭＳ Ｐゴシック" pitchFamily="-84" charset="-128"/>
              </a:rPr>
              <a:t>In this diagram one spatial coordinate </a:t>
            </a:r>
            <a:r>
              <a:rPr lang="en-US" i="1" dirty="0" smtClean="0">
                <a:ea typeface="ＭＳ Ｐゴシック" pitchFamily="-84" charset="-128"/>
                <a:cs typeface="ＭＳ Ｐゴシック" pitchFamily="-84" charset="-128"/>
              </a:rPr>
              <a:t>x </a:t>
            </a:r>
            <a:r>
              <a:rPr lang="en-US" dirty="0" smtClean="0">
                <a:ea typeface="ＭＳ Ｐゴシック" pitchFamily="-84" charset="-128"/>
                <a:cs typeface="ＭＳ Ｐゴシック" pitchFamily="-84" charset="-128"/>
              </a:rPr>
              <a:t>specifies the position, and </a:t>
            </a:r>
            <a:r>
              <a:rPr lang="en-US" dirty="0">
                <a:ea typeface="ＭＳ Ｐゴシック" pitchFamily="-84" charset="-128"/>
                <a:cs typeface="ＭＳ Ｐゴシック" pitchFamily="-84" charset="-128"/>
              </a:rPr>
              <a:t>instead of time </a:t>
            </a:r>
            <a:r>
              <a:rPr lang="en-US" i="1" dirty="0">
                <a:ea typeface="ＭＳ Ｐゴシック" pitchFamily="-84" charset="-128"/>
                <a:cs typeface="ＭＳ Ｐゴシック" pitchFamily="-84" charset="-128"/>
              </a:rPr>
              <a:t>t</a:t>
            </a:r>
            <a:r>
              <a:rPr lang="en-US" dirty="0">
                <a:ea typeface="ＭＳ Ｐゴシック" pitchFamily="-84" charset="-128"/>
                <a:cs typeface="ＭＳ Ｐゴシック" pitchFamily="-84" charset="-128"/>
              </a:rPr>
              <a:t>, </a:t>
            </a:r>
            <a:r>
              <a:rPr lang="en-US" i="1" dirty="0">
                <a:ea typeface="ＭＳ Ｐゴシック" pitchFamily="-84" charset="-128"/>
                <a:cs typeface="ＭＳ Ｐゴシック" pitchFamily="-84" charset="-128"/>
              </a:rPr>
              <a:t>ct</a:t>
            </a:r>
            <a:r>
              <a:rPr lang="en-US" dirty="0">
                <a:ea typeface="ＭＳ Ｐゴシック" pitchFamily="-84" charset="-128"/>
                <a:cs typeface="ＭＳ Ｐゴシック" pitchFamily="-84" charset="-128"/>
              </a:rPr>
              <a:t> is used as </a:t>
            </a:r>
            <a:r>
              <a:rPr lang="en-US" dirty="0" smtClean="0">
                <a:ea typeface="ＭＳ Ｐゴシック" pitchFamily="-84" charset="-128"/>
                <a:cs typeface="ＭＳ Ｐゴシック" pitchFamily="-84" charset="-128"/>
              </a:rPr>
              <a:t>the </a:t>
            </a:r>
            <a:r>
              <a:rPr lang="en-US" dirty="0">
                <a:ea typeface="ＭＳ Ｐゴシック" pitchFamily="-84" charset="-128"/>
                <a:cs typeface="ＭＳ Ｐゴシック" pitchFamily="-84" charset="-128"/>
              </a:rPr>
              <a:t>other coordinate so that both coordinates will have </a:t>
            </a:r>
            <a:r>
              <a:rPr lang="en-US" dirty="0" smtClean="0">
                <a:ea typeface="ＭＳ Ｐゴシック" pitchFamily="-84" charset="-128"/>
                <a:cs typeface="ＭＳ Ｐゴシック" pitchFamily="-84" charset="-128"/>
              </a:rPr>
              <a:t>the same dimensions </a:t>
            </a:r>
            <a:r>
              <a:rPr lang="en-US" dirty="0">
                <a:ea typeface="ＭＳ Ｐゴシック" pitchFamily="-84" charset="-128"/>
                <a:cs typeface="ＭＳ Ｐゴシック" pitchFamily="-84" charset="-128"/>
              </a:rPr>
              <a:t>of length</a:t>
            </a:r>
            <a:r>
              <a:rPr lang="en-US" dirty="0" smtClean="0">
                <a:ea typeface="ＭＳ Ｐゴシック" pitchFamily="-84" charset="-128"/>
                <a:cs typeface="ＭＳ Ｐゴシック" pitchFamily="-84" charset="-128"/>
              </a:rPr>
              <a:t>.</a:t>
            </a:r>
          </a:p>
          <a:p>
            <a:pPr eaLnBrk="1" hangingPunct="1">
              <a:lnSpc>
                <a:spcPct val="90000"/>
              </a:lnSpc>
            </a:pP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diagrams were first used by H.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in 1908 and are often called </a:t>
            </a:r>
            <a:r>
              <a:rPr lang="en-US" b="1" dirty="0" err="1">
                <a:ea typeface="ＭＳ Ｐゴシック" pitchFamily="-84" charset="-128"/>
                <a:cs typeface="ＭＳ Ｐゴシック" pitchFamily="-84" charset="-128"/>
              </a:rPr>
              <a:t>Minkowski</a:t>
            </a:r>
            <a:r>
              <a:rPr lang="en-US" b="1" dirty="0">
                <a:ea typeface="ＭＳ Ｐゴシック" pitchFamily="-84" charset="-128"/>
                <a:cs typeface="ＭＳ Ｐゴシック" pitchFamily="-84" charset="-128"/>
              </a:rPr>
              <a:t> diagrams</a:t>
            </a:r>
            <a:r>
              <a:rPr lang="en-US" dirty="0">
                <a:ea typeface="ＭＳ Ｐゴシック" pitchFamily="-84" charset="-128"/>
                <a:cs typeface="ＭＳ Ｐゴシック" pitchFamily="-84" charset="-128"/>
              </a:rPr>
              <a:t>. Paths in </a:t>
            </a:r>
            <a:r>
              <a:rPr lang="en-US" dirty="0" err="1">
                <a:ea typeface="ＭＳ Ｐゴシック" pitchFamily="-84" charset="-128"/>
                <a:cs typeface="ＭＳ Ｐゴシック" pitchFamily="-84" charset="-128"/>
              </a:rPr>
              <a:t>Minkowski</a:t>
            </a:r>
            <a:r>
              <a:rPr lang="en-US" dirty="0">
                <a:ea typeface="ＭＳ Ｐゴシック" pitchFamily="-84" charset="-128"/>
                <a:cs typeface="ＭＳ Ｐゴシック" pitchFamily="-84" charset="-128"/>
              </a:rPr>
              <a:t> </a:t>
            </a:r>
            <a:r>
              <a:rPr lang="en-US" dirty="0" smtClean="0">
                <a:ea typeface="ＭＳ Ｐゴシック" pitchFamily="-84" charset="-128"/>
                <a:cs typeface="ＭＳ Ｐゴシック" pitchFamily="-84" charset="-128"/>
              </a:rPr>
              <a:t>space-time </a:t>
            </a:r>
            <a:r>
              <a:rPr lang="en-US" dirty="0">
                <a:ea typeface="ＭＳ Ｐゴシック" pitchFamily="-84" charset="-128"/>
                <a:cs typeface="ＭＳ Ｐゴシック" pitchFamily="-84" charset="-128"/>
              </a:rPr>
              <a:t>are called </a:t>
            </a:r>
            <a:r>
              <a:rPr lang="en-US" b="1" dirty="0" err="1">
                <a:solidFill>
                  <a:srgbClr val="000000"/>
                </a:solidFill>
                <a:ea typeface="ＭＳ Ｐゴシック" pitchFamily="-84" charset="-128"/>
                <a:cs typeface="ＭＳ Ｐゴシック" pitchFamily="-84" charset="-128"/>
              </a:rPr>
              <a:t>worldlines</a:t>
            </a:r>
            <a:r>
              <a:rPr lang="en-US" dirty="0">
                <a:ea typeface="ＭＳ Ｐゴシック" pitchFamily="-84" charset="-128"/>
                <a:cs typeface="ＭＳ Ｐゴシック" pitchFamily="-84" charset="-128"/>
              </a:rPr>
              <a:t>.</a:t>
            </a:r>
          </a:p>
          <a:p>
            <a:pPr eaLnBrk="1" hangingPunct="1">
              <a:lnSpc>
                <a:spcPct val="90000"/>
              </a:lnSpc>
              <a:buFont typeface="Wingdings" pitchFamily="-84" charset="2"/>
              <a:buNone/>
            </a:pPr>
            <a:endParaRPr lang="en-US" dirty="0">
              <a:ea typeface="ＭＳ Ｐゴシック" pitchFamily="-84" charset="-128"/>
              <a:cs typeface="ＭＳ Ｐゴシック" pitchFamily="-84" charset="-128"/>
            </a:endParaRPr>
          </a:p>
        </p:txBody>
      </p:sp>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8593931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8066">
                                            <p:txEl>
                                              <p:pRg st="0" end="0"/>
                                            </p:txEl>
                                          </p:spTgt>
                                        </p:tgtEl>
                                        <p:attrNameLst>
                                          <p:attrName>style.visibility</p:attrName>
                                        </p:attrNameLst>
                                      </p:cBhvr>
                                      <p:to>
                                        <p:strVal val="visible"/>
                                      </p:to>
                                    </p:set>
                                    <p:animEffect transition="in" filter="wipe(left)">
                                      <p:cBhvr>
                                        <p:cTn id="7" dur="500"/>
                                        <p:tgtEl>
                                          <p:spTgt spid="88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8066">
                                            <p:txEl>
                                              <p:pRg st="1" end="1"/>
                                            </p:txEl>
                                          </p:spTgt>
                                        </p:tgtEl>
                                        <p:attrNameLst>
                                          <p:attrName>style.visibility</p:attrName>
                                        </p:attrNameLst>
                                      </p:cBhvr>
                                      <p:to>
                                        <p:strVal val="visible"/>
                                      </p:to>
                                    </p:set>
                                    <p:animEffect transition="in" filter="wipe(left)">
                                      <p:cBhvr>
                                        <p:cTn id="12" dur="500"/>
                                        <p:tgtEl>
                                          <p:spTgt spid="880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8066">
                                            <p:txEl>
                                              <p:pRg st="2" end="2"/>
                                            </p:txEl>
                                          </p:spTgt>
                                        </p:tgtEl>
                                        <p:attrNameLst>
                                          <p:attrName>style.visibility</p:attrName>
                                        </p:attrNameLst>
                                      </p:cBhvr>
                                      <p:to>
                                        <p:strVal val="visible"/>
                                      </p:to>
                                    </p:set>
                                    <p:animEffect transition="in" filter="wipe(left)">
                                      <p:cBhvr>
                                        <p:cTn id="17" dur="500"/>
                                        <p:tgtEl>
                                          <p:spTgt spid="880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457200" y="76200"/>
            <a:ext cx="8229600" cy="636588"/>
          </a:xfrm>
        </p:spPr>
        <p:txBody>
          <a:bodyPr/>
          <a:lstStyle/>
          <a:p>
            <a:pPr algn="ctr" eaLnBrk="1" hangingPunct="1"/>
            <a:r>
              <a:rPr lang="en-US" sz="4000" dirty="0" smtClean="0">
                <a:ea typeface="ＭＳ Ｐゴシック" pitchFamily="-84" charset="-128"/>
                <a:cs typeface="ＭＳ Ｐゴシック" pitchFamily="-84" charset="-128"/>
              </a:rPr>
              <a:t>The Space-time </a:t>
            </a:r>
            <a:r>
              <a:rPr lang="en-US" sz="4000" dirty="0">
                <a:ea typeface="ＭＳ Ｐゴシック" pitchFamily="-84" charset="-128"/>
                <a:cs typeface="ＭＳ Ｐゴシック" pitchFamily="-84" charset="-128"/>
              </a:rPr>
              <a:t>Diagram</a:t>
            </a:r>
          </a:p>
        </p:txBody>
      </p:sp>
      <p:pic>
        <p:nvPicPr>
          <p:cNvPr id="89090" name="Picture 1"/>
          <p:cNvPicPr>
            <a:picLocks/>
          </p:cNvPicPr>
          <p:nvPr/>
        </p:nvPicPr>
        <p:blipFill>
          <a:blip r:embed="rId3"/>
          <a:srcRect/>
          <a:stretch>
            <a:fillRect/>
          </a:stretch>
        </p:blipFill>
        <p:spPr bwMode="auto">
          <a:xfrm>
            <a:off x="1066800" y="914400"/>
            <a:ext cx="7010400" cy="50292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8</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Tree>
    <p:extLst>
      <p:ext uri="{BB962C8B-B14F-4D97-AF65-F5344CB8AC3E}">
        <p14:creationId xmlns:p14="http://schemas.microsoft.com/office/powerpoint/2010/main" val="36835009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fill="hold"/>
                                        <p:tgtEl>
                                          <p:spTgt spid="89090"/>
                                        </p:tgtEl>
                                        <p:attrNameLst>
                                          <p:attrName>ppt_w</p:attrName>
                                        </p:attrNameLst>
                                      </p:cBhvr>
                                      <p:tavLst>
                                        <p:tav tm="0">
                                          <p:val>
                                            <p:fltVal val="0"/>
                                          </p:val>
                                        </p:tav>
                                        <p:tav tm="100000">
                                          <p:val>
                                            <p:strVal val="#ppt_w"/>
                                          </p:val>
                                        </p:tav>
                                      </p:tavLst>
                                    </p:anim>
                                    <p:anim calcmode="lin" valueType="num">
                                      <p:cBhvr>
                                        <p:cTn id="8" dur="500" fill="hold"/>
                                        <p:tgtEl>
                                          <p:spTgt spid="89090"/>
                                        </p:tgtEl>
                                        <p:attrNameLst>
                                          <p:attrName>ppt_h</p:attrName>
                                        </p:attrNameLst>
                                      </p:cBhvr>
                                      <p:tavLst>
                                        <p:tav tm="0">
                                          <p:val>
                                            <p:fltVal val="0"/>
                                          </p:val>
                                        </p:tav>
                                        <p:tav tm="100000">
                                          <p:val>
                                            <p:strVal val="#ppt_h"/>
                                          </p:val>
                                        </p:tav>
                                      </p:tavLst>
                                    </p:anim>
                                    <p:animEffect transition="in" filter="fade">
                                      <p:cBhvr>
                                        <p:cTn id="9" dur="500"/>
                                        <p:tgtEl>
                                          <p:spTgt spid="89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457200" y="0"/>
            <a:ext cx="8229600" cy="792162"/>
          </a:xfrm>
        </p:spPr>
        <p:txBody>
          <a:bodyPr/>
          <a:lstStyle/>
          <a:p>
            <a:pPr eaLnBrk="1" hangingPunct="1"/>
            <a:r>
              <a:rPr lang="en-US" sz="4000" dirty="0">
                <a:ea typeface="ＭＳ Ｐゴシック" pitchFamily="-84" charset="-128"/>
                <a:cs typeface="ＭＳ Ｐゴシック" pitchFamily="-84" charset="-128"/>
              </a:rPr>
              <a:t>Particular </a:t>
            </a:r>
            <a:r>
              <a:rPr lang="en-US" sz="4000" dirty="0" err="1">
                <a:ea typeface="ＭＳ Ｐゴシック" pitchFamily="-84" charset="-128"/>
                <a:cs typeface="ＭＳ Ｐゴシック" pitchFamily="-84" charset="-128"/>
              </a:rPr>
              <a:t>Worldlines</a:t>
            </a:r>
            <a:endParaRPr lang="en-US" sz="4000" dirty="0">
              <a:ea typeface="ＭＳ Ｐゴシック" pitchFamily="-84" charset="-128"/>
              <a:cs typeface="ＭＳ Ｐゴシック" pitchFamily="-84" charset="-128"/>
            </a:endParaRPr>
          </a:p>
        </p:txBody>
      </p:sp>
      <p:pic>
        <p:nvPicPr>
          <p:cNvPr id="91138" name="Picture 1"/>
          <p:cNvPicPr>
            <a:picLocks/>
          </p:cNvPicPr>
          <p:nvPr/>
        </p:nvPicPr>
        <p:blipFill>
          <a:blip r:embed="rId3"/>
          <a:srcRect/>
          <a:stretch>
            <a:fillRect/>
          </a:stretch>
        </p:blipFill>
        <p:spPr bwMode="auto">
          <a:xfrm>
            <a:off x="2133600" y="1905000"/>
            <a:ext cx="5791200" cy="43434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r>
              <a:rPr lang="en-US" smtClean="0"/>
              <a:t>Monday, Feb. 3, 2014</a:t>
            </a:r>
            <a:endParaRPr lang="en-US"/>
          </a:p>
        </p:txBody>
      </p:sp>
      <p:sp>
        <p:nvSpPr>
          <p:cNvPr id="5" name="Slide Number Placeholder 4"/>
          <p:cNvSpPr>
            <a:spLocks noGrp="1"/>
          </p:cNvSpPr>
          <p:nvPr>
            <p:ph type="sldNum" sz="quarter" idx="12"/>
          </p:nvPr>
        </p:nvSpPr>
        <p:spPr/>
        <p:txBody>
          <a:bodyPr/>
          <a:lstStyle/>
          <a:p>
            <a:pPr>
              <a:defRPr/>
            </a:pPr>
            <a:fld id="{623D45CD-16A2-224C-B70A-0D1B04896262}"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nl-NL" smtClean="0"/>
              <a:t>PHYS 3313-001, Spring 2014                      Dr. Jaehoon Yu</a:t>
            </a:r>
            <a:endParaRPr lang="en-US"/>
          </a:p>
        </p:txBody>
      </p:sp>
      <p:sp>
        <p:nvSpPr>
          <p:cNvPr id="8" name="Content Placeholder 2"/>
          <p:cNvSpPr>
            <a:spLocks noGrp="1"/>
          </p:cNvSpPr>
          <p:nvPr>
            <p:ph idx="1"/>
          </p:nvPr>
        </p:nvSpPr>
        <p:spPr>
          <a:xfrm>
            <a:off x="304800" y="685800"/>
            <a:ext cx="8686800" cy="1066800"/>
          </a:xfrm>
        </p:spPr>
        <p:txBody>
          <a:bodyPr/>
          <a:lstStyle/>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a spaceship running at the velocity </a:t>
            </a:r>
            <a:r>
              <a:rPr lang="en-US" sz="2400" dirty="0" err="1" smtClean="0">
                <a:solidFill>
                  <a:srgbClr val="000090"/>
                </a:solidFill>
              </a:rPr>
              <a:t>v</a:t>
            </a:r>
            <a:r>
              <a:rPr lang="en-US" sz="2400" dirty="0" smtClean="0">
                <a:solidFill>
                  <a:srgbClr val="000090"/>
                </a:solidFill>
              </a:rPr>
              <a:t>(&lt;</a:t>
            </a:r>
            <a:r>
              <a:rPr lang="en-US" sz="2400" dirty="0" err="1" smtClean="0">
                <a:solidFill>
                  <a:srgbClr val="000090"/>
                </a:solidFill>
              </a:rPr>
              <a:t>c</a:t>
            </a:r>
            <a:r>
              <a:rPr lang="en-US" sz="2400" dirty="0" smtClean="0">
                <a:solidFill>
                  <a:srgbClr val="000090"/>
                </a:solidFill>
              </a:rPr>
              <a:t>) look?</a:t>
            </a:r>
          </a:p>
          <a:p>
            <a:r>
              <a:rPr lang="en-US" sz="2400" dirty="0" smtClean="0">
                <a:solidFill>
                  <a:srgbClr val="000090"/>
                </a:solidFill>
              </a:rPr>
              <a:t>How does the </a:t>
            </a:r>
            <a:r>
              <a:rPr lang="en-US" sz="2400" dirty="0" err="1" smtClean="0">
                <a:solidFill>
                  <a:srgbClr val="000090"/>
                </a:solidFill>
              </a:rPr>
              <a:t>worldline</a:t>
            </a:r>
            <a:r>
              <a:rPr lang="en-US" sz="2400" dirty="0" smtClean="0">
                <a:solidFill>
                  <a:srgbClr val="000090"/>
                </a:solidFill>
              </a:rPr>
              <a:t> for light signal look?</a:t>
            </a:r>
          </a:p>
        </p:txBody>
      </p:sp>
      <p:sp>
        <p:nvSpPr>
          <p:cNvPr id="9" name="Isosceles Triangle 8"/>
          <p:cNvSpPr/>
          <p:nvPr/>
        </p:nvSpPr>
        <p:spPr bwMode="auto">
          <a:xfrm rot="10800000">
            <a:off x="4038600" y="2209798"/>
            <a:ext cx="1828799" cy="3657599"/>
          </a:xfrm>
          <a:prstGeom prst="triangle">
            <a:avLst>
              <a:gd name="adj" fmla="val 100000"/>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Isosceles Triangle 10"/>
          <p:cNvSpPr/>
          <p:nvPr/>
        </p:nvSpPr>
        <p:spPr bwMode="auto">
          <a:xfrm rot="10800000" flipV="1">
            <a:off x="4038600" y="2209801"/>
            <a:ext cx="3352800" cy="3581399"/>
          </a:xfrm>
          <a:prstGeom prst="triangle">
            <a:avLst>
              <a:gd name="adj" fmla="val 0"/>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2" name="Rectangle 11"/>
          <p:cNvSpPr/>
          <p:nvPr/>
        </p:nvSpPr>
        <p:spPr bwMode="auto">
          <a:xfrm>
            <a:off x="1981200" y="2590800"/>
            <a:ext cx="1981200" cy="60960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Rectangle 12"/>
          <p:cNvSpPr/>
          <p:nvPr/>
        </p:nvSpPr>
        <p:spPr bwMode="auto">
          <a:xfrm>
            <a:off x="7391400" y="39624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Rectangle 13"/>
          <p:cNvSpPr/>
          <p:nvPr/>
        </p:nvSpPr>
        <p:spPr bwMode="auto">
          <a:xfrm>
            <a:off x="4038600" y="5181600"/>
            <a:ext cx="685800" cy="609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841531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91138"/>
                                        </p:tgtEl>
                                        <p:attrNameLst>
                                          <p:attrName>style.visibility</p:attrName>
                                        </p:attrNameLst>
                                      </p:cBhvr>
                                      <p:to>
                                        <p:strVal val="visible"/>
                                      </p:to>
                                    </p:set>
                                    <p:anim calcmode="lin" valueType="num">
                                      <p:cBhvr>
                                        <p:cTn id="12" dur="500" fill="hold"/>
                                        <p:tgtEl>
                                          <p:spTgt spid="91138"/>
                                        </p:tgtEl>
                                        <p:attrNameLst>
                                          <p:attrName>ppt_w</p:attrName>
                                        </p:attrNameLst>
                                      </p:cBhvr>
                                      <p:tavLst>
                                        <p:tav tm="0">
                                          <p:val>
                                            <p:fltVal val="0"/>
                                          </p:val>
                                        </p:tav>
                                        <p:tav tm="100000">
                                          <p:val>
                                            <p:strVal val="#ppt_w"/>
                                          </p:val>
                                        </p:tav>
                                      </p:tavLst>
                                    </p:anim>
                                    <p:anim calcmode="lin" valueType="num">
                                      <p:cBhvr>
                                        <p:cTn id="13" dur="500" fill="hold"/>
                                        <p:tgtEl>
                                          <p:spTgt spid="91138"/>
                                        </p:tgtEl>
                                        <p:attrNameLst>
                                          <p:attrName>ppt_h</p:attrName>
                                        </p:attrNameLst>
                                      </p:cBhvr>
                                      <p:tavLst>
                                        <p:tav tm="0">
                                          <p:val>
                                            <p:fltVal val="0"/>
                                          </p:val>
                                        </p:tav>
                                        <p:tav tm="100000">
                                          <p:val>
                                            <p:strVal val="#ppt_h"/>
                                          </p:val>
                                        </p:tav>
                                      </p:tavLst>
                                    </p:anim>
                                    <p:animEffect transition="in" filter="fade">
                                      <p:cBhvr>
                                        <p:cTn id="14" dur="500"/>
                                        <p:tgtEl>
                                          <p:spTgt spid="9113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22" presetClass="exit" presetSubtype="2" fill="hold" grpId="0" nodeType="withEffect">
                                  <p:stCondLst>
                                    <p:cond delay="0"/>
                                  </p:stCondLst>
                                  <p:childTnLst>
                                    <p:animEffect transition="out" filter="wipe(right)">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par>
                          <p:cTn id="23" fill="hold">
                            <p:stCondLst>
                              <p:cond delay="500"/>
                            </p:stCondLst>
                            <p:childTnLst>
                              <p:par>
                                <p:cTn id="24" presetID="22" presetClass="exit" presetSubtype="2" fill="hold" grpId="0" nodeType="afterEffect">
                                  <p:stCondLst>
                                    <p:cond delay="0"/>
                                  </p:stCondLst>
                                  <p:childTnLst>
                                    <p:animEffect transition="out" filter="wipe(right)">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8">
                                            <p:txEl>
                                              <p:pRg st="1" end="1"/>
                                            </p:txEl>
                                          </p:spTgt>
                                        </p:tgtEl>
                                        <p:attrNameLst>
                                          <p:attrName>style.visibility</p:attrName>
                                        </p:attrNameLst>
                                      </p:cBhvr>
                                      <p:to>
                                        <p:strVal val="visible"/>
                                      </p:to>
                                    </p:set>
                                    <p:animEffect transition="in" filter="wipe(left)">
                                      <p:cBhvr>
                                        <p:cTn id="31" dur="500"/>
                                        <p:tgtEl>
                                          <p:spTgt spid="8">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0" nodeType="click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par>
                          <p:cTn id="37" fill="hold">
                            <p:stCondLst>
                              <p:cond delay="500"/>
                            </p:stCondLst>
                            <p:childTnLst>
                              <p:par>
                                <p:cTn id="38" presetID="22" presetClass="exit" presetSubtype="2" fill="hold" grpId="0" nodeType="afterEffect">
                                  <p:stCondLst>
                                    <p:cond delay="0"/>
                                  </p:stCondLst>
                                  <p:childTnLst>
                                    <p:animEffect transition="out" filter="wipe(right)">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animBg="1"/>
      <p:bldP spid="11" grpId="0" animBg="1"/>
      <p:bldP spid="12" grpId="0" animBg="1"/>
      <p:bldP spid="13" grpId="0" animBg="1"/>
      <p:bldP spid="14"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19936</TotalTime>
  <Words>1609</Words>
  <Application>Microsoft Macintosh PowerPoint</Application>
  <PresentationFormat>On-screen Show (4:3)</PresentationFormat>
  <Paragraphs>167</Paragraphs>
  <Slides>20</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phys1443-spring02</vt:lpstr>
      <vt:lpstr>Equation</vt:lpstr>
      <vt:lpstr>PHYS 3313 – Section 001 Lecture #6</vt:lpstr>
      <vt:lpstr>Announcements</vt:lpstr>
      <vt:lpstr>Reminder: Special Project #2</vt:lpstr>
      <vt:lpstr>Twin Paradox</vt:lpstr>
      <vt:lpstr>Twin Paradox cont’d</vt:lpstr>
      <vt:lpstr>The Resolution</vt:lpstr>
      <vt:lpstr>Space-time</vt:lpstr>
      <vt:lpstr>The Space-time Diagram</vt:lpstr>
      <vt:lpstr>Particular Worldlines</vt:lpstr>
      <vt:lpstr>How about the time measured by two  stationary clocks? </vt:lpstr>
      <vt:lpstr>How about the time measured by  moving clocks?</vt:lpstr>
      <vt:lpstr>The Light Cone</vt:lpstr>
      <vt:lpstr>Invariant Quantities: The Space-time Interval</vt:lpstr>
      <vt:lpstr>Space-time Invariants</vt:lpstr>
      <vt:lpstr>The Twin Paradox in Space-Time</vt:lpstr>
      <vt:lpstr>The Doppler Effect </vt:lpstr>
      <vt:lpstr>Recall the Doppler Effect</vt:lpstr>
      <vt:lpstr>The Relativistic Doppler Effect </vt:lpstr>
      <vt:lpstr>The Relativistic Doppler Effect (con’t)</vt:lpstr>
      <vt:lpstr>Results of Relativistic Doppler Effect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884</cp:revision>
  <dcterms:created xsi:type="dcterms:W3CDTF">2012-08-29T20:00:19Z</dcterms:created>
  <dcterms:modified xsi:type="dcterms:W3CDTF">2014-02-05T00:38:09Z</dcterms:modified>
</cp:coreProperties>
</file>