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5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8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77" r:id="rId2"/>
    <p:sldId id="624" r:id="rId3"/>
    <p:sldId id="626" r:id="rId4"/>
    <p:sldId id="601" r:id="rId5"/>
    <p:sldId id="602" r:id="rId6"/>
    <p:sldId id="603" r:id="rId7"/>
    <p:sldId id="604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3" r:id="rId1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image" Target="../media/image52.emf"/><Relationship Id="rId13" Type="http://schemas.openxmlformats.org/officeDocument/2006/relationships/image" Target="../media/image53.emf"/><Relationship Id="rId14" Type="http://schemas.openxmlformats.org/officeDocument/2006/relationships/image" Target="../media/image54.emf"/><Relationship Id="rId15" Type="http://schemas.openxmlformats.org/officeDocument/2006/relationships/image" Target="../media/image55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0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2.29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760979-A5F8-9343-B085-3B62B87C822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FCAD5E-833D-C64B-9F68-67D28F23EC6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Title rewritten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88722E-C59B-4449-BCEB-97263DE2B92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this slide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E211D-5DDE-5944-8270-F544B67B7BD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3986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38.e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3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36.emf"/><Relationship Id="rId10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45.bin"/><Relationship Id="rId21" Type="http://schemas.openxmlformats.org/officeDocument/2006/relationships/image" Target="../media/image49.emf"/><Relationship Id="rId22" Type="http://schemas.openxmlformats.org/officeDocument/2006/relationships/oleObject" Target="../embeddings/oleObject46.bin"/><Relationship Id="rId23" Type="http://schemas.openxmlformats.org/officeDocument/2006/relationships/image" Target="../media/image50.emf"/><Relationship Id="rId24" Type="http://schemas.openxmlformats.org/officeDocument/2006/relationships/oleObject" Target="../embeddings/oleObject47.bin"/><Relationship Id="rId25" Type="http://schemas.openxmlformats.org/officeDocument/2006/relationships/image" Target="../media/image51.emf"/><Relationship Id="rId26" Type="http://schemas.openxmlformats.org/officeDocument/2006/relationships/oleObject" Target="../embeddings/oleObject48.bin"/><Relationship Id="rId27" Type="http://schemas.openxmlformats.org/officeDocument/2006/relationships/image" Target="../media/image52.emf"/><Relationship Id="rId28" Type="http://schemas.openxmlformats.org/officeDocument/2006/relationships/oleObject" Target="../embeddings/oleObject49.bin"/><Relationship Id="rId29" Type="http://schemas.openxmlformats.org/officeDocument/2006/relationships/image" Target="../media/image5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1.emf"/><Relationship Id="rId30" Type="http://schemas.openxmlformats.org/officeDocument/2006/relationships/oleObject" Target="../embeddings/oleObject50.bin"/><Relationship Id="rId31" Type="http://schemas.openxmlformats.org/officeDocument/2006/relationships/image" Target="../media/image54.emf"/><Relationship Id="rId32" Type="http://schemas.openxmlformats.org/officeDocument/2006/relationships/oleObject" Target="../embeddings/oleObject51.bin"/><Relationship Id="rId9" Type="http://schemas.openxmlformats.org/officeDocument/2006/relationships/image" Target="../media/image43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39.bin"/><Relationship Id="rId33" Type="http://schemas.openxmlformats.org/officeDocument/2006/relationships/image" Target="../media/image55.e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44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45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46.emf"/><Relationship Id="rId16" Type="http://schemas.openxmlformats.org/officeDocument/2006/relationships/oleObject" Target="../embeddings/oleObject43.bin"/><Relationship Id="rId17" Type="http://schemas.openxmlformats.org/officeDocument/2006/relationships/image" Target="../media/image47.emf"/><Relationship Id="rId18" Type="http://schemas.openxmlformats.org/officeDocument/2006/relationships/oleObject" Target="../embeddings/oleObject44.bin"/><Relationship Id="rId19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57.emf"/><Relationship Id="rId8" Type="http://schemas.openxmlformats.org/officeDocument/2006/relationships/oleObject" Target="../embeddings/oleObject54.bin"/><Relationship Id="rId9" Type="http://schemas.openxmlformats.org/officeDocument/2006/relationships/image" Target="../media/image58.emf"/><Relationship Id="rId10" Type="http://schemas.openxmlformats.org/officeDocument/2006/relationships/oleObject" Target="../embeddings/oleObject55.bin"/><Relationship Id="rId11" Type="http://schemas.openxmlformats.org/officeDocument/2006/relationships/image" Target="../media/image5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0.bin"/><Relationship Id="rId12" Type="http://schemas.openxmlformats.org/officeDocument/2006/relationships/image" Target="../media/image64.emf"/><Relationship Id="rId13" Type="http://schemas.openxmlformats.org/officeDocument/2006/relationships/oleObject" Target="../embeddings/oleObject61.bin"/><Relationship Id="rId14" Type="http://schemas.openxmlformats.org/officeDocument/2006/relationships/image" Target="../media/image65.emf"/><Relationship Id="rId15" Type="http://schemas.openxmlformats.org/officeDocument/2006/relationships/oleObject" Target="../embeddings/oleObject62.bin"/><Relationship Id="rId16" Type="http://schemas.openxmlformats.org/officeDocument/2006/relationships/image" Target="../media/image6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6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57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58.bin"/><Relationship Id="rId8" Type="http://schemas.openxmlformats.org/officeDocument/2006/relationships/image" Target="../media/image62.emf"/><Relationship Id="rId9" Type="http://schemas.openxmlformats.org/officeDocument/2006/relationships/oleObject" Target="../embeddings/oleObject59.bin"/><Relationship Id="rId10" Type="http://schemas.openxmlformats.org/officeDocument/2006/relationships/image" Target="../media/image6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emf"/><Relationship Id="rId20" Type="http://schemas.openxmlformats.org/officeDocument/2006/relationships/image" Target="../media/image13.emf"/><Relationship Id="rId21" Type="http://schemas.openxmlformats.org/officeDocument/2006/relationships/oleObject" Target="../embeddings/oleObject12.bin"/><Relationship Id="rId22" Type="http://schemas.openxmlformats.org/officeDocument/2006/relationships/image" Target="../media/image14.emf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12890" y="1531203"/>
            <a:ext cx="3010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5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3622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Relativistic </a:t>
            </a: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Momentum and Energy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Relationship between relativistic </a:t>
            </a: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quantities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Quantization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Discovery of the X-ray and the Electron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pitchFamily="-84" charset="0"/>
              </a:rPr>
              <a:t>Determination of Electron </a:t>
            </a:r>
            <a:r>
              <a:rPr lang="en-US" sz="3600" dirty="0" smtClean="0">
                <a:solidFill>
                  <a:schemeClr val="accent2"/>
                </a:solidFill>
                <a:latin typeface="Arial Narrow" pitchFamily="-84" charset="0"/>
              </a:rPr>
              <a:t>Charge</a:t>
            </a:r>
            <a:endParaRPr lang="en-US" sz="36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4114800"/>
          </a:xfrm>
        </p:spPr>
        <p:txBody>
          <a:bodyPr/>
          <a:lstStyle/>
          <a:p>
            <a:r>
              <a:rPr lang="en-US" sz="4800" dirty="0" smtClean="0"/>
              <a:t>Only                         is right! </a:t>
            </a:r>
          </a:p>
          <a:p>
            <a:endParaRPr lang="en-US" sz="4800" dirty="0" smtClean="0"/>
          </a:p>
          <a:p>
            <a:r>
              <a:rPr lang="en-US" sz="4800" dirty="0" smtClean="0"/>
              <a:t>              and                 are wrong!</a:t>
            </a:r>
            <a:endParaRPr lang="en-US" sz="4800" dirty="0"/>
          </a:p>
        </p:txBody>
      </p:sp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Big note on Relativistic KE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524672"/>
              </p:ext>
            </p:extLst>
          </p:nvPr>
        </p:nvGraphicFramePr>
        <p:xfrm>
          <a:off x="2590800" y="1295400"/>
          <a:ext cx="307381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0" name="Equation" r:id="rId3" imgW="965200" imgH="241300" progId="Equation.DSMT4">
                  <p:embed/>
                </p:oleObj>
              </mc:Choice>
              <mc:Fallback>
                <p:oleObj name="Equation" r:id="rId3" imgW="965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307381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720505"/>
              </p:ext>
            </p:extLst>
          </p:nvPr>
        </p:nvGraphicFramePr>
        <p:xfrm>
          <a:off x="1295400" y="2819400"/>
          <a:ext cx="19796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1" name="Equation" r:id="rId5" imgW="685800" imgH="393700" progId="Equation.DSMT4">
                  <p:embed/>
                </p:oleObj>
              </mc:Choice>
              <mc:Fallback>
                <p:oleObj name="Equation" r:id="rId5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19796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981642"/>
              </p:ext>
            </p:extLst>
          </p:nvPr>
        </p:nvGraphicFramePr>
        <p:xfrm>
          <a:off x="4191000" y="2819400"/>
          <a:ext cx="22367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2" name="Equation" r:id="rId7" imgW="774700" imgH="393700" progId="Equation.DSMT4">
                  <p:embed/>
                </p:oleObj>
              </mc:Choice>
              <mc:Fallback>
                <p:oleObj name="Equation" r:id="rId7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22367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341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57785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Total Energy and Rest Energy</a:t>
            </a:r>
          </a:p>
        </p:txBody>
      </p:sp>
      <p:sp>
        <p:nvSpPr>
          <p:cNvPr id="134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Rewriting the relativistic kinetic energy: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term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mc</a:t>
            </a:r>
            <a:r>
              <a:rPr lang="en-US" sz="2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called the rest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energy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and is denoted by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sum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of the kinetic energy and rest energy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is interpreted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as the total energy of the particle.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903802"/>
              </p:ext>
            </p:extLst>
          </p:nvPr>
        </p:nvGraphicFramePr>
        <p:xfrm>
          <a:off x="660400" y="4746625"/>
          <a:ext cx="19145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97" name="Equation" r:id="rId4" imgW="749300" imgH="228600" progId="Equation.DSMT4">
                  <p:embed/>
                </p:oleObj>
              </mc:Choice>
              <mc:Fallback>
                <p:oleObj name="Equation" r:id="rId4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746625"/>
                        <a:ext cx="191452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125216"/>
              </p:ext>
            </p:extLst>
          </p:nvPr>
        </p:nvGraphicFramePr>
        <p:xfrm>
          <a:off x="2530475" y="4521200"/>
          <a:ext cx="21415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98" name="Equation" r:id="rId6" imgW="838200" imgH="495300" progId="Equation.DSMT4">
                  <p:embed/>
                </p:oleObj>
              </mc:Choice>
              <mc:Fallback>
                <p:oleObj name="Equation" r:id="rId6" imgW="838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4521200"/>
                        <a:ext cx="2141538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313003"/>
              </p:ext>
            </p:extLst>
          </p:nvPr>
        </p:nvGraphicFramePr>
        <p:xfrm>
          <a:off x="4699000" y="4586288"/>
          <a:ext cx="2143125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99" name="Equation" r:id="rId8" imgW="838200" imgH="469900" progId="Equation.DSMT4">
                  <p:embed/>
                </p:oleObj>
              </mc:Choice>
              <mc:Fallback>
                <p:oleObj name="Equation" r:id="rId8" imgW="838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4586288"/>
                        <a:ext cx="2143125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767502"/>
              </p:ext>
            </p:extLst>
          </p:nvPr>
        </p:nvGraphicFramePr>
        <p:xfrm>
          <a:off x="6848475" y="4889500"/>
          <a:ext cx="1136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00" name="Equation" r:id="rId10" imgW="444500" imgH="203200" progId="Equation.DSMT4">
                  <p:embed/>
                </p:oleObj>
              </mc:Choice>
              <mc:Fallback>
                <p:oleObj name="Equation" r:id="rId10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5" y="4889500"/>
                        <a:ext cx="11366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941398"/>
              </p:ext>
            </p:extLst>
          </p:nvPr>
        </p:nvGraphicFramePr>
        <p:xfrm>
          <a:off x="2667000" y="1037548"/>
          <a:ext cx="4614863" cy="1248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01" name="Equation" r:id="rId12" imgW="1841500" imgH="495300" progId="Equation.DSMT4">
                  <p:embed/>
                </p:oleObj>
              </mc:Choice>
              <mc:Fallback>
                <p:oleObj name="Equation" r:id="rId12" imgW="1841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37548"/>
                        <a:ext cx="4614863" cy="12484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511173"/>
              </p:ext>
            </p:extLst>
          </p:nvPr>
        </p:nvGraphicFramePr>
        <p:xfrm>
          <a:off x="3429000" y="2666999"/>
          <a:ext cx="2133600" cy="84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02" name="Equation" r:id="rId14" imgW="584200" imgH="228600" progId="Equation.DSMT4">
                  <p:embed/>
                </p:oleObj>
              </mc:Choice>
              <mc:Fallback>
                <p:oleObj name="Equation" r:id="rId14" imgW="5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66999"/>
                        <a:ext cx="2133600" cy="8400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1359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 Kinetic Energies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838200"/>
            <a:ext cx="59309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48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We square this result, multiply by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and rearrange the result.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0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Relationship of Energy and Momentum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6629400" y="3581400"/>
            <a:ext cx="10668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848600" y="3581400"/>
            <a:ext cx="9144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465566"/>
              </p:ext>
            </p:extLst>
          </p:nvPr>
        </p:nvGraphicFramePr>
        <p:xfrm>
          <a:off x="2895600" y="5446713"/>
          <a:ext cx="10620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38" name="Equation" r:id="rId4" imgW="342900" imgH="190500" progId="Equation.DSMT4">
                  <p:embed/>
                </p:oleObj>
              </mc:Choice>
              <mc:Fallback>
                <p:oleObj name="Equation" r:id="rId4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1062037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1371600" y="4495800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371600" y="5407521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168184"/>
              </p:ext>
            </p:extLst>
          </p:nvPr>
        </p:nvGraphicFramePr>
        <p:xfrm>
          <a:off x="3011488" y="4572000"/>
          <a:ext cx="29130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39" name="Equation" r:id="rId6" imgW="939800" imgH="228600" progId="Equation.DSMT4">
                  <p:embed/>
                </p:oleObj>
              </mc:Choice>
              <mc:Fallback>
                <p:oleObj name="Equation" r:id="rId6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4572000"/>
                        <a:ext cx="2913062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22213"/>
              </p:ext>
            </p:extLst>
          </p:nvPr>
        </p:nvGraphicFramePr>
        <p:xfrm>
          <a:off x="3941763" y="5410200"/>
          <a:ext cx="23637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40" name="Equation" r:id="rId8" imgW="762000" imgH="228600" progId="Equation.DSMT4">
                  <p:embed/>
                </p:oleObj>
              </mc:Choice>
              <mc:Fallback>
                <p:oleObj name="Equation" r:id="rId8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5410200"/>
                        <a:ext cx="236378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239596"/>
              </p:ext>
            </p:extLst>
          </p:nvPr>
        </p:nvGraphicFramePr>
        <p:xfrm>
          <a:off x="6267450" y="5410200"/>
          <a:ext cx="2362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41" name="Equation" r:id="rId10" imgW="762000" imgH="228600" progId="Equation.DSMT4">
                  <p:embed/>
                </p:oleObj>
              </mc:Choice>
              <mc:Fallback>
                <p:oleObj name="Equation" r:id="rId10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5410200"/>
                        <a:ext cx="23622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672616"/>
              </p:ext>
            </p:extLst>
          </p:nvPr>
        </p:nvGraphicFramePr>
        <p:xfrm>
          <a:off x="966787" y="2590800"/>
          <a:ext cx="10144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42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7" y="2590800"/>
                        <a:ext cx="101441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673761"/>
              </p:ext>
            </p:extLst>
          </p:nvPr>
        </p:nvGraphicFramePr>
        <p:xfrm>
          <a:off x="941388" y="3502025"/>
          <a:ext cx="20018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43" name="Equation" r:id="rId14" imgW="901700" imgH="419100" progId="Equation.DSMT4">
                  <p:embed/>
                </p:oleObj>
              </mc:Choice>
              <mc:Fallback>
                <p:oleObj name="Equation" r:id="rId14" imgW="90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3502025"/>
                        <a:ext cx="20018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302744"/>
              </p:ext>
            </p:extLst>
          </p:nvPr>
        </p:nvGraphicFramePr>
        <p:xfrm>
          <a:off x="1995488" y="2611438"/>
          <a:ext cx="16637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44" name="Equation" r:id="rId16" imgW="749300" imgH="228600" progId="Equation.DSMT4">
                  <p:embed/>
                </p:oleObj>
              </mc:Choice>
              <mc:Fallback>
                <p:oleObj name="Equation" r:id="rId16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611438"/>
                        <a:ext cx="16637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48110"/>
              </p:ext>
            </p:extLst>
          </p:nvPr>
        </p:nvGraphicFramePr>
        <p:xfrm>
          <a:off x="3648075" y="2362200"/>
          <a:ext cx="21431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45" name="Equation" r:id="rId18" imgW="965200" imgH="469900" progId="Equation.DSMT4">
                  <p:embed/>
                </p:oleObj>
              </mc:Choice>
              <mc:Fallback>
                <p:oleObj name="Equation" r:id="rId18" imgW="965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362200"/>
                        <a:ext cx="21431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868798"/>
              </p:ext>
            </p:extLst>
          </p:nvPr>
        </p:nvGraphicFramePr>
        <p:xfrm>
          <a:off x="5800725" y="2613025"/>
          <a:ext cx="1438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46" name="Equation" r:id="rId20" imgW="647700" imgH="228600" progId="Equation.DSMT4">
                  <p:embed/>
                </p:oleObj>
              </mc:Choice>
              <mc:Fallback>
                <p:oleObj name="Equation" r:id="rId20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2613025"/>
                        <a:ext cx="14382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93666"/>
              </p:ext>
            </p:extLst>
          </p:nvPr>
        </p:nvGraphicFramePr>
        <p:xfrm>
          <a:off x="2971800" y="3698875"/>
          <a:ext cx="10144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47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98875"/>
                        <a:ext cx="1014412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563668"/>
              </p:ext>
            </p:extLst>
          </p:nvPr>
        </p:nvGraphicFramePr>
        <p:xfrm>
          <a:off x="4035425" y="3429000"/>
          <a:ext cx="25654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48" name="Equation" r:id="rId24" imgW="1155700" imgH="469900" progId="Equation.DSMT4">
                  <p:embed/>
                </p:oleObj>
              </mc:Choice>
              <mc:Fallback>
                <p:oleObj name="Equation" r:id="rId24" imgW="1155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429000"/>
                        <a:ext cx="2565400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277843"/>
              </p:ext>
            </p:extLst>
          </p:nvPr>
        </p:nvGraphicFramePr>
        <p:xfrm>
          <a:off x="6642100" y="3657600"/>
          <a:ext cx="20875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49" name="Equation" r:id="rId26" imgW="939800" imgH="228600" progId="Equation.DSMT4">
                  <p:embed/>
                </p:oleObj>
              </mc:Choice>
              <mc:Fallback>
                <p:oleObj name="Equation" r:id="rId26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3657600"/>
                        <a:ext cx="20875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891797"/>
              </p:ext>
            </p:extLst>
          </p:nvPr>
        </p:nvGraphicFramePr>
        <p:xfrm>
          <a:off x="2667000" y="990600"/>
          <a:ext cx="6683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50" name="Equation" r:id="rId28" imgW="266700" imgH="165100" progId="Equation.DSMT4">
                  <p:embed/>
                </p:oleObj>
              </mc:Choice>
              <mc:Fallback>
                <p:oleObj name="Equation" r:id="rId28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668338" cy="41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115818"/>
              </p:ext>
            </p:extLst>
          </p:nvPr>
        </p:nvGraphicFramePr>
        <p:xfrm>
          <a:off x="3276600" y="1033462"/>
          <a:ext cx="1114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51" name="Equation" r:id="rId30" imgW="444500" imgH="165100" progId="Equation.DSMT4">
                  <p:embed/>
                </p:oleObj>
              </mc:Choice>
              <mc:Fallback>
                <p:oleObj name="Equation" r:id="rId30" imgW="444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33462"/>
                        <a:ext cx="1114425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972902"/>
              </p:ext>
            </p:extLst>
          </p:nvPr>
        </p:nvGraphicFramePr>
        <p:xfrm>
          <a:off x="4389438" y="685800"/>
          <a:ext cx="1782762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52" name="Equation" r:id="rId32" imgW="711200" imgH="469900" progId="Equation.DSMT4">
                  <p:embed/>
                </p:oleObj>
              </mc:Choice>
              <mc:Fallback>
                <p:oleObj name="Equation" r:id="rId32" imgW="711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685800"/>
                        <a:ext cx="1782762" cy="1182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8010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" grpId="0" build="p"/>
      <p:bldP spid="13" grpId="0" animBg="1"/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that a photon has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zero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rest mass and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equation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from the last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slide reduces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to: E = pc and we may conclude that: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Thus the velocity,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of a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 must be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since,  as           </a:t>
            </a: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                and it follows that: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              </a:t>
            </a:r>
          </a:p>
        </p:txBody>
      </p:sp>
      <p:sp>
        <p:nvSpPr>
          <p:cNvPr id="14438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Particles have a speed 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equal to the speed of light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44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197859"/>
              </p:ext>
            </p:extLst>
          </p:nvPr>
        </p:nvGraphicFramePr>
        <p:xfrm>
          <a:off x="1700213" y="3241675"/>
          <a:ext cx="4073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3" name="Equation" r:id="rId4" imgW="1447800" imgH="228600" progId="Equation.DSMT4">
                  <p:embed/>
                </p:oleObj>
              </mc:Choice>
              <mc:Fallback>
                <p:oleObj name="Equation" r:id="rId4" imgW="144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241675"/>
                        <a:ext cx="4073525" cy="642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429218"/>
              </p:ext>
            </p:extLst>
          </p:nvPr>
        </p:nvGraphicFramePr>
        <p:xfrm>
          <a:off x="3297238" y="4460875"/>
          <a:ext cx="998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4" name="Equation" r:id="rId6" imgW="342900" imgH="127000" progId="Equation.DSMT4">
                  <p:embed/>
                </p:oleObj>
              </mc:Choice>
              <mc:Fallback>
                <p:oleObj name="Equation" r:id="rId6" imgW="3429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460875"/>
                        <a:ext cx="998537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142166"/>
              </p:ext>
            </p:extLst>
          </p:nvPr>
        </p:nvGraphicFramePr>
        <p:xfrm>
          <a:off x="4494213" y="4360863"/>
          <a:ext cx="9890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5" name="Equation" r:id="rId8" imgW="317500" imgH="165100" progId="Equation.DSMT4">
                  <p:embed/>
                </p:oleObj>
              </mc:Choice>
              <mc:Fallback>
                <p:oleObj name="Equation" r:id="rId8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360863"/>
                        <a:ext cx="989012" cy="5159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143406"/>
              </p:ext>
            </p:extLst>
          </p:nvPr>
        </p:nvGraphicFramePr>
        <p:xfrm>
          <a:off x="5486400" y="4424363"/>
          <a:ext cx="5667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6" name="Equation" r:id="rId10" imgW="152400" imgH="114300" progId="Equation.DSMT4">
                  <p:embed/>
                </p:oleObj>
              </mc:Choice>
              <mc:Fallback>
                <p:oleObj name="Equation" r:id="rId10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24363"/>
                        <a:ext cx="566738" cy="428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79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Units of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Work, Energy and Mass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6425" cy="449738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done in accelerating a charge through a potential difference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 is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W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qV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For a proton, with the charge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C being accelerated across a potential difference of 1 V, the work done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lvl="1" eaLnBrk="1" hangingPunct="1"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	1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1.602 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 J</a:t>
            </a:r>
          </a:p>
          <a:p>
            <a:pPr lvl="1" eaLnBrk="1" hangingPunct="1"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W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(1.602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)(1 V) = 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J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is also used as a unit of energy.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95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7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eaLnBrk="1" hangingPunct="1"/>
            <a:r>
              <a:rPr lang="en-US" sz="6000" dirty="0">
                <a:ea typeface="ＭＳ Ｐゴシック" pitchFamily="-84" charset="-128"/>
                <a:cs typeface="ＭＳ Ｐゴシック" pitchFamily="-84" charset="-128"/>
              </a:rPr>
              <a:t>Other Units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0"/>
            <a:ext cx="8226425" cy="5105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Rest energy of a particle:</a:t>
            </a:r>
            <a:br>
              <a:rPr lang="en-US" sz="25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Example: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 Rest energy, </a:t>
            </a:r>
            <a:r>
              <a:rPr lang="en-US" sz="2500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5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, of proton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b="1" dirty="0">
                <a:ea typeface="ＭＳ Ｐゴシック" pitchFamily="-84" charset="-128"/>
                <a:cs typeface="ＭＳ Ｐゴシック" pitchFamily="-84" charset="-128"/>
              </a:rPr>
              <a:t>Atomic mass unit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500" dirty="0" err="1">
                <a:ea typeface="ＭＳ Ｐゴシック" pitchFamily="-84" charset="-128"/>
                <a:cs typeface="ＭＳ Ｐゴシック" pitchFamily="-84" charset="-128"/>
              </a:rPr>
              <a:t>amu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: Example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: carbon-12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212357"/>
              </p:ext>
            </p:extLst>
          </p:nvPr>
        </p:nvGraphicFramePr>
        <p:xfrm>
          <a:off x="685800" y="1874838"/>
          <a:ext cx="1550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0" name="Equation" r:id="rId3" imgW="863600" imgH="228600" progId="Equation.DSMT4">
                  <p:embed/>
                </p:oleObj>
              </mc:Choice>
              <mc:Fallback>
                <p:oleObj name="Equation" r:id="rId3" imgW="86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74838"/>
                        <a:ext cx="1550988" cy="40957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56963"/>
              </p:ext>
            </p:extLst>
          </p:nvPr>
        </p:nvGraphicFramePr>
        <p:xfrm>
          <a:off x="2994025" y="2282826"/>
          <a:ext cx="5387975" cy="74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1" name="Equation" r:id="rId5" imgW="2857500" imgH="393700" progId="Equation.DSMT4">
                  <p:embed/>
                </p:oleObj>
              </mc:Choice>
              <mc:Fallback>
                <p:oleObj name="Equation" r:id="rId5" imgW="285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2282826"/>
                        <a:ext cx="5387975" cy="74247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323482"/>
              </p:ext>
            </p:extLst>
          </p:nvPr>
        </p:nvGraphicFramePr>
        <p:xfrm>
          <a:off x="2279650" y="1828800"/>
          <a:ext cx="8445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2" name="Equation" r:id="rId7" imgW="469900" imgH="254000" progId="Equation.DSMT4">
                  <p:embed/>
                </p:oleObj>
              </mc:Choice>
              <mc:Fallback>
                <p:oleObj name="Equation" r:id="rId7" imgW="469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828800"/>
                        <a:ext cx="844550" cy="45561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863122"/>
              </p:ext>
            </p:extLst>
          </p:nvPr>
        </p:nvGraphicFramePr>
        <p:xfrm>
          <a:off x="3124200" y="1828800"/>
          <a:ext cx="5362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3" name="Equation" r:id="rId9" imgW="2984500" imgH="279400" progId="Equation.DSMT4">
                  <p:embed/>
                </p:oleObj>
              </mc:Choice>
              <mc:Fallback>
                <p:oleObj name="Equation" r:id="rId9" imgW="298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828800"/>
                        <a:ext cx="5362575" cy="5016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378579"/>
              </p:ext>
            </p:extLst>
          </p:nvPr>
        </p:nvGraphicFramePr>
        <p:xfrm>
          <a:off x="1066800" y="3810000"/>
          <a:ext cx="57721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4" name="Equation" r:id="rId11" imgW="2438400" imgH="431800" progId="Equation.DSMT4">
                  <p:embed/>
                </p:oleObj>
              </mc:Choice>
              <mc:Fallback>
                <p:oleObj name="Equation" r:id="rId11" imgW="2438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5772150" cy="10223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49278"/>
              </p:ext>
            </p:extLst>
          </p:nvPr>
        </p:nvGraphicFramePr>
        <p:xfrm>
          <a:off x="3092450" y="4800600"/>
          <a:ext cx="31559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5" name="Equation" r:id="rId13" imgW="1333500" imgH="228600" progId="Equation.DSMT4">
                  <p:embed/>
                </p:oleObj>
              </mc:Choice>
              <mc:Fallback>
                <p:oleObj name="Equation" r:id="rId13" imgW="1333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800600"/>
                        <a:ext cx="3155950" cy="54133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349178"/>
              </p:ext>
            </p:extLst>
          </p:nvPr>
        </p:nvGraphicFramePr>
        <p:xfrm>
          <a:off x="990600" y="5510213"/>
          <a:ext cx="71548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6" name="Equation" r:id="rId15" imgW="3022600" imgH="279400" progId="Equation.DSMT4">
                  <p:embed/>
                </p:oleObj>
              </mc:Choice>
              <mc:Fallback>
                <p:oleObj name="Equation" r:id="rId15" imgW="302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510213"/>
                        <a:ext cx="7154863" cy="661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050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Reading assignments: CH 3.3 (special topic – the discovery of Helium) and CH3.7</a:t>
            </a:r>
          </a:p>
          <a:p>
            <a:pPr eaLnBrk="1" hangingPunct="1"/>
            <a:r>
              <a:rPr lang="en-US" dirty="0" smtClean="0"/>
              <a:t>Colloquium today: Dr. Z. </a:t>
            </a:r>
            <a:r>
              <a:rPr lang="en-US" dirty="0" err="1" smtClean="0"/>
              <a:t>Musielak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  Musielak Colloq-020314.pdf 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96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pic>
        <p:nvPicPr>
          <p:cNvPr id="11366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298700"/>
            <a:ext cx="8636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52400" y="2209800"/>
            <a:ext cx="5410200" cy="4191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38800" y="2209800"/>
            <a:ext cx="3276600" cy="4191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1752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most fundamental principle used here is the momentum conservation!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at rest in system K holding a ball of mass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 holds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similar ball in system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that is moving in the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direction with velocity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with respect to system K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At one point they threw the ball at each other with exactly the same speed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194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366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change of momentum as observed by Frank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eaLnBrk="1" hangingPunct="1">
              <a:buNone/>
            </a:pPr>
            <a:r>
              <a:rPr lang="en-US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smtClean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 smtClean="0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 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altLang="ja-JP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In order to determine the velocity of Mary’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ball as measured by Frank we use the velocity transformation equations: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403095"/>
              </p:ext>
            </p:extLst>
          </p:nvPr>
        </p:nvGraphicFramePr>
        <p:xfrm>
          <a:off x="2822575" y="5459413"/>
          <a:ext cx="12922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3" imgW="469900" imgH="203200" progId="Equation.DSMT4">
                  <p:embed/>
                </p:oleObj>
              </mc:Choice>
              <mc:Fallback>
                <p:oleObj name="Equation" r:id="rId3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5459413"/>
                        <a:ext cx="1292225" cy="560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879366"/>
              </p:ext>
            </p:extLst>
          </p:nvPr>
        </p:nvGraphicFramePr>
        <p:xfrm>
          <a:off x="5029200" y="5291138"/>
          <a:ext cx="34925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5" imgW="1270000" imgH="292100" progId="Equation.DSMT4">
                  <p:embed/>
                </p:oleObj>
              </mc:Choice>
              <mc:Fallback>
                <p:oleObj name="Equation" r:id="rId5" imgW="1270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91138"/>
                        <a:ext cx="3492500" cy="804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9898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Before the collision, the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as measured by Frank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(in the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ixed frame)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with the Lorentz velocity X-formation becomes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perfectly elastic collision, the momentum after the collision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 in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according to Frank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OMG!  The linear momentum is not conserved even w/o an external force!!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What do we do? 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  <a:sym typeface="Wingdings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Redefine the momentum in a fashion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Something has changed.   Mass is now,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  <a:sym typeface="Wingdings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!!  The relativistic mass!!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Mass as the fundamental property of matter is called the “rest mass”, m</a:t>
            </a:r>
            <a:r>
              <a:rPr lang="en-US" sz="24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194187"/>
              </p:ext>
            </p:extLst>
          </p:nvPr>
        </p:nvGraphicFramePr>
        <p:xfrm>
          <a:off x="5632450" y="4724400"/>
          <a:ext cx="4635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65" name="Equation" r:id="rId4" imgW="266700" imgH="241300" progId="Equation.DSMT4">
                  <p:embed/>
                </p:oleObj>
              </mc:Choice>
              <mc:Fallback>
                <p:oleObj name="Equation" r:id="rId4" imgW="26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4724400"/>
                        <a:ext cx="4635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39793"/>
              </p:ext>
            </p:extLst>
          </p:nvPr>
        </p:nvGraphicFramePr>
        <p:xfrm>
          <a:off x="1482725" y="1371600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66" name="Equation" r:id="rId6" imgW="596900" imgH="203200" progId="Equation.DSMT4">
                  <p:embed/>
                </p:oleObj>
              </mc:Choice>
              <mc:Fallback>
                <p:oleObj name="Equation" r:id="rId6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1371600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949839"/>
              </p:ext>
            </p:extLst>
          </p:nvPr>
        </p:nvGraphicFramePr>
        <p:xfrm>
          <a:off x="3733800" y="12192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67" name="Equation" r:id="rId8" imgW="1397000" imgH="292100" progId="Equation.DSMT4">
                  <p:embed/>
                </p:oleObj>
              </mc:Choice>
              <mc:Fallback>
                <p:oleObj name="Equation" r:id="rId8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25992"/>
              </p:ext>
            </p:extLst>
          </p:nvPr>
        </p:nvGraphicFramePr>
        <p:xfrm>
          <a:off x="1524000" y="2411412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68" name="Equation" r:id="rId10" imgW="596900" imgH="203200" progId="Equation.DSMT4">
                  <p:embed/>
                </p:oleObj>
              </mc:Choice>
              <mc:Fallback>
                <p:oleObj name="Equation" r:id="rId10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11412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078146"/>
              </p:ext>
            </p:extLst>
          </p:nvPr>
        </p:nvGraphicFramePr>
        <p:xfrm>
          <a:off x="3810000" y="22860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69" name="Equation" r:id="rId11" imgW="1397000" imgH="292100" progId="Equation.DSMT4">
                  <p:embed/>
                </p:oleObj>
              </mc:Choice>
              <mc:Fallback>
                <p:oleObj name="Equation" r:id="rId11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82153"/>
              </p:ext>
            </p:extLst>
          </p:nvPr>
        </p:nvGraphicFramePr>
        <p:xfrm>
          <a:off x="1371600" y="3560762"/>
          <a:ext cx="24447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70" name="Equation" r:id="rId13" imgW="889000" imgH="228600" progId="Equation.DSMT4">
                  <p:embed/>
                </p:oleObj>
              </mc:Choice>
              <mc:Fallback>
                <p:oleObj name="Equation" r:id="rId13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60762"/>
                        <a:ext cx="24447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814910"/>
              </p:ext>
            </p:extLst>
          </p:nvPr>
        </p:nvGraphicFramePr>
        <p:xfrm>
          <a:off x="6000750" y="3560762"/>
          <a:ext cx="14668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71" name="Equation" r:id="rId15" imgW="533400" imgH="228600" progId="Equation.DSMT4">
                  <p:embed/>
                </p:oleObj>
              </mc:Choice>
              <mc:Fallback>
                <p:oleObj name="Equation" r:id="rId15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3560762"/>
                        <a:ext cx="14668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856919"/>
              </p:ext>
            </p:extLst>
          </p:nvPr>
        </p:nvGraphicFramePr>
        <p:xfrm>
          <a:off x="6164262" y="4495800"/>
          <a:ext cx="13033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72" name="Equation" r:id="rId17" imgW="749300" imgH="469900" progId="Equation.DSMT4">
                  <p:embed/>
                </p:oleObj>
              </mc:Choice>
              <mc:Fallback>
                <p:oleObj name="Equation" r:id="rId17" imgW="749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2" y="4495800"/>
                        <a:ext cx="1303338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356120"/>
              </p:ext>
            </p:extLst>
          </p:nvPr>
        </p:nvGraphicFramePr>
        <p:xfrm>
          <a:off x="7469188" y="4724400"/>
          <a:ext cx="684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73" name="Equation" r:id="rId19" imgW="393700" imgH="241300" progId="Equation.DSMT4">
                  <p:embed/>
                </p:oleObj>
              </mc:Choice>
              <mc:Fallback>
                <p:oleObj name="Equation" r:id="rId19" imgW="393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4724400"/>
                        <a:ext cx="684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655642"/>
              </p:ext>
            </p:extLst>
          </p:nvPr>
        </p:nvGraphicFramePr>
        <p:xfrm>
          <a:off x="3810000" y="3421062"/>
          <a:ext cx="23399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74" name="Equation" r:id="rId21" imgW="850900" imgH="279400" progId="Equation.DSMT4">
                  <p:embed/>
                </p:oleObj>
              </mc:Choice>
              <mc:Fallback>
                <p:oleObj name="Equation" r:id="rId21" imgW="850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21062"/>
                        <a:ext cx="2339975" cy="769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663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Linear Momentum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209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17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18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How do we keep momentum conserved in a relativistic case?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Redefine the classical momentum in the form: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(u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) is different than the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factor since it uses the particle’s speed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What?  How does this make sense?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	 Well the particle itself is moving with a relativistic speed, thus that must impact the measurements by the observer in the rest frame!!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Now, the agreed form of the momentum in all frames is: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Resulting in the new relativistic definition of the momentum: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257035"/>
              </p:ext>
            </p:extLst>
          </p:nvPr>
        </p:nvGraphicFramePr>
        <p:xfrm>
          <a:off x="3200400" y="5486400"/>
          <a:ext cx="1371600" cy="56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66" name="Equation" r:id="rId4" imgW="584200" imgH="241300" progId="Equation.DSMT4">
                  <p:embed/>
                </p:oleObj>
              </mc:Choice>
              <mc:Fallback>
                <p:oleObj name="Equation" r:id="rId4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86400"/>
                        <a:ext cx="1371600" cy="5679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634491"/>
              </p:ext>
            </p:extLst>
          </p:nvPr>
        </p:nvGraphicFramePr>
        <p:xfrm>
          <a:off x="2958194" y="1066800"/>
          <a:ext cx="194241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67" name="Equation" r:id="rId6" imgW="927100" imgH="254000" progId="Equation.DSMT4">
                  <p:embed/>
                </p:oleObj>
              </mc:Choice>
              <mc:Fallback>
                <p:oleObj name="Equation" r:id="rId6" imgW="927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194" y="1066800"/>
                        <a:ext cx="1942419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548998"/>
              </p:ext>
            </p:extLst>
          </p:nvPr>
        </p:nvGraphicFramePr>
        <p:xfrm>
          <a:off x="4964112" y="914400"/>
          <a:ext cx="191167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68" name="Equation" r:id="rId8" imgW="927100" imgH="469900" progId="Equation.DSMT4">
                  <p:embed/>
                </p:oleObj>
              </mc:Choice>
              <mc:Fallback>
                <p:oleObj name="Equation" r:id="rId8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2" y="914400"/>
                        <a:ext cx="1911673" cy="969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59153"/>
              </p:ext>
            </p:extLst>
          </p:nvPr>
        </p:nvGraphicFramePr>
        <p:xfrm>
          <a:off x="1447800" y="3857846"/>
          <a:ext cx="1787600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69" name="Equation" r:id="rId10" imgW="736600" imgH="419100" progId="Equation.DSMT4">
                  <p:embed/>
                </p:oleObj>
              </mc:Choice>
              <mc:Fallback>
                <p:oleObj name="Equation" r:id="rId10" imgW="736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57846"/>
                        <a:ext cx="1787600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111088"/>
              </p:ext>
            </p:extLst>
          </p:nvPr>
        </p:nvGraphicFramePr>
        <p:xfrm>
          <a:off x="3200400" y="3857846"/>
          <a:ext cx="1634756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70" name="Equation" r:id="rId12" imgW="673100" imgH="419100" progId="Equation.DSMT4">
                  <p:embed/>
                </p:oleObj>
              </mc:Choice>
              <mc:Fallback>
                <p:oleObj name="Equation" r:id="rId12" imgW="673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57846"/>
                        <a:ext cx="1634756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538755"/>
              </p:ext>
            </p:extLst>
          </p:nvPr>
        </p:nvGraphicFramePr>
        <p:xfrm>
          <a:off x="4786424" y="4038600"/>
          <a:ext cx="1080976" cy="58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71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424" y="4038600"/>
                        <a:ext cx="1080976" cy="587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767925"/>
              </p:ext>
            </p:extLst>
          </p:nvPr>
        </p:nvGraphicFramePr>
        <p:xfrm>
          <a:off x="5826642" y="3886200"/>
          <a:ext cx="225055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72" name="Equation" r:id="rId16" imgW="927100" imgH="469900" progId="Equation.DSMT4">
                  <p:embed/>
                </p:oleObj>
              </mc:Choice>
              <mc:Fallback>
                <p:oleObj name="Equation" r:id="rId16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642" y="3886200"/>
                        <a:ext cx="225055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196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Relativistic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Energy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609600"/>
            <a:ext cx="8453438" cy="5030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Due to the new idea of relativistic mass, we must now redefine the concepts of work and energy.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/>
              <a:t>Modify Newton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second law to include our new definition of linear momentum, and force becomes</a:t>
            </a:r>
            <a:r>
              <a:rPr lang="en-US" altLang="ja-JP" sz="2400" dirty="0" smtClean="0"/>
              <a:t>:</a:t>
            </a:r>
          </a:p>
          <a:p>
            <a:pPr lvl="1" eaLnBrk="1" hangingPunct="1"/>
            <a:endParaRPr lang="en-US" altLang="ja-JP" sz="2400" dirty="0" smtClean="0"/>
          </a:p>
          <a:p>
            <a:pPr lvl="1" eaLnBrk="1" hangingPunct="1"/>
            <a:endParaRPr lang="en-US" altLang="ja-JP" sz="2400" dirty="0" smtClean="0"/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W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done by a force </a:t>
            </a:r>
            <a:r>
              <a:rPr lang="en-US" sz="2800" b="1" dirty="0" smtClean="0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to move a particle from rest to a certain kinetic energy is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Resulting relativistic kinetic energy becomes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Why doesn’t this look anything like the classical KE?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5,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02248"/>
              </p:ext>
            </p:extLst>
          </p:nvPr>
        </p:nvGraphicFramePr>
        <p:xfrm>
          <a:off x="3276600" y="2297113"/>
          <a:ext cx="12430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1" name="Equation" r:id="rId3" imgW="635000" imgH="419100" progId="Equation.DSMT4">
                  <p:embed/>
                </p:oleObj>
              </mc:Choice>
              <mc:Fallback>
                <p:oleObj name="Equation" r:id="rId3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97113"/>
                        <a:ext cx="124301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083338"/>
              </p:ext>
            </p:extLst>
          </p:nvPr>
        </p:nvGraphicFramePr>
        <p:xfrm>
          <a:off x="4267200" y="3970338"/>
          <a:ext cx="15176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2" name="Equation" r:id="rId5" imgW="584200" imgH="152400" progId="Equation.DSMT4">
                  <p:embed/>
                </p:oleObj>
              </mc:Choice>
              <mc:Fallback>
                <p:oleObj name="Equation" r:id="rId5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970338"/>
                        <a:ext cx="1517650" cy="396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432834"/>
              </p:ext>
            </p:extLst>
          </p:nvPr>
        </p:nvGraphicFramePr>
        <p:xfrm>
          <a:off x="1524000" y="5056188"/>
          <a:ext cx="279082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3" name="Equation" r:id="rId7" imgW="1092200" imgH="330200" progId="Equation.DSMT4">
                  <p:embed/>
                </p:oleObj>
              </mc:Choice>
              <mc:Fallback>
                <p:oleObj name="Equation" r:id="rId7" imgW="1092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56188"/>
                        <a:ext cx="2790825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247207"/>
              </p:ext>
            </p:extLst>
          </p:nvPr>
        </p:nvGraphicFramePr>
        <p:xfrm>
          <a:off x="4572000" y="2362200"/>
          <a:ext cx="14160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4" name="Equation" r:id="rId9" imgW="723900" imgH="393700" progId="Equation.DSMT4">
                  <p:embed/>
                </p:oleObj>
              </mc:Choice>
              <mc:Fallback>
                <p:oleObj name="Equation" r:id="rId9" imgW="723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14160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399419"/>
              </p:ext>
            </p:extLst>
          </p:nvPr>
        </p:nvGraphicFramePr>
        <p:xfrm>
          <a:off x="6096000" y="2133600"/>
          <a:ext cx="20129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5" name="Equation" r:id="rId11" imgW="1028700" imgH="609600" progId="Equation.DSMT4">
                  <p:embed/>
                </p:oleObj>
              </mc:Choice>
              <mc:Fallback>
                <p:oleObj name="Equation" r:id="rId11" imgW="10287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33600"/>
                        <a:ext cx="201295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156953"/>
              </p:ext>
            </p:extLst>
          </p:nvPr>
        </p:nvGraphicFramePr>
        <p:xfrm>
          <a:off x="4314825" y="5181600"/>
          <a:ext cx="22383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6" name="Equation" r:id="rId13" imgW="876300" imgH="228600" progId="Equation.DSMT4">
                  <p:embed/>
                </p:oleObj>
              </mc:Choice>
              <mc:Fallback>
                <p:oleObj name="Equation" r:id="rId13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5181600"/>
                        <a:ext cx="223837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331562"/>
              </p:ext>
            </p:extLst>
          </p:nvPr>
        </p:nvGraphicFramePr>
        <p:xfrm>
          <a:off x="6477000" y="5181600"/>
          <a:ext cx="17526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7" name="Equation" r:id="rId15" imgW="685800" imgH="241300" progId="Equation.DSMT4">
                  <p:embed/>
                </p:oleObj>
              </mc:Choice>
              <mc:Fallback>
                <p:oleObj name="Equation" r:id="rId15" imgW="685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181600"/>
                        <a:ext cx="1752600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821800"/>
              </p:ext>
            </p:extLst>
          </p:nvPr>
        </p:nvGraphicFramePr>
        <p:xfrm>
          <a:off x="5689600" y="3657600"/>
          <a:ext cx="25400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8" name="Equation" r:id="rId17" imgW="977900" imgH="393700" progId="Equation.DSMT4">
                  <p:embed/>
                </p:oleObj>
              </mc:Choice>
              <mc:Fallback>
                <p:oleObj name="Equation" r:id="rId17" imgW="977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3657600"/>
                        <a:ext cx="2540000" cy="1023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803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21025</TotalTime>
  <Words>891</Words>
  <Application>Microsoft Macintosh PowerPoint</Application>
  <PresentationFormat>On-screen Show (4:3)</PresentationFormat>
  <Paragraphs>168</Paragraphs>
  <Slides>16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phys1443-spring02</vt:lpstr>
      <vt:lpstr>Equation</vt:lpstr>
      <vt:lpstr>PHYS 3313 – Section 001 Lecture #7</vt:lpstr>
      <vt:lpstr>Announcements</vt:lpstr>
      <vt:lpstr>PowerPoint Presentation</vt:lpstr>
      <vt:lpstr>Relativistic Momentum</vt:lpstr>
      <vt:lpstr>Relativistic Momentum</vt:lpstr>
      <vt:lpstr>Relativistic Momentum</vt:lpstr>
      <vt:lpstr>Relativistic and Classical Linear Momentum</vt:lpstr>
      <vt:lpstr>How do we keep momentum conserved in a relativistic case?</vt:lpstr>
      <vt:lpstr>Relativistic Energy</vt:lpstr>
      <vt:lpstr>Big note on Relativistic KE</vt:lpstr>
      <vt:lpstr>Total Energy and Rest Energy</vt:lpstr>
      <vt:lpstr>Relativistic and Classical Kinetic Energies</vt:lpstr>
      <vt:lpstr>Relationship of Energy and Momentum</vt:lpstr>
      <vt:lpstr>Massless Particles have a speed  equal to the speed of light c</vt:lpstr>
      <vt:lpstr>Units of Work, Energy and Mass</vt:lpstr>
      <vt:lpstr>Other Units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905</cp:revision>
  <dcterms:created xsi:type="dcterms:W3CDTF">2012-08-29T20:00:19Z</dcterms:created>
  <dcterms:modified xsi:type="dcterms:W3CDTF">2014-02-05T21:37:33Z</dcterms:modified>
</cp:coreProperties>
</file>