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7" r:id="rId2"/>
    <p:sldId id="624" r:id="rId3"/>
    <p:sldId id="614" r:id="rId4"/>
    <p:sldId id="615" r:id="rId5"/>
    <p:sldId id="625" r:id="rId6"/>
    <p:sldId id="616" r:id="rId7"/>
    <p:sldId id="617" r:id="rId8"/>
    <p:sldId id="618" r:id="rId9"/>
    <p:sldId id="619" r:id="rId10"/>
    <p:sldId id="620" r:id="rId11"/>
    <p:sldId id="626" r:id="rId12"/>
    <p:sldId id="627" r:id="rId13"/>
    <p:sldId id="628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image" Target="../media/image29.emf"/><Relationship Id="rId21" Type="http://schemas.openxmlformats.org/officeDocument/2006/relationships/image" Target="../media/image30.emf"/><Relationship Id="rId10" Type="http://schemas.openxmlformats.org/officeDocument/2006/relationships/image" Target="../media/image19.emf"/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4" Type="http://schemas.openxmlformats.org/officeDocument/2006/relationships/image" Target="../media/image23.emf"/><Relationship Id="rId15" Type="http://schemas.openxmlformats.org/officeDocument/2006/relationships/image" Target="../media/image24.emf"/><Relationship Id="rId16" Type="http://schemas.openxmlformats.org/officeDocument/2006/relationships/image" Target="../media/image25.emf"/><Relationship Id="rId17" Type="http://schemas.openxmlformats.org/officeDocument/2006/relationships/image" Target="../media/image26.emf"/><Relationship Id="rId18" Type="http://schemas.openxmlformats.org/officeDocument/2006/relationships/image" Target="../media/image27.emf"/><Relationship Id="rId19" Type="http://schemas.openxmlformats.org/officeDocument/2006/relationships/image" Target="../media/image2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986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9.e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20.e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21.emf"/><Relationship Id="rId27" Type="http://schemas.openxmlformats.org/officeDocument/2006/relationships/oleObject" Target="../embeddings/oleObject17.bin"/><Relationship Id="rId28" Type="http://schemas.openxmlformats.org/officeDocument/2006/relationships/image" Target="../media/image22.emf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30" Type="http://schemas.openxmlformats.org/officeDocument/2006/relationships/image" Target="../media/image23.emf"/><Relationship Id="rId31" Type="http://schemas.openxmlformats.org/officeDocument/2006/relationships/oleObject" Target="../embeddings/oleObject19.bin"/><Relationship Id="rId32" Type="http://schemas.openxmlformats.org/officeDocument/2006/relationships/image" Target="../media/image24.emf"/><Relationship Id="rId9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emf"/><Relationship Id="rId33" Type="http://schemas.openxmlformats.org/officeDocument/2006/relationships/oleObject" Target="../embeddings/oleObject20.bin"/><Relationship Id="rId34" Type="http://schemas.openxmlformats.org/officeDocument/2006/relationships/image" Target="../media/image25.emf"/><Relationship Id="rId35" Type="http://schemas.openxmlformats.org/officeDocument/2006/relationships/oleObject" Target="../embeddings/oleObject21.bin"/><Relationship Id="rId36" Type="http://schemas.openxmlformats.org/officeDocument/2006/relationships/image" Target="../media/image26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3.bin"/><Relationship Id="rId37" Type="http://schemas.openxmlformats.org/officeDocument/2006/relationships/oleObject" Target="../embeddings/oleObject22.bin"/><Relationship Id="rId38" Type="http://schemas.openxmlformats.org/officeDocument/2006/relationships/image" Target="../media/image27.emf"/><Relationship Id="rId39" Type="http://schemas.openxmlformats.org/officeDocument/2006/relationships/oleObject" Target="../embeddings/oleObject23.bin"/><Relationship Id="rId40" Type="http://schemas.openxmlformats.org/officeDocument/2006/relationships/image" Target="../media/image28.emf"/><Relationship Id="rId41" Type="http://schemas.openxmlformats.org/officeDocument/2006/relationships/oleObject" Target="../embeddings/oleObject24.bin"/><Relationship Id="rId42" Type="http://schemas.openxmlformats.org/officeDocument/2006/relationships/image" Target="../media/image29.emf"/><Relationship Id="rId43" Type="http://schemas.openxmlformats.org/officeDocument/2006/relationships/oleObject" Target="../embeddings/oleObject25.bin"/><Relationship Id="rId4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5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10,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3622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Binding Energy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Quantization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Discovery of the X-ray and the 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Determination of Electron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Charge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Line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Blackbody Radiation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81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9714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22083"/>
              </p:ext>
            </p:extLst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62616"/>
              </p:ext>
            </p:extLst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6189"/>
              </p:ext>
            </p:extLst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276431"/>
              </p:ext>
            </p:extLst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30187"/>
              </p:ext>
            </p:extLst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66674"/>
              </p:ext>
            </p:extLst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37050"/>
              </p:ext>
            </p:extLst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08111"/>
              </p:ext>
            </p:extLst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97945"/>
              </p:ext>
            </p:extLst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07281"/>
              </p:ext>
            </p:extLst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06578"/>
              </p:ext>
            </p:extLst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72524"/>
              </p:ext>
            </p:extLst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826928"/>
              </p:ext>
            </p:extLst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73675"/>
              </p:ext>
            </p:extLst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750922"/>
              </p:ext>
            </p:extLst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29800"/>
              </p:ext>
            </p:extLst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99993"/>
              </p:ext>
            </p:extLst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41297"/>
              </p:ext>
            </p:extLst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00063"/>
              </p:ext>
            </p:extLst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60190"/>
              </p:ext>
            </p:extLst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75436"/>
              </p:ext>
            </p:extLst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01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36878"/>
              </p:ext>
            </p:extLst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90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86467"/>
              </p:ext>
            </p:extLst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91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95038"/>
              </p:ext>
            </p:extLst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92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96491"/>
              </p:ext>
            </p:extLst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93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9642"/>
              </p:ext>
            </p:extLst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94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5603"/>
              </p:ext>
            </p:extLst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95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95524"/>
              </p:ext>
            </p:extLst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96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79882"/>
              </p:ext>
            </p:extLst>
          </p:nvPr>
        </p:nvGraphicFramePr>
        <p:xfrm>
          <a:off x="2389187" y="5429250"/>
          <a:ext cx="42402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97" name="Equation" r:id="rId17" imgW="2171700" imgH="419100" progId="Equation.DSMT4">
                  <p:embed/>
                </p:oleObj>
              </mc:Choice>
              <mc:Fallback>
                <p:oleObj name="Equation" r:id="rId17" imgW="217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5429250"/>
                        <a:ext cx="424021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769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5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Reading assignments: CH3.9</a:t>
            </a:r>
          </a:p>
          <a:p>
            <a:pPr eaLnBrk="1" hangingPunct="1"/>
            <a:r>
              <a:rPr lang="en-US" dirty="0"/>
              <a:t>Homework #2</a:t>
            </a:r>
          </a:p>
          <a:p>
            <a:pPr lvl="1" eaLnBrk="1" hangingPunct="1"/>
            <a:r>
              <a:rPr lang="en-US" dirty="0"/>
              <a:t>CH3 end of the chapter problems: 2, 19, 27, 36, 41, 47 and 57</a:t>
            </a:r>
          </a:p>
          <a:p>
            <a:pPr lvl="1" eaLnBrk="1" hangingPunct="1"/>
            <a:r>
              <a:rPr lang="en-US" dirty="0"/>
              <a:t>Due Wednesday, </a:t>
            </a:r>
            <a:r>
              <a:rPr lang="en-US" dirty="0" smtClean="0"/>
              <a:t>Feb. 19</a:t>
            </a:r>
            <a:endParaRPr lang="en-US" dirty="0"/>
          </a:p>
          <a:p>
            <a:pPr eaLnBrk="1" hangingPunct="1"/>
            <a:r>
              <a:rPr lang="en-US" dirty="0"/>
              <a:t>Quiz #2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Feb. 19</a:t>
            </a:r>
            <a:endParaRPr lang="en-US" dirty="0"/>
          </a:p>
          <a:p>
            <a:pPr lvl="1" eaLnBrk="1" hangingPunct="1"/>
            <a:r>
              <a:rPr lang="en-US" dirty="0"/>
              <a:t>Beginning of the class</a:t>
            </a:r>
          </a:p>
          <a:p>
            <a:pPr lvl="1" eaLnBrk="1" hangingPunct="1"/>
            <a:r>
              <a:rPr lang="en-US" dirty="0"/>
              <a:t>Covers CH1.1 – what we finish </a:t>
            </a:r>
            <a:r>
              <a:rPr lang="en-US" dirty="0" smtClean="0"/>
              <a:t>this Monday</a:t>
            </a:r>
            <a:r>
              <a:rPr lang="en-US" dirty="0"/>
              <a:t>, </a:t>
            </a:r>
            <a:r>
              <a:rPr lang="en-US" dirty="0" smtClean="0"/>
              <a:t>Feb.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 system together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29725"/>
              </p:ext>
            </p:extLst>
          </p:nvPr>
        </p:nvGraphicFramePr>
        <p:xfrm>
          <a:off x="1470025" y="3733800"/>
          <a:ext cx="3863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0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3863975" cy="788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49517"/>
              </p:ext>
            </p:extLst>
          </p:nvPr>
        </p:nvGraphicFramePr>
        <p:xfrm>
          <a:off x="1524000" y="4930775"/>
          <a:ext cx="106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1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30775"/>
                        <a:ext cx="1063625" cy="6318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91315"/>
              </p:ext>
            </p:extLst>
          </p:nvPr>
        </p:nvGraphicFramePr>
        <p:xfrm>
          <a:off x="2520950" y="4800600"/>
          <a:ext cx="4337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2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00600"/>
                        <a:ext cx="4337050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94778"/>
              </p:ext>
            </p:extLst>
          </p:nvPr>
        </p:nvGraphicFramePr>
        <p:xfrm>
          <a:off x="5356225" y="3695700"/>
          <a:ext cx="1577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3" name="Equation" r:id="rId9" imgW="508000" imgH="355600" progId="Equation.DSMT4">
                  <p:embed/>
                </p:oleObj>
              </mc:Choice>
              <mc:Fallback>
                <p:oleObj name="Equation" r:id="rId9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695700"/>
                        <a:ext cx="15779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97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Examples 2.13 and 2.15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914400"/>
            <a:ext cx="8204200" cy="50292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Ex. 2.13: A 2-GeV proton hits another 2-GeV proton in a head on collision. (proton rest mass = 938MeV/c</a:t>
            </a:r>
            <a:r>
              <a:rPr lang="en-US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Compute v,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>
                <a:cs typeface="ＭＳ Ｐゴシック" pitchFamily="-84" charset="-128"/>
              </a:rPr>
              <a:t>, p, K and E for each of the initial protons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What happens to the kinetic energy?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Ex. 2.15: What is the minimum kinetic energy the protons must have in the head-on collision in the reaction </a:t>
            </a:r>
            <a:r>
              <a:rPr lang="en-US" dirty="0" err="1" smtClean="0">
                <a:cs typeface="ＭＳ Ｐゴシック" pitchFamily="-84" charset="-128"/>
              </a:rPr>
              <a:t>p+p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π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+d, in order to produce the positively charged pion and a deuteron.  The mass of pion is 139.6MeV/c</a:t>
            </a:r>
            <a:r>
              <a:rPr lang="en-US" baseline="30000" dirty="0" smtClean="0">
                <a:cs typeface="ＭＳ Ｐゴシック" pitchFamily="-84" charset="-128"/>
                <a:sym typeface="Wingdings"/>
              </a:rPr>
              <a:t>2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5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219200"/>
            <a:ext cx="7975600" cy="44831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X</a:t>
            </a:r>
            <a:r>
              <a:rPr lang="en-US" dirty="0" smtClean="0"/>
              <a:t> </a:t>
            </a:r>
            <a:r>
              <a:rPr lang="en-US" dirty="0"/>
              <a:t>rays emitted by cathode rays bombarding </a:t>
            </a:r>
            <a:r>
              <a:rPr lang="en-US" dirty="0" smtClean="0"/>
              <a:t>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6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 the 1890’s scientists and engineers were familiar with cathode rays, generated from one of the metal plates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People thought cathode rays had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glowed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9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57200" y="2743200"/>
            <a:ext cx="3581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667000"/>
            <a:ext cx="2438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</a:t>
            </a:r>
            <a:r>
              <a:rPr lang="en-US" sz="2800" dirty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</a:t>
            </a:r>
            <a:r>
              <a:rPr lang="en-US" sz="2800" dirty="0">
                <a:cs typeface="ＭＳ Ｐゴシック" pitchFamily="-84" charset="-128"/>
              </a:rPr>
              <a:t>the 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for 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774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48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22472</TotalTime>
  <Words>1028</Words>
  <Application>Microsoft Macintosh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3313 – Section 001 Lecture #8</vt:lpstr>
      <vt:lpstr>Announcements</vt:lpstr>
      <vt:lpstr>Binding Energy</vt:lpstr>
      <vt:lpstr>Examples 2.13 and 2.15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932</cp:revision>
  <dcterms:created xsi:type="dcterms:W3CDTF">2012-08-29T20:00:19Z</dcterms:created>
  <dcterms:modified xsi:type="dcterms:W3CDTF">2014-02-10T21:07:24Z</dcterms:modified>
</cp:coreProperties>
</file>