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7" r:id="rId2"/>
    <p:sldId id="624" r:id="rId3"/>
    <p:sldId id="661" r:id="rId4"/>
    <p:sldId id="641" r:id="rId5"/>
    <p:sldId id="642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8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7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8.emf"/><Relationship Id="rId10" Type="http://schemas.openxmlformats.org/officeDocument/2006/relationships/image" Target="../media/image22.emf"/><Relationship Id="rId11" Type="http://schemas.openxmlformats.org/officeDocument/2006/relationships/image" Target="../media/image3.jpeg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4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5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20" Type="http://schemas.openxmlformats.org/officeDocument/2006/relationships/image" Target="../media/image37.emf"/><Relationship Id="rId21" Type="http://schemas.openxmlformats.org/officeDocument/2006/relationships/oleObject" Target="../embeddings/oleObject32.bin"/><Relationship Id="rId22" Type="http://schemas.openxmlformats.org/officeDocument/2006/relationships/image" Target="../media/image38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47.e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4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49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jpeg"/><Relationship Id="rId20" Type="http://schemas.openxmlformats.org/officeDocument/2006/relationships/oleObject" Target="../embeddings/oleObject49.bin"/><Relationship Id="rId21" Type="http://schemas.openxmlformats.org/officeDocument/2006/relationships/image" Target="../media/image58.emf"/><Relationship Id="rId22" Type="http://schemas.openxmlformats.org/officeDocument/2006/relationships/oleObject" Target="../embeddings/oleObject50.bin"/><Relationship Id="rId23" Type="http://schemas.openxmlformats.org/officeDocument/2006/relationships/image" Target="../media/image59.e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53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4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5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6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5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17,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3622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Pair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production/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Pair </a:t>
            </a:r>
            <a:r>
              <a:rPr lang="en-US" sz="3200" smtClean="0">
                <a:solidFill>
                  <a:schemeClr val="accent2"/>
                </a:solidFill>
                <a:latin typeface="Arial Narrow" pitchFamily="-84" charset="0"/>
              </a:rPr>
              <a:t>annihilation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photon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measured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Einstein’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Theory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01115"/>
              </p:ext>
            </p:extLst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8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84366"/>
              </p:ext>
            </p:extLst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9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79882"/>
              </p:ext>
            </p:extLst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0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95849"/>
              </p:ext>
            </p:extLst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1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129958"/>
              </p:ext>
            </p:extLst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2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149731"/>
              </p:ext>
            </p:extLst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3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62068"/>
              </p:ext>
            </p:extLst>
          </p:nvPr>
        </p:nvGraphicFramePr>
        <p:xfrm>
          <a:off x="3962400" y="1905000"/>
          <a:ext cx="2968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4" name="Equation" r:id="rId15" imgW="1219200" imgH="203200" progId="Equation.DSMT4">
                  <p:embed/>
                </p:oleObj>
              </mc:Choice>
              <mc:Fallback>
                <p:oleObj name="Equation" r:id="rId15" imgW="1219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29686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1668"/>
              </p:ext>
            </p:extLst>
          </p:nvPr>
        </p:nvGraphicFramePr>
        <p:xfrm>
          <a:off x="1279525" y="1295400"/>
          <a:ext cx="714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5" name="Equation" r:id="rId17" imgW="2933700" imgH="203200" progId="Equation.DSMT4">
                  <p:embed/>
                </p:oleObj>
              </mc:Choice>
              <mc:Fallback>
                <p:oleObj name="Equation" r:id="rId17" imgW="293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95400"/>
                        <a:ext cx="7140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070414"/>
              </p:ext>
            </p:extLst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6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685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depends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85939"/>
              </p:ext>
            </p:extLst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6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25326"/>
              </p:ext>
            </p:extLst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7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12539"/>
              </p:ext>
            </p:extLst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8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53425"/>
              </p:ext>
            </p:extLst>
          </p:nvPr>
        </p:nvGraphicFramePr>
        <p:xfrm>
          <a:off x="3124200" y="34290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9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42646"/>
              </p:ext>
            </p:extLst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0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63547"/>
              </p:ext>
            </p:extLst>
          </p:nvPr>
        </p:nvGraphicFramePr>
        <p:xfrm>
          <a:off x="4016375" y="32004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1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2004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86829"/>
              </p:ext>
            </p:extLst>
          </p:nvPr>
        </p:nvGraphicFramePr>
        <p:xfrm>
          <a:off x="5486400" y="34290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2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69663"/>
              </p:ext>
            </p:extLst>
          </p:nvPr>
        </p:nvGraphicFramePr>
        <p:xfrm>
          <a:off x="6972300" y="33750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3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3750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00702"/>
              </p:ext>
            </p:extLst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4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08126"/>
              </p:ext>
            </p:extLst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5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277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=2.93eV). Calculate (a) the photon energy (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) and (b)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3.11: Photoelectric Effect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75132"/>
              </p:ext>
            </p:extLst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0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551223"/>
              </p:ext>
            </p:extLst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1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9749"/>
              </p:ext>
            </p:extLst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2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506393"/>
              </p:ext>
            </p:extLst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3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90725"/>
              </p:ext>
            </p:extLst>
          </p:nvPr>
        </p:nvGraphicFramePr>
        <p:xfrm>
          <a:off x="2808288" y="2057400"/>
          <a:ext cx="59864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4" name="Equation" r:id="rId11" imgW="2578100" imgH="457200" progId="Equation.DSMT4">
                  <p:embed/>
                </p:oleObj>
              </mc:Choice>
              <mc:Fallback>
                <p:oleObj name="Equation" r:id="rId11" imgW="257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57400"/>
                        <a:ext cx="59864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8450"/>
              </p:ext>
            </p:extLst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5" name="Equation" r:id="rId13" imgW="304800" imgH="203200" progId="Equation.DSMT4">
                  <p:embed/>
                </p:oleObj>
              </mc:Choice>
              <mc:Fallback>
                <p:oleObj name="Equation" r:id="rId1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65840"/>
              </p:ext>
            </p:extLst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6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93923"/>
              </p:ext>
            </p:extLst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7" name="Equation" r:id="rId17" imgW="520700" imgH="203200" progId="Equation.DSMT4">
                  <p:embed/>
                </p:oleObj>
              </mc:Choice>
              <mc:Fallback>
                <p:oleObj name="Equation" r:id="rId17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3261"/>
              </p:ext>
            </p:extLst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8" name="Equation" r:id="rId19" imgW="368300" imgH="190500" progId="Equation.DSMT4">
                  <p:embed/>
                </p:oleObj>
              </mc:Choice>
              <mc:Fallback>
                <p:oleObj name="Equation" r:id="rId19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59506"/>
              </p:ext>
            </p:extLst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9" name="Equation" r:id="rId21" imgW="508000" imgH="393700" progId="Equation.DSMT4">
                  <p:embed/>
                </p:oleObj>
              </mc:Choice>
              <mc:Fallback>
                <p:oleObj name="Equation" r:id="rId21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950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</a:t>
            </a:r>
            <a:r>
              <a:rPr lang="en-US" altLang="ja-JP" sz="2000" dirty="0" smtClean="0">
                <a:cs typeface="ＭＳ Ｐゴシック" pitchFamily="-84" charset="-128"/>
              </a:rPr>
              <a:t>energy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x rays by </a:t>
            </a:r>
            <a:r>
              <a:rPr lang="en-US" sz="1600" dirty="0" smtClean="0">
                <a:cs typeface="ＭＳ Ｐゴシック" pitchFamily="-84" charset="-128"/>
              </a:rPr>
              <a:t>bremsstrahlung </a:t>
            </a:r>
            <a:r>
              <a:rPr lang="en-US" sz="1600" dirty="0">
                <a:cs typeface="ＭＳ Ｐゴシック" pitchFamily="-84" charset="-128"/>
              </a:rPr>
              <a:t>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X-ray wavelengths range 0.01 – 10nm.  What is the minimum energy of an electron to produce X-ray?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38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48265"/>
              </p:ext>
            </p:extLst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4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508259"/>
              </p:ext>
            </p:extLst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5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810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927"/>
              </p:ext>
            </p:extLst>
          </p:nvPr>
        </p:nvGraphicFramePr>
        <p:xfrm>
          <a:off x="1909762" y="4570413"/>
          <a:ext cx="7572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12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570413"/>
                        <a:ext cx="7572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607595"/>
              </p:ext>
            </p:extLst>
          </p:nvPr>
        </p:nvGraphicFramePr>
        <p:xfrm>
          <a:off x="2667000" y="4572000"/>
          <a:ext cx="909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13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9096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43554"/>
              </p:ext>
            </p:extLst>
          </p:nvPr>
        </p:nvGraphicFramePr>
        <p:xfrm>
          <a:off x="3584575" y="4343400"/>
          <a:ext cx="606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14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343400"/>
                        <a:ext cx="6064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1119"/>
              </p:ext>
            </p:extLst>
          </p:nvPr>
        </p:nvGraphicFramePr>
        <p:xfrm>
          <a:off x="1295400" y="5508625"/>
          <a:ext cx="806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15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08625"/>
                        <a:ext cx="806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945512"/>
              </p:ext>
            </p:extLst>
          </p:nvPr>
        </p:nvGraphicFramePr>
        <p:xfrm>
          <a:off x="2087562" y="5334000"/>
          <a:ext cx="80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16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334000"/>
                        <a:ext cx="8080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95390"/>
              </p:ext>
            </p:extLst>
          </p:nvPr>
        </p:nvGraphicFramePr>
        <p:xfrm>
          <a:off x="2895600" y="5265737"/>
          <a:ext cx="2017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17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65737"/>
                        <a:ext cx="20177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469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458199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electron.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collisions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99015"/>
              </p:ext>
            </p:extLst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38069"/>
              </p:ext>
            </p:extLst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8972"/>
              </p:ext>
            </p:extLst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84860"/>
              </p:ext>
            </p:extLst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702715"/>
              </p:ext>
            </p:extLst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485396"/>
              </p:ext>
            </p:extLst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064019"/>
              </p:ext>
            </p:extLst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91488"/>
              </p:ext>
            </p:extLst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438311"/>
              </p:ext>
            </p:extLst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86250"/>
              </p:ext>
            </p:extLst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464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#2</a:t>
            </a:r>
          </a:p>
          <a:p>
            <a:pPr lvl="1" eaLnBrk="1" hangingPunct="1"/>
            <a:r>
              <a:rPr lang="en-US" sz="2400" dirty="0"/>
              <a:t>CH3 end of the chapter problems: 2, 19, 27, 36, 41, 47 and 57</a:t>
            </a:r>
          </a:p>
          <a:p>
            <a:pPr lvl="1" eaLnBrk="1" hangingPunct="1"/>
            <a:r>
              <a:rPr lang="en-US" sz="2400" dirty="0"/>
              <a:t>Due </a:t>
            </a:r>
            <a:r>
              <a:rPr lang="en-US" sz="2400" dirty="0" smtClean="0"/>
              <a:t>this Wednesday</a:t>
            </a:r>
            <a:r>
              <a:rPr lang="en-US" sz="2400" dirty="0"/>
              <a:t>, </a:t>
            </a:r>
            <a:r>
              <a:rPr lang="en-US" sz="2400" dirty="0" smtClean="0"/>
              <a:t>Feb. 19</a:t>
            </a:r>
            <a:endParaRPr lang="en-US" sz="2400" dirty="0"/>
          </a:p>
          <a:p>
            <a:pPr eaLnBrk="1" hangingPunct="1"/>
            <a:r>
              <a:rPr lang="en-US" sz="2800" dirty="0" smtClean="0"/>
              <a:t>Reminder: Quiz </a:t>
            </a:r>
            <a:r>
              <a:rPr lang="en-US" sz="2800" dirty="0"/>
              <a:t>#2 </a:t>
            </a:r>
            <a:r>
              <a:rPr lang="en-US" sz="2800" dirty="0" smtClean="0"/>
              <a:t>Wednesday</a:t>
            </a:r>
            <a:r>
              <a:rPr lang="en-US" sz="2800" dirty="0"/>
              <a:t>, </a:t>
            </a:r>
            <a:r>
              <a:rPr lang="en-US" sz="2800" dirty="0" smtClean="0"/>
              <a:t>Feb. 19</a:t>
            </a:r>
            <a:endParaRPr lang="en-US" sz="2800" dirty="0"/>
          </a:p>
          <a:p>
            <a:pPr lvl="1" eaLnBrk="1" hangingPunct="1"/>
            <a:r>
              <a:rPr lang="en-US" sz="2400" dirty="0"/>
              <a:t>Beginning of the class</a:t>
            </a:r>
          </a:p>
          <a:p>
            <a:pPr lvl="1" eaLnBrk="1" hangingPunct="1"/>
            <a:r>
              <a:rPr lang="en-US" sz="2400" dirty="0"/>
              <a:t>Covers CH1.1 – what we finish </a:t>
            </a:r>
            <a:r>
              <a:rPr lang="en-US" sz="2400" dirty="0" smtClean="0"/>
              <a:t>Monday</a:t>
            </a:r>
            <a:r>
              <a:rPr lang="en-US" sz="2400" dirty="0"/>
              <a:t>, </a:t>
            </a:r>
            <a:r>
              <a:rPr lang="en-US" sz="2400" dirty="0" smtClean="0"/>
              <a:t>Feb. 17</a:t>
            </a:r>
          </a:p>
          <a:p>
            <a:pPr lvl="1" eaLnBrk="1" hangingPunct="1"/>
            <a:r>
              <a:rPr lang="en-US" sz="2400" dirty="0" smtClean="0"/>
              <a:t>BYOF: You may bring a </a:t>
            </a:r>
            <a:r>
              <a:rPr lang="en-US" sz="2400" dirty="0"/>
              <a:t>one 8.5x11.5 sheet (front and back) of handwritten formulae and values of constants for the </a:t>
            </a:r>
            <a:r>
              <a:rPr lang="en-US" sz="2400" dirty="0" smtClean="0"/>
              <a:t>exam</a:t>
            </a:r>
          </a:p>
          <a:p>
            <a:pPr lvl="1" eaLnBrk="1" hangingPunct="1"/>
            <a:r>
              <a:rPr lang="en-US" sz="2400" dirty="0"/>
              <a:t>No derivations or solutions of any problems allowed</a:t>
            </a:r>
            <a:r>
              <a:rPr lang="en-US" sz="2400" dirty="0" smtClean="0"/>
              <a:t>!</a:t>
            </a:r>
            <a:endParaRPr lang="en-US" sz="2400" dirty="0"/>
          </a:p>
          <a:p>
            <a:pPr lvl="1" eaLnBrk="1" hangingPunct="1"/>
            <a:r>
              <a:rPr lang="en-US" sz="2400" dirty="0"/>
              <a:t>No </a:t>
            </a:r>
            <a:r>
              <a:rPr lang="en-US" sz="2400" dirty="0" smtClean="0"/>
              <a:t>additional formulae </a:t>
            </a:r>
            <a:r>
              <a:rPr lang="en-US" sz="2400" dirty="0"/>
              <a:t>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this Wednesday: Dr.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Feb.26 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6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a metal transfers energy to the electrons, allowing them to escape the surface of the metal.  Ejected electrons are called photoelectrons.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Other methods </a:t>
            </a:r>
            <a:r>
              <a:rPr lang="en-US" sz="28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Thermionic emission</a:t>
            </a:r>
            <a:r>
              <a:rPr lang="en-US" sz="2800" dirty="0">
                <a:cs typeface="ＭＳ Ｐゴシック" pitchFamily="-84" charset="-128"/>
              </a:rPr>
              <a:t>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Secondary emission</a:t>
            </a:r>
            <a:r>
              <a:rPr lang="en-US" sz="2800" dirty="0">
                <a:cs typeface="ＭＳ Ｐゴシック" pitchFamily="-84" charset="-128"/>
              </a:rPr>
              <a:t>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Field emission</a:t>
            </a:r>
            <a:r>
              <a:rPr lang="en-US" sz="2800" dirty="0">
                <a:cs typeface="ＭＳ Ｐゴシック" pitchFamily="-84" charset="-128"/>
              </a:rPr>
              <a:t>: A strong external electric field pulls the electron out of the material</a:t>
            </a:r>
            <a:r>
              <a:rPr lang="en-US" sz="2800" dirty="0" smtClean="0">
                <a:cs typeface="ＭＳ Ｐゴシック" pitchFamily="-84" charset="-128"/>
              </a:rPr>
              <a:t>.  (an example?)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3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in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1752600" cy="58477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reverse direction to stop I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327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9748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33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Einstein’</a:t>
            </a:r>
            <a:r>
              <a:rPr lang="en-US" altLang="ja-JP" sz="4000" dirty="0" smtClean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Einstein suggested that the electromagnetic radiation field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where </a:t>
            </a:r>
            <a:r>
              <a:rPr lang="en-US" i="1" dirty="0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The photon travels at the speed of light in a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575126"/>
              </p:ext>
            </p:extLst>
          </p:nvPr>
        </p:nvGraphicFramePr>
        <p:xfrm>
          <a:off x="3429000" y="2438400"/>
          <a:ext cx="119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6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19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7796"/>
              </p:ext>
            </p:extLst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7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41656"/>
              </p:ext>
            </p:extLst>
          </p:nvPr>
        </p:nvGraphicFramePr>
        <p:xfrm>
          <a:off x="4495800" y="2362200"/>
          <a:ext cx="855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8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855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820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24741</TotalTime>
  <Words>1318</Words>
  <Application>Microsoft Macintosh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3313 – Section 001 Lecture #10</vt:lpstr>
      <vt:lpstr>Announcements</vt:lpstr>
      <vt:lpstr>Special Project #3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  <vt:lpstr>X-Ray Production</vt:lpstr>
      <vt:lpstr>Inverse Photoelectric Effect.</vt:lpstr>
      <vt:lpstr>Compton Effect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991</cp:revision>
  <dcterms:created xsi:type="dcterms:W3CDTF">2012-08-29T20:00:19Z</dcterms:created>
  <dcterms:modified xsi:type="dcterms:W3CDTF">2014-02-17T20:42:58Z</dcterms:modified>
</cp:coreProperties>
</file>