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77" r:id="rId2"/>
    <p:sldId id="624" r:id="rId3"/>
    <p:sldId id="680" r:id="rId4"/>
    <p:sldId id="661" r:id="rId5"/>
    <p:sldId id="681" r:id="rId6"/>
    <p:sldId id="653" r:id="rId7"/>
    <p:sldId id="654" r:id="rId8"/>
    <p:sldId id="655" r:id="rId9"/>
    <p:sldId id="656" r:id="rId10"/>
    <p:sldId id="657" r:id="rId11"/>
    <p:sldId id="658" r:id="rId1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D5E9"/>
    <a:srgbClr val="5FE9DD"/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9" Type="http://schemas.openxmlformats.org/officeDocument/2006/relationships/image" Target="../media/image11.emf"/><Relationship Id="rId10" Type="http://schemas.openxmlformats.org/officeDocument/2006/relationships/image" Target="../media/image12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8" Type="http://schemas.openxmlformats.org/officeDocument/2006/relationships/image" Target="../media/image22.emf"/><Relationship Id="rId9" Type="http://schemas.openxmlformats.org/officeDocument/2006/relationships/image" Target="../media/image23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image" Target="../media/image24.emf"/><Relationship Id="rId2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7" Type="http://schemas.openxmlformats.org/officeDocument/2006/relationships/image" Target="../media/image34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8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4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19,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19,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19,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19,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19,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14975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19,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7162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19,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19,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19,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19,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19,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19,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19,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19,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Feb. 19,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1" r:id="rId13"/>
    <p:sldLayoutId id="2147483722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20" Type="http://schemas.openxmlformats.org/officeDocument/2006/relationships/oleObject" Target="../embeddings/oleObject9.bin"/><Relationship Id="rId21" Type="http://schemas.openxmlformats.org/officeDocument/2006/relationships/image" Target="../media/image11.emf"/><Relationship Id="rId22" Type="http://schemas.openxmlformats.org/officeDocument/2006/relationships/oleObject" Target="../embeddings/oleObject10.bin"/><Relationship Id="rId23" Type="http://schemas.openxmlformats.org/officeDocument/2006/relationships/image" Target="../media/image12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6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7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8.e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9.e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.bin"/><Relationship Id="rId20" Type="http://schemas.openxmlformats.org/officeDocument/2006/relationships/image" Target="../media/image23.emf"/><Relationship Id="rId10" Type="http://schemas.openxmlformats.org/officeDocument/2006/relationships/image" Target="../media/image18.emf"/><Relationship Id="rId11" Type="http://schemas.openxmlformats.org/officeDocument/2006/relationships/oleObject" Target="../embeddings/oleObject16.bin"/><Relationship Id="rId12" Type="http://schemas.openxmlformats.org/officeDocument/2006/relationships/image" Target="../media/image19.emf"/><Relationship Id="rId13" Type="http://schemas.openxmlformats.org/officeDocument/2006/relationships/oleObject" Target="../embeddings/oleObject17.bin"/><Relationship Id="rId14" Type="http://schemas.openxmlformats.org/officeDocument/2006/relationships/image" Target="../media/image20.emf"/><Relationship Id="rId15" Type="http://schemas.openxmlformats.org/officeDocument/2006/relationships/oleObject" Target="../embeddings/oleObject18.bin"/><Relationship Id="rId16" Type="http://schemas.openxmlformats.org/officeDocument/2006/relationships/image" Target="../media/image21.emf"/><Relationship Id="rId17" Type="http://schemas.openxmlformats.org/officeDocument/2006/relationships/oleObject" Target="../embeddings/oleObject19.bin"/><Relationship Id="rId18" Type="http://schemas.openxmlformats.org/officeDocument/2006/relationships/image" Target="../media/image22.emf"/><Relationship Id="rId19" Type="http://schemas.openxmlformats.org/officeDocument/2006/relationships/oleObject" Target="../embeddings/oleObject20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2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oleObject" Target="../embeddings/oleObject21.bin"/><Relationship Id="rId5" Type="http://schemas.openxmlformats.org/officeDocument/2006/relationships/image" Target="../media/image24.e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22.emf"/><Relationship Id="rId8" Type="http://schemas.openxmlformats.org/officeDocument/2006/relationships/oleObject" Target="../embeddings/oleObject23.bin"/><Relationship Id="rId9" Type="http://schemas.openxmlformats.org/officeDocument/2006/relationships/image" Target="../media/image25.emf"/><Relationship Id="rId10" Type="http://schemas.openxmlformats.org/officeDocument/2006/relationships/oleObject" Target="../embeddings/oleObject24.bin"/><Relationship Id="rId11" Type="http://schemas.openxmlformats.org/officeDocument/2006/relationships/image" Target="../media/image2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emf"/><Relationship Id="rId12" Type="http://schemas.openxmlformats.org/officeDocument/2006/relationships/oleObject" Target="../embeddings/oleObject29.bin"/><Relationship Id="rId13" Type="http://schemas.openxmlformats.org/officeDocument/2006/relationships/image" Target="../media/image32.emf"/><Relationship Id="rId14" Type="http://schemas.openxmlformats.org/officeDocument/2006/relationships/oleObject" Target="../embeddings/oleObject30.bin"/><Relationship Id="rId15" Type="http://schemas.openxmlformats.org/officeDocument/2006/relationships/image" Target="../media/image33.emf"/><Relationship Id="rId16" Type="http://schemas.openxmlformats.org/officeDocument/2006/relationships/oleObject" Target="../embeddings/oleObject31.bin"/><Relationship Id="rId17" Type="http://schemas.openxmlformats.org/officeDocument/2006/relationships/image" Target="../media/image3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35.jpeg"/><Relationship Id="rId4" Type="http://schemas.openxmlformats.org/officeDocument/2006/relationships/oleObject" Target="../embeddings/oleObject25.bin"/><Relationship Id="rId5" Type="http://schemas.openxmlformats.org/officeDocument/2006/relationships/image" Target="../media/image28.e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29.emf"/><Relationship Id="rId8" Type="http://schemas.openxmlformats.org/officeDocument/2006/relationships/oleObject" Target="../embeddings/oleObject27.bin"/><Relationship Id="rId9" Type="http://schemas.openxmlformats.org/officeDocument/2006/relationships/image" Target="../media/image30.emf"/><Relationship Id="rId10" Type="http://schemas.openxmlformats.org/officeDocument/2006/relationships/oleObject" Target="../embeddings/oleObject2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#11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45188" y="1531203"/>
            <a:ext cx="31456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Feb. 19,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838200" y="2362200"/>
            <a:ext cx="762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Pair </a:t>
            </a: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production/Pair annihilation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Atomic Model of Thomson 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Rutherford Scattering Experiment and Rutherford Atomic </a:t>
            </a: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Model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The Classic Atomic Model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The Bohr Model of the Hydrogen </a:t>
            </a: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Atom</a:t>
            </a: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19,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-26987"/>
            <a:ext cx="8226425" cy="788987"/>
          </a:xfrm>
        </p:spPr>
        <p:txBody>
          <a:bodyPr/>
          <a:lstStyle/>
          <a:p>
            <a:pPr algn="ctr" eaLnBrk="1" hangingPunct="1"/>
            <a:r>
              <a:rPr lang="en-US" sz="3400" dirty="0" smtClean="0">
                <a:solidFill>
                  <a:srgbClr val="800000"/>
                </a:solidFill>
              </a:rPr>
              <a:t>The Atomic Models of Thomson and Rutherford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85800"/>
            <a:ext cx="8229600" cy="5257800"/>
          </a:xfrm>
        </p:spPr>
        <p:txBody>
          <a:bodyPr/>
          <a:lstStyle/>
          <a:p>
            <a:pPr marL="571500" indent="-571500" algn="l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3333CC"/>
                </a:solidFill>
              </a:rPr>
              <a:t>Without seeing it, 19</a:t>
            </a:r>
            <a:r>
              <a:rPr lang="en-US" sz="2800" baseline="30000" dirty="0" smtClean="0">
                <a:solidFill>
                  <a:srgbClr val="3333CC"/>
                </a:solidFill>
              </a:rPr>
              <a:t>th</a:t>
            </a:r>
            <a:r>
              <a:rPr lang="en-US" sz="2800" dirty="0" smtClean="0">
                <a:solidFill>
                  <a:srgbClr val="3333CC"/>
                </a:solidFill>
              </a:rPr>
              <a:t> century scientists believed atoms have structure.</a:t>
            </a:r>
            <a:endParaRPr lang="en-US" sz="2800" dirty="0">
              <a:solidFill>
                <a:srgbClr val="3333CC"/>
              </a:solidFill>
            </a:endParaRP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3333CC"/>
                </a:solidFill>
              </a:rPr>
              <a:t>Pieces </a:t>
            </a:r>
            <a:r>
              <a:rPr lang="en-US" sz="2800" dirty="0">
                <a:solidFill>
                  <a:srgbClr val="3333CC"/>
                </a:solidFill>
              </a:rPr>
              <a:t>of evidence that scientists had in 1900 to indicate that the atom was not a fundamental </a:t>
            </a:r>
            <a:r>
              <a:rPr lang="en-US" sz="2800" dirty="0" smtClean="0">
                <a:solidFill>
                  <a:srgbClr val="3333CC"/>
                </a:solidFill>
              </a:rPr>
              <a:t>unit</a:t>
            </a:r>
          </a:p>
          <a:p>
            <a:pPr marL="571500" indent="-571500" algn="l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</a:rPr>
              <a:t>There are simply too </a:t>
            </a:r>
            <a:r>
              <a:rPr lang="en-US" sz="2800" dirty="0">
                <a:solidFill>
                  <a:srgbClr val="3333CC"/>
                </a:solidFill>
              </a:rPr>
              <a:t>many kinds of </a:t>
            </a:r>
            <a:r>
              <a:rPr lang="en-US" sz="2800" dirty="0" smtClean="0">
                <a:solidFill>
                  <a:srgbClr val="3333CC"/>
                </a:solidFill>
              </a:rPr>
              <a:t>atoms (~70 known at that time), belonging </a:t>
            </a:r>
            <a:r>
              <a:rPr lang="en-US" sz="2800" dirty="0">
                <a:solidFill>
                  <a:srgbClr val="3333CC"/>
                </a:solidFill>
              </a:rPr>
              <a:t>to a distinct chemical </a:t>
            </a:r>
            <a:r>
              <a:rPr lang="en-US" sz="2800" dirty="0" smtClean="0">
                <a:solidFill>
                  <a:srgbClr val="3333CC"/>
                </a:solidFill>
              </a:rPr>
              <a:t>element</a:t>
            </a:r>
          </a:p>
          <a:p>
            <a:pPr marL="1314450" lvl="1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400" dirty="0" smtClean="0"/>
              <a:t>Too many to be fundamental!!</a:t>
            </a:r>
          </a:p>
          <a:p>
            <a:pPr marL="571500" indent="-571500" algn="l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3333CC"/>
                </a:solidFill>
              </a:rPr>
              <a:t>Atoms and electromagnetic phenomena</a:t>
            </a:r>
            <a:r>
              <a:rPr lang="en-US" sz="2800" dirty="0" smtClean="0">
                <a:solidFill>
                  <a:srgbClr val="3333CC"/>
                </a:solidFill>
              </a:rPr>
              <a:t> seem to be </a:t>
            </a:r>
            <a:r>
              <a:rPr lang="en-US" sz="2800" dirty="0">
                <a:solidFill>
                  <a:srgbClr val="3333CC"/>
                </a:solidFill>
              </a:rPr>
              <a:t>intimately </a:t>
            </a:r>
            <a:r>
              <a:rPr lang="en-US" sz="2800" dirty="0" smtClean="0">
                <a:solidFill>
                  <a:srgbClr val="3333CC"/>
                </a:solidFill>
              </a:rPr>
              <a:t>related</a:t>
            </a:r>
          </a:p>
          <a:p>
            <a:pPr marL="571500" indent="-571500" algn="l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3333CC"/>
                </a:solidFill>
              </a:rPr>
              <a:t>The</a:t>
            </a:r>
            <a:r>
              <a:rPr lang="en-US" sz="2800" dirty="0" smtClean="0">
                <a:solidFill>
                  <a:srgbClr val="3333CC"/>
                </a:solidFill>
              </a:rPr>
              <a:t> issue of </a:t>
            </a:r>
            <a:r>
              <a:rPr lang="en-US" sz="2800" b="1" dirty="0" smtClean="0">
                <a:solidFill>
                  <a:srgbClr val="3333CC"/>
                </a:solidFill>
              </a:rPr>
              <a:t>valence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smtClean="0">
                <a:solidFill>
                  <a:srgbClr val="3333CC"/>
                </a:solidFill>
                <a:sym typeface="Wingdings"/>
              </a:rPr>
              <a:t> Why c</a:t>
            </a:r>
            <a:r>
              <a:rPr lang="en-US" sz="2800" dirty="0" smtClean="0">
                <a:solidFill>
                  <a:srgbClr val="3333CC"/>
                </a:solidFill>
              </a:rPr>
              <a:t>ertain </a:t>
            </a:r>
            <a:r>
              <a:rPr lang="en-US" sz="2800" dirty="0">
                <a:solidFill>
                  <a:srgbClr val="3333CC"/>
                </a:solidFill>
              </a:rPr>
              <a:t>elements combine with some elements but not with </a:t>
            </a:r>
            <a:r>
              <a:rPr lang="en-US" sz="2800" dirty="0" smtClean="0">
                <a:solidFill>
                  <a:srgbClr val="3333CC"/>
                </a:solidFill>
              </a:rPr>
              <a:t>others?</a:t>
            </a:r>
          </a:p>
          <a:p>
            <a:pPr marL="1314450" lvl="1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400" dirty="0" smtClean="0">
                <a:solidFill>
                  <a:srgbClr val="000000"/>
                </a:solidFill>
              </a:rPr>
              <a:t>Is there a </a:t>
            </a:r>
            <a:r>
              <a:rPr lang="en-US" sz="2400" dirty="0">
                <a:solidFill>
                  <a:srgbClr val="000000"/>
                </a:solidFill>
              </a:rPr>
              <a:t>characteristic</a:t>
            </a:r>
            <a:r>
              <a:rPr lang="en-US" sz="2400" dirty="0" smtClean="0">
                <a:solidFill>
                  <a:srgbClr val="000000"/>
                </a:solidFill>
              </a:rPr>
              <a:t> internal </a:t>
            </a:r>
            <a:r>
              <a:rPr lang="en-US" sz="2400" dirty="0">
                <a:solidFill>
                  <a:srgbClr val="000000"/>
                </a:solidFill>
              </a:rPr>
              <a:t>atomic </a:t>
            </a:r>
            <a:r>
              <a:rPr lang="en-US" sz="2400" dirty="0" smtClean="0">
                <a:solidFill>
                  <a:srgbClr val="000000"/>
                </a:solidFill>
              </a:rPr>
              <a:t>structure?</a:t>
            </a:r>
          </a:p>
          <a:p>
            <a:pPr marL="571500" indent="-571500" algn="l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3333CC"/>
                </a:solidFill>
              </a:rPr>
              <a:t>The discoveries of radioactivity</a:t>
            </a:r>
            <a:r>
              <a:rPr lang="en-US" sz="2800" dirty="0" smtClean="0">
                <a:solidFill>
                  <a:srgbClr val="3333CC"/>
                </a:solidFill>
              </a:rPr>
              <a:t>, </a:t>
            </a:r>
            <a:r>
              <a:rPr lang="en-US" sz="2800" dirty="0" err="1">
                <a:solidFill>
                  <a:srgbClr val="3333CC"/>
                </a:solidFill>
              </a:rPr>
              <a:t>x</a:t>
            </a:r>
            <a:r>
              <a:rPr lang="en-US" sz="2800" dirty="0">
                <a:solidFill>
                  <a:srgbClr val="3333CC"/>
                </a:solidFill>
              </a:rPr>
              <a:t> rays, and</a:t>
            </a:r>
            <a:r>
              <a:rPr lang="en-US" sz="2800" dirty="0" smtClean="0">
                <a:solidFill>
                  <a:srgbClr val="3333CC"/>
                </a:solidFill>
              </a:rPr>
              <a:t> the </a:t>
            </a:r>
            <a:r>
              <a:rPr lang="en-US" sz="2800" dirty="0">
                <a:solidFill>
                  <a:srgbClr val="3333CC"/>
                </a:solidFill>
              </a:rPr>
              <a:t>electron</a:t>
            </a:r>
            <a:endParaRPr lang="en-US" sz="3600" dirty="0">
              <a:solidFill>
                <a:srgbClr val="3333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19,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281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33400"/>
            <a:ext cx="8229600" cy="60198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solidFill>
                  <a:srgbClr val="3333CC"/>
                </a:solidFill>
              </a:rPr>
              <a:t>Thomson’s “plum-pudding” model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endParaRPr lang="en-US" sz="2800" dirty="0" smtClean="0">
              <a:solidFill>
                <a:srgbClr val="3333CC"/>
              </a:solidFill>
              <a:sym typeface="Wingdings"/>
            </a:endParaRP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sym typeface="Wingdings"/>
              </a:rPr>
              <a:t>Atoms are electrically neutral and have electrons in them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sym typeface="Wingdings"/>
              </a:rPr>
              <a:t>Atoms must have an equal amount of positive charges in it to balance electron negative charges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sym typeface="Wingdings"/>
              </a:rPr>
              <a:t>So how about </a:t>
            </a:r>
            <a:r>
              <a:rPr lang="en-US" sz="2400" dirty="0" smtClean="0"/>
              <a:t>positive </a:t>
            </a:r>
            <a:r>
              <a:rPr lang="en-US" sz="2400" dirty="0"/>
              <a:t>charges spread uniformly throughout a sphere the size of the atom </a:t>
            </a:r>
            <a:r>
              <a:rPr lang="en-US" sz="2400" dirty="0" smtClean="0"/>
              <a:t>with </a:t>
            </a:r>
            <a:r>
              <a:rPr lang="en-US" sz="2400" dirty="0"/>
              <a:t>the newly discovered “negative” electrons embedded in a</a:t>
            </a:r>
            <a:r>
              <a:rPr lang="en-US" sz="2400" dirty="0" smtClean="0"/>
              <a:t> </a:t>
            </a:r>
            <a:r>
              <a:rPr lang="en-US" sz="2400" dirty="0"/>
              <a:t>uniform background.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>
              <a:solidFill>
                <a:srgbClr val="3333CC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3333CC"/>
                </a:solidFill>
              </a:rPr>
              <a:t>Thomson thought </a:t>
            </a:r>
            <a:r>
              <a:rPr lang="en-US" sz="2800" dirty="0">
                <a:solidFill>
                  <a:srgbClr val="3333CC"/>
                </a:solidFill>
              </a:rPr>
              <a:t>when the atom was </a:t>
            </a:r>
            <a:r>
              <a:rPr lang="en-US" sz="2800" dirty="0" smtClean="0">
                <a:solidFill>
                  <a:srgbClr val="3333CC"/>
                </a:solidFill>
              </a:rPr>
              <a:t>heated </a:t>
            </a:r>
            <a:r>
              <a:rPr lang="en-US" sz="2800" dirty="0">
                <a:solidFill>
                  <a:srgbClr val="3333CC"/>
                </a:solidFill>
              </a:rPr>
              <a:t>the electrons could vibrate about their equilibrium </a:t>
            </a:r>
            <a:r>
              <a:rPr lang="en-US" sz="2800" dirty="0" smtClean="0">
                <a:solidFill>
                  <a:srgbClr val="3333CC"/>
                </a:solidFill>
              </a:rPr>
              <a:t>positions</a:t>
            </a:r>
            <a:r>
              <a:rPr lang="en-US" sz="2800" dirty="0">
                <a:solidFill>
                  <a:srgbClr val="3333CC"/>
                </a:solidFill>
              </a:rPr>
              <a:t> </a:t>
            </a:r>
            <a:r>
              <a:rPr lang="en-US" sz="2800" dirty="0" smtClean="0">
                <a:solidFill>
                  <a:srgbClr val="3333CC"/>
                </a:solidFill>
              </a:rPr>
              <a:t>and thus produce </a:t>
            </a:r>
            <a:r>
              <a:rPr lang="en-US" sz="2800" dirty="0">
                <a:solidFill>
                  <a:srgbClr val="3333CC"/>
                </a:solidFill>
              </a:rPr>
              <a:t>electromagnetic radiation.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534400" cy="636587"/>
          </a:xfrm>
        </p:spPr>
        <p:txBody>
          <a:bodyPr/>
          <a:lstStyle/>
          <a:p>
            <a:pPr algn="ctr" eaLnBrk="1" hangingPunct="1"/>
            <a:r>
              <a:rPr lang="en-US" sz="3600" dirty="0"/>
              <a:t>Thomson’s Atomic Model</a:t>
            </a:r>
          </a:p>
        </p:txBody>
      </p:sp>
      <p:pic>
        <p:nvPicPr>
          <p:cNvPr id="2048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276600"/>
            <a:ext cx="198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19,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765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19,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486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Bring your special project after the class</a:t>
            </a:r>
          </a:p>
          <a:p>
            <a:pPr eaLnBrk="1" hangingPunct="1"/>
            <a:r>
              <a:rPr lang="en-US" sz="2800" dirty="0" smtClean="0"/>
              <a:t>Mid-term exam</a:t>
            </a:r>
          </a:p>
          <a:p>
            <a:pPr lvl="1" eaLnBrk="1" hangingPunct="1"/>
            <a:r>
              <a:rPr lang="en-US" sz="2400" dirty="0" smtClean="0"/>
              <a:t>In class on Wednesday, Mar. 5</a:t>
            </a:r>
          </a:p>
          <a:p>
            <a:pPr lvl="1" eaLnBrk="1" hangingPunct="1"/>
            <a:r>
              <a:rPr lang="en-US" sz="2400" dirty="0" smtClean="0"/>
              <a:t>Covers </a:t>
            </a:r>
            <a:r>
              <a:rPr lang="en-US" sz="2400" dirty="0"/>
              <a:t>CH1.1 – what we finish </a:t>
            </a:r>
            <a:r>
              <a:rPr lang="en-US" sz="2400" dirty="0" smtClean="0"/>
              <a:t>on Monday</a:t>
            </a:r>
            <a:r>
              <a:rPr lang="en-US" sz="2400" dirty="0"/>
              <a:t>, </a:t>
            </a:r>
            <a:r>
              <a:rPr lang="en-US" sz="2400" dirty="0" smtClean="0"/>
              <a:t>Mar. 3 + appendices</a:t>
            </a:r>
          </a:p>
          <a:p>
            <a:pPr lvl="1" eaLnBrk="1" hangingPunct="1"/>
            <a:r>
              <a:rPr lang="en-US" sz="2400" dirty="0"/>
              <a:t>Mid-term exam constitutes 20% of the total</a:t>
            </a:r>
          </a:p>
          <a:p>
            <a:pPr lvl="1" eaLnBrk="1" hangingPunct="1"/>
            <a:r>
              <a:rPr lang="en-US" sz="2400" b="1" u="sng" dirty="0">
                <a:solidFill>
                  <a:srgbClr val="FF0000"/>
                </a:solidFill>
              </a:rPr>
              <a:t>Please do NOT miss the exam!  You will get an F if you miss it.</a:t>
            </a:r>
          </a:p>
          <a:p>
            <a:pPr lvl="1" eaLnBrk="1" hangingPunct="1"/>
            <a:r>
              <a:rPr lang="en-US" sz="2400" dirty="0" smtClean="0"/>
              <a:t>BYOF: You may bring a </a:t>
            </a:r>
            <a:r>
              <a:rPr lang="en-US" sz="2400" dirty="0"/>
              <a:t>one 8.5x11.5 sheet (front and back) of handwritten formulae and values of constants for the </a:t>
            </a:r>
            <a:r>
              <a:rPr lang="en-US" sz="2400" dirty="0" smtClean="0"/>
              <a:t>exam</a:t>
            </a:r>
          </a:p>
          <a:p>
            <a:pPr lvl="1" eaLnBrk="1" hangingPunct="1"/>
            <a:r>
              <a:rPr lang="en-US" sz="2400" dirty="0"/>
              <a:t>No derivations or solutions of any problems allowed</a:t>
            </a:r>
            <a:r>
              <a:rPr lang="en-US" sz="2400" dirty="0" smtClean="0"/>
              <a:t>!</a:t>
            </a:r>
            <a:endParaRPr lang="en-US" sz="2400" dirty="0"/>
          </a:p>
          <a:p>
            <a:pPr lvl="1" eaLnBrk="1" hangingPunct="1"/>
            <a:r>
              <a:rPr lang="en-US" sz="2400" dirty="0"/>
              <a:t>No </a:t>
            </a:r>
            <a:r>
              <a:rPr lang="en-US" sz="2400" dirty="0" smtClean="0"/>
              <a:t>additional formulae </a:t>
            </a:r>
            <a:r>
              <a:rPr lang="en-US" sz="2400" dirty="0"/>
              <a:t>or values of constants will be provided</a:t>
            </a:r>
            <a:r>
              <a:rPr lang="en-US" sz="2400" dirty="0" smtClean="0"/>
              <a:t>!</a:t>
            </a:r>
          </a:p>
          <a:p>
            <a:pPr eaLnBrk="1" hangingPunct="1"/>
            <a:r>
              <a:rPr lang="en-US" sz="2800" dirty="0" smtClean="0"/>
              <a:t>Colloquium today: Dr. Kenichi </a:t>
            </a:r>
            <a:r>
              <a:rPr lang="en-US" sz="2800" dirty="0" err="1" smtClean="0"/>
              <a:t>Hatakeyama</a:t>
            </a:r>
            <a:r>
              <a:rPr lang="en-US" sz="2800" dirty="0" smtClean="0"/>
              <a:t> of Baylor U.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03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2-13 at 11.29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13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788987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800000"/>
                </a:solidFill>
              </a:rPr>
              <a:t>Reminder: Special Project #3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382000" cy="5257800"/>
          </a:xfrm>
        </p:spPr>
        <p:txBody>
          <a:bodyPr/>
          <a:lstStyle/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A total of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3333CC"/>
                </a:solidFill>
              </a:rPr>
              <a:t> incident projectile particle of atomic number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3333CC"/>
                </a:solidFill>
              </a:rPr>
              <a:t> kinetic energy </a:t>
            </a:r>
            <a:r>
              <a:rPr lang="en-US" dirty="0" smtClean="0">
                <a:solidFill>
                  <a:srgbClr val="FF0000"/>
                </a:solidFill>
              </a:rPr>
              <a:t>KE</a:t>
            </a:r>
            <a:r>
              <a:rPr lang="en-US" dirty="0" smtClean="0">
                <a:solidFill>
                  <a:srgbClr val="3333CC"/>
                </a:solidFill>
              </a:rPr>
              <a:t> scatter on a target of thickness </a:t>
            </a:r>
            <a:r>
              <a:rPr lang="en-US" dirty="0" err="1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3333CC"/>
                </a:solidFill>
              </a:rPr>
              <a:t>and atomic number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3333CC"/>
                </a:solidFill>
              </a:rPr>
              <a:t> </a:t>
            </a:r>
            <a:r>
              <a:rPr lang="en-US" dirty="0" smtClean="0">
                <a:solidFill>
                  <a:srgbClr val="3333CC"/>
                </a:solidFill>
              </a:rPr>
              <a:t>and has </a:t>
            </a:r>
            <a:r>
              <a:rPr lang="en-US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3333CC"/>
                </a:solidFill>
              </a:rPr>
              <a:t> atoms per volume</a:t>
            </a:r>
            <a:r>
              <a:rPr lang="en-US" sz="4000" dirty="0" smtClean="0">
                <a:solidFill>
                  <a:srgbClr val="3333CC"/>
                </a:solidFill>
              </a:rPr>
              <a:t>. </a:t>
            </a:r>
            <a:r>
              <a:rPr lang="en-US" dirty="0" smtClean="0">
                <a:solidFill>
                  <a:srgbClr val="3333CC"/>
                </a:solidFill>
              </a:rPr>
              <a:t>What is the total number of scattered projectile particles at an angle </a:t>
            </a:r>
            <a:r>
              <a:rPr lang="en-US" dirty="0" err="1" smtClean="0">
                <a:solidFill>
                  <a:srgbClr val="3333CC"/>
                </a:solidFill>
                <a:latin typeface="Symbol" charset="2"/>
                <a:cs typeface="Symbol" charset="2"/>
              </a:rPr>
              <a:t>θ</a:t>
            </a:r>
            <a:r>
              <a:rPr lang="en-US" dirty="0" smtClean="0">
                <a:solidFill>
                  <a:srgbClr val="3333CC"/>
                </a:solidFill>
              </a:rPr>
              <a:t>? (20 points)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Please be sure to clearly define all the variables used in your derivation! Points will be deducted for missing variable definitions.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This derivation must be done on your own.   Please do not copy the book, internet or your friends’.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Due is next Wednesday, Feb.26 .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19,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668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Compton Effect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1" y="685800"/>
            <a:ext cx="8382000" cy="5334000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When a photon enters matter, it is likely to interact with one of the atomic electrons. 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photon is scattered from only one electron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laws of conservation of energy and momentum apply as in any elastic collision between two particles. The momentum of a particle moving at the speed of light is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electron energy can be written as</a:t>
            </a:r>
          </a:p>
          <a:p>
            <a:pPr marL="533400" indent="-533400" eaLnBrk="1" hangingPunct="1">
              <a:buFont typeface="Wingdings" charset="0"/>
              <a:buNone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C</a:t>
            </a:r>
            <a:r>
              <a:rPr lang="en-US" sz="2000" dirty="0" smtClean="0">
                <a:cs typeface="+mn-cs"/>
              </a:rPr>
              <a:t>hange of the scattered photon wavelength is known as the </a:t>
            </a:r>
            <a:r>
              <a:rPr lang="en-US" sz="2000" b="1" dirty="0" smtClean="0">
                <a:cs typeface="+mn-cs"/>
              </a:rPr>
              <a:t>Compton effect</a:t>
            </a:r>
            <a:r>
              <a:rPr lang="en-US" sz="2000" dirty="0" smtClean="0">
                <a:cs typeface="+mn-cs"/>
              </a:rPr>
              <a:t>: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3225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052338"/>
              </p:ext>
            </p:extLst>
          </p:nvPr>
        </p:nvGraphicFramePr>
        <p:xfrm>
          <a:off x="2370137" y="2555875"/>
          <a:ext cx="67786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" name="Equation" r:id="rId3" imgW="266700" imgH="165100" progId="Equation.DSMT4">
                  <p:embed/>
                </p:oleObj>
              </mc:Choice>
              <mc:Fallback>
                <p:oleObj name="Equation" r:id="rId3" imgW="266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0137" y="2555875"/>
                        <a:ext cx="677863" cy="415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25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630308"/>
              </p:ext>
            </p:extLst>
          </p:nvPr>
        </p:nvGraphicFramePr>
        <p:xfrm>
          <a:off x="1295400" y="3692525"/>
          <a:ext cx="1141412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" name="Equation" r:id="rId5" imgW="342900" imgH="228600" progId="Equation.DSMT4">
                  <p:embed/>
                </p:oleObj>
              </mc:Choice>
              <mc:Fallback>
                <p:oleObj name="Equation" r:id="rId5" imgW="342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692525"/>
                        <a:ext cx="1141412" cy="754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25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144248"/>
              </p:ext>
            </p:extLst>
          </p:nvPr>
        </p:nvGraphicFramePr>
        <p:xfrm>
          <a:off x="1447800" y="5257800"/>
          <a:ext cx="11112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8" name="Equation" r:id="rId7" imgW="355600" imgH="177800" progId="Equation.DSMT4">
                  <p:embed/>
                </p:oleObj>
              </mc:Choice>
              <mc:Fallback>
                <p:oleObj name="Equation" r:id="rId7" imgW="3556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257800"/>
                        <a:ext cx="1111250" cy="550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"/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38800" y="2209800"/>
            <a:ext cx="3352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178654"/>
              </p:ext>
            </p:extLst>
          </p:nvPr>
        </p:nvGraphicFramePr>
        <p:xfrm>
          <a:off x="2971800" y="2209800"/>
          <a:ext cx="74295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" name="Equation" r:id="rId10" imgW="292100" imgH="393700" progId="Equation.DSMT4">
                  <p:embed/>
                </p:oleObj>
              </mc:Choice>
              <mc:Fallback>
                <p:oleObj name="Equation" r:id="rId10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209800"/>
                        <a:ext cx="742950" cy="992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057493"/>
              </p:ext>
            </p:extLst>
          </p:nvPr>
        </p:nvGraphicFramePr>
        <p:xfrm>
          <a:off x="3700463" y="2209800"/>
          <a:ext cx="871537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" name="Equation" r:id="rId12" imgW="342900" imgH="393700" progId="Equation.DSMT4">
                  <p:embed/>
                </p:oleObj>
              </mc:Choice>
              <mc:Fallback>
                <p:oleObj name="Equation" r:id="rId12" imgW="34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463" y="2209800"/>
                        <a:ext cx="871537" cy="992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529248"/>
              </p:ext>
            </p:extLst>
          </p:nvPr>
        </p:nvGraphicFramePr>
        <p:xfrm>
          <a:off x="4533900" y="2209800"/>
          <a:ext cx="4191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" name="Equation" r:id="rId14" imgW="165100" imgH="393700" progId="Equation.DSMT4">
                  <p:embed/>
                </p:oleObj>
              </mc:Choice>
              <mc:Fallback>
                <p:oleObj name="Equation" r:id="rId14" imgW="165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2209800"/>
                        <a:ext cx="419100" cy="992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664819"/>
              </p:ext>
            </p:extLst>
          </p:nvPr>
        </p:nvGraphicFramePr>
        <p:xfrm>
          <a:off x="2351088" y="3581400"/>
          <a:ext cx="2068512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" name="Equation" r:id="rId16" imgW="622300" imgH="304800" progId="Equation.DSMT4">
                  <p:embed/>
                </p:oleObj>
              </mc:Choice>
              <mc:Fallback>
                <p:oleObj name="Equation" r:id="rId16" imgW="6223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3581400"/>
                        <a:ext cx="2068512" cy="1004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783468"/>
              </p:ext>
            </p:extLst>
          </p:nvPr>
        </p:nvGraphicFramePr>
        <p:xfrm>
          <a:off x="4354512" y="3657600"/>
          <a:ext cx="105568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" name="Equation" r:id="rId18" imgW="317500" imgH="228600" progId="Equation.DSMT4">
                  <p:embed/>
                </p:oleObj>
              </mc:Choice>
              <mc:Fallback>
                <p:oleObj name="Equation" r:id="rId18" imgW="317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512" y="3657600"/>
                        <a:ext cx="1055688" cy="754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038023"/>
              </p:ext>
            </p:extLst>
          </p:nvPr>
        </p:nvGraphicFramePr>
        <p:xfrm>
          <a:off x="2590800" y="5181600"/>
          <a:ext cx="162718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" name="Equation" r:id="rId20" imgW="520700" imgH="203200" progId="Equation.DSMT4">
                  <p:embed/>
                </p:oleObj>
              </mc:Choice>
              <mc:Fallback>
                <p:oleObj name="Equation" r:id="rId20" imgW="520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181600"/>
                        <a:ext cx="1627188" cy="628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79782"/>
              </p:ext>
            </p:extLst>
          </p:nvPr>
        </p:nvGraphicFramePr>
        <p:xfrm>
          <a:off x="4305300" y="4911725"/>
          <a:ext cx="2857500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" name="Equation" r:id="rId22" imgW="914400" imgH="431800" progId="Equation.DSMT4">
                  <p:embed/>
                </p:oleObj>
              </mc:Choice>
              <mc:Fallback>
                <p:oleObj name="Equation" r:id="rId22" imgW="914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4911725"/>
                        <a:ext cx="2857500" cy="1336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76867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Pair Production and Annihilation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534400" cy="4572000"/>
          </a:xfrm>
        </p:spPr>
        <p:txBody>
          <a:bodyPr/>
          <a:lstStyle/>
          <a:p>
            <a:pPr marL="533400" indent="-533400" eaLnBrk="1" hangingPunct="1"/>
            <a:r>
              <a:rPr lang="en-US" sz="2800" dirty="0">
                <a:cs typeface="ＭＳ Ｐゴシック" pitchFamily="-84" charset="-128"/>
              </a:rPr>
              <a:t>If a photon can create an electron, it must also create a positive charge to balance charge conservation.</a:t>
            </a:r>
          </a:p>
          <a:p>
            <a:pPr marL="533400" indent="-533400" eaLnBrk="1" hangingPunct="1"/>
            <a:r>
              <a:rPr lang="en-US" sz="2800" dirty="0">
                <a:cs typeface="ＭＳ Ｐゴシック" pitchFamily="-84" charset="-128"/>
              </a:rPr>
              <a:t>In 1932, C. D. Anderson observed a positively charged electron (</a:t>
            </a:r>
            <a:r>
              <a:rPr lang="en-US" sz="2800" i="1" dirty="0" err="1">
                <a:cs typeface="ＭＳ Ｐゴシック" pitchFamily="-84" charset="-128"/>
              </a:rPr>
              <a:t>e</a:t>
            </a:r>
            <a:r>
              <a:rPr lang="en-US" sz="2800" i="1" baseline="30000" dirty="0">
                <a:cs typeface="ＭＳ Ｐゴシック" pitchFamily="-84" charset="-128"/>
              </a:rPr>
              <a:t>+</a:t>
            </a:r>
            <a:r>
              <a:rPr lang="en-US" sz="2800" dirty="0">
                <a:cs typeface="ＭＳ Ｐゴシック" pitchFamily="-84" charset="-128"/>
              </a:rPr>
              <a:t>) in cosmic radiation. This particle, called a positron, had been predicted to exist several years earlier by P. A. M. Dirac.</a:t>
            </a:r>
          </a:p>
          <a:p>
            <a:pPr marL="533400" indent="-533400" eaLnBrk="1" hangingPunct="1"/>
            <a:r>
              <a:rPr lang="en-US" sz="2800" dirty="0">
                <a:cs typeface="ＭＳ Ｐゴシック" pitchFamily="-84" charset="-128"/>
              </a:rPr>
              <a:t>A </a:t>
            </a:r>
            <a:r>
              <a:rPr lang="en-US" sz="2800" dirty="0" smtClean="0">
                <a:cs typeface="ＭＳ Ｐゴシック" pitchFamily="-84" charset="-128"/>
              </a:rPr>
              <a:t>photon’</a:t>
            </a:r>
            <a:r>
              <a:rPr lang="en-US" altLang="ja-JP" sz="2800" dirty="0" smtClean="0">
                <a:cs typeface="ＭＳ Ｐゴシック" pitchFamily="-84" charset="-128"/>
              </a:rPr>
              <a:t>s </a:t>
            </a:r>
            <a:r>
              <a:rPr lang="en-US" altLang="ja-JP" sz="2800" dirty="0">
                <a:cs typeface="ＭＳ Ｐゴシック" pitchFamily="-84" charset="-128"/>
              </a:rPr>
              <a:t>energy can be converted entirely into an electron and a positron in a process </a:t>
            </a:r>
            <a:r>
              <a:rPr lang="en-US" altLang="ja-JP" sz="2800" dirty="0" smtClean="0">
                <a:cs typeface="ＭＳ Ｐゴシック" pitchFamily="-84" charset="-128"/>
              </a:rPr>
              <a:t>called </a:t>
            </a:r>
            <a:r>
              <a:rPr lang="en-US" altLang="ja-JP" sz="2800" b="1" u="sng" dirty="0">
                <a:solidFill>
                  <a:srgbClr val="A50021"/>
                </a:solidFill>
                <a:cs typeface="ＭＳ Ｐゴシック" pitchFamily="-84" charset="-128"/>
              </a:rPr>
              <a:t>pair production</a:t>
            </a:r>
            <a:r>
              <a:rPr lang="en-US" altLang="ja-JP" sz="2800" dirty="0" smtClean="0">
                <a:cs typeface="ＭＳ Ｐゴシック" pitchFamily="-84" charset="-128"/>
              </a:rPr>
              <a:t>.</a:t>
            </a:r>
          </a:p>
          <a:p>
            <a:pPr marL="933450" lvl="1" indent="-533400" eaLnBrk="1" hangingPunct="1"/>
            <a:r>
              <a:rPr lang="en-US" sz="2400" dirty="0" smtClean="0">
                <a:cs typeface="ＭＳ Ｐゴシック" pitchFamily="-84" charset="-128"/>
              </a:rPr>
              <a:t>Can only happen inside a material</a:t>
            </a:r>
          </a:p>
          <a:p>
            <a:pPr marL="933450" lvl="1" indent="-533400" eaLnBrk="1" hangingPunct="1"/>
            <a:r>
              <a:rPr lang="en-US" sz="2400" dirty="0" smtClean="0">
                <a:cs typeface="ＭＳ Ｐゴシック" pitchFamily="-84" charset="-128"/>
              </a:rPr>
              <a:t>How much energy do you think is needed?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19,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515827"/>
              </p:ext>
            </p:extLst>
          </p:nvPr>
        </p:nvGraphicFramePr>
        <p:xfrm>
          <a:off x="2895600" y="5410200"/>
          <a:ext cx="29728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57" name="Equation" r:id="rId3" imgW="736600" imgH="228600" progId="Equation.DSMT4">
                  <p:embed/>
                </p:oleObj>
              </mc:Choice>
              <mc:Fallback>
                <p:oleObj name="Equation" r:id="rId3" imgW="736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410200"/>
                        <a:ext cx="2972825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6401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Pair Production in Empty Space?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762000"/>
            <a:ext cx="8459787" cy="48783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Energy conservation for pair production in empty space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Momentum conservation yields</a:t>
            </a:r>
          </a:p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Thus max momentum exchange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Recall that the total energy for a particle can be written as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 smtClean="0">
                <a:cs typeface="+mn-cs"/>
              </a:rPr>
              <a:t>	However this yields a contradiction: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 smtClean="0">
                <a:cs typeface="+mn-cs"/>
              </a:rPr>
              <a:t>	and hence the conversion of energy in empty space is impossible and thus pair production cannot happen in empty space</a:t>
            </a:r>
          </a:p>
        </p:txBody>
      </p:sp>
      <p:graphicFrame>
        <p:nvGraphicFramePr>
          <p:cNvPr id="4915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035925"/>
              </p:ext>
            </p:extLst>
          </p:nvPr>
        </p:nvGraphicFramePr>
        <p:xfrm>
          <a:off x="3276600" y="1143000"/>
          <a:ext cx="711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13" name="Equation" r:id="rId3" imgW="317500" imgH="203200" progId="Equation.DSMT4">
                  <p:embed/>
                </p:oleObj>
              </mc:Choice>
              <mc:Fallback>
                <p:oleObj name="Equation" r:id="rId3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143000"/>
                        <a:ext cx="711200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19, 2014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702261"/>
              </p:ext>
            </p:extLst>
          </p:nvPr>
        </p:nvGraphicFramePr>
        <p:xfrm>
          <a:off x="4038600" y="1143000"/>
          <a:ext cx="4556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14" name="Equation" r:id="rId5" imgW="203200" imgH="203200" progId="Equation.DSMT4">
                  <p:embed/>
                </p:oleObj>
              </mc:Choice>
              <mc:Fallback>
                <p:oleObj name="Equation" r:id="rId5" imgW="203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143000"/>
                        <a:ext cx="455612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702796"/>
              </p:ext>
            </p:extLst>
          </p:nvPr>
        </p:nvGraphicFramePr>
        <p:xfrm>
          <a:off x="4495800" y="1143000"/>
          <a:ext cx="6556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15" name="Equation" r:id="rId7" imgW="292100" imgH="203200" progId="Equation.DSMT4">
                  <p:embed/>
                </p:oleObj>
              </mc:Choice>
              <mc:Fallback>
                <p:oleObj name="Equation" r:id="rId7" imgW="292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143000"/>
                        <a:ext cx="655638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863477"/>
              </p:ext>
            </p:extLst>
          </p:nvPr>
        </p:nvGraphicFramePr>
        <p:xfrm>
          <a:off x="5029200" y="1143000"/>
          <a:ext cx="939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16" name="Equation" r:id="rId9" imgW="419100" imgH="152400" progId="Equation.DSMT4">
                  <p:embed/>
                </p:oleObj>
              </mc:Choice>
              <mc:Fallback>
                <p:oleObj name="Equation" r:id="rId9" imgW="419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143000"/>
                        <a:ext cx="939800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878160"/>
              </p:ext>
            </p:extLst>
          </p:nvPr>
        </p:nvGraphicFramePr>
        <p:xfrm>
          <a:off x="2590800" y="1981200"/>
          <a:ext cx="5218719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17" name="Equation" r:id="rId11" imgW="1549400" imgH="203200" progId="Equation.DSMT4">
                  <p:embed/>
                </p:oleObj>
              </mc:Choice>
              <mc:Fallback>
                <p:oleObj name="Equation" r:id="rId11" imgW="1549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981200"/>
                        <a:ext cx="5218719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594123"/>
              </p:ext>
            </p:extLst>
          </p:nvPr>
        </p:nvGraphicFramePr>
        <p:xfrm>
          <a:off x="4630737" y="2819400"/>
          <a:ext cx="15414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18" name="Equation" r:id="rId13" imgW="457200" imgH="203200" progId="Equation.DSMT4">
                  <p:embed/>
                </p:oleObj>
              </mc:Choice>
              <mc:Fallback>
                <p:oleObj name="Equation" r:id="rId13" imgW="457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737" y="2819400"/>
                        <a:ext cx="1541463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271803"/>
              </p:ext>
            </p:extLst>
          </p:nvPr>
        </p:nvGraphicFramePr>
        <p:xfrm>
          <a:off x="3124200" y="4114800"/>
          <a:ext cx="399611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19" name="Equation" r:id="rId15" imgW="1092200" imgH="228600" progId="Equation.DSMT4">
                  <p:embed/>
                </p:oleObj>
              </mc:Choice>
              <mc:Fallback>
                <p:oleObj name="Equation" r:id="rId15" imgW="1092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114800"/>
                        <a:ext cx="3996110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324073"/>
              </p:ext>
            </p:extLst>
          </p:nvPr>
        </p:nvGraphicFramePr>
        <p:xfrm>
          <a:off x="5105400" y="5045216"/>
          <a:ext cx="2667000" cy="593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20" name="Equation" r:id="rId17" imgW="914400" imgH="203200" progId="Equation.DSMT4">
                  <p:embed/>
                </p:oleObj>
              </mc:Choice>
              <mc:Fallback>
                <p:oleObj name="Equation" r:id="rId17" imgW="914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045216"/>
                        <a:ext cx="2667000" cy="5935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451284"/>
              </p:ext>
            </p:extLst>
          </p:nvPr>
        </p:nvGraphicFramePr>
        <p:xfrm>
          <a:off x="6056313" y="2819400"/>
          <a:ext cx="20970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21" name="Equation" r:id="rId19" imgW="622300" imgH="203200" progId="Equation.DSMT4">
                  <p:embed/>
                </p:oleObj>
              </mc:Choice>
              <mc:Fallback>
                <p:oleObj name="Equation" r:id="rId19" imgW="622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6313" y="2819400"/>
                        <a:ext cx="2097087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7926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Pair Production in Matter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914400"/>
            <a:ext cx="4725987" cy="4954587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Since the relations                                    and 		           contradict each other, a photon can not produce an electron and a positron in empty space.  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 the presence of matter, the nucleus absorbs some energy and momentum.</a:t>
            </a:r>
          </a:p>
          <a:p>
            <a:pPr eaLnBrk="1" hangingPunct="1"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The photon energy required for pair production in the presence of matter is</a:t>
            </a:r>
          </a:p>
        </p:txBody>
      </p:sp>
      <p:pic>
        <p:nvPicPr>
          <p:cNvPr id="50185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952500"/>
            <a:ext cx="350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19, 2014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5486400" y="762000"/>
            <a:ext cx="3657600" cy="2590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410200" y="3505200"/>
            <a:ext cx="3657600" cy="2590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771637"/>
              </p:ext>
            </p:extLst>
          </p:nvPr>
        </p:nvGraphicFramePr>
        <p:xfrm>
          <a:off x="3124200" y="838200"/>
          <a:ext cx="2819400" cy="544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42" name="Equation" r:id="rId4" imgW="1054100" imgH="203200" progId="Equation.DSMT4">
                  <p:embed/>
                </p:oleObj>
              </mc:Choice>
              <mc:Fallback>
                <p:oleObj name="Equation" r:id="rId4" imgW="1054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838200"/>
                        <a:ext cx="2819400" cy="5444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018177"/>
              </p:ext>
            </p:extLst>
          </p:nvPr>
        </p:nvGraphicFramePr>
        <p:xfrm>
          <a:off x="1447800" y="1396450"/>
          <a:ext cx="1600200" cy="35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43" name="Equation" r:id="rId6" imgW="914400" imgH="203200" progId="Equation.DSMT4">
                  <p:embed/>
                </p:oleObj>
              </mc:Choice>
              <mc:Fallback>
                <p:oleObj name="Equation" r:id="rId6" imgW="914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396450"/>
                        <a:ext cx="1600200" cy="356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1547"/>
              </p:ext>
            </p:extLst>
          </p:nvPr>
        </p:nvGraphicFramePr>
        <p:xfrm>
          <a:off x="914400" y="3886201"/>
          <a:ext cx="479571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44" name="Equation" r:id="rId8" imgW="1803400" imgH="228600" progId="Equation.DSMT4">
                  <p:embed/>
                </p:oleObj>
              </mc:Choice>
              <mc:Fallback>
                <p:oleObj name="Equation" r:id="rId8" imgW="180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86201"/>
                        <a:ext cx="4795717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43339"/>
              </p:ext>
            </p:extLst>
          </p:nvPr>
        </p:nvGraphicFramePr>
        <p:xfrm>
          <a:off x="1600200" y="5334000"/>
          <a:ext cx="18573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45" name="Equation" r:id="rId10" imgW="698500" imgH="228600" progId="Equation.DSMT4">
                  <p:embed/>
                </p:oleObj>
              </mc:Choice>
              <mc:Fallback>
                <p:oleObj name="Equation" r:id="rId10" imgW="698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334000"/>
                        <a:ext cx="1857375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71024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199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Pair Annihilation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85800"/>
            <a:ext cx="5716587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A positron</a:t>
            </a:r>
            <a:r>
              <a:rPr lang="en-US" sz="1800" dirty="0" smtClean="0">
                <a:cs typeface="ＭＳ Ｐゴシック" pitchFamily="-84" charset="-128"/>
              </a:rPr>
              <a:t> going through </a:t>
            </a:r>
            <a:r>
              <a:rPr lang="en-US" sz="1800" dirty="0">
                <a:cs typeface="ＭＳ Ｐゴシック" pitchFamily="-84" charset="-128"/>
              </a:rPr>
              <a:t>matter will likely </a:t>
            </a:r>
            <a:r>
              <a:rPr lang="en-US" sz="1800" b="1" dirty="0">
                <a:cs typeface="ＭＳ Ｐゴシック" pitchFamily="-84" charset="-128"/>
              </a:rPr>
              <a:t>annihilate</a:t>
            </a:r>
            <a:r>
              <a:rPr lang="en-US" sz="1800" dirty="0">
                <a:cs typeface="ＭＳ Ｐゴシック" pitchFamily="-84" charset="-128"/>
              </a:rPr>
              <a:t> with an electron.</a:t>
            </a:r>
            <a:r>
              <a:rPr lang="en-US" sz="1800" dirty="0" smtClean="0"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cs typeface="ＭＳ Ｐゴシック" pitchFamily="-84" charset="-128"/>
              </a:rPr>
              <a:t>A </a:t>
            </a:r>
            <a:r>
              <a:rPr lang="en-US" sz="1800" dirty="0">
                <a:cs typeface="ＭＳ Ｐゴシック" pitchFamily="-84" charset="-128"/>
              </a:rPr>
              <a:t>positron is drawn to an </a:t>
            </a:r>
            <a:r>
              <a:rPr lang="en-US" sz="1800" dirty="0" smtClean="0">
                <a:cs typeface="ＭＳ Ｐゴシック" pitchFamily="-84" charset="-128"/>
              </a:rPr>
              <a:t>electron and form </a:t>
            </a:r>
            <a:r>
              <a:rPr lang="en-US" sz="1800" dirty="0">
                <a:cs typeface="ＭＳ Ｐゴシック" pitchFamily="-84" charset="-128"/>
              </a:rPr>
              <a:t>an </a:t>
            </a:r>
            <a:r>
              <a:rPr lang="en-US" sz="1800" dirty="0" smtClean="0">
                <a:cs typeface="ＭＳ Ｐゴシック" pitchFamily="-84" charset="-128"/>
              </a:rPr>
              <a:t>atom-like </a:t>
            </a:r>
            <a:r>
              <a:rPr lang="en-US" sz="1800" dirty="0">
                <a:cs typeface="ＭＳ Ｐゴシック" pitchFamily="-84" charset="-128"/>
              </a:rPr>
              <a:t>configuration called </a:t>
            </a:r>
            <a:r>
              <a:rPr lang="en-US" sz="1800" b="1" dirty="0" err="1">
                <a:cs typeface="ＭＳ Ｐゴシック" pitchFamily="-84" charset="-128"/>
              </a:rPr>
              <a:t>positronium</a:t>
            </a:r>
            <a:r>
              <a:rPr lang="en-US" sz="1800" dirty="0">
                <a:cs typeface="ＭＳ Ｐゴシック" pitchFamily="-8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Pair annihilation in empty space will produce two photons to conserve momentum. Annihilation near a nucleus can result in a single photon</a:t>
            </a:r>
            <a:r>
              <a:rPr lang="en-US" sz="1800" dirty="0" smtClean="0">
                <a:cs typeface="ＭＳ Ｐゴシック" pitchFamily="-8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Conservation of energy: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Conservation of momentum: 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The two photons will be almost identical, so that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The two photons from </a:t>
            </a:r>
            <a:r>
              <a:rPr lang="en-US" sz="1800" dirty="0" smtClean="0">
                <a:cs typeface="ＭＳ Ｐゴシック" pitchFamily="-84" charset="-128"/>
              </a:rPr>
              <a:t>a </a:t>
            </a:r>
            <a:r>
              <a:rPr lang="en-US" sz="1800" dirty="0" err="1" smtClean="0">
                <a:cs typeface="ＭＳ Ｐゴシック" pitchFamily="-84" charset="-128"/>
              </a:rPr>
              <a:t>positronium</a:t>
            </a:r>
            <a:r>
              <a:rPr lang="en-US" sz="1800" dirty="0" smtClean="0">
                <a:cs typeface="ＭＳ Ｐゴシック" pitchFamily="-84" charset="-128"/>
              </a:rPr>
              <a:t> </a:t>
            </a:r>
            <a:r>
              <a:rPr lang="en-US" sz="1800" dirty="0">
                <a:cs typeface="ＭＳ Ｐゴシック" pitchFamily="-84" charset="-128"/>
              </a:rPr>
              <a:t>annihilation will move in </a:t>
            </a:r>
            <a:r>
              <a:rPr lang="en-US" sz="1800" dirty="0" smtClean="0">
                <a:cs typeface="ＭＳ Ｐゴシック" pitchFamily="-84" charset="-128"/>
              </a:rPr>
              <a:t>the opposite </a:t>
            </a:r>
            <a:r>
              <a:rPr lang="en-US" sz="1800" dirty="0">
                <a:cs typeface="ＭＳ Ｐゴシック" pitchFamily="-84" charset="-128"/>
              </a:rPr>
              <a:t>directions with an </a:t>
            </a:r>
            <a:r>
              <a:rPr lang="en-US" sz="1800" dirty="0" smtClean="0">
                <a:cs typeface="ＭＳ Ｐゴシック" pitchFamily="-84" charset="-128"/>
              </a:rPr>
              <a:t>energy of:</a:t>
            </a: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cs typeface="ＭＳ Ｐゴシック" pitchFamily="-84" charset="-128"/>
            </a:endParaRPr>
          </a:p>
        </p:txBody>
      </p:sp>
      <p:pic>
        <p:nvPicPr>
          <p:cNvPr id="5120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762000"/>
            <a:ext cx="2895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19, 2014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6019800" y="762000"/>
            <a:ext cx="3048000" cy="2590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019800" y="3505200"/>
            <a:ext cx="3048000" cy="2590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809888"/>
              </p:ext>
            </p:extLst>
          </p:nvPr>
        </p:nvGraphicFramePr>
        <p:xfrm>
          <a:off x="2971800" y="2438400"/>
          <a:ext cx="1241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803" name="Equation" r:id="rId4" imgW="533400" imgH="228600" progId="Equation.DSMT4">
                  <p:embed/>
                </p:oleObj>
              </mc:Choice>
              <mc:Fallback>
                <p:oleObj name="Equation" r:id="rId4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438400"/>
                        <a:ext cx="1241425" cy="53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085449"/>
              </p:ext>
            </p:extLst>
          </p:nvPr>
        </p:nvGraphicFramePr>
        <p:xfrm>
          <a:off x="3505200" y="3048000"/>
          <a:ext cx="141967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804" name="Equation" r:id="rId6" imgW="812800" imgH="393700" progId="Equation.DSMT4">
                  <p:embed/>
                </p:oleObj>
              </mc:Choice>
              <mc:Fallback>
                <p:oleObj name="Equation" r:id="rId6" imgW="812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048000"/>
                        <a:ext cx="1419670" cy="688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933258"/>
              </p:ext>
            </p:extLst>
          </p:nvPr>
        </p:nvGraphicFramePr>
        <p:xfrm>
          <a:off x="1981200" y="4191000"/>
          <a:ext cx="2286000" cy="679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805" name="Equation" r:id="rId8" imgW="685800" imgH="203200" progId="Equation.DSMT4">
                  <p:embed/>
                </p:oleObj>
              </mc:Choice>
              <mc:Fallback>
                <p:oleObj name="Equation" r:id="rId8" imgW="685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91000"/>
                        <a:ext cx="2286000" cy="6791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328402"/>
              </p:ext>
            </p:extLst>
          </p:nvPr>
        </p:nvGraphicFramePr>
        <p:xfrm>
          <a:off x="1495425" y="5653087"/>
          <a:ext cx="4857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806" name="Equation" r:id="rId10" imgW="190500" imgH="203200" progId="Equation.DSMT4">
                  <p:embed/>
                </p:oleObj>
              </mc:Choice>
              <mc:Fallback>
                <p:oleObj name="Equation" r:id="rId10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5653087"/>
                        <a:ext cx="485775" cy="519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847305"/>
              </p:ext>
            </p:extLst>
          </p:nvPr>
        </p:nvGraphicFramePr>
        <p:xfrm>
          <a:off x="1914525" y="5562600"/>
          <a:ext cx="11334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807" name="Equation" r:id="rId12" imgW="444500" imgH="228600" progId="Equation.DSMT4">
                  <p:embed/>
                </p:oleObj>
              </mc:Choice>
              <mc:Fallback>
                <p:oleObj name="Equation" r:id="rId12" imgW="444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525" y="5562600"/>
                        <a:ext cx="1133475" cy="584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119431"/>
              </p:ext>
            </p:extLst>
          </p:nvPr>
        </p:nvGraphicFramePr>
        <p:xfrm>
          <a:off x="3033713" y="5638800"/>
          <a:ext cx="207168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808" name="Equation" r:id="rId14" imgW="812800" imgH="165100" progId="Equation.DSMT4">
                  <p:embed/>
                </p:oleObj>
              </mc:Choice>
              <mc:Fallback>
                <p:oleObj name="Equation" r:id="rId14" imgW="8128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713" y="5638800"/>
                        <a:ext cx="2071687" cy="422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007117"/>
              </p:ext>
            </p:extLst>
          </p:nvPr>
        </p:nvGraphicFramePr>
        <p:xfrm>
          <a:off x="4191000" y="2514600"/>
          <a:ext cx="121126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809" name="Equation" r:id="rId16" imgW="520700" imgH="203200" progId="Equation.DSMT4">
                  <p:embed/>
                </p:oleObj>
              </mc:Choice>
              <mc:Fallback>
                <p:oleObj name="Equation" r:id="rId16" imgW="520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514600"/>
                        <a:ext cx="1211262" cy="473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40630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27647</TotalTime>
  <Words>970</Words>
  <Application>Microsoft Macintosh PowerPoint</Application>
  <PresentationFormat>On-screen Show (4:3)</PresentationFormat>
  <Paragraphs>123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phys1443-spring02</vt:lpstr>
      <vt:lpstr>Equation</vt:lpstr>
      <vt:lpstr>PHYS 3313 – Section 001 Lecture #11</vt:lpstr>
      <vt:lpstr>Announcements</vt:lpstr>
      <vt:lpstr>PowerPoint Presentation</vt:lpstr>
      <vt:lpstr>Reminder: Special Project #3</vt:lpstr>
      <vt:lpstr>Compton Effect</vt:lpstr>
      <vt:lpstr>Pair Production and Annihilation</vt:lpstr>
      <vt:lpstr>Pair Production in Empty Space?</vt:lpstr>
      <vt:lpstr>Pair Production in Matter</vt:lpstr>
      <vt:lpstr>Pair Annihilation</vt:lpstr>
      <vt:lpstr>The Atomic Models of Thomson and Rutherford</vt:lpstr>
      <vt:lpstr>Thomson’s Atomic Model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1015</cp:revision>
  <dcterms:created xsi:type="dcterms:W3CDTF">2012-08-29T20:00:19Z</dcterms:created>
  <dcterms:modified xsi:type="dcterms:W3CDTF">2014-02-19T23:50:16Z</dcterms:modified>
</cp:coreProperties>
</file>