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77" r:id="rId2"/>
    <p:sldId id="624" r:id="rId3"/>
    <p:sldId id="680" r:id="rId4"/>
    <p:sldId id="661" r:id="rId5"/>
    <p:sldId id="681" r:id="rId6"/>
    <p:sldId id="653" r:id="rId7"/>
    <p:sldId id="654" r:id="rId8"/>
    <p:sldId id="655" r:id="rId9"/>
    <p:sldId id="656" r:id="rId10"/>
    <p:sldId id="657" r:id="rId11"/>
    <p:sldId id="658" r:id="rId12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D5E9"/>
    <a:srgbClr val="5FE9DD"/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4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7" Type="http://schemas.openxmlformats.org/officeDocument/2006/relationships/image" Target="../media/image9.emf"/><Relationship Id="rId8" Type="http://schemas.openxmlformats.org/officeDocument/2006/relationships/image" Target="../media/image10.emf"/><Relationship Id="rId9" Type="http://schemas.openxmlformats.org/officeDocument/2006/relationships/image" Target="../media/image11.emf"/><Relationship Id="rId10" Type="http://schemas.openxmlformats.org/officeDocument/2006/relationships/image" Target="../media/image12.emf"/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20.emf"/><Relationship Id="rId7" Type="http://schemas.openxmlformats.org/officeDocument/2006/relationships/image" Target="../media/image21.emf"/><Relationship Id="rId8" Type="http://schemas.openxmlformats.org/officeDocument/2006/relationships/image" Target="../media/image22.emf"/><Relationship Id="rId9" Type="http://schemas.openxmlformats.org/officeDocument/2006/relationships/image" Target="../media/image23.emf"/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1" Type="http://schemas.openxmlformats.org/officeDocument/2006/relationships/image" Target="../media/image24.emf"/><Relationship Id="rId2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5" Type="http://schemas.openxmlformats.org/officeDocument/2006/relationships/image" Target="../media/image32.emf"/><Relationship Id="rId6" Type="http://schemas.openxmlformats.org/officeDocument/2006/relationships/image" Target="../media/image33.emf"/><Relationship Id="rId7" Type="http://schemas.openxmlformats.org/officeDocument/2006/relationships/image" Target="../media/image34.emf"/><Relationship Id="rId1" Type="http://schemas.openxmlformats.org/officeDocument/2006/relationships/image" Target="../media/image28.emf"/><Relationship Id="rId2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388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045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19,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19,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19,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19,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19, 2014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BFBEB-12DC-8949-B61D-A8F2554F5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14975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19,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AF44D-5BDC-464D-BFC2-357404B9B0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71622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19,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19,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19,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19,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19, 2014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19, 2014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19,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19,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Feb. 19, 2014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1" r:id="rId13"/>
    <p:sldLayoutId id="2147483722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jpeg"/><Relationship Id="rId20" Type="http://schemas.openxmlformats.org/officeDocument/2006/relationships/oleObject" Target="../embeddings/oleObject9.bin"/><Relationship Id="rId21" Type="http://schemas.openxmlformats.org/officeDocument/2006/relationships/image" Target="../media/image11.emf"/><Relationship Id="rId22" Type="http://schemas.openxmlformats.org/officeDocument/2006/relationships/oleObject" Target="../embeddings/oleObject10.bin"/><Relationship Id="rId23" Type="http://schemas.openxmlformats.org/officeDocument/2006/relationships/image" Target="../media/image12.e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6.e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7.e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8.emf"/><Relationship Id="rId16" Type="http://schemas.openxmlformats.org/officeDocument/2006/relationships/oleObject" Target="../embeddings/oleObject7.bin"/><Relationship Id="rId17" Type="http://schemas.openxmlformats.org/officeDocument/2006/relationships/image" Target="../media/image9.emf"/><Relationship Id="rId18" Type="http://schemas.openxmlformats.org/officeDocument/2006/relationships/oleObject" Target="../embeddings/oleObject8.bin"/><Relationship Id="rId19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5.bin"/><Relationship Id="rId20" Type="http://schemas.openxmlformats.org/officeDocument/2006/relationships/image" Target="../media/image23.emf"/><Relationship Id="rId10" Type="http://schemas.openxmlformats.org/officeDocument/2006/relationships/image" Target="../media/image18.emf"/><Relationship Id="rId11" Type="http://schemas.openxmlformats.org/officeDocument/2006/relationships/oleObject" Target="../embeddings/oleObject16.bin"/><Relationship Id="rId12" Type="http://schemas.openxmlformats.org/officeDocument/2006/relationships/image" Target="../media/image19.emf"/><Relationship Id="rId13" Type="http://schemas.openxmlformats.org/officeDocument/2006/relationships/oleObject" Target="../embeddings/oleObject17.bin"/><Relationship Id="rId14" Type="http://schemas.openxmlformats.org/officeDocument/2006/relationships/image" Target="../media/image20.emf"/><Relationship Id="rId15" Type="http://schemas.openxmlformats.org/officeDocument/2006/relationships/oleObject" Target="../embeddings/oleObject18.bin"/><Relationship Id="rId16" Type="http://schemas.openxmlformats.org/officeDocument/2006/relationships/image" Target="../media/image21.emf"/><Relationship Id="rId17" Type="http://schemas.openxmlformats.org/officeDocument/2006/relationships/oleObject" Target="../embeddings/oleObject19.bin"/><Relationship Id="rId18" Type="http://schemas.openxmlformats.org/officeDocument/2006/relationships/image" Target="../media/image22.emf"/><Relationship Id="rId19" Type="http://schemas.openxmlformats.org/officeDocument/2006/relationships/oleObject" Target="../embeddings/oleObject20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12.bin"/><Relationship Id="rId4" Type="http://schemas.openxmlformats.org/officeDocument/2006/relationships/image" Target="../media/image15.e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16.emf"/><Relationship Id="rId7" Type="http://schemas.openxmlformats.org/officeDocument/2006/relationships/oleObject" Target="../embeddings/oleObject14.bin"/><Relationship Id="rId8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oleObject" Target="../embeddings/oleObject21.bin"/><Relationship Id="rId5" Type="http://schemas.openxmlformats.org/officeDocument/2006/relationships/image" Target="../media/image24.emf"/><Relationship Id="rId6" Type="http://schemas.openxmlformats.org/officeDocument/2006/relationships/oleObject" Target="../embeddings/oleObject22.bin"/><Relationship Id="rId7" Type="http://schemas.openxmlformats.org/officeDocument/2006/relationships/image" Target="../media/image22.emf"/><Relationship Id="rId8" Type="http://schemas.openxmlformats.org/officeDocument/2006/relationships/oleObject" Target="../embeddings/oleObject23.bin"/><Relationship Id="rId9" Type="http://schemas.openxmlformats.org/officeDocument/2006/relationships/image" Target="../media/image25.emf"/><Relationship Id="rId10" Type="http://schemas.openxmlformats.org/officeDocument/2006/relationships/oleObject" Target="../embeddings/oleObject24.bin"/><Relationship Id="rId11" Type="http://schemas.openxmlformats.org/officeDocument/2006/relationships/image" Target="../media/image2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emf"/><Relationship Id="rId12" Type="http://schemas.openxmlformats.org/officeDocument/2006/relationships/oleObject" Target="../embeddings/oleObject29.bin"/><Relationship Id="rId13" Type="http://schemas.openxmlformats.org/officeDocument/2006/relationships/image" Target="../media/image32.emf"/><Relationship Id="rId14" Type="http://schemas.openxmlformats.org/officeDocument/2006/relationships/oleObject" Target="../embeddings/oleObject30.bin"/><Relationship Id="rId15" Type="http://schemas.openxmlformats.org/officeDocument/2006/relationships/image" Target="../media/image33.emf"/><Relationship Id="rId16" Type="http://schemas.openxmlformats.org/officeDocument/2006/relationships/oleObject" Target="../embeddings/oleObject31.bin"/><Relationship Id="rId17" Type="http://schemas.openxmlformats.org/officeDocument/2006/relationships/image" Target="../media/image34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35.jpeg"/><Relationship Id="rId4" Type="http://schemas.openxmlformats.org/officeDocument/2006/relationships/oleObject" Target="../embeddings/oleObject25.bin"/><Relationship Id="rId5" Type="http://schemas.openxmlformats.org/officeDocument/2006/relationships/image" Target="../media/image28.emf"/><Relationship Id="rId6" Type="http://schemas.openxmlformats.org/officeDocument/2006/relationships/oleObject" Target="../embeddings/oleObject26.bin"/><Relationship Id="rId7" Type="http://schemas.openxmlformats.org/officeDocument/2006/relationships/image" Target="../media/image29.emf"/><Relationship Id="rId8" Type="http://schemas.openxmlformats.org/officeDocument/2006/relationships/oleObject" Target="../embeddings/oleObject27.bin"/><Relationship Id="rId9" Type="http://schemas.openxmlformats.org/officeDocument/2006/relationships/image" Target="../media/image30.emf"/><Relationship Id="rId10" Type="http://schemas.openxmlformats.org/officeDocument/2006/relationships/oleObject" Target="../embeddings/oleObject2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#11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45188" y="1531203"/>
            <a:ext cx="314564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Feb. 19, 2014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838200" y="2362200"/>
            <a:ext cx="762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pitchFamily="-84" charset="0"/>
              </a:rPr>
              <a:t>Pair </a:t>
            </a: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production/Pair annihilation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Atomic Model of Thomson 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Rutherford Scattering Experiment and Rutherford Atomic </a:t>
            </a:r>
            <a:r>
              <a:rPr lang="en-US" sz="3200" dirty="0" smtClean="0">
                <a:solidFill>
                  <a:schemeClr val="accent2"/>
                </a:solidFill>
                <a:latin typeface="Arial Narrow" pitchFamily="-84" charset="0"/>
              </a:rPr>
              <a:t>Model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The Classic Atomic Model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The Bohr Model of the Hydrogen </a:t>
            </a:r>
            <a:r>
              <a:rPr lang="en-US" sz="3200" dirty="0" smtClean="0">
                <a:solidFill>
                  <a:schemeClr val="accent2"/>
                </a:solidFill>
                <a:latin typeface="Arial Narrow" pitchFamily="-84" charset="0"/>
              </a:rPr>
              <a:t>Atom</a:t>
            </a:r>
            <a:endParaRPr lang="en-US" sz="3200" dirty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19,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2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-26987"/>
            <a:ext cx="8226425" cy="788987"/>
          </a:xfrm>
        </p:spPr>
        <p:txBody>
          <a:bodyPr/>
          <a:lstStyle/>
          <a:p>
            <a:pPr algn="ctr" eaLnBrk="1" hangingPunct="1"/>
            <a:r>
              <a:rPr lang="en-US" sz="3400" dirty="0" smtClean="0">
                <a:solidFill>
                  <a:srgbClr val="800000"/>
                </a:solidFill>
              </a:rPr>
              <a:t>The Atomic Models of Thomson and Rutherford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685800"/>
            <a:ext cx="8229600" cy="5257800"/>
          </a:xfrm>
        </p:spPr>
        <p:txBody>
          <a:bodyPr/>
          <a:lstStyle/>
          <a:p>
            <a:pPr marL="571500" indent="-571500" algn="l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3333CC"/>
                </a:solidFill>
              </a:rPr>
              <a:t>Without seeing it, 19</a:t>
            </a:r>
            <a:r>
              <a:rPr lang="en-US" sz="2800" baseline="30000" dirty="0" smtClean="0">
                <a:solidFill>
                  <a:srgbClr val="3333CC"/>
                </a:solidFill>
              </a:rPr>
              <a:t>th</a:t>
            </a:r>
            <a:r>
              <a:rPr lang="en-US" sz="2800" dirty="0" smtClean="0">
                <a:solidFill>
                  <a:srgbClr val="3333CC"/>
                </a:solidFill>
              </a:rPr>
              <a:t> century scientists believed atoms have structure.</a:t>
            </a:r>
            <a:endParaRPr lang="en-US" sz="2800" dirty="0">
              <a:solidFill>
                <a:srgbClr val="3333CC"/>
              </a:solidFill>
            </a:endParaRPr>
          </a:p>
          <a:p>
            <a:pPr marL="571500" indent="-571500" algn="l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3333CC"/>
                </a:solidFill>
              </a:rPr>
              <a:t>Pieces </a:t>
            </a:r>
            <a:r>
              <a:rPr lang="en-US" sz="2800" dirty="0">
                <a:solidFill>
                  <a:srgbClr val="3333CC"/>
                </a:solidFill>
              </a:rPr>
              <a:t>of evidence that scientists had in 1900 to indicate that the atom was not a fundamental </a:t>
            </a:r>
            <a:r>
              <a:rPr lang="en-US" sz="2800" dirty="0" smtClean="0">
                <a:solidFill>
                  <a:srgbClr val="3333CC"/>
                </a:solidFill>
              </a:rPr>
              <a:t>unit</a:t>
            </a:r>
          </a:p>
          <a:p>
            <a:pPr marL="571500" indent="-571500" algn="l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800" dirty="0" smtClean="0">
                <a:solidFill>
                  <a:srgbClr val="3333CC"/>
                </a:solidFill>
              </a:rPr>
              <a:t>There are simply too </a:t>
            </a:r>
            <a:r>
              <a:rPr lang="en-US" sz="2800" dirty="0">
                <a:solidFill>
                  <a:srgbClr val="3333CC"/>
                </a:solidFill>
              </a:rPr>
              <a:t>many kinds of </a:t>
            </a:r>
            <a:r>
              <a:rPr lang="en-US" sz="2800" dirty="0" smtClean="0">
                <a:solidFill>
                  <a:srgbClr val="3333CC"/>
                </a:solidFill>
              </a:rPr>
              <a:t>atoms (~70 known at that time), belonging </a:t>
            </a:r>
            <a:r>
              <a:rPr lang="en-US" sz="2800" dirty="0">
                <a:solidFill>
                  <a:srgbClr val="3333CC"/>
                </a:solidFill>
              </a:rPr>
              <a:t>to a distinct chemical </a:t>
            </a:r>
            <a:r>
              <a:rPr lang="en-US" sz="2800" dirty="0" smtClean="0">
                <a:solidFill>
                  <a:srgbClr val="3333CC"/>
                </a:solidFill>
              </a:rPr>
              <a:t>element</a:t>
            </a:r>
          </a:p>
          <a:p>
            <a:pPr marL="1314450" lvl="1" indent="-571500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400" dirty="0" smtClean="0"/>
              <a:t>Too many to be fundamental!!</a:t>
            </a:r>
          </a:p>
          <a:p>
            <a:pPr marL="571500" indent="-571500" algn="l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800" dirty="0">
                <a:solidFill>
                  <a:srgbClr val="3333CC"/>
                </a:solidFill>
              </a:rPr>
              <a:t>Atoms and electromagnetic phenomena</a:t>
            </a:r>
            <a:r>
              <a:rPr lang="en-US" sz="2800" dirty="0" smtClean="0">
                <a:solidFill>
                  <a:srgbClr val="3333CC"/>
                </a:solidFill>
              </a:rPr>
              <a:t> seem to be </a:t>
            </a:r>
            <a:r>
              <a:rPr lang="en-US" sz="2800" dirty="0">
                <a:solidFill>
                  <a:srgbClr val="3333CC"/>
                </a:solidFill>
              </a:rPr>
              <a:t>intimately </a:t>
            </a:r>
            <a:r>
              <a:rPr lang="en-US" sz="2800" dirty="0" smtClean="0">
                <a:solidFill>
                  <a:srgbClr val="3333CC"/>
                </a:solidFill>
              </a:rPr>
              <a:t>related</a:t>
            </a:r>
          </a:p>
          <a:p>
            <a:pPr marL="571500" indent="-571500" algn="l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800" dirty="0">
                <a:solidFill>
                  <a:srgbClr val="3333CC"/>
                </a:solidFill>
              </a:rPr>
              <a:t>The</a:t>
            </a:r>
            <a:r>
              <a:rPr lang="en-US" sz="2800" dirty="0" smtClean="0">
                <a:solidFill>
                  <a:srgbClr val="3333CC"/>
                </a:solidFill>
              </a:rPr>
              <a:t> issue of </a:t>
            </a:r>
            <a:r>
              <a:rPr lang="en-US" sz="2800" b="1" dirty="0" smtClean="0">
                <a:solidFill>
                  <a:srgbClr val="3333CC"/>
                </a:solidFill>
              </a:rPr>
              <a:t>valence</a:t>
            </a:r>
            <a:r>
              <a:rPr lang="en-US" sz="2800" dirty="0" smtClean="0">
                <a:solidFill>
                  <a:srgbClr val="3333CC"/>
                </a:solidFill>
              </a:rPr>
              <a:t> </a:t>
            </a:r>
            <a:r>
              <a:rPr lang="en-US" sz="2800" dirty="0" smtClean="0">
                <a:solidFill>
                  <a:srgbClr val="3333CC"/>
                </a:solidFill>
                <a:sym typeface="Wingdings"/>
              </a:rPr>
              <a:t> Why c</a:t>
            </a:r>
            <a:r>
              <a:rPr lang="en-US" sz="2800" dirty="0" smtClean="0">
                <a:solidFill>
                  <a:srgbClr val="3333CC"/>
                </a:solidFill>
              </a:rPr>
              <a:t>ertain </a:t>
            </a:r>
            <a:r>
              <a:rPr lang="en-US" sz="2800" dirty="0">
                <a:solidFill>
                  <a:srgbClr val="3333CC"/>
                </a:solidFill>
              </a:rPr>
              <a:t>elements combine with some elements but not with </a:t>
            </a:r>
            <a:r>
              <a:rPr lang="en-US" sz="2800" dirty="0" smtClean="0">
                <a:solidFill>
                  <a:srgbClr val="3333CC"/>
                </a:solidFill>
              </a:rPr>
              <a:t>others?</a:t>
            </a:r>
          </a:p>
          <a:p>
            <a:pPr marL="1314450" lvl="1" indent="-571500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400" dirty="0" smtClean="0">
                <a:solidFill>
                  <a:srgbClr val="000000"/>
                </a:solidFill>
              </a:rPr>
              <a:t>Is there a </a:t>
            </a:r>
            <a:r>
              <a:rPr lang="en-US" sz="2400" dirty="0">
                <a:solidFill>
                  <a:srgbClr val="000000"/>
                </a:solidFill>
              </a:rPr>
              <a:t>characteristic</a:t>
            </a:r>
            <a:r>
              <a:rPr lang="en-US" sz="2400" dirty="0" smtClean="0">
                <a:solidFill>
                  <a:srgbClr val="000000"/>
                </a:solidFill>
              </a:rPr>
              <a:t> internal </a:t>
            </a:r>
            <a:r>
              <a:rPr lang="en-US" sz="2400" dirty="0">
                <a:solidFill>
                  <a:srgbClr val="000000"/>
                </a:solidFill>
              </a:rPr>
              <a:t>atomic </a:t>
            </a:r>
            <a:r>
              <a:rPr lang="en-US" sz="2400" dirty="0" smtClean="0">
                <a:solidFill>
                  <a:srgbClr val="000000"/>
                </a:solidFill>
              </a:rPr>
              <a:t>structure?</a:t>
            </a:r>
          </a:p>
          <a:p>
            <a:pPr marL="571500" indent="-571500" algn="l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800" dirty="0">
                <a:solidFill>
                  <a:srgbClr val="3333CC"/>
                </a:solidFill>
              </a:rPr>
              <a:t>The discoveries of radioactivity</a:t>
            </a:r>
            <a:r>
              <a:rPr lang="en-US" sz="2800" dirty="0" smtClean="0">
                <a:solidFill>
                  <a:srgbClr val="3333CC"/>
                </a:solidFill>
              </a:rPr>
              <a:t>, </a:t>
            </a:r>
            <a:r>
              <a:rPr lang="en-US" sz="2800" dirty="0" err="1">
                <a:solidFill>
                  <a:srgbClr val="3333CC"/>
                </a:solidFill>
              </a:rPr>
              <a:t>x</a:t>
            </a:r>
            <a:r>
              <a:rPr lang="en-US" sz="2800" dirty="0">
                <a:solidFill>
                  <a:srgbClr val="3333CC"/>
                </a:solidFill>
              </a:rPr>
              <a:t> rays, and</a:t>
            </a:r>
            <a:r>
              <a:rPr lang="en-US" sz="2800" dirty="0" smtClean="0">
                <a:solidFill>
                  <a:srgbClr val="3333CC"/>
                </a:solidFill>
              </a:rPr>
              <a:t> the </a:t>
            </a:r>
            <a:r>
              <a:rPr lang="en-US" sz="2800" dirty="0">
                <a:solidFill>
                  <a:srgbClr val="3333CC"/>
                </a:solidFill>
              </a:rPr>
              <a:t>electron</a:t>
            </a:r>
            <a:endParaRPr lang="en-US" sz="3600" dirty="0">
              <a:solidFill>
                <a:srgbClr val="3333CC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19,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281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533400"/>
            <a:ext cx="8229600" cy="6019800"/>
          </a:xfrm>
        </p:spPr>
        <p:txBody>
          <a:bodyPr/>
          <a:lstStyle/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sz="2800" dirty="0">
                <a:solidFill>
                  <a:srgbClr val="3333CC"/>
                </a:solidFill>
              </a:rPr>
              <a:t>Thomson’s “plum-pudding” model</a:t>
            </a:r>
            <a:r>
              <a:rPr lang="en-US" sz="2800" dirty="0" smtClean="0">
                <a:solidFill>
                  <a:srgbClr val="3333CC"/>
                </a:solidFill>
              </a:rPr>
              <a:t> </a:t>
            </a:r>
            <a:endParaRPr lang="en-US" sz="2800" dirty="0" smtClean="0">
              <a:solidFill>
                <a:srgbClr val="3333CC"/>
              </a:solidFill>
              <a:sym typeface="Wingdings"/>
            </a:endParaRPr>
          </a:p>
          <a:p>
            <a:pPr marL="1085850" lvl="1" indent="-3429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sym typeface="Wingdings"/>
              </a:rPr>
              <a:t>Atoms are electrically neutral and have electrons in them</a:t>
            </a:r>
          </a:p>
          <a:p>
            <a:pPr marL="1085850" lvl="1" indent="-3429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sym typeface="Wingdings"/>
              </a:rPr>
              <a:t>Atoms must have an equal amount of positive charges in it to balance electron negative charges</a:t>
            </a:r>
          </a:p>
          <a:p>
            <a:pPr marL="1085850" lvl="1" indent="-3429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sym typeface="Wingdings"/>
              </a:rPr>
              <a:t>So how about </a:t>
            </a:r>
            <a:r>
              <a:rPr lang="en-US" sz="2400" dirty="0" smtClean="0"/>
              <a:t>positive </a:t>
            </a:r>
            <a:r>
              <a:rPr lang="en-US" sz="2400" dirty="0"/>
              <a:t>charges spread uniformly throughout a sphere the size of the atom </a:t>
            </a:r>
            <a:r>
              <a:rPr lang="en-US" sz="2400" dirty="0" smtClean="0"/>
              <a:t>with </a:t>
            </a:r>
            <a:r>
              <a:rPr lang="en-US" sz="2400" dirty="0"/>
              <a:t>the newly discovered “negative” electrons embedded in a</a:t>
            </a:r>
            <a:r>
              <a:rPr lang="en-US" sz="2400" dirty="0" smtClean="0"/>
              <a:t> </a:t>
            </a:r>
            <a:r>
              <a:rPr lang="en-US" sz="2400" dirty="0"/>
              <a:t>uniform background.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endParaRPr lang="en-US" sz="2800" dirty="0">
              <a:solidFill>
                <a:srgbClr val="3333CC"/>
              </a:solidFill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endParaRPr lang="en-US" sz="2800" dirty="0" smtClean="0">
              <a:solidFill>
                <a:srgbClr val="3333CC"/>
              </a:solidFill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endParaRPr lang="en-US" sz="2800" dirty="0" smtClean="0">
              <a:solidFill>
                <a:srgbClr val="3333CC"/>
              </a:solidFill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endParaRPr lang="en-US" sz="2800" dirty="0" smtClean="0">
              <a:solidFill>
                <a:srgbClr val="3333CC"/>
              </a:solidFill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sz="2800" dirty="0" smtClean="0">
                <a:solidFill>
                  <a:srgbClr val="3333CC"/>
                </a:solidFill>
              </a:rPr>
              <a:t>Thomson thought </a:t>
            </a:r>
            <a:r>
              <a:rPr lang="en-US" sz="2800" dirty="0">
                <a:solidFill>
                  <a:srgbClr val="3333CC"/>
                </a:solidFill>
              </a:rPr>
              <a:t>when the atom was </a:t>
            </a:r>
            <a:r>
              <a:rPr lang="en-US" sz="2800" dirty="0" smtClean="0">
                <a:solidFill>
                  <a:srgbClr val="3333CC"/>
                </a:solidFill>
              </a:rPr>
              <a:t>heated </a:t>
            </a:r>
            <a:r>
              <a:rPr lang="en-US" sz="2800" dirty="0">
                <a:solidFill>
                  <a:srgbClr val="3333CC"/>
                </a:solidFill>
              </a:rPr>
              <a:t>the electrons could vibrate about their equilibrium </a:t>
            </a:r>
            <a:r>
              <a:rPr lang="en-US" sz="2800" dirty="0" smtClean="0">
                <a:solidFill>
                  <a:srgbClr val="3333CC"/>
                </a:solidFill>
              </a:rPr>
              <a:t>positions</a:t>
            </a:r>
            <a:r>
              <a:rPr lang="en-US" sz="2800" dirty="0">
                <a:solidFill>
                  <a:srgbClr val="3333CC"/>
                </a:solidFill>
              </a:rPr>
              <a:t> </a:t>
            </a:r>
            <a:r>
              <a:rPr lang="en-US" sz="2800" dirty="0" smtClean="0">
                <a:solidFill>
                  <a:srgbClr val="3333CC"/>
                </a:solidFill>
              </a:rPr>
              <a:t>and thus produce </a:t>
            </a:r>
            <a:r>
              <a:rPr lang="en-US" sz="2800" dirty="0">
                <a:solidFill>
                  <a:srgbClr val="3333CC"/>
                </a:solidFill>
              </a:rPr>
              <a:t>electromagnetic radiation.</a:t>
            </a: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534400" cy="636587"/>
          </a:xfrm>
        </p:spPr>
        <p:txBody>
          <a:bodyPr/>
          <a:lstStyle/>
          <a:p>
            <a:pPr algn="ctr" eaLnBrk="1" hangingPunct="1"/>
            <a:r>
              <a:rPr lang="en-US" sz="3600" dirty="0"/>
              <a:t>Thomson’s Atomic Model</a:t>
            </a:r>
          </a:p>
        </p:txBody>
      </p:sp>
      <p:pic>
        <p:nvPicPr>
          <p:cNvPr id="20485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3276600"/>
            <a:ext cx="1981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19,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9765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19,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486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Bring your special project after the class</a:t>
            </a:r>
          </a:p>
          <a:p>
            <a:pPr eaLnBrk="1" hangingPunct="1"/>
            <a:r>
              <a:rPr lang="en-US" sz="2800" dirty="0" smtClean="0"/>
              <a:t>Mid-term exam</a:t>
            </a:r>
          </a:p>
          <a:p>
            <a:pPr lvl="1" eaLnBrk="1" hangingPunct="1"/>
            <a:r>
              <a:rPr lang="en-US" sz="2400" dirty="0" smtClean="0"/>
              <a:t>In class on Wednesday, Mar. 5</a:t>
            </a:r>
          </a:p>
          <a:p>
            <a:pPr lvl="1" eaLnBrk="1" hangingPunct="1"/>
            <a:r>
              <a:rPr lang="en-US" sz="2400" dirty="0" smtClean="0"/>
              <a:t>Covers </a:t>
            </a:r>
            <a:r>
              <a:rPr lang="en-US" sz="2400" dirty="0"/>
              <a:t>CH1.1 – what we finish </a:t>
            </a:r>
            <a:r>
              <a:rPr lang="en-US" sz="2400" dirty="0" smtClean="0"/>
              <a:t>on Monday</a:t>
            </a:r>
            <a:r>
              <a:rPr lang="en-US" sz="2400" dirty="0"/>
              <a:t>, </a:t>
            </a:r>
            <a:r>
              <a:rPr lang="en-US" sz="2400" dirty="0" smtClean="0"/>
              <a:t>Mar. 3 + appendices</a:t>
            </a:r>
          </a:p>
          <a:p>
            <a:pPr lvl="1" eaLnBrk="1" hangingPunct="1"/>
            <a:r>
              <a:rPr lang="en-US" sz="2400" dirty="0"/>
              <a:t>Mid-term exam constitutes 20% of the total</a:t>
            </a:r>
          </a:p>
          <a:p>
            <a:pPr lvl="1" eaLnBrk="1" hangingPunct="1"/>
            <a:r>
              <a:rPr lang="en-US" sz="2400" b="1" u="sng" dirty="0">
                <a:solidFill>
                  <a:srgbClr val="FF0000"/>
                </a:solidFill>
              </a:rPr>
              <a:t>Please do NOT miss the exam!  You will get an F if you miss it.</a:t>
            </a:r>
          </a:p>
          <a:p>
            <a:pPr lvl="1" eaLnBrk="1" hangingPunct="1"/>
            <a:r>
              <a:rPr lang="en-US" sz="2400" dirty="0" smtClean="0"/>
              <a:t>BYOF: You may bring a </a:t>
            </a:r>
            <a:r>
              <a:rPr lang="en-US" sz="2400" dirty="0"/>
              <a:t>one 8.5x11.5 sheet (front and back) of handwritten formulae and values of constants for the </a:t>
            </a:r>
            <a:r>
              <a:rPr lang="en-US" sz="2400" dirty="0" smtClean="0"/>
              <a:t>exam</a:t>
            </a:r>
          </a:p>
          <a:p>
            <a:pPr lvl="1" eaLnBrk="1" hangingPunct="1"/>
            <a:r>
              <a:rPr lang="en-US" sz="2400" dirty="0"/>
              <a:t>No derivations or solutions of any problems allowed</a:t>
            </a:r>
            <a:r>
              <a:rPr lang="en-US" sz="2400" dirty="0" smtClean="0"/>
              <a:t>!</a:t>
            </a:r>
            <a:endParaRPr lang="en-US" sz="2400" dirty="0"/>
          </a:p>
          <a:p>
            <a:pPr lvl="1" eaLnBrk="1" hangingPunct="1"/>
            <a:r>
              <a:rPr lang="en-US" sz="2400" dirty="0"/>
              <a:t>No </a:t>
            </a:r>
            <a:r>
              <a:rPr lang="en-US" sz="2400" dirty="0" smtClean="0"/>
              <a:t>additional formulae </a:t>
            </a:r>
            <a:r>
              <a:rPr lang="en-US" sz="2400" dirty="0"/>
              <a:t>or values of constants will be provided</a:t>
            </a:r>
            <a:r>
              <a:rPr lang="en-US" sz="2400" dirty="0" smtClean="0"/>
              <a:t>!</a:t>
            </a:r>
          </a:p>
          <a:p>
            <a:pPr eaLnBrk="1" hangingPunct="1"/>
            <a:r>
              <a:rPr lang="en-US" sz="2800" dirty="0" smtClean="0"/>
              <a:t>Colloquium today: Dr. Kenichi </a:t>
            </a:r>
            <a:r>
              <a:rPr lang="en-US" sz="2800" dirty="0" err="1" smtClean="0"/>
              <a:t>Hatakeyama</a:t>
            </a:r>
            <a:r>
              <a:rPr lang="en-US" sz="2800" dirty="0" smtClean="0"/>
              <a:t> of Baylor U.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034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4-02-13 at 11.29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413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788987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800000"/>
                </a:solidFill>
              </a:rPr>
              <a:t>Reminder: Special Project #3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762000"/>
            <a:ext cx="8382000" cy="5257800"/>
          </a:xfrm>
        </p:spPr>
        <p:txBody>
          <a:bodyPr/>
          <a:lstStyle/>
          <a:p>
            <a:pPr marL="571500" indent="-571500" algn="l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3333CC"/>
                </a:solidFill>
              </a:rPr>
              <a:t>A total of 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baseline="-25000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3333CC"/>
                </a:solidFill>
              </a:rPr>
              <a:t> incident projectile particle of atomic number </a:t>
            </a:r>
            <a:r>
              <a:rPr lang="en-US" dirty="0" smtClean="0">
                <a:solidFill>
                  <a:srgbClr val="FF0000"/>
                </a:solidFill>
              </a:rPr>
              <a:t>Z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3333CC"/>
                </a:solidFill>
              </a:rPr>
              <a:t> kinetic energy </a:t>
            </a:r>
            <a:r>
              <a:rPr lang="en-US" dirty="0" smtClean="0">
                <a:solidFill>
                  <a:srgbClr val="FF0000"/>
                </a:solidFill>
              </a:rPr>
              <a:t>KE</a:t>
            </a:r>
            <a:r>
              <a:rPr lang="en-US" dirty="0" smtClean="0">
                <a:solidFill>
                  <a:srgbClr val="3333CC"/>
                </a:solidFill>
              </a:rPr>
              <a:t> scatter on a target of thickness </a:t>
            </a:r>
            <a:r>
              <a:rPr lang="en-US" dirty="0" err="1" smtClean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3333CC"/>
                </a:solidFill>
              </a:rPr>
              <a:t>and atomic number </a:t>
            </a:r>
            <a:r>
              <a:rPr lang="en-US" dirty="0" smtClean="0">
                <a:solidFill>
                  <a:srgbClr val="FF0000"/>
                </a:solidFill>
              </a:rPr>
              <a:t>Z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sz="4000" dirty="0" smtClean="0">
                <a:solidFill>
                  <a:srgbClr val="3333CC"/>
                </a:solidFill>
              </a:rPr>
              <a:t> </a:t>
            </a:r>
            <a:r>
              <a:rPr lang="en-US" dirty="0" smtClean="0">
                <a:solidFill>
                  <a:srgbClr val="3333CC"/>
                </a:solidFill>
              </a:rPr>
              <a:t>and has </a:t>
            </a:r>
            <a:r>
              <a:rPr lang="en-US" dirty="0" err="1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3333CC"/>
                </a:solidFill>
              </a:rPr>
              <a:t> atoms per volume</a:t>
            </a:r>
            <a:r>
              <a:rPr lang="en-US" sz="4000" dirty="0" smtClean="0">
                <a:solidFill>
                  <a:srgbClr val="3333CC"/>
                </a:solidFill>
              </a:rPr>
              <a:t>. </a:t>
            </a:r>
            <a:r>
              <a:rPr lang="en-US" dirty="0" smtClean="0">
                <a:solidFill>
                  <a:srgbClr val="3333CC"/>
                </a:solidFill>
              </a:rPr>
              <a:t>What is the total number of scattered projectile particles at an angle </a:t>
            </a:r>
            <a:r>
              <a:rPr lang="en-US" dirty="0" err="1" smtClean="0">
                <a:solidFill>
                  <a:srgbClr val="3333CC"/>
                </a:solidFill>
                <a:latin typeface="Symbol" charset="2"/>
                <a:cs typeface="Symbol" charset="2"/>
              </a:rPr>
              <a:t>θ</a:t>
            </a:r>
            <a:r>
              <a:rPr lang="en-US" dirty="0" smtClean="0">
                <a:solidFill>
                  <a:srgbClr val="3333CC"/>
                </a:solidFill>
              </a:rPr>
              <a:t>? (20 points)</a:t>
            </a:r>
          </a:p>
          <a:p>
            <a:pPr marL="571500" indent="-571500" algn="l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3333CC"/>
                </a:solidFill>
              </a:rPr>
              <a:t>Please be sure to clearly define all the variables used in your derivation! Points will be deducted for missing variable definitions.</a:t>
            </a:r>
          </a:p>
          <a:p>
            <a:pPr marL="571500" indent="-571500" algn="l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3333CC"/>
                </a:solidFill>
              </a:rPr>
              <a:t>This derivation must be done on your own.   Please do not copy the book, internet or your friends’.</a:t>
            </a:r>
          </a:p>
          <a:p>
            <a:pPr marL="571500" indent="-571500" algn="l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3333CC"/>
                </a:solidFill>
              </a:rPr>
              <a:t>Due is next Wednesday, Feb.26 .</a:t>
            </a: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19,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668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Compton Effect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1" y="685800"/>
            <a:ext cx="8382000" cy="5334000"/>
          </a:xfrm>
        </p:spPr>
        <p:txBody>
          <a:bodyPr/>
          <a:lstStyle/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sz="2000" dirty="0" smtClean="0">
                <a:cs typeface="+mn-cs"/>
              </a:rPr>
              <a:t>When a photon enters matter, it is likely to interact with one of the atomic electrons. </a:t>
            </a:r>
          </a:p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sz="2000" dirty="0" smtClean="0">
                <a:cs typeface="+mn-cs"/>
              </a:rPr>
              <a:t>The photon is scattered from only one electron</a:t>
            </a:r>
          </a:p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sz="2000" dirty="0" smtClean="0">
                <a:cs typeface="+mn-cs"/>
              </a:rPr>
              <a:t>The laws of conservation of energy and momentum apply as in any elastic collision between two particles. The momentum of a particle moving at the speed of light is</a:t>
            </a:r>
          </a:p>
          <a:p>
            <a:pPr marL="533400" indent="-533400" eaLnBrk="1" hangingPunct="1">
              <a:buFont typeface="Wingdings" charset="0"/>
              <a:buChar char="n"/>
              <a:defRPr/>
            </a:pPr>
            <a:endParaRPr lang="en-US" sz="2000" dirty="0" smtClean="0">
              <a:cs typeface="+mn-cs"/>
            </a:endParaRPr>
          </a:p>
          <a:p>
            <a:pPr marL="533400" indent="-533400" eaLnBrk="1" hangingPunct="1">
              <a:buFont typeface="Wingdings" charset="0"/>
              <a:buChar char="n"/>
              <a:defRPr/>
            </a:pPr>
            <a:endParaRPr lang="en-US" sz="2000" dirty="0" smtClean="0">
              <a:cs typeface="+mn-cs"/>
            </a:endParaRPr>
          </a:p>
          <a:p>
            <a:pPr marL="533400" indent="-533400" eaLnBrk="1" hangingPunct="1">
              <a:buFont typeface="Wingdings" charset="0"/>
              <a:buChar char="n"/>
              <a:defRPr/>
            </a:pPr>
            <a:endParaRPr lang="en-US" sz="2000" dirty="0" smtClean="0">
              <a:cs typeface="+mn-cs"/>
            </a:endParaRPr>
          </a:p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sz="2000" dirty="0" smtClean="0">
                <a:cs typeface="+mn-cs"/>
              </a:rPr>
              <a:t>The electron energy can be written as</a:t>
            </a:r>
          </a:p>
          <a:p>
            <a:pPr marL="533400" indent="-533400" eaLnBrk="1" hangingPunct="1">
              <a:buFont typeface="Wingdings" charset="0"/>
              <a:buNone/>
              <a:defRPr/>
            </a:pPr>
            <a:endParaRPr lang="en-US" sz="2000" dirty="0" smtClean="0">
              <a:cs typeface="+mn-cs"/>
            </a:endParaRPr>
          </a:p>
          <a:p>
            <a:pPr marL="533400" indent="-533400" eaLnBrk="1" hangingPunct="1">
              <a:buFont typeface="Wingdings" charset="0"/>
              <a:buChar char="n"/>
              <a:defRPr/>
            </a:pPr>
            <a:endParaRPr lang="en-US" sz="2000" dirty="0" smtClean="0">
              <a:cs typeface="+mn-cs"/>
            </a:endParaRPr>
          </a:p>
          <a:p>
            <a:pPr marL="533400" indent="-533400" eaLnBrk="1" hangingPunct="1">
              <a:buFont typeface="Wingdings" charset="0"/>
              <a:buChar char="n"/>
              <a:defRPr/>
            </a:pPr>
            <a:endParaRPr lang="en-US" sz="2000" dirty="0" smtClean="0">
              <a:cs typeface="+mn-cs"/>
            </a:endParaRPr>
          </a:p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sz="2000" dirty="0">
                <a:cs typeface="+mn-cs"/>
              </a:rPr>
              <a:t>C</a:t>
            </a:r>
            <a:r>
              <a:rPr lang="en-US" sz="2000" dirty="0" smtClean="0">
                <a:cs typeface="+mn-cs"/>
              </a:rPr>
              <a:t>hange of the scattered photon wavelength is known as the </a:t>
            </a:r>
            <a:r>
              <a:rPr lang="en-US" sz="2000" b="1" dirty="0" smtClean="0">
                <a:cs typeface="+mn-cs"/>
              </a:rPr>
              <a:t>Compton effect</a:t>
            </a:r>
            <a:r>
              <a:rPr lang="en-US" sz="2000" dirty="0" smtClean="0">
                <a:cs typeface="+mn-cs"/>
              </a:rPr>
              <a:t>: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25,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3225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2052338"/>
              </p:ext>
            </p:extLst>
          </p:nvPr>
        </p:nvGraphicFramePr>
        <p:xfrm>
          <a:off x="2370137" y="2555875"/>
          <a:ext cx="677863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" name="Equation" r:id="rId3" imgW="266700" imgH="165100" progId="Equation.DSMT4">
                  <p:embed/>
                </p:oleObj>
              </mc:Choice>
              <mc:Fallback>
                <p:oleObj name="Equation" r:id="rId3" imgW="2667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0137" y="2555875"/>
                        <a:ext cx="677863" cy="415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25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2630308"/>
              </p:ext>
            </p:extLst>
          </p:nvPr>
        </p:nvGraphicFramePr>
        <p:xfrm>
          <a:off x="1295400" y="3692525"/>
          <a:ext cx="1141412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7" name="Equation" r:id="rId5" imgW="342900" imgH="228600" progId="Equation.DSMT4">
                  <p:embed/>
                </p:oleObj>
              </mc:Choice>
              <mc:Fallback>
                <p:oleObj name="Equation" r:id="rId5" imgW="342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692525"/>
                        <a:ext cx="1141412" cy="754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25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5144248"/>
              </p:ext>
            </p:extLst>
          </p:nvPr>
        </p:nvGraphicFramePr>
        <p:xfrm>
          <a:off x="1447800" y="5257800"/>
          <a:ext cx="111125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" name="Equation" r:id="rId7" imgW="355600" imgH="177800" progId="Equation.DSMT4">
                  <p:embed/>
                </p:oleObj>
              </mc:Choice>
              <mc:Fallback>
                <p:oleObj name="Equation" r:id="rId7" imgW="3556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257800"/>
                        <a:ext cx="1111250" cy="5508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"/>
          <p:cNvPicPr>
            <a:picLocks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38800" y="2209800"/>
            <a:ext cx="3352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1178654"/>
              </p:ext>
            </p:extLst>
          </p:nvPr>
        </p:nvGraphicFramePr>
        <p:xfrm>
          <a:off x="2971800" y="2209800"/>
          <a:ext cx="742950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" name="Equation" r:id="rId10" imgW="292100" imgH="393700" progId="Equation.DSMT4">
                  <p:embed/>
                </p:oleObj>
              </mc:Choice>
              <mc:Fallback>
                <p:oleObj name="Equation" r:id="rId10" imgW="292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209800"/>
                        <a:ext cx="742950" cy="992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057493"/>
              </p:ext>
            </p:extLst>
          </p:nvPr>
        </p:nvGraphicFramePr>
        <p:xfrm>
          <a:off x="3700463" y="2209800"/>
          <a:ext cx="871537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" name="Equation" r:id="rId12" imgW="342900" imgH="393700" progId="Equation.DSMT4">
                  <p:embed/>
                </p:oleObj>
              </mc:Choice>
              <mc:Fallback>
                <p:oleObj name="Equation" r:id="rId12" imgW="342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0463" y="2209800"/>
                        <a:ext cx="871537" cy="992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529248"/>
              </p:ext>
            </p:extLst>
          </p:nvPr>
        </p:nvGraphicFramePr>
        <p:xfrm>
          <a:off x="4533900" y="2209800"/>
          <a:ext cx="419100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" name="Equation" r:id="rId14" imgW="165100" imgH="393700" progId="Equation.DSMT4">
                  <p:embed/>
                </p:oleObj>
              </mc:Choice>
              <mc:Fallback>
                <p:oleObj name="Equation" r:id="rId14" imgW="165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3900" y="2209800"/>
                        <a:ext cx="419100" cy="992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3664819"/>
              </p:ext>
            </p:extLst>
          </p:nvPr>
        </p:nvGraphicFramePr>
        <p:xfrm>
          <a:off x="2351088" y="3581400"/>
          <a:ext cx="2068512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" name="Equation" r:id="rId16" imgW="622300" imgH="304800" progId="Equation.DSMT4">
                  <p:embed/>
                </p:oleObj>
              </mc:Choice>
              <mc:Fallback>
                <p:oleObj name="Equation" r:id="rId16" imgW="6223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3581400"/>
                        <a:ext cx="2068512" cy="1004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783468"/>
              </p:ext>
            </p:extLst>
          </p:nvPr>
        </p:nvGraphicFramePr>
        <p:xfrm>
          <a:off x="4354512" y="3657600"/>
          <a:ext cx="1055688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3" name="Equation" r:id="rId18" imgW="317500" imgH="228600" progId="Equation.DSMT4">
                  <p:embed/>
                </p:oleObj>
              </mc:Choice>
              <mc:Fallback>
                <p:oleObj name="Equation" r:id="rId18" imgW="317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4512" y="3657600"/>
                        <a:ext cx="1055688" cy="754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038023"/>
              </p:ext>
            </p:extLst>
          </p:nvPr>
        </p:nvGraphicFramePr>
        <p:xfrm>
          <a:off x="2590800" y="5181600"/>
          <a:ext cx="1627188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4" name="Equation" r:id="rId20" imgW="520700" imgH="203200" progId="Equation.DSMT4">
                  <p:embed/>
                </p:oleObj>
              </mc:Choice>
              <mc:Fallback>
                <p:oleObj name="Equation" r:id="rId20" imgW="520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181600"/>
                        <a:ext cx="1627188" cy="628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79782"/>
              </p:ext>
            </p:extLst>
          </p:nvPr>
        </p:nvGraphicFramePr>
        <p:xfrm>
          <a:off x="4305300" y="4911725"/>
          <a:ext cx="2857500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" name="Equation" r:id="rId22" imgW="914400" imgH="431800" progId="Equation.DSMT4">
                  <p:embed/>
                </p:oleObj>
              </mc:Choice>
              <mc:Fallback>
                <p:oleObj name="Equation" r:id="rId22" imgW="914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5300" y="4911725"/>
                        <a:ext cx="2857500" cy="1336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76867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6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1613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Pair Production and Annihilation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534400" cy="4572000"/>
          </a:xfrm>
        </p:spPr>
        <p:txBody>
          <a:bodyPr/>
          <a:lstStyle/>
          <a:p>
            <a:pPr marL="533400" indent="-533400" eaLnBrk="1" hangingPunct="1"/>
            <a:r>
              <a:rPr lang="en-US" sz="2800" dirty="0">
                <a:cs typeface="ＭＳ Ｐゴシック" pitchFamily="-84" charset="-128"/>
              </a:rPr>
              <a:t>If a photon can create an electron, it must also create a positive charge to balance charge conservation.</a:t>
            </a:r>
          </a:p>
          <a:p>
            <a:pPr marL="533400" indent="-533400" eaLnBrk="1" hangingPunct="1"/>
            <a:r>
              <a:rPr lang="en-US" sz="2800" dirty="0">
                <a:cs typeface="ＭＳ Ｐゴシック" pitchFamily="-84" charset="-128"/>
              </a:rPr>
              <a:t>In 1932, C. D. Anderson observed a positively charged electron (</a:t>
            </a:r>
            <a:r>
              <a:rPr lang="en-US" sz="2800" i="1" dirty="0" err="1">
                <a:cs typeface="ＭＳ Ｐゴシック" pitchFamily="-84" charset="-128"/>
              </a:rPr>
              <a:t>e</a:t>
            </a:r>
            <a:r>
              <a:rPr lang="en-US" sz="2800" i="1" baseline="30000" dirty="0">
                <a:cs typeface="ＭＳ Ｐゴシック" pitchFamily="-84" charset="-128"/>
              </a:rPr>
              <a:t>+</a:t>
            </a:r>
            <a:r>
              <a:rPr lang="en-US" sz="2800" dirty="0">
                <a:cs typeface="ＭＳ Ｐゴシック" pitchFamily="-84" charset="-128"/>
              </a:rPr>
              <a:t>) in cosmic radiation. This particle, called a positron, had been predicted to exist several years earlier by P. A. M. Dirac.</a:t>
            </a:r>
          </a:p>
          <a:p>
            <a:pPr marL="533400" indent="-533400" eaLnBrk="1" hangingPunct="1"/>
            <a:r>
              <a:rPr lang="en-US" sz="2800" dirty="0">
                <a:cs typeface="ＭＳ Ｐゴシック" pitchFamily="-84" charset="-128"/>
              </a:rPr>
              <a:t>A </a:t>
            </a:r>
            <a:r>
              <a:rPr lang="en-US" sz="2800" dirty="0" smtClean="0">
                <a:cs typeface="ＭＳ Ｐゴシック" pitchFamily="-84" charset="-128"/>
              </a:rPr>
              <a:t>photon’</a:t>
            </a:r>
            <a:r>
              <a:rPr lang="en-US" altLang="ja-JP" sz="2800" dirty="0" smtClean="0">
                <a:cs typeface="ＭＳ Ｐゴシック" pitchFamily="-84" charset="-128"/>
              </a:rPr>
              <a:t>s </a:t>
            </a:r>
            <a:r>
              <a:rPr lang="en-US" altLang="ja-JP" sz="2800" dirty="0">
                <a:cs typeface="ＭＳ Ｐゴシック" pitchFamily="-84" charset="-128"/>
              </a:rPr>
              <a:t>energy can be converted entirely into an electron and a positron in a process </a:t>
            </a:r>
            <a:r>
              <a:rPr lang="en-US" altLang="ja-JP" sz="2800" dirty="0" smtClean="0">
                <a:cs typeface="ＭＳ Ｐゴシック" pitchFamily="-84" charset="-128"/>
              </a:rPr>
              <a:t>called </a:t>
            </a:r>
            <a:r>
              <a:rPr lang="en-US" altLang="ja-JP" sz="2800" b="1" u="sng" dirty="0">
                <a:solidFill>
                  <a:srgbClr val="A50021"/>
                </a:solidFill>
                <a:cs typeface="ＭＳ Ｐゴシック" pitchFamily="-84" charset="-128"/>
              </a:rPr>
              <a:t>pair production</a:t>
            </a:r>
            <a:r>
              <a:rPr lang="en-US" altLang="ja-JP" sz="2800" dirty="0" smtClean="0">
                <a:cs typeface="ＭＳ Ｐゴシック" pitchFamily="-84" charset="-128"/>
              </a:rPr>
              <a:t>.</a:t>
            </a:r>
          </a:p>
          <a:p>
            <a:pPr marL="933450" lvl="1" indent="-533400" eaLnBrk="1" hangingPunct="1"/>
            <a:r>
              <a:rPr lang="en-US" sz="2400" dirty="0" smtClean="0">
                <a:cs typeface="ＭＳ Ｐゴシック" pitchFamily="-84" charset="-128"/>
              </a:rPr>
              <a:t>Can only happen inside a material</a:t>
            </a:r>
          </a:p>
          <a:p>
            <a:pPr marL="933450" lvl="1" indent="-533400" eaLnBrk="1" hangingPunct="1"/>
            <a:r>
              <a:rPr lang="en-US" sz="2400" dirty="0" smtClean="0">
                <a:cs typeface="ＭＳ Ｐゴシック" pitchFamily="-84" charset="-128"/>
              </a:rPr>
              <a:t>How much energy do you think is needed?</a:t>
            </a:r>
            <a:endParaRPr lang="en-US" sz="2400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19,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515827"/>
              </p:ext>
            </p:extLst>
          </p:nvPr>
        </p:nvGraphicFramePr>
        <p:xfrm>
          <a:off x="2895600" y="5410200"/>
          <a:ext cx="29728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55" name="Equation" r:id="rId3" imgW="736600" imgH="228600" progId="Equation.DSMT4">
                  <p:embed/>
                </p:oleObj>
              </mc:Choice>
              <mc:Fallback>
                <p:oleObj name="Equation" r:id="rId3" imgW="736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410200"/>
                        <a:ext cx="2972825" cy="914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6401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213"/>
            <a:ext cx="8229600" cy="6365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Pair Production in Empty Space?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762000"/>
            <a:ext cx="8459787" cy="48783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Energy conservation for pair production in empty space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Momentum conservation yields</a:t>
            </a:r>
          </a:p>
          <a:p>
            <a:pPr marL="0" indent="0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Thus max momentum exchange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Recall that the total energy for a particle can be written as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dirty="0" smtClean="0">
                <a:cs typeface="+mn-cs"/>
              </a:rPr>
              <a:t>	However this yields a contradiction: 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dirty="0" smtClean="0">
                <a:cs typeface="+mn-cs"/>
              </a:rPr>
              <a:t>	and hence the conversion of energy in empty space is impossible and thus pair production cannot happen in empty space</a:t>
            </a:r>
          </a:p>
        </p:txBody>
      </p:sp>
      <p:graphicFrame>
        <p:nvGraphicFramePr>
          <p:cNvPr id="4915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8035925"/>
              </p:ext>
            </p:extLst>
          </p:nvPr>
        </p:nvGraphicFramePr>
        <p:xfrm>
          <a:off x="3276600" y="1143000"/>
          <a:ext cx="711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895" name="Equation" r:id="rId3" imgW="317500" imgH="203200" progId="Equation.DSMT4">
                  <p:embed/>
                </p:oleObj>
              </mc:Choice>
              <mc:Fallback>
                <p:oleObj name="Equation" r:id="rId3" imgW="317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143000"/>
                        <a:ext cx="711200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19, 2014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1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3702261"/>
              </p:ext>
            </p:extLst>
          </p:nvPr>
        </p:nvGraphicFramePr>
        <p:xfrm>
          <a:off x="4038600" y="1143000"/>
          <a:ext cx="4556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896" name="Equation" r:id="rId5" imgW="203200" imgH="203200" progId="Equation.DSMT4">
                  <p:embed/>
                </p:oleObj>
              </mc:Choice>
              <mc:Fallback>
                <p:oleObj name="Equation" r:id="rId5" imgW="203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143000"/>
                        <a:ext cx="455612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702796"/>
              </p:ext>
            </p:extLst>
          </p:nvPr>
        </p:nvGraphicFramePr>
        <p:xfrm>
          <a:off x="4495800" y="1143000"/>
          <a:ext cx="6556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897" name="Equation" r:id="rId7" imgW="292100" imgH="203200" progId="Equation.DSMT4">
                  <p:embed/>
                </p:oleObj>
              </mc:Choice>
              <mc:Fallback>
                <p:oleObj name="Equation" r:id="rId7" imgW="292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143000"/>
                        <a:ext cx="655638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863477"/>
              </p:ext>
            </p:extLst>
          </p:nvPr>
        </p:nvGraphicFramePr>
        <p:xfrm>
          <a:off x="5029200" y="1143000"/>
          <a:ext cx="939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898" name="Equation" r:id="rId9" imgW="419100" imgH="152400" progId="Equation.DSMT4">
                  <p:embed/>
                </p:oleObj>
              </mc:Choice>
              <mc:Fallback>
                <p:oleObj name="Equation" r:id="rId9" imgW="419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143000"/>
                        <a:ext cx="939800" cy="342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878160"/>
              </p:ext>
            </p:extLst>
          </p:nvPr>
        </p:nvGraphicFramePr>
        <p:xfrm>
          <a:off x="2590800" y="1981200"/>
          <a:ext cx="5218719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899" name="Equation" r:id="rId11" imgW="1549400" imgH="203200" progId="Equation.DSMT4">
                  <p:embed/>
                </p:oleObj>
              </mc:Choice>
              <mc:Fallback>
                <p:oleObj name="Equation" r:id="rId11" imgW="1549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981200"/>
                        <a:ext cx="5218719" cy="685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7594123"/>
              </p:ext>
            </p:extLst>
          </p:nvPr>
        </p:nvGraphicFramePr>
        <p:xfrm>
          <a:off x="4630737" y="2819400"/>
          <a:ext cx="154146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900" name="Equation" r:id="rId13" imgW="457200" imgH="203200" progId="Equation.DSMT4">
                  <p:embed/>
                </p:oleObj>
              </mc:Choice>
              <mc:Fallback>
                <p:oleObj name="Equation" r:id="rId13" imgW="457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0737" y="2819400"/>
                        <a:ext cx="1541463" cy="685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9271803"/>
              </p:ext>
            </p:extLst>
          </p:nvPr>
        </p:nvGraphicFramePr>
        <p:xfrm>
          <a:off x="3124200" y="4114800"/>
          <a:ext cx="399611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901" name="Equation" r:id="rId15" imgW="1092200" imgH="228600" progId="Equation.DSMT4">
                  <p:embed/>
                </p:oleObj>
              </mc:Choice>
              <mc:Fallback>
                <p:oleObj name="Equation" r:id="rId15" imgW="1092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114800"/>
                        <a:ext cx="3996110" cy="83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324073"/>
              </p:ext>
            </p:extLst>
          </p:nvPr>
        </p:nvGraphicFramePr>
        <p:xfrm>
          <a:off x="5105400" y="5045216"/>
          <a:ext cx="2667000" cy="593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902" name="Equation" r:id="rId17" imgW="914400" imgH="203200" progId="Equation.DSMT4">
                  <p:embed/>
                </p:oleObj>
              </mc:Choice>
              <mc:Fallback>
                <p:oleObj name="Equation" r:id="rId17" imgW="914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045216"/>
                        <a:ext cx="2667000" cy="5935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8451284"/>
              </p:ext>
            </p:extLst>
          </p:nvPr>
        </p:nvGraphicFramePr>
        <p:xfrm>
          <a:off x="6056313" y="2819400"/>
          <a:ext cx="20970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903" name="Equation" r:id="rId19" imgW="622300" imgH="203200" progId="Equation.DSMT4">
                  <p:embed/>
                </p:oleObj>
              </mc:Choice>
              <mc:Fallback>
                <p:oleObj name="Equation" r:id="rId19" imgW="622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6313" y="2819400"/>
                        <a:ext cx="2097087" cy="685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7926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8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86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413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Pair Production in Matter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914400"/>
            <a:ext cx="4725987" cy="4954587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Since the relations                                    and 		           contradict each other, a photon can not produce an electron and a positron in empty space.  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In the presence of matter, the nucleus absorbs some energy and momentum.</a:t>
            </a:r>
          </a:p>
          <a:p>
            <a:pPr eaLnBrk="1" hangingPunct="1">
              <a:buNone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The photon energy required for pair production in the presence of matter is</a:t>
            </a:r>
          </a:p>
        </p:txBody>
      </p:sp>
      <p:pic>
        <p:nvPicPr>
          <p:cNvPr id="50185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952500"/>
            <a:ext cx="3505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19, 2014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5486400" y="762000"/>
            <a:ext cx="3657600" cy="2590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410200" y="3505200"/>
            <a:ext cx="3657600" cy="2590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1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771637"/>
              </p:ext>
            </p:extLst>
          </p:nvPr>
        </p:nvGraphicFramePr>
        <p:xfrm>
          <a:off x="3124200" y="838200"/>
          <a:ext cx="2819400" cy="544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534" name="Equation" r:id="rId4" imgW="1054100" imgH="203200" progId="Equation.DSMT4">
                  <p:embed/>
                </p:oleObj>
              </mc:Choice>
              <mc:Fallback>
                <p:oleObj name="Equation" r:id="rId4" imgW="1054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838200"/>
                        <a:ext cx="2819400" cy="5444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018177"/>
              </p:ext>
            </p:extLst>
          </p:nvPr>
        </p:nvGraphicFramePr>
        <p:xfrm>
          <a:off x="1447800" y="1396450"/>
          <a:ext cx="1600200" cy="35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535" name="Equation" r:id="rId6" imgW="914400" imgH="203200" progId="Equation.DSMT4">
                  <p:embed/>
                </p:oleObj>
              </mc:Choice>
              <mc:Fallback>
                <p:oleObj name="Equation" r:id="rId6" imgW="914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396450"/>
                        <a:ext cx="1600200" cy="356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1547"/>
              </p:ext>
            </p:extLst>
          </p:nvPr>
        </p:nvGraphicFramePr>
        <p:xfrm>
          <a:off x="914400" y="3886201"/>
          <a:ext cx="479571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536" name="Equation" r:id="rId8" imgW="1803400" imgH="228600" progId="Equation.DSMT4">
                  <p:embed/>
                </p:oleObj>
              </mc:Choice>
              <mc:Fallback>
                <p:oleObj name="Equation" r:id="rId8" imgW="1803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886201"/>
                        <a:ext cx="4795717" cy="609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43339"/>
              </p:ext>
            </p:extLst>
          </p:nvPr>
        </p:nvGraphicFramePr>
        <p:xfrm>
          <a:off x="1600200" y="5334000"/>
          <a:ext cx="18573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537" name="Equation" r:id="rId10" imgW="698500" imgH="228600" progId="Equation.DSMT4">
                  <p:embed/>
                </p:oleObj>
              </mc:Choice>
              <mc:Fallback>
                <p:oleObj name="Equation" r:id="rId10" imgW="698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334000"/>
                        <a:ext cx="1857375" cy="609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71024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00"/>
                            </p:stCondLst>
                            <p:childTnLst>
                              <p:par>
                                <p:cTn id="15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50"/>
                            </p:stCondLst>
                            <p:childTnLst>
                              <p:par>
                                <p:cTn id="26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p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199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Pair Annihilation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685800"/>
            <a:ext cx="5716587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>
                <a:cs typeface="ＭＳ Ｐゴシック" pitchFamily="-84" charset="-128"/>
              </a:rPr>
              <a:t>A positron</a:t>
            </a:r>
            <a:r>
              <a:rPr lang="en-US" sz="1800" dirty="0" smtClean="0">
                <a:cs typeface="ＭＳ Ｐゴシック" pitchFamily="-84" charset="-128"/>
              </a:rPr>
              <a:t> going through </a:t>
            </a:r>
            <a:r>
              <a:rPr lang="en-US" sz="1800" dirty="0">
                <a:cs typeface="ＭＳ Ｐゴシック" pitchFamily="-84" charset="-128"/>
              </a:rPr>
              <a:t>matter will likely </a:t>
            </a:r>
            <a:r>
              <a:rPr lang="en-US" sz="1800" b="1" dirty="0">
                <a:cs typeface="ＭＳ Ｐゴシック" pitchFamily="-84" charset="-128"/>
              </a:rPr>
              <a:t>annihilate</a:t>
            </a:r>
            <a:r>
              <a:rPr lang="en-US" sz="1800" dirty="0">
                <a:cs typeface="ＭＳ Ｐゴシック" pitchFamily="-84" charset="-128"/>
              </a:rPr>
              <a:t> with an electron.</a:t>
            </a:r>
            <a:r>
              <a:rPr lang="en-US" sz="1800" dirty="0" smtClean="0">
                <a:cs typeface="ＭＳ Ｐゴシック" pitchFamily="-84" charset="-128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cs typeface="ＭＳ Ｐゴシック" pitchFamily="-84" charset="-128"/>
              </a:rPr>
              <a:t>A </a:t>
            </a:r>
            <a:r>
              <a:rPr lang="en-US" sz="1800" dirty="0">
                <a:cs typeface="ＭＳ Ｐゴシック" pitchFamily="-84" charset="-128"/>
              </a:rPr>
              <a:t>positron is drawn to an </a:t>
            </a:r>
            <a:r>
              <a:rPr lang="en-US" sz="1800" dirty="0" smtClean="0">
                <a:cs typeface="ＭＳ Ｐゴシック" pitchFamily="-84" charset="-128"/>
              </a:rPr>
              <a:t>electron and form </a:t>
            </a:r>
            <a:r>
              <a:rPr lang="en-US" sz="1800" dirty="0">
                <a:cs typeface="ＭＳ Ｐゴシック" pitchFamily="-84" charset="-128"/>
              </a:rPr>
              <a:t>an </a:t>
            </a:r>
            <a:r>
              <a:rPr lang="en-US" sz="1800" dirty="0" smtClean="0">
                <a:cs typeface="ＭＳ Ｐゴシック" pitchFamily="-84" charset="-128"/>
              </a:rPr>
              <a:t>atom-like </a:t>
            </a:r>
            <a:r>
              <a:rPr lang="en-US" sz="1800" dirty="0">
                <a:cs typeface="ＭＳ Ｐゴシック" pitchFamily="-84" charset="-128"/>
              </a:rPr>
              <a:t>configuration called </a:t>
            </a:r>
            <a:r>
              <a:rPr lang="en-US" sz="1800" b="1" dirty="0" err="1">
                <a:cs typeface="ＭＳ Ｐゴシック" pitchFamily="-84" charset="-128"/>
              </a:rPr>
              <a:t>positronium</a:t>
            </a:r>
            <a:r>
              <a:rPr lang="en-US" sz="1800" dirty="0">
                <a:cs typeface="ＭＳ Ｐゴシック" pitchFamily="-84" charset="-128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cs typeface="ＭＳ Ｐゴシック" pitchFamily="-84" charset="-128"/>
              </a:rPr>
              <a:t>Pair annihilation in empty space will produce two photons to conserve momentum. Annihilation near a nucleus can result in a single photon</a:t>
            </a:r>
            <a:r>
              <a:rPr lang="en-US" sz="1800" dirty="0" smtClean="0">
                <a:cs typeface="ＭＳ Ｐゴシック" pitchFamily="-84" charset="-128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cs typeface="ＭＳ Ｐゴシック" pitchFamily="-84" charset="-128"/>
              </a:rPr>
              <a:t>Conservation of energy:</a:t>
            </a: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cs typeface="ＭＳ Ｐゴシック" pitchFamily="-84" charset="-128"/>
              </a:rPr>
              <a:t>Conservation of momentum: </a:t>
            </a: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cs typeface="ＭＳ Ｐゴシック" pitchFamily="-84" charset="-128"/>
              </a:rPr>
              <a:t>The two photons will be almost identical, so that</a:t>
            </a:r>
          </a:p>
          <a:p>
            <a:pPr eaLnBrk="1" hangingPunct="1">
              <a:lnSpc>
                <a:spcPct val="90000"/>
              </a:lnSpc>
            </a:pPr>
            <a:endParaRPr lang="en-US" sz="18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cs typeface="ＭＳ Ｐゴシック" pitchFamily="-84" charset="-128"/>
              </a:rPr>
              <a:t>The two photons from </a:t>
            </a:r>
            <a:r>
              <a:rPr lang="en-US" sz="1800" dirty="0" smtClean="0">
                <a:cs typeface="ＭＳ Ｐゴシック" pitchFamily="-84" charset="-128"/>
              </a:rPr>
              <a:t>a </a:t>
            </a:r>
            <a:r>
              <a:rPr lang="en-US" sz="1800" dirty="0" err="1" smtClean="0">
                <a:cs typeface="ＭＳ Ｐゴシック" pitchFamily="-84" charset="-128"/>
              </a:rPr>
              <a:t>positronium</a:t>
            </a:r>
            <a:r>
              <a:rPr lang="en-US" sz="1800" dirty="0" smtClean="0">
                <a:cs typeface="ＭＳ Ｐゴシック" pitchFamily="-84" charset="-128"/>
              </a:rPr>
              <a:t> </a:t>
            </a:r>
            <a:r>
              <a:rPr lang="en-US" sz="1800" dirty="0">
                <a:cs typeface="ＭＳ Ｐゴシック" pitchFamily="-84" charset="-128"/>
              </a:rPr>
              <a:t>annihilation will move in </a:t>
            </a:r>
            <a:r>
              <a:rPr lang="en-US" sz="1800" dirty="0" smtClean="0">
                <a:cs typeface="ＭＳ Ｐゴシック" pitchFamily="-84" charset="-128"/>
              </a:rPr>
              <a:t>the opposite </a:t>
            </a:r>
            <a:r>
              <a:rPr lang="en-US" sz="1800" dirty="0">
                <a:cs typeface="ＭＳ Ｐゴシック" pitchFamily="-84" charset="-128"/>
              </a:rPr>
              <a:t>directions with an </a:t>
            </a:r>
            <a:r>
              <a:rPr lang="en-US" sz="1800" dirty="0" smtClean="0">
                <a:cs typeface="ＭＳ Ｐゴシック" pitchFamily="-84" charset="-128"/>
              </a:rPr>
              <a:t>energy of:</a:t>
            </a:r>
            <a:endParaRPr lang="en-US" sz="18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cs typeface="ＭＳ Ｐゴシック" pitchFamily="-84" charset="-128"/>
            </a:endParaRPr>
          </a:p>
        </p:txBody>
      </p:sp>
      <p:pic>
        <p:nvPicPr>
          <p:cNvPr id="51209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762000"/>
            <a:ext cx="2895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19, 2014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6019800" y="762000"/>
            <a:ext cx="3048000" cy="2590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019800" y="3505200"/>
            <a:ext cx="3048000" cy="2590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1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8809888"/>
              </p:ext>
            </p:extLst>
          </p:nvPr>
        </p:nvGraphicFramePr>
        <p:xfrm>
          <a:off x="2971800" y="2438400"/>
          <a:ext cx="12414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789" name="Equation" r:id="rId4" imgW="533400" imgH="228600" progId="Equation.DSMT4">
                  <p:embed/>
                </p:oleObj>
              </mc:Choice>
              <mc:Fallback>
                <p:oleObj name="Equation" r:id="rId4" imgW="533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438400"/>
                        <a:ext cx="1241425" cy="533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085449"/>
              </p:ext>
            </p:extLst>
          </p:nvPr>
        </p:nvGraphicFramePr>
        <p:xfrm>
          <a:off x="3505200" y="3048000"/>
          <a:ext cx="141967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790" name="Equation" r:id="rId6" imgW="812800" imgH="393700" progId="Equation.DSMT4">
                  <p:embed/>
                </p:oleObj>
              </mc:Choice>
              <mc:Fallback>
                <p:oleObj name="Equation" r:id="rId6" imgW="812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048000"/>
                        <a:ext cx="1419670" cy="688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1933258"/>
              </p:ext>
            </p:extLst>
          </p:nvPr>
        </p:nvGraphicFramePr>
        <p:xfrm>
          <a:off x="1981200" y="4191000"/>
          <a:ext cx="2286000" cy="679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791" name="Equation" r:id="rId8" imgW="685800" imgH="203200" progId="Equation.DSMT4">
                  <p:embed/>
                </p:oleObj>
              </mc:Choice>
              <mc:Fallback>
                <p:oleObj name="Equation" r:id="rId8" imgW="685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191000"/>
                        <a:ext cx="2286000" cy="6791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8328402"/>
              </p:ext>
            </p:extLst>
          </p:nvPr>
        </p:nvGraphicFramePr>
        <p:xfrm>
          <a:off x="1495425" y="5653087"/>
          <a:ext cx="48577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792" name="Equation" r:id="rId10" imgW="190500" imgH="203200" progId="Equation.DSMT4">
                  <p:embed/>
                </p:oleObj>
              </mc:Choice>
              <mc:Fallback>
                <p:oleObj name="Equation" r:id="rId10" imgW="190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5425" y="5653087"/>
                        <a:ext cx="485775" cy="519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0847305"/>
              </p:ext>
            </p:extLst>
          </p:nvPr>
        </p:nvGraphicFramePr>
        <p:xfrm>
          <a:off x="1914525" y="5562600"/>
          <a:ext cx="113347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793" name="Equation" r:id="rId12" imgW="444500" imgH="228600" progId="Equation.DSMT4">
                  <p:embed/>
                </p:oleObj>
              </mc:Choice>
              <mc:Fallback>
                <p:oleObj name="Equation" r:id="rId12" imgW="444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4525" y="5562600"/>
                        <a:ext cx="1133475" cy="584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119431"/>
              </p:ext>
            </p:extLst>
          </p:nvPr>
        </p:nvGraphicFramePr>
        <p:xfrm>
          <a:off x="3033713" y="5638800"/>
          <a:ext cx="2071687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794" name="Equation" r:id="rId14" imgW="812800" imgH="165100" progId="Equation.DSMT4">
                  <p:embed/>
                </p:oleObj>
              </mc:Choice>
              <mc:Fallback>
                <p:oleObj name="Equation" r:id="rId14" imgW="8128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3713" y="5638800"/>
                        <a:ext cx="2071687" cy="422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9007117"/>
              </p:ext>
            </p:extLst>
          </p:nvPr>
        </p:nvGraphicFramePr>
        <p:xfrm>
          <a:off x="4191000" y="2514600"/>
          <a:ext cx="1211262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795" name="Equation" r:id="rId16" imgW="520700" imgH="203200" progId="Equation.DSMT4">
                  <p:embed/>
                </p:oleObj>
              </mc:Choice>
              <mc:Fallback>
                <p:oleObj name="Equation" r:id="rId16" imgW="520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514600"/>
                        <a:ext cx="1211262" cy="473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40630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0"/>
                            </p:stCondLst>
                            <p:childTnLst>
                              <p:par>
                                <p:cTn id="14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1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1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12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50"/>
                            </p:stCondLst>
                            <p:childTnLst>
                              <p:par>
                                <p:cTn id="65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build="p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27646</TotalTime>
  <Words>970</Words>
  <Application>Microsoft Macintosh PowerPoint</Application>
  <PresentationFormat>On-screen Show (4:3)</PresentationFormat>
  <Paragraphs>123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phys1443-spring02</vt:lpstr>
      <vt:lpstr>Equation</vt:lpstr>
      <vt:lpstr>PHYS 3313 – Section 001 Lecture #11</vt:lpstr>
      <vt:lpstr>Announcements</vt:lpstr>
      <vt:lpstr>PowerPoint Presentation</vt:lpstr>
      <vt:lpstr>Reminder: Special Project #3</vt:lpstr>
      <vt:lpstr>Compton Effect</vt:lpstr>
      <vt:lpstr>Pair Production and Annihilation</vt:lpstr>
      <vt:lpstr>Pair Production in Empty Space?</vt:lpstr>
      <vt:lpstr>Pair Production in Matter</vt:lpstr>
      <vt:lpstr>Pair Annihilation</vt:lpstr>
      <vt:lpstr>The Atomic Models of Thomson and Rutherford</vt:lpstr>
      <vt:lpstr>Thomson’s Atomic Model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1014</cp:revision>
  <dcterms:created xsi:type="dcterms:W3CDTF">2012-08-29T20:00:19Z</dcterms:created>
  <dcterms:modified xsi:type="dcterms:W3CDTF">2014-02-19T23:49:16Z</dcterms:modified>
</cp:coreProperties>
</file>