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7" r:id="rId2"/>
    <p:sldId id="624" r:id="rId3"/>
    <p:sldId id="752" r:id="rId4"/>
    <p:sldId id="753" r:id="rId5"/>
    <p:sldId id="659" r:id="rId6"/>
    <p:sldId id="660" r:id="rId7"/>
    <p:sldId id="663" r:id="rId8"/>
    <p:sldId id="664" r:id="rId9"/>
    <p:sldId id="665" r:id="rId10"/>
    <p:sldId id="666" r:id="rId11"/>
    <p:sldId id="667" r:id="rId12"/>
    <p:sldId id="668" r:id="rId13"/>
    <p:sldId id="669" r:id="rId14"/>
    <p:sldId id="670" r:id="rId15"/>
    <p:sldId id="671" r:id="rId16"/>
    <p:sldId id="672" r:id="rId17"/>
    <p:sldId id="673" r:id="rId18"/>
    <p:sldId id="674" r:id="rId19"/>
    <p:sldId id="675" r:id="rId20"/>
    <p:sldId id="676" r:id="rId21"/>
    <p:sldId id="677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12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9" Type="http://schemas.openxmlformats.org/officeDocument/2006/relationships/image" Target="../media/image74.emf"/><Relationship Id="rId10" Type="http://schemas.openxmlformats.org/officeDocument/2006/relationships/image" Target="../media/image75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image" Target="../media/image54.emf"/><Relationship Id="rId13" Type="http://schemas.openxmlformats.org/officeDocument/2006/relationships/image" Target="../media/image55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0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497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162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1.emf"/><Relationship Id="rId5" Type="http://schemas.openxmlformats.org/officeDocument/2006/relationships/image" Target="../media/image22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51.e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52.e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53.e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54.emf"/><Relationship Id="rId27" Type="http://schemas.openxmlformats.org/officeDocument/2006/relationships/oleObject" Target="../embeddings/oleObject45.bin"/><Relationship Id="rId28" Type="http://schemas.openxmlformats.org/officeDocument/2006/relationships/image" Target="../media/image55.emf"/><Relationship Id="rId10" Type="http://schemas.openxmlformats.org/officeDocument/2006/relationships/image" Target="../media/image46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20" Type="http://schemas.openxmlformats.org/officeDocument/2006/relationships/image" Target="../media/image64.emf"/><Relationship Id="rId21" Type="http://schemas.openxmlformats.org/officeDocument/2006/relationships/oleObject" Target="../embeddings/oleObject55.bin"/><Relationship Id="rId22" Type="http://schemas.openxmlformats.org/officeDocument/2006/relationships/image" Target="../media/image65.emf"/><Relationship Id="rId10" Type="http://schemas.openxmlformats.org/officeDocument/2006/relationships/image" Target="../media/image59.emf"/><Relationship Id="rId11" Type="http://schemas.openxmlformats.org/officeDocument/2006/relationships/oleObject" Target="../embeddings/oleObject50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61.e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63.emf"/><Relationship Id="rId19" Type="http://schemas.openxmlformats.org/officeDocument/2006/relationships/oleObject" Target="../embeddings/oleObject5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20" Type="http://schemas.openxmlformats.org/officeDocument/2006/relationships/image" Target="../media/image74.emf"/><Relationship Id="rId21" Type="http://schemas.openxmlformats.org/officeDocument/2006/relationships/oleObject" Target="../embeddings/oleObject65.bin"/><Relationship Id="rId22" Type="http://schemas.openxmlformats.org/officeDocument/2006/relationships/image" Target="../media/image75.emf"/><Relationship Id="rId10" Type="http://schemas.openxmlformats.org/officeDocument/2006/relationships/image" Target="../media/image69.emf"/><Relationship Id="rId11" Type="http://schemas.openxmlformats.org/officeDocument/2006/relationships/oleObject" Target="../embeddings/oleObject60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72.emf"/><Relationship Id="rId17" Type="http://schemas.openxmlformats.org/officeDocument/2006/relationships/oleObject" Target="../embeddings/oleObject63.bin"/><Relationship Id="rId18" Type="http://schemas.openxmlformats.org/officeDocument/2006/relationships/image" Target="../media/image73.emf"/><Relationship Id="rId19" Type="http://schemas.openxmlformats.org/officeDocument/2006/relationships/oleObject" Target="../embeddings/oleObject6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emf"/><Relationship Id="rId20" Type="http://schemas.openxmlformats.org/officeDocument/2006/relationships/image" Target="../media/image10.emf"/><Relationship Id="rId10" Type="http://schemas.openxmlformats.org/officeDocument/2006/relationships/image" Target="../media/image12.jpeg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image" Target="../media/image11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1324" y="15312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24,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2860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Rutherford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Scattering Experiment and Rutherford Atomic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Classic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Bohr Model of the Hydrogen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</a:t>
            </a: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200150" lvl="1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/>
              <a:t>What is the force acting in this scattering?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 err="1" smtClean="0">
                <a:solidFill>
                  <a:srgbClr val="3333CC"/>
                </a:solidFill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 and the scattering angle </a:t>
            </a:r>
            <a:r>
              <a:rPr lang="el-GR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When </a:t>
            </a:r>
            <a:r>
              <a:rPr lang="en-US" sz="2800" i="1" dirty="0" err="1" smtClean="0">
                <a:solidFill>
                  <a:srgbClr val="3333CC"/>
                </a:solidFill>
              </a:rPr>
              <a:t>b</a:t>
            </a:r>
            <a:r>
              <a:rPr lang="en-US" sz="2800" dirty="0" smtClean="0">
                <a:solidFill>
                  <a:srgbClr val="3333CC"/>
                </a:solidFill>
              </a:rPr>
              <a:t> is small,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i="1" dirty="0" smtClean="0">
                <a:solidFill>
                  <a:srgbClr val="3333CC"/>
                </a:solidFill>
              </a:rPr>
              <a:t>r</a:t>
            </a:r>
            <a:r>
              <a:rPr lang="en-US" sz="2800" dirty="0" smtClean="0">
                <a:solidFill>
                  <a:srgbClr val="3333CC"/>
                </a:solidFill>
              </a:rPr>
              <a:t> gets small.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Coulomb force gets large.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l-GR" sz="2800" i="1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576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745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Relationship Between the Impact Parameter </a:t>
            </a:r>
            <a:r>
              <a:rPr lang="en-US" sz="2800" dirty="0" err="1" smtClean="0"/>
              <a:t>b</a:t>
            </a:r>
            <a:r>
              <a:rPr lang="en-US" sz="2800" dirty="0" smtClean="0"/>
              <a:t> and the Scattering Angle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27650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83" name="Equation" r:id="rId3" imgW="139700" imgH="88900" progId="Equation.DSMT4">
                  <p:embed/>
                </p:oleObj>
              </mc:Choice>
              <mc:Fallback>
                <p:oleObj name="Equation" r:id="rId3" imgW="139700" imgH="88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243" y="838200"/>
                        <a:ext cx="7203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relationship between the impact parameter b and scattering angle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: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a certain range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of impact parameters b will be scattered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within the window </a:t>
            </a:r>
            <a:r>
              <a:rPr lang="en-US" dirty="0" err="1" smtClean="0">
                <a:solidFill>
                  <a:srgbClr val="3333CC"/>
                </a:solidFill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54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 smtClean="0"/>
              <a:t>What was the force again? </a:t>
            </a:r>
          </a:p>
          <a:p>
            <a:pPr lvl="2" eaLnBrk="1" hangingPunct="1"/>
            <a:r>
              <a:rPr lang="en-US" sz="2000" dirty="0" smtClean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 smtClean="0"/>
              <a:t>The charge of the incoming particle (Z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charge of the target particle (Z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minimum distance the projectile approaches the target (</a:t>
            </a:r>
            <a:r>
              <a:rPr lang="en-US" sz="2400" dirty="0" err="1" smtClean="0"/>
              <a:t>r</a:t>
            </a:r>
            <a:r>
              <a:rPr lang="en-US" sz="2400" dirty="0" smtClean="0"/>
              <a:t>) </a:t>
            </a:r>
          </a:p>
          <a:p>
            <a:pPr eaLnBrk="1" hangingPunct="1"/>
            <a:r>
              <a:rPr lang="en-US" dirty="0" smtClean="0"/>
              <a:t>Using the fact that this is a totally elastic scattering under a central force, we know that</a:t>
            </a:r>
          </a:p>
          <a:p>
            <a:pPr lvl="1" eaLnBrk="1" hangingPunct="1"/>
            <a:r>
              <a:rPr lang="en-US" sz="2400" dirty="0" smtClean="0"/>
              <a:t>Linear momentum is conserved</a:t>
            </a:r>
          </a:p>
          <a:p>
            <a:pPr lvl="1" eaLnBrk="1" hangingPunct="1"/>
            <a:r>
              <a:rPr lang="en-US" sz="2400" dirty="0" smtClean="0"/>
              <a:t>KE is conserved</a:t>
            </a:r>
          </a:p>
          <a:p>
            <a:pPr lvl="1" eaLnBrk="1" hangingPunct="1"/>
            <a:r>
              <a:rPr lang="en-US" sz="2400" dirty="0" smtClean="0"/>
              <a:t>Angular momentum is conserved</a:t>
            </a:r>
          </a:p>
          <a:p>
            <a:pPr eaLnBrk="1" hangingPunct="1"/>
            <a:r>
              <a:rPr lang="en-US" dirty="0" smtClean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14539"/>
              </p:ext>
            </p:extLst>
          </p:nvPr>
        </p:nvGraphicFramePr>
        <p:xfrm>
          <a:off x="5943600" y="1301730"/>
          <a:ext cx="2743200" cy="106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32" name="Equation" r:id="rId3" imgW="1181100" imgH="457200" progId="Equation.DSMT4">
                  <p:embed/>
                </p:oleObj>
              </mc:Choice>
              <mc:Fallback>
                <p:oleObj name="Equation" r:id="rId3" imgW="1181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01730"/>
                        <a:ext cx="2743200" cy="1060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57555"/>
              </p:ext>
            </p:extLst>
          </p:nvPr>
        </p:nvGraphicFramePr>
        <p:xfrm>
          <a:off x="4900613" y="4259263"/>
          <a:ext cx="1579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33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259263"/>
                        <a:ext cx="1579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8757"/>
              </p:ext>
            </p:extLst>
          </p:nvPr>
        </p:nvGraphicFramePr>
        <p:xfrm>
          <a:off x="3524250" y="4724400"/>
          <a:ext cx="2322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34" name="Equation" r:id="rId7" imgW="1498600" imgH="393700" progId="Equation.DSMT4">
                  <p:embed/>
                </p:oleObj>
              </mc:Choice>
              <mc:Fallback>
                <p:oleObj name="Equation" r:id="rId7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3225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256749"/>
              </p:ext>
            </p:extLst>
          </p:nvPr>
        </p:nvGraphicFramePr>
        <p:xfrm>
          <a:off x="5040313" y="5267325"/>
          <a:ext cx="1427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35" name="Equation" r:id="rId9" imgW="889000" imgH="241300" progId="Equation.DSMT4">
                  <p:embed/>
                </p:oleObj>
              </mc:Choice>
              <mc:Fallback>
                <p:oleObj name="Equation" r:id="rId9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267325"/>
                        <a:ext cx="14271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773609"/>
              </p:ext>
            </p:extLst>
          </p:nvPr>
        </p:nvGraphicFramePr>
        <p:xfrm>
          <a:off x="5181600" y="5621338"/>
          <a:ext cx="22510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36" name="Equation" r:id="rId11" imgW="1320800" imgH="457200" progId="Equation.DSMT4">
                  <p:embed/>
                </p:oleObj>
              </mc:Choice>
              <mc:Fallback>
                <p:oleObj name="Equation" r:id="rId11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21338"/>
                        <a:ext cx="22510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396790"/>
              </p:ext>
            </p:extLst>
          </p:nvPr>
        </p:nvGraphicFramePr>
        <p:xfrm>
          <a:off x="7410450" y="5621338"/>
          <a:ext cx="1581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37" name="Equation" r:id="rId13" imgW="927100" imgH="457200" progId="Equation.DSMT4">
                  <p:embed/>
                </p:oleObj>
              </mc:Choice>
              <mc:Fallback>
                <p:oleObj name="Equation" r:id="rId13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5621338"/>
                        <a:ext cx="1581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4155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σ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 = </a:t>
            </a:r>
            <a:r>
              <a:rPr lang="el-GR" sz="2000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2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3333CC"/>
                </a:solidFill>
              </a:rPr>
              <a:t>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</a:t>
            </a:r>
            <a:r>
              <a:rPr lang="en-US" sz="2000" dirty="0" smtClean="0">
                <a:solidFill>
                  <a:srgbClr val="3333CC"/>
                </a:solidFill>
              </a:rPr>
              <a:t>nucleus.</a:t>
            </a:r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fraction of </a:t>
            </a:r>
            <a:r>
              <a:rPr lang="en-US" sz="2000" dirty="0" smtClean="0">
                <a:solidFill>
                  <a:srgbClr val="3333CC"/>
                </a:solidFill>
              </a:rPr>
              <a:t>the incident </a:t>
            </a:r>
            <a:r>
              <a:rPr lang="en-US" sz="2000" dirty="0">
                <a:solidFill>
                  <a:srgbClr val="3333CC"/>
                </a:solidFill>
              </a:rPr>
              <a:t>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</a:t>
            </a:r>
            <a:r>
              <a:rPr lang="en-US" sz="4000" dirty="0" smtClean="0"/>
              <a:t>Scattering - probability</a:t>
            </a:r>
            <a:endParaRPr lang="en-US" sz="4000" dirty="0"/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730365"/>
              </p:ext>
            </p:extLst>
          </p:nvPr>
        </p:nvGraphicFramePr>
        <p:xfrm>
          <a:off x="2941638" y="3951287"/>
          <a:ext cx="29559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61" name="Equation" r:id="rId4" imgW="1892300" imgH="495300" progId="Equation.DSMT4">
                  <p:embed/>
                </p:oleObj>
              </mc:Choice>
              <mc:Fallback>
                <p:oleObj name="Equation" r:id="rId4" imgW="1892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51287"/>
                        <a:ext cx="295592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: atomic number density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662246"/>
              </p:ext>
            </p:extLst>
          </p:nvPr>
        </p:nvGraphicFramePr>
        <p:xfrm>
          <a:off x="2971800" y="5029200"/>
          <a:ext cx="3551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62" name="Equation" r:id="rId6" imgW="2273300" imgH="419100" progId="Equation.DSMT4">
                  <p:embed/>
                </p:oleObj>
              </mc:Choice>
              <mc:Fallback>
                <p:oleObj name="Equation" r:id="rId6" imgW="227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512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9957"/>
              </p:ext>
            </p:extLst>
          </p:nvPr>
        </p:nvGraphicFramePr>
        <p:xfrm>
          <a:off x="5249863" y="5715000"/>
          <a:ext cx="17764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63" name="Equation" r:id="rId8" imgW="1295400" imgH="444500" progId="Equation.DSMT4">
                  <p:embed/>
                </p:oleObj>
              </mc:Choice>
              <mc:Fallback>
                <p:oleObj name="Equation" r:id="rId8" imgW="1295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5715000"/>
                        <a:ext cx="17764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996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763000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</a:t>
            </a:r>
            <a:r>
              <a:rPr lang="en-US" sz="2800" dirty="0" smtClean="0"/>
              <a:t>an actual experiment, </a:t>
            </a:r>
            <a:r>
              <a:rPr lang="en-US" sz="2800" dirty="0"/>
              <a:t>a detector is </a:t>
            </a:r>
            <a:r>
              <a:rPr lang="en-US" sz="2800" dirty="0">
                <a:cs typeface="Symbol" charset="2"/>
              </a:rPr>
              <a:t>positioned fr</a:t>
            </a:r>
            <a:r>
              <a:rPr lang="en-US" sz="2800" dirty="0">
                <a:latin typeface="+mj-lt"/>
                <a:cs typeface="Symbol" charset="2"/>
              </a:rPr>
              <a:t>om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 smtClean="0">
                <a:latin typeface="Symbol" charset="2"/>
                <a:ea typeface="Arial" pitchFamily="-84" charset="0"/>
                <a:cs typeface="Symbol" charset="2"/>
              </a:rPr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to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cs typeface="Symbol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number of particles scattered</a:t>
            </a:r>
            <a:r>
              <a:rPr lang="en-US" sz="2800" dirty="0" smtClean="0"/>
              <a:t> into the the angular coverage per </a:t>
            </a:r>
            <a:r>
              <a:rPr lang="en-US" sz="2800" dirty="0"/>
              <a:t>unit area is</a:t>
            </a:r>
          </a:p>
          <a:p>
            <a:pPr marL="0" indent="0" eaLnBrk="1" hangingPunct="1">
              <a:buNone/>
            </a:pPr>
            <a:endParaRPr lang="en-US" sz="1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24542"/>
              </p:ext>
            </p:extLst>
          </p:nvPr>
        </p:nvGraphicFramePr>
        <p:xfrm>
          <a:off x="4038600" y="5105400"/>
          <a:ext cx="49149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20" name="Equation" r:id="rId4" imgW="2336800" imgH="508000" progId="Equation.DSMT4">
                  <p:embed/>
                </p:oleObj>
              </mc:Choice>
              <mc:Fallback>
                <p:oleObj name="Equation" r:id="rId4" imgW="2336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491497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72071"/>
              </p:ext>
            </p:extLst>
          </p:nvPr>
        </p:nvGraphicFramePr>
        <p:xfrm>
          <a:off x="1676400" y="2743200"/>
          <a:ext cx="87091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21" name="Equation" r:id="rId6" imgW="698500" imgH="393700" progId="Equation.DSMT4">
                  <p:embed/>
                </p:oleObj>
              </mc:Choice>
              <mc:Fallback>
                <p:oleObj name="Equation" r:id="rId6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70915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246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</a:t>
            </a:r>
            <a:r>
              <a:rPr lang="en-US" b="1" u="sng" dirty="0" smtClean="0">
                <a:solidFill>
                  <a:srgbClr val="A50021"/>
                </a:solidFill>
              </a:rPr>
              <a:t>square of the atomic numbers</a:t>
            </a:r>
            <a:r>
              <a:rPr lang="en-US" dirty="0" smtClean="0"/>
              <a:t> of </a:t>
            </a:r>
            <a:r>
              <a:rPr lang="en-US" i="1" dirty="0" smtClean="0"/>
              <a:t>both</a:t>
            </a:r>
            <a:r>
              <a:rPr lang="en-US" dirty="0" smtClean="0"/>
              <a:t> the incident particle (Z</a:t>
            </a:r>
            <a:r>
              <a:rPr lang="en-US" baseline="-25000" dirty="0" smtClean="0"/>
              <a:t>1</a:t>
            </a:r>
            <a:r>
              <a:rPr lang="en-US" dirty="0" smtClean="0"/>
              <a:t>) and the target </a:t>
            </a:r>
            <a:r>
              <a:rPr lang="en-US" dirty="0" err="1" smtClean="0"/>
              <a:t>scatterer</a:t>
            </a:r>
            <a:r>
              <a:rPr lang="en-US" dirty="0" smtClean="0"/>
              <a:t> (Z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number of scattered particles is </a:t>
            </a:r>
            <a:r>
              <a:rPr lang="en-US" b="1" u="sng" dirty="0" smtClean="0">
                <a:solidFill>
                  <a:srgbClr val="A50021"/>
                </a:solidFill>
              </a:rPr>
              <a:t>inversely proportional to the square of the kinetic energy </a:t>
            </a:r>
            <a:r>
              <a:rPr lang="en-US" dirty="0" smtClean="0"/>
              <a:t>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For the scattering angle 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, 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4</a:t>
            </a:r>
            <a:r>
              <a:rPr lang="en-US" b="1" u="sng" baseline="30000" dirty="0" smtClean="0">
                <a:solidFill>
                  <a:srgbClr val="A50021"/>
                </a:solidFill>
              </a:rPr>
              <a:t>th</a:t>
            </a:r>
            <a:r>
              <a:rPr lang="en-US" b="1" u="sng" dirty="0" smtClean="0">
                <a:solidFill>
                  <a:srgbClr val="A50021"/>
                </a:solidFill>
              </a:rPr>
              <a:t> power of sin(</a:t>
            </a:r>
            <a:r>
              <a:rPr lang="en-US" b="1" u="sng" dirty="0" smtClean="0">
                <a:solidFill>
                  <a:srgbClr val="A50021"/>
                </a:solidFill>
                <a:latin typeface="Symbol" charset="2"/>
                <a:cs typeface="Symbol" charset="2"/>
              </a:rPr>
              <a:t>θ</a:t>
            </a:r>
            <a:r>
              <a:rPr lang="en-US" b="1" u="sng" dirty="0" smtClean="0">
                <a:solidFill>
                  <a:srgbClr val="A50021"/>
                </a:solidFill>
              </a:rPr>
              <a:t>/2)</a:t>
            </a:r>
            <a:r>
              <a:rPr lang="en-US" dirty="0" smtClean="0"/>
              <a:t>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the target thickness</a:t>
            </a:r>
            <a:r>
              <a:rPr lang="en-US" dirty="0" smtClean="0"/>
              <a:t>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4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The </a:t>
            </a:r>
            <a:r>
              <a:rPr lang="en-US" sz="3400" dirty="0"/>
              <a:t>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181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As suggested by the Rutherford Model, an atom consisted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Let’s consider atoms as a planetary model.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where </a:t>
            </a:r>
            <a:r>
              <a:rPr lang="en-US" sz="2800" i="1" dirty="0" smtClean="0">
                <a:solidFill>
                  <a:srgbClr val="3333CC"/>
                </a:solidFill>
              </a:rPr>
              <a:t>v</a:t>
            </a:r>
            <a:r>
              <a:rPr lang="en-US" sz="2800" dirty="0" smtClean="0">
                <a:solidFill>
                  <a:srgbClr val="3333CC"/>
                </a:solidFill>
              </a:rPr>
              <a:t> is the tangential speed of an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total energy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9390"/>
              </p:ext>
            </p:extLst>
          </p:nvPr>
        </p:nvGraphicFramePr>
        <p:xfrm>
          <a:off x="4114800" y="3276600"/>
          <a:ext cx="3051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04" name="Equation" r:id="rId3" imgW="1219200" imgH="457200" progId="Equation.DSMT4">
                  <p:embed/>
                </p:oleObj>
              </mc:Choice>
              <mc:Fallback>
                <p:oleObj name="Equation" r:id="rId3" imgW="1219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3051175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435938"/>
              </p:ext>
            </p:extLst>
          </p:nvPr>
        </p:nvGraphicFramePr>
        <p:xfrm>
          <a:off x="7116763" y="3276600"/>
          <a:ext cx="1112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05" name="Equation" r:id="rId5" imgW="444500" imgH="419100" progId="Equation.DSMT4">
                  <p:embed/>
                </p:oleObj>
              </mc:Choice>
              <mc:Fallback>
                <p:oleObj name="Equation" r:id="rId5" imgW="44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3276600"/>
                        <a:ext cx="1112837" cy="104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3477"/>
              </p:ext>
            </p:extLst>
          </p:nvPr>
        </p:nvGraphicFramePr>
        <p:xfrm>
          <a:off x="3352800" y="5430838"/>
          <a:ext cx="186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06" name="Equation" r:id="rId7" imgW="787400" imgH="152400" progId="Equation.DSMT4">
                  <p:embed/>
                </p:oleObj>
              </mc:Choice>
              <mc:Fallback>
                <p:oleObj name="Equation" r:id="rId7" imgW="787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30838"/>
                        <a:ext cx="1863725" cy="36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15708"/>
              </p:ext>
            </p:extLst>
          </p:nvPr>
        </p:nvGraphicFramePr>
        <p:xfrm>
          <a:off x="5181600" y="5105400"/>
          <a:ext cx="9921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07" name="Equation" r:id="rId9" imgW="419100" imgH="457200" progId="Equation.DSMT4">
                  <p:embed/>
                </p:oleObj>
              </mc:Choice>
              <mc:Fallback>
                <p:oleObj name="Equation" r:id="rId9" imgW="419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9921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91963"/>
              </p:ext>
            </p:extLst>
          </p:nvPr>
        </p:nvGraphicFramePr>
        <p:xfrm>
          <a:off x="6132513" y="5105400"/>
          <a:ext cx="15636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08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105400"/>
                        <a:ext cx="15636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865746"/>
              </p:ext>
            </p:extLst>
          </p:nvPr>
        </p:nvGraphicFramePr>
        <p:xfrm>
          <a:off x="7653337" y="5105400"/>
          <a:ext cx="12620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09" name="Equation" r:id="rId13" imgW="533400" imgH="457200" progId="Equation.DSMT4">
                  <p:embed/>
                </p:oleObj>
              </mc:Choice>
              <mc:Fallback>
                <p:oleObj name="Equation" r:id="rId13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7" y="5105400"/>
                        <a:ext cx="1262063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830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classical E&amp;M theory, an accelerated electric charge radiates energy (electromagnetic radiation) which means total energy must decrease</a:t>
            </a:r>
            <a:r>
              <a:rPr lang="en-US" sz="2400" dirty="0" smtClean="0">
                <a:solidFill>
                  <a:srgbClr val="3333CC"/>
                </a:solidFill>
              </a:rPr>
              <a:t>. </a:t>
            </a:r>
            <a:r>
              <a:rPr lang="en-US" sz="2400" dirty="0" smtClean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 smtClean="0">
                <a:solidFill>
                  <a:srgbClr val="3333CC"/>
                </a:solidFill>
              </a:rPr>
              <a:t>Radius </a:t>
            </a:r>
            <a:r>
              <a:rPr lang="en-US" sz="2400" i="1" dirty="0">
                <a:solidFill>
                  <a:srgbClr val="3333CC"/>
                </a:solidFill>
              </a:rPr>
              <a:t>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  <a:endParaRPr lang="en-US" sz="2400" b="1" i="1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sz="2400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36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 smtClean="0">
                <a:ea typeface="Arial" pitchFamily="-84" charset="0"/>
                <a:cs typeface="Arial" pitchFamily="-84" charset="0"/>
              </a:rPr>
              <a:t>Bohr thought this has to do with fundamental length of order ~10</a:t>
            </a:r>
            <a:r>
              <a:rPr lang="en-US" sz="2000" i="1" baseline="30000" dirty="0" smtClean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 smtClean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7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did Bohr Arrived at the angular momentum quantization?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</a:t>
            </a:r>
            <a:r>
              <a:rPr lang="en-US" sz="2400" dirty="0"/>
              <a:t>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r>
              <a:rPr lang="en-US" sz="2400" dirty="0" smtClean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Thus, we can rewrite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69406"/>
              </p:ext>
            </p:extLst>
          </p:nvPr>
        </p:nvGraphicFramePr>
        <p:xfrm>
          <a:off x="4081463" y="2019300"/>
          <a:ext cx="13922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3"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2019300"/>
                        <a:ext cx="13922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068675"/>
              </p:ext>
            </p:extLst>
          </p:nvPr>
        </p:nvGraphicFramePr>
        <p:xfrm>
          <a:off x="4740275" y="28194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4" name="Equation" r:id="rId5" imgW="812800" imgH="292100" progId="Equation.DSMT4">
                  <p:embed/>
                </p:oleObj>
              </mc:Choice>
              <mc:Fallback>
                <p:oleObj name="Equation" r:id="rId5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28194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06486"/>
              </p:ext>
            </p:extLst>
          </p:nvPr>
        </p:nvGraphicFramePr>
        <p:xfrm>
          <a:off x="6978650" y="3732212"/>
          <a:ext cx="1098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5" name="Equation" r:id="rId7" imgW="546100" imgH="152400" progId="Equation.DSMT4">
                  <p:embed/>
                </p:oleObj>
              </mc:Choice>
              <mc:Fallback>
                <p:oleObj name="Equation" r:id="rId7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3732212"/>
                        <a:ext cx="10985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27109"/>
              </p:ext>
            </p:extLst>
          </p:nvPr>
        </p:nvGraphicFramePr>
        <p:xfrm>
          <a:off x="3152775" y="4114800"/>
          <a:ext cx="2241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6" name="Equation" r:id="rId9" imgW="914400" imgH="393700" progId="Equation.DSMT4">
                  <p:embed/>
                </p:oleObj>
              </mc:Choice>
              <mc:Fallback>
                <p:oleObj name="Equation" r:id="rId9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114800"/>
                        <a:ext cx="2241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87640"/>
              </p:ext>
            </p:extLst>
          </p:nvPr>
        </p:nvGraphicFramePr>
        <p:xfrm>
          <a:off x="2044700" y="5257800"/>
          <a:ext cx="199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7" name="Equation" r:id="rId11" imgW="812800" imgH="177800" progId="Equation.DSMT4">
                  <p:embed/>
                </p:oleObj>
              </mc:Choice>
              <mc:Fallback>
                <p:oleObj name="Equation" r:id="rId11" imgW="812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257800"/>
                        <a:ext cx="19939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80297"/>
              </p:ext>
            </p:extLst>
          </p:nvPr>
        </p:nvGraphicFramePr>
        <p:xfrm>
          <a:off x="5524500" y="2019300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8" name="Equation" r:id="rId13" imgW="393700" imgH="393700" progId="Equation.DSMT4">
                  <p:embed/>
                </p:oleObj>
              </mc:Choice>
              <mc:Fallback>
                <p:oleObj name="Equation" r:id="rId13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019300"/>
                        <a:ext cx="800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111031"/>
              </p:ext>
            </p:extLst>
          </p:nvPr>
        </p:nvGraphicFramePr>
        <p:xfrm>
          <a:off x="6673850" y="304165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9" name="Equation" r:id="rId15" imgW="292100" imgH="127000" progId="Equation.DSMT4">
                  <p:embed/>
                </p:oleObj>
              </mc:Choice>
              <mc:Fallback>
                <p:oleObj name="Equation" r:id="rId1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304165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902389"/>
              </p:ext>
            </p:extLst>
          </p:nvPr>
        </p:nvGraphicFramePr>
        <p:xfrm>
          <a:off x="7969250" y="3657600"/>
          <a:ext cx="11747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90" name="Equation" r:id="rId17" imgW="584200" imgH="203200" progId="Equation.DSMT4">
                  <p:embed/>
                </p:oleObj>
              </mc:Choice>
              <mc:Fallback>
                <p:oleObj name="Equation" r:id="rId17" imgW="58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657600"/>
                        <a:ext cx="11747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77094"/>
              </p:ext>
            </p:extLst>
          </p:nvPr>
        </p:nvGraphicFramePr>
        <p:xfrm>
          <a:off x="5334000" y="4114800"/>
          <a:ext cx="12144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91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44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70716"/>
              </p:ext>
            </p:extLst>
          </p:nvPr>
        </p:nvGraphicFramePr>
        <p:xfrm>
          <a:off x="6551613" y="4114800"/>
          <a:ext cx="1525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92" name="Equation" r:id="rId21" imgW="622300" imgH="393700" progId="Equation.DSMT4">
                  <p:embed/>
                </p:oleObj>
              </mc:Choice>
              <mc:Fallback>
                <p:oleObj name="Equation" r:id="rId21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114800"/>
                        <a:ext cx="15255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324842"/>
              </p:ext>
            </p:extLst>
          </p:nvPr>
        </p:nvGraphicFramePr>
        <p:xfrm>
          <a:off x="8045450" y="4114800"/>
          <a:ext cx="717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93" name="Equation" r:id="rId23" imgW="292100" imgH="393700" progId="Equation.DSMT4">
                  <p:embed/>
                </p:oleObj>
              </mc:Choice>
              <mc:Fallback>
                <p:oleObj name="Equation" r:id="rId23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4114800"/>
                        <a:ext cx="717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84970"/>
              </p:ext>
            </p:extLst>
          </p:nvPr>
        </p:nvGraphicFramePr>
        <p:xfrm>
          <a:off x="4249738" y="5029200"/>
          <a:ext cx="22113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94" name="Equation" r:id="rId25" imgW="901700" imgH="393700" progId="Equation.DSMT4">
                  <p:embed/>
                </p:oleObj>
              </mc:Choice>
              <mc:Fallback>
                <p:oleObj name="Equation" r:id="rId25" imgW="90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5029200"/>
                        <a:ext cx="2211387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677932"/>
              </p:ext>
            </p:extLst>
          </p:nvPr>
        </p:nvGraphicFramePr>
        <p:xfrm>
          <a:off x="6640513" y="5105400"/>
          <a:ext cx="1609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95" name="Equation" r:id="rId27" imgW="927100" imgH="393700" progId="Equation.DSMT4">
                  <p:embed/>
                </p:oleObj>
              </mc:Choice>
              <mc:Fallback>
                <p:oleObj name="Equation" r:id="rId27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105400"/>
                        <a:ext cx="1609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9436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54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486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Quiz 2 results</a:t>
            </a:r>
          </a:p>
          <a:p>
            <a:pPr lvl="1" eaLnBrk="1" hangingPunct="1"/>
            <a:r>
              <a:rPr lang="en-US" sz="2000" dirty="0" smtClean="0"/>
              <a:t>Class average: 26.7/50</a:t>
            </a:r>
          </a:p>
          <a:p>
            <a:pPr lvl="2" eaLnBrk="1" hangingPunct="1"/>
            <a:r>
              <a:rPr lang="en-US" sz="1600" dirty="0" smtClean="0"/>
              <a:t>Equivalent to 53.4/100</a:t>
            </a:r>
          </a:p>
          <a:p>
            <a:pPr lvl="3" eaLnBrk="1" hangingPunct="1"/>
            <a:r>
              <a:rPr lang="en-US" sz="1200" dirty="0" smtClean="0"/>
              <a:t>Previous quiz: 30/100</a:t>
            </a:r>
          </a:p>
          <a:p>
            <a:pPr lvl="1" eaLnBrk="1" hangingPunct="1"/>
            <a:r>
              <a:rPr lang="en-US" sz="2000" dirty="0" smtClean="0"/>
              <a:t>Top score: 50/50</a:t>
            </a:r>
          </a:p>
          <a:p>
            <a:pPr eaLnBrk="1" hangingPunct="1"/>
            <a:r>
              <a:rPr lang="en-US" sz="2400" dirty="0" smtClean="0"/>
              <a:t>Mid-term exam</a:t>
            </a:r>
          </a:p>
          <a:p>
            <a:pPr lvl="1" eaLnBrk="1" hangingPunct="1"/>
            <a:r>
              <a:rPr lang="en-US" sz="2000" dirty="0" smtClean="0"/>
              <a:t>In class on Wednesday, Mar. 5</a:t>
            </a:r>
          </a:p>
          <a:p>
            <a:pPr lvl="1" eaLnBrk="1" hangingPunct="1"/>
            <a:r>
              <a:rPr lang="en-US" sz="2000" dirty="0" smtClean="0"/>
              <a:t>Covers </a:t>
            </a:r>
            <a:r>
              <a:rPr lang="en-US" sz="2000" dirty="0"/>
              <a:t>CH1.1 – what we finish </a:t>
            </a:r>
            <a:r>
              <a:rPr lang="en-US" sz="2000" dirty="0" smtClean="0"/>
              <a:t>on Monday</a:t>
            </a:r>
            <a:r>
              <a:rPr lang="en-US" sz="2000" dirty="0"/>
              <a:t>, </a:t>
            </a:r>
            <a:r>
              <a:rPr lang="en-US" sz="2000" dirty="0" smtClean="0"/>
              <a:t>Mar. 3 + appendices</a:t>
            </a:r>
          </a:p>
          <a:p>
            <a:pPr lvl="1" eaLnBrk="1" hangingPunct="1"/>
            <a:r>
              <a:rPr lang="en-US" sz="2000" dirty="0"/>
              <a:t>Mid-term exam constitutes 20% of the total</a:t>
            </a:r>
          </a:p>
          <a:p>
            <a:pPr lvl="1" eaLnBrk="1" hangingPunct="1"/>
            <a:r>
              <a:rPr lang="en-US" sz="20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000" dirty="0" smtClean="0"/>
              <a:t>BYOF: You may bring a </a:t>
            </a:r>
            <a:r>
              <a:rPr lang="en-US" sz="2000" dirty="0"/>
              <a:t>one 8.5x11.5 sheet (front and back) of handwritten formulae and values of constants for the </a:t>
            </a:r>
            <a:r>
              <a:rPr lang="en-US" sz="2000" dirty="0" smtClean="0"/>
              <a:t>exam</a:t>
            </a:r>
          </a:p>
          <a:p>
            <a:pPr lvl="1" eaLnBrk="1" hangingPunct="1"/>
            <a:r>
              <a:rPr lang="en-US" sz="2000" dirty="0"/>
              <a:t>No derivations or solutions of any problems allowed</a:t>
            </a:r>
            <a:r>
              <a:rPr lang="en-US" sz="2000" dirty="0" smtClean="0"/>
              <a:t>!</a:t>
            </a:r>
            <a:endParaRPr lang="en-US" sz="2000" dirty="0"/>
          </a:p>
          <a:p>
            <a:pPr lvl="1" eaLnBrk="1" hangingPunct="1"/>
            <a:r>
              <a:rPr lang="en-US" sz="2000" dirty="0"/>
              <a:t>No </a:t>
            </a:r>
            <a:r>
              <a:rPr lang="en-US" sz="2000" dirty="0" smtClean="0"/>
              <a:t>additional formulae </a:t>
            </a:r>
            <a:r>
              <a:rPr lang="en-US" sz="2000" dirty="0"/>
              <a:t>or values of constants will be provided</a:t>
            </a:r>
            <a:r>
              <a:rPr lang="en-US" sz="2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787117"/>
              </p:ext>
            </p:extLst>
          </p:nvPr>
        </p:nvGraphicFramePr>
        <p:xfrm>
          <a:off x="4541838" y="7620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2" name="Equation" r:id="rId3" imgW="812800" imgH="292100" progId="Equation.DSMT4">
                  <p:embed/>
                </p:oleObj>
              </mc:Choice>
              <mc:Fallback>
                <p:oleObj name="Equation" r:id="rId3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7620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11108"/>
              </p:ext>
            </p:extLst>
          </p:nvPr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3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61891"/>
              </p:ext>
            </p:extLst>
          </p:nvPr>
        </p:nvGraphicFramePr>
        <p:xfrm>
          <a:off x="7207250" y="889000"/>
          <a:ext cx="777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4" name="Equation" r:id="rId7" imgW="317500" imgH="165100" progId="Equation.DSMT4">
                  <p:embed/>
                </p:oleObj>
              </mc:Choice>
              <mc:Fallback>
                <p:oleObj name="Equation" r:id="rId7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889000"/>
                        <a:ext cx="7778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5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6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653311"/>
              </p:ext>
            </p:extLst>
          </p:nvPr>
        </p:nvGraphicFramePr>
        <p:xfrm>
          <a:off x="1612900" y="2819400"/>
          <a:ext cx="20161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7" name="Equation" r:id="rId13" imgW="952500" imgH="457200" progId="Equation.DSMT4">
                  <p:embed/>
                </p:oleObj>
              </mc:Choice>
              <mc:Fallback>
                <p:oleObj name="Equation" r:id="rId13" imgW="952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819400"/>
                        <a:ext cx="20161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178352"/>
              </p:ext>
            </p:extLst>
          </p:nvPr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8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50558"/>
              </p:ext>
            </p:extLst>
          </p:nvPr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9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22796"/>
              </p:ext>
            </p:extLst>
          </p:nvPr>
        </p:nvGraphicFramePr>
        <p:xfrm>
          <a:off x="1020763" y="4525963"/>
          <a:ext cx="38068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0" name="Equation" r:id="rId19" imgW="1549400" imgH="444500" progId="Equation.DSMT4">
                  <p:embed/>
                </p:oleObj>
              </mc:Choice>
              <mc:Fallback>
                <p:oleObj name="Equation" r:id="rId19" imgW="1549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25963"/>
                        <a:ext cx="38068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366506"/>
              </p:ext>
            </p:extLst>
          </p:nvPr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1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90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stationary states 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“</a:t>
            </a:r>
            <a:r>
              <a:rPr lang="en-US" sz="2800" dirty="0">
                <a:solidFill>
                  <a:srgbClr val="000000"/>
                </a:solidFill>
              </a:rPr>
              <a:t>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90412"/>
              </p:ext>
            </p:extLst>
          </p:nvPr>
        </p:nvGraphicFramePr>
        <p:xfrm>
          <a:off x="2484438" y="1238250"/>
          <a:ext cx="32146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6" name="Equation" r:id="rId3" imgW="1308100" imgH="457200" progId="Equation.DSMT4">
                  <p:embed/>
                </p:oleObj>
              </mc:Choice>
              <mc:Fallback>
                <p:oleObj name="Equation" r:id="rId3" imgW="130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38250"/>
                        <a:ext cx="3214687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8548"/>
              </p:ext>
            </p:extLst>
          </p:nvPr>
        </p:nvGraphicFramePr>
        <p:xfrm>
          <a:off x="290513" y="3216275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7" name="Equation" r:id="rId5" imgW="304800" imgH="203200" progId="Equation.DSMT4">
                  <p:embed/>
                </p:oleObj>
              </mc:Choice>
              <mc:Fallback>
                <p:oleObj name="Equation" r:id="rId5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216275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38796"/>
              </p:ext>
            </p:extLst>
          </p:nvPr>
        </p:nvGraphicFramePr>
        <p:xfrm>
          <a:off x="852488" y="2971800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8" name="Equation" r:id="rId7" imgW="622300" imgH="457200" progId="Equation.DSMT4">
                  <p:embed/>
                </p:oleObj>
              </mc:Choice>
              <mc:Fallback>
                <p:oleObj name="Equation" r:id="rId7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71800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38438"/>
              </p:ext>
            </p:extLst>
          </p:nvPr>
        </p:nvGraphicFramePr>
        <p:xfrm>
          <a:off x="2200275" y="2860675"/>
          <a:ext cx="49879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9" name="Equation" r:id="rId9" imgW="2781300" imgH="571500" progId="Equation.DSMT4">
                  <p:embed/>
                </p:oleObj>
              </mc:Choice>
              <mc:Fallback>
                <p:oleObj name="Equation" r:id="rId9" imgW="27813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2860675"/>
                        <a:ext cx="49879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9758"/>
              </p:ext>
            </p:extLst>
          </p:nvPr>
        </p:nvGraphicFramePr>
        <p:xfrm>
          <a:off x="7354888" y="3163888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0" name="Equation" r:id="rId11" imgW="863600" imgH="190500" progId="Equation.DSMT4">
                  <p:embed/>
                </p:oleObj>
              </mc:Choice>
              <mc:Fallback>
                <p:oleObj name="Equation" r:id="rId11" imgW="863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3163888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017051"/>
              </p:ext>
            </p:extLst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1" name="Equation" r:id="rId13" imgW="254000" imgH="165100" progId="Equation.DSMT4">
                  <p:embed/>
                </p:oleObj>
              </mc:Choice>
              <mc:Fallback>
                <p:oleObj name="Equation" r:id="rId13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46019"/>
              </p:ext>
            </p:extLst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2" name="Equation" r:id="rId15" imgW="342900" imgH="203200" progId="Equation.DSMT4">
                  <p:embed/>
                </p:oleObj>
              </mc:Choice>
              <mc:Fallback>
                <p:oleObj name="Equation" r:id="rId1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3630"/>
              </p:ext>
            </p:extLst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3" name="Equation" r:id="rId17" imgW="381000" imgH="203200" progId="Equation.DSMT4">
                  <p:embed/>
                </p:oleObj>
              </mc:Choice>
              <mc:Fallback>
                <p:oleObj name="Equation" r:id="rId17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138788"/>
              </p:ext>
            </p:extLst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4" name="Equation" r:id="rId19" imgW="584200" imgH="190500" progId="Equation.DSMT4">
                  <p:embed/>
                </p:oleObj>
              </mc:Choice>
              <mc:Fallback>
                <p:oleObj name="Equation" r:id="rId19" imgW="584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230188"/>
              </p:ext>
            </p:extLst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5" name="Equation" r:id="rId21" imgW="215900" imgH="254000" progId="Equation.DSMT4">
                  <p:embed/>
                </p:oleObj>
              </mc:Choice>
              <mc:Fallback>
                <p:oleObj name="Equation" r:id="rId21" imgW="215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87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Reminder: 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this Wednesday, Feb.26 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4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/>
              <a:t>)</a:t>
            </a:r>
            <a:r>
              <a:rPr lang="en-US" dirty="0"/>
              <a:t>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41650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90600"/>
            <a:ext cx="5334000" cy="51054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</a:t>
            </a:r>
            <a:r>
              <a:rPr lang="en-US" dirty="0" smtClean="0">
                <a:solidFill>
                  <a:srgbClr val="3333CC"/>
                </a:solidFill>
              </a:rPr>
              <a:t>particle off </a:t>
            </a:r>
            <a:r>
              <a:rPr lang="en-US" dirty="0">
                <a:solidFill>
                  <a:srgbClr val="3333CC"/>
                </a:solidFill>
              </a:rPr>
              <a:t>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Geiger showed that </a:t>
            </a:r>
            <a:r>
              <a:rPr lang="en-US" dirty="0" smtClean="0">
                <a:solidFill>
                  <a:srgbClr val="3333CC"/>
                </a:solidFill>
              </a:rPr>
              <a:t>many </a:t>
            </a:r>
            <a:r>
              <a:rPr lang="en-US" dirty="0">
                <a:solidFill>
                  <a:srgbClr val="3333CC"/>
                </a:solidFill>
              </a:rPr>
              <a:t>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Time to do some calculations!</a:t>
            </a: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27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39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15498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26206"/>
              </p:ext>
            </p:extLst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22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286346"/>
              </p:ext>
            </p:extLst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23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366282"/>
              </p:ext>
            </p:extLst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24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05959"/>
              </p:ext>
            </p:extLst>
          </p:nvPr>
        </p:nvGraphicFramePr>
        <p:xfrm>
          <a:off x="625475" y="4448175"/>
          <a:ext cx="23177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25" name="Equation" r:id="rId11" imgW="1701800" imgH="393700" progId="Equation.DSMT4">
                  <p:embed/>
                </p:oleObj>
              </mc:Choice>
              <mc:Fallback>
                <p:oleObj name="Equation" r:id="rId11" imgW="1701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448175"/>
                        <a:ext cx="23177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21809"/>
              </p:ext>
            </p:extLst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26" name="Equation" r:id="rId13" imgW="1193800" imgH="215900" progId="Equation.DSMT4">
                  <p:embed/>
                </p:oleObj>
              </mc:Choice>
              <mc:Fallback>
                <p:oleObj name="Equation" r:id="rId13" imgW="1193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242660"/>
              </p:ext>
            </p:extLst>
          </p:nvPr>
        </p:nvGraphicFramePr>
        <p:xfrm>
          <a:off x="2590800" y="5353050"/>
          <a:ext cx="1084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27" name="Equation" r:id="rId15" imgW="571500" imgH="431800" progId="Equation.DSMT4">
                  <p:embed/>
                </p:oleObj>
              </mc:Choice>
              <mc:Fallback>
                <p:oleObj name="Equation" r:id="rId15" imgW="57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53050"/>
                        <a:ext cx="10842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544119"/>
              </p:ext>
            </p:extLst>
          </p:nvPr>
        </p:nvGraphicFramePr>
        <p:xfrm>
          <a:off x="3810000" y="5334000"/>
          <a:ext cx="8429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28" name="Equation" r:id="rId17" imgW="444500" imgH="431800" progId="Equation.DSMT4">
                  <p:embed/>
                </p:oleObj>
              </mc:Choice>
              <mc:Fallback>
                <p:oleObj name="Equation" r:id="rId17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8429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6477"/>
              </p:ext>
            </p:extLst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29" name="Equation" r:id="rId19" imgW="1384300" imgH="190500" progId="Equation.DSMT4">
                  <p:embed/>
                </p:oleObj>
              </mc:Choice>
              <mc:Fallback>
                <p:oleObj name="Equation" r:id="rId19" imgW="1384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758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</a:t>
            </a:r>
            <a:r>
              <a:rPr lang="en-US" sz="2400" dirty="0" smtClean="0"/>
              <a:t>many electrons, then </a:t>
            </a:r>
            <a:r>
              <a:rPr lang="en-US" sz="2400" i="1" dirty="0"/>
              <a:t>N</a:t>
            </a:r>
            <a:r>
              <a:rPr lang="en-US" sz="2400" dirty="0"/>
              <a:t> electrons results in</a:t>
            </a:r>
            <a:r>
              <a:rPr lang="en-US" sz="2400" dirty="0" smtClean="0"/>
              <a:t> &lt;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&gt;</a:t>
            </a:r>
            <a:r>
              <a:rPr lang="en-US" sz="2400" baseline="-25000" dirty="0" smtClean="0"/>
              <a:t>total</a:t>
            </a:r>
            <a:r>
              <a:rPr lang="en-US" sz="2400" dirty="0" smtClean="0"/>
              <a:t> ~ √N</a:t>
            </a:r>
            <a:r>
              <a:rPr lang="en-US" sz="2400" dirty="0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           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the 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</a:t>
            </a:r>
            <a:r>
              <a:rPr lang="en-US" sz="2400" dirty="0" smtClean="0"/>
              <a:t>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</a:t>
            </a:r>
            <a:r>
              <a:rPr lang="en-US" sz="2400" dirty="0" smtClean="0"/>
              <a:t>there are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This </a:t>
            </a:r>
            <a:r>
              <a:rPr lang="en-US" sz="2400" dirty="0"/>
              <a:t>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329819"/>
              </p:ext>
            </p:extLst>
          </p:nvPr>
        </p:nvGraphicFramePr>
        <p:xfrm>
          <a:off x="685800" y="1905000"/>
          <a:ext cx="7962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4" name="Equation" r:id="rId3" imgW="5092700" imgH="482600" progId="Equation.DSMT4">
                  <p:embed/>
                </p:oleObj>
              </mc:Choice>
              <mc:Fallback>
                <p:oleObj name="Equation" r:id="rId3" imgW="509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962900" cy="750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466058"/>
              </p:ext>
            </p:extLst>
          </p:nvPr>
        </p:nvGraphicFramePr>
        <p:xfrm>
          <a:off x="2971800" y="2819400"/>
          <a:ext cx="46085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5" name="Equation" r:id="rId5" imgW="2946400" imgH="457200" progId="Equation.DSMT4">
                  <p:embed/>
                </p:oleObj>
              </mc:Choice>
              <mc:Fallback>
                <p:oleObj name="Equation" r:id="rId5" imgW="294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4608513" cy="71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809153"/>
              </p:ext>
            </p:extLst>
          </p:nvPr>
        </p:nvGraphicFramePr>
        <p:xfrm>
          <a:off x="2971800" y="3578225"/>
          <a:ext cx="3971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6" name="Equation" r:id="rId7" imgW="2540000" imgH="393700" progId="Equation.DSMT4">
                  <p:embed/>
                </p:oleObj>
              </mc:Choice>
              <mc:Fallback>
                <p:oleObj name="Equation" r:id="rId7" imgW="254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78225"/>
                        <a:ext cx="3971925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382999"/>
              </p:ext>
            </p:extLst>
          </p:nvPr>
        </p:nvGraphicFramePr>
        <p:xfrm>
          <a:off x="5257800" y="4191000"/>
          <a:ext cx="381586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7" name="Equation" r:id="rId9" imgW="2171700" imgH="304800" progId="Equation.DSMT4">
                  <p:embed/>
                </p:oleObj>
              </mc:Choice>
              <mc:Fallback>
                <p:oleObj name="Equation" r:id="rId9" imgW="2171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815866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311218"/>
              </p:ext>
            </p:extLst>
          </p:nvPr>
        </p:nvGraphicFramePr>
        <p:xfrm>
          <a:off x="2590800" y="4600575"/>
          <a:ext cx="35925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8" name="Equation" r:id="rId11" imgW="2044700" imgH="419100" progId="Equation.DSMT4">
                  <p:embed/>
                </p:oleObj>
              </mc:Choice>
              <mc:Fallback>
                <p:oleObj name="Equation" r:id="rId11" imgW="204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00575"/>
                        <a:ext cx="3592513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15495"/>
              </p:ext>
            </p:extLst>
          </p:nvPr>
        </p:nvGraphicFramePr>
        <p:xfrm>
          <a:off x="2541587" y="5486400"/>
          <a:ext cx="33258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9" name="Equation" r:id="rId13" imgW="1892300" imgH="279400" progId="Equation.DSMT4">
                  <p:embed/>
                </p:oleObj>
              </mc:Choice>
              <mc:Fallback>
                <p:oleObj name="Equation" r:id="rId13" imgW="1892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5486400"/>
                        <a:ext cx="3325813" cy="488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179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~0.8*79=6.8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/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Rutherford proposed that an atom has a positively charged core (nucleus) surrounded by the negative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61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Assumptions of 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scatterer</a:t>
            </a:r>
            <a:r>
              <a:rPr lang="en-US" dirty="0" smtClean="0"/>
              <a:t> is so massive that it does not recoil significantly; therefore the initial and final KE of the </a:t>
            </a:r>
            <a:r>
              <a:rPr lang="en-US" dirty="0" err="1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bombarding particle and target </a:t>
            </a:r>
            <a:r>
              <a:rPr lang="en-US" dirty="0" err="1" smtClean="0"/>
              <a:t>scatterer</a:t>
            </a:r>
            <a:r>
              <a:rPr lang="en-US" dirty="0" smtClean="0"/>
              <a:t> are so small that they may be treated as point masses with electrical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6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34820</TotalTime>
  <Words>1875</Words>
  <Application>Microsoft Macintosh PowerPoint</Application>
  <PresentationFormat>On-screen Show (4:3)</PresentationFormat>
  <Paragraphs>254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phys1443-spring02</vt:lpstr>
      <vt:lpstr>Equation</vt:lpstr>
      <vt:lpstr>PHYS 3313 – Section 001 Lecture #12</vt:lpstr>
      <vt:lpstr>Announcements</vt:lpstr>
      <vt:lpstr>Reminder: Special Project #3</vt:lpstr>
      <vt:lpstr>Prefixes, expressions and their meanings</vt:lpstr>
      <vt:lpstr>Experiments of Geiger and Marsden</vt:lpstr>
      <vt:lpstr>Ex 4.1: Maximum Scattering Angle</vt:lpstr>
      <vt:lpstr>Multiple Scattering from Electrons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  <vt:lpstr>The Classical Atomic Model</vt:lpstr>
      <vt:lpstr>The Planetary Model is Doomed </vt:lpstr>
      <vt:lpstr>The Bohr Model of the Hydrogen Atom – The assumptions</vt:lpstr>
      <vt:lpstr>How did Bohr Arrived at the angular momentum quantization?</vt:lpstr>
      <vt:lpstr>Bohr’s Quantized Radius of Hydrogen</vt:lpstr>
      <vt:lpstr>Bohr Radius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1036</cp:revision>
  <dcterms:created xsi:type="dcterms:W3CDTF">2012-08-29T20:00:19Z</dcterms:created>
  <dcterms:modified xsi:type="dcterms:W3CDTF">2014-02-25T00:02:58Z</dcterms:modified>
</cp:coreProperties>
</file>