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7" r:id="rId2"/>
    <p:sldId id="624" r:id="rId3"/>
    <p:sldId id="752" r:id="rId4"/>
    <p:sldId id="753" r:id="rId5"/>
    <p:sldId id="659" r:id="rId6"/>
    <p:sldId id="660" r:id="rId7"/>
    <p:sldId id="663" r:id="rId8"/>
    <p:sldId id="664" r:id="rId9"/>
    <p:sldId id="665" r:id="rId10"/>
    <p:sldId id="666" r:id="rId11"/>
    <p:sldId id="667" r:id="rId12"/>
    <p:sldId id="668" r:id="rId13"/>
    <p:sldId id="669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12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7" Type="http://schemas.openxmlformats.org/officeDocument/2006/relationships/image" Target="../media/image72.emf"/><Relationship Id="rId8" Type="http://schemas.openxmlformats.org/officeDocument/2006/relationships/image" Target="../media/image73.emf"/><Relationship Id="rId9" Type="http://schemas.openxmlformats.org/officeDocument/2006/relationships/image" Target="../media/image74.emf"/><Relationship Id="rId10" Type="http://schemas.openxmlformats.org/officeDocument/2006/relationships/image" Target="../media/image75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55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0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6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1.emf"/><Relationship Id="rId5" Type="http://schemas.openxmlformats.org/officeDocument/2006/relationships/image" Target="../media/image22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51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52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53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54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55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9.bin"/><Relationship Id="rId20" Type="http://schemas.openxmlformats.org/officeDocument/2006/relationships/image" Target="../media/image64.emf"/><Relationship Id="rId21" Type="http://schemas.openxmlformats.org/officeDocument/2006/relationships/oleObject" Target="../embeddings/oleObject55.bin"/><Relationship Id="rId22" Type="http://schemas.openxmlformats.org/officeDocument/2006/relationships/image" Target="../media/image65.emf"/><Relationship Id="rId10" Type="http://schemas.openxmlformats.org/officeDocument/2006/relationships/image" Target="../media/image59.emf"/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0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1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2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3.emf"/><Relationship Id="rId19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9.bin"/><Relationship Id="rId20" Type="http://schemas.openxmlformats.org/officeDocument/2006/relationships/image" Target="../media/image74.emf"/><Relationship Id="rId21" Type="http://schemas.openxmlformats.org/officeDocument/2006/relationships/oleObject" Target="../embeddings/oleObject65.bin"/><Relationship Id="rId22" Type="http://schemas.openxmlformats.org/officeDocument/2006/relationships/image" Target="../media/image75.emf"/><Relationship Id="rId10" Type="http://schemas.openxmlformats.org/officeDocument/2006/relationships/image" Target="../media/image69.emf"/><Relationship Id="rId11" Type="http://schemas.openxmlformats.org/officeDocument/2006/relationships/oleObject" Target="../embeddings/oleObject60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71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72.emf"/><Relationship Id="rId17" Type="http://schemas.openxmlformats.org/officeDocument/2006/relationships/oleObject" Target="../embeddings/oleObject63.bin"/><Relationship Id="rId18" Type="http://schemas.openxmlformats.org/officeDocument/2006/relationships/image" Target="../media/image73.emf"/><Relationship Id="rId19" Type="http://schemas.openxmlformats.org/officeDocument/2006/relationships/oleObject" Target="../embeddings/oleObject64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emf"/><Relationship Id="rId20" Type="http://schemas.openxmlformats.org/officeDocument/2006/relationships/image" Target="../media/image10.emf"/><Relationship Id="rId10" Type="http://schemas.openxmlformats.org/officeDocument/2006/relationships/image" Target="../media/image12.jpeg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image" Target="../media/image11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4" y="1531203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Rutherford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Scattering Experiment and Rutherford Atomic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Bohr Model of the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153400" cy="5562600"/>
          </a:xfrm>
        </p:spPr>
        <p:txBody>
          <a:bodyPr/>
          <a:lstStyle/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Scattering experiments help us study matter too small to be observed directly by measuring the angular distributions of the scattered particles</a:t>
            </a:r>
          </a:p>
          <a:p>
            <a:pPr marL="1200150" lvl="1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/>
              <a:t>What is the force acting in this scattering?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There is a relationship between the impact parameter </a:t>
            </a:r>
            <a:r>
              <a:rPr lang="en-US" i="1" dirty="0" err="1" smtClean="0">
                <a:solidFill>
                  <a:srgbClr val="3333CC"/>
                </a:solidFill>
              </a:rPr>
              <a:t>b</a:t>
            </a:r>
            <a:r>
              <a:rPr lang="en-US" dirty="0" smtClean="0">
                <a:solidFill>
                  <a:srgbClr val="3333CC"/>
                </a:solidFill>
              </a:rPr>
              <a:t> and the scattering angle </a:t>
            </a:r>
            <a:r>
              <a:rPr lang="el-GR" i="1" dirty="0" smtClean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When </a:t>
            </a:r>
            <a:r>
              <a:rPr lang="en-US" sz="2800" i="1" dirty="0" err="1" smtClean="0">
                <a:solidFill>
                  <a:srgbClr val="3333CC"/>
                </a:solidFill>
              </a:rPr>
              <a:t>b</a:t>
            </a:r>
            <a:r>
              <a:rPr lang="en-US" sz="2800" dirty="0" smtClean="0">
                <a:solidFill>
                  <a:srgbClr val="3333CC"/>
                </a:solidFill>
              </a:rPr>
              <a:t> is small,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i="1" dirty="0" smtClean="0">
                <a:solidFill>
                  <a:srgbClr val="3333CC"/>
                </a:solidFill>
              </a:rPr>
              <a:t>r</a:t>
            </a:r>
            <a:r>
              <a:rPr lang="en-US" sz="2800" dirty="0" smtClean="0">
                <a:solidFill>
                  <a:srgbClr val="3333CC"/>
                </a:solidFill>
              </a:rPr>
              <a:t> gets small.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Coulomb force gets large.</a:t>
            </a:r>
          </a:p>
          <a:p>
            <a:pPr marL="457200" indent="-457200" algn="just" eaLnBrk="1" hangingPunct="1">
              <a:buClr>
                <a:srgbClr val="3333CC"/>
              </a:buClr>
              <a:buSzPct val="65000"/>
              <a:buFont typeface="Arial"/>
              <a:buChar char="•"/>
            </a:pPr>
            <a:r>
              <a:rPr lang="el-GR" sz="2800" i="1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solidFill>
                  <a:srgbClr val="3333CC"/>
                </a:solidFill>
              </a:rPr>
              <a:t> can be large and the particle can be repelled backward.</a:t>
            </a:r>
          </a:p>
          <a:p>
            <a:pPr marL="514350" indent="-514350" algn="just" eaLnBrk="1" hangingPunct="1">
              <a:buFont typeface="Arial"/>
              <a:buChar char="•"/>
            </a:pPr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6576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745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/>
              <a:t>The Relationship Between the Impact Parameter </a:t>
            </a:r>
            <a:r>
              <a:rPr lang="en-US" sz="2800" dirty="0" err="1" smtClean="0"/>
              <a:t>b</a:t>
            </a:r>
            <a:r>
              <a:rPr lang="en-US" sz="2800" dirty="0" smtClean="0"/>
              <a:t> and the Scattering Angle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graphicFrame>
        <p:nvGraphicFramePr>
          <p:cNvPr id="27650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6366243" y="838200"/>
          <a:ext cx="72035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81" name="Equation" r:id="rId3" imgW="139700" imgH="88900" progId="Equation.DSMT4">
                  <p:embed/>
                </p:oleObj>
              </mc:Choice>
              <mc:Fallback>
                <p:oleObj name="Equation" r:id="rId3" imgW="139700" imgH="88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243" y="838200"/>
                        <a:ext cx="72035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100" y="1371600"/>
            <a:ext cx="805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1029"/>
          <p:cNvSpPr>
            <a:spLocks noChangeArrowheads="1"/>
          </p:cNvSpPr>
          <p:nvPr/>
        </p:nvSpPr>
        <p:spPr bwMode="auto">
          <a:xfrm>
            <a:off x="304800" y="4572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latin typeface="+mn-lt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relationship between the impact parameter b and scattering angle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: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Particles with small impact parameters approach the nucleus most closely (</a:t>
            </a:r>
            <a:r>
              <a:rPr lang="en-US" dirty="0" err="1">
                <a:solidFill>
                  <a:srgbClr val="3333CC"/>
                </a:solidFill>
                <a:latin typeface="+mn-lt"/>
              </a:rPr>
              <a:t>r</a:t>
            </a:r>
            <a:r>
              <a:rPr lang="en-US" baseline="-25000" dirty="0" err="1">
                <a:solidFill>
                  <a:srgbClr val="3333CC"/>
                </a:solidFill>
                <a:latin typeface="+mn-lt"/>
              </a:rPr>
              <a:t>min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) and scatter to the largest angles. Particles within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a certain range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of impact parameters b will be scattered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within the window </a:t>
            </a:r>
            <a:r>
              <a:rPr lang="en-US" dirty="0" err="1" smtClean="0">
                <a:solidFill>
                  <a:srgbClr val="3333CC"/>
                </a:solidFill>
              </a:rPr>
              <a:t>Δθ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49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533400"/>
            <a:ext cx="86868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333CC"/>
                </a:solidFill>
              </a:rPr>
              <a:t>What are the quantities that can affect the scattering?</a:t>
            </a:r>
          </a:p>
          <a:p>
            <a:pPr lvl="1" eaLnBrk="1" hangingPunct="1"/>
            <a:r>
              <a:rPr lang="en-US" sz="2400" dirty="0" smtClean="0"/>
              <a:t>What was the force again? </a:t>
            </a:r>
          </a:p>
          <a:p>
            <a:pPr lvl="2" eaLnBrk="1" hangingPunct="1"/>
            <a:r>
              <a:rPr lang="en-US" sz="2000" dirty="0" smtClean="0">
                <a:solidFill>
                  <a:srgbClr val="008000"/>
                </a:solidFill>
              </a:rPr>
              <a:t>The Coulomb force</a:t>
            </a:r>
          </a:p>
          <a:p>
            <a:pPr lvl="1" eaLnBrk="1" hangingPunct="1"/>
            <a:r>
              <a:rPr lang="en-US" sz="2400" dirty="0" smtClean="0"/>
              <a:t>The charge of the incoming particle (Z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charge of the target particle (Z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e)</a:t>
            </a:r>
          </a:p>
          <a:p>
            <a:pPr lvl="1" eaLnBrk="1" hangingPunct="1"/>
            <a:r>
              <a:rPr lang="en-US" sz="2400" dirty="0" smtClean="0"/>
              <a:t>The minimum distance the projectile approaches the target (</a:t>
            </a:r>
            <a:r>
              <a:rPr lang="en-US" sz="2400" dirty="0" err="1" smtClean="0"/>
              <a:t>r</a:t>
            </a:r>
            <a:r>
              <a:rPr lang="en-US" sz="2400" dirty="0" smtClean="0"/>
              <a:t>) </a:t>
            </a:r>
          </a:p>
          <a:p>
            <a:pPr eaLnBrk="1" hangingPunct="1"/>
            <a:r>
              <a:rPr lang="en-US" dirty="0" smtClean="0"/>
              <a:t>Using the fact that this is a totally elastic scattering under a central force, we know that</a:t>
            </a:r>
          </a:p>
          <a:p>
            <a:pPr lvl="1" eaLnBrk="1" hangingPunct="1"/>
            <a:r>
              <a:rPr lang="en-US" sz="2400" dirty="0" smtClean="0"/>
              <a:t>Linear momentum is conserved</a:t>
            </a:r>
          </a:p>
          <a:p>
            <a:pPr lvl="1" eaLnBrk="1" hangingPunct="1"/>
            <a:r>
              <a:rPr lang="en-US" sz="2400" dirty="0" smtClean="0"/>
              <a:t>KE is conserved</a:t>
            </a:r>
          </a:p>
          <a:p>
            <a:pPr lvl="1" eaLnBrk="1" hangingPunct="1"/>
            <a:r>
              <a:rPr lang="en-US" sz="2400" dirty="0" smtClean="0"/>
              <a:t>Angular momentum is conserved</a:t>
            </a:r>
          </a:p>
          <a:p>
            <a:pPr eaLnBrk="1" hangingPunct="1"/>
            <a:r>
              <a:rPr lang="en-US" dirty="0" smtClean="0"/>
              <a:t>From this, impact parameter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Scattering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14539"/>
              </p:ext>
            </p:extLst>
          </p:nvPr>
        </p:nvGraphicFramePr>
        <p:xfrm>
          <a:off x="5943600" y="1301730"/>
          <a:ext cx="2743200" cy="106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0" name="Equation" r:id="rId3" imgW="1181100" imgH="457200" progId="Equation.DSMT4">
                  <p:embed/>
                </p:oleObj>
              </mc:Choice>
              <mc:Fallback>
                <p:oleObj name="Equation" r:id="rId3" imgW="1181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01730"/>
                        <a:ext cx="2743200" cy="1060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857555"/>
              </p:ext>
            </p:extLst>
          </p:nvPr>
        </p:nvGraphicFramePr>
        <p:xfrm>
          <a:off x="4900613" y="4259263"/>
          <a:ext cx="1579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1" name="Equation" r:id="rId5" imgW="850900" imgH="292100" progId="Equation.DSMT4">
                  <p:embed/>
                </p:oleObj>
              </mc:Choice>
              <mc:Fallback>
                <p:oleObj name="Equation" r:id="rId5" imgW="85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3" y="4259263"/>
                        <a:ext cx="1579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8757"/>
              </p:ext>
            </p:extLst>
          </p:nvPr>
        </p:nvGraphicFramePr>
        <p:xfrm>
          <a:off x="3524250" y="4724400"/>
          <a:ext cx="23225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2" name="Equation" r:id="rId7" imgW="1498600" imgH="393700" progId="Equation.DSMT4">
                  <p:embed/>
                </p:oleObj>
              </mc:Choice>
              <mc:Fallback>
                <p:oleObj name="Equation" r:id="rId7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3225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256749"/>
              </p:ext>
            </p:extLst>
          </p:nvPr>
        </p:nvGraphicFramePr>
        <p:xfrm>
          <a:off x="5040313" y="5267325"/>
          <a:ext cx="14271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3" name="Equation" r:id="rId9" imgW="889000" imgH="241300" progId="Equation.DSMT4">
                  <p:embed/>
                </p:oleObj>
              </mc:Choice>
              <mc:Fallback>
                <p:oleObj name="Equation" r:id="rId9" imgW="889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5267325"/>
                        <a:ext cx="14271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773609"/>
              </p:ext>
            </p:extLst>
          </p:nvPr>
        </p:nvGraphicFramePr>
        <p:xfrm>
          <a:off x="5181600" y="5621338"/>
          <a:ext cx="22510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4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621338"/>
                        <a:ext cx="22510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396790"/>
              </p:ext>
            </p:extLst>
          </p:nvPr>
        </p:nvGraphicFramePr>
        <p:xfrm>
          <a:off x="7410450" y="5621338"/>
          <a:ext cx="1581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825" name="Equation" r:id="rId13" imgW="927100" imgH="457200" progId="Equation.DSMT4">
                  <p:embed/>
                </p:oleObj>
              </mc:Choice>
              <mc:Fallback>
                <p:oleObj name="Equation" r:id="rId13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50" y="5621338"/>
                        <a:ext cx="1581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1554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81000" y="685800"/>
            <a:ext cx="8686800" cy="55626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Any particle inside the circle of area </a:t>
            </a:r>
            <a:r>
              <a:rPr lang="el-GR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000" baseline="-25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0</a:t>
            </a:r>
            <a:r>
              <a:rPr lang="en-US" sz="2000" baseline="30000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000" dirty="0">
                <a:solidFill>
                  <a:srgbClr val="3333CC"/>
                </a:solidFill>
              </a:rPr>
              <a:t> will be similarly scattered.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</a:t>
            </a:r>
            <a:r>
              <a:rPr lang="en-US" sz="2000" b="1" u="sng" dirty="0">
                <a:solidFill>
                  <a:srgbClr val="800000"/>
                </a:solidFill>
              </a:rPr>
              <a:t>cross section </a:t>
            </a:r>
            <a:r>
              <a:rPr lang="el-GR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σ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 = </a:t>
            </a:r>
            <a:r>
              <a:rPr lang="el-GR" sz="2000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000" i="1" dirty="0">
                <a:solidFill>
                  <a:srgbClr val="3333CC"/>
                </a:solidFill>
                <a:ea typeface="Arial" pitchFamily="-84" charset="0"/>
                <a:cs typeface="Symbol" charset="2"/>
              </a:rPr>
              <a:t>b</a:t>
            </a:r>
            <a:r>
              <a:rPr lang="en-US" sz="2000" baseline="30000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2</a:t>
            </a:r>
            <a:r>
              <a:rPr lang="en-US" sz="2000" dirty="0">
                <a:solidFill>
                  <a:srgbClr val="3333CC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3333CC"/>
                </a:solidFill>
              </a:rPr>
              <a:t>is related to the </a:t>
            </a:r>
            <a:r>
              <a:rPr lang="en-US" sz="2000" b="1" u="sng" dirty="0">
                <a:solidFill>
                  <a:srgbClr val="800000"/>
                </a:solidFill>
              </a:rPr>
              <a:t>probability</a:t>
            </a:r>
            <a:r>
              <a:rPr lang="en-US" sz="2000" dirty="0">
                <a:solidFill>
                  <a:srgbClr val="3333CC"/>
                </a:solidFill>
              </a:rPr>
              <a:t> for a particle being scattered by a </a:t>
            </a:r>
            <a:r>
              <a:rPr lang="en-US" sz="2000" dirty="0" smtClean="0">
                <a:solidFill>
                  <a:srgbClr val="3333CC"/>
                </a:solidFill>
              </a:rPr>
              <a:t>nucleus.</a:t>
            </a:r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fraction of </a:t>
            </a:r>
            <a:r>
              <a:rPr lang="en-US" sz="2000" dirty="0" smtClean="0">
                <a:solidFill>
                  <a:srgbClr val="3333CC"/>
                </a:solidFill>
              </a:rPr>
              <a:t>the incident </a:t>
            </a:r>
            <a:r>
              <a:rPr lang="en-US" sz="2000" dirty="0">
                <a:solidFill>
                  <a:srgbClr val="3333CC"/>
                </a:solidFill>
              </a:rPr>
              <a:t>particles scattered is</a:t>
            </a: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endParaRPr lang="en-US" sz="20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000" dirty="0">
                <a:solidFill>
                  <a:srgbClr val="3333CC"/>
                </a:solidFill>
              </a:rPr>
              <a:t>The number of scattering nuclei per unit area		       .</a:t>
            </a:r>
          </a:p>
        </p:txBody>
      </p:sp>
      <p:sp>
        <p:nvSpPr>
          <p:cNvPr id="28676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/>
              <a:t>Rutherford </a:t>
            </a:r>
            <a:r>
              <a:rPr lang="en-US" sz="4000" dirty="0" smtClean="0"/>
              <a:t>Scattering - probability</a:t>
            </a:r>
            <a:endParaRPr lang="en-US" sz="4000" dirty="0"/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813" y="1295400"/>
            <a:ext cx="47783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0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30365"/>
              </p:ext>
            </p:extLst>
          </p:nvPr>
        </p:nvGraphicFramePr>
        <p:xfrm>
          <a:off x="2941638" y="3951287"/>
          <a:ext cx="29559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5" name="Equation" r:id="rId4" imgW="1892300" imgH="495300" progId="Equation.DSMT4">
                  <p:embed/>
                </p:oleObj>
              </mc:Choice>
              <mc:Fallback>
                <p:oleObj name="Equation" r:id="rId4" imgW="18923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951287"/>
                        <a:ext cx="2955925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48400" y="4078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t: target thickness</a:t>
            </a:r>
          </a:p>
          <a:p>
            <a:r>
              <a:rPr lang="en-US" sz="1800" b="1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: atomic number density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62246"/>
              </p:ext>
            </p:extLst>
          </p:nvPr>
        </p:nvGraphicFramePr>
        <p:xfrm>
          <a:off x="2971800" y="5029200"/>
          <a:ext cx="35512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6" name="Equation" r:id="rId6" imgW="2273300" imgH="419100" progId="Equation.DSMT4">
                  <p:embed/>
                </p:oleObj>
              </mc:Choice>
              <mc:Fallback>
                <p:oleObj name="Equation" r:id="rId6" imgW="227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5123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9957"/>
              </p:ext>
            </p:extLst>
          </p:nvPr>
        </p:nvGraphicFramePr>
        <p:xfrm>
          <a:off x="5249863" y="5715000"/>
          <a:ext cx="17764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57" name="Equation" r:id="rId8" imgW="1295400" imgH="444500" progId="Equation.DSMT4">
                  <p:embed/>
                </p:oleObj>
              </mc:Choice>
              <mc:Fallback>
                <p:oleObj name="Equation" r:id="rId8" imgW="12954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49863" y="5715000"/>
                        <a:ext cx="177641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996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6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763000" cy="4725988"/>
          </a:xfrm>
        </p:spPr>
        <p:txBody>
          <a:bodyPr/>
          <a:lstStyle/>
          <a:p>
            <a:pPr eaLnBrk="1" hangingPunct="1"/>
            <a:r>
              <a:rPr lang="en-US" sz="2800" dirty="0"/>
              <a:t>In </a:t>
            </a:r>
            <a:r>
              <a:rPr lang="en-US" sz="2800" dirty="0" smtClean="0"/>
              <a:t>an actual experiment, </a:t>
            </a:r>
            <a:r>
              <a:rPr lang="en-US" sz="2800" dirty="0"/>
              <a:t>a detector is </a:t>
            </a:r>
            <a:r>
              <a:rPr lang="en-US" sz="2800" dirty="0">
                <a:cs typeface="Symbol" charset="2"/>
              </a:rPr>
              <a:t>positioned fr</a:t>
            </a:r>
            <a:r>
              <a:rPr lang="en-US" sz="2800" dirty="0">
                <a:latin typeface="+mj-lt"/>
                <a:cs typeface="Symbol" charset="2"/>
              </a:rPr>
              <a:t>om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 smtClean="0">
                <a:latin typeface="Symbol" charset="2"/>
                <a:ea typeface="Arial" pitchFamily="-84" charset="0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>
                <a:cs typeface="Symbol" charset="2"/>
              </a:rPr>
              <a:t>to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i="1" dirty="0">
                <a:latin typeface="Symbol" charset="2"/>
                <a:cs typeface="Symbol" charset="2"/>
              </a:rPr>
              <a:t> </a:t>
            </a:r>
            <a:r>
              <a:rPr lang="en-US" sz="2800" dirty="0"/>
              <a:t>+ </a:t>
            </a:r>
            <a:r>
              <a:rPr lang="en-US" sz="2800" i="1" dirty="0" err="1"/>
              <a:t>d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θ</a:t>
            </a:r>
            <a:r>
              <a:rPr lang="en-US" sz="2800" dirty="0"/>
              <a:t> that corresponds to incident particles between </a:t>
            </a:r>
            <a:r>
              <a:rPr lang="en-US" sz="2800" i="1" dirty="0" err="1"/>
              <a:t>b</a:t>
            </a:r>
            <a:r>
              <a:rPr lang="en-US" sz="2800" dirty="0"/>
              <a:t> and </a:t>
            </a:r>
            <a:r>
              <a:rPr lang="en-US" sz="2800" i="1" dirty="0" err="1"/>
              <a:t>b</a:t>
            </a:r>
            <a:r>
              <a:rPr lang="en-US" sz="2800" dirty="0"/>
              <a:t> + </a:t>
            </a:r>
            <a:r>
              <a:rPr lang="en-US" sz="2800" i="1" dirty="0"/>
              <a:t>db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number of particles scattered</a:t>
            </a:r>
            <a:r>
              <a:rPr lang="en-US" sz="2800" dirty="0" smtClean="0"/>
              <a:t> into the the angular coverage per </a:t>
            </a:r>
            <a:r>
              <a:rPr lang="en-US" sz="2800" dirty="0"/>
              <a:t>unit area is</a:t>
            </a:r>
          </a:p>
          <a:p>
            <a:pPr marL="0" indent="0" eaLnBrk="1" hangingPunct="1">
              <a:buNone/>
            </a:pPr>
            <a:endParaRPr lang="en-US" sz="18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z="3400" dirty="0"/>
              <a:t>Rutherford Scattering Equation</a:t>
            </a:r>
          </a:p>
        </p:txBody>
      </p:sp>
      <p:pic>
        <p:nvPicPr>
          <p:cNvPr id="297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1905000"/>
            <a:ext cx="3581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24542"/>
              </p:ext>
            </p:extLst>
          </p:nvPr>
        </p:nvGraphicFramePr>
        <p:xfrm>
          <a:off x="4038600" y="5105400"/>
          <a:ext cx="49149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6" name="Equation" r:id="rId4" imgW="2336800" imgH="508000" progId="Equation.DSMT4">
                  <p:embed/>
                </p:oleObj>
              </mc:Choice>
              <mc:Fallback>
                <p:oleObj name="Equation" r:id="rId4" imgW="2336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4914974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2071"/>
              </p:ext>
            </p:extLst>
          </p:nvPr>
        </p:nvGraphicFramePr>
        <p:xfrm>
          <a:off x="1676400" y="2743200"/>
          <a:ext cx="87091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7" name="Equation" r:id="rId6" imgW="698500" imgH="393700" progId="Equation.DSMT4">
                  <p:embed/>
                </p:oleObj>
              </mc:Choice>
              <mc:Fallback>
                <p:oleObj name="Equation" r:id="rId6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870915" cy="490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246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3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Important Points </a:t>
            </a:r>
          </a:p>
        </p:txBody>
      </p:sp>
      <p:sp>
        <p:nvSpPr>
          <p:cNvPr id="30725" name="Subtitle 4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0292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proportional to the </a:t>
            </a:r>
            <a:r>
              <a:rPr lang="en-US" b="1" u="sng" dirty="0" smtClean="0">
                <a:solidFill>
                  <a:srgbClr val="A50021"/>
                </a:solidFill>
              </a:rPr>
              <a:t>square of the atomic numbers</a:t>
            </a:r>
            <a:r>
              <a:rPr lang="en-US" dirty="0" smtClean="0"/>
              <a:t> of </a:t>
            </a:r>
            <a:r>
              <a:rPr lang="en-US" i="1" dirty="0" smtClean="0"/>
              <a:t>both</a:t>
            </a:r>
            <a:r>
              <a:rPr lang="en-US" dirty="0" smtClean="0"/>
              <a:t> the incident particle (Z</a:t>
            </a:r>
            <a:r>
              <a:rPr lang="en-US" baseline="-25000" dirty="0" smtClean="0"/>
              <a:t>1</a:t>
            </a:r>
            <a:r>
              <a:rPr lang="en-US" dirty="0" smtClean="0"/>
              <a:t>) and the target </a:t>
            </a:r>
            <a:r>
              <a:rPr lang="en-US" dirty="0" err="1" smtClean="0"/>
              <a:t>scatterer</a:t>
            </a:r>
            <a:r>
              <a:rPr lang="en-US" dirty="0" smtClean="0"/>
              <a:t> (Z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number of scattered particles is </a:t>
            </a:r>
            <a:r>
              <a:rPr lang="en-US" b="1" u="sng" dirty="0" smtClean="0">
                <a:solidFill>
                  <a:srgbClr val="A50021"/>
                </a:solidFill>
              </a:rPr>
              <a:t>inversely proportional to the square of the kinetic energy </a:t>
            </a:r>
            <a:r>
              <a:rPr lang="en-US" dirty="0" smtClean="0"/>
              <a:t>of the incident particle.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For the scattering angle 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, 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4</a:t>
            </a:r>
            <a:r>
              <a:rPr lang="en-US" b="1" u="sng" baseline="30000" dirty="0" smtClean="0">
                <a:solidFill>
                  <a:srgbClr val="A50021"/>
                </a:solidFill>
              </a:rPr>
              <a:t>th</a:t>
            </a:r>
            <a:r>
              <a:rPr lang="en-US" b="1" u="sng" dirty="0" smtClean="0">
                <a:solidFill>
                  <a:srgbClr val="A50021"/>
                </a:solidFill>
              </a:rPr>
              <a:t> power of sin(</a:t>
            </a:r>
            <a:r>
              <a:rPr lang="en-US" b="1" u="sng" dirty="0" smtClean="0">
                <a:solidFill>
                  <a:srgbClr val="A50021"/>
                </a:solidFill>
                <a:latin typeface="Symbol" charset="2"/>
                <a:cs typeface="Symbol" charset="2"/>
              </a:rPr>
              <a:t>θ</a:t>
            </a:r>
            <a:r>
              <a:rPr lang="en-US" b="1" u="sng" dirty="0" smtClean="0">
                <a:solidFill>
                  <a:srgbClr val="A50021"/>
                </a:solidFill>
              </a:rPr>
              <a:t>/2)</a:t>
            </a:r>
            <a:r>
              <a:rPr lang="en-US" dirty="0" smtClean="0"/>
              <a:t>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Scattering is </a:t>
            </a:r>
            <a:r>
              <a:rPr lang="en-US" b="1" u="sng" dirty="0" smtClean="0">
                <a:solidFill>
                  <a:srgbClr val="A50021"/>
                </a:solidFill>
              </a:rPr>
              <a:t>proportional to the target thickness</a:t>
            </a:r>
            <a:r>
              <a:rPr lang="en-US" dirty="0" smtClean="0"/>
              <a:t> for thin targets.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24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6425" cy="7889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The </a:t>
            </a:r>
            <a:r>
              <a:rPr lang="en-US" sz="3400" dirty="0"/>
              <a:t>Classical Atomic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5181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As suggested by the Rutherford Model, an atom consisted of a small, massive, positively charged nucleus surrounded by moving electrons. This then suggested consideration of a planetary model of the atom.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Let’s consider atoms as a planetary model.</a:t>
            </a: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force of attraction on the electron by the nucleus and Newton’s 2nd law give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                               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3333CC"/>
                </a:solidFill>
              </a:rPr>
              <a:t>     where </a:t>
            </a:r>
            <a:r>
              <a:rPr lang="en-US" sz="2800" i="1" dirty="0" smtClean="0">
                <a:solidFill>
                  <a:srgbClr val="3333CC"/>
                </a:solidFill>
              </a:rPr>
              <a:t>v</a:t>
            </a:r>
            <a:r>
              <a:rPr lang="en-US" sz="2800" dirty="0" smtClean="0">
                <a:solidFill>
                  <a:srgbClr val="3333CC"/>
                </a:solidFill>
              </a:rPr>
              <a:t> is the tangential speed of an electron.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3333CC"/>
                </a:solidFill>
              </a:rPr>
              <a:t>The total energy 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9390"/>
              </p:ext>
            </p:extLst>
          </p:nvPr>
        </p:nvGraphicFramePr>
        <p:xfrm>
          <a:off x="4114800" y="3276600"/>
          <a:ext cx="30511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2" name="Equation" r:id="rId3" imgW="1219200" imgH="457200" progId="Equation.DSMT4">
                  <p:embed/>
                </p:oleObj>
              </mc:Choice>
              <mc:Fallback>
                <p:oleObj name="Equation" r:id="rId3" imgW="1219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76600"/>
                        <a:ext cx="3051175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35938"/>
              </p:ext>
            </p:extLst>
          </p:nvPr>
        </p:nvGraphicFramePr>
        <p:xfrm>
          <a:off x="7116763" y="3276600"/>
          <a:ext cx="11128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3" name="Equation" r:id="rId5" imgW="444500" imgH="419100" progId="Equation.DSMT4">
                  <p:embed/>
                </p:oleObj>
              </mc:Choice>
              <mc:Fallback>
                <p:oleObj name="Equation" r:id="rId5" imgW="444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3276600"/>
                        <a:ext cx="1112837" cy="1047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73477"/>
              </p:ext>
            </p:extLst>
          </p:nvPr>
        </p:nvGraphicFramePr>
        <p:xfrm>
          <a:off x="3352800" y="5430838"/>
          <a:ext cx="1863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4" name="Equation" r:id="rId7" imgW="787400" imgH="152400" progId="Equation.DSMT4">
                  <p:embed/>
                </p:oleObj>
              </mc:Choice>
              <mc:Fallback>
                <p:oleObj name="Equation" r:id="rId7" imgW="787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30838"/>
                        <a:ext cx="1863725" cy="360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15708"/>
              </p:ext>
            </p:extLst>
          </p:nvPr>
        </p:nvGraphicFramePr>
        <p:xfrm>
          <a:off x="5181600" y="5105400"/>
          <a:ext cx="9921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5" name="Equation" r:id="rId9" imgW="419100" imgH="457200" progId="Equation.DSMT4">
                  <p:embed/>
                </p:oleObj>
              </mc:Choice>
              <mc:Fallback>
                <p:oleObj name="Equation" r:id="rId9" imgW="419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05400"/>
                        <a:ext cx="9921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91963"/>
              </p:ext>
            </p:extLst>
          </p:nvPr>
        </p:nvGraphicFramePr>
        <p:xfrm>
          <a:off x="6132513" y="5105400"/>
          <a:ext cx="15636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6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5105400"/>
                        <a:ext cx="1563687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865746"/>
              </p:ext>
            </p:extLst>
          </p:nvPr>
        </p:nvGraphicFramePr>
        <p:xfrm>
          <a:off x="7653337" y="5105400"/>
          <a:ext cx="1262063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897" name="Equation" r:id="rId13" imgW="533400" imgH="457200" progId="Equation.DSMT4">
                  <p:embed/>
                </p:oleObj>
              </mc:Choice>
              <mc:Fallback>
                <p:oleObj name="Equation" r:id="rId13" imgW="533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3337" y="5105400"/>
                        <a:ext cx="1262063" cy="1081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305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/>
              <a:t>The Planetary Model is Doomed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From classical E&amp;M theory, an accelerated electric charge radiates energy (electromagnetic radiation) which means total energy must decrease</a:t>
            </a:r>
            <a:r>
              <a:rPr lang="en-US" sz="2400" dirty="0" smtClean="0">
                <a:solidFill>
                  <a:srgbClr val="3333CC"/>
                </a:solidFill>
              </a:rPr>
              <a:t>. </a:t>
            </a:r>
            <a:r>
              <a:rPr lang="en-US" sz="2400" dirty="0" smtClean="0">
                <a:solidFill>
                  <a:srgbClr val="3333CC"/>
                </a:solidFill>
                <a:sym typeface="Wingdings"/>
              </a:rPr>
              <a:t></a:t>
            </a:r>
            <a:r>
              <a:rPr lang="en-US" sz="2400" i="1" dirty="0" smtClean="0">
                <a:solidFill>
                  <a:srgbClr val="3333CC"/>
                </a:solidFill>
              </a:rPr>
              <a:t>Radius </a:t>
            </a:r>
            <a:r>
              <a:rPr lang="en-US" sz="2400" i="1" dirty="0">
                <a:solidFill>
                  <a:srgbClr val="3333CC"/>
                </a:solidFill>
              </a:rPr>
              <a:t>r must decrease!!</a:t>
            </a:r>
          </a:p>
          <a:p>
            <a:pPr>
              <a:spcBef>
                <a:spcPct val="0"/>
              </a:spcBef>
            </a:pPr>
            <a:endParaRPr lang="en-US" sz="2400" i="1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3333CC"/>
              </a:solidFill>
            </a:endParaRPr>
          </a:p>
          <a:p>
            <a:pPr algn="ctr">
              <a:spcBef>
                <a:spcPct val="0"/>
              </a:spcBef>
              <a:buFont typeface="Wingdings" pitchFamily="-84" charset="2"/>
              <a:buNone/>
            </a:pPr>
            <a:r>
              <a:rPr lang="en-US" sz="2400" b="1" i="1" dirty="0">
                <a:solidFill>
                  <a:srgbClr val="3333CC"/>
                </a:solidFill>
              </a:rPr>
              <a:t>Electron crashes into the nucleus!?</a:t>
            </a:r>
            <a:endParaRPr lang="en-US" sz="2400" b="1" i="1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sz="2400" dirty="0" smtClean="0">
              <a:solidFill>
                <a:srgbClr val="3333CC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3333CC"/>
                </a:solidFill>
              </a:rPr>
              <a:t>Physics had reached a turning point in 1900 with Planck’s hypothesis of the quantum behavior of radiation.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4191000" y="5029200"/>
            <a:ext cx="533400" cy="457200"/>
          </a:xfrm>
          <a:prstGeom prst="downArrow">
            <a:avLst>
              <a:gd name="adj1" fmla="val 50880"/>
              <a:gd name="adj2" fmla="val 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57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68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7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69406"/>
              </p:ext>
            </p:extLst>
          </p:nvPr>
        </p:nvGraphicFramePr>
        <p:xfrm>
          <a:off x="4081463" y="2019300"/>
          <a:ext cx="13922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57" name="Equation" r:id="rId3" imgW="685800" imgH="393700" progId="Equation.DSMT4">
                  <p:embed/>
                </p:oleObj>
              </mc:Choice>
              <mc:Fallback>
                <p:oleObj name="Equation" r:id="rId3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463" y="2019300"/>
                        <a:ext cx="13922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68675"/>
              </p:ext>
            </p:extLst>
          </p:nvPr>
        </p:nvGraphicFramePr>
        <p:xfrm>
          <a:off x="4740275" y="28194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58" name="Equation" r:id="rId5" imgW="812800" imgH="292100" progId="Equation.DSMT4">
                  <p:embed/>
                </p:oleObj>
              </mc:Choice>
              <mc:Fallback>
                <p:oleObj name="Equation" r:id="rId5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28194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6486"/>
              </p:ext>
            </p:extLst>
          </p:nvPr>
        </p:nvGraphicFramePr>
        <p:xfrm>
          <a:off x="6978650" y="3732212"/>
          <a:ext cx="10985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59" name="Equation" r:id="rId7" imgW="546100" imgH="152400" progId="Equation.DSMT4">
                  <p:embed/>
                </p:oleObj>
              </mc:Choice>
              <mc:Fallback>
                <p:oleObj name="Equation" r:id="rId7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0" y="3732212"/>
                        <a:ext cx="10985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727109"/>
              </p:ext>
            </p:extLst>
          </p:nvPr>
        </p:nvGraphicFramePr>
        <p:xfrm>
          <a:off x="3152775" y="4114800"/>
          <a:ext cx="2241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0" name="Equation" r:id="rId9" imgW="914400" imgH="393700" progId="Equation.DSMT4">
                  <p:embed/>
                </p:oleObj>
              </mc:Choice>
              <mc:Fallback>
                <p:oleObj name="Equation" r:id="rId9" imgW="914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14800"/>
                        <a:ext cx="2241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587640"/>
              </p:ext>
            </p:extLst>
          </p:nvPr>
        </p:nvGraphicFramePr>
        <p:xfrm>
          <a:off x="2044700" y="5257800"/>
          <a:ext cx="1993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1" name="Equation" r:id="rId11" imgW="812800" imgH="177800" progId="Equation.DSMT4">
                  <p:embed/>
                </p:oleObj>
              </mc:Choice>
              <mc:Fallback>
                <p:oleObj name="Equation" r:id="rId11" imgW="812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5257800"/>
                        <a:ext cx="19939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80297"/>
              </p:ext>
            </p:extLst>
          </p:nvPr>
        </p:nvGraphicFramePr>
        <p:xfrm>
          <a:off x="5524500" y="2019300"/>
          <a:ext cx="800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2" name="Equation" r:id="rId13" imgW="393700" imgH="393700" progId="Equation.DSMT4">
                  <p:embed/>
                </p:oleObj>
              </mc:Choice>
              <mc:Fallback>
                <p:oleObj name="Equation" r:id="rId13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019300"/>
                        <a:ext cx="800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111031"/>
              </p:ext>
            </p:extLst>
          </p:nvPr>
        </p:nvGraphicFramePr>
        <p:xfrm>
          <a:off x="6673850" y="304165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3" name="Equation" r:id="rId15" imgW="292100" imgH="127000" progId="Equation.DSMT4">
                  <p:embed/>
                </p:oleObj>
              </mc:Choice>
              <mc:Fallback>
                <p:oleObj name="Equation" r:id="rId1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850" y="304165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02389"/>
              </p:ext>
            </p:extLst>
          </p:nvPr>
        </p:nvGraphicFramePr>
        <p:xfrm>
          <a:off x="7969250" y="3657600"/>
          <a:ext cx="11747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4" name="Equation" r:id="rId17" imgW="584200" imgH="203200" progId="Equation.DSMT4">
                  <p:embed/>
                </p:oleObj>
              </mc:Choice>
              <mc:Fallback>
                <p:oleObj name="Equation" r:id="rId17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3657600"/>
                        <a:ext cx="117475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77094"/>
              </p:ext>
            </p:extLst>
          </p:nvPr>
        </p:nvGraphicFramePr>
        <p:xfrm>
          <a:off x="5334000" y="4114800"/>
          <a:ext cx="1214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5" name="Equation" r:id="rId19" imgW="495300" imgH="393700" progId="Equation.DSMT4">
                  <p:embed/>
                </p:oleObj>
              </mc:Choice>
              <mc:Fallback>
                <p:oleObj name="Equation" r:id="rId19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14800"/>
                        <a:ext cx="1214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70716"/>
              </p:ext>
            </p:extLst>
          </p:nvPr>
        </p:nvGraphicFramePr>
        <p:xfrm>
          <a:off x="6551613" y="4114800"/>
          <a:ext cx="1525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6" name="Equation" r:id="rId21" imgW="622300" imgH="393700" progId="Equation.DSMT4">
                  <p:embed/>
                </p:oleObj>
              </mc:Choice>
              <mc:Fallback>
                <p:oleObj name="Equation" r:id="rId21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114800"/>
                        <a:ext cx="152558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324842"/>
              </p:ext>
            </p:extLst>
          </p:nvPr>
        </p:nvGraphicFramePr>
        <p:xfrm>
          <a:off x="8045450" y="4114800"/>
          <a:ext cx="7175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7" name="Equation" r:id="rId23" imgW="292100" imgH="393700" progId="Equation.DSMT4">
                  <p:embed/>
                </p:oleObj>
              </mc:Choice>
              <mc:Fallback>
                <p:oleObj name="Equation" r:id="rId23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5450" y="4114800"/>
                        <a:ext cx="7175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284970"/>
              </p:ext>
            </p:extLst>
          </p:nvPr>
        </p:nvGraphicFramePr>
        <p:xfrm>
          <a:off x="4249738" y="5029200"/>
          <a:ext cx="2211387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8" name="Equation" r:id="rId25" imgW="901700" imgH="393700" progId="Equation.DSMT4">
                  <p:embed/>
                </p:oleObj>
              </mc:Choice>
              <mc:Fallback>
                <p:oleObj name="Equation" r:id="rId25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5029200"/>
                        <a:ext cx="2211387" cy="96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677932"/>
              </p:ext>
            </p:extLst>
          </p:nvPr>
        </p:nvGraphicFramePr>
        <p:xfrm>
          <a:off x="6640513" y="5105400"/>
          <a:ext cx="1609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9" name="Equation" r:id="rId27" imgW="927100" imgH="393700" progId="Equation.DSMT4">
                  <p:embed/>
                </p:oleObj>
              </mc:Choice>
              <mc:Fallback>
                <p:oleObj name="Equation" r:id="rId27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5105400"/>
                        <a:ext cx="16097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54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Quiz 2 results</a:t>
            </a:r>
          </a:p>
          <a:p>
            <a:pPr lvl="1" eaLnBrk="1" hangingPunct="1"/>
            <a:r>
              <a:rPr lang="en-US" sz="2000" dirty="0" smtClean="0"/>
              <a:t>Class average: 26.7/50</a:t>
            </a:r>
          </a:p>
          <a:p>
            <a:pPr lvl="2" eaLnBrk="1" hangingPunct="1"/>
            <a:r>
              <a:rPr lang="en-US" sz="1600" dirty="0" smtClean="0"/>
              <a:t>Equivalent to 53.4/100</a:t>
            </a:r>
          </a:p>
          <a:p>
            <a:pPr lvl="3" eaLnBrk="1" hangingPunct="1"/>
            <a:r>
              <a:rPr lang="en-US" sz="1200" dirty="0" smtClean="0"/>
              <a:t>Previous quiz: 30/100</a:t>
            </a:r>
          </a:p>
          <a:p>
            <a:pPr lvl="1" eaLnBrk="1" hangingPunct="1"/>
            <a:r>
              <a:rPr lang="en-US" sz="2000" dirty="0" smtClean="0"/>
              <a:t>Top score: 50/50</a:t>
            </a:r>
          </a:p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000" dirty="0" smtClean="0"/>
              <a:t>In class on Wednesday, Mar. 5</a:t>
            </a:r>
          </a:p>
          <a:p>
            <a:pPr lvl="1" eaLnBrk="1" hangingPunct="1"/>
            <a:r>
              <a:rPr lang="en-US" sz="2000" dirty="0" smtClean="0"/>
              <a:t>Covers </a:t>
            </a:r>
            <a:r>
              <a:rPr lang="en-US" sz="2000" dirty="0"/>
              <a:t>CH1.1 – what we finish </a:t>
            </a:r>
            <a:r>
              <a:rPr lang="en-US" sz="2000" dirty="0" smtClean="0"/>
              <a:t>on Monday</a:t>
            </a:r>
            <a:r>
              <a:rPr lang="en-US" sz="2000" dirty="0"/>
              <a:t>, </a:t>
            </a:r>
            <a:r>
              <a:rPr lang="en-US" sz="2000" dirty="0" smtClean="0"/>
              <a:t>Mar. 3 +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 smtClean="0"/>
              <a:t>BYOF: You may bring a </a:t>
            </a:r>
            <a:r>
              <a:rPr lang="en-US" sz="2000" dirty="0"/>
              <a:t>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/>
              <a:t>No derivations or solutions of any problems allowed</a:t>
            </a:r>
            <a:r>
              <a:rPr lang="en-US" sz="2000" dirty="0" smtClean="0"/>
              <a:t>!</a:t>
            </a:r>
            <a:endParaRPr lang="en-US" sz="2000" dirty="0"/>
          </a:p>
          <a:p>
            <a:pPr lvl="1" eaLnBrk="1" hangingPunct="1"/>
            <a:r>
              <a:rPr lang="en-US" sz="2000" dirty="0"/>
              <a:t>No </a:t>
            </a:r>
            <a:r>
              <a:rPr lang="en-US" sz="2000" dirty="0" smtClean="0"/>
              <a:t>additional formulae </a:t>
            </a:r>
            <a:r>
              <a:rPr lang="en-US" sz="2000" dirty="0"/>
              <a:t>or values of constants will be provided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7117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2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1108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3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61891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4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5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6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5331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7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78352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8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0558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9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322796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0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66506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1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0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90412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6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548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7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38796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8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38438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9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9758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0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17051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1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4601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2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3630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3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38788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4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30188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5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8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this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C453-9CB8-DE4A-9C39-314F2E7EF803}" type="slidenum">
              <a:rPr lang="en-US"/>
              <a:pPr/>
              <a:t>4</a:t>
            </a:fld>
            <a:endParaRPr lang="en-US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77200" cy="1143000"/>
          </a:xfrm>
        </p:spPr>
        <p:txBody>
          <a:bodyPr/>
          <a:lstStyle/>
          <a:p>
            <a:r>
              <a:rPr lang="en-US" sz="4000"/>
              <a:t>Prefixes, expressions and their meanings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1409700"/>
            <a:ext cx="3810000" cy="4114800"/>
          </a:xfrm>
        </p:spPr>
        <p:txBody>
          <a:bodyPr/>
          <a:lstStyle/>
          <a:p>
            <a:r>
              <a:rPr lang="en-US" dirty="0" err="1"/>
              <a:t>deci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d</a:t>
            </a:r>
            <a:r>
              <a:rPr lang="en-US" dirty="0"/>
              <a:t>): 10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 err="1"/>
              <a:t>centi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c</a:t>
            </a:r>
            <a:r>
              <a:rPr lang="en-US" dirty="0"/>
              <a:t>): 10</a:t>
            </a:r>
            <a:r>
              <a:rPr lang="en-US" baseline="30000" dirty="0"/>
              <a:t>-2</a:t>
            </a:r>
            <a:endParaRPr lang="en-US" dirty="0"/>
          </a:p>
          <a:p>
            <a:r>
              <a:rPr lang="en-US" dirty="0" err="1"/>
              <a:t>milli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m</a:t>
            </a:r>
            <a:r>
              <a:rPr lang="en-US" dirty="0"/>
              <a:t>): 10</a:t>
            </a:r>
            <a:r>
              <a:rPr lang="en-US" baseline="30000" dirty="0"/>
              <a:t>-3</a:t>
            </a:r>
            <a:endParaRPr lang="en-US" dirty="0"/>
          </a:p>
          <a:p>
            <a:r>
              <a:rPr lang="en-US" dirty="0"/>
              <a:t>micro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/>
              <a:t>)</a:t>
            </a:r>
            <a:r>
              <a:rPr lang="en-US" dirty="0"/>
              <a:t>: 10</a:t>
            </a:r>
            <a:r>
              <a:rPr lang="en-US" baseline="30000" dirty="0"/>
              <a:t>-6</a:t>
            </a:r>
            <a:endParaRPr lang="en-US" dirty="0"/>
          </a:p>
          <a:p>
            <a:r>
              <a:rPr lang="en-US" dirty="0" err="1"/>
              <a:t>nano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n</a:t>
            </a:r>
            <a:r>
              <a:rPr lang="en-US" dirty="0"/>
              <a:t>): 10</a:t>
            </a:r>
            <a:r>
              <a:rPr lang="en-US" baseline="30000" dirty="0"/>
              <a:t>-9</a:t>
            </a:r>
            <a:endParaRPr lang="en-US" dirty="0"/>
          </a:p>
          <a:p>
            <a:r>
              <a:rPr lang="en-US" dirty="0" err="1"/>
              <a:t>pico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dirty="0"/>
              <a:t>): 10</a:t>
            </a:r>
            <a:r>
              <a:rPr lang="en-US" baseline="30000" dirty="0"/>
              <a:t>-12</a:t>
            </a:r>
            <a:endParaRPr lang="en-US" dirty="0"/>
          </a:p>
          <a:p>
            <a:r>
              <a:rPr lang="en-US" dirty="0" err="1"/>
              <a:t>femto</a:t>
            </a:r>
            <a:r>
              <a:rPr lang="en-US" dirty="0"/>
              <a:t> (</a:t>
            </a:r>
            <a:r>
              <a:rPr lang="en-US" dirty="0" err="1">
                <a:solidFill>
                  <a:srgbClr val="CC00CC"/>
                </a:solidFill>
              </a:rPr>
              <a:t>f</a:t>
            </a:r>
            <a:r>
              <a:rPr lang="en-US" dirty="0"/>
              <a:t>): 10</a:t>
            </a:r>
            <a:r>
              <a:rPr lang="en-US" baseline="30000" dirty="0"/>
              <a:t>-15</a:t>
            </a:r>
            <a:endParaRPr lang="en-US" dirty="0"/>
          </a:p>
          <a:p>
            <a:r>
              <a:rPr lang="en-US" dirty="0" err="1"/>
              <a:t>atto</a:t>
            </a:r>
            <a:r>
              <a:rPr lang="en-US" dirty="0"/>
              <a:t> (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): 10</a:t>
            </a:r>
            <a:r>
              <a:rPr lang="en-US" baseline="30000" dirty="0"/>
              <a:t>-18</a:t>
            </a:r>
            <a:endParaRPr lang="en-US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143000" y="14097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deca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da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hecto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h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kilo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k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mega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M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6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giga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G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9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tera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12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peta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P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15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exa (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): 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1650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90600"/>
            <a:ext cx="5334000" cy="51054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</a:t>
            </a:r>
            <a:r>
              <a:rPr lang="en-US" dirty="0" smtClean="0">
                <a:solidFill>
                  <a:srgbClr val="3333CC"/>
                </a:solidFill>
              </a:rPr>
              <a:t>particle off </a:t>
            </a:r>
            <a:r>
              <a:rPr lang="en-US" dirty="0">
                <a:solidFill>
                  <a:srgbClr val="3333CC"/>
                </a:solidFill>
              </a:rPr>
              <a:t>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</a:rPr>
              <a:t>Geiger showed that </a:t>
            </a:r>
            <a:r>
              <a:rPr lang="en-US" dirty="0" smtClean="0">
                <a:solidFill>
                  <a:srgbClr val="3333CC"/>
                </a:solidFill>
              </a:rPr>
              <a:t>many </a:t>
            </a:r>
            <a:r>
              <a:rPr lang="en-US" dirty="0">
                <a:solidFill>
                  <a:srgbClr val="3333CC"/>
                </a:solidFill>
              </a:rPr>
              <a:t>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Time to do some calculations!</a:t>
            </a: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9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26206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06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86346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07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66282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08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05959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09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221809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10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42660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11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544119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12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6477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13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7585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If an </a:t>
            </a:r>
            <a:r>
              <a:rPr lang="el-GR" sz="24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400" dirty="0"/>
              <a:t> particle were scattered by </a:t>
            </a:r>
            <a:r>
              <a:rPr lang="en-US" sz="2400" dirty="0" smtClean="0"/>
              <a:t>many electrons, then </a:t>
            </a:r>
            <a:r>
              <a:rPr lang="en-US" sz="2400" i="1" dirty="0"/>
              <a:t>N</a:t>
            </a:r>
            <a:r>
              <a:rPr lang="en-US" sz="2400" dirty="0"/>
              <a:t> electrons results in</a:t>
            </a:r>
            <a:r>
              <a:rPr lang="en-US" sz="2400" dirty="0" smtClean="0"/>
              <a:t> &lt;</a:t>
            </a:r>
            <a:r>
              <a:rPr lang="en-US" sz="2400" dirty="0" err="1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&gt;</a:t>
            </a:r>
            <a:r>
              <a:rPr lang="en-US" sz="2400" baseline="-25000" dirty="0" smtClean="0"/>
              <a:t>total</a:t>
            </a:r>
            <a:r>
              <a:rPr lang="en-US" sz="2400" dirty="0" smtClean="0"/>
              <a:t> ~ √N</a:t>
            </a:r>
            <a:r>
              <a:rPr lang="en-US" sz="2400" dirty="0" smtClean="0">
                <a:latin typeface="Symbol" charset="2"/>
                <a:cs typeface="Symbol" charset="2"/>
              </a:rPr>
              <a:t>θ</a:t>
            </a:r>
            <a:r>
              <a:rPr lang="en-US" sz="2400" dirty="0" smtClean="0"/>
              <a:t>           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number of atoms across the thin gold layer of 6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sz="24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baseline="30000" dirty="0">
                <a:ea typeface="Arial" pitchFamily="-84" charset="0"/>
                <a:cs typeface="Arial" pitchFamily="-84" charset="0"/>
              </a:rPr>
              <a:t>7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Assume the distance between atoms </a:t>
            </a:r>
            <a:r>
              <a:rPr lang="en-US" sz="24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and </a:t>
            </a:r>
            <a:r>
              <a:rPr lang="en-US" sz="2400" dirty="0" smtClean="0"/>
              <a:t>there are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/>
              <a:t>	</a:t>
            </a:r>
            <a:r>
              <a:rPr lang="en-US" sz="2400" dirty="0" smtClean="0"/>
              <a:t>This </a:t>
            </a:r>
            <a:r>
              <a:rPr lang="en-US" sz="2400" dirty="0"/>
              <a:t>gives				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6425" cy="484187"/>
          </a:xfrm>
        </p:spPr>
        <p:txBody>
          <a:bodyPr/>
          <a:lstStyle/>
          <a:p>
            <a:pPr eaLnBrk="1" hangingPunct="1"/>
            <a:r>
              <a:rPr lang="en-US" sz="3400" dirty="0"/>
              <a:t>Multiple Scattering from Electrons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29819"/>
              </p:ext>
            </p:extLst>
          </p:nvPr>
        </p:nvGraphicFramePr>
        <p:xfrm>
          <a:off x="685800" y="1905000"/>
          <a:ext cx="79629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2" name="Equation" r:id="rId3" imgW="5092700" imgH="482600" progId="Equation.DSMT4">
                  <p:embed/>
                </p:oleObj>
              </mc:Choice>
              <mc:Fallback>
                <p:oleObj name="Equation" r:id="rId3" imgW="509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962900" cy="750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66058"/>
              </p:ext>
            </p:extLst>
          </p:nvPr>
        </p:nvGraphicFramePr>
        <p:xfrm>
          <a:off x="2971800" y="2819400"/>
          <a:ext cx="46085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3" name="Equation" r:id="rId5" imgW="2946400" imgH="457200" progId="Equation.DSMT4">
                  <p:embed/>
                </p:oleObj>
              </mc:Choice>
              <mc:Fallback>
                <p:oleObj name="Equation" r:id="rId5" imgW="2946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4608513" cy="711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09153"/>
              </p:ext>
            </p:extLst>
          </p:nvPr>
        </p:nvGraphicFramePr>
        <p:xfrm>
          <a:off x="2971800" y="3578225"/>
          <a:ext cx="3971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4" name="Equation" r:id="rId7" imgW="2540000" imgH="393700" progId="Equation.DSMT4">
                  <p:embed/>
                </p:oleObj>
              </mc:Choice>
              <mc:Fallback>
                <p:oleObj name="Equation" r:id="rId7" imgW="2540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78225"/>
                        <a:ext cx="3971925" cy="612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382999"/>
              </p:ext>
            </p:extLst>
          </p:nvPr>
        </p:nvGraphicFramePr>
        <p:xfrm>
          <a:off x="5257800" y="4191000"/>
          <a:ext cx="381586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5" name="Equation" r:id="rId9" imgW="2171700" imgH="304800" progId="Equation.DSMT4">
                  <p:embed/>
                </p:oleObj>
              </mc:Choice>
              <mc:Fallback>
                <p:oleObj name="Equation" r:id="rId9" imgW="2171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91000"/>
                        <a:ext cx="3815866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311218"/>
              </p:ext>
            </p:extLst>
          </p:nvPr>
        </p:nvGraphicFramePr>
        <p:xfrm>
          <a:off x="2590800" y="4600575"/>
          <a:ext cx="35925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6" name="Equation" r:id="rId11" imgW="2044700" imgH="419100" progId="Equation.DSMT4">
                  <p:embed/>
                </p:oleObj>
              </mc:Choice>
              <mc:Fallback>
                <p:oleObj name="Equation" r:id="rId11" imgW="204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00575"/>
                        <a:ext cx="3592513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15495"/>
              </p:ext>
            </p:extLst>
          </p:nvPr>
        </p:nvGraphicFramePr>
        <p:xfrm>
          <a:off x="2541587" y="5486400"/>
          <a:ext cx="33258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7" name="Equation" r:id="rId13" imgW="1892300" imgH="279400" progId="Equation.DSMT4">
                  <p:embed/>
                </p:oleObj>
              </mc:Choice>
              <mc:Fallback>
                <p:oleObj name="Equation" r:id="rId13" imgW="1892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5486400"/>
                        <a:ext cx="3325813" cy="488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8179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Rutherford’s Atomic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458200" cy="45307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&lt;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&gt;</a:t>
            </a:r>
            <a:r>
              <a:rPr lang="en-US" baseline="-25000" dirty="0" smtClean="0"/>
              <a:t>total</a:t>
            </a:r>
            <a:r>
              <a:rPr lang="en-US" dirty="0" smtClean="0"/>
              <a:t>~0.8*79=6.8</a:t>
            </a:r>
            <a:r>
              <a:rPr lang="en-US" baseline="30000" dirty="0" smtClean="0"/>
              <a:t>o</a:t>
            </a:r>
            <a:r>
              <a:rPr lang="en-US" dirty="0" smtClean="0"/>
              <a:t> even if the </a:t>
            </a:r>
            <a:r>
              <a:rPr lang="el-GR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dirty="0" smtClean="0"/>
              <a:t> particle scattered from all 79 electrons in each atom of gold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dirty="0" smtClean="0"/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/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The experimental results were inconsistent with Thomson’s atomic model.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charset="2"/>
              <a:buChar char="§"/>
            </a:pPr>
            <a:r>
              <a:rPr lang="en-US" dirty="0" smtClean="0"/>
              <a:t>Rutherford proposed that an atom has a positively charged core (nucleus) surrounded by the negative electrons.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AutoShape 35"/>
          <p:cNvSpPr>
            <a:spLocks noChangeArrowheads="1"/>
          </p:cNvSpPr>
          <p:nvPr/>
        </p:nvSpPr>
        <p:spPr bwMode="auto">
          <a:xfrm>
            <a:off x="3962400" y="2057400"/>
            <a:ext cx="647700" cy="838200"/>
          </a:xfrm>
          <a:prstGeom prst="downArrow">
            <a:avLst>
              <a:gd name="adj1" fmla="val 49222"/>
              <a:gd name="adj2" fmla="val 64706"/>
            </a:avLst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2578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1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77200" cy="762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Assumptions of Rutherford Scattering </a:t>
            </a:r>
            <a:endParaRPr lang="en-US" sz="2800" dirty="0" smtClean="0"/>
          </a:p>
        </p:txBody>
      </p:sp>
      <p:sp>
        <p:nvSpPr>
          <p:cNvPr id="25604" name="Subtitle 10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153400" cy="5257800"/>
          </a:xfrm>
        </p:spPr>
        <p:txBody>
          <a:bodyPr/>
          <a:lstStyle/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scatterer</a:t>
            </a:r>
            <a:r>
              <a:rPr lang="en-US" dirty="0" smtClean="0"/>
              <a:t> is so massive that it does not recoil significantly; therefore the initial and final KE of the </a:t>
            </a:r>
            <a:r>
              <a:rPr lang="en-US" dirty="0" err="1" smtClean="0">
                <a:latin typeface="Symbol" charset="2"/>
                <a:cs typeface="Symbol" charset="2"/>
              </a:rPr>
              <a:t>α</a:t>
            </a:r>
            <a:r>
              <a:rPr lang="en-US" dirty="0" smtClean="0"/>
              <a:t> particle are practically equal.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target is so thin that only a single scattering occurs.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The bombarding particle and target </a:t>
            </a:r>
            <a:r>
              <a:rPr lang="en-US" dirty="0" err="1" smtClean="0"/>
              <a:t>scatterer</a:t>
            </a:r>
            <a:r>
              <a:rPr lang="en-US" dirty="0" smtClean="0"/>
              <a:t> are so small that they may be treated as point masses with electrical charges.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r>
              <a:rPr lang="en-US" dirty="0" smtClean="0"/>
              <a:t>Only the Coulomb force is effective.</a:t>
            </a:r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  <a:p>
            <a:pPr marL="514350" indent="-514350" algn="l" eaLnBrk="1" hangingPunct="1">
              <a:buFont typeface="Wingdings" pitchFamily="-84" charset="2"/>
              <a:buAutoNum type="arabicPeriod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60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34818</TotalTime>
  <Words>1875</Words>
  <Application>Microsoft Macintosh PowerPoint</Application>
  <PresentationFormat>On-screen Show (4:3)</PresentationFormat>
  <Paragraphs>254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3313 – Section 001 Lecture #12</vt:lpstr>
      <vt:lpstr>Announcements</vt:lpstr>
      <vt:lpstr>Reminder: Special Project #3</vt:lpstr>
      <vt:lpstr>Prefixes, expressions and their meanings</vt:lpstr>
      <vt:lpstr>Experiments of Geiger and Marsden</vt:lpstr>
      <vt:lpstr>Ex 4.1: Maximum Scattering Angle</vt:lpstr>
      <vt:lpstr>Multiple Scattering from Electrons</vt:lpstr>
      <vt:lpstr>Rutherford’s Atomic Model</vt:lpstr>
      <vt:lpstr>Assumptions of Rutherford Scattering </vt:lpstr>
      <vt:lpstr>Rutherford Scattering </vt:lpstr>
      <vt:lpstr>The Relationship Between the Impact Parameter b and the Scattering Angle   </vt:lpstr>
      <vt:lpstr>Rutherford Scattering</vt:lpstr>
      <vt:lpstr>Rutherford Scattering - probability</vt:lpstr>
      <vt:lpstr>Rutherford Scattering Equation</vt:lpstr>
      <vt:lpstr>The Important Points </vt:lpstr>
      <vt:lpstr>The Classical Atomic Model</vt:lpstr>
      <vt:lpstr>The Planetary Model is Doomed 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1035</cp:revision>
  <dcterms:created xsi:type="dcterms:W3CDTF">2012-08-29T20:00:19Z</dcterms:created>
  <dcterms:modified xsi:type="dcterms:W3CDTF">2014-02-25T00:01:16Z</dcterms:modified>
</cp:coreProperties>
</file>