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77" r:id="rId2"/>
    <p:sldId id="624" r:id="rId3"/>
    <p:sldId id="752" r:id="rId4"/>
    <p:sldId id="754" r:id="rId5"/>
    <p:sldId id="676" r:id="rId6"/>
    <p:sldId id="677" r:id="rId7"/>
    <p:sldId id="753" r:id="rId8"/>
    <p:sldId id="678" r:id="rId9"/>
    <p:sldId id="679" r:id="rId10"/>
    <p:sldId id="680" r:id="rId11"/>
    <p:sldId id="681" r:id="rId1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6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0" Type="http://schemas.openxmlformats.org/officeDocument/2006/relationships/image" Target="../media/image12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0" Type="http://schemas.openxmlformats.org/officeDocument/2006/relationships/image" Target="../media/image22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emf"/><Relationship Id="rId12" Type="http://schemas.openxmlformats.org/officeDocument/2006/relationships/image" Target="../media/image38.emf"/><Relationship Id="rId13" Type="http://schemas.openxmlformats.org/officeDocument/2006/relationships/image" Target="../media/image39.emf"/><Relationship Id="rId14" Type="http://schemas.openxmlformats.org/officeDocument/2006/relationships/image" Target="../media/image40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4.emf"/><Relationship Id="rId9" Type="http://schemas.openxmlformats.org/officeDocument/2006/relationships/image" Target="../media/image35.emf"/><Relationship Id="rId10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8" Type="http://schemas.openxmlformats.org/officeDocument/2006/relationships/image" Target="../media/image50.emf"/><Relationship Id="rId9" Type="http://schemas.openxmlformats.org/officeDocument/2006/relationships/image" Target="../media/image51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2.bin"/><Relationship Id="rId20" Type="http://schemas.openxmlformats.org/officeDocument/2006/relationships/image" Target="../media/image51.emf"/><Relationship Id="rId10" Type="http://schemas.openxmlformats.org/officeDocument/2006/relationships/image" Target="../media/image46.emf"/><Relationship Id="rId11" Type="http://schemas.openxmlformats.org/officeDocument/2006/relationships/oleObject" Target="../embeddings/oleObject43.bin"/><Relationship Id="rId12" Type="http://schemas.openxmlformats.org/officeDocument/2006/relationships/image" Target="../media/image47.emf"/><Relationship Id="rId13" Type="http://schemas.openxmlformats.org/officeDocument/2006/relationships/oleObject" Target="../embeddings/oleObject44.bin"/><Relationship Id="rId14" Type="http://schemas.openxmlformats.org/officeDocument/2006/relationships/image" Target="../media/image48.emf"/><Relationship Id="rId15" Type="http://schemas.openxmlformats.org/officeDocument/2006/relationships/oleObject" Target="../embeddings/oleObject45.bin"/><Relationship Id="rId16" Type="http://schemas.openxmlformats.org/officeDocument/2006/relationships/image" Target="../media/image49.emf"/><Relationship Id="rId17" Type="http://schemas.openxmlformats.org/officeDocument/2006/relationships/oleObject" Target="../embeddings/oleObject46.bin"/><Relationship Id="rId18" Type="http://schemas.openxmlformats.org/officeDocument/2006/relationships/image" Target="../media/image50.emf"/><Relationship Id="rId19" Type="http://schemas.openxmlformats.org/officeDocument/2006/relationships/oleObject" Target="../embeddings/oleObject47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9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1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2.emf"/><Relationship Id="rId10" Type="http://schemas.openxmlformats.org/officeDocument/2006/relationships/image" Target="../media/image6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8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9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0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20" Type="http://schemas.openxmlformats.org/officeDocument/2006/relationships/image" Target="../media/image21.emf"/><Relationship Id="rId21" Type="http://schemas.openxmlformats.org/officeDocument/2006/relationships/oleObject" Target="../embeddings/oleObject20.bin"/><Relationship Id="rId22" Type="http://schemas.openxmlformats.org/officeDocument/2006/relationships/image" Target="../media/image22.emf"/><Relationship Id="rId10" Type="http://schemas.openxmlformats.org/officeDocument/2006/relationships/image" Target="../media/image16.emf"/><Relationship Id="rId11" Type="http://schemas.openxmlformats.org/officeDocument/2006/relationships/oleObject" Target="../embeddings/oleObject15.bin"/><Relationship Id="rId12" Type="http://schemas.openxmlformats.org/officeDocument/2006/relationships/image" Target="../media/image17.e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18.e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19.emf"/><Relationship Id="rId17" Type="http://schemas.openxmlformats.org/officeDocument/2006/relationships/oleObject" Target="../embeddings/oleObject18.bin"/><Relationship Id="rId18" Type="http://schemas.openxmlformats.org/officeDocument/2006/relationships/image" Target="../media/image20.emf"/><Relationship Id="rId19" Type="http://schemas.openxmlformats.org/officeDocument/2006/relationships/oleObject" Target="../embeddings/oleObject19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2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emf"/><Relationship Id="rId20" Type="http://schemas.openxmlformats.org/officeDocument/2006/relationships/oleObject" Target="../embeddings/oleObject33.bin"/><Relationship Id="rId21" Type="http://schemas.openxmlformats.org/officeDocument/2006/relationships/image" Target="../media/image35.emf"/><Relationship Id="rId22" Type="http://schemas.openxmlformats.org/officeDocument/2006/relationships/oleObject" Target="../embeddings/oleObject34.bin"/><Relationship Id="rId23" Type="http://schemas.openxmlformats.org/officeDocument/2006/relationships/image" Target="../media/image36.emf"/><Relationship Id="rId24" Type="http://schemas.openxmlformats.org/officeDocument/2006/relationships/oleObject" Target="../embeddings/oleObject35.bin"/><Relationship Id="rId25" Type="http://schemas.openxmlformats.org/officeDocument/2006/relationships/image" Target="../media/image37.emf"/><Relationship Id="rId26" Type="http://schemas.openxmlformats.org/officeDocument/2006/relationships/oleObject" Target="../embeddings/oleObject36.bin"/><Relationship Id="rId27" Type="http://schemas.openxmlformats.org/officeDocument/2006/relationships/image" Target="../media/image38.emf"/><Relationship Id="rId28" Type="http://schemas.openxmlformats.org/officeDocument/2006/relationships/oleObject" Target="../embeddings/oleObject37.bin"/><Relationship Id="rId29" Type="http://schemas.openxmlformats.org/officeDocument/2006/relationships/image" Target="../media/image39.emf"/><Relationship Id="rId30" Type="http://schemas.openxmlformats.org/officeDocument/2006/relationships/oleObject" Target="../embeddings/oleObject38.bin"/><Relationship Id="rId31" Type="http://schemas.openxmlformats.org/officeDocument/2006/relationships/image" Target="../media/image40.emf"/><Relationship Id="rId10" Type="http://schemas.openxmlformats.org/officeDocument/2006/relationships/oleObject" Target="../embeddings/oleObject28.bin"/><Relationship Id="rId11" Type="http://schemas.openxmlformats.org/officeDocument/2006/relationships/image" Target="../media/image30.emf"/><Relationship Id="rId12" Type="http://schemas.openxmlformats.org/officeDocument/2006/relationships/oleObject" Target="../embeddings/oleObject29.bin"/><Relationship Id="rId13" Type="http://schemas.openxmlformats.org/officeDocument/2006/relationships/image" Target="../media/image31.emf"/><Relationship Id="rId14" Type="http://schemas.openxmlformats.org/officeDocument/2006/relationships/oleObject" Target="../embeddings/oleObject30.bin"/><Relationship Id="rId15" Type="http://schemas.openxmlformats.org/officeDocument/2006/relationships/image" Target="../media/image32.emf"/><Relationship Id="rId16" Type="http://schemas.openxmlformats.org/officeDocument/2006/relationships/oleObject" Target="../embeddings/oleObject31.bin"/><Relationship Id="rId17" Type="http://schemas.openxmlformats.org/officeDocument/2006/relationships/image" Target="../media/image33.emf"/><Relationship Id="rId18" Type="http://schemas.openxmlformats.org/officeDocument/2006/relationships/oleObject" Target="../embeddings/oleObject32.bin"/><Relationship Id="rId19" Type="http://schemas.openxmlformats.org/officeDocument/2006/relationships/image" Target="../media/image3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1.jpe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28.emf"/><Relationship Id="rId8" Type="http://schemas.openxmlformats.org/officeDocument/2006/relationships/oleObject" Target="../embeddings/oleObject27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45188" y="1531203"/>
            <a:ext cx="31456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26,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38200" y="2286000"/>
            <a:ext cx="762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Bohr </a:t>
            </a: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Radius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Bohr’s Hydrogen Model and Its Limitations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Characteristic X-ray Spectra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Hydrogen Spectrum Series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X</a:t>
            </a: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-ray Scattering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Bragg’s </a:t>
            </a:r>
            <a:r>
              <a:rPr lang="en-US" sz="3200" smtClean="0">
                <a:solidFill>
                  <a:schemeClr val="accent2"/>
                </a:solidFill>
                <a:latin typeface="Arial Narrow" pitchFamily="-84" charset="0"/>
              </a:rPr>
              <a:t>Law</a:t>
            </a:r>
            <a:endParaRPr lang="en-US" sz="3200" dirty="0" smtClean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/>
              <a:t>Fine Structure Constant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382000" cy="5181600"/>
          </a:xfrm>
        </p:spPr>
        <p:txBody>
          <a:bodyPr/>
          <a:lstStyle/>
          <a:p>
            <a:pPr eaLnBrk="1" hangingPunct="1"/>
            <a:r>
              <a:rPr lang="en-US" dirty="0"/>
              <a:t>The electron’s</a:t>
            </a:r>
            <a:r>
              <a:rPr lang="en-US" dirty="0" smtClean="0"/>
              <a:t> speed on an orbit </a:t>
            </a:r>
            <a:r>
              <a:rPr lang="en-US" dirty="0"/>
              <a:t>in the Bohr model: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On the ground state</a:t>
            </a:r>
            <a:r>
              <a:rPr lang="en-US" dirty="0" smtClean="0"/>
              <a:t>, </a:t>
            </a:r>
            <a:r>
              <a:rPr lang="en-US" i="1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2.2 </a:t>
            </a:r>
            <a:r>
              <a:rPr lang="en-US" dirty="0">
                <a:ea typeface="Arial" pitchFamily="-84" charset="0"/>
                <a:cs typeface="Arial" pitchFamily="-84" charset="0"/>
              </a:rPr>
              <a:t>× 10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6</a:t>
            </a:r>
            <a:r>
              <a:rPr lang="en-US" dirty="0">
                <a:ea typeface="Arial" pitchFamily="-84" charset="0"/>
                <a:cs typeface="Arial" pitchFamily="-84" charset="0"/>
              </a:rPr>
              <a:t> </a:t>
            </a:r>
            <a:r>
              <a:rPr lang="en-US" dirty="0" err="1">
                <a:ea typeface="Arial" pitchFamily="-84" charset="0"/>
                <a:cs typeface="Arial" pitchFamily="-84" charset="0"/>
              </a:rPr>
              <a:t>m/s</a:t>
            </a:r>
            <a:r>
              <a:rPr lang="en-US" dirty="0"/>
              <a:t> ~ less than 1% of the speed of </a:t>
            </a:r>
            <a:r>
              <a:rPr lang="en-US" dirty="0" smtClean="0"/>
              <a:t>light</a:t>
            </a:r>
          </a:p>
          <a:p>
            <a:pPr eaLnBrk="1" hangingPunct="1"/>
            <a:r>
              <a:rPr lang="en-US" dirty="0"/>
              <a:t>The ratio of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 to </a:t>
            </a:r>
            <a:r>
              <a:rPr lang="en-US" i="1" dirty="0" err="1"/>
              <a:t>c</a:t>
            </a:r>
            <a:r>
              <a:rPr lang="en-US" dirty="0"/>
              <a:t> is the </a:t>
            </a:r>
            <a:r>
              <a:rPr lang="en-US" b="1" dirty="0">
                <a:solidFill>
                  <a:srgbClr val="800000"/>
                </a:solidFill>
              </a:rPr>
              <a:t>fine structure </a:t>
            </a:r>
            <a:r>
              <a:rPr lang="en-US" b="1" dirty="0" smtClean="0">
                <a:solidFill>
                  <a:srgbClr val="800000"/>
                </a:solidFill>
              </a:rPr>
              <a:t>constant, </a:t>
            </a:r>
            <a:r>
              <a:rPr lang="en-US" b="1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α</a:t>
            </a:r>
            <a:r>
              <a:rPr lang="en-US" dirty="0" smtClean="0"/>
              <a:t>.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799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71006"/>
              </p:ext>
            </p:extLst>
          </p:nvPr>
        </p:nvGraphicFramePr>
        <p:xfrm>
          <a:off x="1614488" y="1295400"/>
          <a:ext cx="17176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1" name="Equation" r:id="rId3" imgW="723900" imgH="431800" progId="Equation.DSMT4">
                  <p:embed/>
                </p:oleObj>
              </mc:Choice>
              <mc:Fallback>
                <p:oleObj name="Equation" r:id="rId3" imgW="723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1295400"/>
                        <a:ext cx="17176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717168"/>
              </p:ext>
            </p:extLst>
          </p:nvPr>
        </p:nvGraphicFramePr>
        <p:xfrm>
          <a:off x="3408363" y="1323975"/>
          <a:ext cx="2290762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" name="Equation" r:id="rId5" imgW="965200" imgH="635000" progId="Equation.DSMT4">
                  <p:embed/>
                </p:oleObj>
              </mc:Choice>
              <mc:Fallback>
                <p:oleObj name="Equation" r:id="rId5" imgW="9652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363" y="1323975"/>
                        <a:ext cx="2290762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040212"/>
              </p:ext>
            </p:extLst>
          </p:nvPr>
        </p:nvGraphicFramePr>
        <p:xfrm>
          <a:off x="5684837" y="1295400"/>
          <a:ext cx="1325563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" name="Equation" r:id="rId7" imgW="558800" imgH="457200" progId="Equation.DSMT4">
                  <p:embed/>
                </p:oleObj>
              </mc:Choice>
              <mc:Fallback>
                <p:oleObj name="Equation" r:id="rId7" imgW="558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837" y="1295400"/>
                        <a:ext cx="1325563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48296"/>
              </p:ext>
            </p:extLst>
          </p:nvPr>
        </p:nvGraphicFramePr>
        <p:xfrm>
          <a:off x="1669636" y="4495800"/>
          <a:ext cx="768764" cy="379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" name="Equation" r:id="rId9" imgW="266700" imgH="139700" progId="Equation.DSMT4">
                  <p:embed/>
                </p:oleObj>
              </mc:Choice>
              <mc:Fallback>
                <p:oleObj name="Equation" r:id="rId9" imgW="266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636" y="4495800"/>
                        <a:ext cx="768764" cy="3796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908620"/>
              </p:ext>
            </p:extLst>
          </p:nvPr>
        </p:nvGraphicFramePr>
        <p:xfrm>
          <a:off x="2626612" y="4114800"/>
          <a:ext cx="878588" cy="106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" name="Equation" r:id="rId11" imgW="304800" imgH="393700" progId="Equation.DSMT4">
                  <p:embed/>
                </p:oleObj>
              </mc:Choice>
              <mc:Fallback>
                <p:oleObj name="Equation" r:id="rId11" imgW="30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6612" y="4114800"/>
                        <a:ext cx="878588" cy="10695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900391"/>
              </p:ext>
            </p:extLst>
          </p:nvPr>
        </p:nvGraphicFramePr>
        <p:xfrm>
          <a:off x="3582988" y="4114800"/>
          <a:ext cx="1427162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" name="Equation" r:id="rId13" imgW="495300" imgH="431800" progId="Equation.DSMT4">
                  <p:embed/>
                </p:oleObj>
              </mc:Choice>
              <mc:Fallback>
                <p:oleObj name="Equation" r:id="rId13" imgW="4953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988" y="4114800"/>
                        <a:ext cx="1427162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096949"/>
              </p:ext>
            </p:extLst>
          </p:nvPr>
        </p:nvGraphicFramePr>
        <p:xfrm>
          <a:off x="5105400" y="4038600"/>
          <a:ext cx="1828800" cy="1241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7" name="Equation" r:id="rId15" imgW="635000" imgH="457200" progId="Equation.DSMT4">
                  <p:embed/>
                </p:oleObj>
              </mc:Choice>
              <mc:Fallback>
                <p:oleObj name="Equation" r:id="rId15" imgW="635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038600"/>
                        <a:ext cx="1828800" cy="12414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78492"/>
              </p:ext>
            </p:extLst>
          </p:nvPr>
        </p:nvGraphicFramePr>
        <p:xfrm>
          <a:off x="1036638" y="5332413"/>
          <a:ext cx="63531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" name="Equation" r:id="rId17" imgW="3568700" imgH="546100" progId="Equation.DSMT4">
                  <p:embed/>
                </p:oleObj>
              </mc:Choice>
              <mc:Fallback>
                <p:oleObj name="Equation" r:id="rId17" imgW="35687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5332413"/>
                        <a:ext cx="6353175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779822"/>
              </p:ext>
            </p:extLst>
          </p:nvPr>
        </p:nvGraphicFramePr>
        <p:xfrm>
          <a:off x="7620000" y="5461000"/>
          <a:ext cx="5603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" name="Equation" r:id="rId19" imgW="292100" imgH="393700" progId="Equation.DSMT4">
                  <p:embed/>
                </p:oleObj>
              </mc:Choice>
              <mc:Fallback>
                <p:oleObj name="Equation" r:id="rId19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461000"/>
                        <a:ext cx="56038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37009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383588" cy="788987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800000"/>
                </a:solidFill>
                <a:latin typeface="+mn-lt"/>
              </a:rPr>
              <a:t>The Correspondence Principle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3733800"/>
            <a:ext cx="8226425" cy="9652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solidFill>
                  <a:srgbClr val="3333CC"/>
                </a:solidFill>
              </a:rPr>
              <a:t>Need a principle to relate the new modern results with classical ones.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609600" y="914400"/>
            <a:ext cx="36576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Classical electrodynamics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4800600" y="990600"/>
            <a:ext cx="3505200" cy="9906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Bohr’s atomic model</a:t>
            </a: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2209800" y="2257425"/>
            <a:ext cx="4648200" cy="1095375"/>
          </a:xfrm>
          <a:prstGeom prst="downArrow">
            <a:avLst>
              <a:gd name="adj1" fmla="val 64750"/>
              <a:gd name="adj2" fmla="val 4068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Determine the properties </a:t>
            </a:r>
          </a:p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of radiation</a:t>
            </a:r>
          </a:p>
        </p:txBody>
      </p:sp>
      <p:sp>
        <p:nvSpPr>
          <p:cNvPr id="38919" name="AutoShape 8"/>
          <p:cNvSpPr>
            <a:spLocks noChangeArrowheads="1"/>
          </p:cNvSpPr>
          <p:nvPr/>
        </p:nvSpPr>
        <p:spPr bwMode="auto">
          <a:xfrm>
            <a:off x="304800" y="4619625"/>
            <a:ext cx="3289300" cy="990600"/>
          </a:xfrm>
          <a:prstGeom prst="rightArrow">
            <a:avLst>
              <a:gd name="adj1" fmla="val 75639"/>
              <a:gd name="adj2" fmla="val 961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      Bohr’s correspondence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principle</a:t>
            </a:r>
          </a:p>
        </p:txBody>
      </p:sp>
      <p:sp>
        <p:nvSpPr>
          <p:cNvPr id="38920" name="Rectangle 10"/>
          <p:cNvSpPr>
            <a:spLocks noChangeArrowheads="1"/>
          </p:cNvSpPr>
          <p:nvPr/>
        </p:nvSpPr>
        <p:spPr bwMode="auto">
          <a:xfrm>
            <a:off x="3765550" y="4579938"/>
            <a:ext cx="514985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3333CC"/>
                </a:solidFill>
                <a:latin typeface="+mn-lt"/>
              </a:rPr>
              <a:t>In the limits where classical and quantum theories should agree, the quantum theory must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 produce the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classical 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results.</a:t>
            </a:r>
            <a:endParaRPr lang="en-US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38921" name="Rectangle 11"/>
          <p:cNvSpPr>
            <a:spLocks noChangeArrowheads="1"/>
          </p:cNvSpPr>
          <p:nvPr/>
        </p:nvSpPr>
        <p:spPr bwMode="auto">
          <a:xfrm>
            <a:off x="4313238" y="1171575"/>
            <a:ext cx="4154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3333CC"/>
                </a:solidFill>
                <a:latin typeface="+mn-lt"/>
              </a:rPr>
              <a:t>+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Wednesday, Feb. 26, 2014</a:t>
            </a:r>
            <a:endParaRPr lang="en-US">
              <a:solidFill>
                <a:srgbClr val="3333C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>
                <a:solidFill>
                  <a:srgbClr val="3333CC"/>
                </a:solidFill>
                <a:latin typeface="+mn-lt"/>
              </a:rPr>
              <a:pPr>
                <a:defRPr/>
              </a:pPr>
              <a:t>11</a:t>
            </a:fld>
            <a:endParaRPr lang="en-US">
              <a:solidFill>
                <a:srgbClr val="3333CC"/>
              </a:solidFill>
              <a:latin typeface="+mn-lt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3333CC"/>
                </a:solidFill>
              </a:rPr>
              <a:t>PHYS 3313-001, Spring 2014                      Dr. Jaehoon Yu</a:t>
            </a:r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624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05800" cy="5486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Mid-term exam</a:t>
            </a:r>
          </a:p>
          <a:p>
            <a:pPr lvl="1" eaLnBrk="1" hangingPunct="1"/>
            <a:r>
              <a:rPr lang="en-US" sz="2000" dirty="0" smtClean="0"/>
              <a:t>In class on next Wednesday, Mar. 5</a:t>
            </a:r>
          </a:p>
          <a:p>
            <a:pPr lvl="1" eaLnBrk="1" hangingPunct="1"/>
            <a:r>
              <a:rPr lang="en-US" sz="2000" dirty="0" smtClean="0"/>
              <a:t>Covers </a:t>
            </a:r>
            <a:r>
              <a:rPr lang="en-US" sz="2000" dirty="0"/>
              <a:t>CH1.1 – what we finish </a:t>
            </a:r>
            <a:r>
              <a:rPr lang="en-US" sz="2000" dirty="0" smtClean="0"/>
              <a:t>on coming Monday</a:t>
            </a:r>
            <a:r>
              <a:rPr lang="en-US" sz="2000" dirty="0"/>
              <a:t>, </a:t>
            </a:r>
            <a:r>
              <a:rPr lang="en-US" sz="2000" dirty="0" smtClean="0"/>
              <a:t>Mar. 3 + appendices</a:t>
            </a:r>
          </a:p>
          <a:p>
            <a:pPr lvl="1" eaLnBrk="1" hangingPunct="1"/>
            <a:r>
              <a:rPr lang="en-US" sz="2000" dirty="0"/>
              <a:t>Mid-term exam constitutes 20% of the total</a:t>
            </a:r>
          </a:p>
          <a:p>
            <a:pPr lvl="1" eaLnBrk="1" hangingPunct="1"/>
            <a:r>
              <a:rPr lang="en-US" sz="2000" b="1" u="sng" dirty="0">
                <a:solidFill>
                  <a:srgbClr val="FF0000"/>
                </a:solidFill>
              </a:rPr>
              <a:t>Please do NOT miss the exam!  You will get an F if you miss it.</a:t>
            </a:r>
          </a:p>
          <a:p>
            <a:pPr lvl="1" eaLnBrk="1" hangingPunct="1"/>
            <a:r>
              <a:rPr lang="en-US" sz="2000" dirty="0" smtClean="0"/>
              <a:t>BYOF: You may bring a </a:t>
            </a:r>
            <a:r>
              <a:rPr lang="en-US" sz="2000" dirty="0"/>
              <a:t>one 8.5x11.5 sheet (front and back) of handwritten formulae and values of constants for the </a:t>
            </a:r>
            <a:r>
              <a:rPr lang="en-US" sz="2000" dirty="0" smtClean="0"/>
              <a:t>exam</a:t>
            </a:r>
          </a:p>
          <a:p>
            <a:pPr lvl="1" eaLnBrk="1" hangingPunct="1"/>
            <a:r>
              <a:rPr lang="en-US" sz="2000" dirty="0"/>
              <a:t>No derivations or solutions of any problems allowed</a:t>
            </a:r>
            <a:r>
              <a:rPr lang="en-US" sz="2000" dirty="0" smtClean="0"/>
              <a:t>!</a:t>
            </a:r>
            <a:endParaRPr lang="en-US" sz="2000" dirty="0"/>
          </a:p>
          <a:p>
            <a:pPr lvl="1" eaLnBrk="1" hangingPunct="1"/>
            <a:r>
              <a:rPr lang="en-US" sz="2000" dirty="0"/>
              <a:t>No </a:t>
            </a:r>
            <a:r>
              <a:rPr lang="en-US" sz="2000" dirty="0" smtClean="0"/>
              <a:t>additional formulae </a:t>
            </a:r>
            <a:r>
              <a:rPr lang="en-US" sz="2000" dirty="0"/>
              <a:t>or values of constants will be provided</a:t>
            </a:r>
            <a:r>
              <a:rPr lang="en-US" sz="2000" dirty="0" smtClean="0"/>
              <a:t>!</a:t>
            </a:r>
          </a:p>
          <a:p>
            <a:pPr eaLnBrk="1" hangingPunct="1"/>
            <a:r>
              <a:rPr lang="en-US" sz="2400" dirty="0"/>
              <a:t>Homework #3</a:t>
            </a:r>
          </a:p>
          <a:p>
            <a:pPr lvl="1" eaLnBrk="1" hangingPunct="1"/>
            <a:r>
              <a:rPr lang="en-US" sz="2000" dirty="0"/>
              <a:t>End of chapter problems on CH4: 5, 14, 17, 21, 23 and 45</a:t>
            </a:r>
          </a:p>
          <a:p>
            <a:pPr lvl="1" eaLnBrk="1" hangingPunct="1"/>
            <a:r>
              <a:rPr lang="en-US" sz="2000" dirty="0"/>
              <a:t>Due: Monday, </a:t>
            </a:r>
            <a:r>
              <a:rPr lang="en-US" sz="2000" dirty="0" smtClean="0"/>
              <a:t>March 10</a:t>
            </a:r>
            <a:endParaRPr lang="en-US" sz="2000" dirty="0"/>
          </a:p>
          <a:p>
            <a:pPr eaLnBrk="1" hangingPunct="1"/>
            <a:r>
              <a:rPr lang="en-US" sz="2400" dirty="0"/>
              <a:t>Colloquium </a:t>
            </a:r>
            <a:r>
              <a:rPr lang="en-US" sz="2400" dirty="0" smtClean="0"/>
              <a:t>today at 4pm in SH101</a:t>
            </a:r>
          </a:p>
          <a:p>
            <a:pPr lvl="1" eaLnBrk="1" hangingPunct="1"/>
            <a:r>
              <a:rPr lang="en-US" sz="2000" dirty="0" smtClean="0"/>
              <a:t>Dr. Billy Quarles of NASA Ames Research Center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03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2-25 at 9.0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1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r>
              <a:rPr lang="en-US" dirty="0" smtClean="0"/>
              <a:t>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r>
              <a:rPr lang="en-US" dirty="0" smtClean="0"/>
              <a:t>Statistical Uncertainty: A naturally occurring uncertainty due to the number of measurements</a:t>
            </a:r>
          </a:p>
          <a:p>
            <a:pPr lvl="1"/>
            <a:r>
              <a:rPr lang="en-US" dirty="0" smtClean="0"/>
              <a:t>Usually estimated by taking the square root of the number of measurements or samples, √N</a:t>
            </a:r>
          </a:p>
          <a:p>
            <a:r>
              <a:rPr lang="en-US" dirty="0" smtClean="0"/>
              <a:t>Systematic Uncertainty: Uncertainty occurring due to unintended biases or unknown sources</a:t>
            </a:r>
          </a:p>
          <a:p>
            <a:pPr lvl="1"/>
            <a:r>
              <a:rPr lang="en-US" dirty="0" smtClean="0"/>
              <a:t>Biases made by personal measurement habits</a:t>
            </a:r>
          </a:p>
          <a:p>
            <a:pPr lvl="1"/>
            <a:r>
              <a:rPr lang="en-US" dirty="0" smtClean="0"/>
              <a:t>Some sources that could impact the measurements</a:t>
            </a:r>
          </a:p>
          <a:p>
            <a:r>
              <a:rPr lang="en-US" dirty="0" smtClean="0"/>
              <a:t>In any measurement, the uncertainties provide the significance to the measurement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6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Bohr’s Quantized Radius of Hydrogen</a:t>
            </a:r>
            <a:endParaRPr lang="en-US" sz="4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1963" y="762000"/>
            <a:ext cx="8529637" cy="510698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angular momentum is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So the speed of an orbiting </a:t>
            </a:r>
            <a:r>
              <a:rPr lang="en-US" sz="2800" dirty="0" err="1" smtClean="0"/>
              <a:t>e</a:t>
            </a:r>
            <a:r>
              <a:rPr lang="en-US" sz="2800" dirty="0" smtClean="0"/>
              <a:t> can be written</a:t>
            </a:r>
          </a:p>
          <a:p>
            <a:pPr eaLnBrk="1" hangingPunct="1"/>
            <a:r>
              <a:rPr lang="en-US" sz="2800" dirty="0" smtClean="0"/>
              <a:t>From the Newton’s law for a circular motion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So from above two equations, we can get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787117"/>
              </p:ext>
            </p:extLst>
          </p:nvPr>
        </p:nvGraphicFramePr>
        <p:xfrm>
          <a:off x="4541838" y="762000"/>
          <a:ext cx="19939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17" name="Equation" r:id="rId3" imgW="812800" imgH="292100" progId="Equation.DSMT4">
                  <p:embed/>
                </p:oleObj>
              </mc:Choice>
              <mc:Fallback>
                <p:oleObj name="Equation" r:id="rId3" imgW="812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762000"/>
                        <a:ext cx="1993900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311108"/>
              </p:ext>
            </p:extLst>
          </p:nvPr>
        </p:nvGraphicFramePr>
        <p:xfrm>
          <a:off x="6477000" y="990600"/>
          <a:ext cx="7175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18" name="Equation" r:id="rId5" imgW="292100" imgH="127000" progId="Equation.DSMT4">
                  <p:embed/>
                </p:oleObj>
              </mc:Choice>
              <mc:Fallback>
                <p:oleObj name="Equation" r:id="rId5" imgW="292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990600"/>
                        <a:ext cx="7175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061891"/>
              </p:ext>
            </p:extLst>
          </p:nvPr>
        </p:nvGraphicFramePr>
        <p:xfrm>
          <a:off x="7207250" y="889000"/>
          <a:ext cx="7778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19" name="Equation" r:id="rId7" imgW="317500" imgH="165100" progId="Equation.DSMT4">
                  <p:embed/>
                </p:oleObj>
              </mc:Choice>
              <mc:Fallback>
                <p:oleObj name="Equation" r:id="rId7" imgW="317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889000"/>
                        <a:ext cx="77787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974942"/>
              </p:ext>
            </p:extLst>
          </p:nvPr>
        </p:nvGraphicFramePr>
        <p:xfrm>
          <a:off x="6567488" y="1811338"/>
          <a:ext cx="7175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20" name="Equation" r:id="rId9" imgW="292100" imgH="203200" progId="Equation.DSMT4">
                  <p:embed/>
                </p:oleObj>
              </mc:Choice>
              <mc:Fallback>
                <p:oleObj name="Equation" r:id="rId9" imgW="292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1811338"/>
                        <a:ext cx="71755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372081"/>
              </p:ext>
            </p:extLst>
          </p:nvPr>
        </p:nvGraphicFramePr>
        <p:xfrm>
          <a:off x="7207250" y="1604962"/>
          <a:ext cx="71755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21" name="Equation" r:id="rId11" imgW="292100" imgH="431800" progId="Equation.DSMT4">
                  <p:embed/>
                </p:oleObj>
              </mc:Choice>
              <mc:Fallback>
                <p:oleObj name="Equation" r:id="rId11" imgW="292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1604962"/>
                        <a:ext cx="717550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653311"/>
              </p:ext>
            </p:extLst>
          </p:nvPr>
        </p:nvGraphicFramePr>
        <p:xfrm>
          <a:off x="1612900" y="2819400"/>
          <a:ext cx="20161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22" name="Equation" r:id="rId13" imgW="952500" imgH="457200" progId="Equation.DSMT4">
                  <p:embed/>
                </p:oleObj>
              </mc:Choice>
              <mc:Fallback>
                <p:oleObj name="Equation" r:id="rId13" imgW="9525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2819400"/>
                        <a:ext cx="201612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178352"/>
              </p:ext>
            </p:extLst>
          </p:nvPr>
        </p:nvGraphicFramePr>
        <p:xfrm>
          <a:off x="3581400" y="2819400"/>
          <a:ext cx="11557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23" name="Equation" r:id="rId15" imgW="546100" imgH="419100" progId="Equation.DSMT4">
                  <p:embed/>
                </p:oleObj>
              </mc:Choice>
              <mc:Fallback>
                <p:oleObj name="Equation" r:id="rId15" imgW="546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19400"/>
                        <a:ext cx="1155700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50558"/>
              </p:ext>
            </p:extLst>
          </p:nvPr>
        </p:nvGraphicFramePr>
        <p:xfrm>
          <a:off x="4724400" y="2868613"/>
          <a:ext cx="207010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24" name="Equation" r:id="rId17" imgW="977900" imgH="444500" progId="Equation.DSMT4">
                  <p:embed/>
                </p:oleObj>
              </mc:Choice>
              <mc:Fallback>
                <p:oleObj name="Equation" r:id="rId17" imgW="977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868613"/>
                        <a:ext cx="2070100" cy="94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728998"/>
              </p:ext>
            </p:extLst>
          </p:nvPr>
        </p:nvGraphicFramePr>
        <p:xfrm>
          <a:off x="1020763" y="4525963"/>
          <a:ext cx="3806825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25" name="Equation" r:id="rId19" imgW="1549400" imgH="444500" progId="Equation.DSMT4">
                  <p:embed/>
                </p:oleObj>
              </mc:Choice>
              <mc:Fallback>
                <p:oleObj name="Equation" r:id="rId19" imgW="1549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4525963"/>
                        <a:ext cx="3806825" cy="109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366506"/>
              </p:ext>
            </p:extLst>
          </p:nvPr>
        </p:nvGraphicFramePr>
        <p:xfrm>
          <a:off x="4887912" y="4495800"/>
          <a:ext cx="21224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26" name="Equation" r:id="rId21" imgW="863600" imgH="457200" progId="Equation.DSMT4">
                  <p:embed/>
                </p:oleObj>
              </mc:Choice>
              <mc:Fallback>
                <p:oleObj name="Equation" r:id="rId21" imgW="863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2" y="4495800"/>
                        <a:ext cx="2122488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/>
          <p:cNvSpPr/>
          <p:nvPr/>
        </p:nvSpPr>
        <p:spPr bwMode="auto">
          <a:xfrm>
            <a:off x="7315200" y="1676400"/>
            <a:ext cx="304800" cy="3810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905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/>
              <a:t>Bohr Radius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682037" cy="5106988"/>
          </a:xfrm>
        </p:spPr>
        <p:txBody>
          <a:bodyPr/>
          <a:lstStyle/>
          <a:p>
            <a:pPr eaLnBrk="1" hangingPunct="1"/>
            <a:r>
              <a:rPr lang="en-US" sz="2800" dirty="0"/>
              <a:t>The</a:t>
            </a:r>
            <a:r>
              <a:rPr lang="en-US" sz="2800" dirty="0" smtClean="0"/>
              <a:t> radius </a:t>
            </a:r>
            <a:r>
              <a:rPr lang="en-US" sz="2800" dirty="0"/>
              <a:t>of the hydrogen atom for stationary states is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>
              <a:buFont typeface="Wingdings" pitchFamily="-84" charset="2"/>
              <a:buNone/>
            </a:pPr>
            <a:r>
              <a:rPr lang="en-US" sz="2800" dirty="0"/>
              <a:t>	Where the </a:t>
            </a:r>
            <a:r>
              <a:rPr lang="en-US" sz="2800" b="1" dirty="0">
                <a:solidFill>
                  <a:srgbClr val="000000"/>
                </a:solidFill>
              </a:rPr>
              <a:t>Bohr radius</a:t>
            </a:r>
            <a:r>
              <a:rPr lang="en-US" sz="2800" dirty="0" smtClean="0"/>
              <a:t> for a given stationary state is: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smallest diameter of the hydrogen atom </a:t>
            </a:r>
            <a:r>
              <a:rPr lang="en-US" sz="2800" dirty="0" smtClean="0"/>
              <a:t>is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OMG!!  The fundamental length!!</a:t>
            </a:r>
            <a:endParaRPr lang="en-US" sz="2800" dirty="0" smtClean="0"/>
          </a:p>
          <a:p>
            <a:pPr eaLnBrk="1" hangingPunct="1"/>
            <a:r>
              <a:rPr lang="en-US" sz="2800" i="1" dirty="0" err="1"/>
              <a:t>n</a:t>
            </a:r>
            <a:r>
              <a:rPr lang="en-US" sz="2800" dirty="0"/>
              <a:t> = 1 gives its lowest energy state (called the </a:t>
            </a:r>
            <a:r>
              <a:rPr lang="en-US" sz="2800" b="1" u="sng" dirty="0">
                <a:solidFill>
                  <a:srgbClr val="800000"/>
                </a:solidFill>
              </a:rPr>
              <a:t>“ground” state</a:t>
            </a:r>
            <a:r>
              <a:rPr lang="en-US" sz="2800" dirty="0"/>
              <a:t>)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17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390412"/>
              </p:ext>
            </p:extLst>
          </p:nvPr>
        </p:nvGraphicFramePr>
        <p:xfrm>
          <a:off x="2484438" y="1238250"/>
          <a:ext cx="3214687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41" name="Equation" r:id="rId3" imgW="1308100" imgH="457200" progId="Equation.DSMT4">
                  <p:embed/>
                </p:oleObj>
              </mc:Choice>
              <mc:Fallback>
                <p:oleObj name="Equation" r:id="rId3" imgW="1308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238250"/>
                        <a:ext cx="3214687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8548"/>
              </p:ext>
            </p:extLst>
          </p:nvPr>
        </p:nvGraphicFramePr>
        <p:xfrm>
          <a:off x="290513" y="3216275"/>
          <a:ext cx="5476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42" name="Equation" r:id="rId5" imgW="304800" imgH="203200" progId="Equation.DSMT4">
                  <p:embed/>
                </p:oleObj>
              </mc:Choice>
              <mc:Fallback>
                <p:oleObj name="Equation" r:id="rId5" imgW="304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3216275"/>
                        <a:ext cx="5476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038796"/>
              </p:ext>
            </p:extLst>
          </p:nvPr>
        </p:nvGraphicFramePr>
        <p:xfrm>
          <a:off x="852488" y="2971800"/>
          <a:ext cx="11176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43" name="Equation" r:id="rId7" imgW="622300" imgH="457200" progId="Equation.DSMT4">
                  <p:embed/>
                </p:oleObj>
              </mc:Choice>
              <mc:Fallback>
                <p:oleObj name="Equation" r:id="rId7" imgW="62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2971800"/>
                        <a:ext cx="111760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438438"/>
              </p:ext>
            </p:extLst>
          </p:nvPr>
        </p:nvGraphicFramePr>
        <p:xfrm>
          <a:off x="2200275" y="2860675"/>
          <a:ext cx="49879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44" name="Equation" r:id="rId9" imgW="2781300" imgH="571500" progId="Equation.DSMT4">
                  <p:embed/>
                </p:oleObj>
              </mc:Choice>
              <mc:Fallback>
                <p:oleObj name="Equation" r:id="rId9" imgW="27813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275" y="2860675"/>
                        <a:ext cx="4987925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09758"/>
              </p:ext>
            </p:extLst>
          </p:nvPr>
        </p:nvGraphicFramePr>
        <p:xfrm>
          <a:off x="7354888" y="3163888"/>
          <a:ext cx="154940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45" name="Equation" r:id="rId11" imgW="863600" imgH="190500" progId="Equation.DSMT4">
                  <p:embed/>
                </p:oleObj>
              </mc:Choice>
              <mc:Fallback>
                <p:oleObj name="Equation" r:id="rId11" imgW="863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3163888"/>
                        <a:ext cx="1549400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017051"/>
              </p:ext>
            </p:extLst>
          </p:nvPr>
        </p:nvGraphicFramePr>
        <p:xfrm>
          <a:off x="2514600" y="4425950"/>
          <a:ext cx="4572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46" name="Equation" r:id="rId13" imgW="254000" imgH="165100" progId="Equation.DSMT4">
                  <p:embed/>
                </p:oleObj>
              </mc:Choice>
              <mc:Fallback>
                <p:oleObj name="Equation" r:id="rId13" imgW="254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425950"/>
                        <a:ext cx="45720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046019"/>
              </p:ext>
            </p:extLst>
          </p:nvPr>
        </p:nvGraphicFramePr>
        <p:xfrm>
          <a:off x="3041650" y="4435475"/>
          <a:ext cx="6159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47" name="Equation" r:id="rId15" imgW="342900" imgH="203200" progId="Equation.DSMT4">
                  <p:embed/>
                </p:oleObj>
              </mc:Choice>
              <mc:Fallback>
                <p:oleObj name="Equation" r:id="rId15" imgW="34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4435475"/>
                        <a:ext cx="6159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03630"/>
              </p:ext>
            </p:extLst>
          </p:nvPr>
        </p:nvGraphicFramePr>
        <p:xfrm>
          <a:off x="3657600" y="4419600"/>
          <a:ext cx="6858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48" name="Equation" r:id="rId17" imgW="381000" imgH="203200" progId="Equation.DSMT4">
                  <p:embed/>
                </p:oleObj>
              </mc:Choice>
              <mc:Fallback>
                <p:oleObj name="Equation" r:id="rId17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419600"/>
                        <a:ext cx="6858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138788"/>
              </p:ext>
            </p:extLst>
          </p:nvPr>
        </p:nvGraphicFramePr>
        <p:xfrm>
          <a:off x="4284662" y="4381500"/>
          <a:ext cx="10493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49" name="Equation" r:id="rId19" imgW="584200" imgH="190500" progId="Equation.DSMT4">
                  <p:embed/>
                </p:oleObj>
              </mc:Choice>
              <mc:Fallback>
                <p:oleObj name="Equation" r:id="rId19" imgW="5842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2" y="4381500"/>
                        <a:ext cx="104933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230188"/>
              </p:ext>
            </p:extLst>
          </p:nvPr>
        </p:nvGraphicFramePr>
        <p:xfrm>
          <a:off x="5327650" y="4267200"/>
          <a:ext cx="387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50" name="Equation" r:id="rId21" imgW="215900" imgH="254000" progId="Equation.DSMT4">
                  <p:embed/>
                </p:oleObj>
              </mc:Choice>
              <mc:Fallback>
                <p:oleObj name="Equation" r:id="rId21" imgW="215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4267200"/>
                        <a:ext cx="3873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 bwMode="auto">
          <a:xfrm>
            <a:off x="5257800" y="15240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191000" y="12954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5874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Ex. 4.6 Justification for non-relativistic treatment of orbital 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 smtClean="0"/>
              <a:t>Are we justified for non-relativistic treatment of the orbital electrons?</a:t>
            </a:r>
          </a:p>
          <a:p>
            <a:pPr lvl="1"/>
            <a:r>
              <a:rPr lang="en-US" dirty="0" smtClean="0"/>
              <a:t>When do we apply relativistic treatment?</a:t>
            </a:r>
          </a:p>
          <a:p>
            <a:pPr lvl="2"/>
            <a:r>
              <a:rPr lang="en-US" dirty="0" smtClean="0"/>
              <a:t>When v/c&gt;0.1</a:t>
            </a:r>
          </a:p>
          <a:p>
            <a:r>
              <a:rPr lang="en-US" dirty="0" smtClean="0"/>
              <a:t>Orbital speed: </a:t>
            </a:r>
          </a:p>
          <a:p>
            <a:r>
              <a:rPr lang="en-US" dirty="0" smtClean="0"/>
              <a:t>Thus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221173"/>
              </p:ext>
            </p:extLst>
          </p:nvPr>
        </p:nvGraphicFramePr>
        <p:xfrm>
          <a:off x="3429000" y="3352800"/>
          <a:ext cx="20081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18" name="Equation" r:id="rId3" imgW="977900" imgH="444500" progId="Equation.DSMT4">
                  <p:embed/>
                </p:oleObj>
              </mc:Choice>
              <mc:Fallback>
                <p:oleObj name="Equation" r:id="rId3" imgW="977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352800"/>
                        <a:ext cx="2008188" cy="914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857419"/>
              </p:ext>
            </p:extLst>
          </p:nvPr>
        </p:nvGraphicFramePr>
        <p:xfrm>
          <a:off x="762000" y="4648200"/>
          <a:ext cx="4068762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19" name="Equation" r:id="rId5" imgW="1981200" imgH="571500" progId="Equation.DSMT4">
                  <p:embed/>
                </p:oleObj>
              </mc:Choice>
              <mc:Fallback>
                <p:oleObj name="Equation" r:id="rId5" imgW="19812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648200"/>
                        <a:ext cx="4068762" cy="1174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057015"/>
              </p:ext>
            </p:extLst>
          </p:nvPr>
        </p:nvGraphicFramePr>
        <p:xfrm>
          <a:off x="4819650" y="4989513"/>
          <a:ext cx="21907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20" name="Equation" r:id="rId7" imgW="1066800" imgH="241300" progId="Equation.DSMT4">
                  <p:embed/>
                </p:oleObj>
              </mc:Choice>
              <mc:Fallback>
                <p:oleObj name="Equation" r:id="rId7" imgW="1066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4989513"/>
                        <a:ext cx="2190750" cy="496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431870"/>
              </p:ext>
            </p:extLst>
          </p:nvPr>
        </p:nvGraphicFramePr>
        <p:xfrm>
          <a:off x="6934200" y="5105400"/>
          <a:ext cx="10175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21" name="Equation" r:id="rId9" imgW="495300" imgH="152400" progId="Equation.DSMT4">
                  <p:embed/>
                </p:oleObj>
              </mc:Choice>
              <mc:Fallback>
                <p:oleObj name="Equation" r:id="rId9" imgW="495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105400"/>
                        <a:ext cx="1017588" cy="3127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232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3276600" y="2286000"/>
            <a:ext cx="5257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Emission of light occurs when the atom is in an excited state and decays to a lower energy state (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</a:t>
            </a:r>
            <a:r>
              <a:rPr kumimoji="0" lang="en-US" sz="24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Lucida Grande" pitchFamily="-84" charset="0"/>
                <a:cs typeface="Lucida Grande" pitchFamily="-84" charset="0"/>
              </a:rPr>
              <a:t>→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n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where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f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is the frequency of a photon.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R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∞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is the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Rydberg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constant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5842" name="Rectangle 2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 eaLnBrk="1" hangingPunct="1"/>
            <a:r>
              <a:rPr lang="en-US" sz="3600" dirty="0"/>
              <a:t>The Hydrogen Atom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609600"/>
            <a:ext cx="8229600" cy="4530725"/>
          </a:xfrm>
        </p:spPr>
        <p:txBody>
          <a:bodyPr/>
          <a:lstStyle/>
          <a:p>
            <a:pPr eaLnBrk="1" hangingPunct="1"/>
            <a:r>
              <a:rPr lang="en-US" sz="2400" dirty="0"/>
              <a:t>The energies of the stationary states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where </a:t>
            </a:r>
            <a:r>
              <a:rPr lang="en-US" sz="2400" i="1" dirty="0"/>
              <a:t>E</a:t>
            </a:r>
            <a:r>
              <a:rPr lang="en-US" sz="2400" baseline="-25000" dirty="0"/>
              <a:t>0</a:t>
            </a:r>
            <a:r>
              <a:rPr lang="en-US" sz="2400" dirty="0" smtClean="0"/>
              <a:t> is the ground state energy</a:t>
            </a:r>
            <a:endParaRPr lang="en-US" sz="2400" dirty="0"/>
          </a:p>
        </p:txBody>
      </p:sp>
      <p:pic>
        <p:nvPicPr>
          <p:cNvPr id="3584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38400"/>
            <a:ext cx="259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778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680342"/>
              </p:ext>
            </p:extLst>
          </p:nvPr>
        </p:nvGraphicFramePr>
        <p:xfrm>
          <a:off x="152400" y="1066800"/>
          <a:ext cx="16986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53" name="Equation" r:id="rId4" imgW="990600" imgH="457200" progId="Equation.DSMT4">
                  <p:embed/>
                </p:oleObj>
              </mc:Choice>
              <mc:Fallback>
                <p:oleObj name="Equation" r:id="rId4" imgW="990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1698625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55637"/>
              </p:ext>
            </p:extLst>
          </p:nvPr>
        </p:nvGraphicFramePr>
        <p:xfrm>
          <a:off x="4267200" y="1373187"/>
          <a:ext cx="368300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54" name="Equation" r:id="rId6" imgW="330200" imgH="203200" progId="Equation.DSMT4">
                  <p:embed/>
                </p:oleObj>
              </mc:Choice>
              <mc:Fallback>
                <p:oleObj name="Equation" r:id="rId6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373187"/>
                        <a:ext cx="368300" cy="22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864378"/>
              </p:ext>
            </p:extLst>
          </p:nvPr>
        </p:nvGraphicFramePr>
        <p:xfrm>
          <a:off x="1905000" y="1066800"/>
          <a:ext cx="145891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55" name="Equation" r:id="rId8" imgW="850900" imgH="457200" progId="Equation.DSMT4">
                  <p:embed/>
                </p:oleObj>
              </mc:Choice>
              <mc:Fallback>
                <p:oleObj name="Equation" r:id="rId8" imgW="850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066800"/>
                        <a:ext cx="1458913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812733"/>
              </p:ext>
            </p:extLst>
          </p:nvPr>
        </p:nvGraphicFramePr>
        <p:xfrm>
          <a:off x="3429000" y="1154112"/>
          <a:ext cx="56673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56" name="Equation" r:id="rId10" imgW="330200" imgH="393700" progId="Equation.DSMT4">
                  <p:embed/>
                </p:oleObj>
              </mc:Choice>
              <mc:Fallback>
                <p:oleObj name="Equation" r:id="rId10" imgW="330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154112"/>
                        <a:ext cx="566738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833013"/>
              </p:ext>
            </p:extLst>
          </p:nvPr>
        </p:nvGraphicFramePr>
        <p:xfrm>
          <a:off x="4659313" y="1219200"/>
          <a:ext cx="8064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57" name="Equation" r:id="rId12" imgW="723900" imgH="457200" progId="Equation.DSMT4">
                  <p:embed/>
                </p:oleObj>
              </mc:Choice>
              <mc:Fallback>
                <p:oleObj name="Equation" r:id="rId12" imgW="723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1219200"/>
                        <a:ext cx="8064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227744"/>
              </p:ext>
            </p:extLst>
          </p:nvPr>
        </p:nvGraphicFramePr>
        <p:xfrm>
          <a:off x="5472113" y="1219200"/>
          <a:ext cx="36718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58" name="Equation" r:id="rId14" imgW="3289300" imgH="546100" progId="Equation.DSMT4">
                  <p:embed/>
                </p:oleObj>
              </mc:Choice>
              <mc:Fallback>
                <p:oleObj name="Equation" r:id="rId14" imgW="32893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13" y="1219200"/>
                        <a:ext cx="36718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142946"/>
              </p:ext>
            </p:extLst>
          </p:nvPr>
        </p:nvGraphicFramePr>
        <p:xfrm>
          <a:off x="4654550" y="3505200"/>
          <a:ext cx="831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59" name="Equation" r:id="rId16" imgW="317500" imgH="203200" progId="Equation.DSMT4">
                  <p:embed/>
                </p:oleObj>
              </mc:Choice>
              <mc:Fallback>
                <p:oleObj name="Equation" r:id="rId16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3505200"/>
                        <a:ext cx="8318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077552"/>
              </p:ext>
            </p:extLst>
          </p:nvPr>
        </p:nvGraphicFramePr>
        <p:xfrm>
          <a:off x="5454650" y="3505200"/>
          <a:ext cx="12334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60" name="Equation" r:id="rId18" imgW="469900" imgH="203200" progId="Equation.DSMT4">
                  <p:embed/>
                </p:oleObj>
              </mc:Choice>
              <mc:Fallback>
                <p:oleObj name="Equation" r:id="rId18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650" y="3505200"/>
                        <a:ext cx="123348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549626"/>
              </p:ext>
            </p:extLst>
          </p:nvPr>
        </p:nvGraphicFramePr>
        <p:xfrm>
          <a:off x="2819400" y="4724400"/>
          <a:ext cx="5984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61" name="Equation" r:id="rId20" imgW="292100" imgH="393700" progId="Equation.DSMT4">
                  <p:embed/>
                </p:oleObj>
              </mc:Choice>
              <mc:Fallback>
                <p:oleObj name="Equation" r:id="rId20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724400"/>
                        <a:ext cx="59848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136570"/>
              </p:ext>
            </p:extLst>
          </p:nvPr>
        </p:nvGraphicFramePr>
        <p:xfrm>
          <a:off x="3363913" y="4724400"/>
          <a:ext cx="5984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62" name="Equation" r:id="rId22" imgW="292100" imgH="393700" progId="Equation.DSMT4">
                  <p:embed/>
                </p:oleObj>
              </mc:Choice>
              <mc:Fallback>
                <p:oleObj name="Equation" r:id="rId22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4724400"/>
                        <a:ext cx="59848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804786"/>
              </p:ext>
            </p:extLst>
          </p:nvPr>
        </p:nvGraphicFramePr>
        <p:xfrm>
          <a:off x="3967163" y="4724400"/>
          <a:ext cx="1277937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63" name="Equation" r:id="rId24" imgW="622300" imgH="393700" progId="Equation.DSMT4">
                  <p:embed/>
                </p:oleObj>
              </mc:Choice>
              <mc:Fallback>
                <p:oleObj name="Equation" r:id="rId24" imgW="62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4724400"/>
                        <a:ext cx="1277937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065352"/>
              </p:ext>
            </p:extLst>
          </p:nvPr>
        </p:nvGraphicFramePr>
        <p:xfrm>
          <a:off x="5267325" y="4660900"/>
          <a:ext cx="20351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64" name="Equation" r:id="rId26" imgW="990600" imgH="469900" progId="Equation.DSMT4">
                  <p:embed/>
                </p:oleObj>
              </mc:Choice>
              <mc:Fallback>
                <p:oleObj name="Equation" r:id="rId26" imgW="990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7325" y="4660900"/>
                        <a:ext cx="20351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966152"/>
              </p:ext>
            </p:extLst>
          </p:nvPr>
        </p:nvGraphicFramePr>
        <p:xfrm>
          <a:off x="7281863" y="4660900"/>
          <a:ext cx="17716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65" name="Equation" r:id="rId28" imgW="863600" imgH="469900" progId="Equation.DSMT4">
                  <p:embed/>
                </p:oleObj>
              </mc:Choice>
              <mc:Fallback>
                <p:oleObj name="Equation" r:id="rId28" imgW="863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863" y="4660900"/>
                        <a:ext cx="17716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56002"/>
              </p:ext>
            </p:extLst>
          </p:nvPr>
        </p:nvGraphicFramePr>
        <p:xfrm>
          <a:off x="7072313" y="5830887"/>
          <a:ext cx="153828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66" name="Equation" r:id="rId30" imgW="749300" imgH="203200" progId="Equation.DSMT4">
                  <p:embed/>
                </p:oleObj>
              </mc:Choice>
              <mc:Fallback>
                <p:oleObj name="Equation" r:id="rId30" imgW="749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5830887"/>
                        <a:ext cx="1538287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05610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400" dirty="0"/>
              <a:t>Transitions in the Hydrogen Atom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pic>
        <p:nvPicPr>
          <p:cNvPr id="36870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52500"/>
            <a:ext cx="350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038600" y="1066800"/>
            <a:ext cx="487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Lyman series: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atom will remain in the excited state for a short time before emitting a photon and returning to a lower stationary state. All hydrogen atoms exist in </a:t>
            </a: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= 1 (invisible).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Balmer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series: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When sunlight passes through the atmosphere, hydrogen atoms in water vapor absorb the wavelengths (visible).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06620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38002</TotalTime>
  <Words>730</Words>
  <Application>Microsoft Macintosh PowerPoint</Application>
  <PresentationFormat>On-screen Show (4:3)</PresentationFormat>
  <Paragraphs>119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phys1443-spring02</vt:lpstr>
      <vt:lpstr>Equation</vt:lpstr>
      <vt:lpstr>PHYS 3313 – Section 001 Lecture #13</vt:lpstr>
      <vt:lpstr>Announcements</vt:lpstr>
      <vt:lpstr>PowerPoint Presentation</vt:lpstr>
      <vt:lpstr>Uncertainties</vt:lpstr>
      <vt:lpstr>Bohr’s Quantized Radius of Hydrogen</vt:lpstr>
      <vt:lpstr>Bohr Radius</vt:lpstr>
      <vt:lpstr>Ex. 4.6 Justification for non-relativistic treatment of orbital e</vt:lpstr>
      <vt:lpstr>The Hydrogen Atom</vt:lpstr>
      <vt:lpstr>Transitions in the Hydrogen Atom</vt:lpstr>
      <vt:lpstr>Fine Structure Constant</vt:lpstr>
      <vt:lpstr>The Correspondence Principle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1091</cp:revision>
  <dcterms:created xsi:type="dcterms:W3CDTF">2012-08-29T20:00:19Z</dcterms:created>
  <dcterms:modified xsi:type="dcterms:W3CDTF">2014-02-27T20:15:03Z</dcterms:modified>
</cp:coreProperties>
</file>