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7" r:id="rId2"/>
    <p:sldId id="624" r:id="rId3"/>
    <p:sldId id="752" r:id="rId4"/>
    <p:sldId id="754" r:id="rId5"/>
    <p:sldId id="676" r:id="rId6"/>
    <p:sldId id="677" r:id="rId7"/>
    <p:sldId id="753" r:id="rId8"/>
    <p:sldId id="678" r:id="rId9"/>
    <p:sldId id="679" r:id="rId10"/>
    <p:sldId id="680" r:id="rId11"/>
    <p:sldId id="681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4" Type="http://schemas.openxmlformats.org/officeDocument/2006/relationships/image" Target="../media/image4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51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1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2.emf"/><Relationship Id="rId10" Type="http://schemas.openxmlformats.org/officeDocument/2006/relationships/image" Target="../media/image16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9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emf"/><Relationship Id="rId20" Type="http://schemas.openxmlformats.org/officeDocument/2006/relationships/oleObject" Target="../embeddings/oleObject33.bin"/><Relationship Id="rId21" Type="http://schemas.openxmlformats.org/officeDocument/2006/relationships/image" Target="../media/image35.emf"/><Relationship Id="rId22" Type="http://schemas.openxmlformats.org/officeDocument/2006/relationships/oleObject" Target="../embeddings/oleObject34.bin"/><Relationship Id="rId23" Type="http://schemas.openxmlformats.org/officeDocument/2006/relationships/image" Target="../media/image36.emf"/><Relationship Id="rId24" Type="http://schemas.openxmlformats.org/officeDocument/2006/relationships/oleObject" Target="../embeddings/oleObject35.bin"/><Relationship Id="rId25" Type="http://schemas.openxmlformats.org/officeDocument/2006/relationships/image" Target="../media/image37.emf"/><Relationship Id="rId26" Type="http://schemas.openxmlformats.org/officeDocument/2006/relationships/oleObject" Target="../embeddings/oleObject36.bin"/><Relationship Id="rId27" Type="http://schemas.openxmlformats.org/officeDocument/2006/relationships/image" Target="../media/image38.emf"/><Relationship Id="rId28" Type="http://schemas.openxmlformats.org/officeDocument/2006/relationships/oleObject" Target="../embeddings/oleObject37.bin"/><Relationship Id="rId29" Type="http://schemas.openxmlformats.org/officeDocument/2006/relationships/image" Target="../media/image39.emf"/><Relationship Id="rId30" Type="http://schemas.openxmlformats.org/officeDocument/2006/relationships/oleObject" Target="../embeddings/oleObject38.bin"/><Relationship Id="rId31" Type="http://schemas.openxmlformats.org/officeDocument/2006/relationships/image" Target="../media/image40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2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3.emf"/><Relationship Id="rId18" Type="http://schemas.openxmlformats.org/officeDocument/2006/relationships/oleObject" Target="../embeddings/oleObject32.bin"/><Relationship Id="rId19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8" y="1531203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2860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Bohr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Bohr’s Hydrogen Model and Its Limitations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Characteristic X-ray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Hydrogen Spectrum Series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X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-ray Scattering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Bragg’s </a:t>
            </a:r>
            <a:r>
              <a:rPr lang="en-US" sz="3200" smtClean="0">
                <a:solidFill>
                  <a:schemeClr val="accent2"/>
                </a:solidFill>
                <a:latin typeface="Arial Narrow" pitchFamily="-84" charset="0"/>
              </a:rPr>
              <a:t>Law</a:t>
            </a: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</a:t>
            </a:r>
            <a:r>
              <a:rPr lang="en-US" dirty="0" smtClean="0"/>
              <a:t> speed on an orbit </a:t>
            </a:r>
            <a:r>
              <a:rPr lang="en-US" dirty="0"/>
              <a:t>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</a:t>
            </a:r>
            <a:r>
              <a:rPr lang="en-US" dirty="0" smtClean="0"/>
              <a:t>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800000"/>
                </a:solidFill>
              </a:rPr>
              <a:t>fine structure </a:t>
            </a:r>
            <a:r>
              <a:rPr lang="en-US" b="1" dirty="0" smtClean="0">
                <a:solidFill>
                  <a:srgbClr val="800000"/>
                </a:solidFill>
              </a:rPr>
              <a:t>constant, </a:t>
            </a:r>
            <a:r>
              <a:rPr lang="en-US" b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1006"/>
              </p:ext>
            </p:extLst>
          </p:nvPr>
        </p:nvGraphicFramePr>
        <p:xfrm>
          <a:off x="1614488" y="1295400"/>
          <a:ext cx="17176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" name="Equation" r:id="rId3" imgW="723900" imgH="431800" progId="Equation.DSMT4">
                  <p:embed/>
                </p:oleObj>
              </mc:Choice>
              <mc:Fallback>
                <p:oleObj name="Equation" r:id="rId3" imgW="72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295400"/>
                        <a:ext cx="17176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717168"/>
              </p:ext>
            </p:extLst>
          </p:nvPr>
        </p:nvGraphicFramePr>
        <p:xfrm>
          <a:off x="3408363" y="1323975"/>
          <a:ext cx="22907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" name="Equation" r:id="rId5" imgW="965200" imgH="635000" progId="Equation.DSMT4">
                  <p:embed/>
                </p:oleObj>
              </mc:Choice>
              <mc:Fallback>
                <p:oleObj name="Equation" r:id="rId5" imgW="9652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1323975"/>
                        <a:ext cx="2290762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040212"/>
              </p:ext>
            </p:extLst>
          </p:nvPr>
        </p:nvGraphicFramePr>
        <p:xfrm>
          <a:off x="5684837" y="1295400"/>
          <a:ext cx="1325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" name="Equation" r:id="rId7" imgW="558800" imgH="457200" progId="Equation.DSMT4">
                  <p:embed/>
                </p:oleObj>
              </mc:Choice>
              <mc:Fallback>
                <p:oleObj name="Equation" r:id="rId7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1295400"/>
                        <a:ext cx="1325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8296"/>
              </p:ext>
            </p:extLst>
          </p:nvPr>
        </p:nvGraphicFramePr>
        <p:xfrm>
          <a:off x="1669636" y="4495800"/>
          <a:ext cx="768764" cy="37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" name="Equation" r:id="rId9" imgW="266700" imgH="139700" progId="Equation.DSMT4">
                  <p:embed/>
                </p:oleObj>
              </mc:Choice>
              <mc:Fallback>
                <p:oleObj name="Equation" r:id="rId9" imgW="266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36" y="4495800"/>
                        <a:ext cx="768764" cy="37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908620"/>
              </p:ext>
            </p:extLst>
          </p:nvPr>
        </p:nvGraphicFramePr>
        <p:xfrm>
          <a:off x="2626612" y="4114800"/>
          <a:ext cx="878588" cy="10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" name="Equation" r:id="rId11" imgW="304800" imgH="393700" progId="Equation.DSMT4">
                  <p:embed/>
                </p:oleObj>
              </mc:Choice>
              <mc:Fallback>
                <p:oleObj name="Equation" r:id="rId11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612" y="4114800"/>
                        <a:ext cx="878588" cy="1069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00391"/>
              </p:ext>
            </p:extLst>
          </p:nvPr>
        </p:nvGraphicFramePr>
        <p:xfrm>
          <a:off x="3582988" y="4114800"/>
          <a:ext cx="14271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" name="Equation" r:id="rId13" imgW="495300" imgH="431800" progId="Equation.DSMT4">
                  <p:embed/>
                </p:oleObj>
              </mc:Choice>
              <mc:Fallback>
                <p:oleObj name="Equation" r:id="rId13" imgW="495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114800"/>
                        <a:ext cx="142716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096949"/>
              </p:ext>
            </p:extLst>
          </p:nvPr>
        </p:nvGraphicFramePr>
        <p:xfrm>
          <a:off x="5105400" y="4038600"/>
          <a:ext cx="1828800" cy="124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9" name="Equation" r:id="rId15" imgW="635000" imgH="457200" progId="Equation.DSMT4">
                  <p:embed/>
                </p:oleObj>
              </mc:Choice>
              <mc:Fallback>
                <p:oleObj name="Equation" r:id="rId15" imgW="63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1828800" cy="1241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78492"/>
              </p:ext>
            </p:extLst>
          </p:nvPr>
        </p:nvGraphicFramePr>
        <p:xfrm>
          <a:off x="1036638" y="5332413"/>
          <a:ext cx="63531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0" name="Equation" r:id="rId17" imgW="3568700" imgH="546100" progId="Equation.DSMT4">
                  <p:embed/>
                </p:oleObj>
              </mc:Choice>
              <mc:Fallback>
                <p:oleObj name="Equation" r:id="rId17" imgW="35687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5332413"/>
                        <a:ext cx="6353175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79822"/>
              </p:ext>
            </p:extLst>
          </p:nvPr>
        </p:nvGraphicFramePr>
        <p:xfrm>
          <a:off x="7620000" y="5461000"/>
          <a:ext cx="560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" name="Equation" r:id="rId19" imgW="292100" imgH="393700" progId="Equation.DSMT4">
                  <p:embed/>
                </p:oleObj>
              </mc:Choice>
              <mc:Fallback>
                <p:oleObj name="Equation" r:id="rId19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461000"/>
                        <a:ext cx="560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7009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226425" cy="9652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with classical 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produce 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classical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results.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Wednesday, Feb. 26, 2014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11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3333CC"/>
                </a:solidFill>
              </a:rPr>
              <a:t>PHYS 3313-001, Spring 2014                      Dr. Jaehoon Yu</a:t>
            </a:r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624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animBg="1"/>
      <p:bldP spid="38917" grpId="0" animBg="1"/>
      <p:bldP spid="38918" grpId="0" animBg="1"/>
      <p:bldP spid="38919" grpId="0" animBg="1"/>
      <p:bldP spid="38920" grpId="0"/>
      <p:bldP spid="389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548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Mid-term exam</a:t>
            </a:r>
          </a:p>
          <a:p>
            <a:pPr lvl="1" eaLnBrk="1" hangingPunct="1"/>
            <a:r>
              <a:rPr lang="en-US" sz="2000" dirty="0" smtClean="0"/>
              <a:t>In class on next Wednesday, Mar. 5</a:t>
            </a:r>
          </a:p>
          <a:p>
            <a:pPr lvl="1" eaLnBrk="1" hangingPunct="1"/>
            <a:r>
              <a:rPr lang="en-US" sz="2000" dirty="0" smtClean="0"/>
              <a:t>Covers </a:t>
            </a:r>
            <a:r>
              <a:rPr lang="en-US" sz="2000" dirty="0"/>
              <a:t>CH1.1 – what we finish </a:t>
            </a:r>
            <a:r>
              <a:rPr lang="en-US" sz="2000" dirty="0" smtClean="0"/>
              <a:t>on coming Monday</a:t>
            </a:r>
            <a:r>
              <a:rPr lang="en-US" sz="2000" dirty="0"/>
              <a:t>, </a:t>
            </a:r>
            <a:r>
              <a:rPr lang="en-US" sz="2000" dirty="0" smtClean="0"/>
              <a:t>Mar. 3 + appendices</a:t>
            </a:r>
          </a:p>
          <a:p>
            <a:pPr lvl="1" eaLnBrk="1" hangingPunct="1"/>
            <a:r>
              <a:rPr lang="en-US" sz="2000" dirty="0"/>
              <a:t>Mid-term exam constitutes 20% of the total</a:t>
            </a:r>
          </a:p>
          <a:p>
            <a:pPr lvl="1" eaLnBrk="1" hangingPunct="1"/>
            <a:r>
              <a:rPr lang="en-US" sz="20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000" dirty="0" smtClean="0"/>
              <a:t>BYOF: You may bring a </a:t>
            </a:r>
            <a:r>
              <a:rPr lang="en-US" sz="2000" dirty="0"/>
              <a:t>one 8.5x11.5 sheet (front and back) of handwritten formulae and values of constants for the </a:t>
            </a:r>
            <a:r>
              <a:rPr lang="en-US" sz="2000" dirty="0" smtClean="0"/>
              <a:t>exam</a:t>
            </a:r>
          </a:p>
          <a:p>
            <a:pPr lvl="1" eaLnBrk="1" hangingPunct="1"/>
            <a:r>
              <a:rPr lang="en-US" sz="2000" dirty="0"/>
              <a:t>No derivations or solutions of any problems allowed</a:t>
            </a:r>
            <a:r>
              <a:rPr lang="en-US" sz="2000" dirty="0" smtClean="0"/>
              <a:t>!</a:t>
            </a:r>
            <a:endParaRPr lang="en-US" sz="2000" dirty="0"/>
          </a:p>
          <a:p>
            <a:pPr lvl="1" eaLnBrk="1" hangingPunct="1"/>
            <a:r>
              <a:rPr lang="en-US" sz="2000" dirty="0"/>
              <a:t>No </a:t>
            </a:r>
            <a:r>
              <a:rPr lang="en-US" sz="2000" dirty="0" smtClean="0"/>
              <a:t>additional formulae </a:t>
            </a:r>
            <a:r>
              <a:rPr lang="en-US" sz="2000" dirty="0"/>
              <a:t>or values of constants will be provided</a:t>
            </a:r>
            <a:r>
              <a:rPr lang="en-US" sz="2000" dirty="0" smtClean="0"/>
              <a:t>!</a:t>
            </a:r>
          </a:p>
          <a:p>
            <a:pPr eaLnBrk="1" hangingPunct="1"/>
            <a:r>
              <a:rPr lang="en-US" sz="2400" dirty="0"/>
              <a:t>Homework #3</a:t>
            </a:r>
          </a:p>
          <a:p>
            <a:pPr lvl="1" eaLnBrk="1" hangingPunct="1"/>
            <a:r>
              <a:rPr lang="en-US" sz="2000" dirty="0"/>
              <a:t>End of chapter problems on CH4: 5, 14, 17, 21, 23 and 45</a:t>
            </a:r>
          </a:p>
          <a:p>
            <a:pPr lvl="1" eaLnBrk="1" hangingPunct="1"/>
            <a:r>
              <a:rPr lang="en-US" sz="2000" dirty="0"/>
              <a:t>Due: Monday, </a:t>
            </a:r>
            <a:r>
              <a:rPr lang="en-US" sz="2000" dirty="0" smtClean="0"/>
              <a:t>March 10</a:t>
            </a:r>
            <a:endParaRPr lang="en-US" sz="2000" dirty="0"/>
          </a:p>
          <a:p>
            <a:pPr eaLnBrk="1" hangingPunct="1"/>
            <a:r>
              <a:rPr lang="en-US" sz="2400" dirty="0"/>
              <a:t>Colloquium </a:t>
            </a:r>
            <a:r>
              <a:rPr lang="en-US" sz="2400" dirty="0" smtClean="0"/>
              <a:t>today at 4pm in SH101</a:t>
            </a:r>
          </a:p>
          <a:p>
            <a:pPr lvl="1" eaLnBrk="1" hangingPunct="1"/>
            <a:r>
              <a:rPr lang="en-US" sz="2000" dirty="0" smtClean="0"/>
              <a:t>Dr. Billy Quarles of NASA Ames Research Center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2-25 at 9.0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 smtClean="0"/>
              <a:t>Statistical Uncertainty: A naturally occurring uncertainty due to the number of measurements</a:t>
            </a:r>
          </a:p>
          <a:p>
            <a:pPr lvl="1"/>
            <a:r>
              <a:rPr lang="en-US" dirty="0" smtClean="0"/>
              <a:t>Usually estimated by taking the square root of the number of measurements or samples, √N</a:t>
            </a:r>
          </a:p>
          <a:p>
            <a:r>
              <a:rPr lang="en-US" dirty="0" smtClean="0"/>
              <a:t>Systematic Uncertainty: Uncertainty occurring due to unintended biases or unknown sources</a:t>
            </a:r>
          </a:p>
          <a:p>
            <a:pPr lvl="1"/>
            <a:r>
              <a:rPr lang="en-US" dirty="0" smtClean="0"/>
              <a:t>Biases made by personal measurement habits</a:t>
            </a:r>
          </a:p>
          <a:p>
            <a:pPr lvl="1"/>
            <a:r>
              <a:rPr lang="en-US" dirty="0" smtClean="0"/>
              <a:t>Some sources that could impact the measurements</a:t>
            </a:r>
          </a:p>
          <a:p>
            <a:r>
              <a:rPr lang="en-US" dirty="0" smtClean="0"/>
              <a:t>In any measurement, the uncertainties provide the significance to the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6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87117"/>
              </p:ext>
            </p:extLst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97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311108"/>
              </p:ext>
            </p:extLst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98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061891"/>
              </p:ext>
            </p:extLst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99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974942"/>
              </p:ext>
            </p:extLst>
          </p:nvPr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0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72081"/>
              </p:ext>
            </p:extLst>
          </p:nvPr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1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53311"/>
              </p:ext>
            </p:extLst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2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178352"/>
              </p:ext>
            </p:extLst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3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50558"/>
              </p:ext>
            </p:extLst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4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728998"/>
              </p:ext>
            </p:extLst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5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366506"/>
              </p:ext>
            </p:extLst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806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90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20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stationary states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</a:t>
            </a:r>
            <a:r>
              <a:rPr lang="en-US" sz="2800" b="1" u="sng" dirty="0">
                <a:solidFill>
                  <a:srgbClr val="800000"/>
                </a:solidFill>
              </a:rPr>
              <a:t>“ground”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390412"/>
              </p:ext>
            </p:extLst>
          </p:nvPr>
        </p:nvGraphicFramePr>
        <p:xfrm>
          <a:off x="2484438" y="1238250"/>
          <a:ext cx="321468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1" name="Equation" r:id="rId3" imgW="1308100" imgH="457200" progId="Equation.DSMT4">
                  <p:embed/>
                </p:oleObj>
              </mc:Choice>
              <mc:Fallback>
                <p:oleObj name="Equation" r:id="rId3" imgW="1308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38250"/>
                        <a:ext cx="3214687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8548"/>
              </p:ext>
            </p:extLst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2" name="Equation" r:id="rId5" imgW="304800" imgH="203200" progId="Equation.DSMT4">
                  <p:embed/>
                </p:oleObj>
              </mc:Choice>
              <mc:Fallback>
                <p:oleObj name="Equation" r:id="rId5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038796"/>
              </p:ext>
            </p:extLst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3" name="Equation" r:id="rId7" imgW="622300" imgH="457200" progId="Equation.DSMT4">
                  <p:embed/>
                </p:oleObj>
              </mc:Choice>
              <mc:Fallback>
                <p:oleObj name="Equation" r:id="rId7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38438"/>
              </p:ext>
            </p:extLst>
          </p:nvPr>
        </p:nvGraphicFramePr>
        <p:xfrm>
          <a:off x="2200275" y="2860675"/>
          <a:ext cx="49879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4" name="Equation" r:id="rId9" imgW="2781300" imgH="571500" progId="Equation.DSMT4">
                  <p:embed/>
                </p:oleObj>
              </mc:Choice>
              <mc:Fallback>
                <p:oleObj name="Equation" r:id="rId9" imgW="27813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860675"/>
                        <a:ext cx="49879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9758"/>
              </p:ext>
            </p:extLst>
          </p:nvPr>
        </p:nvGraphicFramePr>
        <p:xfrm>
          <a:off x="7354888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5" name="Equation" r:id="rId11" imgW="863600" imgH="190500" progId="Equation.DSMT4">
                  <p:embed/>
                </p:oleObj>
              </mc:Choice>
              <mc:Fallback>
                <p:oleObj name="Equation" r:id="rId11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017051"/>
              </p:ext>
            </p:extLst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6" name="Equation" r:id="rId13" imgW="254000" imgH="165100" progId="Equation.DSMT4">
                  <p:embed/>
                </p:oleObj>
              </mc:Choice>
              <mc:Fallback>
                <p:oleObj name="Equation" r:id="rId1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46019"/>
              </p:ext>
            </p:extLst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7" name="Equation" r:id="rId15" imgW="342900" imgH="203200" progId="Equation.DSMT4">
                  <p:embed/>
                </p:oleObj>
              </mc:Choice>
              <mc:Fallback>
                <p:oleObj name="Equation" r:id="rId1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03630"/>
              </p:ext>
            </p:extLst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8" name="Equation" r:id="rId17" imgW="381000" imgH="203200" progId="Equation.DSMT4">
                  <p:embed/>
                </p:oleObj>
              </mc:Choice>
              <mc:Fallback>
                <p:oleObj name="Equation" r:id="rId17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138788"/>
              </p:ext>
            </p:extLst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29" name="Equation" r:id="rId19" imgW="584200" imgH="190500" progId="Equation.DSMT4">
                  <p:embed/>
                </p:oleObj>
              </mc:Choice>
              <mc:Fallback>
                <p:oleObj name="Equation" r:id="rId19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230188"/>
              </p:ext>
            </p:extLst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30" name="Equation" r:id="rId21" imgW="215900" imgH="254000" progId="Equation.DSMT4">
                  <p:embed/>
                </p:oleObj>
              </mc:Choice>
              <mc:Fallback>
                <p:oleObj name="Equation" r:id="rId21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87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Ex. 4.6 Justification for non-relativistic treatment of orbital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Are we justified for non-relativistic treatment of the orbital electrons?</a:t>
            </a:r>
          </a:p>
          <a:p>
            <a:pPr lvl="1"/>
            <a:r>
              <a:rPr lang="en-US" dirty="0" smtClean="0"/>
              <a:t>When do we apply relativistic treatment?</a:t>
            </a:r>
          </a:p>
          <a:p>
            <a:pPr lvl="2"/>
            <a:r>
              <a:rPr lang="en-US" dirty="0" smtClean="0"/>
              <a:t>When v/c&gt;0.1</a:t>
            </a:r>
          </a:p>
          <a:p>
            <a:r>
              <a:rPr lang="en-US" dirty="0" smtClean="0"/>
              <a:t>Orbital speed: </a:t>
            </a:r>
          </a:p>
          <a:p>
            <a:r>
              <a:rPr lang="en-US" dirty="0" smtClean="0"/>
              <a:t>Thus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221173"/>
              </p:ext>
            </p:extLst>
          </p:nvPr>
        </p:nvGraphicFramePr>
        <p:xfrm>
          <a:off x="3429000" y="3352800"/>
          <a:ext cx="2008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0" name="Equation" r:id="rId3" imgW="977900" imgH="444500" progId="Equation.DSMT4">
                  <p:embed/>
                </p:oleObj>
              </mc:Choice>
              <mc:Fallback>
                <p:oleObj name="Equation" r:id="rId3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008188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857419"/>
              </p:ext>
            </p:extLst>
          </p:nvPr>
        </p:nvGraphicFramePr>
        <p:xfrm>
          <a:off x="762000" y="4648200"/>
          <a:ext cx="40687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1" name="Equation" r:id="rId5" imgW="1981200" imgH="571500" progId="Equation.DSMT4">
                  <p:embed/>
                </p:oleObj>
              </mc:Choice>
              <mc:Fallback>
                <p:oleObj name="Equation" r:id="rId5" imgW="19812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4068762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057015"/>
              </p:ext>
            </p:extLst>
          </p:nvPr>
        </p:nvGraphicFramePr>
        <p:xfrm>
          <a:off x="4819650" y="4989513"/>
          <a:ext cx="21907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2" name="Equation" r:id="rId7" imgW="1066800" imgH="241300" progId="Equation.DSMT4">
                  <p:embed/>
                </p:oleObj>
              </mc:Choice>
              <mc:Fallback>
                <p:oleObj name="Equation" r:id="rId7" imgW="1066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989513"/>
                        <a:ext cx="219075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31870"/>
              </p:ext>
            </p:extLst>
          </p:nvPr>
        </p:nvGraphicFramePr>
        <p:xfrm>
          <a:off x="6934200" y="5105400"/>
          <a:ext cx="1017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3" name="Equation" r:id="rId9" imgW="495300" imgH="152400" progId="Equation.DSMT4">
                  <p:embed/>
                </p:oleObj>
              </mc:Choice>
              <mc:Fallback>
                <p:oleObj name="Equation" r:id="rId9" imgW="495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1017588" cy="312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32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/>
              <a:t>The energies of the stationary states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80342"/>
              </p:ext>
            </p:extLst>
          </p:nvPr>
        </p:nvGraphicFramePr>
        <p:xfrm>
          <a:off x="152400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25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55637"/>
              </p:ext>
            </p:extLst>
          </p:nvPr>
        </p:nvGraphicFramePr>
        <p:xfrm>
          <a:off x="42672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26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64378"/>
              </p:ext>
            </p:extLst>
          </p:nvPr>
        </p:nvGraphicFramePr>
        <p:xfrm>
          <a:off x="1905000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27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812733"/>
              </p:ext>
            </p:extLst>
          </p:nvPr>
        </p:nvGraphicFramePr>
        <p:xfrm>
          <a:off x="3429000" y="1154112"/>
          <a:ext cx="5667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28" name="Equation" r:id="rId10" imgW="330200" imgH="393700" progId="Equation.DSMT4">
                  <p:embed/>
                </p:oleObj>
              </mc:Choice>
              <mc:Fallback>
                <p:oleObj name="Equation" r:id="rId10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154112"/>
                        <a:ext cx="566738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833013"/>
              </p:ext>
            </p:extLst>
          </p:nvPr>
        </p:nvGraphicFramePr>
        <p:xfrm>
          <a:off x="4659313" y="1219200"/>
          <a:ext cx="806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29" name="Equation" r:id="rId12" imgW="723900" imgH="457200" progId="Equation.DSMT4">
                  <p:embed/>
                </p:oleObj>
              </mc:Choice>
              <mc:Fallback>
                <p:oleObj name="Equation" r:id="rId12" imgW="723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19200"/>
                        <a:ext cx="8064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227744"/>
              </p:ext>
            </p:extLst>
          </p:nvPr>
        </p:nvGraphicFramePr>
        <p:xfrm>
          <a:off x="5472113" y="1219200"/>
          <a:ext cx="3671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30" name="Equation" r:id="rId14" imgW="3289300" imgH="546100" progId="Equation.DSMT4">
                  <p:embed/>
                </p:oleObj>
              </mc:Choice>
              <mc:Fallback>
                <p:oleObj name="Equation" r:id="rId14" imgW="3289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219200"/>
                        <a:ext cx="36718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142946"/>
              </p:ext>
            </p:extLst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31" name="Equation" r:id="rId16" imgW="317500" imgH="203200" progId="Equation.DSMT4">
                  <p:embed/>
                </p:oleObj>
              </mc:Choice>
              <mc:Fallback>
                <p:oleObj name="Equation" r:id="rId16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077552"/>
              </p:ext>
            </p:extLst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32" name="Equation" r:id="rId18" imgW="469900" imgH="203200" progId="Equation.DSMT4">
                  <p:embed/>
                </p:oleObj>
              </mc:Choice>
              <mc:Fallback>
                <p:oleObj name="Equation" r:id="rId18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549626"/>
              </p:ext>
            </p:extLst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33" name="Equation" r:id="rId20" imgW="292100" imgH="393700" progId="Equation.DSMT4">
                  <p:embed/>
                </p:oleObj>
              </mc:Choice>
              <mc:Fallback>
                <p:oleObj name="Equation" r:id="rId2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136570"/>
              </p:ext>
            </p:extLst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34" name="Equation" r:id="rId22" imgW="292100" imgH="393700" progId="Equation.DSMT4">
                  <p:embed/>
                </p:oleObj>
              </mc:Choice>
              <mc:Fallback>
                <p:oleObj name="Equation" r:id="rId22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804786"/>
              </p:ext>
            </p:extLst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35" name="Equation" r:id="rId24" imgW="622300" imgH="393700" progId="Equation.DSMT4">
                  <p:embed/>
                </p:oleObj>
              </mc:Choice>
              <mc:Fallback>
                <p:oleObj name="Equation" r:id="rId2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65352"/>
              </p:ext>
            </p:extLst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36" name="Equation" r:id="rId26" imgW="990600" imgH="469900" progId="Equation.DSMT4">
                  <p:embed/>
                </p:oleObj>
              </mc:Choice>
              <mc:Fallback>
                <p:oleObj name="Equation" r:id="rId26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966152"/>
              </p:ext>
            </p:extLst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37" name="Equation" r:id="rId28" imgW="863600" imgH="469900" progId="Equation.DSMT4">
                  <p:embed/>
                </p:oleObj>
              </mc:Choice>
              <mc:Fallback>
                <p:oleObj name="Equation" r:id="rId28" imgW="86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56002"/>
              </p:ext>
            </p:extLst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38" name="Equation" r:id="rId30" imgW="749300" imgH="203200" progId="Equation.DSMT4">
                  <p:embed/>
                </p:oleObj>
              </mc:Choice>
              <mc:Fallback>
                <p:oleObj name="Equation" r:id="rId30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5610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662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37998</TotalTime>
  <Words>730</Words>
  <Application>Microsoft Macintosh PowerPoint</Application>
  <PresentationFormat>On-screen Show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phys1443-spring02</vt:lpstr>
      <vt:lpstr>Equation</vt:lpstr>
      <vt:lpstr>PHYS 3313 – Section 001 Lecture #13</vt:lpstr>
      <vt:lpstr>Announcements</vt:lpstr>
      <vt:lpstr>PowerPoint Presentation</vt:lpstr>
      <vt:lpstr>Uncertainties</vt:lpstr>
      <vt:lpstr>Bohr’s Quantized Radius of Hydrogen</vt:lpstr>
      <vt:lpstr>Bohr Radius</vt:lpstr>
      <vt:lpstr>Ex. 4.6 Justification for non-relativistic treatment of orbital e</vt:lpstr>
      <vt:lpstr>The Hydrogen Atom</vt:lpstr>
      <vt:lpstr>Transitions in the Hydrogen Atom</vt:lpstr>
      <vt:lpstr>Fine Structure Constant</vt:lpstr>
      <vt:lpstr>The Correspondence Principle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1090</cp:revision>
  <dcterms:created xsi:type="dcterms:W3CDTF">2012-08-29T20:00:19Z</dcterms:created>
  <dcterms:modified xsi:type="dcterms:W3CDTF">2014-02-27T20:10:30Z</dcterms:modified>
</cp:coreProperties>
</file>