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embeddings/oleObject10.bin" ContentType="application/vnd.openxmlformats-officedocument.oleObject"/>
  <Override PartName="/ppt/embeddings/oleObject11.bin" ContentType="application/vnd.openxmlformats-officedocument.oleObject"/>
  <Override PartName="/ppt/embeddings/oleObject12.bin" ContentType="application/vnd.openxmlformats-officedocument.oleObject"/>
  <Override PartName="/ppt/embeddings/oleObject13.bin" ContentType="application/vnd.openxmlformats-officedocument.oleObject"/>
  <Override PartName="/ppt/embeddings/oleObject14.bin" ContentType="application/vnd.openxmlformats-officedocument.oleObject"/>
  <Override PartName="/ppt/embeddings/oleObject15.bin" ContentType="application/vnd.openxmlformats-officedocument.oleObject"/>
  <Override PartName="/ppt/embeddings/oleObject16.bin" ContentType="application/vnd.openxmlformats-officedocument.oleObject"/>
  <Override PartName="/ppt/embeddings/oleObject17.bin" ContentType="application/vnd.openxmlformats-officedocument.oleObject"/>
  <Override PartName="/ppt/embeddings/oleObject18.bin" ContentType="application/vnd.openxmlformats-officedocument.oleObject"/>
  <Override PartName="/ppt/embeddings/oleObject19.bin" ContentType="application/vnd.openxmlformats-officedocument.oleObject"/>
  <Override PartName="/ppt/embeddings/oleObject20.bin" ContentType="application/vnd.openxmlformats-officedocument.oleObject"/>
  <Override PartName="/ppt/embeddings/oleObject21.bin" ContentType="application/vnd.openxmlformats-officedocument.oleObject"/>
  <Override PartName="/ppt/embeddings/oleObject22.bin" ContentType="application/vnd.openxmlformats-officedocument.oleObject"/>
  <Override PartName="/ppt/embeddings/oleObject23.bin" ContentType="application/vnd.openxmlformats-officedocument.oleObject"/>
  <Override PartName="/ppt/embeddings/oleObject24.bin" ContentType="application/vnd.openxmlformats-officedocument.oleObject"/>
  <Override PartName="/ppt/embeddings/oleObject25.bin" ContentType="application/vnd.openxmlformats-officedocument.oleObject"/>
  <Override PartName="/ppt/embeddings/oleObject26.bin" ContentType="application/vnd.openxmlformats-officedocument.oleObject"/>
  <Override PartName="/ppt/embeddings/oleObject27.bin" ContentType="application/vnd.openxmlformats-officedocument.oleObject"/>
  <Override PartName="/ppt/embeddings/oleObject28.bin" ContentType="application/vnd.openxmlformats-officedocument.oleObject"/>
  <Override PartName="/ppt/embeddings/oleObject29.bin" ContentType="application/vnd.openxmlformats-officedocument.oleObject"/>
  <Override PartName="/ppt/embeddings/oleObject30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477" r:id="rId2"/>
    <p:sldId id="624" r:id="rId3"/>
    <p:sldId id="752" r:id="rId4"/>
    <p:sldId id="755" r:id="rId5"/>
    <p:sldId id="756" r:id="rId6"/>
    <p:sldId id="765" r:id="rId7"/>
    <p:sldId id="758" r:id="rId8"/>
    <p:sldId id="759" r:id="rId9"/>
    <p:sldId id="760" r:id="rId10"/>
    <p:sldId id="761" r:id="rId11"/>
    <p:sldId id="762" r:id="rId12"/>
  </p:sldIdLst>
  <p:sldSz cx="9144000" cy="6858000" type="screen4x3"/>
  <p:notesSz cx="6877050" cy="91630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0033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BD5E9"/>
    <a:srgbClr val="5FE9DD"/>
    <a:srgbClr val="99FFCC"/>
    <a:srgbClr val="FFFFCC"/>
    <a:srgbClr val="CC6600"/>
    <a:srgbClr val="FF0066"/>
    <a:srgbClr val="CC00CC"/>
    <a:srgbClr val="003300"/>
    <a:srgbClr val="660066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21" d="100"/>
          <a:sy n="121" d="100"/>
        </p:scale>
        <p:origin x="-200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72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1" Type="http://schemas.openxmlformats.org/officeDocument/2006/relationships/image" Target="../media/image13.emf"/><Relationship Id="rId12" Type="http://schemas.openxmlformats.org/officeDocument/2006/relationships/image" Target="../media/image14.emf"/><Relationship Id="rId13" Type="http://schemas.openxmlformats.org/officeDocument/2006/relationships/image" Target="../media/image15.emf"/><Relationship Id="rId14" Type="http://schemas.openxmlformats.org/officeDocument/2006/relationships/image" Target="../media/image16.emf"/><Relationship Id="rId1" Type="http://schemas.openxmlformats.org/officeDocument/2006/relationships/image" Target="../media/image3.emf"/><Relationship Id="rId2" Type="http://schemas.openxmlformats.org/officeDocument/2006/relationships/image" Target="../media/image4.emf"/><Relationship Id="rId3" Type="http://schemas.openxmlformats.org/officeDocument/2006/relationships/image" Target="../media/image5.emf"/><Relationship Id="rId4" Type="http://schemas.openxmlformats.org/officeDocument/2006/relationships/image" Target="../media/image6.emf"/><Relationship Id="rId5" Type="http://schemas.openxmlformats.org/officeDocument/2006/relationships/image" Target="../media/image7.emf"/><Relationship Id="rId6" Type="http://schemas.openxmlformats.org/officeDocument/2006/relationships/image" Target="../media/image8.emf"/><Relationship Id="rId7" Type="http://schemas.openxmlformats.org/officeDocument/2006/relationships/image" Target="../media/image9.emf"/><Relationship Id="rId8" Type="http://schemas.openxmlformats.org/officeDocument/2006/relationships/image" Target="../media/image10.emf"/><Relationship Id="rId9" Type="http://schemas.openxmlformats.org/officeDocument/2006/relationships/image" Target="../media/image11.emf"/><Relationship Id="rId10" Type="http://schemas.openxmlformats.org/officeDocument/2006/relationships/image" Target="../media/image12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4" Type="http://schemas.openxmlformats.org/officeDocument/2006/relationships/image" Target="../media/image20.emf"/><Relationship Id="rId5" Type="http://schemas.openxmlformats.org/officeDocument/2006/relationships/image" Target="../media/image21.emf"/><Relationship Id="rId6" Type="http://schemas.openxmlformats.org/officeDocument/2006/relationships/image" Target="../media/image22.emf"/><Relationship Id="rId1" Type="http://schemas.openxmlformats.org/officeDocument/2006/relationships/image" Target="../media/image17.emf"/><Relationship Id="rId2" Type="http://schemas.openxmlformats.org/officeDocument/2006/relationships/image" Target="../media/image18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4" Type="http://schemas.openxmlformats.org/officeDocument/2006/relationships/image" Target="../media/image26.emf"/><Relationship Id="rId5" Type="http://schemas.openxmlformats.org/officeDocument/2006/relationships/image" Target="../media/image27.emf"/><Relationship Id="rId6" Type="http://schemas.openxmlformats.org/officeDocument/2006/relationships/image" Target="../media/image28.emf"/><Relationship Id="rId1" Type="http://schemas.openxmlformats.org/officeDocument/2006/relationships/image" Target="../media/image23.emf"/><Relationship Id="rId2" Type="http://schemas.openxmlformats.org/officeDocument/2006/relationships/image" Target="../media/image2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emf"/><Relationship Id="rId2" Type="http://schemas.openxmlformats.org/officeDocument/2006/relationships/image" Target="../media/image3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383069AB-0B70-3E4B-9CBA-A7E1F3E0FC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7388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87388"/>
            <a:ext cx="4579938" cy="3435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352925"/>
            <a:ext cx="5041900" cy="412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1E34483E-5B5B-BD45-A08D-10B8C52212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00456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1" charset="-128"/>
        <a:cs typeface="ＭＳ Ｐゴシック" pitchFamily="-1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UTA_color_sea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Mar. 3,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3313-001, Spring 2014   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774B2-BEFC-0F4C-8EFB-A9A3D81A59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Mar. 3,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3313-001, Spring 2014         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8B57A-27A1-3D4C-A6D4-801C028D88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Mar. 3,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3313-001, Spring 2014         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959B54-6614-314D-82E3-D63DF83F53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Mar. 3, 2014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3313-001, Spring 2014                      Dr. Jaehoon Yu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3D2C0A-C00C-6D49-85C5-A00CF6C3B0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Mar. 3,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3313-001, Spring 2014         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3D45CD-16A2-224C-B70A-0D1B048962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Mar. 3,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3313-001, Spring 2014         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CED5A-781C-B54B-9DCC-46150F17B7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Mar. 3,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3313-001, Spring 2014   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000C52-892A-734C-9735-DFA415D8DA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Mar. 3, 2014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3313-001, Spring 2014                      Dr. Jaehoon Yu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608EF3-45E5-0542-9CB7-247C5541AE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Mar. 3, 2014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3313-001, Spring 2014                      Dr. Jaehoon Yu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2F9CF5-C078-EB47-929F-B0A3FA3F95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Mar. 3, 2014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3313-001, Spring 2014                      Dr. Jaehoon Yu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CCF901-3B1D-5D4E-8AD7-5D66FB4A0B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Mar. 3,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3313-001, Spring 2014   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B26439-A107-B54D-9685-245DFB0AD8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Mar. 3,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3313-001, Spring 2014   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2880F3-5039-AD40-B51A-C61F35823A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006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Monday, Mar. 3, 2014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33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nl-NL" smtClean="0"/>
              <a:t>PHYS 3313-001, Spring 2014                      Dr. Jaehoon Yu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A50021"/>
                </a:solidFill>
                <a:latin typeface="Arial Narrow" charset="0"/>
              </a:defRPr>
            </a:lvl1pPr>
          </a:lstStyle>
          <a:p>
            <a:pPr>
              <a:defRPr/>
            </a:pPr>
            <a:fld id="{940792B5-4286-5042-9E96-9D0E8EB76C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7" descr="UTA_color_seal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+mj-lt"/>
          <a:ea typeface="ＭＳ Ｐゴシック" pitchFamily="-1" charset="-128"/>
          <a:cs typeface="ＭＳ Ｐゴシック" pitchFamily="-1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ＭＳ Ｐゴシック" pitchFamily="-1" charset="-128"/>
          <a:cs typeface="ＭＳ Ｐゴシック" pitchFamily="-1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660066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3300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CC00CC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4" Type="http://schemas.openxmlformats.org/officeDocument/2006/relationships/oleObject" Target="../embeddings/oleObject28.bin"/><Relationship Id="rId5" Type="http://schemas.openxmlformats.org/officeDocument/2006/relationships/image" Target="../media/image31.e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4" Type="http://schemas.openxmlformats.org/officeDocument/2006/relationships/image" Target="../media/image33.emf"/><Relationship Id="rId5" Type="http://schemas.openxmlformats.org/officeDocument/2006/relationships/oleObject" Target="../embeddings/oleObject30.bin"/><Relationship Id="rId6" Type="http://schemas.openxmlformats.org/officeDocument/2006/relationships/image" Target="../media/image34.e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4.bin"/><Relationship Id="rId20" Type="http://schemas.openxmlformats.org/officeDocument/2006/relationships/image" Target="../media/image11.emf"/><Relationship Id="rId21" Type="http://schemas.openxmlformats.org/officeDocument/2006/relationships/oleObject" Target="../embeddings/oleObject10.bin"/><Relationship Id="rId22" Type="http://schemas.openxmlformats.org/officeDocument/2006/relationships/image" Target="../media/image12.emf"/><Relationship Id="rId23" Type="http://schemas.openxmlformats.org/officeDocument/2006/relationships/oleObject" Target="../embeddings/oleObject11.bin"/><Relationship Id="rId24" Type="http://schemas.openxmlformats.org/officeDocument/2006/relationships/image" Target="../media/image13.emf"/><Relationship Id="rId25" Type="http://schemas.openxmlformats.org/officeDocument/2006/relationships/oleObject" Target="../embeddings/oleObject12.bin"/><Relationship Id="rId26" Type="http://schemas.openxmlformats.org/officeDocument/2006/relationships/image" Target="../media/image14.emf"/><Relationship Id="rId27" Type="http://schemas.openxmlformats.org/officeDocument/2006/relationships/oleObject" Target="../embeddings/oleObject13.bin"/><Relationship Id="rId28" Type="http://schemas.openxmlformats.org/officeDocument/2006/relationships/image" Target="../media/image15.emf"/><Relationship Id="rId29" Type="http://schemas.openxmlformats.org/officeDocument/2006/relationships/oleObject" Target="../embeddings/oleObject14.bin"/><Relationship Id="rId30" Type="http://schemas.openxmlformats.org/officeDocument/2006/relationships/image" Target="../media/image16.emf"/><Relationship Id="rId10" Type="http://schemas.openxmlformats.org/officeDocument/2006/relationships/image" Target="../media/image6.emf"/><Relationship Id="rId11" Type="http://schemas.openxmlformats.org/officeDocument/2006/relationships/oleObject" Target="../embeddings/oleObject5.bin"/><Relationship Id="rId12" Type="http://schemas.openxmlformats.org/officeDocument/2006/relationships/image" Target="../media/image7.emf"/><Relationship Id="rId13" Type="http://schemas.openxmlformats.org/officeDocument/2006/relationships/oleObject" Target="../embeddings/oleObject6.bin"/><Relationship Id="rId14" Type="http://schemas.openxmlformats.org/officeDocument/2006/relationships/image" Target="../media/image8.emf"/><Relationship Id="rId15" Type="http://schemas.openxmlformats.org/officeDocument/2006/relationships/oleObject" Target="../embeddings/oleObject7.bin"/><Relationship Id="rId16" Type="http://schemas.openxmlformats.org/officeDocument/2006/relationships/image" Target="../media/image9.emf"/><Relationship Id="rId17" Type="http://schemas.openxmlformats.org/officeDocument/2006/relationships/oleObject" Target="../embeddings/oleObject8.bin"/><Relationship Id="rId18" Type="http://schemas.openxmlformats.org/officeDocument/2006/relationships/image" Target="../media/image10.emf"/><Relationship Id="rId19" Type="http://schemas.openxmlformats.org/officeDocument/2006/relationships/oleObject" Target="../embeddings/oleObject9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1.bin"/><Relationship Id="rId4" Type="http://schemas.openxmlformats.org/officeDocument/2006/relationships/image" Target="../media/image3.emf"/><Relationship Id="rId5" Type="http://schemas.openxmlformats.org/officeDocument/2006/relationships/oleObject" Target="../embeddings/oleObject2.bin"/><Relationship Id="rId6" Type="http://schemas.openxmlformats.org/officeDocument/2006/relationships/image" Target="../media/image4.emf"/><Relationship Id="rId7" Type="http://schemas.openxmlformats.org/officeDocument/2006/relationships/oleObject" Target="../embeddings/oleObject3.bin"/><Relationship Id="rId8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19.bin"/><Relationship Id="rId12" Type="http://schemas.openxmlformats.org/officeDocument/2006/relationships/image" Target="../media/image21.emf"/><Relationship Id="rId13" Type="http://schemas.openxmlformats.org/officeDocument/2006/relationships/oleObject" Target="../embeddings/oleObject20.bin"/><Relationship Id="rId14" Type="http://schemas.openxmlformats.org/officeDocument/2006/relationships/image" Target="../media/image22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15.bin"/><Relationship Id="rId4" Type="http://schemas.openxmlformats.org/officeDocument/2006/relationships/image" Target="../media/image17.emf"/><Relationship Id="rId5" Type="http://schemas.openxmlformats.org/officeDocument/2006/relationships/oleObject" Target="../embeddings/oleObject16.bin"/><Relationship Id="rId6" Type="http://schemas.openxmlformats.org/officeDocument/2006/relationships/image" Target="../media/image18.emf"/><Relationship Id="rId7" Type="http://schemas.openxmlformats.org/officeDocument/2006/relationships/oleObject" Target="../embeddings/oleObject17.bin"/><Relationship Id="rId8" Type="http://schemas.openxmlformats.org/officeDocument/2006/relationships/image" Target="../media/image19.emf"/><Relationship Id="rId9" Type="http://schemas.openxmlformats.org/officeDocument/2006/relationships/oleObject" Target="../embeddings/oleObject18.bin"/><Relationship Id="rId10" Type="http://schemas.openxmlformats.org/officeDocument/2006/relationships/image" Target="../media/image20.emf"/></Relationships>
</file>

<file path=ppt/slides/_rels/slide7.xml.rels><?xml version="1.0" encoding="UTF-8" standalone="yes"?>
<Relationships xmlns="http://schemas.openxmlformats.org/package/2006/relationships"><Relationship Id="rId11" Type="http://schemas.openxmlformats.org/officeDocument/2006/relationships/image" Target="../media/image26.emf"/><Relationship Id="rId12" Type="http://schemas.openxmlformats.org/officeDocument/2006/relationships/oleObject" Target="../embeddings/oleObject25.bin"/><Relationship Id="rId13" Type="http://schemas.openxmlformats.org/officeDocument/2006/relationships/image" Target="../media/image27.emf"/><Relationship Id="rId14" Type="http://schemas.openxmlformats.org/officeDocument/2006/relationships/oleObject" Target="../embeddings/oleObject26.bin"/><Relationship Id="rId15" Type="http://schemas.openxmlformats.org/officeDocument/2006/relationships/image" Target="../media/image28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29.jpeg"/><Relationship Id="rId4" Type="http://schemas.openxmlformats.org/officeDocument/2006/relationships/oleObject" Target="../embeddings/oleObject21.bin"/><Relationship Id="rId5" Type="http://schemas.openxmlformats.org/officeDocument/2006/relationships/image" Target="../media/image23.emf"/><Relationship Id="rId6" Type="http://schemas.openxmlformats.org/officeDocument/2006/relationships/oleObject" Target="../embeddings/oleObject22.bin"/><Relationship Id="rId7" Type="http://schemas.openxmlformats.org/officeDocument/2006/relationships/image" Target="../media/image24.emf"/><Relationship Id="rId8" Type="http://schemas.openxmlformats.org/officeDocument/2006/relationships/oleObject" Target="../embeddings/oleObject23.bin"/><Relationship Id="rId9" Type="http://schemas.openxmlformats.org/officeDocument/2006/relationships/image" Target="../media/image25.emf"/><Relationship Id="rId10" Type="http://schemas.openxmlformats.org/officeDocument/2006/relationships/oleObject" Target="../embeddings/oleObject24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4" Type="http://schemas.openxmlformats.org/officeDocument/2006/relationships/image" Target="../media/image30.e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95A3770-54C9-3149-A664-D038CC3CB949}" type="slidenum">
              <a:rPr lang="en-US">
                <a:latin typeface="Arial Narrow" pitchFamily="-84" charset="0"/>
              </a:rPr>
              <a:pPr/>
              <a:t>1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49263"/>
            <a:ext cx="7772400" cy="8382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PHYS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 3313 </a:t>
            </a: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– Section 001</a:t>
            </a:r>
            <a:br>
              <a:rPr lang="en-US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Lecture 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#14</a:t>
            </a:r>
            <a:endParaRPr lang="en-US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8438" name="Text Box 4"/>
          <p:cNvSpPr txBox="1">
            <a:spLocks noChangeArrowheads="1"/>
          </p:cNvSpPr>
          <p:nvPr/>
        </p:nvSpPr>
        <p:spPr bwMode="auto">
          <a:xfrm>
            <a:off x="3045137" y="1531203"/>
            <a:ext cx="274574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  <a:latin typeface="Monotype Corsiva" pitchFamily="-84" charset="0"/>
              </a:rPr>
              <a:t>Monday</a:t>
            </a:r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,</a:t>
            </a:r>
            <a:r>
              <a:rPr lang="en-US" dirty="0" smtClean="0">
                <a:solidFill>
                  <a:schemeClr val="accent2"/>
                </a:solidFill>
                <a:latin typeface="Monotype Corsiva" pitchFamily="-84" charset="0"/>
              </a:rPr>
              <a:t> Mar. </a:t>
            </a:r>
            <a:r>
              <a:rPr lang="en-US" smtClean="0">
                <a:solidFill>
                  <a:schemeClr val="accent2"/>
                </a:solidFill>
                <a:latin typeface="Monotype Corsiva" pitchFamily="-84" charset="0"/>
              </a:rPr>
              <a:t>3, </a:t>
            </a:r>
            <a:r>
              <a:rPr lang="en-US" dirty="0" smtClean="0">
                <a:solidFill>
                  <a:schemeClr val="accent2"/>
                </a:solidFill>
                <a:latin typeface="Monotype Corsiva" pitchFamily="-84" charset="0"/>
              </a:rPr>
              <a:t>2014</a:t>
            </a:r>
            <a:endParaRPr lang="en-US" dirty="0">
              <a:solidFill>
                <a:schemeClr val="accent2"/>
              </a:solidFill>
              <a:latin typeface="Monotype Corsiva" pitchFamily="-84" charset="0"/>
            </a:endParaRPr>
          </a:p>
          <a:p>
            <a:pPr algn="ctr"/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Dr. </a:t>
            </a:r>
            <a:r>
              <a:rPr lang="en-US" b="1" dirty="0">
                <a:solidFill>
                  <a:srgbClr val="FF0066"/>
                </a:solidFill>
                <a:latin typeface="Monotype Corsiva" pitchFamily="-84" charset="0"/>
              </a:rPr>
              <a:t>Jae</a:t>
            </a:r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hoon </a:t>
            </a:r>
            <a:r>
              <a:rPr lang="en-US" b="1" dirty="0">
                <a:solidFill>
                  <a:srgbClr val="FF0066"/>
                </a:solidFill>
                <a:latin typeface="Monotype Corsiva" pitchFamily="-84" charset="0"/>
              </a:rPr>
              <a:t>Yu</a:t>
            </a: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838200" y="2286000"/>
            <a:ext cx="76200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3200" dirty="0" smtClean="0">
                <a:solidFill>
                  <a:schemeClr val="accent2"/>
                </a:solidFill>
                <a:latin typeface="Arial Narrow" pitchFamily="-84" charset="0"/>
              </a:rPr>
              <a:t>Bohr’s Hydrogen Model and Its Limitations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3200" dirty="0" smtClean="0">
                <a:solidFill>
                  <a:schemeClr val="accent2"/>
                </a:solidFill>
                <a:latin typeface="Arial Narrow" pitchFamily="-84" charset="0"/>
              </a:rPr>
              <a:t>Characteristic X-ray Spectra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3200" dirty="0" smtClean="0">
                <a:solidFill>
                  <a:schemeClr val="accent2"/>
                </a:solidFill>
                <a:latin typeface="Arial Narrow" pitchFamily="-84" charset="0"/>
              </a:rPr>
              <a:t>Hydrogen Spectrum Series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3200" dirty="0" smtClean="0">
                <a:solidFill>
                  <a:schemeClr val="accent2"/>
                </a:solidFill>
                <a:latin typeface="Arial Narrow" pitchFamily="-84" charset="0"/>
              </a:rPr>
              <a:t>X</a:t>
            </a:r>
            <a:r>
              <a:rPr lang="en-US" sz="3200" dirty="0">
                <a:solidFill>
                  <a:schemeClr val="accent2"/>
                </a:solidFill>
                <a:latin typeface="Arial Narrow" pitchFamily="-84" charset="0"/>
              </a:rPr>
              <a:t>-ray Scattering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3200" dirty="0">
                <a:solidFill>
                  <a:schemeClr val="accent2"/>
                </a:solidFill>
                <a:latin typeface="Arial Narrow" pitchFamily="-84" charset="0"/>
              </a:rPr>
              <a:t>Bragg’s </a:t>
            </a:r>
            <a:r>
              <a:rPr lang="en-US" sz="3200" dirty="0" smtClean="0">
                <a:solidFill>
                  <a:schemeClr val="accent2"/>
                </a:solidFill>
                <a:latin typeface="Arial Narrow" pitchFamily="-84" charset="0"/>
              </a:rPr>
              <a:t>Law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Mar. 3, 2014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3313-001, Spring 2014                      Dr. Jaehoon Yu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425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152400"/>
            <a:ext cx="7772400" cy="1219200"/>
          </a:xfrm>
        </p:spPr>
        <p:txBody>
          <a:bodyPr/>
          <a:lstStyle/>
          <a:p>
            <a:pPr eaLnBrk="1" hangingPunct="1"/>
            <a:r>
              <a:rPr lang="en-US" dirty="0"/>
              <a:t>Atomic Number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990600"/>
            <a:ext cx="7772400" cy="4800600"/>
          </a:xfrm>
        </p:spPr>
        <p:txBody>
          <a:bodyPr/>
          <a:lstStyle/>
          <a:p>
            <a:pPr eaLnBrk="1" hangingPunct="1">
              <a:buFont typeface="Wingdings" pitchFamily="-84" charset="2"/>
              <a:buNone/>
            </a:pPr>
            <a:r>
              <a:rPr lang="en-US" sz="2100" dirty="0">
                <a:solidFill>
                  <a:srgbClr val="3333CC"/>
                </a:solidFill>
              </a:rPr>
              <a:t>L shell to K shell            </a:t>
            </a:r>
            <a:r>
              <a:rPr lang="en-US" sz="2100" dirty="0" smtClean="0">
                <a:solidFill>
                  <a:srgbClr val="3333CC"/>
                </a:solidFill>
              </a:rPr>
              <a:t>     </a:t>
            </a:r>
            <a:r>
              <a:rPr lang="en-US" sz="2100" dirty="0">
                <a:solidFill>
                  <a:srgbClr val="3333CC"/>
                </a:solidFill>
              </a:rPr>
              <a:t>K</a:t>
            </a:r>
            <a:r>
              <a:rPr lang="el-GR" sz="2100" i="1" baseline="-25000" dirty="0">
                <a:solidFill>
                  <a:srgbClr val="3333CC"/>
                </a:solidFill>
                <a:latin typeface="Lucida Grande" pitchFamily="-84" charset="0"/>
                <a:ea typeface="Arial" pitchFamily="-84" charset="0"/>
                <a:cs typeface="Arial" pitchFamily="-84" charset="0"/>
              </a:rPr>
              <a:t>α</a:t>
            </a:r>
            <a:r>
              <a:rPr lang="en-US" sz="2100" dirty="0">
                <a:solidFill>
                  <a:srgbClr val="3333CC"/>
                </a:solidFill>
              </a:rPr>
              <a:t> </a:t>
            </a:r>
            <a:r>
              <a:rPr lang="en-US" sz="2100" dirty="0" err="1">
                <a:solidFill>
                  <a:srgbClr val="3333CC"/>
                </a:solidFill>
              </a:rPr>
              <a:t>x</a:t>
            </a:r>
            <a:r>
              <a:rPr lang="en-US" sz="2100" dirty="0">
                <a:solidFill>
                  <a:srgbClr val="3333CC"/>
                </a:solidFill>
              </a:rPr>
              <a:t> ray</a:t>
            </a:r>
          </a:p>
          <a:p>
            <a:pPr eaLnBrk="1" hangingPunct="1">
              <a:buFont typeface="Wingdings" pitchFamily="-84" charset="2"/>
              <a:buNone/>
            </a:pPr>
            <a:r>
              <a:rPr lang="en-US" sz="2100" dirty="0">
                <a:solidFill>
                  <a:srgbClr val="3333CC"/>
                </a:solidFill>
              </a:rPr>
              <a:t>M shell to K shell            </a:t>
            </a:r>
            <a:r>
              <a:rPr lang="en-US" sz="2100" dirty="0" smtClean="0">
                <a:solidFill>
                  <a:srgbClr val="3333CC"/>
                </a:solidFill>
              </a:rPr>
              <a:t>    K</a:t>
            </a:r>
            <a:r>
              <a:rPr lang="el-GR" sz="2100" i="1" baseline="-25000" dirty="0" smtClean="0">
                <a:solidFill>
                  <a:srgbClr val="3333CC"/>
                </a:solidFill>
                <a:latin typeface="Lucida Grande" pitchFamily="-84" charset="0"/>
                <a:ea typeface="Arial" pitchFamily="-84" charset="0"/>
                <a:cs typeface="Arial" pitchFamily="-84" charset="0"/>
              </a:rPr>
              <a:t>β</a:t>
            </a:r>
            <a:r>
              <a:rPr lang="en-US" sz="2100" dirty="0" smtClean="0">
                <a:solidFill>
                  <a:srgbClr val="3333CC"/>
                </a:solidFill>
              </a:rPr>
              <a:t> </a:t>
            </a:r>
            <a:r>
              <a:rPr lang="en-US" sz="2100" dirty="0" err="1">
                <a:solidFill>
                  <a:srgbClr val="3333CC"/>
                </a:solidFill>
              </a:rPr>
              <a:t>x</a:t>
            </a:r>
            <a:r>
              <a:rPr lang="en-US" sz="2100" dirty="0">
                <a:solidFill>
                  <a:srgbClr val="3333CC"/>
                </a:solidFill>
              </a:rPr>
              <a:t> ray</a:t>
            </a:r>
          </a:p>
          <a:p>
            <a:pPr eaLnBrk="1" hangingPunct="1"/>
            <a:endParaRPr lang="en-US" sz="2100" dirty="0">
              <a:solidFill>
                <a:srgbClr val="3333CC"/>
              </a:solidFill>
            </a:endParaRPr>
          </a:p>
          <a:p>
            <a:pPr eaLnBrk="1" hangingPunct="1"/>
            <a:endParaRPr lang="en-US" sz="2100" dirty="0">
              <a:solidFill>
                <a:srgbClr val="3333CC"/>
              </a:solidFill>
            </a:endParaRPr>
          </a:p>
          <a:p>
            <a:pPr eaLnBrk="1" hangingPunct="1"/>
            <a:endParaRPr lang="en-US" sz="2100" dirty="0">
              <a:solidFill>
                <a:srgbClr val="3333CC"/>
              </a:solidFill>
            </a:endParaRPr>
          </a:p>
          <a:p>
            <a:pPr eaLnBrk="1" hangingPunct="1"/>
            <a:endParaRPr lang="en-US" sz="2100" dirty="0">
              <a:solidFill>
                <a:srgbClr val="3333CC"/>
              </a:solidFill>
            </a:endParaRPr>
          </a:p>
          <a:p>
            <a:pPr eaLnBrk="1" hangingPunct="1"/>
            <a:r>
              <a:rPr lang="en-US" sz="2100" i="1" dirty="0">
                <a:solidFill>
                  <a:srgbClr val="3333CC"/>
                </a:solidFill>
              </a:rPr>
              <a:t>Atomic number Z = number of protons in the nucleus</a:t>
            </a:r>
          </a:p>
          <a:p>
            <a:pPr eaLnBrk="1" hangingPunct="1"/>
            <a:r>
              <a:rPr lang="en-US" sz="2100" dirty="0">
                <a:solidFill>
                  <a:srgbClr val="3333CC"/>
                </a:solidFill>
              </a:rPr>
              <a:t>Moseley found a relationship between the frequencies of the characteristic </a:t>
            </a:r>
            <a:r>
              <a:rPr lang="en-US" sz="2100" dirty="0" err="1">
                <a:solidFill>
                  <a:srgbClr val="3333CC"/>
                </a:solidFill>
              </a:rPr>
              <a:t>x</a:t>
            </a:r>
            <a:r>
              <a:rPr lang="en-US" sz="2100" dirty="0">
                <a:solidFill>
                  <a:srgbClr val="3333CC"/>
                </a:solidFill>
              </a:rPr>
              <a:t> ray and Z.</a:t>
            </a:r>
          </a:p>
          <a:p>
            <a:pPr eaLnBrk="1" hangingPunct="1">
              <a:buFont typeface="Wingdings" pitchFamily="-84" charset="2"/>
              <a:buNone/>
            </a:pPr>
            <a:r>
              <a:rPr lang="en-US" sz="2100" dirty="0">
                <a:solidFill>
                  <a:srgbClr val="3333CC"/>
                </a:solidFill>
              </a:rPr>
              <a:t>	This holds for the K</a:t>
            </a:r>
            <a:r>
              <a:rPr lang="el-GR" sz="2100" baseline="-25000" dirty="0">
                <a:solidFill>
                  <a:srgbClr val="3333CC"/>
                </a:solidFill>
                <a:latin typeface="Lucida Grande" pitchFamily="-84" charset="0"/>
                <a:ea typeface="Arial" pitchFamily="-84" charset="0"/>
                <a:cs typeface="Arial" pitchFamily="-84" charset="0"/>
              </a:rPr>
              <a:t>α</a:t>
            </a:r>
            <a:r>
              <a:rPr lang="en-US" sz="2100" dirty="0">
                <a:solidFill>
                  <a:srgbClr val="3333CC"/>
                </a:solidFill>
              </a:rPr>
              <a:t> </a:t>
            </a:r>
            <a:r>
              <a:rPr lang="en-US" sz="2100" dirty="0" err="1">
                <a:solidFill>
                  <a:srgbClr val="3333CC"/>
                </a:solidFill>
              </a:rPr>
              <a:t>x</a:t>
            </a:r>
            <a:r>
              <a:rPr lang="en-US" sz="2100" dirty="0">
                <a:solidFill>
                  <a:srgbClr val="3333CC"/>
                </a:solidFill>
              </a:rPr>
              <a:t> ray</a:t>
            </a:r>
          </a:p>
        </p:txBody>
      </p:sp>
      <p:sp>
        <p:nvSpPr>
          <p:cNvPr id="44036" name="Line 4"/>
          <p:cNvSpPr>
            <a:spLocks noChangeShapeType="1"/>
          </p:cNvSpPr>
          <p:nvPr/>
        </p:nvSpPr>
        <p:spPr bwMode="auto">
          <a:xfrm>
            <a:off x="2514600" y="1219200"/>
            <a:ext cx="76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037" name="Line 9"/>
          <p:cNvSpPr>
            <a:spLocks noChangeShapeType="1"/>
          </p:cNvSpPr>
          <p:nvPr/>
        </p:nvSpPr>
        <p:spPr bwMode="auto">
          <a:xfrm>
            <a:off x="2514600" y="1587500"/>
            <a:ext cx="76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038" name="Line 10"/>
          <p:cNvSpPr>
            <a:spLocks noChangeShapeType="1"/>
          </p:cNvSpPr>
          <p:nvPr/>
        </p:nvSpPr>
        <p:spPr bwMode="auto">
          <a:xfrm>
            <a:off x="2438400" y="1752600"/>
            <a:ext cx="0" cy="15240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4040" name="Picture 16" descr="0418"/>
          <p:cNvPicPr>
            <a:picLocks noChangeAspect="1" noChangeArrowheads="1"/>
          </p:cNvPicPr>
          <p:nvPr/>
        </p:nvPicPr>
        <p:blipFill>
          <a:blip r:embed="rId3"/>
          <a:srcRect b="2174"/>
          <a:stretch>
            <a:fillRect/>
          </a:stretch>
        </p:blipFill>
        <p:spPr bwMode="auto">
          <a:xfrm>
            <a:off x="6265863" y="152400"/>
            <a:ext cx="2725737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Mar. 3, 2014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D45CD-16A2-224C-B70A-0D1B0489626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3313-001, Spring 2014                      Dr. Jaehoon Yu</a:t>
            </a:r>
            <a:endParaRPr lang="en-US"/>
          </a:p>
        </p:txBody>
      </p:sp>
      <p:graphicFrame>
        <p:nvGraphicFramePr>
          <p:cNvPr id="1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271733"/>
              </p:ext>
            </p:extLst>
          </p:nvPr>
        </p:nvGraphicFramePr>
        <p:xfrm>
          <a:off x="4194175" y="4572000"/>
          <a:ext cx="3498850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3751" name="Equation" r:id="rId4" imgW="1130300" imgH="393700" progId="Equation.DSMT4">
                  <p:embed/>
                </p:oleObj>
              </mc:Choice>
              <mc:Fallback>
                <p:oleObj name="Equation" r:id="rId4" imgW="1130300" imgH="3937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4175" y="4572000"/>
                        <a:ext cx="3498850" cy="12192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5497509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8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685800"/>
          </a:xfrm>
        </p:spPr>
        <p:txBody>
          <a:bodyPr/>
          <a:lstStyle/>
          <a:p>
            <a:pPr eaLnBrk="1" hangingPunct="1"/>
            <a:r>
              <a:rPr lang="en-US" sz="4000" dirty="0"/>
              <a:t>Moseley’s Empirical Results</a:t>
            </a:r>
          </a:p>
        </p:txBody>
      </p:sp>
      <p:sp>
        <p:nvSpPr>
          <p:cNvPr id="45059" name="Rectangle 2"/>
          <p:cNvSpPr>
            <a:spLocks noGrp="1" noChangeArrowheads="1"/>
          </p:cNvSpPr>
          <p:nvPr>
            <p:ph idx="1"/>
          </p:nvPr>
        </p:nvSpPr>
        <p:spPr>
          <a:xfrm>
            <a:off x="381000" y="533400"/>
            <a:ext cx="8534400" cy="5257800"/>
          </a:xfrm>
        </p:spPr>
        <p:txBody>
          <a:bodyPr/>
          <a:lstStyle/>
          <a:p>
            <a:pPr eaLnBrk="1" hangingPunct="1"/>
            <a:r>
              <a:rPr lang="en-US" dirty="0"/>
              <a:t>The </a:t>
            </a:r>
            <a:r>
              <a:rPr lang="en-US" dirty="0" err="1"/>
              <a:t>x</a:t>
            </a:r>
            <a:r>
              <a:rPr lang="en-US" dirty="0"/>
              <a:t> ray is produced from </a:t>
            </a:r>
            <a:r>
              <a:rPr lang="en-US" i="1" dirty="0" err="1"/>
              <a:t>n</a:t>
            </a:r>
            <a:r>
              <a:rPr lang="en-US" dirty="0"/>
              <a:t> = 2 to </a:t>
            </a:r>
            <a:r>
              <a:rPr lang="en-US" i="1" dirty="0" err="1"/>
              <a:t>n</a:t>
            </a:r>
            <a:r>
              <a:rPr lang="en-US" dirty="0"/>
              <a:t> = 1 transition</a:t>
            </a:r>
            <a:r>
              <a:rPr lang="en-US" dirty="0" smtClean="0"/>
              <a:t>.</a:t>
            </a:r>
          </a:p>
          <a:p>
            <a:pPr eaLnBrk="1" hangingPunct="1"/>
            <a:r>
              <a:rPr lang="en-US" dirty="0"/>
              <a:t>In general, the K series of </a:t>
            </a:r>
            <a:r>
              <a:rPr lang="en-US" dirty="0" err="1"/>
              <a:t>x</a:t>
            </a:r>
            <a:r>
              <a:rPr lang="en-US" dirty="0"/>
              <a:t> ray wavelengths are</a:t>
            </a:r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>
              <a:buFont typeface="Wingdings" pitchFamily="-84" charset="2"/>
              <a:buNone/>
            </a:pPr>
            <a:r>
              <a:rPr lang="en-US" dirty="0"/>
              <a:t>    </a:t>
            </a:r>
            <a:endParaRPr lang="en-US" dirty="0" smtClean="0"/>
          </a:p>
          <a:p>
            <a:pPr eaLnBrk="1" hangingPunct="1">
              <a:buFont typeface="Arial"/>
              <a:buChar char="•"/>
            </a:pPr>
            <a:r>
              <a:rPr lang="en-US" dirty="0" smtClean="0"/>
              <a:t>Moseley’s </a:t>
            </a:r>
            <a:r>
              <a:rPr lang="en-US" dirty="0"/>
              <a:t>research clarified the importance of the electron shells for all the elements, not just for </a:t>
            </a:r>
            <a:r>
              <a:rPr lang="en-US" dirty="0" smtClean="0"/>
              <a:t>hydrogen</a:t>
            </a:r>
          </a:p>
          <a:p>
            <a:pPr lvl="1" eaLnBrk="1" hangingPunct="1">
              <a:buFont typeface="Arial"/>
              <a:buChar char="•"/>
            </a:pPr>
            <a:r>
              <a:rPr lang="en-US" dirty="0" smtClean="0">
                <a:sym typeface="Wingdings"/>
              </a:rPr>
              <a:t>Concluded correctly that atomic number Z, rather than the atomic weight, is the determining factor in ordering of the periodic table</a:t>
            </a:r>
            <a:endParaRPr lang="en-US" dirty="0"/>
          </a:p>
          <a:p>
            <a:pPr eaLnBrk="1" hangingPunct="1">
              <a:buFont typeface="Arial"/>
              <a:buChar char="•"/>
            </a:pPr>
            <a:endParaRPr lang="en-US" dirty="0"/>
          </a:p>
        </p:txBody>
      </p:sp>
      <p:sp>
        <p:nvSpPr>
          <p:cNvPr id="45060" name="AutoShape 6"/>
          <p:cNvSpPr>
            <a:spLocks noChangeArrowheads="1"/>
          </p:cNvSpPr>
          <p:nvPr/>
        </p:nvSpPr>
        <p:spPr bwMode="auto">
          <a:xfrm>
            <a:off x="3657600" y="2590800"/>
            <a:ext cx="1219200" cy="838200"/>
          </a:xfrm>
          <a:prstGeom prst="downArrow">
            <a:avLst>
              <a:gd name="adj1" fmla="val 50000"/>
              <a:gd name="adj2" fmla="val 62500"/>
            </a:avLst>
          </a:prstGeom>
          <a:solidFill>
            <a:srgbClr val="FFFF00"/>
          </a:solidFill>
          <a:ln w="38100" cap="flat" cmpd="sng" algn="ctr">
            <a:solidFill>
              <a:srgbClr val="80000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>
              <a:ln>
                <a:solidFill>
                  <a:srgbClr val="800000"/>
                </a:solidFill>
              </a:ln>
              <a:solidFill>
                <a:srgbClr val="800000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Mar. 3, 2014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D45CD-16A2-224C-B70A-0D1B04896262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3313-001, Spring 2014                      Dr. Jaehoon Yu</a:t>
            </a:r>
            <a:endParaRPr lang="en-US"/>
          </a:p>
        </p:txBody>
      </p:sp>
      <p:graphicFrame>
        <p:nvGraphicFramePr>
          <p:cNvPr id="9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3238211"/>
              </p:ext>
            </p:extLst>
          </p:nvPr>
        </p:nvGraphicFramePr>
        <p:xfrm>
          <a:off x="1600200" y="1600200"/>
          <a:ext cx="3532187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4812" name="Equation" r:id="rId3" imgW="1714500" imgH="444500" progId="Equation.DSMT4">
                  <p:embed/>
                </p:oleObj>
              </mc:Choice>
              <mc:Fallback>
                <p:oleObj name="Equation" r:id="rId3" imgW="1714500" imgH="4445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1600200"/>
                        <a:ext cx="3532187" cy="9144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074314"/>
              </p:ext>
            </p:extLst>
          </p:nvPr>
        </p:nvGraphicFramePr>
        <p:xfrm>
          <a:off x="5086350" y="1600200"/>
          <a:ext cx="2381250" cy="887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4813" name="Equation" r:id="rId5" imgW="1155700" imgH="431800" progId="Equation.DSMT4">
                  <p:embed/>
                </p:oleObj>
              </mc:Choice>
              <mc:Fallback>
                <p:oleObj name="Equation" r:id="rId5" imgW="1155700" imgH="431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6350" y="1600200"/>
                        <a:ext cx="2381250" cy="8874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5036700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Mar. 3,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3313-001, Spring 2014                      Dr. Jaehoon Yu</a:t>
            </a:r>
            <a:endParaRPr lang="en-US"/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7350146-5D12-0E44-B4F6-28409F345D49}" type="slidenum">
              <a:rPr lang="en-US">
                <a:latin typeface="Arial Narrow" pitchFamily="-84" charset="0"/>
              </a:rPr>
              <a:pPr/>
              <a:t>2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76200"/>
            <a:ext cx="7772400" cy="762000"/>
          </a:xfrm>
        </p:spPr>
        <p:txBody>
          <a:bodyPr/>
          <a:lstStyle/>
          <a:p>
            <a:pPr eaLnBrk="1" hangingPunct="1"/>
            <a:r>
              <a:rPr lang="en-US" sz="5400" dirty="0">
                <a:ea typeface="ＭＳ Ｐゴシック" pitchFamily="-84" charset="-128"/>
                <a:cs typeface="ＭＳ Ｐゴシック" pitchFamily="-84" charset="-128"/>
              </a:rPr>
              <a:t>Announcements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305800" cy="5486400"/>
          </a:xfrm>
        </p:spPr>
        <p:txBody>
          <a:bodyPr/>
          <a:lstStyle/>
          <a:p>
            <a:pPr eaLnBrk="1" hangingPunct="1"/>
            <a:r>
              <a:rPr lang="en-US" sz="2400" dirty="0" smtClean="0"/>
              <a:t>Mid-term exam</a:t>
            </a:r>
          </a:p>
          <a:p>
            <a:pPr lvl="1" eaLnBrk="1" hangingPunct="1"/>
            <a:r>
              <a:rPr lang="en-US" sz="2000" dirty="0" smtClean="0"/>
              <a:t>In class on this Wednesday, Mar. 5</a:t>
            </a:r>
          </a:p>
          <a:p>
            <a:pPr lvl="1" eaLnBrk="1" hangingPunct="1"/>
            <a:r>
              <a:rPr lang="en-US" sz="2000" dirty="0" smtClean="0"/>
              <a:t>Covers </a:t>
            </a:r>
            <a:r>
              <a:rPr lang="en-US" sz="2000" dirty="0"/>
              <a:t>CH1.1 – what we finish </a:t>
            </a:r>
            <a:r>
              <a:rPr lang="en-US" sz="2000" dirty="0" smtClean="0"/>
              <a:t>today (</a:t>
            </a:r>
            <a:r>
              <a:rPr lang="en-US" sz="2000" dirty="0" smtClean="0"/>
              <a:t>CH4.6)</a:t>
            </a:r>
            <a:r>
              <a:rPr lang="en-US" sz="2000" dirty="0" smtClean="0"/>
              <a:t>+ appendices</a:t>
            </a:r>
          </a:p>
          <a:p>
            <a:pPr lvl="1" eaLnBrk="1" hangingPunct="1"/>
            <a:r>
              <a:rPr lang="en-US" sz="2000" dirty="0"/>
              <a:t>Mid-term exam constitutes 20% of the total</a:t>
            </a:r>
          </a:p>
          <a:p>
            <a:pPr lvl="1" eaLnBrk="1" hangingPunct="1"/>
            <a:r>
              <a:rPr lang="en-US" sz="2000" b="1" u="sng" dirty="0">
                <a:solidFill>
                  <a:srgbClr val="FF0000"/>
                </a:solidFill>
              </a:rPr>
              <a:t>Please do NOT miss the exam!  You will get an F if you miss it.</a:t>
            </a:r>
          </a:p>
          <a:p>
            <a:pPr lvl="1" eaLnBrk="1" hangingPunct="1"/>
            <a:r>
              <a:rPr lang="en-US" sz="2000" dirty="0" smtClean="0"/>
              <a:t>BYOF: You may bring a </a:t>
            </a:r>
            <a:r>
              <a:rPr lang="en-US" sz="2000" dirty="0"/>
              <a:t>one 8.5x11.5 sheet (front and back) of handwritten formulae and values of constants for the </a:t>
            </a:r>
            <a:r>
              <a:rPr lang="en-US" sz="2000" dirty="0" smtClean="0"/>
              <a:t>exam</a:t>
            </a:r>
          </a:p>
          <a:p>
            <a:pPr lvl="1" eaLnBrk="1" hangingPunct="1"/>
            <a:r>
              <a:rPr lang="en-US" sz="2000" dirty="0"/>
              <a:t>No derivations or solutions of any problems allowed</a:t>
            </a:r>
            <a:r>
              <a:rPr lang="en-US" sz="2000" dirty="0" smtClean="0"/>
              <a:t>!</a:t>
            </a:r>
            <a:endParaRPr lang="en-US" sz="2000" dirty="0"/>
          </a:p>
          <a:p>
            <a:pPr lvl="1" eaLnBrk="1" hangingPunct="1"/>
            <a:r>
              <a:rPr lang="en-US" sz="2000" dirty="0" smtClean="0"/>
              <a:t>No additional formulae or values of constants will be provided!</a:t>
            </a:r>
          </a:p>
          <a:p>
            <a:pPr eaLnBrk="1" hangingPunct="1"/>
            <a:r>
              <a:rPr lang="en-US" sz="2400" dirty="0" smtClean="0"/>
              <a:t>Reminder Homework </a:t>
            </a:r>
            <a:r>
              <a:rPr lang="en-US" sz="2400" dirty="0"/>
              <a:t>#3</a:t>
            </a:r>
          </a:p>
          <a:p>
            <a:pPr lvl="1" eaLnBrk="1" hangingPunct="1"/>
            <a:r>
              <a:rPr lang="en-US" sz="2000" dirty="0"/>
              <a:t>End of chapter problems on CH4: 5, 14, 17, 21, 23 and 45</a:t>
            </a:r>
          </a:p>
          <a:p>
            <a:pPr lvl="1" eaLnBrk="1" hangingPunct="1"/>
            <a:r>
              <a:rPr lang="en-US" sz="2000" dirty="0"/>
              <a:t>Due: Monday, </a:t>
            </a:r>
            <a:r>
              <a:rPr lang="en-US" sz="2000" dirty="0" smtClean="0"/>
              <a:t>March </a:t>
            </a:r>
            <a:r>
              <a:rPr lang="en-US" sz="2000" dirty="0" smtClean="0"/>
              <a:t>17</a:t>
            </a:r>
            <a:endParaRPr lang="en-US" sz="2000" dirty="0"/>
          </a:p>
          <a:p>
            <a:pPr eaLnBrk="1" hangingPunct="1"/>
            <a:r>
              <a:rPr lang="en-US" sz="2400" dirty="0"/>
              <a:t>Colloquium </a:t>
            </a:r>
            <a:r>
              <a:rPr lang="en-US" sz="2400" dirty="0" smtClean="0"/>
              <a:t>this Wednesday at 4pm in SH101</a:t>
            </a:r>
          </a:p>
          <a:p>
            <a:pPr lvl="1" eaLnBrk="1" hangingPunct="1"/>
            <a:r>
              <a:rPr lang="en-US" sz="2000" dirty="0" smtClean="0"/>
              <a:t>Dr. </a:t>
            </a:r>
            <a:r>
              <a:rPr lang="en-US" sz="2000" dirty="0" err="1" smtClean="0"/>
              <a:t>Xun</a:t>
            </a:r>
            <a:r>
              <a:rPr lang="en-US" sz="2000" dirty="0" smtClean="0"/>
              <a:t> </a:t>
            </a:r>
            <a:r>
              <a:rPr lang="en-US" sz="2000" dirty="0" err="1" smtClean="0"/>
              <a:t>Jia</a:t>
            </a:r>
            <a:r>
              <a:rPr lang="en-US" sz="2000" dirty="0" smtClean="0"/>
              <a:t> of UTSW Medical Center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660341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Shot 2014-03-03 at 11.02.52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Mar. 3, 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3313-001, Spring 2014                      Dr. Jaehoon Yu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D45CD-16A2-224C-B70A-0D1B0489626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6153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9213"/>
            <a:ext cx="8383588" cy="788987"/>
          </a:xfrm>
        </p:spPr>
        <p:txBody>
          <a:bodyPr/>
          <a:lstStyle/>
          <a:p>
            <a:pPr eaLnBrk="1" hangingPunct="1"/>
            <a:r>
              <a:rPr lang="en-US" sz="4000" dirty="0">
                <a:solidFill>
                  <a:srgbClr val="800000"/>
                </a:solidFill>
                <a:latin typeface="+mn-lt"/>
              </a:rPr>
              <a:t>The Correspondence Principle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384175" y="3733800"/>
            <a:ext cx="8226425" cy="965200"/>
          </a:xfrm>
        </p:spPr>
        <p:txBody>
          <a:bodyPr/>
          <a:lstStyle/>
          <a:p>
            <a:pPr marL="0" indent="0" eaLnBrk="1" hangingPunct="1">
              <a:buFont typeface="Wingdings" pitchFamily="-84" charset="2"/>
              <a:buNone/>
            </a:pPr>
            <a:r>
              <a:rPr lang="en-US" sz="2400" dirty="0">
                <a:solidFill>
                  <a:srgbClr val="3333CC"/>
                </a:solidFill>
              </a:rPr>
              <a:t>Need a principle to relate the new modern results with classical ones.</a:t>
            </a:r>
          </a:p>
        </p:txBody>
      </p:sp>
      <p:sp>
        <p:nvSpPr>
          <p:cNvPr id="38916" name="Oval 4"/>
          <p:cNvSpPr>
            <a:spLocks noChangeArrowheads="1"/>
          </p:cNvSpPr>
          <p:nvPr/>
        </p:nvSpPr>
        <p:spPr bwMode="auto">
          <a:xfrm>
            <a:off x="609600" y="914400"/>
            <a:ext cx="3657600" cy="11430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dirty="0">
                <a:solidFill>
                  <a:srgbClr val="3333CC"/>
                </a:solidFill>
                <a:latin typeface="+mn-lt"/>
              </a:rPr>
              <a:t>Classical electrodynamics</a:t>
            </a:r>
          </a:p>
        </p:txBody>
      </p:sp>
      <p:sp>
        <p:nvSpPr>
          <p:cNvPr id="38917" name="Oval 5"/>
          <p:cNvSpPr>
            <a:spLocks noChangeArrowheads="1"/>
          </p:cNvSpPr>
          <p:nvPr/>
        </p:nvSpPr>
        <p:spPr bwMode="auto">
          <a:xfrm>
            <a:off x="4800600" y="990600"/>
            <a:ext cx="3505200" cy="990600"/>
          </a:xfrm>
          <a:prstGeom prst="ellipse">
            <a:avLst/>
          </a:prstGeom>
          <a:solidFill>
            <a:srgbClr val="00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dirty="0">
                <a:solidFill>
                  <a:srgbClr val="3333CC"/>
                </a:solidFill>
                <a:latin typeface="+mn-lt"/>
              </a:rPr>
              <a:t>Bohr’s atomic model</a:t>
            </a:r>
          </a:p>
        </p:txBody>
      </p:sp>
      <p:sp>
        <p:nvSpPr>
          <p:cNvPr id="38918" name="AutoShape 6"/>
          <p:cNvSpPr>
            <a:spLocks noChangeArrowheads="1"/>
          </p:cNvSpPr>
          <p:nvPr/>
        </p:nvSpPr>
        <p:spPr bwMode="auto">
          <a:xfrm>
            <a:off x="2209800" y="2257425"/>
            <a:ext cx="4648200" cy="1095375"/>
          </a:xfrm>
          <a:prstGeom prst="downArrow">
            <a:avLst>
              <a:gd name="adj1" fmla="val 64750"/>
              <a:gd name="adj2" fmla="val 40681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dirty="0">
                <a:solidFill>
                  <a:srgbClr val="3333CC"/>
                </a:solidFill>
                <a:latin typeface="+mn-lt"/>
              </a:rPr>
              <a:t>Determine the properties </a:t>
            </a:r>
          </a:p>
          <a:p>
            <a:pPr algn="ctr"/>
            <a:r>
              <a:rPr lang="en-US" dirty="0">
                <a:solidFill>
                  <a:srgbClr val="3333CC"/>
                </a:solidFill>
                <a:latin typeface="+mn-lt"/>
              </a:rPr>
              <a:t>of radiation</a:t>
            </a:r>
          </a:p>
        </p:txBody>
      </p:sp>
      <p:sp>
        <p:nvSpPr>
          <p:cNvPr id="38919" name="AutoShape 8"/>
          <p:cNvSpPr>
            <a:spLocks noChangeArrowheads="1"/>
          </p:cNvSpPr>
          <p:nvPr/>
        </p:nvSpPr>
        <p:spPr bwMode="auto">
          <a:xfrm>
            <a:off x="304800" y="4619625"/>
            <a:ext cx="3289300" cy="990600"/>
          </a:xfrm>
          <a:prstGeom prst="rightArrow">
            <a:avLst>
              <a:gd name="adj1" fmla="val 75639"/>
              <a:gd name="adj2" fmla="val 96154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 dirty="0">
                <a:solidFill>
                  <a:srgbClr val="FFFF00"/>
                </a:solidFill>
                <a:latin typeface="+mn-lt"/>
              </a:rPr>
              <a:t>      Bohr’s correspondence </a:t>
            </a:r>
          </a:p>
          <a:p>
            <a:pPr algn="ctr"/>
            <a:r>
              <a:rPr lang="en-US" b="1" dirty="0">
                <a:solidFill>
                  <a:srgbClr val="FFFF00"/>
                </a:solidFill>
                <a:latin typeface="+mn-lt"/>
              </a:rPr>
              <a:t>principle</a:t>
            </a:r>
          </a:p>
        </p:txBody>
      </p:sp>
      <p:sp>
        <p:nvSpPr>
          <p:cNvPr id="38920" name="Rectangle 10"/>
          <p:cNvSpPr>
            <a:spLocks noChangeArrowheads="1"/>
          </p:cNvSpPr>
          <p:nvPr/>
        </p:nvSpPr>
        <p:spPr bwMode="auto">
          <a:xfrm>
            <a:off x="3765550" y="4579938"/>
            <a:ext cx="514985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3333CC"/>
                </a:solidFill>
                <a:latin typeface="+mn-lt"/>
              </a:rPr>
              <a:t>In the limits where classical and quantum theories should agree, the quantum theory must</a:t>
            </a:r>
            <a:r>
              <a:rPr lang="en-US" dirty="0" smtClean="0">
                <a:solidFill>
                  <a:srgbClr val="3333CC"/>
                </a:solidFill>
                <a:latin typeface="+mn-lt"/>
              </a:rPr>
              <a:t> produce the </a:t>
            </a:r>
            <a:r>
              <a:rPr lang="en-US" dirty="0">
                <a:solidFill>
                  <a:srgbClr val="3333CC"/>
                </a:solidFill>
                <a:latin typeface="+mn-lt"/>
              </a:rPr>
              <a:t>classical </a:t>
            </a:r>
            <a:r>
              <a:rPr lang="en-US" dirty="0" smtClean="0">
                <a:solidFill>
                  <a:srgbClr val="3333CC"/>
                </a:solidFill>
                <a:latin typeface="+mn-lt"/>
              </a:rPr>
              <a:t>results.</a:t>
            </a:r>
            <a:endParaRPr lang="en-US" dirty="0">
              <a:solidFill>
                <a:srgbClr val="3333CC"/>
              </a:solidFill>
              <a:latin typeface="+mn-lt"/>
            </a:endParaRPr>
          </a:p>
        </p:txBody>
      </p:sp>
      <p:sp>
        <p:nvSpPr>
          <p:cNvPr id="38921" name="Rectangle 11"/>
          <p:cNvSpPr>
            <a:spLocks noChangeArrowheads="1"/>
          </p:cNvSpPr>
          <p:nvPr/>
        </p:nvSpPr>
        <p:spPr bwMode="auto">
          <a:xfrm>
            <a:off x="4313238" y="1171575"/>
            <a:ext cx="41549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600" dirty="0">
                <a:solidFill>
                  <a:srgbClr val="3333CC"/>
                </a:solidFill>
                <a:latin typeface="+mn-lt"/>
              </a:rPr>
              <a:t>+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3333CC"/>
                </a:solidFill>
              </a:rPr>
              <a:t>Monday, Mar. 3, 2014</a:t>
            </a:r>
            <a:endParaRPr lang="en-US">
              <a:solidFill>
                <a:srgbClr val="3333CC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D45CD-16A2-224C-B70A-0D1B04896262}" type="slidenum">
              <a:rPr lang="en-US" smtClean="0">
                <a:solidFill>
                  <a:srgbClr val="3333CC"/>
                </a:solidFill>
                <a:latin typeface="+mn-lt"/>
              </a:rPr>
              <a:pPr>
                <a:defRPr/>
              </a:pPr>
              <a:t>4</a:t>
            </a:fld>
            <a:endParaRPr lang="en-US">
              <a:solidFill>
                <a:srgbClr val="3333CC"/>
              </a:solidFill>
              <a:latin typeface="+mn-lt"/>
            </a:endParaRP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>
                <a:solidFill>
                  <a:srgbClr val="3333CC"/>
                </a:solidFill>
              </a:rPr>
              <a:t>PHYS 3313-001, Spring 2014                      Dr. Jaehoon Yu</a:t>
            </a:r>
            <a:endParaRPr lang="en-US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006987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17"/>
          <p:cNvSpPr>
            <a:spLocks noGrp="1" noChangeArrowheads="1"/>
          </p:cNvSpPr>
          <p:nvPr>
            <p:ph type="title"/>
          </p:nvPr>
        </p:nvSpPr>
        <p:spPr>
          <a:xfrm>
            <a:off x="685800" y="-76200"/>
            <a:ext cx="7772400" cy="838200"/>
          </a:xfrm>
        </p:spPr>
        <p:txBody>
          <a:bodyPr/>
          <a:lstStyle/>
          <a:p>
            <a:pPr eaLnBrk="1" hangingPunct="1"/>
            <a:r>
              <a:rPr lang="en-US" sz="4000" dirty="0"/>
              <a:t>The Correspondence Principle</a:t>
            </a:r>
          </a:p>
        </p:txBody>
      </p:sp>
      <p:sp>
        <p:nvSpPr>
          <p:cNvPr id="39939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533400"/>
            <a:ext cx="8229600" cy="5562600"/>
          </a:xfrm>
        </p:spPr>
        <p:txBody>
          <a:bodyPr/>
          <a:lstStyle/>
          <a:p>
            <a:pPr eaLnBrk="1" hangingPunct="1"/>
            <a:r>
              <a:rPr lang="en-US" sz="2400" dirty="0" smtClean="0"/>
              <a:t>The </a:t>
            </a:r>
            <a:r>
              <a:rPr lang="en-US" sz="2400" dirty="0"/>
              <a:t>frequency of the radiation emitted </a:t>
            </a:r>
            <a:r>
              <a:rPr lang="en-US" sz="2400" i="1" dirty="0" err="1"/>
              <a:t>f</a:t>
            </a:r>
            <a:r>
              <a:rPr lang="en-US" sz="2400" baseline="-25000" dirty="0" err="1"/>
              <a:t>classical</a:t>
            </a:r>
            <a:r>
              <a:rPr lang="en-US" sz="2400" dirty="0"/>
              <a:t> is equal to the orbital frequency </a:t>
            </a:r>
            <a:r>
              <a:rPr lang="en-US" sz="2400" i="1" dirty="0" err="1"/>
              <a:t>f</a:t>
            </a:r>
            <a:r>
              <a:rPr lang="en-US" sz="2400" baseline="-25000" dirty="0" err="1"/>
              <a:t>orb</a:t>
            </a:r>
            <a:r>
              <a:rPr lang="en-US" sz="2400" dirty="0"/>
              <a:t> of the electron around the nucleus.</a:t>
            </a:r>
            <a:endParaRPr lang="en-US" sz="2400" dirty="0" smtClean="0"/>
          </a:p>
          <a:p>
            <a:pPr eaLnBrk="1" hangingPunct="1">
              <a:buNone/>
            </a:pPr>
            <a:endParaRPr lang="en-US" sz="2400" dirty="0" smtClean="0"/>
          </a:p>
          <a:p>
            <a:pPr eaLnBrk="1" hangingPunct="1"/>
            <a:endParaRPr lang="en-US" sz="2400" dirty="0" smtClean="0"/>
          </a:p>
          <a:p>
            <a:pPr eaLnBrk="1" hangingPunct="1"/>
            <a:r>
              <a:rPr lang="en-US" sz="2400" dirty="0" smtClean="0"/>
              <a:t>The </a:t>
            </a:r>
            <a:r>
              <a:rPr lang="en-US" sz="2400" dirty="0"/>
              <a:t>frequency of </a:t>
            </a:r>
            <a:r>
              <a:rPr lang="en-US" sz="2400" dirty="0" smtClean="0"/>
              <a:t>photon in the </a:t>
            </a:r>
            <a:r>
              <a:rPr lang="en-US" sz="2400" dirty="0"/>
              <a:t>transition from </a:t>
            </a:r>
            <a:r>
              <a:rPr lang="en-US" sz="2400" i="1" dirty="0"/>
              <a:t>n</a:t>
            </a:r>
            <a:r>
              <a:rPr lang="en-US" sz="2400" dirty="0"/>
              <a:t> + 1 to </a:t>
            </a:r>
            <a:r>
              <a:rPr lang="en-US" sz="2400" i="1" dirty="0"/>
              <a:t>n</a:t>
            </a:r>
            <a:r>
              <a:rPr lang="en-US" sz="2400" dirty="0"/>
              <a:t> is</a:t>
            </a:r>
            <a:endParaRPr lang="en-US" sz="2400" dirty="0" smtClean="0"/>
          </a:p>
          <a:p>
            <a:pPr eaLnBrk="1" hangingPunct="1">
              <a:buNone/>
            </a:pPr>
            <a:endParaRPr lang="en-US" sz="2400" dirty="0" smtClean="0"/>
          </a:p>
          <a:p>
            <a:pPr eaLnBrk="1" hangingPunct="1">
              <a:buNone/>
            </a:pPr>
            <a:endParaRPr lang="en-US" sz="2400" dirty="0" smtClean="0"/>
          </a:p>
          <a:p>
            <a:pPr eaLnBrk="1" hangingPunct="1"/>
            <a:r>
              <a:rPr lang="en-US" sz="2400" dirty="0" smtClean="0"/>
              <a:t>For </a:t>
            </a:r>
            <a:r>
              <a:rPr lang="en-US" sz="2400" dirty="0"/>
              <a:t>large </a:t>
            </a:r>
            <a:r>
              <a:rPr lang="en-US" sz="2400" i="1" dirty="0" err="1" smtClean="0"/>
              <a:t>n</a:t>
            </a:r>
            <a:r>
              <a:rPr lang="en-US" sz="2400" i="1" dirty="0" smtClean="0"/>
              <a:t> the classical limit</a:t>
            </a:r>
            <a:r>
              <a:rPr lang="en-US" sz="2400" dirty="0" smtClean="0"/>
              <a:t>,</a:t>
            </a:r>
            <a:r>
              <a:rPr lang="en-US" sz="2400" dirty="0"/>
              <a:t>		         </a:t>
            </a:r>
          </a:p>
          <a:p>
            <a:pPr eaLnBrk="1" hangingPunct="1"/>
            <a:endParaRPr lang="en-US" sz="2400" i="1" dirty="0"/>
          </a:p>
          <a:p>
            <a:pPr eaLnBrk="1" hangingPunct="1">
              <a:buFont typeface="Wingdings" pitchFamily="-84" charset="2"/>
              <a:buNone/>
            </a:pPr>
            <a:r>
              <a:rPr lang="en-US" sz="2400" dirty="0"/>
              <a:t>	Substitute </a:t>
            </a:r>
            <a:r>
              <a:rPr lang="en-US" sz="2400" i="1" dirty="0"/>
              <a:t>E</a:t>
            </a:r>
            <a:r>
              <a:rPr lang="en-US" sz="2400" baseline="-25000" dirty="0"/>
              <a:t>0</a:t>
            </a:r>
            <a:r>
              <a:rPr lang="en-US" sz="2400" dirty="0"/>
              <a:t>:</a:t>
            </a:r>
            <a:r>
              <a:rPr lang="en-US" sz="2400" dirty="0" smtClean="0"/>
              <a:t> </a:t>
            </a:r>
          </a:p>
          <a:p>
            <a:pPr eaLnBrk="1" hangingPunct="1">
              <a:buFont typeface="Wingdings" pitchFamily="-84" charset="2"/>
              <a:buNone/>
            </a:pPr>
            <a:endParaRPr lang="en-US" sz="2400" dirty="0" smtClean="0"/>
          </a:p>
          <a:p>
            <a:pPr eaLnBrk="1" hangingPunct="1">
              <a:buFont typeface="Wingdings" pitchFamily="-84" charset="2"/>
              <a:buNone/>
            </a:pPr>
            <a:r>
              <a:rPr lang="en-US" sz="2400" dirty="0" smtClean="0"/>
              <a:t>	So the frequency of the radiated E between classical theory and Bohr model agrees in large </a:t>
            </a:r>
            <a:r>
              <a:rPr lang="en-US" sz="2400" dirty="0" err="1" smtClean="0"/>
              <a:t>n</a:t>
            </a:r>
            <a:r>
              <a:rPr lang="en-US" sz="2400" dirty="0" smtClean="0"/>
              <a:t> case!!</a:t>
            </a:r>
            <a:endParaRPr lang="en-US" sz="2400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Mar. 3, 2014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D45CD-16A2-224C-B70A-0D1B0489626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3313-001, Spring 2014                      Dr. Jaehoon Yu</a:t>
            </a:r>
            <a:endParaRPr lang="en-US"/>
          </a:p>
        </p:txBody>
      </p:sp>
      <p:graphicFrame>
        <p:nvGraphicFramePr>
          <p:cNvPr id="38195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9446800"/>
              </p:ext>
            </p:extLst>
          </p:nvPr>
        </p:nvGraphicFramePr>
        <p:xfrm>
          <a:off x="630238" y="1579563"/>
          <a:ext cx="1568450" cy="328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0136" name="Equation" r:id="rId3" imgW="914400" imgH="203200" progId="Equation.DSMT4">
                  <p:embed/>
                </p:oleObj>
              </mc:Choice>
              <mc:Fallback>
                <p:oleObj name="Equation" r:id="rId3" imgW="914400" imgH="203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238" y="1579563"/>
                        <a:ext cx="1568450" cy="3286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195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6726115"/>
              </p:ext>
            </p:extLst>
          </p:nvPr>
        </p:nvGraphicFramePr>
        <p:xfrm>
          <a:off x="2187575" y="1423987"/>
          <a:ext cx="631825" cy="636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0137" name="Equation" r:id="rId5" imgW="368300" imgH="393700" progId="Equation.DSMT4">
                  <p:embed/>
                </p:oleObj>
              </mc:Choice>
              <mc:Fallback>
                <p:oleObj name="Equation" r:id="rId5" imgW="368300" imgH="3937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87575" y="1423987"/>
                        <a:ext cx="631825" cy="636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195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5798100"/>
              </p:ext>
            </p:extLst>
          </p:nvPr>
        </p:nvGraphicFramePr>
        <p:xfrm>
          <a:off x="2830512" y="1425575"/>
          <a:ext cx="827088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0138" name="Equation" r:id="rId7" imgW="482600" imgH="393700" progId="Equation.DSMT4">
                  <p:embed/>
                </p:oleObj>
              </mc:Choice>
              <mc:Fallback>
                <p:oleObj name="Equation" r:id="rId7" imgW="482600" imgH="3937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30512" y="1425575"/>
                        <a:ext cx="827088" cy="635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195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1195810"/>
              </p:ext>
            </p:extLst>
          </p:nvPr>
        </p:nvGraphicFramePr>
        <p:xfrm>
          <a:off x="3581400" y="1374775"/>
          <a:ext cx="1897062" cy="71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0139" name="Equation" r:id="rId9" imgW="1104900" imgH="444500" progId="Equation.DSMT4">
                  <p:embed/>
                </p:oleObj>
              </mc:Choice>
              <mc:Fallback>
                <p:oleObj name="Equation" r:id="rId9" imgW="1104900" imgH="4445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1374775"/>
                        <a:ext cx="1897062" cy="717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195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7830516"/>
              </p:ext>
            </p:extLst>
          </p:nvPr>
        </p:nvGraphicFramePr>
        <p:xfrm>
          <a:off x="5486400" y="1308100"/>
          <a:ext cx="2179638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0140" name="Equation" r:id="rId11" imgW="1270000" imgH="495300" progId="Equation.DSMT4">
                  <p:embed/>
                </p:oleObj>
              </mc:Choice>
              <mc:Fallback>
                <p:oleObj name="Equation" r:id="rId11" imgW="1270000" imgH="4953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1308100"/>
                        <a:ext cx="2179638" cy="800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196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3896751"/>
              </p:ext>
            </p:extLst>
          </p:nvPr>
        </p:nvGraphicFramePr>
        <p:xfrm>
          <a:off x="7705725" y="1374775"/>
          <a:ext cx="1046163" cy="75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0141" name="Equation" r:id="rId13" imgW="609600" imgH="469900" progId="Equation.DSMT4">
                  <p:embed/>
                </p:oleObj>
              </mc:Choice>
              <mc:Fallback>
                <p:oleObj name="Equation" r:id="rId13" imgW="609600" imgH="4699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05725" y="1374775"/>
                        <a:ext cx="1046163" cy="758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1961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1744763"/>
              </p:ext>
            </p:extLst>
          </p:nvPr>
        </p:nvGraphicFramePr>
        <p:xfrm>
          <a:off x="736600" y="2590800"/>
          <a:ext cx="3192463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0142" name="Equation" r:id="rId15" imgW="1816100" imgH="520700" progId="Equation.DSMT4">
                  <p:embed/>
                </p:oleObj>
              </mc:Choice>
              <mc:Fallback>
                <p:oleObj name="Equation" r:id="rId15" imgW="1816100" imgH="5207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6600" y="2590800"/>
                        <a:ext cx="3192463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1962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0958436"/>
              </p:ext>
            </p:extLst>
          </p:nvPr>
        </p:nvGraphicFramePr>
        <p:xfrm>
          <a:off x="3938588" y="2679700"/>
          <a:ext cx="2276475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0143" name="Equation" r:id="rId17" imgW="1295400" imgH="469900" progId="Equation.DSMT4">
                  <p:embed/>
                </p:oleObj>
              </mc:Choice>
              <mc:Fallback>
                <p:oleObj name="Equation" r:id="rId17" imgW="1295400" imgH="4699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38588" y="2679700"/>
                        <a:ext cx="2276475" cy="825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1963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5647662"/>
              </p:ext>
            </p:extLst>
          </p:nvPr>
        </p:nvGraphicFramePr>
        <p:xfrm>
          <a:off x="6335713" y="2590800"/>
          <a:ext cx="1763712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0144" name="Equation" r:id="rId19" imgW="1003300" imgH="520700" progId="Equation.DSMT4">
                  <p:embed/>
                </p:oleObj>
              </mc:Choice>
              <mc:Fallback>
                <p:oleObj name="Equation" r:id="rId19" imgW="1003300" imgH="5207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35713" y="2590800"/>
                        <a:ext cx="1763712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1965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6437362"/>
              </p:ext>
            </p:extLst>
          </p:nvPr>
        </p:nvGraphicFramePr>
        <p:xfrm>
          <a:off x="4340225" y="3581400"/>
          <a:ext cx="2503488" cy="808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0145" name="Equation" r:id="rId21" imgW="1219200" imgH="393700" progId="Equation.DSMT4">
                  <p:embed/>
                </p:oleObj>
              </mc:Choice>
              <mc:Fallback>
                <p:oleObj name="Equation" r:id="rId21" imgW="1219200" imgH="3937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0225" y="3581400"/>
                        <a:ext cx="2503488" cy="808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1966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3998587"/>
              </p:ext>
            </p:extLst>
          </p:nvPr>
        </p:nvGraphicFramePr>
        <p:xfrm>
          <a:off x="2473325" y="4433888"/>
          <a:ext cx="1747838" cy="808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0146" name="Equation" r:id="rId23" imgW="850900" imgH="393700" progId="Equation.DSMT4">
                  <p:embed/>
                </p:oleObj>
              </mc:Choice>
              <mc:Fallback>
                <p:oleObj name="Equation" r:id="rId23" imgW="850900" imgH="3937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73325" y="4433888"/>
                        <a:ext cx="1747838" cy="808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1967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3905143"/>
              </p:ext>
            </p:extLst>
          </p:nvPr>
        </p:nvGraphicFramePr>
        <p:xfrm>
          <a:off x="4311650" y="4356100"/>
          <a:ext cx="2112963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0147" name="Equation" r:id="rId25" imgW="1028700" imgH="469900" progId="Equation.DSMT4">
                  <p:embed/>
                </p:oleObj>
              </mc:Choice>
              <mc:Fallback>
                <p:oleObj name="Equation" r:id="rId25" imgW="1028700" imgH="4699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11650" y="4356100"/>
                        <a:ext cx="2112963" cy="965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1968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3959667"/>
              </p:ext>
            </p:extLst>
          </p:nvPr>
        </p:nvGraphicFramePr>
        <p:xfrm>
          <a:off x="6399213" y="4370388"/>
          <a:ext cx="1250950" cy="963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0148" name="Equation" r:id="rId27" imgW="609600" imgH="469900" progId="Equation.DSMT4">
                  <p:embed/>
                </p:oleObj>
              </mc:Choice>
              <mc:Fallback>
                <p:oleObj name="Equation" r:id="rId27" imgW="609600" imgH="4699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99213" y="4370388"/>
                        <a:ext cx="1250950" cy="9636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1969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3335902"/>
              </p:ext>
            </p:extLst>
          </p:nvPr>
        </p:nvGraphicFramePr>
        <p:xfrm>
          <a:off x="7740650" y="4648200"/>
          <a:ext cx="1174750" cy="417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0149" name="Equation" r:id="rId29" imgW="571500" imgH="203200" progId="Equation.DSMT4">
                  <p:embed/>
                </p:oleObj>
              </mc:Choice>
              <mc:Fallback>
                <p:oleObj name="Equation" r:id="rId29" imgW="571500" imgH="203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40650" y="4648200"/>
                        <a:ext cx="1174750" cy="4175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0180908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-152400"/>
            <a:ext cx="7772400" cy="838200"/>
          </a:xfrm>
        </p:spPr>
        <p:txBody>
          <a:bodyPr/>
          <a:lstStyle/>
          <a:p>
            <a:r>
              <a:rPr lang="en-US" dirty="0" smtClean="0"/>
              <a:t>Importance of Bohr’s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533400"/>
            <a:ext cx="8305800" cy="5257800"/>
          </a:xfrm>
        </p:spPr>
        <p:txBody>
          <a:bodyPr/>
          <a:lstStyle/>
          <a:p>
            <a:r>
              <a:rPr lang="en-US" dirty="0" smtClean="0"/>
              <a:t>Demonstrated the need for Plank’s constant in understanding the atomic structure</a:t>
            </a:r>
          </a:p>
          <a:p>
            <a:r>
              <a:rPr lang="en-US" dirty="0" smtClean="0"/>
              <a:t>Assumption of quantized angular momentum which led to quantization of other quantities, </a:t>
            </a:r>
            <a:r>
              <a:rPr lang="en-US" dirty="0" err="1" smtClean="0"/>
              <a:t>r</a:t>
            </a:r>
            <a:r>
              <a:rPr lang="en-US" dirty="0" smtClean="0"/>
              <a:t>, </a:t>
            </a:r>
            <a:r>
              <a:rPr lang="en-US" dirty="0" err="1" smtClean="0"/>
              <a:t>v</a:t>
            </a:r>
            <a:r>
              <a:rPr lang="en-US" dirty="0" smtClean="0"/>
              <a:t> and E as follows</a:t>
            </a:r>
          </a:p>
          <a:p>
            <a:r>
              <a:rPr lang="en-US" dirty="0" smtClean="0"/>
              <a:t>Orbital Radius:</a:t>
            </a:r>
          </a:p>
          <a:p>
            <a:endParaRPr lang="en-US" dirty="0" smtClean="0"/>
          </a:p>
          <a:p>
            <a:r>
              <a:rPr lang="en-US" dirty="0" smtClean="0"/>
              <a:t>Orbital Speed:</a:t>
            </a:r>
          </a:p>
          <a:p>
            <a:endParaRPr lang="en-US" dirty="0" smtClean="0"/>
          </a:p>
          <a:p>
            <a:r>
              <a:rPr lang="en-US" dirty="0" smtClean="0"/>
              <a:t>Energy levels: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Mar. 3,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3313-001, Spring 2014       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D45CD-16A2-224C-B70A-0D1B0489626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41984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8722275"/>
              </p:ext>
            </p:extLst>
          </p:nvPr>
        </p:nvGraphicFramePr>
        <p:xfrm>
          <a:off x="5791200" y="3228975"/>
          <a:ext cx="685800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84" name="Equation" r:id="rId3" imgW="304800" imgH="228600" progId="Equation.DSMT4">
                  <p:embed/>
                </p:oleObj>
              </mc:Choice>
              <mc:Fallback>
                <p:oleObj name="Equation" r:id="rId3" imgW="3048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3228975"/>
                        <a:ext cx="685800" cy="514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84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0175284"/>
              </p:ext>
            </p:extLst>
          </p:nvPr>
        </p:nvGraphicFramePr>
        <p:xfrm>
          <a:off x="3519488" y="4216400"/>
          <a:ext cx="1476375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85" name="Equation" r:id="rId5" imgW="622300" imgH="431800" progId="Equation.DSMT4">
                  <p:embed/>
                </p:oleObj>
              </mc:Choice>
              <mc:Fallback>
                <p:oleObj name="Equation" r:id="rId5" imgW="622300" imgH="431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19488" y="4216400"/>
                        <a:ext cx="1476375" cy="965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84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9464600"/>
              </p:ext>
            </p:extLst>
          </p:nvPr>
        </p:nvGraphicFramePr>
        <p:xfrm>
          <a:off x="3471863" y="5181600"/>
          <a:ext cx="2455862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86" name="Equation" r:id="rId7" imgW="1054100" imgH="457200" progId="Equation.DSMT4">
                  <p:embed/>
                </p:oleObj>
              </mc:Choice>
              <mc:Fallback>
                <p:oleObj name="Equation" r:id="rId7" imgW="105410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71863" y="5181600"/>
                        <a:ext cx="2455862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84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0033227"/>
              </p:ext>
            </p:extLst>
          </p:nvPr>
        </p:nvGraphicFramePr>
        <p:xfrm>
          <a:off x="3443288" y="3048000"/>
          <a:ext cx="2343150" cy="102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87" name="Equation" r:id="rId9" imgW="1041400" imgH="457200" progId="Equation.DSMT4">
                  <p:embed/>
                </p:oleObj>
              </mc:Choice>
              <mc:Fallback>
                <p:oleObj name="Equation" r:id="rId9" imgW="104140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3288" y="3048000"/>
                        <a:ext cx="2343150" cy="1028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84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6760450"/>
              </p:ext>
            </p:extLst>
          </p:nvPr>
        </p:nvGraphicFramePr>
        <p:xfrm>
          <a:off x="4978400" y="4267200"/>
          <a:ext cx="1025525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88" name="Equation" r:id="rId11" imgW="431800" imgH="431800" progId="Equation.DSMT4">
                  <p:embed/>
                </p:oleObj>
              </mc:Choice>
              <mc:Fallback>
                <p:oleObj name="Equation" r:id="rId11" imgW="431800" imgH="431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78400" y="4267200"/>
                        <a:ext cx="1025525" cy="965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847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0453806"/>
              </p:ext>
            </p:extLst>
          </p:nvPr>
        </p:nvGraphicFramePr>
        <p:xfrm>
          <a:off x="5943600" y="5253037"/>
          <a:ext cx="533400" cy="919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89" name="Equation" r:id="rId13" imgW="228600" imgH="393700" progId="Equation.DSMT4">
                  <p:embed/>
                </p:oleObj>
              </mc:Choice>
              <mc:Fallback>
                <p:oleObj name="Equation" r:id="rId13" imgW="228600" imgH="3937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5253037"/>
                        <a:ext cx="533400" cy="919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Oval 12"/>
          <p:cNvSpPr/>
          <p:nvPr/>
        </p:nvSpPr>
        <p:spPr bwMode="auto">
          <a:xfrm>
            <a:off x="6096000" y="3276600"/>
            <a:ext cx="457200" cy="457200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5638800" y="4724400"/>
            <a:ext cx="457200" cy="457200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5943600" y="5715000"/>
            <a:ext cx="457200" cy="457200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2465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-76200"/>
            <a:ext cx="8458200" cy="914400"/>
          </a:xfrm>
        </p:spPr>
        <p:txBody>
          <a:bodyPr/>
          <a:lstStyle/>
          <a:p>
            <a:pPr eaLnBrk="1" hangingPunct="1"/>
            <a:r>
              <a:rPr lang="en-US" sz="4000" dirty="0" smtClean="0"/>
              <a:t>Successes </a:t>
            </a:r>
            <a:r>
              <a:rPr lang="en-US" sz="4000" dirty="0"/>
              <a:t>and Failures of the Bohr Model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>
          <a:xfrm>
            <a:off x="-76200" y="762000"/>
            <a:ext cx="8915399" cy="5486400"/>
          </a:xfrm>
        </p:spPr>
        <p:txBody>
          <a:bodyPr/>
          <a:lstStyle/>
          <a:p>
            <a:pPr eaLnBrk="1" hangingPunct="1"/>
            <a:r>
              <a:rPr lang="en-US" sz="2800" dirty="0"/>
              <a:t>The electron and hydrogen nucleus actually </a:t>
            </a:r>
            <a:r>
              <a:rPr lang="en-US" sz="2800" dirty="0" smtClean="0"/>
              <a:t>revolve </a:t>
            </a:r>
            <a:r>
              <a:rPr lang="en-US" sz="2800" dirty="0"/>
              <a:t>about their mutual center of </a:t>
            </a:r>
            <a:r>
              <a:rPr lang="en-US" sz="2800" dirty="0" smtClean="0"/>
              <a:t>mass </a:t>
            </a:r>
            <a:r>
              <a:rPr lang="en-US" sz="2800" dirty="0" smtClean="0">
                <a:sym typeface="Wingdings"/>
              </a:rPr>
              <a:t> reduced mass correction!!</a:t>
            </a:r>
            <a:endParaRPr lang="en-US" sz="2800" dirty="0" smtClean="0"/>
          </a:p>
          <a:p>
            <a:pPr eaLnBrk="1" hangingPunct="1"/>
            <a:endParaRPr lang="en-US" sz="2800" dirty="0" smtClean="0"/>
          </a:p>
          <a:p>
            <a:pPr eaLnBrk="1" hangingPunct="1">
              <a:buNone/>
            </a:pPr>
            <a:endParaRPr lang="en-US" sz="2800" dirty="0" smtClean="0"/>
          </a:p>
          <a:p>
            <a:pPr eaLnBrk="1" hangingPunct="1"/>
            <a:r>
              <a:rPr lang="en-US" sz="2800" dirty="0" smtClean="0"/>
              <a:t>All we need is to replace m</a:t>
            </a:r>
            <a:r>
              <a:rPr lang="en-US" sz="2800" baseline="-25000" dirty="0" smtClean="0"/>
              <a:t>e</a:t>
            </a:r>
            <a:r>
              <a:rPr lang="en-US" sz="2800" dirty="0" smtClean="0"/>
              <a:t> with atom’s </a:t>
            </a:r>
            <a:r>
              <a:rPr lang="en-US" sz="2800" b="1" dirty="0">
                <a:solidFill>
                  <a:srgbClr val="000000"/>
                </a:solidFill>
              </a:rPr>
              <a:t>reduced mass</a:t>
            </a:r>
            <a:r>
              <a:rPr lang="en-US" sz="2800" dirty="0"/>
              <a:t>.</a:t>
            </a:r>
          </a:p>
          <a:p>
            <a:pPr eaLnBrk="1" hangingPunct="1"/>
            <a:endParaRPr lang="en-US" sz="2800" dirty="0" smtClean="0"/>
          </a:p>
          <a:p>
            <a:pPr eaLnBrk="1" hangingPunct="1">
              <a:buNone/>
            </a:pPr>
            <a:endParaRPr lang="en-US" sz="2800" dirty="0" smtClean="0"/>
          </a:p>
          <a:p>
            <a:pPr eaLnBrk="1" hangingPunct="1"/>
            <a:r>
              <a:rPr lang="en-US" sz="2800" dirty="0"/>
              <a:t>The </a:t>
            </a:r>
            <a:r>
              <a:rPr lang="en-US" sz="2800" dirty="0" err="1"/>
              <a:t>Rydberg</a:t>
            </a:r>
            <a:r>
              <a:rPr lang="en-US" sz="2800" dirty="0"/>
              <a:t> constant for infinite nuclear </a:t>
            </a:r>
            <a:r>
              <a:rPr lang="en-US" sz="2800" dirty="0" smtClean="0"/>
              <a:t>mass, R</a:t>
            </a:r>
            <a:r>
              <a:rPr lang="en-US" sz="2800" baseline="-25000" dirty="0" smtClean="0"/>
              <a:t>∞  </a:t>
            </a:r>
            <a:r>
              <a:rPr lang="en-US" sz="2800" dirty="0" smtClean="0"/>
              <a:t>is </a:t>
            </a:r>
            <a:r>
              <a:rPr lang="en-US" sz="2800" dirty="0"/>
              <a:t>replaced by </a:t>
            </a:r>
            <a:r>
              <a:rPr lang="en-US" sz="2800" i="1" dirty="0"/>
              <a:t>R</a:t>
            </a:r>
            <a:r>
              <a:rPr lang="en-US" sz="2800" dirty="0"/>
              <a:t>.</a:t>
            </a:r>
          </a:p>
          <a:p>
            <a:pPr eaLnBrk="1" hangingPunct="1"/>
            <a:endParaRPr lang="en-US" sz="2800" dirty="0"/>
          </a:p>
        </p:txBody>
      </p:sp>
      <p:pic>
        <p:nvPicPr>
          <p:cNvPr id="40964" name="Picture 11" descr="0417"/>
          <p:cNvPicPr preferRelativeResize="0">
            <a:picLocks noChangeAspect="1" noChangeArrowheads="1"/>
          </p:cNvPicPr>
          <p:nvPr/>
        </p:nvPicPr>
        <p:blipFill>
          <a:blip r:embed="rId3"/>
          <a:srcRect b="5940"/>
          <a:stretch>
            <a:fillRect/>
          </a:stretch>
        </p:blipFill>
        <p:spPr bwMode="auto">
          <a:xfrm>
            <a:off x="3021013" y="1676400"/>
            <a:ext cx="3101975" cy="120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Mar. 3, 2014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D45CD-16A2-224C-B70A-0D1B0489626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3313-001, Spring 2014                      Dr. Jaehoon Yu</a:t>
            </a:r>
            <a:endParaRPr lang="en-US"/>
          </a:p>
        </p:txBody>
      </p:sp>
      <p:graphicFrame>
        <p:nvGraphicFramePr>
          <p:cNvPr id="38297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4133816"/>
              </p:ext>
            </p:extLst>
          </p:nvPr>
        </p:nvGraphicFramePr>
        <p:xfrm>
          <a:off x="2932113" y="3276600"/>
          <a:ext cx="2219325" cy="100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1888" name="Equation" r:id="rId4" imgW="952500" imgH="431800" progId="Equation.DSMT4">
                  <p:embed/>
                </p:oleObj>
              </mc:Choice>
              <mc:Fallback>
                <p:oleObj name="Equation" r:id="rId4" imgW="952500" imgH="431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32113" y="3276600"/>
                        <a:ext cx="2219325" cy="1006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297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4414873"/>
              </p:ext>
            </p:extLst>
          </p:nvPr>
        </p:nvGraphicFramePr>
        <p:xfrm>
          <a:off x="5181600" y="3276600"/>
          <a:ext cx="1509713" cy="100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1889" name="Equation" r:id="rId6" imgW="647700" imgH="431800" progId="Equation.DSMT4">
                  <p:embed/>
                </p:oleObj>
              </mc:Choice>
              <mc:Fallback>
                <p:oleObj name="Equation" r:id="rId6" imgW="647700" imgH="431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3276600"/>
                        <a:ext cx="1509713" cy="1006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298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9854329"/>
              </p:ext>
            </p:extLst>
          </p:nvPr>
        </p:nvGraphicFramePr>
        <p:xfrm>
          <a:off x="1995488" y="4859338"/>
          <a:ext cx="1863725" cy="100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1890" name="Equation" r:id="rId8" imgW="800100" imgH="431800" progId="Equation.DSMT4">
                  <p:embed/>
                </p:oleObj>
              </mc:Choice>
              <mc:Fallback>
                <p:oleObj name="Equation" r:id="rId8" imgW="800100" imgH="431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5488" y="4859338"/>
                        <a:ext cx="1863725" cy="1006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298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4323242"/>
              </p:ext>
            </p:extLst>
          </p:nvPr>
        </p:nvGraphicFramePr>
        <p:xfrm>
          <a:off x="3840163" y="4876800"/>
          <a:ext cx="2217737" cy="100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1891" name="Equation" r:id="rId10" imgW="952500" imgH="431800" progId="Equation.DSMT4">
                  <p:embed/>
                </p:oleObj>
              </mc:Choice>
              <mc:Fallback>
                <p:oleObj name="Equation" r:id="rId10" imgW="952500" imgH="431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40163" y="4876800"/>
                        <a:ext cx="2217737" cy="1006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298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2222517"/>
              </p:ext>
            </p:extLst>
          </p:nvPr>
        </p:nvGraphicFramePr>
        <p:xfrm>
          <a:off x="6086475" y="4818062"/>
          <a:ext cx="2219325" cy="1125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1892" name="Equation" r:id="rId12" imgW="952500" imgH="482600" progId="Equation.DSMT4">
                  <p:embed/>
                </p:oleObj>
              </mc:Choice>
              <mc:Fallback>
                <p:oleObj name="Equation" r:id="rId12" imgW="952500" imgH="482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6475" y="4818062"/>
                        <a:ext cx="2219325" cy="1125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2983" name="Object 7"/>
          <p:cNvGraphicFramePr>
            <a:graphicFrameLocks noChangeAspect="1"/>
          </p:cNvGraphicFramePr>
          <p:nvPr/>
        </p:nvGraphicFramePr>
        <p:xfrm>
          <a:off x="5808662" y="5943600"/>
          <a:ext cx="3030538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1893" name="Equation" r:id="rId14" imgW="1955800" imgH="228600" progId="Equation.DSMT4">
                  <p:embed/>
                </p:oleObj>
              </mc:Choice>
              <mc:Fallback>
                <p:oleObj name="Equation" r:id="rId14" imgW="19558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08662" y="5943600"/>
                        <a:ext cx="3030538" cy="354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6360451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762000"/>
          </a:xfrm>
        </p:spPr>
        <p:txBody>
          <a:bodyPr/>
          <a:lstStyle/>
          <a:p>
            <a:pPr eaLnBrk="1" hangingPunct="1"/>
            <a:r>
              <a:rPr lang="en-US" sz="4000" dirty="0"/>
              <a:t>Limitations of the Bohr Model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838200"/>
            <a:ext cx="8763000" cy="5181600"/>
          </a:xfrm>
        </p:spPr>
        <p:txBody>
          <a:bodyPr/>
          <a:lstStyle/>
          <a:p>
            <a:pPr marL="609600" indent="-609600" eaLnBrk="1" hangingPunct="1">
              <a:spcBef>
                <a:spcPct val="0"/>
              </a:spcBef>
              <a:buFont typeface="Wingdings" pitchFamily="-84" charset="2"/>
              <a:buNone/>
            </a:pPr>
            <a:r>
              <a:rPr lang="en-US" dirty="0"/>
              <a:t>The Bohr model was a great step of the new quantum theory,</a:t>
            </a:r>
            <a:r>
              <a:rPr lang="en-US" dirty="0" smtClean="0"/>
              <a:t> but </a:t>
            </a:r>
            <a:r>
              <a:rPr lang="en-US" dirty="0"/>
              <a:t>it had its limitations</a:t>
            </a:r>
            <a:r>
              <a:rPr lang="en-US" dirty="0" smtClean="0"/>
              <a:t>.</a:t>
            </a:r>
          </a:p>
          <a:p>
            <a:pPr marL="609600" indent="-609600" eaLnBrk="1" hangingPunct="1">
              <a:buClr>
                <a:schemeClr val="tx1"/>
              </a:buClr>
              <a:buSzPct val="90000"/>
              <a:buFont typeface="Wingdings" pitchFamily="-84" charset="2"/>
              <a:buAutoNum type="arabicParenR"/>
            </a:pPr>
            <a:r>
              <a:rPr lang="en-US" dirty="0"/>
              <a:t>Works only to single-electron </a:t>
            </a:r>
            <a:r>
              <a:rPr lang="en-US" dirty="0" smtClean="0"/>
              <a:t>atoms</a:t>
            </a:r>
          </a:p>
          <a:p>
            <a:pPr marL="1009650" lvl="1" indent="-609600" eaLnBrk="1" hangingPunct="1">
              <a:buClr>
                <a:schemeClr val="tx1"/>
              </a:buClr>
              <a:buSzPct val="90000"/>
            </a:pPr>
            <a:r>
              <a:rPr lang="en-US" dirty="0" smtClean="0"/>
              <a:t>Works even for ions </a:t>
            </a:r>
            <a:r>
              <a:rPr lang="en-US" dirty="0" smtClean="0">
                <a:sym typeface="Wingdings"/>
              </a:rPr>
              <a:t> What would change?</a:t>
            </a:r>
          </a:p>
          <a:p>
            <a:pPr marL="1009650" lvl="1" indent="-609600" eaLnBrk="1" hangingPunct="1">
              <a:buClr>
                <a:schemeClr val="tx1"/>
              </a:buClr>
              <a:buSzPct val="90000"/>
            </a:pPr>
            <a:r>
              <a:rPr lang="en-US" dirty="0" smtClean="0">
                <a:sym typeface="Wingdings"/>
              </a:rPr>
              <a:t>The charge of the nucleus</a:t>
            </a:r>
            <a:endParaRPr lang="en-US" dirty="0" smtClean="0"/>
          </a:p>
          <a:p>
            <a:pPr marL="609600" indent="-609600" eaLnBrk="1" hangingPunct="1">
              <a:buClr>
                <a:schemeClr val="tx1"/>
              </a:buClr>
              <a:buSzPct val="90000"/>
              <a:buFont typeface="Wingdings" pitchFamily="-84" charset="2"/>
              <a:buAutoNum type="arabicParenR"/>
            </a:pPr>
            <a:r>
              <a:rPr lang="en-US" dirty="0"/>
              <a:t>Could not account for the intensities or the fine structure of the spectral </a:t>
            </a:r>
            <a:r>
              <a:rPr lang="en-US" dirty="0" smtClean="0"/>
              <a:t>lines</a:t>
            </a:r>
          </a:p>
          <a:p>
            <a:pPr marL="1009650" lvl="1" indent="-609600" eaLnBrk="1" hangingPunct="1">
              <a:buClr>
                <a:schemeClr val="tx1"/>
              </a:buClr>
              <a:buSzPct val="90000"/>
            </a:pPr>
            <a:r>
              <a:rPr lang="en-US" dirty="0" smtClean="0"/>
              <a:t>Fine structure is caused by the electron spin</a:t>
            </a:r>
          </a:p>
          <a:p>
            <a:pPr marL="1009650" lvl="1" indent="-609600" eaLnBrk="1" hangingPunct="1">
              <a:buClr>
                <a:schemeClr val="tx1"/>
              </a:buClr>
              <a:buSzPct val="90000"/>
            </a:pPr>
            <a:r>
              <a:rPr lang="en-US" dirty="0" smtClean="0"/>
              <a:t>Under a magnetic field, the spectrum splits by the spin</a:t>
            </a:r>
          </a:p>
          <a:p>
            <a:pPr marL="609600" indent="-609600" eaLnBrk="1" hangingPunct="1">
              <a:buClr>
                <a:schemeClr val="tx1"/>
              </a:buClr>
              <a:buSzPct val="90000"/>
              <a:buFont typeface="Wingdings" pitchFamily="-84" charset="2"/>
              <a:buAutoNum type="arabicParenR"/>
            </a:pPr>
            <a:r>
              <a:rPr lang="en-US" dirty="0"/>
              <a:t>Could not explain the binding of atoms into </a:t>
            </a:r>
            <a:r>
              <a:rPr lang="en-US" dirty="0" smtClean="0"/>
              <a:t>molecules</a:t>
            </a:r>
          </a:p>
          <a:p>
            <a:pPr marL="609600" indent="-609600" eaLnBrk="1" hangingPunct="1">
              <a:buFont typeface="Wingdings" pitchFamily="-84" charset="2"/>
              <a:buNone/>
            </a:pPr>
            <a:endParaRPr lang="en-US" dirty="0"/>
          </a:p>
          <a:p>
            <a:pPr marL="609600" indent="-609600" eaLnBrk="1" hangingPunct="1">
              <a:buFont typeface="Wingdings" pitchFamily="-84" charset="2"/>
              <a:buNone/>
            </a:pPr>
            <a:endParaRPr lang="en-US" dirty="0"/>
          </a:p>
          <a:p>
            <a:pPr marL="609600" indent="-609600" eaLnBrk="1" hangingPunct="1">
              <a:buFont typeface="Wingdings" pitchFamily="-84" charset="2"/>
              <a:buNone/>
            </a:pPr>
            <a:endParaRPr lang="en-US" dirty="0"/>
          </a:p>
          <a:p>
            <a:pPr marL="609600" indent="-609600" eaLnBrk="1" hangingPunct="1">
              <a:buFont typeface="Wingdings" pitchFamily="-84" charset="2"/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Mar. 3, 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D45CD-16A2-224C-B70A-0D1B0489626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3313-001, Spring 2014                      Dr. Jaehoon Yu</a:t>
            </a:r>
            <a:endParaRPr lang="en-US"/>
          </a:p>
        </p:txBody>
      </p:sp>
      <p:graphicFrame>
        <p:nvGraphicFramePr>
          <p:cNvPr id="38400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9428728"/>
              </p:ext>
            </p:extLst>
          </p:nvPr>
        </p:nvGraphicFramePr>
        <p:xfrm>
          <a:off x="5648325" y="2905125"/>
          <a:ext cx="1962150" cy="75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2727" name="Equation" r:id="rId3" imgW="1219200" imgH="469900" progId="Equation.DSMT4">
                  <p:embed/>
                </p:oleObj>
              </mc:Choice>
              <mc:Fallback>
                <p:oleObj name="Equation" r:id="rId3" imgW="1219200" imgH="4699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48325" y="2905125"/>
                        <a:ext cx="1962150" cy="755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1922705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76200"/>
            <a:ext cx="9067800" cy="838200"/>
          </a:xfrm>
        </p:spPr>
        <p:txBody>
          <a:bodyPr/>
          <a:lstStyle/>
          <a:p>
            <a:pPr eaLnBrk="1" hangingPunct="1"/>
            <a:r>
              <a:rPr lang="en-US" sz="3600" dirty="0" smtClean="0"/>
              <a:t>Characteristic </a:t>
            </a:r>
            <a:r>
              <a:rPr lang="en-US" sz="3600" dirty="0"/>
              <a:t>X-Ray Spectra and Atomic Number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90600"/>
            <a:ext cx="8226425" cy="4802187"/>
          </a:xfrm>
        </p:spPr>
        <p:txBody>
          <a:bodyPr/>
          <a:lstStyle/>
          <a:p>
            <a:pPr eaLnBrk="1" hangingPunct="1"/>
            <a:r>
              <a:rPr lang="en-US" sz="2800" dirty="0"/>
              <a:t>Shells have letter names:</a:t>
            </a:r>
          </a:p>
          <a:p>
            <a:pPr eaLnBrk="1" hangingPunct="1">
              <a:buFont typeface="Wingdings" pitchFamily="-84" charset="2"/>
              <a:buNone/>
            </a:pPr>
            <a:r>
              <a:rPr lang="en-US" sz="2800" b="1" dirty="0">
                <a:solidFill>
                  <a:srgbClr val="000000"/>
                </a:solidFill>
              </a:rPr>
              <a:t>	K shell</a:t>
            </a:r>
            <a:r>
              <a:rPr lang="en-US" sz="2800" dirty="0"/>
              <a:t> for </a:t>
            </a:r>
            <a:r>
              <a:rPr lang="en-US" sz="2800" i="1" dirty="0" err="1"/>
              <a:t>n</a:t>
            </a:r>
            <a:r>
              <a:rPr lang="en-US" sz="2800" dirty="0"/>
              <a:t> = 1</a:t>
            </a:r>
          </a:p>
          <a:p>
            <a:pPr eaLnBrk="1" hangingPunct="1">
              <a:buFont typeface="Wingdings" pitchFamily="-84" charset="2"/>
              <a:buNone/>
            </a:pPr>
            <a:r>
              <a:rPr lang="en-US" sz="2800" b="1" dirty="0">
                <a:solidFill>
                  <a:srgbClr val="000000"/>
                </a:solidFill>
              </a:rPr>
              <a:t>	L shell</a:t>
            </a:r>
            <a:r>
              <a:rPr lang="en-US" sz="2800" dirty="0"/>
              <a:t> for </a:t>
            </a:r>
            <a:r>
              <a:rPr lang="en-US" sz="2800" i="1" dirty="0" err="1"/>
              <a:t>n</a:t>
            </a:r>
            <a:r>
              <a:rPr lang="en-US" sz="2800" dirty="0"/>
              <a:t> = 2</a:t>
            </a:r>
          </a:p>
          <a:p>
            <a:pPr eaLnBrk="1" hangingPunct="1"/>
            <a:endParaRPr lang="en-US" sz="2800" dirty="0"/>
          </a:p>
          <a:p>
            <a:pPr eaLnBrk="1" hangingPunct="1"/>
            <a:r>
              <a:rPr lang="en-US" sz="2800" dirty="0"/>
              <a:t>The atom is most stable in its ground state.</a:t>
            </a:r>
          </a:p>
          <a:p>
            <a:pPr eaLnBrk="1" hangingPunct="1">
              <a:buFont typeface="Wingdings" pitchFamily="-84" charset="2"/>
              <a:buNone/>
            </a:pPr>
            <a:r>
              <a:rPr lang="en-US" sz="2800" dirty="0"/>
              <a:t>         </a:t>
            </a:r>
          </a:p>
          <a:p>
            <a:pPr eaLnBrk="1" hangingPunct="1"/>
            <a:endParaRPr lang="en-US" sz="2800" dirty="0"/>
          </a:p>
          <a:p>
            <a:pPr eaLnBrk="1" hangingPunct="1"/>
            <a:r>
              <a:rPr lang="en-US" sz="2800" dirty="0"/>
              <a:t>When</a:t>
            </a:r>
            <a:r>
              <a:rPr lang="en-US" sz="2800" dirty="0" smtClean="0"/>
              <a:t> a transition occurs </a:t>
            </a:r>
            <a:r>
              <a:rPr lang="en-US" sz="2800" dirty="0"/>
              <a:t>in a heavy atom, the radiation emitted is an </a:t>
            </a:r>
            <a:r>
              <a:rPr lang="en-US" sz="2800" b="1" dirty="0" err="1">
                <a:solidFill>
                  <a:srgbClr val="000000"/>
                </a:solidFill>
              </a:rPr>
              <a:t>x</a:t>
            </a:r>
            <a:r>
              <a:rPr lang="en-US" sz="2800" b="1" dirty="0">
                <a:solidFill>
                  <a:srgbClr val="000000"/>
                </a:solidFill>
              </a:rPr>
              <a:t> ray</a:t>
            </a:r>
            <a:r>
              <a:rPr lang="en-US" sz="2800" dirty="0"/>
              <a:t>.</a:t>
            </a:r>
          </a:p>
          <a:p>
            <a:pPr eaLnBrk="1" hangingPunct="1"/>
            <a:r>
              <a:rPr lang="en-US" sz="2800" dirty="0"/>
              <a:t>It has the energy </a:t>
            </a:r>
            <a:r>
              <a:rPr lang="en-US" sz="2800" i="1" dirty="0"/>
              <a:t>E </a:t>
            </a:r>
            <a:r>
              <a:rPr lang="en-US" sz="2800" dirty="0"/>
              <a:t>(</a:t>
            </a:r>
            <a:r>
              <a:rPr lang="en-US" sz="2800" dirty="0" err="1"/>
              <a:t>x</a:t>
            </a:r>
            <a:r>
              <a:rPr lang="en-US" sz="2800" dirty="0"/>
              <a:t> ray) = </a:t>
            </a:r>
            <a:r>
              <a:rPr lang="en-US" sz="2800" i="1" dirty="0" err="1"/>
              <a:t>E</a:t>
            </a:r>
            <a:r>
              <a:rPr lang="en-US" sz="2800" i="1" baseline="-25000" dirty="0" err="1"/>
              <a:t>u</a:t>
            </a:r>
            <a:r>
              <a:rPr lang="en-US" sz="2800" dirty="0"/>
              <a:t> </a:t>
            </a:r>
            <a:r>
              <a:rPr lang="en-US" sz="2800" dirty="0">
                <a:ea typeface="Lucida Grande" pitchFamily="-84" charset="0"/>
                <a:cs typeface="Lucida Grande" pitchFamily="-84" charset="0"/>
              </a:rPr>
              <a:t>−</a:t>
            </a:r>
            <a:r>
              <a:rPr lang="en-US" sz="2800" dirty="0">
                <a:ea typeface="Arial" pitchFamily="-84" charset="0"/>
                <a:cs typeface="Arial" pitchFamily="-84" charset="0"/>
              </a:rPr>
              <a:t> </a:t>
            </a:r>
            <a:r>
              <a:rPr lang="en-US" sz="2800" i="1" dirty="0">
                <a:ea typeface="Arial" pitchFamily="-84" charset="0"/>
                <a:cs typeface="Arial" pitchFamily="-84" charset="0"/>
              </a:rPr>
              <a:t>E</a:t>
            </a:r>
            <a:r>
              <a:rPr lang="en-US" sz="2800" baseline="-25000" dirty="0">
                <a:ea typeface="ヒラギノ角ゴ Pro W3" pitchFamily="-84" charset="-128"/>
                <a:cs typeface="ヒラギノ角ゴ Pro W3" pitchFamily="-84" charset="-128"/>
              </a:rPr>
              <a:t>ℓ</a:t>
            </a:r>
            <a:r>
              <a:rPr lang="en-US" sz="2800" dirty="0"/>
              <a:t>.</a:t>
            </a:r>
          </a:p>
        </p:txBody>
      </p:sp>
      <p:sp>
        <p:nvSpPr>
          <p:cNvPr id="43012" name="Line 4"/>
          <p:cNvSpPr>
            <a:spLocks noChangeShapeType="1"/>
          </p:cNvSpPr>
          <p:nvPr/>
        </p:nvSpPr>
        <p:spPr bwMode="auto">
          <a:xfrm>
            <a:off x="533400" y="3810000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013" name="Text Box 6"/>
          <p:cNvSpPr txBox="1">
            <a:spLocks noChangeArrowheads="1"/>
          </p:cNvSpPr>
          <p:nvPr/>
        </p:nvSpPr>
        <p:spPr bwMode="auto">
          <a:xfrm>
            <a:off x="1143000" y="3581400"/>
            <a:ext cx="6019800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100" dirty="0">
                <a:solidFill>
                  <a:schemeClr val="accent2"/>
                </a:solidFill>
              </a:rPr>
              <a:t>An electron from higher shells will fill the inner-shell vacancy at lower energy.</a:t>
            </a:r>
          </a:p>
        </p:txBody>
      </p:sp>
      <p:sp>
        <p:nvSpPr>
          <p:cNvPr id="43014" name="Line 7"/>
          <p:cNvSpPr>
            <a:spLocks noChangeShapeType="1"/>
          </p:cNvSpPr>
          <p:nvPr/>
        </p:nvSpPr>
        <p:spPr bwMode="auto">
          <a:xfrm>
            <a:off x="1841500" y="2590800"/>
            <a:ext cx="0" cy="4572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Mar. 3, 2014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D45CD-16A2-224C-B70A-0D1B0489626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3313-001, Spring 2014                      Dr. Jaehoon Yu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65113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phys1443-spring0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00"/>
      </a:hlink>
      <a:folHlink>
        <a:srgbClr val="B2B2B2"/>
      </a:folHlink>
    </a:clrScheme>
    <a:fontScheme name="phys1443-spring0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hys1443-spring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s1443-spring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D:\UTA\Classes\1443 Spring 2002\phys1443-spring02.pot</Template>
  <TotalTime>38153</TotalTime>
  <Words>808</Words>
  <Application>Microsoft Macintosh PowerPoint</Application>
  <PresentationFormat>On-screen Show (4:3)</PresentationFormat>
  <Paragraphs>133</Paragraphs>
  <Slides>11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phys1443-spring02</vt:lpstr>
      <vt:lpstr>Equation</vt:lpstr>
      <vt:lpstr>PHYS 3313 – Section 001 Lecture #14</vt:lpstr>
      <vt:lpstr>Announcements</vt:lpstr>
      <vt:lpstr>PowerPoint Presentation</vt:lpstr>
      <vt:lpstr>The Correspondence Principle</vt:lpstr>
      <vt:lpstr>The Correspondence Principle</vt:lpstr>
      <vt:lpstr>Importance of Bohr’s Model</vt:lpstr>
      <vt:lpstr>Successes and Failures of the Bohr Model</vt:lpstr>
      <vt:lpstr>Limitations of the Bohr Model</vt:lpstr>
      <vt:lpstr>Characteristic X-Ray Spectra and Atomic Number</vt:lpstr>
      <vt:lpstr>Atomic Number</vt:lpstr>
      <vt:lpstr>Moseley’s Empirical Results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1443 – Section 501 Lecture #1</dc:title>
  <dc:creator>Jae Yu</dc:creator>
  <cp:lastModifiedBy>Jae Yu</cp:lastModifiedBy>
  <cp:revision>1124</cp:revision>
  <dcterms:created xsi:type="dcterms:W3CDTF">2012-08-29T20:00:19Z</dcterms:created>
  <dcterms:modified xsi:type="dcterms:W3CDTF">2014-03-03T21:34:02Z</dcterms:modified>
</cp:coreProperties>
</file>