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77" r:id="rId2"/>
    <p:sldId id="624" r:id="rId3"/>
    <p:sldId id="752" r:id="rId4"/>
    <p:sldId id="755" r:id="rId5"/>
    <p:sldId id="756" r:id="rId6"/>
    <p:sldId id="765" r:id="rId7"/>
    <p:sldId id="758" r:id="rId8"/>
    <p:sldId id="759" r:id="rId9"/>
    <p:sldId id="760" r:id="rId10"/>
    <p:sldId id="761" r:id="rId11"/>
    <p:sldId id="762" r:id="rId12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D5E9"/>
    <a:srgbClr val="5FE9DD"/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52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3.emf"/><Relationship Id="rId12" Type="http://schemas.openxmlformats.org/officeDocument/2006/relationships/image" Target="../media/image14.emf"/><Relationship Id="rId13" Type="http://schemas.openxmlformats.org/officeDocument/2006/relationships/image" Target="../media/image15.emf"/><Relationship Id="rId14" Type="http://schemas.openxmlformats.org/officeDocument/2006/relationships/image" Target="../media/image16.emf"/><Relationship Id="rId1" Type="http://schemas.openxmlformats.org/officeDocument/2006/relationships/image" Target="../media/image3.emf"/><Relationship Id="rId2" Type="http://schemas.openxmlformats.org/officeDocument/2006/relationships/image" Target="../media/image4.emf"/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5" Type="http://schemas.openxmlformats.org/officeDocument/2006/relationships/image" Target="../media/image7.emf"/><Relationship Id="rId6" Type="http://schemas.openxmlformats.org/officeDocument/2006/relationships/image" Target="../media/image8.emf"/><Relationship Id="rId7" Type="http://schemas.openxmlformats.org/officeDocument/2006/relationships/image" Target="../media/image9.emf"/><Relationship Id="rId8" Type="http://schemas.openxmlformats.org/officeDocument/2006/relationships/image" Target="../media/image10.emf"/><Relationship Id="rId9" Type="http://schemas.openxmlformats.org/officeDocument/2006/relationships/image" Target="../media/image11.emf"/><Relationship Id="rId10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4" Type="http://schemas.openxmlformats.org/officeDocument/2006/relationships/image" Target="../media/image20.emf"/><Relationship Id="rId5" Type="http://schemas.openxmlformats.org/officeDocument/2006/relationships/image" Target="../media/image21.emf"/><Relationship Id="rId6" Type="http://schemas.openxmlformats.org/officeDocument/2006/relationships/image" Target="../media/image22.emf"/><Relationship Id="rId1" Type="http://schemas.openxmlformats.org/officeDocument/2006/relationships/image" Target="../media/image17.emf"/><Relationship Id="rId2" Type="http://schemas.openxmlformats.org/officeDocument/2006/relationships/image" Target="../media/image18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4" Type="http://schemas.openxmlformats.org/officeDocument/2006/relationships/image" Target="../media/image26.emf"/><Relationship Id="rId5" Type="http://schemas.openxmlformats.org/officeDocument/2006/relationships/image" Target="../media/image27.emf"/><Relationship Id="rId6" Type="http://schemas.openxmlformats.org/officeDocument/2006/relationships/image" Target="../media/image28.emf"/><Relationship Id="rId1" Type="http://schemas.openxmlformats.org/officeDocument/2006/relationships/image" Target="../media/image23.emf"/><Relationship Id="rId2" Type="http://schemas.openxmlformats.org/officeDocument/2006/relationships/image" Target="../media/image2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Relationship Id="rId2" Type="http://schemas.openxmlformats.org/officeDocument/2006/relationships/image" Target="../media/image3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0045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4" Type="http://schemas.openxmlformats.org/officeDocument/2006/relationships/oleObject" Target="../embeddings/oleObject28.bin"/><Relationship Id="rId5" Type="http://schemas.openxmlformats.org/officeDocument/2006/relationships/image" Target="../media/image31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4" Type="http://schemas.openxmlformats.org/officeDocument/2006/relationships/image" Target="../media/image33.emf"/><Relationship Id="rId5" Type="http://schemas.openxmlformats.org/officeDocument/2006/relationships/oleObject" Target="../embeddings/oleObject30.bin"/><Relationship Id="rId6" Type="http://schemas.openxmlformats.org/officeDocument/2006/relationships/image" Target="../media/image34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.bin"/><Relationship Id="rId20" Type="http://schemas.openxmlformats.org/officeDocument/2006/relationships/image" Target="../media/image11.emf"/><Relationship Id="rId21" Type="http://schemas.openxmlformats.org/officeDocument/2006/relationships/oleObject" Target="../embeddings/oleObject10.bin"/><Relationship Id="rId22" Type="http://schemas.openxmlformats.org/officeDocument/2006/relationships/image" Target="../media/image12.emf"/><Relationship Id="rId23" Type="http://schemas.openxmlformats.org/officeDocument/2006/relationships/oleObject" Target="../embeddings/oleObject11.bin"/><Relationship Id="rId24" Type="http://schemas.openxmlformats.org/officeDocument/2006/relationships/image" Target="../media/image13.emf"/><Relationship Id="rId25" Type="http://schemas.openxmlformats.org/officeDocument/2006/relationships/oleObject" Target="../embeddings/oleObject12.bin"/><Relationship Id="rId26" Type="http://schemas.openxmlformats.org/officeDocument/2006/relationships/image" Target="../media/image14.emf"/><Relationship Id="rId27" Type="http://schemas.openxmlformats.org/officeDocument/2006/relationships/oleObject" Target="../embeddings/oleObject13.bin"/><Relationship Id="rId28" Type="http://schemas.openxmlformats.org/officeDocument/2006/relationships/image" Target="../media/image15.emf"/><Relationship Id="rId29" Type="http://schemas.openxmlformats.org/officeDocument/2006/relationships/oleObject" Target="../embeddings/oleObject14.bin"/><Relationship Id="rId30" Type="http://schemas.openxmlformats.org/officeDocument/2006/relationships/image" Target="../media/image16.emf"/><Relationship Id="rId10" Type="http://schemas.openxmlformats.org/officeDocument/2006/relationships/image" Target="../media/image6.emf"/><Relationship Id="rId11" Type="http://schemas.openxmlformats.org/officeDocument/2006/relationships/oleObject" Target="../embeddings/oleObject5.bin"/><Relationship Id="rId12" Type="http://schemas.openxmlformats.org/officeDocument/2006/relationships/image" Target="../media/image7.emf"/><Relationship Id="rId13" Type="http://schemas.openxmlformats.org/officeDocument/2006/relationships/oleObject" Target="../embeddings/oleObject6.bin"/><Relationship Id="rId14" Type="http://schemas.openxmlformats.org/officeDocument/2006/relationships/image" Target="../media/image8.emf"/><Relationship Id="rId15" Type="http://schemas.openxmlformats.org/officeDocument/2006/relationships/oleObject" Target="../embeddings/oleObject7.bin"/><Relationship Id="rId16" Type="http://schemas.openxmlformats.org/officeDocument/2006/relationships/image" Target="../media/image9.emf"/><Relationship Id="rId17" Type="http://schemas.openxmlformats.org/officeDocument/2006/relationships/oleObject" Target="../embeddings/oleObject8.bin"/><Relationship Id="rId18" Type="http://schemas.openxmlformats.org/officeDocument/2006/relationships/image" Target="../media/image10.emf"/><Relationship Id="rId19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4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9.bin"/><Relationship Id="rId12" Type="http://schemas.openxmlformats.org/officeDocument/2006/relationships/image" Target="../media/image21.emf"/><Relationship Id="rId13" Type="http://schemas.openxmlformats.org/officeDocument/2006/relationships/oleObject" Target="../embeddings/oleObject20.bin"/><Relationship Id="rId14" Type="http://schemas.openxmlformats.org/officeDocument/2006/relationships/image" Target="../media/image2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5.bin"/><Relationship Id="rId4" Type="http://schemas.openxmlformats.org/officeDocument/2006/relationships/image" Target="../media/image17.e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18.emf"/><Relationship Id="rId7" Type="http://schemas.openxmlformats.org/officeDocument/2006/relationships/oleObject" Target="../embeddings/oleObject17.bin"/><Relationship Id="rId8" Type="http://schemas.openxmlformats.org/officeDocument/2006/relationships/image" Target="../media/image19.emf"/><Relationship Id="rId9" Type="http://schemas.openxmlformats.org/officeDocument/2006/relationships/oleObject" Target="../embeddings/oleObject18.bin"/><Relationship Id="rId10" Type="http://schemas.openxmlformats.org/officeDocument/2006/relationships/image" Target="../media/image20.emf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6.emf"/><Relationship Id="rId12" Type="http://schemas.openxmlformats.org/officeDocument/2006/relationships/oleObject" Target="../embeddings/oleObject25.bin"/><Relationship Id="rId13" Type="http://schemas.openxmlformats.org/officeDocument/2006/relationships/image" Target="../media/image27.emf"/><Relationship Id="rId14" Type="http://schemas.openxmlformats.org/officeDocument/2006/relationships/oleObject" Target="../embeddings/oleObject26.bin"/><Relationship Id="rId15" Type="http://schemas.openxmlformats.org/officeDocument/2006/relationships/image" Target="../media/image2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29.jpeg"/><Relationship Id="rId4" Type="http://schemas.openxmlformats.org/officeDocument/2006/relationships/oleObject" Target="../embeddings/oleObject21.bin"/><Relationship Id="rId5" Type="http://schemas.openxmlformats.org/officeDocument/2006/relationships/image" Target="../media/image23.emf"/><Relationship Id="rId6" Type="http://schemas.openxmlformats.org/officeDocument/2006/relationships/oleObject" Target="../embeddings/oleObject22.bin"/><Relationship Id="rId7" Type="http://schemas.openxmlformats.org/officeDocument/2006/relationships/image" Target="../media/image24.emf"/><Relationship Id="rId8" Type="http://schemas.openxmlformats.org/officeDocument/2006/relationships/oleObject" Target="../embeddings/oleObject23.bin"/><Relationship Id="rId9" Type="http://schemas.openxmlformats.org/officeDocument/2006/relationships/image" Target="../media/image25.emf"/><Relationship Id="rId10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4" Type="http://schemas.openxmlformats.org/officeDocument/2006/relationships/image" Target="../media/image30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3313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#14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45137" y="1531203"/>
            <a:ext cx="27457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Mar. </a:t>
            </a:r>
            <a:r>
              <a:rPr lang="en-US" smtClean="0">
                <a:solidFill>
                  <a:schemeClr val="accent2"/>
                </a:solidFill>
                <a:latin typeface="Monotype Corsiva" pitchFamily="-84" charset="0"/>
              </a:rPr>
              <a:t>3,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2014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838200" y="2286000"/>
            <a:ext cx="762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pitchFamily="-84" charset="0"/>
              </a:rPr>
              <a:t>Bohr’s Hydrogen Model and Its Limitations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pitchFamily="-84" charset="0"/>
              </a:rPr>
              <a:t>Characteristic X-ray Spectra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pitchFamily="-84" charset="0"/>
              </a:rPr>
              <a:t>Hydrogen Spectrum Series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pitchFamily="-84" charset="0"/>
              </a:rPr>
              <a:t>X</a:t>
            </a:r>
            <a:r>
              <a:rPr lang="en-US" sz="3200" dirty="0">
                <a:solidFill>
                  <a:schemeClr val="accent2"/>
                </a:solidFill>
                <a:latin typeface="Arial Narrow" pitchFamily="-84" charset="0"/>
              </a:rPr>
              <a:t>-ray Scattering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pitchFamily="-84" charset="0"/>
              </a:rPr>
              <a:t>Bragg’s </a:t>
            </a:r>
            <a:r>
              <a:rPr lang="en-US" sz="3200" dirty="0" smtClean="0">
                <a:solidFill>
                  <a:schemeClr val="accent2"/>
                </a:solidFill>
                <a:latin typeface="Arial Narrow" pitchFamily="-84" charset="0"/>
              </a:rPr>
              <a:t>Law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42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7772400" cy="1219200"/>
          </a:xfrm>
        </p:spPr>
        <p:txBody>
          <a:bodyPr/>
          <a:lstStyle/>
          <a:p>
            <a:pPr eaLnBrk="1" hangingPunct="1"/>
            <a:r>
              <a:rPr lang="en-US" dirty="0"/>
              <a:t>Atomic Number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990600"/>
            <a:ext cx="7772400" cy="4800600"/>
          </a:xfrm>
        </p:spPr>
        <p:txBody>
          <a:bodyPr/>
          <a:lstStyle/>
          <a:p>
            <a:pPr eaLnBrk="1" hangingPunct="1">
              <a:buFont typeface="Wingdings" pitchFamily="-84" charset="2"/>
              <a:buNone/>
            </a:pPr>
            <a:r>
              <a:rPr lang="en-US" sz="2100" dirty="0">
                <a:solidFill>
                  <a:srgbClr val="3333CC"/>
                </a:solidFill>
              </a:rPr>
              <a:t>L shell to K shell            </a:t>
            </a:r>
            <a:r>
              <a:rPr lang="en-US" sz="2100" dirty="0" smtClean="0">
                <a:solidFill>
                  <a:srgbClr val="3333CC"/>
                </a:solidFill>
              </a:rPr>
              <a:t>     </a:t>
            </a:r>
            <a:r>
              <a:rPr lang="en-US" sz="2100" dirty="0">
                <a:solidFill>
                  <a:srgbClr val="3333CC"/>
                </a:solidFill>
              </a:rPr>
              <a:t>K</a:t>
            </a:r>
            <a:r>
              <a:rPr lang="el-GR" sz="2100" i="1" baseline="-25000" dirty="0">
                <a:solidFill>
                  <a:srgbClr val="3333CC"/>
                </a:solidFill>
                <a:latin typeface="Lucida Grande" pitchFamily="-84" charset="0"/>
                <a:ea typeface="Arial" pitchFamily="-84" charset="0"/>
                <a:cs typeface="Arial" pitchFamily="-84" charset="0"/>
              </a:rPr>
              <a:t>α</a:t>
            </a:r>
            <a:r>
              <a:rPr lang="en-US" sz="2100" dirty="0">
                <a:solidFill>
                  <a:srgbClr val="3333CC"/>
                </a:solidFill>
              </a:rPr>
              <a:t> </a:t>
            </a:r>
            <a:r>
              <a:rPr lang="en-US" sz="2100" dirty="0" err="1">
                <a:solidFill>
                  <a:srgbClr val="3333CC"/>
                </a:solidFill>
              </a:rPr>
              <a:t>x</a:t>
            </a:r>
            <a:r>
              <a:rPr lang="en-US" sz="2100" dirty="0">
                <a:solidFill>
                  <a:srgbClr val="3333CC"/>
                </a:solidFill>
              </a:rPr>
              <a:t> ray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sz="2100" dirty="0">
                <a:solidFill>
                  <a:srgbClr val="3333CC"/>
                </a:solidFill>
              </a:rPr>
              <a:t>M shell to K shell            </a:t>
            </a:r>
            <a:r>
              <a:rPr lang="en-US" sz="2100" dirty="0" smtClean="0">
                <a:solidFill>
                  <a:srgbClr val="3333CC"/>
                </a:solidFill>
              </a:rPr>
              <a:t>    K</a:t>
            </a:r>
            <a:r>
              <a:rPr lang="el-GR" sz="2100" i="1" baseline="-25000" dirty="0" smtClean="0">
                <a:solidFill>
                  <a:srgbClr val="3333CC"/>
                </a:solidFill>
                <a:latin typeface="Lucida Grande" pitchFamily="-84" charset="0"/>
                <a:ea typeface="Arial" pitchFamily="-84" charset="0"/>
                <a:cs typeface="Arial" pitchFamily="-84" charset="0"/>
              </a:rPr>
              <a:t>β</a:t>
            </a:r>
            <a:r>
              <a:rPr lang="en-US" sz="2100" dirty="0" smtClean="0">
                <a:solidFill>
                  <a:srgbClr val="3333CC"/>
                </a:solidFill>
              </a:rPr>
              <a:t> </a:t>
            </a:r>
            <a:r>
              <a:rPr lang="en-US" sz="2100" dirty="0" err="1">
                <a:solidFill>
                  <a:srgbClr val="3333CC"/>
                </a:solidFill>
              </a:rPr>
              <a:t>x</a:t>
            </a:r>
            <a:r>
              <a:rPr lang="en-US" sz="2100" dirty="0">
                <a:solidFill>
                  <a:srgbClr val="3333CC"/>
                </a:solidFill>
              </a:rPr>
              <a:t> ray</a:t>
            </a:r>
          </a:p>
          <a:p>
            <a:pPr eaLnBrk="1" hangingPunct="1"/>
            <a:endParaRPr lang="en-US" sz="2100" dirty="0">
              <a:solidFill>
                <a:srgbClr val="3333CC"/>
              </a:solidFill>
            </a:endParaRPr>
          </a:p>
          <a:p>
            <a:pPr eaLnBrk="1" hangingPunct="1"/>
            <a:endParaRPr lang="en-US" sz="2100" dirty="0">
              <a:solidFill>
                <a:srgbClr val="3333CC"/>
              </a:solidFill>
            </a:endParaRPr>
          </a:p>
          <a:p>
            <a:pPr eaLnBrk="1" hangingPunct="1"/>
            <a:endParaRPr lang="en-US" sz="2100" dirty="0">
              <a:solidFill>
                <a:srgbClr val="3333CC"/>
              </a:solidFill>
            </a:endParaRPr>
          </a:p>
          <a:p>
            <a:pPr eaLnBrk="1" hangingPunct="1"/>
            <a:endParaRPr lang="en-US" sz="2100" dirty="0">
              <a:solidFill>
                <a:srgbClr val="3333CC"/>
              </a:solidFill>
            </a:endParaRPr>
          </a:p>
          <a:p>
            <a:pPr eaLnBrk="1" hangingPunct="1"/>
            <a:r>
              <a:rPr lang="en-US" sz="2100" i="1" dirty="0">
                <a:solidFill>
                  <a:srgbClr val="3333CC"/>
                </a:solidFill>
              </a:rPr>
              <a:t>Atomic number Z = number of protons in the nucleus</a:t>
            </a:r>
          </a:p>
          <a:p>
            <a:pPr eaLnBrk="1" hangingPunct="1"/>
            <a:r>
              <a:rPr lang="en-US" sz="2100" dirty="0">
                <a:solidFill>
                  <a:srgbClr val="3333CC"/>
                </a:solidFill>
              </a:rPr>
              <a:t>Moseley found a relationship between the frequencies of the characteristic </a:t>
            </a:r>
            <a:r>
              <a:rPr lang="en-US" sz="2100" dirty="0" err="1">
                <a:solidFill>
                  <a:srgbClr val="3333CC"/>
                </a:solidFill>
              </a:rPr>
              <a:t>x</a:t>
            </a:r>
            <a:r>
              <a:rPr lang="en-US" sz="2100" dirty="0">
                <a:solidFill>
                  <a:srgbClr val="3333CC"/>
                </a:solidFill>
              </a:rPr>
              <a:t> ray and Z.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sz="2100" dirty="0">
                <a:solidFill>
                  <a:srgbClr val="3333CC"/>
                </a:solidFill>
              </a:rPr>
              <a:t>	This holds for the K</a:t>
            </a:r>
            <a:r>
              <a:rPr lang="el-GR" sz="2100" baseline="-25000" dirty="0">
                <a:solidFill>
                  <a:srgbClr val="3333CC"/>
                </a:solidFill>
                <a:latin typeface="Lucida Grande" pitchFamily="-84" charset="0"/>
                <a:ea typeface="Arial" pitchFamily="-84" charset="0"/>
                <a:cs typeface="Arial" pitchFamily="-84" charset="0"/>
              </a:rPr>
              <a:t>α</a:t>
            </a:r>
            <a:r>
              <a:rPr lang="en-US" sz="2100" dirty="0">
                <a:solidFill>
                  <a:srgbClr val="3333CC"/>
                </a:solidFill>
              </a:rPr>
              <a:t> </a:t>
            </a:r>
            <a:r>
              <a:rPr lang="en-US" sz="2100" dirty="0" err="1">
                <a:solidFill>
                  <a:srgbClr val="3333CC"/>
                </a:solidFill>
              </a:rPr>
              <a:t>x</a:t>
            </a:r>
            <a:r>
              <a:rPr lang="en-US" sz="2100" dirty="0">
                <a:solidFill>
                  <a:srgbClr val="3333CC"/>
                </a:solidFill>
              </a:rPr>
              <a:t> ray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2514600" y="1219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37" name="Line 9"/>
          <p:cNvSpPr>
            <a:spLocks noChangeShapeType="1"/>
          </p:cNvSpPr>
          <p:nvPr/>
        </p:nvSpPr>
        <p:spPr bwMode="auto">
          <a:xfrm>
            <a:off x="2514600" y="15875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38" name="Line 10"/>
          <p:cNvSpPr>
            <a:spLocks noChangeShapeType="1"/>
          </p:cNvSpPr>
          <p:nvPr/>
        </p:nvSpPr>
        <p:spPr bwMode="auto">
          <a:xfrm>
            <a:off x="2438400" y="17526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4040" name="Picture 16" descr="0418"/>
          <p:cNvPicPr>
            <a:picLocks noChangeAspect="1" noChangeArrowheads="1"/>
          </p:cNvPicPr>
          <p:nvPr/>
        </p:nvPicPr>
        <p:blipFill>
          <a:blip r:embed="rId3"/>
          <a:srcRect b="2174"/>
          <a:stretch>
            <a:fillRect/>
          </a:stretch>
        </p:blipFill>
        <p:spPr bwMode="auto">
          <a:xfrm>
            <a:off x="6265863" y="152400"/>
            <a:ext cx="272573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271733"/>
              </p:ext>
            </p:extLst>
          </p:nvPr>
        </p:nvGraphicFramePr>
        <p:xfrm>
          <a:off x="4194175" y="4572000"/>
          <a:ext cx="34988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49" name="Equation" r:id="rId4" imgW="1130300" imgH="393700" progId="Equation.DSMT4">
                  <p:embed/>
                </p:oleObj>
              </mc:Choice>
              <mc:Fallback>
                <p:oleObj name="Equation" r:id="rId4" imgW="11303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4175" y="4572000"/>
                        <a:ext cx="3498850" cy="1219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49750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  <p:bldP spid="44036" grpId="0" animBg="1"/>
      <p:bldP spid="44037" grpId="0" animBg="1"/>
      <p:bldP spid="440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/>
            <a:r>
              <a:rPr lang="en-US" sz="4000" dirty="0"/>
              <a:t>Moseley’s Empirical Results</a:t>
            </a:r>
          </a:p>
        </p:txBody>
      </p:sp>
      <p:sp>
        <p:nvSpPr>
          <p:cNvPr id="45059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533400"/>
            <a:ext cx="8534400" cy="5257800"/>
          </a:xfrm>
        </p:spPr>
        <p:txBody>
          <a:bodyPr/>
          <a:lstStyle/>
          <a:p>
            <a:pPr eaLnBrk="1" hangingPunct="1"/>
            <a:r>
              <a:rPr lang="en-US" dirty="0"/>
              <a:t>The </a:t>
            </a:r>
            <a:r>
              <a:rPr lang="en-US" dirty="0" err="1"/>
              <a:t>x</a:t>
            </a:r>
            <a:r>
              <a:rPr lang="en-US" dirty="0"/>
              <a:t> ray is produced from </a:t>
            </a:r>
            <a:r>
              <a:rPr lang="en-US" i="1" dirty="0" err="1"/>
              <a:t>n</a:t>
            </a:r>
            <a:r>
              <a:rPr lang="en-US" dirty="0"/>
              <a:t> = 2 to </a:t>
            </a:r>
            <a:r>
              <a:rPr lang="en-US" i="1" dirty="0" err="1"/>
              <a:t>n</a:t>
            </a:r>
            <a:r>
              <a:rPr lang="en-US" dirty="0"/>
              <a:t> = 1 transition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/>
              <a:t>In general, the K series of </a:t>
            </a:r>
            <a:r>
              <a:rPr lang="en-US" dirty="0" err="1"/>
              <a:t>x</a:t>
            </a:r>
            <a:r>
              <a:rPr lang="en-US" dirty="0"/>
              <a:t> ray wavelengths are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>
              <a:buFont typeface="Wingdings" pitchFamily="-84" charset="2"/>
              <a:buNone/>
            </a:pPr>
            <a:r>
              <a:rPr lang="en-US" dirty="0"/>
              <a:t>    </a:t>
            </a:r>
            <a:endParaRPr lang="en-US" dirty="0" smtClean="0"/>
          </a:p>
          <a:p>
            <a:pPr eaLnBrk="1" hangingPunct="1">
              <a:buFont typeface="Arial"/>
              <a:buChar char="•"/>
            </a:pPr>
            <a:r>
              <a:rPr lang="en-US" dirty="0" smtClean="0"/>
              <a:t>Moseley’s </a:t>
            </a:r>
            <a:r>
              <a:rPr lang="en-US" dirty="0"/>
              <a:t>research clarified the importance of the electron shells for all the elements, not just for </a:t>
            </a:r>
            <a:r>
              <a:rPr lang="en-US" dirty="0" smtClean="0"/>
              <a:t>hydrogen</a:t>
            </a:r>
          </a:p>
          <a:p>
            <a:pPr lvl="1" eaLnBrk="1" hangingPunct="1">
              <a:buFont typeface="Arial"/>
              <a:buChar char="•"/>
            </a:pPr>
            <a:r>
              <a:rPr lang="en-US" dirty="0" smtClean="0">
                <a:sym typeface="Wingdings"/>
              </a:rPr>
              <a:t>Concluded correctly that atomic number Z, rather than the atomic weight, is the determining factor in ordering of the periodic table</a:t>
            </a:r>
            <a:endParaRPr lang="en-US" dirty="0"/>
          </a:p>
          <a:p>
            <a:pPr eaLnBrk="1" hangingPunct="1">
              <a:buFont typeface="Arial"/>
              <a:buChar char="•"/>
            </a:pPr>
            <a:endParaRPr lang="en-US" dirty="0"/>
          </a:p>
        </p:txBody>
      </p:sp>
      <p:sp>
        <p:nvSpPr>
          <p:cNvPr id="45060" name="AutoShape 6"/>
          <p:cNvSpPr>
            <a:spLocks noChangeArrowheads="1"/>
          </p:cNvSpPr>
          <p:nvPr/>
        </p:nvSpPr>
        <p:spPr bwMode="auto">
          <a:xfrm>
            <a:off x="3657600" y="2590800"/>
            <a:ext cx="1219200" cy="838200"/>
          </a:xfrm>
          <a:prstGeom prst="downArrow">
            <a:avLst>
              <a:gd name="adj1" fmla="val 50000"/>
              <a:gd name="adj2" fmla="val 62500"/>
            </a:avLst>
          </a:prstGeom>
          <a:solidFill>
            <a:srgbClr val="FFFF00"/>
          </a:solidFill>
          <a:ln w="38100" cap="flat" cmpd="sng" algn="ctr">
            <a:solidFill>
              <a:srgbClr val="8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n>
                <a:solidFill>
                  <a:srgbClr val="800000"/>
                </a:solidFill>
              </a:ln>
              <a:solidFill>
                <a:srgbClr val="8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3238211"/>
              </p:ext>
            </p:extLst>
          </p:nvPr>
        </p:nvGraphicFramePr>
        <p:xfrm>
          <a:off x="1600200" y="1600200"/>
          <a:ext cx="353218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08" name="Equation" r:id="rId3" imgW="1714500" imgH="444500" progId="Equation.DSMT4">
                  <p:embed/>
                </p:oleObj>
              </mc:Choice>
              <mc:Fallback>
                <p:oleObj name="Equation" r:id="rId3" imgW="17145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600200"/>
                        <a:ext cx="3532187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74314"/>
              </p:ext>
            </p:extLst>
          </p:nvPr>
        </p:nvGraphicFramePr>
        <p:xfrm>
          <a:off x="5086350" y="1600200"/>
          <a:ext cx="238125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09" name="Equation" r:id="rId5" imgW="1155700" imgH="431800" progId="Equation.DSMT4">
                  <p:embed/>
                </p:oleObj>
              </mc:Choice>
              <mc:Fallback>
                <p:oleObj name="Equation" r:id="rId5" imgW="11557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6350" y="1600200"/>
                        <a:ext cx="2381250" cy="887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03670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  <p:bldP spid="4506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762000"/>
          </a:xfrm>
        </p:spPr>
        <p:txBody>
          <a:bodyPr/>
          <a:lstStyle/>
          <a:p>
            <a:pPr eaLnBrk="1" hangingPunct="1"/>
            <a:r>
              <a:rPr lang="en-US" sz="5400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4864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Mid-term exam</a:t>
            </a:r>
          </a:p>
          <a:p>
            <a:pPr lvl="1" eaLnBrk="1" hangingPunct="1"/>
            <a:r>
              <a:rPr lang="en-US" sz="2000" dirty="0" smtClean="0"/>
              <a:t>In class on this Wednesday, Mar. 5</a:t>
            </a:r>
          </a:p>
          <a:p>
            <a:pPr lvl="1" eaLnBrk="1" hangingPunct="1"/>
            <a:r>
              <a:rPr lang="en-US" sz="2000" dirty="0" smtClean="0"/>
              <a:t>Covers </a:t>
            </a:r>
            <a:r>
              <a:rPr lang="en-US" sz="2000" dirty="0"/>
              <a:t>CH1.1 – what we finish </a:t>
            </a:r>
            <a:r>
              <a:rPr lang="en-US" sz="2000" dirty="0" smtClean="0"/>
              <a:t>today (</a:t>
            </a:r>
            <a:r>
              <a:rPr lang="en-US" sz="2000" dirty="0" smtClean="0"/>
              <a:t>CH4.6)</a:t>
            </a:r>
            <a:r>
              <a:rPr lang="en-US" sz="2000" dirty="0" smtClean="0"/>
              <a:t>+ appendices</a:t>
            </a:r>
          </a:p>
          <a:p>
            <a:pPr lvl="1" eaLnBrk="1" hangingPunct="1"/>
            <a:r>
              <a:rPr lang="en-US" sz="2000" dirty="0"/>
              <a:t>Mid-term exam constitutes 20% of the total</a:t>
            </a:r>
          </a:p>
          <a:p>
            <a:pPr lvl="1" eaLnBrk="1" hangingPunct="1"/>
            <a:r>
              <a:rPr lang="en-US" sz="2000" b="1" u="sng" dirty="0">
                <a:solidFill>
                  <a:srgbClr val="FF0000"/>
                </a:solidFill>
              </a:rPr>
              <a:t>Please do NOT miss the exam!  You will get an F if you miss it.</a:t>
            </a:r>
          </a:p>
          <a:p>
            <a:pPr lvl="1" eaLnBrk="1" hangingPunct="1"/>
            <a:r>
              <a:rPr lang="en-US" sz="2000" dirty="0" smtClean="0"/>
              <a:t>BYOF: You may bring a </a:t>
            </a:r>
            <a:r>
              <a:rPr lang="en-US" sz="2000" dirty="0"/>
              <a:t>one 8.5x11.5 sheet (front and back) of handwritten formulae and values of constants for the </a:t>
            </a:r>
            <a:r>
              <a:rPr lang="en-US" sz="2000" dirty="0" smtClean="0"/>
              <a:t>exam</a:t>
            </a:r>
          </a:p>
          <a:p>
            <a:pPr lvl="1" eaLnBrk="1" hangingPunct="1"/>
            <a:r>
              <a:rPr lang="en-US" sz="2000" dirty="0"/>
              <a:t>No derivations or solutions of any problems allowed</a:t>
            </a:r>
            <a:r>
              <a:rPr lang="en-US" sz="2000" dirty="0" smtClean="0"/>
              <a:t>!</a:t>
            </a:r>
            <a:endParaRPr lang="en-US" sz="2000" dirty="0"/>
          </a:p>
          <a:p>
            <a:pPr lvl="1" eaLnBrk="1" hangingPunct="1"/>
            <a:r>
              <a:rPr lang="en-US" sz="2000" dirty="0" smtClean="0"/>
              <a:t>No additional formulae or values of constants will be provided!</a:t>
            </a:r>
          </a:p>
          <a:p>
            <a:pPr eaLnBrk="1" hangingPunct="1"/>
            <a:r>
              <a:rPr lang="en-US" sz="2400" dirty="0" smtClean="0"/>
              <a:t>Reminder Homework </a:t>
            </a:r>
            <a:r>
              <a:rPr lang="en-US" sz="2400" dirty="0"/>
              <a:t>#3</a:t>
            </a:r>
          </a:p>
          <a:p>
            <a:pPr lvl="1" eaLnBrk="1" hangingPunct="1"/>
            <a:r>
              <a:rPr lang="en-US" sz="2000" dirty="0"/>
              <a:t>End of chapter problems on CH4: 5, 14, 17, 21, 23 and 45</a:t>
            </a:r>
          </a:p>
          <a:p>
            <a:pPr lvl="1" eaLnBrk="1" hangingPunct="1"/>
            <a:r>
              <a:rPr lang="en-US" sz="2000" dirty="0"/>
              <a:t>Due: Monday, </a:t>
            </a:r>
            <a:r>
              <a:rPr lang="en-US" sz="2000" dirty="0" smtClean="0"/>
              <a:t>March </a:t>
            </a:r>
            <a:r>
              <a:rPr lang="en-US" sz="2000" dirty="0" smtClean="0"/>
              <a:t>17</a:t>
            </a:r>
            <a:endParaRPr lang="en-US" sz="2000" dirty="0"/>
          </a:p>
          <a:p>
            <a:pPr eaLnBrk="1" hangingPunct="1"/>
            <a:r>
              <a:rPr lang="en-US" sz="2400" dirty="0"/>
              <a:t>Colloquium </a:t>
            </a:r>
            <a:r>
              <a:rPr lang="en-US" sz="2400" dirty="0" smtClean="0"/>
              <a:t>this Wednesday at 4pm in SH101</a:t>
            </a:r>
          </a:p>
          <a:p>
            <a:pPr lvl="1" eaLnBrk="1" hangingPunct="1"/>
            <a:r>
              <a:rPr lang="en-US" sz="2000" dirty="0" smtClean="0"/>
              <a:t>Dr. </a:t>
            </a:r>
            <a:r>
              <a:rPr lang="en-US" sz="2000" dirty="0" err="1" smtClean="0"/>
              <a:t>Xun</a:t>
            </a:r>
            <a:r>
              <a:rPr lang="en-US" sz="2000" dirty="0" smtClean="0"/>
              <a:t> </a:t>
            </a:r>
            <a:r>
              <a:rPr lang="en-US" sz="2000" dirty="0" err="1" smtClean="0"/>
              <a:t>Jia</a:t>
            </a:r>
            <a:r>
              <a:rPr lang="en-US" sz="2000" dirty="0" smtClean="0"/>
              <a:t> of UTSW Medical Center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6034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03-03 at 11.02.5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15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213"/>
            <a:ext cx="8383588" cy="788987"/>
          </a:xfrm>
        </p:spPr>
        <p:txBody>
          <a:bodyPr/>
          <a:lstStyle/>
          <a:p>
            <a:pPr eaLnBrk="1" hangingPunct="1"/>
            <a:r>
              <a:rPr lang="en-US" sz="4000" dirty="0">
                <a:solidFill>
                  <a:srgbClr val="800000"/>
                </a:solidFill>
                <a:latin typeface="+mn-lt"/>
              </a:rPr>
              <a:t>The Correspondence Principle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84175" y="3733800"/>
            <a:ext cx="8226425" cy="965200"/>
          </a:xfrm>
        </p:spPr>
        <p:txBody>
          <a:bodyPr/>
          <a:lstStyle/>
          <a:p>
            <a:pPr marL="0" indent="0" eaLnBrk="1" hangingPunct="1">
              <a:buFont typeface="Wingdings" pitchFamily="-84" charset="2"/>
              <a:buNone/>
            </a:pPr>
            <a:r>
              <a:rPr lang="en-US" sz="2400" dirty="0">
                <a:solidFill>
                  <a:srgbClr val="3333CC"/>
                </a:solidFill>
              </a:rPr>
              <a:t>Need a principle to relate the new modern results with classical ones.</a:t>
            </a:r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609600" y="914400"/>
            <a:ext cx="3657600" cy="1143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3333CC"/>
                </a:solidFill>
                <a:latin typeface="+mn-lt"/>
              </a:rPr>
              <a:t>Classical electrodynamics</a:t>
            </a:r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4800600" y="990600"/>
            <a:ext cx="3505200" cy="9906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3333CC"/>
                </a:solidFill>
                <a:latin typeface="+mn-lt"/>
              </a:rPr>
              <a:t>Bohr’s atomic model</a:t>
            </a:r>
          </a:p>
        </p:txBody>
      </p:sp>
      <p:sp>
        <p:nvSpPr>
          <p:cNvPr id="38918" name="AutoShape 6"/>
          <p:cNvSpPr>
            <a:spLocks noChangeArrowheads="1"/>
          </p:cNvSpPr>
          <p:nvPr/>
        </p:nvSpPr>
        <p:spPr bwMode="auto">
          <a:xfrm>
            <a:off x="2209800" y="2257425"/>
            <a:ext cx="4648200" cy="1095375"/>
          </a:xfrm>
          <a:prstGeom prst="downArrow">
            <a:avLst>
              <a:gd name="adj1" fmla="val 64750"/>
              <a:gd name="adj2" fmla="val 40681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3333CC"/>
                </a:solidFill>
                <a:latin typeface="+mn-lt"/>
              </a:rPr>
              <a:t>Determine the properties </a:t>
            </a:r>
          </a:p>
          <a:p>
            <a:pPr algn="ctr"/>
            <a:r>
              <a:rPr lang="en-US" dirty="0">
                <a:solidFill>
                  <a:srgbClr val="3333CC"/>
                </a:solidFill>
                <a:latin typeface="+mn-lt"/>
              </a:rPr>
              <a:t>of radiation</a:t>
            </a:r>
          </a:p>
        </p:txBody>
      </p:sp>
      <p:sp>
        <p:nvSpPr>
          <p:cNvPr id="38919" name="AutoShape 8"/>
          <p:cNvSpPr>
            <a:spLocks noChangeArrowheads="1"/>
          </p:cNvSpPr>
          <p:nvPr/>
        </p:nvSpPr>
        <p:spPr bwMode="auto">
          <a:xfrm>
            <a:off x="304800" y="4619625"/>
            <a:ext cx="3289300" cy="990600"/>
          </a:xfrm>
          <a:prstGeom prst="rightArrow">
            <a:avLst>
              <a:gd name="adj1" fmla="val 75639"/>
              <a:gd name="adj2" fmla="val 961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+mn-lt"/>
              </a:rPr>
              <a:t>      Bohr’s correspondence </a:t>
            </a:r>
          </a:p>
          <a:p>
            <a:pPr algn="ctr"/>
            <a:r>
              <a:rPr lang="en-US" b="1" dirty="0">
                <a:solidFill>
                  <a:srgbClr val="FFFF00"/>
                </a:solidFill>
                <a:latin typeface="+mn-lt"/>
              </a:rPr>
              <a:t>principle</a:t>
            </a:r>
          </a:p>
        </p:txBody>
      </p:sp>
      <p:sp>
        <p:nvSpPr>
          <p:cNvPr id="38920" name="Rectangle 10"/>
          <p:cNvSpPr>
            <a:spLocks noChangeArrowheads="1"/>
          </p:cNvSpPr>
          <p:nvPr/>
        </p:nvSpPr>
        <p:spPr bwMode="auto">
          <a:xfrm>
            <a:off x="3765550" y="4579938"/>
            <a:ext cx="51498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3333CC"/>
                </a:solidFill>
                <a:latin typeface="+mn-lt"/>
              </a:rPr>
              <a:t>In the limits where classical and quantum theories should agree, the quantum theory must</a:t>
            </a:r>
            <a:r>
              <a:rPr lang="en-US" dirty="0" smtClean="0">
                <a:solidFill>
                  <a:srgbClr val="3333CC"/>
                </a:solidFill>
                <a:latin typeface="+mn-lt"/>
              </a:rPr>
              <a:t> produce the </a:t>
            </a:r>
            <a:r>
              <a:rPr lang="en-US" dirty="0">
                <a:solidFill>
                  <a:srgbClr val="3333CC"/>
                </a:solidFill>
                <a:latin typeface="+mn-lt"/>
              </a:rPr>
              <a:t>classical </a:t>
            </a:r>
            <a:r>
              <a:rPr lang="en-US" dirty="0" smtClean="0">
                <a:solidFill>
                  <a:srgbClr val="3333CC"/>
                </a:solidFill>
                <a:latin typeface="+mn-lt"/>
              </a:rPr>
              <a:t>results.</a:t>
            </a:r>
            <a:endParaRPr lang="en-US" dirty="0">
              <a:solidFill>
                <a:srgbClr val="3333CC"/>
              </a:solidFill>
              <a:latin typeface="+mn-lt"/>
            </a:endParaRPr>
          </a:p>
        </p:txBody>
      </p:sp>
      <p:sp>
        <p:nvSpPr>
          <p:cNvPr id="38921" name="Rectangle 11"/>
          <p:cNvSpPr>
            <a:spLocks noChangeArrowheads="1"/>
          </p:cNvSpPr>
          <p:nvPr/>
        </p:nvSpPr>
        <p:spPr bwMode="auto">
          <a:xfrm>
            <a:off x="4313238" y="1171575"/>
            <a:ext cx="4154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solidFill>
                  <a:srgbClr val="3333CC"/>
                </a:solidFill>
                <a:latin typeface="+mn-lt"/>
              </a:rPr>
              <a:t>+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3333CC"/>
                </a:solidFill>
              </a:rPr>
              <a:t>Monday, Mar. 3, 2014</a:t>
            </a:r>
            <a:endParaRPr lang="en-US">
              <a:solidFill>
                <a:srgbClr val="3333CC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>
                <a:solidFill>
                  <a:srgbClr val="3333CC"/>
                </a:solidFill>
                <a:latin typeface="+mn-lt"/>
              </a:rPr>
              <a:pPr>
                <a:defRPr/>
              </a:pPr>
              <a:t>4</a:t>
            </a:fld>
            <a:endParaRPr lang="en-US">
              <a:solidFill>
                <a:srgbClr val="3333CC"/>
              </a:solidFill>
              <a:latin typeface="+mn-lt"/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3333CC"/>
                </a:solidFill>
              </a:rPr>
              <a:t>PHYS 3313-001, Spring 2014                      Dr. Jaehoon Yu</a:t>
            </a:r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0698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  <p:bldP spid="38916" grpId="0" animBg="1"/>
      <p:bldP spid="38917" grpId="0" animBg="1"/>
      <p:bldP spid="38918" grpId="0" animBg="1"/>
      <p:bldP spid="38919" grpId="0" animBg="1"/>
      <p:bldP spid="38920" grpId="0"/>
      <p:bldP spid="389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7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838200"/>
          </a:xfrm>
        </p:spPr>
        <p:txBody>
          <a:bodyPr/>
          <a:lstStyle/>
          <a:p>
            <a:pPr eaLnBrk="1" hangingPunct="1"/>
            <a:r>
              <a:rPr lang="en-US" sz="4000" dirty="0"/>
              <a:t>The Correspondence Principle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The </a:t>
            </a:r>
            <a:r>
              <a:rPr lang="en-US" sz="2400" dirty="0"/>
              <a:t>frequency of the radiation emitted </a:t>
            </a:r>
            <a:r>
              <a:rPr lang="en-US" sz="2400" i="1" dirty="0" err="1"/>
              <a:t>f</a:t>
            </a:r>
            <a:r>
              <a:rPr lang="en-US" sz="2400" baseline="-25000" dirty="0" err="1"/>
              <a:t>classical</a:t>
            </a:r>
            <a:r>
              <a:rPr lang="en-US" sz="2400" dirty="0"/>
              <a:t> is equal to the orbital frequency </a:t>
            </a:r>
            <a:r>
              <a:rPr lang="en-US" sz="2400" i="1" dirty="0" err="1"/>
              <a:t>f</a:t>
            </a:r>
            <a:r>
              <a:rPr lang="en-US" sz="2400" baseline="-25000" dirty="0" err="1"/>
              <a:t>orb</a:t>
            </a:r>
            <a:r>
              <a:rPr lang="en-US" sz="2400" dirty="0"/>
              <a:t> of the electron around the nucleus.</a:t>
            </a:r>
            <a:endParaRPr lang="en-US" sz="2400" dirty="0" smtClean="0"/>
          </a:p>
          <a:p>
            <a:pPr eaLnBrk="1" hangingPunct="1">
              <a:buNone/>
            </a:pPr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The </a:t>
            </a:r>
            <a:r>
              <a:rPr lang="en-US" sz="2400" dirty="0"/>
              <a:t>frequency of </a:t>
            </a:r>
            <a:r>
              <a:rPr lang="en-US" sz="2400" dirty="0" smtClean="0"/>
              <a:t>photon in the </a:t>
            </a:r>
            <a:r>
              <a:rPr lang="en-US" sz="2400" dirty="0"/>
              <a:t>transition from </a:t>
            </a:r>
            <a:r>
              <a:rPr lang="en-US" sz="2400" i="1" dirty="0"/>
              <a:t>n</a:t>
            </a:r>
            <a:r>
              <a:rPr lang="en-US" sz="2400" dirty="0"/>
              <a:t> + 1 to </a:t>
            </a:r>
            <a:r>
              <a:rPr lang="en-US" sz="2400" i="1" dirty="0"/>
              <a:t>n</a:t>
            </a:r>
            <a:r>
              <a:rPr lang="en-US" sz="2400" dirty="0"/>
              <a:t> is</a:t>
            </a:r>
            <a:endParaRPr lang="en-US" sz="2400" dirty="0" smtClean="0"/>
          </a:p>
          <a:p>
            <a:pPr eaLnBrk="1" hangingPunct="1">
              <a:buNone/>
            </a:pPr>
            <a:endParaRPr lang="en-US" sz="2400" dirty="0" smtClean="0"/>
          </a:p>
          <a:p>
            <a:pPr eaLnBrk="1" hangingPunct="1"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For </a:t>
            </a:r>
            <a:r>
              <a:rPr lang="en-US" sz="2400" dirty="0"/>
              <a:t>large </a:t>
            </a:r>
            <a:r>
              <a:rPr lang="en-US" sz="2400" i="1" dirty="0" err="1" smtClean="0"/>
              <a:t>n</a:t>
            </a:r>
            <a:r>
              <a:rPr lang="en-US" sz="2400" i="1" dirty="0" smtClean="0"/>
              <a:t> the classical limit</a:t>
            </a:r>
            <a:r>
              <a:rPr lang="en-US" sz="2400" dirty="0" smtClean="0"/>
              <a:t>,</a:t>
            </a:r>
            <a:r>
              <a:rPr lang="en-US" sz="2400" dirty="0"/>
              <a:t>		         </a:t>
            </a:r>
          </a:p>
          <a:p>
            <a:pPr eaLnBrk="1" hangingPunct="1"/>
            <a:endParaRPr lang="en-US" sz="2400" i="1" dirty="0"/>
          </a:p>
          <a:p>
            <a:pPr eaLnBrk="1" hangingPunct="1">
              <a:buFont typeface="Wingdings" pitchFamily="-84" charset="2"/>
              <a:buNone/>
            </a:pPr>
            <a:r>
              <a:rPr lang="en-US" sz="2400" dirty="0"/>
              <a:t>	Substitute </a:t>
            </a:r>
            <a:r>
              <a:rPr lang="en-US" sz="2400" i="1" dirty="0"/>
              <a:t>E</a:t>
            </a:r>
            <a:r>
              <a:rPr lang="en-US" sz="2400" baseline="-25000" dirty="0"/>
              <a:t>0</a:t>
            </a:r>
            <a:r>
              <a:rPr lang="en-US" sz="2400" dirty="0"/>
              <a:t>:</a:t>
            </a:r>
            <a:r>
              <a:rPr lang="en-US" sz="2400" dirty="0" smtClean="0"/>
              <a:t> </a:t>
            </a:r>
          </a:p>
          <a:p>
            <a:pPr eaLnBrk="1" hangingPunct="1">
              <a:buFont typeface="Wingdings" pitchFamily="-84" charset="2"/>
              <a:buNone/>
            </a:pPr>
            <a:endParaRPr lang="en-US" sz="2400" dirty="0" smtClean="0"/>
          </a:p>
          <a:p>
            <a:pPr eaLnBrk="1" hangingPunct="1">
              <a:buFont typeface="Wingdings" pitchFamily="-84" charset="2"/>
              <a:buNone/>
            </a:pPr>
            <a:r>
              <a:rPr lang="en-US" sz="2400" dirty="0" smtClean="0"/>
              <a:t>	So the frequency of the radiated E between classical theory and Bohr model agrees in large </a:t>
            </a:r>
            <a:r>
              <a:rPr lang="en-US" sz="2400" dirty="0" err="1" smtClean="0"/>
              <a:t>n</a:t>
            </a:r>
            <a:r>
              <a:rPr lang="en-US" sz="2400" dirty="0" smtClean="0"/>
              <a:t> case!!</a:t>
            </a:r>
            <a:endParaRPr lang="en-US" sz="2400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graphicFrame>
        <p:nvGraphicFramePr>
          <p:cNvPr id="3819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9446800"/>
              </p:ext>
            </p:extLst>
          </p:nvPr>
        </p:nvGraphicFramePr>
        <p:xfrm>
          <a:off x="630238" y="1579563"/>
          <a:ext cx="1568450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08" name="Equation" r:id="rId3" imgW="914400" imgH="203200" progId="Equation.DSMT4">
                  <p:embed/>
                </p:oleObj>
              </mc:Choice>
              <mc:Fallback>
                <p:oleObj name="Equation" r:id="rId3" imgW="9144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1579563"/>
                        <a:ext cx="1568450" cy="32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726115"/>
              </p:ext>
            </p:extLst>
          </p:nvPr>
        </p:nvGraphicFramePr>
        <p:xfrm>
          <a:off x="2187575" y="1423987"/>
          <a:ext cx="63182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09" name="Equation" r:id="rId5" imgW="368300" imgH="393700" progId="Equation.DSMT4">
                  <p:embed/>
                </p:oleObj>
              </mc:Choice>
              <mc:Fallback>
                <p:oleObj name="Equation" r:id="rId5" imgW="3683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7575" y="1423987"/>
                        <a:ext cx="631825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798100"/>
              </p:ext>
            </p:extLst>
          </p:nvPr>
        </p:nvGraphicFramePr>
        <p:xfrm>
          <a:off x="2830512" y="1425575"/>
          <a:ext cx="82708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10" name="Equation" r:id="rId7" imgW="482600" imgH="393700" progId="Equation.DSMT4">
                  <p:embed/>
                </p:oleObj>
              </mc:Choice>
              <mc:Fallback>
                <p:oleObj name="Equation" r:id="rId7" imgW="4826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0512" y="1425575"/>
                        <a:ext cx="827088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5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1195810"/>
              </p:ext>
            </p:extLst>
          </p:nvPr>
        </p:nvGraphicFramePr>
        <p:xfrm>
          <a:off x="3581400" y="1374775"/>
          <a:ext cx="1897062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11" name="Equation" r:id="rId9" imgW="1104900" imgH="444500" progId="Equation.DSMT4">
                  <p:embed/>
                </p:oleObj>
              </mc:Choice>
              <mc:Fallback>
                <p:oleObj name="Equation" r:id="rId9" imgW="11049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374775"/>
                        <a:ext cx="1897062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830516"/>
              </p:ext>
            </p:extLst>
          </p:nvPr>
        </p:nvGraphicFramePr>
        <p:xfrm>
          <a:off x="5486400" y="1308100"/>
          <a:ext cx="2179638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12" name="Equation" r:id="rId11" imgW="1270000" imgH="495300" progId="Equation.DSMT4">
                  <p:embed/>
                </p:oleObj>
              </mc:Choice>
              <mc:Fallback>
                <p:oleObj name="Equation" r:id="rId11" imgW="1270000" imgH="495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308100"/>
                        <a:ext cx="2179638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896751"/>
              </p:ext>
            </p:extLst>
          </p:nvPr>
        </p:nvGraphicFramePr>
        <p:xfrm>
          <a:off x="7705725" y="1374775"/>
          <a:ext cx="1046163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13" name="Equation" r:id="rId13" imgW="609600" imgH="469900" progId="Equation.DSMT4">
                  <p:embed/>
                </p:oleObj>
              </mc:Choice>
              <mc:Fallback>
                <p:oleObj name="Equation" r:id="rId13" imgW="6096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5725" y="1374775"/>
                        <a:ext cx="1046163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744763"/>
              </p:ext>
            </p:extLst>
          </p:nvPr>
        </p:nvGraphicFramePr>
        <p:xfrm>
          <a:off x="736600" y="2590800"/>
          <a:ext cx="31924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14" name="Equation" r:id="rId15" imgW="1816100" imgH="520700" progId="Equation.DSMT4">
                  <p:embed/>
                </p:oleObj>
              </mc:Choice>
              <mc:Fallback>
                <p:oleObj name="Equation" r:id="rId15" imgW="1816100" imgH="520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2590800"/>
                        <a:ext cx="3192463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0958436"/>
              </p:ext>
            </p:extLst>
          </p:nvPr>
        </p:nvGraphicFramePr>
        <p:xfrm>
          <a:off x="3938588" y="2679700"/>
          <a:ext cx="2276475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15" name="Equation" r:id="rId17" imgW="1295400" imgH="469900" progId="Equation.DSMT4">
                  <p:embed/>
                </p:oleObj>
              </mc:Choice>
              <mc:Fallback>
                <p:oleObj name="Equation" r:id="rId17" imgW="12954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8588" y="2679700"/>
                        <a:ext cx="2276475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647662"/>
              </p:ext>
            </p:extLst>
          </p:nvPr>
        </p:nvGraphicFramePr>
        <p:xfrm>
          <a:off x="6335713" y="2590800"/>
          <a:ext cx="176371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16" name="Equation" r:id="rId19" imgW="1003300" imgH="520700" progId="Equation.DSMT4">
                  <p:embed/>
                </p:oleObj>
              </mc:Choice>
              <mc:Fallback>
                <p:oleObj name="Equation" r:id="rId19" imgW="1003300" imgH="520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5713" y="2590800"/>
                        <a:ext cx="1763712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6437362"/>
              </p:ext>
            </p:extLst>
          </p:nvPr>
        </p:nvGraphicFramePr>
        <p:xfrm>
          <a:off x="4340225" y="3581400"/>
          <a:ext cx="2503488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17" name="Equation" r:id="rId21" imgW="1219200" imgH="393700" progId="Equation.DSMT4">
                  <p:embed/>
                </p:oleObj>
              </mc:Choice>
              <mc:Fallback>
                <p:oleObj name="Equation" r:id="rId21" imgW="12192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0225" y="3581400"/>
                        <a:ext cx="2503488" cy="80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998587"/>
              </p:ext>
            </p:extLst>
          </p:nvPr>
        </p:nvGraphicFramePr>
        <p:xfrm>
          <a:off x="2473325" y="4433888"/>
          <a:ext cx="1747838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18" name="Equation" r:id="rId23" imgW="850900" imgH="393700" progId="Equation.DSMT4">
                  <p:embed/>
                </p:oleObj>
              </mc:Choice>
              <mc:Fallback>
                <p:oleObj name="Equation" r:id="rId23" imgW="8509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3325" y="4433888"/>
                        <a:ext cx="1747838" cy="808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905143"/>
              </p:ext>
            </p:extLst>
          </p:nvPr>
        </p:nvGraphicFramePr>
        <p:xfrm>
          <a:off x="4311650" y="4356100"/>
          <a:ext cx="2112963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19" name="Equation" r:id="rId25" imgW="1028700" imgH="469900" progId="Equation.DSMT4">
                  <p:embed/>
                </p:oleObj>
              </mc:Choice>
              <mc:Fallback>
                <p:oleObj name="Equation" r:id="rId25" imgW="10287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1650" y="4356100"/>
                        <a:ext cx="2112963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3959667"/>
              </p:ext>
            </p:extLst>
          </p:nvPr>
        </p:nvGraphicFramePr>
        <p:xfrm>
          <a:off x="6399213" y="4370388"/>
          <a:ext cx="1250950" cy="96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20" name="Equation" r:id="rId27" imgW="609600" imgH="469900" progId="Equation.DSMT4">
                  <p:embed/>
                </p:oleObj>
              </mc:Choice>
              <mc:Fallback>
                <p:oleObj name="Equation" r:id="rId27" imgW="6096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9213" y="4370388"/>
                        <a:ext cx="1250950" cy="963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3335902"/>
              </p:ext>
            </p:extLst>
          </p:nvPr>
        </p:nvGraphicFramePr>
        <p:xfrm>
          <a:off x="7740650" y="4648200"/>
          <a:ext cx="117475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21" name="Equation" r:id="rId29" imgW="571500" imgH="203200" progId="Equation.DSMT4">
                  <p:embed/>
                </p:oleObj>
              </mc:Choice>
              <mc:Fallback>
                <p:oleObj name="Equation" r:id="rId29" imgW="5715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650" y="4648200"/>
                        <a:ext cx="1174750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18090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1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1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1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81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8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81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81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81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81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81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81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81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81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838200"/>
          </a:xfrm>
        </p:spPr>
        <p:txBody>
          <a:bodyPr/>
          <a:lstStyle/>
          <a:p>
            <a:r>
              <a:rPr lang="en-US" dirty="0" smtClean="0"/>
              <a:t>Importance of Bohr’s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305800" cy="5257800"/>
          </a:xfrm>
        </p:spPr>
        <p:txBody>
          <a:bodyPr/>
          <a:lstStyle/>
          <a:p>
            <a:r>
              <a:rPr lang="en-US" dirty="0" smtClean="0"/>
              <a:t>Demonstrated the need for Plank’s constant in understanding the atomic structure</a:t>
            </a:r>
          </a:p>
          <a:p>
            <a:r>
              <a:rPr lang="en-US" dirty="0" smtClean="0"/>
              <a:t>Assumption of quantized angular momentum which led to quantization of other quantities, </a:t>
            </a:r>
            <a:r>
              <a:rPr lang="en-US" dirty="0" err="1" smtClean="0"/>
              <a:t>r</a:t>
            </a:r>
            <a:r>
              <a:rPr lang="en-US" dirty="0" smtClean="0"/>
              <a:t>, </a:t>
            </a:r>
            <a:r>
              <a:rPr lang="en-US" dirty="0" err="1" smtClean="0"/>
              <a:t>v</a:t>
            </a:r>
            <a:r>
              <a:rPr lang="en-US" dirty="0" smtClean="0"/>
              <a:t> and E as follows</a:t>
            </a:r>
          </a:p>
          <a:p>
            <a:r>
              <a:rPr lang="en-US" dirty="0" smtClean="0"/>
              <a:t>Orbital Radius:</a:t>
            </a:r>
          </a:p>
          <a:p>
            <a:endParaRPr lang="en-US" dirty="0" smtClean="0"/>
          </a:p>
          <a:p>
            <a:r>
              <a:rPr lang="en-US" dirty="0" smtClean="0"/>
              <a:t>Orbital Speed:</a:t>
            </a:r>
          </a:p>
          <a:p>
            <a:endParaRPr lang="en-US" dirty="0" smtClean="0"/>
          </a:p>
          <a:p>
            <a:r>
              <a:rPr lang="en-US" dirty="0" smtClean="0"/>
              <a:t>Energy levels: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4198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722275"/>
              </p:ext>
            </p:extLst>
          </p:nvPr>
        </p:nvGraphicFramePr>
        <p:xfrm>
          <a:off x="5791200" y="3228975"/>
          <a:ext cx="6858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2" name="Equation" r:id="rId3" imgW="304800" imgH="228600" progId="Equation.DSMT4">
                  <p:embed/>
                </p:oleObj>
              </mc:Choice>
              <mc:Fallback>
                <p:oleObj name="Equation" r:id="rId3" imgW="304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228975"/>
                        <a:ext cx="6858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0175284"/>
              </p:ext>
            </p:extLst>
          </p:nvPr>
        </p:nvGraphicFramePr>
        <p:xfrm>
          <a:off x="3519488" y="4216400"/>
          <a:ext cx="147637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3" name="Equation" r:id="rId5" imgW="622300" imgH="431800" progId="Equation.DSMT4">
                  <p:embed/>
                </p:oleObj>
              </mc:Choice>
              <mc:Fallback>
                <p:oleObj name="Equation" r:id="rId5" imgW="6223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9488" y="4216400"/>
                        <a:ext cx="1476375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464600"/>
              </p:ext>
            </p:extLst>
          </p:nvPr>
        </p:nvGraphicFramePr>
        <p:xfrm>
          <a:off x="3471863" y="5181600"/>
          <a:ext cx="245586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4" name="Equation" r:id="rId7" imgW="1054100" imgH="457200" progId="Equation.DSMT4">
                  <p:embed/>
                </p:oleObj>
              </mc:Choice>
              <mc:Fallback>
                <p:oleObj name="Equation" r:id="rId7" imgW="10541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1863" y="5181600"/>
                        <a:ext cx="2455862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033227"/>
              </p:ext>
            </p:extLst>
          </p:nvPr>
        </p:nvGraphicFramePr>
        <p:xfrm>
          <a:off x="3443288" y="3048000"/>
          <a:ext cx="234315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5" name="Equation" r:id="rId9" imgW="1041400" imgH="457200" progId="Equation.DSMT4">
                  <p:embed/>
                </p:oleObj>
              </mc:Choice>
              <mc:Fallback>
                <p:oleObj name="Equation" r:id="rId9" imgW="10414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288" y="3048000"/>
                        <a:ext cx="234315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6760450"/>
              </p:ext>
            </p:extLst>
          </p:nvPr>
        </p:nvGraphicFramePr>
        <p:xfrm>
          <a:off x="4978400" y="4267200"/>
          <a:ext cx="102552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6" name="Equation" r:id="rId11" imgW="431800" imgH="431800" progId="Equation.DSMT4">
                  <p:embed/>
                </p:oleObj>
              </mc:Choice>
              <mc:Fallback>
                <p:oleObj name="Equation" r:id="rId11" imgW="4318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8400" y="4267200"/>
                        <a:ext cx="1025525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4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0453806"/>
              </p:ext>
            </p:extLst>
          </p:nvPr>
        </p:nvGraphicFramePr>
        <p:xfrm>
          <a:off x="5943600" y="5253037"/>
          <a:ext cx="533400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7" name="Equation" r:id="rId13" imgW="228600" imgH="393700" progId="Equation.DSMT4">
                  <p:embed/>
                </p:oleObj>
              </mc:Choice>
              <mc:Fallback>
                <p:oleObj name="Equation" r:id="rId13" imgW="2286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253037"/>
                        <a:ext cx="533400" cy="91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 bwMode="auto">
          <a:xfrm>
            <a:off x="6096000" y="3276600"/>
            <a:ext cx="457200" cy="457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638800" y="4724400"/>
            <a:ext cx="457200" cy="457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943600" y="5715000"/>
            <a:ext cx="457200" cy="457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46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9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9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19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19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19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19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458200" cy="9144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Successes </a:t>
            </a:r>
            <a:r>
              <a:rPr lang="en-US" sz="4000" dirty="0"/>
              <a:t>and Failures of the Bohr Model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-76200" y="762000"/>
            <a:ext cx="8915399" cy="5486400"/>
          </a:xfrm>
        </p:spPr>
        <p:txBody>
          <a:bodyPr/>
          <a:lstStyle/>
          <a:p>
            <a:pPr eaLnBrk="1" hangingPunct="1"/>
            <a:r>
              <a:rPr lang="en-US" sz="2800" dirty="0"/>
              <a:t>The electron and hydrogen nucleus actually </a:t>
            </a:r>
            <a:r>
              <a:rPr lang="en-US" sz="2800" dirty="0" smtClean="0"/>
              <a:t>revolve </a:t>
            </a:r>
            <a:r>
              <a:rPr lang="en-US" sz="2800" dirty="0"/>
              <a:t>about their mutual center of </a:t>
            </a:r>
            <a:r>
              <a:rPr lang="en-US" sz="2800" dirty="0" smtClean="0"/>
              <a:t>mass </a:t>
            </a:r>
            <a:r>
              <a:rPr lang="en-US" sz="2800" dirty="0" smtClean="0">
                <a:sym typeface="Wingdings"/>
              </a:rPr>
              <a:t> reduced mass correction!!</a:t>
            </a:r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>
              <a:buNone/>
            </a:pPr>
            <a:endParaRPr lang="en-US" sz="2800" dirty="0" smtClean="0"/>
          </a:p>
          <a:p>
            <a:pPr eaLnBrk="1" hangingPunct="1"/>
            <a:r>
              <a:rPr lang="en-US" sz="2800" dirty="0" smtClean="0"/>
              <a:t>All we need is to replace m</a:t>
            </a:r>
            <a:r>
              <a:rPr lang="en-US" sz="2800" baseline="-25000" dirty="0" smtClean="0"/>
              <a:t>e</a:t>
            </a:r>
            <a:r>
              <a:rPr lang="en-US" sz="2800" dirty="0" smtClean="0"/>
              <a:t> with atom’s </a:t>
            </a:r>
            <a:r>
              <a:rPr lang="en-US" sz="2800" b="1" dirty="0">
                <a:solidFill>
                  <a:srgbClr val="000000"/>
                </a:solidFill>
              </a:rPr>
              <a:t>reduced mass</a:t>
            </a:r>
            <a:r>
              <a:rPr lang="en-US" sz="2800" dirty="0"/>
              <a:t>.</a:t>
            </a:r>
          </a:p>
          <a:p>
            <a:pPr eaLnBrk="1" hangingPunct="1"/>
            <a:endParaRPr lang="en-US" sz="2800" dirty="0" smtClean="0"/>
          </a:p>
          <a:p>
            <a:pPr eaLnBrk="1" hangingPunct="1">
              <a:buNone/>
            </a:pPr>
            <a:endParaRPr lang="en-US" sz="2800" dirty="0" smtClean="0"/>
          </a:p>
          <a:p>
            <a:pPr eaLnBrk="1" hangingPunct="1"/>
            <a:r>
              <a:rPr lang="en-US" sz="2800" dirty="0"/>
              <a:t>The </a:t>
            </a:r>
            <a:r>
              <a:rPr lang="en-US" sz="2800" dirty="0" err="1"/>
              <a:t>Rydberg</a:t>
            </a:r>
            <a:r>
              <a:rPr lang="en-US" sz="2800" dirty="0"/>
              <a:t> constant for infinite nuclear </a:t>
            </a:r>
            <a:r>
              <a:rPr lang="en-US" sz="2800" dirty="0" smtClean="0"/>
              <a:t>mass, R</a:t>
            </a:r>
            <a:r>
              <a:rPr lang="en-US" sz="2800" baseline="-25000" dirty="0" smtClean="0"/>
              <a:t>∞  </a:t>
            </a:r>
            <a:r>
              <a:rPr lang="en-US" sz="2800" dirty="0" smtClean="0"/>
              <a:t>is </a:t>
            </a:r>
            <a:r>
              <a:rPr lang="en-US" sz="2800" dirty="0"/>
              <a:t>replaced by </a:t>
            </a:r>
            <a:r>
              <a:rPr lang="en-US" sz="2800" i="1" dirty="0"/>
              <a:t>R</a:t>
            </a:r>
            <a:r>
              <a:rPr lang="en-US" sz="2800" dirty="0"/>
              <a:t>.</a:t>
            </a:r>
          </a:p>
          <a:p>
            <a:pPr eaLnBrk="1" hangingPunct="1"/>
            <a:endParaRPr lang="en-US" sz="2800" dirty="0"/>
          </a:p>
        </p:txBody>
      </p:sp>
      <p:pic>
        <p:nvPicPr>
          <p:cNvPr id="40964" name="Picture 11" descr="0417"/>
          <p:cNvPicPr preferRelativeResize="0">
            <a:picLocks noChangeAspect="1" noChangeArrowheads="1"/>
          </p:cNvPicPr>
          <p:nvPr/>
        </p:nvPicPr>
        <p:blipFill>
          <a:blip r:embed="rId3"/>
          <a:srcRect b="5940"/>
          <a:stretch>
            <a:fillRect/>
          </a:stretch>
        </p:blipFill>
        <p:spPr bwMode="auto">
          <a:xfrm>
            <a:off x="3021013" y="1676400"/>
            <a:ext cx="310197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graphicFrame>
        <p:nvGraphicFramePr>
          <p:cNvPr id="3829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133816"/>
              </p:ext>
            </p:extLst>
          </p:nvPr>
        </p:nvGraphicFramePr>
        <p:xfrm>
          <a:off x="2932113" y="3276600"/>
          <a:ext cx="22193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76" name="Equation" r:id="rId4" imgW="952500" imgH="431800" progId="Equation.DSMT4">
                  <p:embed/>
                </p:oleObj>
              </mc:Choice>
              <mc:Fallback>
                <p:oleObj name="Equation" r:id="rId4" imgW="9525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2113" y="3276600"/>
                        <a:ext cx="2219325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29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414873"/>
              </p:ext>
            </p:extLst>
          </p:nvPr>
        </p:nvGraphicFramePr>
        <p:xfrm>
          <a:off x="5181600" y="3276600"/>
          <a:ext cx="1509713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77" name="Equation" r:id="rId6" imgW="647700" imgH="431800" progId="Equation.DSMT4">
                  <p:embed/>
                </p:oleObj>
              </mc:Choice>
              <mc:Fallback>
                <p:oleObj name="Equation" r:id="rId6" imgW="6477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276600"/>
                        <a:ext cx="1509713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29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854329"/>
              </p:ext>
            </p:extLst>
          </p:nvPr>
        </p:nvGraphicFramePr>
        <p:xfrm>
          <a:off x="1995488" y="4859338"/>
          <a:ext cx="18637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78" name="Equation" r:id="rId8" imgW="800100" imgH="431800" progId="Equation.DSMT4">
                  <p:embed/>
                </p:oleObj>
              </mc:Choice>
              <mc:Fallback>
                <p:oleObj name="Equation" r:id="rId8" imgW="8001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4859338"/>
                        <a:ext cx="1863725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298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323242"/>
              </p:ext>
            </p:extLst>
          </p:nvPr>
        </p:nvGraphicFramePr>
        <p:xfrm>
          <a:off x="3840163" y="4876800"/>
          <a:ext cx="2217737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79" name="Equation" r:id="rId10" imgW="952500" imgH="431800" progId="Equation.DSMT4">
                  <p:embed/>
                </p:oleObj>
              </mc:Choice>
              <mc:Fallback>
                <p:oleObj name="Equation" r:id="rId10" imgW="9525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0163" y="4876800"/>
                        <a:ext cx="2217737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298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222517"/>
              </p:ext>
            </p:extLst>
          </p:nvPr>
        </p:nvGraphicFramePr>
        <p:xfrm>
          <a:off x="6086475" y="4818062"/>
          <a:ext cx="2219325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80" name="Equation" r:id="rId12" imgW="952500" imgH="482600" progId="Equation.DSMT4">
                  <p:embed/>
                </p:oleObj>
              </mc:Choice>
              <mc:Fallback>
                <p:oleObj name="Equation" r:id="rId12" imgW="9525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6475" y="4818062"/>
                        <a:ext cx="2219325" cy="1125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2983" name="Object 7"/>
          <p:cNvGraphicFramePr>
            <a:graphicFrameLocks noChangeAspect="1"/>
          </p:cNvGraphicFramePr>
          <p:nvPr/>
        </p:nvGraphicFramePr>
        <p:xfrm>
          <a:off x="5808662" y="5943600"/>
          <a:ext cx="3030538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81" name="Equation" r:id="rId14" imgW="1955800" imgH="228600" progId="Equation.DSMT4">
                  <p:embed/>
                </p:oleObj>
              </mc:Choice>
              <mc:Fallback>
                <p:oleObj name="Equation" r:id="rId14" imgW="1955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8662" y="5943600"/>
                        <a:ext cx="3030538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360451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82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82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82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82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82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pPr eaLnBrk="1" hangingPunct="1"/>
            <a:r>
              <a:rPr lang="en-US" sz="4000" dirty="0"/>
              <a:t>Limitations of the Bohr Model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838200"/>
            <a:ext cx="8763000" cy="5181600"/>
          </a:xfrm>
        </p:spPr>
        <p:txBody>
          <a:bodyPr/>
          <a:lstStyle/>
          <a:p>
            <a:pPr marL="609600" indent="-609600" eaLnBrk="1" hangingPunct="1">
              <a:spcBef>
                <a:spcPct val="0"/>
              </a:spcBef>
              <a:buFont typeface="Wingdings" pitchFamily="-84" charset="2"/>
              <a:buNone/>
            </a:pPr>
            <a:r>
              <a:rPr lang="en-US" dirty="0"/>
              <a:t>The Bohr model was a great step of the new quantum theory,</a:t>
            </a:r>
            <a:r>
              <a:rPr lang="en-US" dirty="0" smtClean="0"/>
              <a:t> but </a:t>
            </a:r>
            <a:r>
              <a:rPr lang="en-US" dirty="0"/>
              <a:t>it had its limitations</a:t>
            </a:r>
            <a:r>
              <a:rPr lang="en-US" dirty="0" smtClean="0"/>
              <a:t>.</a:t>
            </a:r>
          </a:p>
          <a:p>
            <a:pPr marL="609600" indent="-609600" eaLnBrk="1" hangingPunct="1">
              <a:buClr>
                <a:schemeClr val="tx1"/>
              </a:buClr>
              <a:buSzPct val="90000"/>
              <a:buFont typeface="Wingdings" pitchFamily="-84" charset="2"/>
              <a:buAutoNum type="arabicParenR"/>
            </a:pPr>
            <a:r>
              <a:rPr lang="en-US" dirty="0"/>
              <a:t>Works only to single-electron </a:t>
            </a:r>
            <a:r>
              <a:rPr lang="en-US" dirty="0" smtClean="0"/>
              <a:t>atoms</a:t>
            </a:r>
          </a:p>
          <a:p>
            <a:pPr marL="1009650" lvl="1" indent="-609600" eaLnBrk="1" hangingPunct="1">
              <a:buClr>
                <a:schemeClr val="tx1"/>
              </a:buClr>
              <a:buSzPct val="90000"/>
            </a:pPr>
            <a:r>
              <a:rPr lang="en-US" dirty="0" smtClean="0"/>
              <a:t>Works even for ions </a:t>
            </a:r>
            <a:r>
              <a:rPr lang="en-US" dirty="0" smtClean="0">
                <a:sym typeface="Wingdings"/>
              </a:rPr>
              <a:t> What would change?</a:t>
            </a:r>
          </a:p>
          <a:p>
            <a:pPr marL="1009650" lvl="1" indent="-609600" eaLnBrk="1" hangingPunct="1">
              <a:buClr>
                <a:schemeClr val="tx1"/>
              </a:buClr>
              <a:buSzPct val="90000"/>
            </a:pPr>
            <a:r>
              <a:rPr lang="en-US" dirty="0" smtClean="0">
                <a:sym typeface="Wingdings"/>
              </a:rPr>
              <a:t>The charge of the nucleus</a:t>
            </a:r>
            <a:endParaRPr lang="en-US" dirty="0" smtClean="0"/>
          </a:p>
          <a:p>
            <a:pPr marL="609600" indent="-609600" eaLnBrk="1" hangingPunct="1">
              <a:buClr>
                <a:schemeClr val="tx1"/>
              </a:buClr>
              <a:buSzPct val="90000"/>
              <a:buFont typeface="Wingdings" pitchFamily="-84" charset="2"/>
              <a:buAutoNum type="arabicParenR"/>
            </a:pPr>
            <a:r>
              <a:rPr lang="en-US" dirty="0"/>
              <a:t>Could not account for the intensities or the fine structure of the spectral </a:t>
            </a:r>
            <a:r>
              <a:rPr lang="en-US" dirty="0" smtClean="0"/>
              <a:t>lines</a:t>
            </a:r>
          </a:p>
          <a:p>
            <a:pPr marL="1009650" lvl="1" indent="-609600" eaLnBrk="1" hangingPunct="1">
              <a:buClr>
                <a:schemeClr val="tx1"/>
              </a:buClr>
              <a:buSzPct val="90000"/>
            </a:pPr>
            <a:r>
              <a:rPr lang="en-US" dirty="0" smtClean="0"/>
              <a:t>Fine structure is caused by the electron spin</a:t>
            </a:r>
          </a:p>
          <a:p>
            <a:pPr marL="1009650" lvl="1" indent="-609600" eaLnBrk="1" hangingPunct="1">
              <a:buClr>
                <a:schemeClr val="tx1"/>
              </a:buClr>
              <a:buSzPct val="90000"/>
            </a:pPr>
            <a:r>
              <a:rPr lang="en-US" dirty="0" smtClean="0"/>
              <a:t>Under a magnetic field, the spectrum splits by the spin</a:t>
            </a:r>
          </a:p>
          <a:p>
            <a:pPr marL="609600" indent="-609600" eaLnBrk="1" hangingPunct="1">
              <a:buClr>
                <a:schemeClr val="tx1"/>
              </a:buClr>
              <a:buSzPct val="90000"/>
              <a:buFont typeface="Wingdings" pitchFamily="-84" charset="2"/>
              <a:buAutoNum type="arabicParenR"/>
            </a:pPr>
            <a:r>
              <a:rPr lang="en-US" dirty="0"/>
              <a:t>Could not explain the binding of atoms into </a:t>
            </a:r>
            <a:r>
              <a:rPr lang="en-US" dirty="0" smtClean="0"/>
              <a:t>molecules</a:t>
            </a:r>
          </a:p>
          <a:p>
            <a:pPr marL="609600" indent="-609600" eaLnBrk="1" hangingPunct="1">
              <a:buFont typeface="Wingdings" pitchFamily="-84" charset="2"/>
              <a:buNone/>
            </a:pPr>
            <a:endParaRPr lang="en-US" dirty="0"/>
          </a:p>
          <a:p>
            <a:pPr marL="609600" indent="-609600" eaLnBrk="1" hangingPunct="1">
              <a:buFont typeface="Wingdings" pitchFamily="-84" charset="2"/>
              <a:buNone/>
            </a:pPr>
            <a:endParaRPr lang="en-US" dirty="0"/>
          </a:p>
          <a:p>
            <a:pPr marL="609600" indent="-609600" eaLnBrk="1" hangingPunct="1">
              <a:buFont typeface="Wingdings" pitchFamily="-84" charset="2"/>
              <a:buNone/>
            </a:pPr>
            <a:endParaRPr lang="en-US" dirty="0"/>
          </a:p>
          <a:p>
            <a:pPr marL="609600" indent="-609600" eaLnBrk="1" hangingPunct="1">
              <a:buFont typeface="Wingdings" pitchFamily="-84" charset="2"/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  <p:graphicFrame>
        <p:nvGraphicFramePr>
          <p:cNvPr id="3840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9428728"/>
              </p:ext>
            </p:extLst>
          </p:nvPr>
        </p:nvGraphicFramePr>
        <p:xfrm>
          <a:off x="5648325" y="2905125"/>
          <a:ext cx="196215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25" name="Equation" r:id="rId3" imgW="1219200" imgH="469900" progId="Equation.DSMT4">
                  <p:embed/>
                </p:oleObj>
              </mc:Choice>
              <mc:Fallback>
                <p:oleObj name="Equation" r:id="rId3" imgW="12192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8325" y="2905125"/>
                        <a:ext cx="1962150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92270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4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90678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Characteristic </a:t>
            </a:r>
            <a:r>
              <a:rPr lang="en-US" sz="3600" dirty="0"/>
              <a:t>X-Ray Spectra and Atomic Number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6425" cy="4802187"/>
          </a:xfrm>
        </p:spPr>
        <p:txBody>
          <a:bodyPr/>
          <a:lstStyle/>
          <a:p>
            <a:pPr eaLnBrk="1" hangingPunct="1"/>
            <a:r>
              <a:rPr lang="en-US" sz="2800" dirty="0"/>
              <a:t>Shells have letter names: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sz="2800" b="1" dirty="0">
                <a:solidFill>
                  <a:srgbClr val="000000"/>
                </a:solidFill>
              </a:rPr>
              <a:t>	K shell</a:t>
            </a:r>
            <a:r>
              <a:rPr lang="en-US" sz="2800" dirty="0"/>
              <a:t> for </a:t>
            </a:r>
            <a:r>
              <a:rPr lang="en-US" sz="2800" i="1" dirty="0" err="1"/>
              <a:t>n</a:t>
            </a:r>
            <a:r>
              <a:rPr lang="en-US" sz="2800" dirty="0"/>
              <a:t> = 1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sz="2800" b="1" dirty="0">
                <a:solidFill>
                  <a:srgbClr val="000000"/>
                </a:solidFill>
              </a:rPr>
              <a:t>	L shell</a:t>
            </a:r>
            <a:r>
              <a:rPr lang="en-US" sz="2800" dirty="0"/>
              <a:t> for </a:t>
            </a:r>
            <a:r>
              <a:rPr lang="en-US" sz="2800" i="1" dirty="0" err="1"/>
              <a:t>n</a:t>
            </a:r>
            <a:r>
              <a:rPr lang="en-US" sz="2800" dirty="0"/>
              <a:t> = 2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The atom is most stable in its ground state.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sz="2800" dirty="0"/>
              <a:t>         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When</a:t>
            </a:r>
            <a:r>
              <a:rPr lang="en-US" sz="2800" dirty="0" smtClean="0"/>
              <a:t> a transition occurs </a:t>
            </a:r>
            <a:r>
              <a:rPr lang="en-US" sz="2800" dirty="0"/>
              <a:t>in a heavy atom, the radiation emitted is an </a:t>
            </a:r>
            <a:r>
              <a:rPr lang="en-US" sz="2800" b="1" dirty="0" err="1">
                <a:solidFill>
                  <a:srgbClr val="000000"/>
                </a:solidFill>
              </a:rPr>
              <a:t>x</a:t>
            </a:r>
            <a:r>
              <a:rPr lang="en-US" sz="2800" b="1" dirty="0">
                <a:solidFill>
                  <a:srgbClr val="000000"/>
                </a:solidFill>
              </a:rPr>
              <a:t> ray</a:t>
            </a:r>
            <a:r>
              <a:rPr lang="en-US" sz="2800" dirty="0"/>
              <a:t>.</a:t>
            </a:r>
          </a:p>
          <a:p>
            <a:pPr eaLnBrk="1" hangingPunct="1"/>
            <a:r>
              <a:rPr lang="en-US" sz="2800" dirty="0"/>
              <a:t>It has the energy </a:t>
            </a:r>
            <a:r>
              <a:rPr lang="en-US" sz="2800" i="1" dirty="0"/>
              <a:t>E </a:t>
            </a:r>
            <a:r>
              <a:rPr lang="en-US" sz="2800" dirty="0"/>
              <a:t>(</a:t>
            </a:r>
            <a:r>
              <a:rPr lang="en-US" sz="2800" dirty="0" err="1"/>
              <a:t>x</a:t>
            </a:r>
            <a:r>
              <a:rPr lang="en-US" sz="2800" dirty="0"/>
              <a:t> ray) = </a:t>
            </a:r>
            <a:r>
              <a:rPr lang="en-US" sz="2800" i="1" dirty="0" err="1"/>
              <a:t>E</a:t>
            </a:r>
            <a:r>
              <a:rPr lang="en-US" sz="2800" i="1" baseline="-25000" dirty="0" err="1"/>
              <a:t>u</a:t>
            </a:r>
            <a:r>
              <a:rPr lang="en-US" sz="2800" dirty="0"/>
              <a:t> </a:t>
            </a:r>
            <a:r>
              <a:rPr lang="en-US" sz="2800" dirty="0">
                <a:ea typeface="Lucida Grande" pitchFamily="-84" charset="0"/>
                <a:cs typeface="Lucida Grande" pitchFamily="-84" charset="0"/>
              </a:rPr>
              <a:t>−</a:t>
            </a:r>
            <a:r>
              <a:rPr lang="en-US" sz="2800" dirty="0">
                <a:ea typeface="Arial" pitchFamily="-84" charset="0"/>
                <a:cs typeface="Arial" pitchFamily="-84" charset="0"/>
              </a:rPr>
              <a:t> </a:t>
            </a:r>
            <a:r>
              <a:rPr lang="en-US" sz="2800" i="1" dirty="0">
                <a:ea typeface="Arial" pitchFamily="-84" charset="0"/>
                <a:cs typeface="Arial" pitchFamily="-84" charset="0"/>
              </a:rPr>
              <a:t>E</a:t>
            </a:r>
            <a:r>
              <a:rPr lang="en-US" sz="2800" baseline="-250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dirty="0"/>
              <a:t>.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533400" y="38100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3" name="Text Box 6"/>
          <p:cNvSpPr txBox="1">
            <a:spLocks noChangeArrowheads="1"/>
          </p:cNvSpPr>
          <p:nvPr/>
        </p:nvSpPr>
        <p:spPr bwMode="auto">
          <a:xfrm>
            <a:off x="1143000" y="3581400"/>
            <a:ext cx="60198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100" dirty="0">
                <a:solidFill>
                  <a:schemeClr val="accent2"/>
                </a:solidFill>
              </a:rPr>
              <a:t>An electron from higher shells will fill the inner-shell vacancy at lower energy.</a:t>
            </a:r>
          </a:p>
        </p:txBody>
      </p:sp>
      <p:sp>
        <p:nvSpPr>
          <p:cNvPr id="43014" name="Line 7"/>
          <p:cNvSpPr>
            <a:spLocks noChangeShapeType="1"/>
          </p:cNvSpPr>
          <p:nvPr/>
        </p:nvSpPr>
        <p:spPr bwMode="auto">
          <a:xfrm>
            <a:off x="1841500" y="25908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3, 2014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2014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511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  <p:bldP spid="43012" grpId="0" animBg="1"/>
      <p:bldP spid="43013" grpId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38110</TotalTime>
  <Words>808</Words>
  <Application>Microsoft Macintosh PowerPoint</Application>
  <PresentationFormat>On-screen Show (4:3)</PresentationFormat>
  <Paragraphs>133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phys1443-spring02</vt:lpstr>
      <vt:lpstr>Equation</vt:lpstr>
      <vt:lpstr>PHYS 3313 – Section 001 Lecture #14</vt:lpstr>
      <vt:lpstr>Announcements</vt:lpstr>
      <vt:lpstr>PowerPoint Presentation</vt:lpstr>
      <vt:lpstr>The Correspondence Principle</vt:lpstr>
      <vt:lpstr>The Correspondence Principle</vt:lpstr>
      <vt:lpstr>Importance of Bohr’s Model</vt:lpstr>
      <vt:lpstr>Successes and Failures of the Bohr Model</vt:lpstr>
      <vt:lpstr>Limitations of the Bohr Model</vt:lpstr>
      <vt:lpstr>Characteristic X-Ray Spectra and Atomic Number</vt:lpstr>
      <vt:lpstr>Atomic Number</vt:lpstr>
      <vt:lpstr>Moseley’s Empirical Results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1123</cp:revision>
  <dcterms:created xsi:type="dcterms:W3CDTF">2012-08-29T20:00:19Z</dcterms:created>
  <dcterms:modified xsi:type="dcterms:W3CDTF">2014-03-03T20:51:02Z</dcterms:modified>
</cp:coreProperties>
</file>