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77" r:id="rId2"/>
    <p:sldId id="624" r:id="rId3"/>
    <p:sldId id="826" r:id="rId4"/>
    <p:sldId id="763" r:id="rId5"/>
    <p:sldId id="764" r:id="rId6"/>
    <p:sldId id="768" r:id="rId7"/>
    <p:sldId id="769" r:id="rId8"/>
    <p:sldId id="770" r:id="rId9"/>
    <p:sldId id="771" r:id="rId10"/>
    <p:sldId id="772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4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1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Mar. 17,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286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Atomic Excitation by Electrons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X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-ray 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Bragg’s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De Broglie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Bohr’s 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Electron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Wave Motion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De Broglie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9788" cy="4725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ＭＳ Ｐゴシック" pitchFamily="-84" charset="-128"/>
              </a:rPr>
              <a:t>Prince Louis V. de Broglie suggested that mass particles should have wave properties similar to electromagnetic </a:t>
            </a:r>
            <a:r>
              <a:rPr lang="en-US" sz="2800" dirty="0" smtClean="0">
                <a:cs typeface="ＭＳ Ｐゴシック" pitchFamily="-84" charset="-128"/>
              </a:rPr>
              <a:t>radiation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 many experiments supported this!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ＭＳ Ｐゴシック" pitchFamily="-84" charset="-128"/>
              </a:rPr>
              <a:t>Thus the wavelength of a matter wave is called the de Broglie wavelength: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This can be considered as the probing beam length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Since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for a photon, </a:t>
            </a:r>
            <a:r>
              <a:rPr lang="en-US" sz="2800" i="1" dirty="0">
                <a:solidFill>
                  <a:srgbClr val="3333CC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 = pc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and </a:t>
            </a:r>
            <a:r>
              <a:rPr lang="en-US" sz="2800" i="1" dirty="0">
                <a:solidFill>
                  <a:srgbClr val="3333CC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 = </a:t>
            </a:r>
            <a:r>
              <a:rPr lang="en-US" sz="2800" i="1" dirty="0" err="1">
                <a:solidFill>
                  <a:srgbClr val="3333CC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hf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the </a:t>
            </a:r>
            <a:r>
              <a:rPr lang="en-US" sz="2800" dirty="0">
                <a:cs typeface="ＭＳ Ｐゴシック" pitchFamily="-84" charset="-128"/>
              </a:rPr>
              <a:t>energy can be written as		   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31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94991"/>
              </p:ext>
            </p:extLst>
          </p:nvPr>
        </p:nvGraphicFramePr>
        <p:xfrm>
          <a:off x="3733800" y="2895600"/>
          <a:ext cx="8731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9" name="Equation" r:id="rId3" imgW="266700" imgH="177800" progId="Equation.DSMT4">
                  <p:embed/>
                </p:oleObj>
              </mc:Choice>
              <mc:Fallback>
                <p:oleObj name="Equation" r:id="rId3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95600"/>
                        <a:ext cx="8731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470"/>
              </p:ext>
            </p:extLst>
          </p:nvPr>
        </p:nvGraphicFramePr>
        <p:xfrm>
          <a:off x="2238375" y="5105400"/>
          <a:ext cx="1177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0" name="Equation" r:id="rId5" imgW="266700" imgH="152400" progId="Equation.DSMT4">
                  <p:embed/>
                </p:oleObj>
              </mc:Choice>
              <mc:Fallback>
                <p:oleObj name="Equation" r:id="rId5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105400"/>
                        <a:ext cx="117792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7713"/>
              </p:ext>
            </p:extLst>
          </p:nvPr>
        </p:nvGraphicFramePr>
        <p:xfrm>
          <a:off x="3352800" y="5029200"/>
          <a:ext cx="14033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1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140335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99512"/>
              </p:ext>
            </p:extLst>
          </p:nvPr>
        </p:nvGraphicFramePr>
        <p:xfrm>
          <a:off x="4713287" y="5181600"/>
          <a:ext cx="14589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2" name="Equation" r:id="rId9" imgW="330200" imgH="165100" progId="Equation.DSMT4">
                  <p:embed/>
                </p:oleObj>
              </mc:Choice>
              <mc:Fallback>
                <p:oleObj name="Equation" r:id="rId9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7" y="5181600"/>
                        <a:ext cx="14589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03709"/>
              </p:ext>
            </p:extLst>
          </p:nvPr>
        </p:nvGraphicFramePr>
        <p:xfrm>
          <a:off x="6113463" y="5029200"/>
          <a:ext cx="14589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3" name="Equation" r:id="rId11" imgW="330200" imgH="203200" progId="Equation.DSMT4">
                  <p:embed/>
                </p:oleObj>
              </mc:Choice>
              <mc:Fallback>
                <p:oleObj name="Equation" r:id="rId11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5029200"/>
                        <a:ext cx="1458912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24208"/>
              </p:ext>
            </p:extLst>
          </p:nvPr>
        </p:nvGraphicFramePr>
        <p:xfrm>
          <a:off x="4564063" y="2590800"/>
          <a:ext cx="5413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54" name="Equation" r:id="rId13" imgW="165100" imgH="419100" progId="Equation.DSMT4">
                  <p:embed/>
                </p:oleObj>
              </mc:Choice>
              <mc:Fallback>
                <p:oleObj name="Equation" r:id="rId13" imgW="16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590800"/>
                        <a:ext cx="5413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506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Mid-term exam results</a:t>
            </a:r>
          </a:p>
          <a:p>
            <a:pPr lvl="1" eaLnBrk="1" hangingPunct="1"/>
            <a:r>
              <a:rPr lang="en-US" dirty="0" smtClean="0"/>
              <a:t>Class average: 59/105</a:t>
            </a:r>
          </a:p>
          <a:p>
            <a:pPr lvl="1" eaLnBrk="1" hangingPunct="1"/>
            <a:r>
              <a:rPr lang="en-US" dirty="0" smtClean="0"/>
              <a:t>Equivalent to 56/100</a:t>
            </a:r>
          </a:p>
          <a:p>
            <a:pPr lvl="1" eaLnBrk="1" hangingPunct="1"/>
            <a:r>
              <a:rPr lang="en-US" dirty="0" smtClean="0"/>
              <a:t>Top score: 95/105</a:t>
            </a:r>
          </a:p>
          <a:p>
            <a:pPr eaLnBrk="1" hangingPunct="1"/>
            <a:r>
              <a:rPr lang="en-US" dirty="0" smtClean="0"/>
              <a:t>Mid-term grade discussions</a:t>
            </a:r>
          </a:p>
          <a:p>
            <a:pPr lvl="1" eaLnBrk="1" hangingPunct="1"/>
            <a:r>
              <a:rPr lang="en-US" dirty="0" smtClean="0"/>
              <a:t>In Dr. Yu’s office, CPB342, Wednesday, Mar. 19</a:t>
            </a:r>
          </a:p>
          <a:p>
            <a:pPr lvl="1" eaLnBrk="1" hangingPunct="1"/>
            <a:r>
              <a:rPr lang="en-US" dirty="0" smtClean="0"/>
              <a:t>12:45pm – 1:30pm: Last names A – L</a:t>
            </a:r>
          </a:p>
          <a:p>
            <a:pPr lvl="1" eaLnBrk="1" hangingPunct="1"/>
            <a:r>
              <a:rPr lang="en-US" dirty="0" smtClean="0"/>
              <a:t>1:30pm – 2:20pm: Last names M – Z </a:t>
            </a:r>
          </a:p>
          <a:p>
            <a:pPr eaLnBrk="1" hangingPunct="1"/>
            <a:r>
              <a:rPr lang="en-US" dirty="0" smtClean="0"/>
              <a:t>Special colloquium on April 2, triple extra credit</a:t>
            </a:r>
          </a:p>
          <a:p>
            <a:pPr eaLnBrk="1" hangingPunct="1"/>
            <a:r>
              <a:rPr lang="en-US" dirty="0" smtClean="0"/>
              <a:t>Colloquium this Wednesday at 4pm in SH101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63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of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10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research groups picks one research topic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Study the topic as a group, looking up references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predictions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page report, including figures (must not copy!!)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Mon., April 28, 2014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group presents a 10min power point talk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5%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 posted on the web page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36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Atomic </a:t>
            </a:r>
            <a:r>
              <a:rPr lang="en-US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</a:t>
            </a:r>
            <a:r>
              <a:rPr lang="en-US" sz="2400" dirty="0" smtClean="0"/>
              <a:t>ionization KE transfer from electrons to atoms.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</a:t>
            </a:r>
            <a:r>
              <a:rPr lang="en-US" sz="2400" dirty="0" smtClean="0"/>
              <a:t>energy going through the mercury vapor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above 5 </a:t>
            </a:r>
            <a:r>
              <a:rPr lang="en-US" sz="2400" dirty="0" smtClean="0"/>
              <a:t>V, 10V, etc..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4953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816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2954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096000" y="28194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2766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1382223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to be considered as 0.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1900" dirty="0">
                <a:solidFill>
                  <a:schemeClr val="accent2"/>
                </a:solidFill>
              </a:rPr>
              <a:t>Above 4.88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, the current drops because scattered electrons no longer reach the collector until the accelerating voltage reaches </a:t>
            </a:r>
            <a:r>
              <a:rPr lang="en-US" sz="1900" dirty="0" smtClean="0">
                <a:solidFill>
                  <a:schemeClr val="accent2"/>
                </a:solidFill>
              </a:rPr>
              <a:t>9.76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3400" y="22098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2544561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X-Ray Scattering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15240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Max von Laue suggested that if </a:t>
            </a:r>
            <a:r>
              <a:rPr lang="en-US" sz="2800" dirty="0">
                <a:cs typeface="+mn-cs"/>
              </a:rPr>
              <a:t>X</a:t>
            </a:r>
            <a:r>
              <a:rPr lang="en-US" sz="2800" dirty="0" smtClean="0">
                <a:cs typeface="+mn-cs"/>
              </a:rPr>
              <a:t> rays were a form of electromagnetic radiation, interference effects should be observed. (Wave property!!)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Crystals act as three-dimensional gratings, scattering the waves and producing observable interference effects.</a:t>
            </a:r>
          </a:p>
        </p:txBody>
      </p:sp>
      <p:pic>
        <p:nvPicPr>
          <p:cNvPr id="174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0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4841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Bragg’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8153400" cy="24384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William Lawrence Bragg interpreted the x-ray scattering as the reflection of the incident x-ray beam from a unique set of planes of atoms within the crystal.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There are two conditions for constructive interference of the scattered </a:t>
            </a:r>
            <a:r>
              <a:rPr lang="en-US" sz="2000" dirty="0" err="1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 rays: </a:t>
            </a:r>
          </a:p>
        </p:txBody>
      </p:sp>
      <p:pic>
        <p:nvPicPr>
          <p:cNvPr id="1844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81200"/>
            <a:ext cx="495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148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4114800"/>
            <a:ext cx="347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18288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AutoNum type="arabicParenR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angle of incidence must equal the angle of reflection of the outgoing wave. (total reflection)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AutoNum type="arabicParenR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difference in path lengths between two rays must be an integral number of wavelengths.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Bragg’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 Law: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      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λ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2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sin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integer)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21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5486400" cy="35052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A Bragg spectrometer scatters </a:t>
            </a:r>
            <a:r>
              <a:rPr lang="en-US" sz="2400" dirty="0" err="1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rays from several crystals. The intensity of the diffracted beam is determined as a function of scattering angle by rotating the crystal and the detector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When a beam of </a:t>
            </a:r>
            <a:r>
              <a:rPr lang="en-US" sz="2400" dirty="0" err="1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rays passes through the powdered crystal, the dots become a series of </a:t>
            </a:r>
            <a:r>
              <a:rPr lang="en-US" sz="2400" dirty="0" smtClean="0">
                <a:cs typeface="ＭＳ Ｐゴシック" pitchFamily="-84" charset="-128"/>
              </a:rPr>
              <a:t>rings due to random arrangement.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sz="2400" dirty="0">
              <a:cs typeface="ＭＳ Ｐゴシック" pitchFamily="-84" charset="-128"/>
            </a:endParaRPr>
          </a:p>
          <a:p>
            <a:pPr marL="342900" indent="-342900" algn="l" eaLnBrk="1" hangingPunct="1">
              <a:buFont typeface="Arial"/>
              <a:buChar char="•"/>
            </a:pP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19459" name="Picture 4" descr="0505"/>
          <p:cNvPicPr>
            <a:picLocks noChangeAspect="1" noChangeArrowheads="1"/>
          </p:cNvPicPr>
          <p:nvPr/>
        </p:nvPicPr>
        <p:blipFill>
          <a:blip r:embed="rId2"/>
          <a:srcRect b="2463"/>
          <a:stretch>
            <a:fillRect/>
          </a:stretch>
        </p:blipFill>
        <p:spPr bwMode="auto">
          <a:xfrm>
            <a:off x="5867400" y="642937"/>
            <a:ext cx="3124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507c"/>
          <p:cNvPicPr>
            <a:picLocks noChangeAspect="1" noChangeArrowheads="1"/>
          </p:cNvPicPr>
          <p:nvPr/>
        </p:nvPicPr>
        <p:blipFill>
          <a:blip r:embed="rId3"/>
          <a:srcRect b="3908"/>
          <a:stretch>
            <a:fillRect/>
          </a:stretch>
        </p:blipFill>
        <p:spPr bwMode="auto">
          <a:xfrm>
            <a:off x="6415088" y="3429000"/>
            <a:ext cx="2255837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76200"/>
            <a:ext cx="8226425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The Bragg Spectrometer</a:t>
            </a:r>
          </a:p>
        </p:txBody>
      </p:sp>
      <p:pic>
        <p:nvPicPr>
          <p:cNvPr id="19463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75" y="4038600"/>
            <a:ext cx="3111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1000" y="1905000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Bragg’s law: </a:t>
            </a:r>
            <a:r>
              <a:rPr lang="en-US" sz="2000" i="1" kern="0" dirty="0" err="1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lang="el-GR" sz="2000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λ</a:t>
            </a:r>
            <a:r>
              <a:rPr lang="en-US" sz="2000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 = 2</a:t>
            </a:r>
            <a:r>
              <a:rPr lang="en-US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d</a:t>
            </a:r>
            <a:r>
              <a:rPr lang="en-US" sz="2000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 sin </a:t>
            </a:r>
            <a:r>
              <a:rPr lang="el-GR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What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do we need to know to use this?  The lattice spacing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d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We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know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=1 and 2</a:t>
            </a:r>
            <a:r>
              <a:rPr lang="el-GR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=20</a:t>
            </a:r>
            <a:r>
              <a:rPr kumimoji="0" lang="en-US" sz="20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o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1" kern="0" baseline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We use the density of </a:t>
            </a:r>
            <a:r>
              <a:rPr lang="en-US" sz="2000" i="1" kern="0" baseline="0" dirty="0" err="1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NaCl</a:t>
            </a:r>
            <a:r>
              <a:rPr lang="en-US" sz="2000" i="1" kern="0" baseline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to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find out what </a:t>
            </a:r>
            <a:r>
              <a:rPr lang="en-US" sz="2000" i="1" kern="0" dirty="0" err="1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d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is.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X rays scattered from rock salt (</a:t>
            </a:r>
            <a:r>
              <a:rPr lang="en-US" sz="2000" dirty="0" err="1" smtClean="0">
                <a:cs typeface="ＭＳ Ｐゴシック" pitchFamily="-84" charset="-128"/>
              </a:rPr>
              <a:t>NaCl</a:t>
            </a:r>
            <a:r>
              <a:rPr lang="en-US" sz="2000" dirty="0" smtClean="0">
                <a:cs typeface="ＭＳ Ｐゴシック" pitchFamily="-84" charset="-128"/>
              </a:rPr>
              <a:t>) are observed to have an intense maximum at an angle of 20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 from the incident direction. Assuming </a:t>
            </a:r>
            <a:r>
              <a:rPr lang="en-US" sz="2000" dirty="0" err="1" smtClean="0">
                <a:cs typeface="ＭＳ Ｐゴシック" pitchFamily="-84" charset="-128"/>
              </a:rPr>
              <a:t>n</a:t>
            </a:r>
            <a:r>
              <a:rPr lang="en-US" sz="2000" dirty="0" smtClean="0">
                <a:cs typeface="ＭＳ Ｐゴシック" pitchFamily="-84" charset="-128"/>
              </a:rPr>
              <a:t>=1 (from the intensity), what must be the wavelength of the incident radiation?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5.1: Bragg’s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902033"/>
              </p:ext>
            </p:extLst>
          </p:nvPr>
        </p:nvGraphicFramePr>
        <p:xfrm>
          <a:off x="741363" y="3505200"/>
          <a:ext cx="1147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0" name="Equation" r:id="rId3" imgW="673100" imgH="393700" progId="Equation.DSMT4">
                  <p:embed/>
                </p:oleObj>
              </mc:Choice>
              <mc:Fallback>
                <p:oleObj name="Equation" r:id="rId3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505200"/>
                        <a:ext cx="1147762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3657600" y="5105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7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61837"/>
              </p:ext>
            </p:extLst>
          </p:nvPr>
        </p:nvGraphicFramePr>
        <p:xfrm>
          <a:off x="1001713" y="4970463"/>
          <a:ext cx="24463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1" name="Equation" r:id="rId5" imgW="1435100" imgH="393700" progId="Equation.DSMT4">
                  <p:embed/>
                </p:oleObj>
              </mc:Choice>
              <mc:Fallback>
                <p:oleObj name="Equation" r:id="rId5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970463"/>
                        <a:ext cx="2446337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30723"/>
              </p:ext>
            </p:extLst>
          </p:nvPr>
        </p:nvGraphicFramePr>
        <p:xfrm>
          <a:off x="874713" y="5675313"/>
          <a:ext cx="43497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2" name="Equation" r:id="rId7" imgW="2552700" imgH="203200" progId="Equation.DSMT4">
                  <p:embed/>
                </p:oleObj>
              </mc:Choice>
              <mc:Fallback>
                <p:oleObj name="Equation" r:id="rId7" imgW="2552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675313"/>
                        <a:ext cx="434975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3347"/>
              </p:ext>
            </p:extLst>
          </p:nvPr>
        </p:nvGraphicFramePr>
        <p:xfrm>
          <a:off x="4360863" y="4867275"/>
          <a:ext cx="30305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3" name="Equation" r:id="rId9" imgW="1778000" imgH="431800" progId="Equation.DSMT4">
                  <p:embed/>
                </p:oleObj>
              </mc:Choice>
              <mc:Fallback>
                <p:oleObj name="Equation" r:id="rId9" imgW="1778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867275"/>
                        <a:ext cx="3030537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54414"/>
              </p:ext>
            </p:extLst>
          </p:nvPr>
        </p:nvGraphicFramePr>
        <p:xfrm>
          <a:off x="1905000" y="3521075"/>
          <a:ext cx="11477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4" name="Equation" r:id="rId11" imgW="673100" imgH="393700" progId="Equation.DSMT4">
                  <p:embed/>
                </p:oleObj>
              </mc:Choice>
              <mc:Fallback>
                <p:oleObj name="Equation" r:id="rId11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21075"/>
                        <a:ext cx="114776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0282"/>
              </p:ext>
            </p:extLst>
          </p:nvPr>
        </p:nvGraphicFramePr>
        <p:xfrm>
          <a:off x="3097213" y="3429000"/>
          <a:ext cx="46529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5" name="Equation" r:id="rId13" imgW="2730500" imgH="495300" progId="Equation.DSMT4">
                  <p:embed/>
                </p:oleObj>
              </mc:Choice>
              <mc:Fallback>
                <p:oleObj name="Equation" r:id="rId13" imgW="2730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429000"/>
                        <a:ext cx="46529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28422"/>
              </p:ext>
            </p:extLst>
          </p:nvPr>
        </p:nvGraphicFramePr>
        <p:xfrm>
          <a:off x="782638" y="4283075"/>
          <a:ext cx="2705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6" name="Equation" r:id="rId15" imgW="1587500" imgH="393700" progId="Equation.DSMT4">
                  <p:embed/>
                </p:oleObj>
              </mc:Choice>
              <mc:Fallback>
                <p:oleObj name="Equation" r:id="rId15" imgW="158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4283075"/>
                        <a:ext cx="27051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15549"/>
              </p:ext>
            </p:extLst>
          </p:nvPr>
        </p:nvGraphicFramePr>
        <p:xfrm>
          <a:off x="3527425" y="4267200"/>
          <a:ext cx="21002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7" name="Equation" r:id="rId17" imgW="1231900" imgH="393700" progId="Equation.DSMT4">
                  <p:embed/>
                </p:oleObj>
              </mc:Choice>
              <mc:Fallback>
                <p:oleObj name="Equation" r:id="rId17" imgW="1231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267200"/>
                        <a:ext cx="210026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8687"/>
              </p:ext>
            </p:extLst>
          </p:nvPr>
        </p:nvGraphicFramePr>
        <p:xfrm>
          <a:off x="5640387" y="4267200"/>
          <a:ext cx="19034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8" name="Equation" r:id="rId19" imgW="1117600" imgH="393700" progId="Equation.DSMT4">
                  <p:embed/>
                </p:oleObj>
              </mc:Choice>
              <mc:Fallback>
                <p:oleObj name="Equation" r:id="rId19" imgW="1117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4267200"/>
                        <a:ext cx="19034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39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39343</TotalTime>
  <Words>889</Words>
  <Application>Microsoft Macintosh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3313 – Section 001 Lecture #15</vt:lpstr>
      <vt:lpstr>Announcements</vt:lpstr>
      <vt:lpstr>Research Projects</vt:lpstr>
      <vt:lpstr>Atomic Excitation by Electrons</vt:lpstr>
      <vt:lpstr>Atomic Excitation by Electrons</vt:lpstr>
      <vt:lpstr>X-Ray Scattering</vt:lpstr>
      <vt:lpstr>Bragg’s Law</vt:lpstr>
      <vt:lpstr>The Bragg Spectrometer</vt:lpstr>
      <vt:lpstr>Ex 5.1: Bragg’s Law</vt:lpstr>
      <vt:lpstr>De Broglie Waves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1148</cp:revision>
  <dcterms:created xsi:type="dcterms:W3CDTF">2012-08-29T20:00:19Z</dcterms:created>
  <dcterms:modified xsi:type="dcterms:W3CDTF">2014-03-17T20:34:43Z</dcterms:modified>
</cp:coreProperties>
</file>