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77" r:id="rId2"/>
    <p:sldId id="624" r:id="rId3"/>
    <p:sldId id="772" r:id="rId4"/>
    <p:sldId id="774" r:id="rId5"/>
    <p:sldId id="773" r:id="rId6"/>
    <p:sldId id="775" r:id="rId7"/>
    <p:sldId id="776" r:id="rId8"/>
    <p:sldId id="777" r:id="rId9"/>
    <p:sldId id="778" r:id="rId10"/>
    <p:sldId id="779" r:id="rId11"/>
    <p:sldId id="780" r:id="rId12"/>
    <p:sldId id="781" r:id="rId13"/>
    <p:sldId id="782" r:id="rId14"/>
    <p:sldId id="783" r:id="rId15"/>
    <p:sldId id="784" r:id="rId16"/>
    <p:sldId id="785" r:id="rId17"/>
    <p:sldId id="786" r:id="rId18"/>
    <p:sldId id="787" r:id="rId19"/>
    <p:sldId id="788" r:id="rId20"/>
    <p:sldId id="789" r:id="rId21"/>
    <p:sldId id="790" r:id="rId22"/>
    <p:sldId id="791" r:id="rId23"/>
    <p:sldId id="792"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20" d="100"/>
          <a:sy n="120" d="100"/>
        </p:scale>
        <p:origin x="-1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image" Target="../media/image57.emf"/><Relationship Id="rId2"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emf"/><Relationship Id="rId2" Type="http://schemas.openxmlformats.org/officeDocument/2006/relationships/image" Target="../media/image6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emf"/><Relationship Id="rId2" Type="http://schemas.openxmlformats.org/officeDocument/2006/relationships/image" Target="../media/image70.emf"/><Relationship Id="rId3"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1" Type="http://schemas.openxmlformats.org/officeDocument/2006/relationships/image" Target="../media/image73.emf"/><Relationship Id="rId2" Type="http://schemas.openxmlformats.org/officeDocument/2006/relationships/image" Target="../media/image7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7.emf"/><Relationship Id="rId2"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1" Type="http://schemas.openxmlformats.org/officeDocument/2006/relationships/image" Target="../media/image15.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image" Target="../media/image29.emf"/><Relationship Id="rId2"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1" Type="http://schemas.openxmlformats.org/officeDocument/2006/relationships/image" Target="../media/image35.emf"/><Relationship Id="rId2"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image" Target="../media/image42.emf"/><Relationship Id="rId2"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image" Target="../media/image49.emf"/><Relationship Id="rId2"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79118179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89307379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Mar. 24,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Mar. 24,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5.bin"/><Relationship Id="rId5" Type="http://schemas.openxmlformats.org/officeDocument/2006/relationships/image" Target="../media/image42.emf"/><Relationship Id="rId6" Type="http://schemas.openxmlformats.org/officeDocument/2006/relationships/oleObject" Target="../embeddings/oleObject36.bin"/><Relationship Id="rId7" Type="http://schemas.openxmlformats.org/officeDocument/2006/relationships/image" Target="../media/image43.emf"/><Relationship Id="rId8" Type="http://schemas.openxmlformats.org/officeDocument/2006/relationships/oleObject" Target="../embeddings/oleObject37.bin"/><Relationship Id="rId9" Type="http://schemas.openxmlformats.org/officeDocument/2006/relationships/image" Target="../media/image44.emf"/><Relationship Id="rId10" Type="http://schemas.openxmlformats.org/officeDocument/2006/relationships/oleObject" Target="../embeddings/oleObject38.bin"/><Relationship Id="rId11" Type="http://schemas.openxmlformats.org/officeDocument/2006/relationships/image" Target="../media/image45.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7.emf"/><Relationship Id="rId5" Type="http://schemas.openxmlformats.org/officeDocument/2006/relationships/oleObject" Target="../embeddings/oleObject40.bin"/><Relationship Id="rId6" Type="http://schemas.openxmlformats.org/officeDocument/2006/relationships/image" Target="../media/image48.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53.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41.bin"/><Relationship Id="rId4" Type="http://schemas.openxmlformats.org/officeDocument/2006/relationships/image" Target="../media/image49.emf"/><Relationship Id="rId5" Type="http://schemas.openxmlformats.org/officeDocument/2006/relationships/oleObject" Target="../embeddings/oleObject42.bin"/><Relationship Id="rId6" Type="http://schemas.openxmlformats.org/officeDocument/2006/relationships/image" Target="../media/image50.emf"/><Relationship Id="rId7" Type="http://schemas.openxmlformats.org/officeDocument/2006/relationships/oleObject" Target="../embeddings/oleObject43.bin"/><Relationship Id="rId8" Type="http://schemas.openxmlformats.org/officeDocument/2006/relationships/image" Target="../media/image51.emf"/><Relationship Id="rId9" Type="http://schemas.openxmlformats.org/officeDocument/2006/relationships/oleObject" Target="../embeddings/oleObject44.bin"/><Relationship Id="rId10" Type="http://schemas.openxmlformats.org/officeDocument/2006/relationships/image" Target="../media/image52.emf"/></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oleObject" Target="../embeddings/oleObject46.bin"/><Relationship Id="rId5" Type="http://schemas.openxmlformats.org/officeDocument/2006/relationships/image" Target="../media/image54.emf"/><Relationship Id="rId6" Type="http://schemas.openxmlformats.org/officeDocument/2006/relationships/oleObject" Target="../embeddings/oleObject47.bin"/><Relationship Id="rId7" Type="http://schemas.openxmlformats.org/officeDocument/2006/relationships/image" Target="../media/image55.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7.emf"/><Relationship Id="rId5" Type="http://schemas.openxmlformats.org/officeDocument/2006/relationships/oleObject" Target="../embeddings/oleObject49.bin"/><Relationship Id="rId6" Type="http://schemas.openxmlformats.org/officeDocument/2006/relationships/image" Target="../media/image58.emf"/><Relationship Id="rId7" Type="http://schemas.openxmlformats.org/officeDocument/2006/relationships/oleObject" Target="../embeddings/oleObject50.bin"/><Relationship Id="rId8" Type="http://schemas.openxmlformats.org/officeDocument/2006/relationships/image" Target="../media/image59.emf"/><Relationship Id="rId9" Type="http://schemas.openxmlformats.org/officeDocument/2006/relationships/oleObject" Target="../embeddings/oleObject51.bin"/><Relationship Id="rId10" Type="http://schemas.openxmlformats.org/officeDocument/2006/relationships/image" Target="../media/image60.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1" Type="http://schemas.openxmlformats.org/officeDocument/2006/relationships/slideLayout" Target="../slideLayouts/slideLayout13.xml"/><Relationship Id="rId2" Type="http://schemas.openxmlformats.org/officeDocument/2006/relationships/image" Target="../media/image6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67.emf"/><Relationship Id="rId5" Type="http://schemas.openxmlformats.org/officeDocument/2006/relationships/oleObject" Target="../embeddings/oleObject53.bin"/><Relationship Id="rId6" Type="http://schemas.openxmlformats.org/officeDocument/2006/relationships/image" Target="../media/image68.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oleObject" Target="../embeddings/oleObject54.bin"/><Relationship Id="rId5" Type="http://schemas.openxmlformats.org/officeDocument/2006/relationships/image" Target="../media/image69.emf"/><Relationship Id="rId6" Type="http://schemas.openxmlformats.org/officeDocument/2006/relationships/oleObject" Target="../embeddings/oleObject55.bin"/><Relationship Id="rId7" Type="http://schemas.openxmlformats.org/officeDocument/2006/relationships/image" Target="../media/image70.emf"/><Relationship Id="rId8" Type="http://schemas.openxmlformats.org/officeDocument/2006/relationships/oleObject" Target="../embeddings/oleObject56.bin"/><Relationship Id="rId9" Type="http://schemas.openxmlformats.org/officeDocument/2006/relationships/image" Target="../media/image71.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oleObject" Target="../embeddings/oleObject57.bin"/><Relationship Id="rId5" Type="http://schemas.openxmlformats.org/officeDocument/2006/relationships/image" Target="../media/image73.emf"/><Relationship Id="rId6" Type="http://schemas.openxmlformats.org/officeDocument/2006/relationships/oleObject" Target="../embeddings/oleObject58.bin"/><Relationship Id="rId7" Type="http://schemas.openxmlformats.org/officeDocument/2006/relationships/image" Target="../media/image74.emf"/><Relationship Id="rId8" Type="http://schemas.openxmlformats.org/officeDocument/2006/relationships/oleObject" Target="../embeddings/oleObject59.bin"/><Relationship Id="rId9" Type="http://schemas.openxmlformats.org/officeDocument/2006/relationships/image" Target="../media/image75.emf"/><Relationship Id="rId10" Type="http://schemas.openxmlformats.org/officeDocument/2006/relationships/oleObject" Target="../embeddings/oleObject60.bin"/><Relationship Id="rId11" Type="http://schemas.openxmlformats.org/officeDocument/2006/relationships/image" Target="../media/image76.emf"/><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77.emf"/><Relationship Id="rId5" Type="http://schemas.openxmlformats.org/officeDocument/2006/relationships/oleObject" Target="../embeddings/oleObject62.bin"/><Relationship Id="rId6" Type="http://schemas.openxmlformats.org/officeDocument/2006/relationships/image" Target="../media/image78.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1" Type="http://schemas.openxmlformats.org/officeDocument/2006/relationships/slideLayout" Target="../slideLayouts/slideLayout13.xml"/><Relationship Id="rId2" Type="http://schemas.openxmlformats.org/officeDocument/2006/relationships/image" Target="../media/image79.jpeg"/></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2.emf"/><Relationship Id="rId13" Type="http://schemas.openxmlformats.org/officeDocument/2006/relationships/oleObject" Target="../embeddings/oleObject12.bin"/><Relationship Id="rId14" Type="http://schemas.openxmlformats.org/officeDocument/2006/relationships/image" Target="../media/image13.emf"/><Relationship Id="rId15" Type="http://schemas.openxmlformats.org/officeDocument/2006/relationships/oleObject" Target="../embeddings/oleObject13.bin"/><Relationship Id="rId16"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7.bin"/><Relationship Id="rId4" Type="http://schemas.openxmlformats.org/officeDocument/2006/relationships/image" Target="../media/image8.emf"/><Relationship Id="rId5" Type="http://schemas.openxmlformats.org/officeDocument/2006/relationships/oleObject" Target="../embeddings/oleObject8.bin"/><Relationship Id="rId6" Type="http://schemas.openxmlformats.org/officeDocument/2006/relationships/image" Target="../media/image9.emf"/><Relationship Id="rId7" Type="http://schemas.openxmlformats.org/officeDocument/2006/relationships/oleObject" Target="../embeddings/oleObject9.bin"/><Relationship Id="rId8" Type="http://schemas.openxmlformats.org/officeDocument/2006/relationships/image" Target="../media/image10.emf"/><Relationship Id="rId9" Type="http://schemas.openxmlformats.org/officeDocument/2006/relationships/oleObject" Target="../embeddings/oleObject10.bin"/><Relationship Id="rId10" Type="http://schemas.openxmlformats.org/officeDocument/2006/relationships/image" Target="../media/image11.emf"/></Relationships>
</file>

<file path=ppt/slides/_rels/slide5.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oleObject" Target="../embeddings/oleObject18.bin"/><Relationship Id="rId13" Type="http://schemas.openxmlformats.org/officeDocument/2006/relationships/image" Target="../media/image19.emf"/><Relationship Id="rId14" Type="http://schemas.openxmlformats.org/officeDocument/2006/relationships/oleObject" Target="../embeddings/oleObject19.bin"/><Relationship Id="rId15" Type="http://schemas.openxmlformats.org/officeDocument/2006/relationships/image" Target="../media/image20.emf"/><Relationship Id="rId16" Type="http://schemas.openxmlformats.org/officeDocument/2006/relationships/oleObject" Target="../embeddings/oleObject20.bin"/><Relationship Id="rId17" Type="http://schemas.openxmlformats.org/officeDocument/2006/relationships/image" Target="../media/image21.emf"/><Relationship Id="rId18" Type="http://schemas.openxmlformats.org/officeDocument/2006/relationships/oleObject" Target="../embeddings/oleObject21.bin"/><Relationship Id="rId19"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image" Target="../media/image23.jpeg"/><Relationship Id="rId4" Type="http://schemas.openxmlformats.org/officeDocument/2006/relationships/oleObject" Target="../embeddings/oleObject14.bin"/><Relationship Id="rId5" Type="http://schemas.openxmlformats.org/officeDocument/2006/relationships/image" Target="../media/image15.emf"/><Relationship Id="rId6" Type="http://schemas.openxmlformats.org/officeDocument/2006/relationships/oleObject" Target="../embeddings/oleObject15.bin"/><Relationship Id="rId7" Type="http://schemas.openxmlformats.org/officeDocument/2006/relationships/image" Target="../media/image16.emf"/><Relationship Id="rId8" Type="http://schemas.openxmlformats.org/officeDocument/2006/relationships/oleObject" Target="../embeddings/oleObject16.bin"/><Relationship Id="rId9" Type="http://schemas.openxmlformats.org/officeDocument/2006/relationships/image" Target="../media/image17.emf"/><Relationship Id="rId10"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oleObject" Target="../embeddings/oleObject22.bin"/><Relationship Id="rId8"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3.emf"/><Relationship Id="rId13" Type="http://schemas.openxmlformats.org/officeDocument/2006/relationships/oleObject" Target="../embeddings/oleObject28.bin"/><Relationship Id="rId14"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oleObject" Target="../embeddings/oleObject23.bin"/><Relationship Id="rId4" Type="http://schemas.openxmlformats.org/officeDocument/2006/relationships/image" Target="../media/image29.emf"/><Relationship Id="rId5" Type="http://schemas.openxmlformats.org/officeDocument/2006/relationships/oleObject" Target="../embeddings/oleObject24.bin"/><Relationship Id="rId6" Type="http://schemas.openxmlformats.org/officeDocument/2006/relationships/image" Target="../media/image30.emf"/><Relationship Id="rId7" Type="http://schemas.openxmlformats.org/officeDocument/2006/relationships/oleObject" Target="../embeddings/oleObject25.bin"/><Relationship Id="rId8" Type="http://schemas.openxmlformats.org/officeDocument/2006/relationships/image" Target="../media/image31.emf"/><Relationship Id="rId9" Type="http://schemas.openxmlformats.org/officeDocument/2006/relationships/oleObject" Target="../embeddings/oleObject26.bin"/><Relationship Id="rId10" Type="http://schemas.openxmlformats.org/officeDocument/2006/relationships/image" Target="../media/image32.emf"/></Relationships>
</file>

<file path=ppt/slides/_rels/slide9.xml.rels><?xml version="1.0" encoding="UTF-8" standalone="yes"?>
<Relationships xmlns="http://schemas.openxmlformats.org/package/2006/relationships"><Relationship Id="rId11" Type="http://schemas.openxmlformats.org/officeDocument/2006/relationships/image" Target="../media/image38.emf"/><Relationship Id="rId12" Type="http://schemas.openxmlformats.org/officeDocument/2006/relationships/oleObject" Target="../embeddings/oleObject33.bin"/><Relationship Id="rId13" Type="http://schemas.openxmlformats.org/officeDocument/2006/relationships/image" Target="../media/image39.emf"/><Relationship Id="rId14" Type="http://schemas.openxmlformats.org/officeDocument/2006/relationships/oleObject" Target="../embeddings/oleObject34.bin"/><Relationship Id="rId15"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image" Target="../media/image41.jpeg"/><Relationship Id="rId4" Type="http://schemas.openxmlformats.org/officeDocument/2006/relationships/oleObject" Target="../embeddings/oleObject29.bin"/><Relationship Id="rId5" Type="http://schemas.openxmlformats.org/officeDocument/2006/relationships/image" Target="../media/image35.emf"/><Relationship Id="rId6" Type="http://schemas.openxmlformats.org/officeDocument/2006/relationships/oleObject" Target="../embeddings/oleObject30.bin"/><Relationship Id="rId7" Type="http://schemas.openxmlformats.org/officeDocument/2006/relationships/image" Target="../media/image36.emf"/><Relationship Id="rId8" Type="http://schemas.openxmlformats.org/officeDocument/2006/relationships/oleObject" Target="../embeddings/oleObject31.bin"/><Relationship Id="rId9" Type="http://schemas.openxmlformats.org/officeDocument/2006/relationships/image" Target="../media/image37.emf"/><Relationship Id="rId10"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7436" y="1531203"/>
            <a:ext cx="288115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Mar. 24,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286000"/>
            <a:ext cx="76200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De Broglie Waves</a:t>
            </a:r>
          </a:p>
          <a:p>
            <a:pPr marL="609600" indent="-609600">
              <a:spcBef>
                <a:spcPct val="20000"/>
              </a:spcBef>
              <a:buFontTx/>
              <a:buChar char="•"/>
            </a:pPr>
            <a:r>
              <a:rPr lang="en-US" sz="3200" dirty="0" smtClean="0">
                <a:solidFill>
                  <a:schemeClr val="accent2"/>
                </a:solidFill>
                <a:latin typeface="Arial Narrow" pitchFamily="-84" charset="0"/>
              </a:rPr>
              <a:t>Bohr’s Quantization Conditions</a:t>
            </a:r>
          </a:p>
          <a:p>
            <a:pPr marL="609600" indent="-609600">
              <a:spcBef>
                <a:spcPct val="20000"/>
              </a:spcBef>
              <a:buFontTx/>
              <a:buChar char="•"/>
            </a:pPr>
            <a:r>
              <a:rPr lang="en-US" sz="3200" dirty="0" smtClean="0">
                <a:solidFill>
                  <a:schemeClr val="accent2"/>
                </a:solidFill>
                <a:latin typeface="Arial Narrow" pitchFamily="-84" charset="0"/>
              </a:rPr>
              <a:t>Electron Scattering</a:t>
            </a:r>
          </a:p>
          <a:p>
            <a:pPr marL="609600" indent="-609600">
              <a:spcBef>
                <a:spcPct val="20000"/>
              </a:spcBef>
              <a:buFontTx/>
              <a:buChar char="•"/>
            </a:pPr>
            <a:r>
              <a:rPr lang="en-US" sz="3200" dirty="0" smtClean="0">
                <a:solidFill>
                  <a:schemeClr val="accent2"/>
                </a:solidFill>
                <a:latin typeface="Arial Narrow" pitchFamily="-84" charset="0"/>
              </a:rPr>
              <a:t>Wave Packets and Packet Envelops</a:t>
            </a:r>
          </a:p>
          <a:p>
            <a:pPr marL="609600" indent="-609600">
              <a:spcBef>
                <a:spcPct val="20000"/>
              </a:spcBef>
              <a:buFontTx/>
              <a:buChar char="•"/>
            </a:pPr>
            <a:r>
              <a:rPr lang="en-US" sz="3200" dirty="0" smtClean="0">
                <a:solidFill>
                  <a:schemeClr val="accent2"/>
                </a:solidFill>
                <a:latin typeface="Arial Narrow" pitchFamily="-84" charset="0"/>
              </a:rPr>
              <a:t>Superposition of Waves</a:t>
            </a:r>
          </a:p>
          <a:p>
            <a:pPr marL="609600" indent="-609600">
              <a:spcBef>
                <a:spcPct val="20000"/>
              </a:spcBef>
              <a:buFontTx/>
              <a:buChar char="•"/>
            </a:pPr>
            <a:r>
              <a:rPr lang="en-US" sz="3200" dirty="0" smtClean="0">
                <a:solidFill>
                  <a:schemeClr val="accent2"/>
                </a:solidFill>
                <a:latin typeface="Arial Narrow" pitchFamily="-84" charset="0"/>
              </a:rPr>
              <a:t>Electron Double Slit Experiment</a:t>
            </a:r>
          </a:p>
          <a:p>
            <a:pPr marL="609600" indent="-609600">
              <a:spcBef>
                <a:spcPct val="20000"/>
              </a:spcBef>
              <a:buFontTx/>
              <a:buChar char="•"/>
            </a:pPr>
            <a:r>
              <a:rPr lang="en-US" sz="3200" dirty="0" smtClean="0">
                <a:solidFill>
                  <a:schemeClr val="accent2"/>
                </a:solidFill>
                <a:latin typeface="Arial Narrow" pitchFamily="-84" charset="0"/>
              </a:rPr>
              <a:t>Wave-Particle Duality</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Monday, Mar. 24, 2014</a:t>
            </a:r>
            <a:endParaRPr lang="en-US"/>
          </a:p>
        </p:txBody>
      </p:sp>
      <p:sp>
        <p:nvSpPr>
          <p:cNvPr id="3" name="Footer Placeholder 2"/>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ext uri="{D42A27DB-BD31-4B8C-83A1-F6EECF244321}">
                <p14:modId xmlns:p14="http://schemas.microsoft.com/office/powerpoint/2010/main" val="3196876126"/>
              </p:ext>
            </p:extLst>
          </p:nvPr>
        </p:nvGraphicFramePr>
        <p:xfrm>
          <a:off x="685800" y="2073275"/>
          <a:ext cx="1082675" cy="400050"/>
        </p:xfrm>
        <a:graphic>
          <a:graphicData uri="http://schemas.openxmlformats.org/presentationml/2006/ole">
            <mc:AlternateContent xmlns:mc="http://schemas.openxmlformats.org/markup-compatibility/2006">
              <mc:Choice xmlns:v="urn:schemas-microsoft-com:vml" Requires="v">
                <p:oleObj spid="_x0000_s256329" name="Equation" r:id="rId4" imgW="596900" imgH="228600" progId="Equation.DSMT4">
                  <p:embed/>
                </p:oleObj>
              </mc:Choice>
              <mc:Fallback>
                <p:oleObj name="Equation" r:id="rId4" imgW="596900" imgH="228600" progId="Equation.DSMT4">
                  <p:embed/>
                  <p:pic>
                    <p:nvPicPr>
                      <p:cNvPr id="0" name=""/>
                      <p:cNvPicPr>
                        <a:picLocks noChangeAspect="1" noChangeArrowheads="1"/>
                      </p:cNvPicPr>
                      <p:nvPr/>
                    </p:nvPicPr>
                    <p:blipFill>
                      <a:blip r:embed="rId5"/>
                      <a:srcRect/>
                      <a:stretch>
                        <a:fillRect/>
                      </a:stretch>
                    </p:blipFill>
                    <p:spPr bwMode="auto">
                      <a:xfrm>
                        <a:off x="685800" y="2073275"/>
                        <a:ext cx="1082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1516709559"/>
              </p:ext>
            </p:extLst>
          </p:nvPr>
        </p:nvGraphicFramePr>
        <p:xfrm>
          <a:off x="1577975" y="4943475"/>
          <a:ext cx="1177925" cy="781050"/>
        </p:xfrm>
        <a:graphic>
          <a:graphicData uri="http://schemas.openxmlformats.org/presentationml/2006/ole">
            <mc:AlternateContent xmlns:mc="http://schemas.openxmlformats.org/markup-compatibility/2006">
              <mc:Choice xmlns:v="urn:schemas-microsoft-com:vml" Requires="v">
                <p:oleObj spid="_x0000_s256330" name="Equation" r:id="rId6" imgW="609600" imgH="393700" progId="Equation.DSMT4">
                  <p:embed/>
                </p:oleObj>
              </mc:Choice>
              <mc:Fallback>
                <p:oleObj name="Equation" r:id="rId6" imgW="609600" imgH="393700" progId="Equation.DSMT4">
                  <p:embed/>
                  <p:pic>
                    <p:nvPicPr>
                      <p:cNvPr id="0" name=""/>
                      <p:cNvPicPr>
                        <a:picLocks noChangeAspect="1" noChangeArrowheads="1"/>
                      </p:cNvPicPr>
                      <p:nvPr/>
                    </p:nvPicPr>
                    <p:blipFill>
                      <a:blip r:embed="rId7"/>
                      <a:srcRect/>
                      <a:stretch>
                        <a:fillRect/>
                      </a:stretch>
                    </p:blipFill>
                    <p:spPr bwMode="auto">
                      <a:xfrm>
                        <a:off x="1577975" y="4943475"/>
                        <a:ext cx="1177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346118" name="Object 1"/>
          <p:cNvGraphicFramePr>
            <a:graphicFrameLocks noChangeAspect="1"/>
          </p:cNvGraphicFramePr>
          <p:nvPr>
            <p:extLst>
              <p:ext uri="{D42A27DB-BD31-4B8C-83A1-F6EECF244321}">
                <p14:modId xmlns:p14="http://schemas.microsoft.com/office/powerpoint/2010/main" val="1550250387"/>
              </p:ext>
            </p:extLst>
          </p:nvPr>
        </p:nvGraphicFramePr>
        <p:xfrm>
          <a:off x="1774825" y="2057400"/>
          <a:ext cx="2305050" cy="400050"/>
        </p:xfrm>
        <a:graphic>
          <a:graphicData uri="http://schemas.openxmlformats.org/presentationml/2006/ole">
            <mc:AlternateContent xmlns:mc="http://schemas.openxmlformats.org/markup-compatibility/2006">
              <mc:Choice xmlns:v="urn:schemas-microsoft-com:vml" Requires="v">
                <p:oleObj spid="_x0000_s256331" name="Equation" r:id="rId8" imgW="1270000" imgH="228600" progId="Equation.DSMT4">
                  <p:embed/>
                </p:oleObj>
              </mc:Choice>
              <mc:Fallback>
                <p:oleObj name="Equation" r:id="rId8" imgW="1270000" imgH="228600" progId="Equation.DSMT4">
                  <p:embed/>
                  <p:pic>
                    <p:nvPicPr>
                      <p:cNvPr id="0" name=""/>
                      <p:cNvPicPr>
                        <a:picLocks noChangeAspect="1" noChangeArrowheads="1"/>
                      </p:cNvPicPr>
                      <p:nvPr/>
                    </p:nvPicPr>
                    <p:blipFill>
                      <a:blip r:embed="rId9"/>
                      <a:srcRect/>
                      <a:stretch>
                        <a:fillRect/>
                      </a:stretch>
                    </p:blipFill>
                    <p:spPr bwMode="auto">
                      <a:xfrm>
                        <a:off x="1774825" y="2057400"/>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ext uri="{D42A27DB-BD31-4B8C-83A1-F6EECF244321}">
                <p14:modId xmlns:p14="http://schemas.microsoft.com/office/powerpoint/2010/main" val="470574037"/>
              </p:ext>
            </p:extLst>
          </p:nvPr>
        </p:nvGraphicFramePr>
        <p:xfrm>
          <a:off x="4086225" y="1905000"/>
          <a:ext cx="4195763" cy="755650"/>
        </p:xfrm>
        <a:graphic>
          <a:graphicData uri="http://schemas.openxmlformats.org/presentationml/2006/ole">
            <mc:AlternateContent xmlns:mc="http://schemas.openxmlformats.org/markup-compatibility/2006">
              <mc:Choice xmlns:v="urn:schemas-microsoft-com:vml" Requires="v">
                <p:oleObj spid="_x0000_s256332" name="Equation" r:id="rId10" imgW="2311400" imgH="431800" progId="Equation.DSMT4">
                  <p:embed/>
                </p:oleObj>
              </mc:Choice>
              <mc:Fallback>
                <p:oleObj name="Equation" r:id="rId10" imgW="2311400" imgH="431800" progId="Equation.DSMT4">
                  <p:embed/>
                  <p:pic>
                    <p:nvPicPr>
                      <p:cNvPr id="0" name=""/>
                      <p:cNvPicPr>
                        <a:picLocks noChangeAspect="1" noChangeArrowheads="1"/>
                      </p:cNvPicPr>
                      <p:nvPr/>
                    </p:nvPicPr>
                    <p:blipFill>
                      <a:blip r:embed="rId11"/>
                      <a:srcRect/>
                      <a:stretch>
                        <a:fillRect/>
                      </a:stretch>
                    </p:blipFill>
                    <p:spPr bwMode="auto">
                      <a:xfrm>
                        <a:off x="4086225" y="1905000"/>
                        <a:ext cx="41957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0379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val="3546691050"/>
              </p:ext>
            </p:extLst>
          </p:nvPr>
        </p:nvGraphicFramePr>
        <p:xfrm>
          <a:off x="2165350" y="2895600"/>
          <a:ext cx="4503738" cy="914400"/>
        </p:xfrm>
        <a:graphic>
          <a:graphicData uri="http://schemas.openxmlformats.org/presentationml/2006/ole">
            <mc:AlternateContent xmlns:mc="http://schemas.openxmlformats.org/markup-compatibility/2006">
              <mc:Choice xmlns:v="urn:schemas-microsoft-com:vml" Requires="v">
                <p:oleObj spid="_x0000_s257191" name="Equation" r:id="rId3" imgW="1752600" imgH="355600" progId="Equation.DSMT4">
                  <p:embed/>
                </p:oleObj>
              </mc:Choice>
              <mc:Fallback>
                <p:oleObj name="Equation" r:id="rId3" imgW="1752600" imgH="355600" progId="Equation.DSMT4">
                  <p:embed/>
                  <p:pic>
                    <p:nvPicPr>
                      <p:cNvPr id="0" name=""/>
                      <p:cNvPicPr>
                        <a:picLocks noChangeAspect="1" noChangeArrowheads="1"/>
                      </p:cNvPicPr>
                      <p:nvPr/>
                    </p:nvPicPr>
                    <p:blipFill>
                      <a:blip r:embed="rId4"/>
                      <a:srcRect/>
                      <a:stretch>
                        <a:fillRect/>
                      </a:stretch>
                    </p:blipFill>
                    <p:spPr bwMode="auto">
                      <a:xfrm>
                        <a:off x="2165350" y="2895600"/>
                        <a:ext cx="4503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2787260314"/>
              </p:ext>
            </p:extLst>
          </p:nvPr>
        </p:nvGraphicFramePr>
        <p:xfrm>
          <a:off x="1390650" y="4953000"/>
          <a:ext cx="6065838" cy="914400"/>
        </p:xfrm>
        <a:graphic>
          <a:graphicData uri="http://schemas.openxmlformats.org/presentationml/2006/ole">
            <mc:AlternateContent xmlns:mc="http://schemas.openxmlformats.org/markup-compatibility/2006">
              <mc:Choice xmlns:v="urn:schemas-microsoft-com:vml" Requires="v">
                <p:oleObj spid="_x0000_s257192" name="Equation" r:id="rId5" imgW="1943100" imgH="292100" progId="Equation.DSMT4">
                  <p:embed/>
                </p:oleObj>
              </mc:Choice>
              <mc:Fallback>
                <p:oleObj name="Equation" r:id="rId5" imgW="1943100" imgH="292100" progId="Equation.DSMT4">
                  <p:embed/>
                  <p:pic>
                    <p:nvPicPr>
                      <p:cNvPr id="0" name=""/>
                      <p:cNvPicPr>
                        <a:picLocks noChangeAspect="1" noChangeArrowheads="1"/>
                      </p:cNvPicPr>
                      <p:nvPr/>
                    </p:nvPicPr>
                    <p:blipFill>
                      <a:blip r:embed="rId6"/>
                      <a:srcRect/>
                      <a:stretch>
                        <a:fillRect/>
                      </a:stretch>
                    </p:blipFill>
                    <p:spPr bwMode="auto">
                      <a:xfrm>
                        <a:off x="1390650" y="4953000"/>
                        <a:ext cx="6065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2207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348165" name="Object 2"/>
          <p:cNvGraphicFramePr>
            <a:graphicFrameLocks noChangeAspect="1"/>
          </p:cNvGraphicFramePr>
          <p:nvPr>
            <p:extLst>
              <p:ext uri="{D42A27DB-BD31-4B8C-83A1-F6EECF244321}">
                <p14:modId xmlns:p14="http://schemas.microsoft.com/office/powerpoint/2010/main" val="107375661"/>
              </p:ext>
            </p:extLst>
          </p:nvPr>
        </p:nvGraphicFramePr>
        <p:xfrm>
          <a:off x="5348288" y="1143000"/>
          <a:ext cx="1647825" cy="936625"/>
        </p:xfrm>
        <a:graphic>
          <a:graphicData uri="http://schemas.openxmlformats.org/presentationml/2006/ole">
            <mc:AlternateContent xmlns:mc="http://schemas.openxmlformats.org/markup-compatibility/2006">
              <mc:Choice xmlns:v="urn:schemas-microsoft-com:vml" Requires="v">
                <p:oleObj spid="_x0000_s258458"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5348288" y="1143000"/>
                        <a:ext cx="16478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2"/>
          <p:cNvGraphicFramePr>
            <a:graphicFrameLocks noChangeAspect="1"/>
          </p:cNvGraphicFramePr>
          <p:nvPr>
            <p:extLst>
              <p:ext uri="{D42A27DB-BD31-4B8C-83A1-F6EECF244321}">
                <p14:modId xmlns:p14="http://schemas.microsoft.com/office/powerpoint/2010/main" val="1786367404"/>
              </p:ext>
            </p:extLst>
          </p:nvPr>
        </p:nvGraphicFramePr>
        <p:xfrm>
          <a:off x="2376488" y="3124200"/>
          <a:ext cx="1646237" cy="423863"/>
        </p:xfrm>
        <a:graphic>
          <a:graphicData uri="http://schemas.openxmlformats.org/presentationml/2006/ole">
            <mc:AlternateContent xmlns:mc="http://schemas.openxmlformats.org/markup-compatibility/2006">
              <mc:Choice xmlns:v="urn:schemas-microsoft-com:vml" Requires="v">
                <p:oleObj spid="_x0000_s258459" name="Equation" r:id="rId5" imgW="711200" imgH="177800" progId="Equation.DSMT4">
                  <p:embed/>
                </p:oleObj>
              </mc:Choice>
              <mc:Fallback>
                <p:oleObj name="Equation" r:id="rId5" imgW="711200" imgH="177800" progId="Equation.DSMT4">
                  <p:embed/>
                  <p:pic>
                    <p:nvPicPr>
                      <p:cNvPr id="0" name=""/>
                      <p:cNvPicPr>
                        <a:picLocks noChangeAspect="1" noChangeArrowheads="1"/>
                      </p:cNvPicPr>
                      <p:nvPr/>
                    </p:nvPicPr>
                    <p:blipFill>
                      <a:blip r:embed="rId6"/>
                      <a:srcRect/>
                      <a:stretch>
                        <a:fillRect/>
                      </a:stretch>
                    </p:blipFill>
                    <p:spPr bwMode="auto">
                      <a:xfrm>
                        <a:off x="2376488" y="3124200"/>
                        <a:ext cx="16462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2"/>
          <p:cNvGraphicFramePr>
            <a:graphicFrameLocks noChangeAspect="1"/>
          </p:cNvGraphicFramePr>
          <p:nvPr>
            <p:extLst>
              <p:ext uri="{D42A27DB-BD31-4B8C-83A1-F6EECF244321}">
                <p14:modId xmlns:p14="http://schemas.microsoft.com/office/powerpoint/2010/main" val="1629938905"/>
              </p:ext>
            </p:extLst>
          </p:nvPr>
        </p:nvGraphicFramePr>
        <p:xfrm>
          <a:off x="4800600" y="3124200"/>
          <a:ext cx="1676400" cy="423863"/>
        </p:xfrm>
        <a:graphic>
          <a:graphicData uri="http://schemas.openxmlformats.org/presentationml/2006/ole">
            <mc:AlternateContent xmlns:mc="http://schemas.openxmlformats.org/markup-compatibility/2006">
              <mc:Choice xmlns:v="urn:schemas-microsoft-com:vml" Requires="v">
                <p:oleObj spid="_x0000_s258460" name="Equation" r:id="rId7" imgW="723900" imgH="177800" progId="Equation.DSMT4">
                  <p:embed/>
                </p:oleObj>
              </mc:Choice>
              <mc:Fallback>
                <p:oleObj name="Equation" r:id="rId7" imgW="723900" imgH="177800" progId="Equation.DSMT4">
                  <p:embed/>
                  <p:pic>
                    <p:nvPicPr>
                      <p:cNvPr id="0" name=""/>
                      <p:cNvPicPr>
                        <a:picLocks noChangeAspect="1" noChangeArrowheads="1"/>
                      </p:cNvPicPr>
                      <p:nvPr/>
                    </p:nvPicPr>
                    <p:blipFill>
                      <a:blip r:embed="rId8"/>
                      <a:srcRect/>
                      <a:stretch>
                        <a:fillRect/>
                      </a:stretch>
                    </p:blipFill>
                    <p:spPr bwMode="auto">
                      <a:xfrm>
                        <a:off x="4800600" y="3124200"/>
                        <a:ext cx="16764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2"/>
          <p:cNvGraphicFramePr>
            <a:graphicFrameLocks noChangeAspect="1"/>
          </p:cNvGraphicFramePr>
          <p:nvPr>
            <p:extLst>
              <p:ext uri="{D42A27DB-BD31-4B8C-83A1-F6EECF244321}">
                <p14:modId xmlns:p14="http://schemas.microsoft.com/office/powerpoint/2010/main" val="1614504227"/>
              </p:ext>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258461" name="Equation" r:id="rId9" imgW="635000" imgH="393700" progId="Equation.DSMT4">
                  <p:embed/>
                </p:oleObj>
              </mc:Choice>
              <mc:Fallback>
                <p:oleObj name="Equation" r:id="rId9" imgW="635000" imgH="393700" progId="Equation.DSMT4">
                  <p:embed/>
                  <p:pic>
                    <p:nvPicPr>
                      <p:cNvPr id="0" name=""/>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ext uri="{D42A27DB-BD31-4B8C-83A1-F6EECF244321}">
                <p14:modId xmlns:p14="http://schemas.microsoft.com/office/powerpoint/2010/main" val="2713121076"/>
              </p:ext>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258462" name="Equation" r:id="rId11" imgW="647700" imgH="393700" progId="Equation.DSMT4">
                  <p:embed/>
                </p:oleObj>
              </mc:Choice>
              <mc:Fallback>
                <p:oleObj name="Equation" r:id="rId11" imgW="647700" imgH="393700" progId="Equation.DSMT4">
                  <p:embed/>
                  <p:pic>
                    <p:nvPicPr>
                      <p:cNvPr id="0" name=""/>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1043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457200" indent="-457200" eaLnBrk="1" hangingPunct="1">
              <a:spcBef>
                <a:spcPct val="20000"/>
              </a:spcBef>
              <a:buClr>
                <a:srgbClr val="3333CC"/>
              </a:buClr>
              <a:buSzPct val="65000"/>
              <a:buFont typeface="Arial"/>
              <a:buChar char="•"/>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eaLnBrk="1" hangingPunct="1">
              <a:spcBef>
                <a:spcPct val="20000"/>
              </a:spcBef>
              <a:buClr>
                <a:srgbClr val="3333CC"/>
              </a:buClr>
              <a:buSzPct val="65000"/>
            </a:pPr>
            <a:endParaRPr lang="en-US" sz="2800" dirty="0" smtClean="0">
              <a:solidFill>
                <a:srgbClr val="3333CC"/>
              </a:solidFill>
              <a:latin typeface="+mn-lt"/>
            </a:endParaRPr>
          </a:p>
          <a:p>
            <a:pPr eaLnBrk="1" hangingPunct="1">
              <a:spcBef>
                <a:spcPct val="20000"/>
              </a:spcBef>
              <a:buClr>
                <a:srgbClr val="3333CC"/>
              </a:buClr>
              <a:buSzPct val="65000"/>
            </a:pPr>
            <a:endParaRPr lang="en-US" sz="2800" dirty="0" smtClean="0">
              <a:solidFill>
                <a:srgbClr val="3333CC"/>
              </a:solidFill>
              <a:latin typeface="+mn-lt"/>
            </a:endParaRPr>
          </a:p>
          <a:p>
            <a:pPr eaLnBrk="1" hangingPunct="1">
              <a:spcBef>
                <a:spcPct val="20000"/>
              </a:spcBef>
              <a:buClr>
                <a:srgbClr val="3333CC"/>
              </a:buClr>
              <a:buSzPct val="65000"/>
            </a:pPr>
            <a:endParaRPr lang="en-US" sz="2800" dirty="0" smtClean="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eaLnBrk="1" hangingPunct="1">
              <a:spcBef>
                <a:spcPct val="20000"/>
              </a:spcBef>
              <a:buClr>
                <a:srgbClr val="3333CC"/>
              </a:buClr>
              <a:buSzPct val="65000"/>
            </a:pPr>
            <a:endParaRPr lang="en-US" sz="2800" dirty="0">
              <a:solidFill>
                <a:srgbClr val="3333CC"/>
              </a:solidFill>
              <a:latin typeface="+mn-lt"/>
            </a:endParaRPr>
          </a:p>
          <a:p>
            <a:pPr marL="457200" indent="-457200" eaLnBrk="1" hangingPunct="1">
              <a:spcBef>
                <a:spcPct val="20000"/>
              </a:spcBef>
              <a:buClr>
                <a:srgbClr val="3333CC"/>
              </a:buClr>
              <a:buSzPct val="65000"/>
              <a:buFont typeface="Arial"/>
              <a:buChar char="•"/>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Mar. 24, 2014</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3525222969"/>
              </p:ext>
            </p:extLst>
          </p:nvPr>
        </p:nvGraphicFramePr>
        <p:xfrm>
          <a:off x="2651125" y="1066800"/>
          <a:ext cx="5121275" cy="636588"/>
        </p:xfrm>
        <a:graphic>
          <a:graphicData uri="http://schemas.openxmlformats.org/presentationml/2006/ole">
            <mc:AlternateContent xmlns:mc="http://schemas.openxmlformats.org/markup-compatibility/2006">
              <mc:Choice xmlns:v="urn:schemas-microsoft-com:vml" Requires="v">
                <p:oleObj spid="_x0000_s259239" name="Equation" r:id="rId4" imgW="2146300" imgH="266700" progId="Equation.DSMT4">
                  <p:embed/>
                </p:oleObj>
              </mc:Choice>
              <mc:Fallback>
                <p:oleObj name="Equation" r:id="rId4" imgW="2146300" imgH="266700" progId="Equation.DSMT4">
                  <p:embed/>
                  <p:pic>
                    <p:nvPicPr>
                      <p:cNvPr id="0" name=""/>
                      <p:cNvPicPr>
                        <a:picLocks noChangeAspect="1" noChangeArrowheads="1"/>
                      </p:cNvPicPr>
                      <p:nvPr/>
                    </p:nvPicPr>
                    <p:blipFill>
                      <a:blip r:embed="rId5"/>
                      <a:srcRect/>
                      <a:stretch>
                        <a:fillRect/>
                      </a:stretch>
                    </p:blipFill>
                    <p:spPr bwMode="auto">
                      <a:xfrm>
                        <a:off x="2651125" y="1066800"/>
                        <a:ext cx="5121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extLst>
              <p:ext uri="{D42A27DB-BD31-4B8C-83A1-F6EECF244321}">
                <p14:modId xmlns:p14="http://schemas.microsoft.com/office/powerpoint/2010/main" val="4136233088"/>
              </p:ext>
            </p:extLst>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259240"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070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715"/>
            <a:ext cx="8229600" cy="712787"/>
          </a:xfrm>
        </p:spPr>
        <p:txBody>
          <a:bodyPr/>
          <a:lstStyle/>
          <a:p>
            <a:pPr eaLnBrk="1" hangingPunct="1">
              <a:defRPr/>
            </a:pPr>
            <a:r>
              <a:rPr lang="en-US" dirty="0" smtClean="0">
                <a:cs typeface="+mj-cs"/>
              </a:rPr>
              <a:t>Dispersion</a:t>
            </a:r>
          </a:p>
        </p:txBody>
      </p:sp>
      <p:sp>
        <p:nvSpPr>
          <p:cNvPr id="60419" name="Rectangle 3"/>
          <p:cNvSpPr>
            <a:spLocks noGrp="1" noChangeArrowheads="1"/>
          </p:cNvSpPr>
          <p:nvPr>
            <p:ph type="body" sz="half" idx="1"/>
          </p:nvPr>
        </p:nvSpPr>
        <p:spPr>
          <a:xfrm>
            <a:off x="457200" y="685800"/>
            <a:ext cx="8307388" cy="4649788"/>
          </a:xfrm>
        </p:spPr>
        <p:txBody>
          <a:bodyPr/>
          <a:lstStyle/>
          <a:p>
            <a:pPr eaLnBrk="1" hangingPunct="1">
              <a:buFont typeface="Arial"/>
              <a:buChar char="•"/>
              <a:defRPr/>
            </a:pPr>
            <a:r>
              <a:rPr lang="en-US" sz="2800" dirty="0" smtClean="0">
                <a:cs typeface="+mn-cs"/>
              </a:rPr>
              <a:t>Considering the group velocity of a de Broglie wave packet yields:</a:t>
            </a:r>
          </a:p>
          <a:p>
            <a:pPr eaLnBrk="1" hangingPunct="1">
              <a:buFont typeface="Arial"/>
              <a:buChar char="•"/>
              <a:defRPr/>
            </a:pPr>
            <a:endParaRPr lang="en-US" sz="2800" dirty="0" smtClean="0">
              <a:cs typeface="+mn-cs"/>
            </a:endParaRPr>
          </a:p>
          <a:p>
            <a:pPr marL="0" indent="0" eaLnBrk="1" hangingPunct="1">
              <a:buNone/>
              <a:defRPr/>
            </a:pPr>
            <a:r>
              <a:rPr lang="en-US" sz="2800" dirty="0" smtClean="0">
                <a:cs typeface="+mn-cs"/>
              </a:rPr>
              <a:t>							</a:t>
            </a:r>
          </a:p>
          <a:p>
            <a:pPr eaLnBrk="1" hangingPunct="1">
              <a:buFont typeface="Arial"/>
              <a:buChar char="•"/>
              <a:defRPr/>
            </a:pPr>
            <a:r>
              <a:rPr lang="en-US" sz="2800" dirty="0" smtClean="0">
                <a:cs typeface="+mn-cs"/>
              </a:rPr>
              <a:t>The relationship between the phase velocity and the group velocity is    </a:t>
            </a:r>
          </a:p>
          <a:p>
            <a:pPr eaLnBrk="1" hangingPunct="1">
              <a:buFont typeface="Arial"/>
              <a:buChar char="•"/>
              <a:defRPr/>
            </a:pPr>
            <a:endParaRPr lang="en-US" sz="2800" dirty="0" smtClean="0">
              <a:cs typeface="+mn-cs"/>
            </a:endParaRPr>
          </a:p>
          <a:p>
            <a:pPr eaLnBrk="1" hangingPunct="1">
              <a:buFont typeface="Arial"/>
              <a:buChar char="•"/>
              <a:defRPr/>
            </a:pPr>
            <a:r>
              <a:rPr lang="en-US" sz="2800" dirty="0" smtClean="0">
                <a:cs typeface="+mn-cs"/>
              </a:rPr>
              <a:t>Hence the group velocity may be greater or less than the phase velocity. A medium is called </a:t>
            </a:r>
            <a:r>
              <a:rPr lang="en-US" sz="2800" b="1" dirty="0" err="1" smtClean="0">
                <a:cs typeface="+mn-cs"/>
              </a:rPr>
              <a:t>nondispersive</a:t>
            </a:r>
            <a:r>
              <a:rPr lang="en-US" sz="2800" dirty="0" smtClean="0">
                <a:cs typeface="+mn-cs"/>
              </a:rPr>
              <a:t> when the phase velocity is the same for all frequencies and equal to the group velocity.							</a:t>
            </a: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0322" name="Object 2"/>
          <p:cNvGraphicFramePr>
            <a:graphicFrameLocks noChangeAspect="1"/>
          </p:cNvGraphicFramePr>
          <p:nvPr>
            <p:extLst>
              <p:ext uri="{D42A27DB-BD31-4B8C-83A1-F6EECF244321}">
                <p14:modId xmlns:p14="http://schemas.microsoft.com/office/powerpoint/2010/main" val="2355718378"/>
              </p:ext>
            </p:extLst>
          </p:nvPr>
        </p:nvGraphicFramePr>
        <p:xfrm>
          <a:off x="2654300" y="3255963"/>
          <a:ext cx="1538288" cy="858837"/>
        </p:xfrm>
        <a:graphic>
          <a:graphicData uri="http://schemas.openxmlformats.org/presentationml/2006/ole">
            <mc:AlternateContent xmlns:mc="http://schemas.openxmlformats.org/markup-compatibility/2006">
              <mc:Choice xmlns:v="urn:schemas-microsoft-com:vml" Requires="v">
                <p:oleObj spid="_x0000_s260425"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2654300" y="3255963"/>
                        <a:ext cx="1538288"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2"/>
          <p:cNvGraphicFramePr>
            <a:graphicFrameLocks noChangeAspect="1"/>
          </p:cNvGraphicFramePr>
          <p:nvPr>
            <p:extLst>
              <p:ext uri="{D42A27DB-BD31-4B8C-83A1-F6EECF244321}">
                <p14:modId xmlns:p14="http://schemas.microsoft.com/office/powerpoint/2010/main" val="1655241366"/>
              </p:ext>
            </p:extLst>
          </p:nvPr>
        </p:nvGraphicFramePr>
        <p:xfrm>
          <a:off x="3594100" y="1468438"/>
          <a:ext cx="2051050" cy="969962"/>
        </p:xfrm>
        <a:graphic>
          <a:graphicData uri="http://schemas.openxmlformats.org/presentationml/2006/ole">
            <mc:AlternateContent xmlns:mc="http://schemas.openxmlformats.org/markup-compatibility/2006">
              <mc:Choice xmlns:v="urn:schemas-microsoft-com:vml" Requires="v">
                <p:oleObj spid="_x0000_s260426" name="Equation" r:id="rId5" imgW="965200" imgH="444500" progId="Equation.DSMT4">
                  <p:embed/>
                </p:oleObj>
              </mc:Choice>
              <mc:Fallback>
                <p:oleObj name="Equation" r:id="rId5" imgW="965200" imgH="444500" progId="Equation.DSMT4">
                  <p:embed/>
                  <p:pic>
                    <p:nvPicPr>
                      <p:cNvPr id="0" name=""/>
                      <p:cNvPicPr>
                        <a:picLocks noChangeAspect="1" noChangeArrowheads="1"/>
                      </p:cNvPicPr>
                      <p:nvPr/>
                    </p:nvPicPr>
                    <p:blipFill>
                      <a:blip r:embed="rId6"/>
                      <a:srcRect/>
                      <a:stretch>
                        <a:fillRect/>
                      </a:stretch>
                    </p:blipFill>
                    <p:spPr bwMode="auto">
                      <a:xfrm>
                        <a:off x="3594100" y="1468438"/>
                        <a:ext cx="205105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7" name="Object 2"/>
          <p:cNvGraphicFramePr>
            <a:graphicFrameLocks noChangeAspect="1"/>
          </p:cNvGraphicFramePr>
          <p:nvPr>
            <p:extLst>
              <p:ext uri="{D42A27DB-BD31-4B8C-83A1-F6EECF244321}">
                <p14:modId xmlns:p14="http://schemas.microsoft.com/office/powerpoint/2010/main" val="2419128112"/>
              </p:ext>
            </p:extLst>
          </p:nvPr>
        </p:nvGraphicFramePr>
        <p:xfrm>
          <a:off x="4189413" y="3276600"/>
          <a:ext cx="1511300" cy="858838"/>
        </p:xfrm>
        <a:graphic>
          <a:graphicData uri="http://schemas.openxmlformats.org/presentationml/2006/ole">
            <mc:AlternateContent xmlns:mc="http://schemas.openxmlformats.org/markup-compatibility/2006">
              <mc:Choice xmlns:v="urn:schemas-microsoft-com:vml" Requires="v">
                <p:oleObj spid="_x0000_s260427" name="Equation" r:id="rId7" imgW="711200" imgH="393700" progId="Equation.DSMT4">
                  <p:embed/>
                </p:oleObj>
              </mc:Choice>
              <mc:Fallback>
                <p:oleObj name="Equation" r:id="rId7" imgW="711200" imgH="393700" progId="Equation.DSMT4">
                  <p:embed/>
                  <p:pic>
                    <p:nvPicPr>
                      <p:cNvPr id="0" name=""/>
                      <p:cNvPicPr>
                        <a:picLocks noChangeAspect="1" noChangeArrowheads="1"/>
                      </p:cNvPicPr>
                      <p:nvPr/>
                    </p:nvPicPr>
                    <p:blipFill>
                      <a:blip r:embed="rId8"/>
                      <a:srcRect/>
                      <a:stretch>
                        <a:fillRect/>
                      </a:stretch>
                    </p:blipFill>
                    <p:spPr bwMode="auto">
                      <a:xfrm>
                        <a:off x="4189413" y="3276600"/>
                        <a:ext cx="15113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8" name="Object 2"/>
          <p:cNvGraphicFramePr>
            <a:graphicFrameLocks noChangeAspect="1"/>
          </p:cNvGraphicFramePr>
          <p:nvPr>
            <p:extLst>
              <p:ext uri="{D42A27DB-BD31-4B8C-83A1-F6EECF244321}">
                <p14:modId xmlns:p14="http://schemas.microsoft.com/office/powerpoint/2010/main" val="3038202822"/>
              </p:ext>
            </p:extLst>
          </p:nvPr>
        </p:nvGraphicFramePr>
        <p:xfrm>
          <a:off x="5661025" y="3214688"/>
          <a:ext cx="1563688" cy="885825"/>
        </p:xfrm>
        <a:graphic>
          <a:graphicData uri="http://schemas.openxmlformats.org/presentationml/2006/ole">
            <mc:AlternateContent xmlns:mc="http://schemas.openxmlformats.org/markup-compatibility/2006">
              <mc:Choice xmlns:v="urn:schemas-microsoft-com:vml" Requires="v">
                <p:oleObj spid="_x0000_s260428" name="Equation" r:id="rId9" imgW="736600" imgH="406400" progId="Equation.DSMT4">
                  <p:embed/>
                </p:oleObj>
              </mc:Choice>
              <mc:Fallback>
                <p:oleObj name="Equation" r:id="rId9" imgW="736600" imgH="406400" progId="Equation.DSMT4">
                  <p:embed/>
                  <p:pic>
                    <p:nvPicPr>
                      <p:cNvPr id="0" name=""/>
                      <p:cNvPicPr>
                        <a:picLocks noChangeAspect="1" noChangeArrowheads="1"/>
                      </p:cNvPicPr>
                      <p:nvPr/>
                    </p:nvPicPr>
                    <p:blipFill>
                      <a:blip r:embed="rId10"/>
                      <a:srcRect/>
                      <a:stretch>
                        <a:fillRect/>
                      </a:stretch>
                    </p:blipFill>
                    <p:spPr bwMode="auto">
                      <a:xfrm>
                        <a:off x="5661025" y="3214688"/>
                        <a:ext cx="15636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3338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0"/>
            <a:ext cx="6705600" cy="838200"/>
          </a:xfrm>
        </p:spPr>
        <p:txBody>
          <a:bodyPr/>
          <a:lstStyle/>
          <a:p>
            <a:pPr eaLnBrk="1" hangingPunct="1">
              <a:defRPr/>
            </a:pPr>
            <a:r>
              <a:rPr lang="en-US" sz="3400" dirty="0" smtClean="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Arial"/>
              <a:buChar char="•"/>
              <a:defRPr/>
            </a:pPr>
            <a:r>
              <a:rPr lang="en-US" sz="2800" dirty="0" smtClean="0">
                <a:cs typeface="+mn-cs"/>
              </a:rPr>
              <a:t>Young’s double-slit diffraction experiment demonstrates the wave property of light.</a:t>
            </a:r>
          </a:p>
          <a:p>
            <a:pPr eaLnBrk="1" hangingPunct="1">
              <a:buFont typeface="Arial"/>
              <a:buChar char="•"/>
              <a:defRPr/>
            </a:pPr>
            <a:r>
              <a:rPr lang="en-US" sz="2800" dirty="0" smtClean="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9986614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0"/>
            <a:ext cx="7772400" cy="914400"/>
          </a:xfrm>
        </p:spPr>
        <p:txBody>
          <a:bodyPr/>
          <a:lstStyle/>
          <a:p>
            <a:pPr eaLnBrk="1" hangingPunct="1">
              <a:defRPr/>
            </a:pPr>
            <a:r>
              <a:rPr lang="en-US" sz="3400" dirty="0" smtClean="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Arial"/>
              <a:buChar char="•"/>
              <a:defRPr/>
            </a:pPr>
            <a:r>
              <a:rPr lang="en-US" sz="2400" dirty="0" smtClean="0">
                <a:cs typeface="+mn-cs"/>
              </a:rPr>
              <a:t>C. </a:t>
            </a:r>
            <a:r>
              <a:rPr lang="en-US" sz="2400" dirty="0" err="1" smtClean="0">
                <a:cs typeface="+mn-cs"/>
              </a:rPr>
              <a:t>Jönsson</a:t>
            </a:r>
            <a:r>
              <a:rPr lang="en-US" sz="2400" dirty="0" smtClean="0">
                <a:cs typeface="+mn-cs"/>
              </a:rPr>
              <a:t> of </a:t>
            </a:r>
            <a:r>
              <a:rPr lang="en-US" sz="2400" dirty="0" err="1" smtClean="0">
                <a:cs typeface="+mn-cs"/>
              </a:rPr>
              <a:t>Tübingen</a:t>
            </a:r>
            <a:r>
              <a:rPr lang="en-US" sz="2400" dirty="0" smtClean="0">
                <a:cs typeface="+mn-cs"/>
              </a:rPr>
              <a:t>, Germany, succeeded in 1961 in showing double-slit interference effects for electrons by constructing very narrow slits and using relatively large distances between the slits and the observation screen.</a:t>
            </a:r>
          </a:p>
          <a:p>
            <a:pPr eaLnBrk="1" hangingPunct="1">
              <a:buFont typeface="Arial"/>
              <a:buChar char="•"/>
              <a:defRPr/>
            </a:pPr>
            <a:r>
              <a:rPr lang="en-US" sz="2400" dirty="0" smtClean="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Mar. 24, 2014</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1868953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36587"/>
          </a:xfrm>
        </p:spPr>
        <p:txBody>
          <a:bodyPr/>
          <a:lstStyle/>
          <a:p>
            <a:pPr eaLnBrk="1" hangingPunct="1">
              <a:defRPr/>
            </a:pPr>
            <a:r>
              <a:rPr lang="en-US" sz="4000" dirty="0" smtClean="0">
                <a:cs typeface="+mj-cs"/>
              </a:rPr>
              <a:t>Which slit?</a:t>
            </a:r>
          </a:p>
        </p:txBody>
      </p:sp>
      <p:sp>
        <p:nvSpPr>
          <p:cNvPr id="57348" name="Rectangle 4"/>
          <p:cNvSpPr>
            <a:spLocks noGrp="1" noChangeArrowheads="1"/>
          </p:cNvSpPr>
          <p:nvPr>
            <p:ph type="body" sz="half" idx="1"/>
          </p:nvPr>
        </p:nvSpPr>
        <p:spPr>
          <a:xfrm>
            <a:off x="457200" y="533400"/>
            <a:ext cx="8231188" cy="5486400"/>
          </a:xfrm>
        </p:spPr>
        <p:txBody>
          <a:bodyPr/>
          <a:lstStyle/>
          <a:p>
            <a:pPr eaLnBrk="1" hangingPunct="1">
              <a:lnSpc>
                <a:spcPct val="90000"/>
              </a:lnSpc>
              <a:buFont typeface="Arial"/>
              <a:buChar char="•"/>
              <a:defRPr/>
            </a:pPr>
            <a:r>
              <a:rPr lang="en-US" sz="2400" dirty="0" smtClean="0">
                <a:cs typeface="+mn-cs"/>
              </a:rPr>
              <a:t>To determine which slit the electron went through: We set up a light shining on the double slit and use a powerful microscope to look at the region. After the electron passes through one of the slits, light bounces off the electron; we observe the reflected light, so we know which slit the electron came through.</a:t>
            </a:r>
          </a:p>
          <a:p>
            <a:pPr eaLnBrk="1" hangingPunct="1">
              <a:lnSpc>
                <a:spcPct val="90000"/>
              </a:lnSpc>
              <a:buFont typeface="Arial"/>
              <a:buChar char="•"/>
              <a:defRPr/>
            </a:pPr>
            <a:r>
              <a:rPr lang="en-US" sz="2400" dirty="0" smtClean="0">
                <a:cs typeface="+mn-cs"/>
              </a:rPr>
              <a:t>Use a subscript </a:t>
            </a:r>
            <a:r>
              <a:rPr lang="ja-JP" altLang="en-US" sz="2400" dirty="0" smtClean="0">
                <a:cs typeface="+mn-cs"/>
              </a:rPr>
              <a:t>“</a:t>
            </a:r>
            <a:r>
              <a:rPr lang="en-US" sz="2400" dirty="0" smtClean="0">
                <a:cs typeface="+mn-cs"/>
              </a:rPr>
              <a:t>ph</a:t>
            </a:r>
            <a:r>
              <a:rPr lang="ja-JP" altLang="en-US" sz="2400" dirty="0" smtClean="0">
                <a:cs typeface="+mn-cs"/>
              </a:rPr>
              <a:t>”</a:t>
            </a:r>
            <a:r>
              <a:rPr lang="en-US" sz="2400" dirty="0" smtClean="0">
                <a:cs typeface="+mn-cs"/>
              </a:rPr>
              <a:t> to denote variables for light (photon). Therefore the momentum of the photon is</a:t>
            </a:r>
          </a:p>
          <a:p>
            <a:pPr eaLnBrk="1" hangingPunct="1">
              <a:lnSpc>
                <a:spcPct val="90000"/>
              </a:lnSpc>
              <a:buFont typeface="Arial"/>
              <a:buChar char="•"/>
              <a:defRPr/>
            </a:pPr>
            <a:endParaRPr lang="en-US" sz="2400" dirty="0" smtClean="0">
              <a:cs typeface="+mn-cs"/>
            </a:endParaRPr>
          </a:p>
          <a:p>
            <a:pPr marL="0" indent="0" eaLnBrk="1" hangingPunct="1">
              <a:lnSpc>
                <a:spcPct val="90000"/>
              </a:lnSpc>
              <a:buNone/>
              <a:defRPr/>
            </a:pPr>
            <a:endParaRPr lang="en-US" sz="2400" dirty="0" smtClean="0">
              <a:cs typeface="+mn-cs"/>
            </a:endParaRPr>
          </a:p>
          <a:p>
            <a:pPr eaLnBrk="1" hangingPunct="1">
              <a:lnSpc>
                <a:spcPct val="90000"/>
              </a:lnSpc>
              <a:buFont typeface="Arial"/>
              <a:buChar char="•"/>
              <a:defRPr/>
            </a:pPr>
            <a:r>
              <a:rPr lang="en-US" sz="2400" dirty="0" smtClean="0">
                <a:cs typeface="+mn-cs"/>
              </a:rPr>
              <a:t>The momentum of the electrons will be on the order of		         .</a:t>
            </a:r>
          </a:p>
          <a:p>
            <a:pPr eaLnBrk="1" hangingPunct="1">
              <a:lnSpc>
                <a:spcPct val="90000"/>
              </a:lnSpc>
              <a:buFont typeface="Arial"/>
              <a:buChar char="•"/>
              <a:defRPr/>
            </a:pPr>
            <a:endParaRPr lang="en-US" sz="2400" dirty="0" smtClean="0">
              <a:cs typeface="+mn-cs"/>
            </a:endParaRPr>
          </a:p>
          <a:p>
            <a:pPr eaLnBrk="1" hangingPunct="1">
              <a:lnSpc>
                <a:spcPct val="90000"/>
              </a:lnSpc>
              <a:buFont typeface="Arial"/>
              <a:buChar char="•"/>
              <a:defRPr/>
            </a:pPr>
            <a:r>
              <a:rPr lang="en-US" sz="2400" dirty="0" smtClean="0">
                <a:cs typeface="+mn-cs"/>
              </a:rPr>
              <a:t>The difficulty is that the momentum of the photons used to determine which slit the electron went through is sufficiently great to strongly modify the momentum of the electron itself, thus changing the direction of the electron! The attempt to identify which slit the electron is passing through will in itself change the interference pattern.</a:t>
            </a: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4418" name="Object 2"/>
          <p:cNvGraphicFramePr>
            <a:graphicFrameLocks noChangeAspect="1"/>
          </p:cNvGraphicFramePr>
          <p:nvPr>
            <p:extLst>
              <p:ext uri="{D42A27DB-BD31-4B8C-83A1-F6EECF244321}">
                <p14:modId xmlns:p14="http://schemas.microsoft.com/office/powerpoint/2010/main" val="3837484918"/>
              </p:ext>
            </p:extLst>
          </p:nvPr>
        </p:nvGraphicFramePr>
        <p:xfrm>
          <a:off x="4903788" y="2743200"/>
          <a:ext cx="1927225" cy="990600"/>
        </p:xfrm>
        <a:graphic>
          <a:graphicData uri="http://schemas.openxmlformats.org/presentationml/2006/ole">
            <mc:AlternateContent xmlns:mc="http://schemas.openxmlformats.org/markup-compatibility/2006">
              <mc:Choice xmlns:v="urn:schemas-microsoft-com:vml" Requires="v">
                <p:oleObj spid="_x0000_s261287" name="Equation" r:id="rId3" imgW="863600" imgH="444500" progId="Equation.DSMT4">
                  <p:embed/>
                </p:oleObj>
              </mc:Choice>
              <mc:Fallback>
                <p:oleObj name="Equation" r:id="rId3" imgW="863600" imgH="444500" progId="Equation.DSMT4">
                  <p:embed/>
                  <p:pic>
                    <p:nvPicPr>
                      <p:cNvPr id="0" name=""/>
                      <p:cNvPicPr>
                        <a:picLocks noChangeAspect="1" noChangeArrowheads="1"/>
                      </p:cNvPicPr>
                      <p:nvPr/>
                    </p:nvPicPr>
                    <p:blipFill>
                      <a:blip r:embed="rId4"/>
                      <a:srcRect/>
                      <a:stretch>
                        <a:fillRect/>
                      </a:stretch>
                    </p:blipFill>
                    <p:spPr bwMode="auto">
                      <a:xfrm>
                        <a:off x="4903788" y="2743200"/>
                        <a:ext cx="19272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4419" name="Object 3"/>
          <p:cNvGraphicFramePr>
            <a:graphicFrameLocks noChangeAspect="1"/>
          </p:cNvGraphicFramePr>
          <p:nvPr>
            <p:extLst>
              <p:ext uri="{D42A27DB-BD31-4B8C-83A1-F6EECF244321}">
                <p14:modId xmlns:p14="http://schemas.microsoft.com/office/powerpoint/2010/main" val="1322417030"/>
              </p:ext>
            </p:extLst>
          </p:nvPr>
        </p:nvGraphicFramePr>
        <p:xfrm>
          <a:off x="6872288" y="3581400"/>
          <a:ext cx="1670050" cy="962025"/>
        </p:xfrm>
        <a:graphic>
          <a:graphicData uri="http://schemas.openxmlformats.org/presentationml/2006/ole">
            <mc:AlternateContent xmlns:mc="http://schemas.openxmlformats.org/markup-compatibility/2006">
              <mc:Choice xmlns:v="urn:schemas-microsoft-com:vml" Requires="v">
                <p:oleObj spid="_x0000_s261288" name="Equation" r:id="rId5" imgW="749300" imgH="431800" progId="Equation.DSMT4">
                  <p:embed/>
                </p:oleObj>
              </mc:Choice>
              <mc:Fallback>
                <p:oleObj name="Equation" r:id="rId5" imgW="749300" imgH="431800" progId="Equation.DSMT4">
                  <p:embed/>
                  <p:pic>
                    <p:nvPicPr>
                      <p:cNvPr id="0" name=""/>
                      <p:cNvPicPr>
                        <a:picLocks noChangeAspect="1" noChangeArrowheads="1"/>
                      </p:cNvPicPr>
                      <p:nvPr/>
                    </p:nvPicPr>
                    <p:blipFill>
                      <a:blip r:embed="rId6"/>
                      <a:srcRect/>
                      <a:stretch>
                        <a:fillRect/>
                      </a:stretch>
                    </p:blipFill>
                    <p:spPr bwMode="auto">
                      <a:xfrm>
                        <a:off x="6872288" y="3581400"/>
                        <a:ext cx="1670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05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Mar. 24, 2014</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372712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Uncertainty 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have</a:t>
            </a: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we have </a:t>
            </a:r>
            <a:r>
              <a:rPr lang="en-US" sz="2800" dirty="0" smtClean="0">
                <a:cs typeface="ＭＳ Ｐゴシック" pitchFamily="-84" charset="-128"/>
              </a:rPr>
              <a:t>Heisenberg’</a:t>
            </a:r>
            <a:r>
              <a:rPr lang="en-US" altLang="ja-JP" sz="2800" dirty="0" smtClean="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Mar. 24, 2014</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6466" name="Object 2"/>
          <p:cNvGraphicFramePr>
            <a:graphicFrameLocks noChangeAspect="1"/>
          </p:cNvGraphicFramePr>
          <p:nvPr>
            <p:extLst>
              <p:ext uri="{D42A27DB-BD31-4B8C-83A1-F6EECF244321}">
                <p14:modId xmlns:p14="http://schemas.microsoft.com/office/powerpoint/2010/main" val="2136454287"/>
              </p:ext>
            </p:extLst>
          </p:nvPr>
        </p:nvGraphicFramePr>
        <p:xfrm>
          <a:off x="2390775" y="2286000"/>
          <a:ext cx="3625850" cy="962025"/>
        </p:xfrm>
        <a:graphic>
          <a:graphicData uri="http://schemas.openxmlformats.org/presentationml/2006/ole">
            <mc:AlternateContent xmlns:mc="http://schemas.openxmlformats.org/markup-compatibility/2006">
              <mc:Choice xmlns:v="urn:schemas-microsoft-com:vml" Requires="v">
                <p:oleObj spid="_x0000_s262392" name="Equation" r:id="rId4" imgW="1625600" imgH="431800" progId="Equation.DSMT4">
                  <p:embed/>
                </p:oleObj>
              </mc:Choice>
              <mc:Fallback>
                <p:oleObj name="Equation" r:id="rId4" imgW="1625600" imgH="431800" progId="Equation.DSMT4">
                  <p:embed/>
                  <p:pic>
                    <p:nvPicPr>
                      <p:cNvPr id="0" name=""/>
                      <p:cNvPicPr>
                        <a:picLocks noChangeAspect="1" noChangeArrowheads="1"/>
                      </p:cNvPicPr>
                      <p:nvPr/>
                    </p:nvPicPr>
                    <p:blipFill>
                      <a:blip r:embed="rId5"/>
                      <a:srcRect/>
                      <a:stretch>
                        <a:fillRect/>
                      </a:stretch>
                    </p:blipFill>
                    <p:spPr bwMode="auto">
                      <a:xfrm>
                        <a:off x="2390775" y="2286000"/>
                        <a:ext cx="36258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7" name="Object 3"/>
          <p:cNvGraphicFramePr>
            <a:graphicFrameLocks noChangeAspect="1"/>
          </p:cNvGraphicFramePr>
          <p:nvPr>
            <p:extLst>
              <p:ext uri="{D42A27DB-BD31-4B8C-83A1-F6EECF244321}">
                <p14:modId xmlns:p14="http://schemas.microsoft.com/office/powerpoint/2010/main" val="2344790677"/>
              </p:ext>
            </p:extLst>
          </p:nvPr>
        </p:nvGraphicFramePr>
        <p:xfrm>
          <a:off x="2908300" y="3886200"/>
          <a:ext cx="2608263" cy="877888"/>
        </p:xfrm>
        <a:graphic>
          <a:graphicData uri="http://schemas.openxmlformats.org/presentationml/2006/ole">
            <mc:AlternateContent xmlns:mc="http://schemas.openxmlformats.org/markup-compatibility/2006">
              <mc:Choice xmlns:v="urn:schemas-microsoft-com:vml" Requires="v">
                <p:oleObj spid="_x0000_s262393" name="Equation" r:id="rId6" imgW="1168400" imgH="393700" progId="Equation.DSMT4">
                  <p:embed/>
                </p:oleObj>
              </mc:Choice>
              <mc:Fallback>
                <p:oleObj name="Equation" r:id="rId6" imgW="1168400" imgH="393700" progId="Equation.DSMT4">
                  <p:embed/>
                  <p:pic>
                    <p:nvPicPr>
                      <p:cNvPr id="0" name=""/>
                      <p:cNvPicPr>
                        <a:picLocks noChangeAspect="1" noChangeArrowheads="1"/>
                      </p:cNvPicPr>
                      <p:nvPr/>
                    </p:nvPicPr>
                    <p:blipFill>
                      <a:blip r:embed="rId7"/>
                      <a:srcRect/>
                      <a:stretch>
                        <a:fillRect/>
                      </a:stretch>
                    </p:blipFill>
                    <p:spPr bwMode="auto">
                      <a:xfrm>
                        <a:off x="2908300" y="3886200"/>
                        <a:ext cx="2608263"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8" name="Object 4"/>
          <p:cNvGraphicFramePr>
            <a:graphicFrameLocks noChangeAspect="1"/>
          </p:cNvGraphicFramePr>
          <p:nvPr>
            <p:extLst>
              <p:ext uri="{D42A27DB-BD31-4B8C-83A1-F6EECF244321}">
                <p14:modId xmlns:p14="http://schemas.microsoft.com/office/powerpoint/2010/main" val="935935958"/>
              </p:ext>
            </p:extLst>
          </p:nvPr>
        </p:nvGraphicFramePr>
        <p:xfrm>
          <a:off x="3595688" y="5334000"/>
          <a:ext cx="1528762" cy="877888"/>
        </p:xfrm>
        <a:graphic>
          <a:graphicData uri="http://schemas.openxmlformats.org/presentationml/2006/ole">
            <mc:AlternateContent xmlns:mc="http://schemas.openxmlformats.org/markup-compatibility/2006">
              <mc:Choice xmlns:v="urn:schemas-microsoft-com:vml" Requires="v">
                <p:oleObj spid="_x0000_s262394" name="Equation" r:id="rId8" imgW="685800" imgH="393700" progId="Equation.DSMT4">
                  <p:embed/>
                </p:oleObj>
              </mc:Choice>
              <mc:Fallback>
                <p:oleObj name="Equation" r:id="rId8" imgW="685800" imgH="393700" progId="Equation.DSMT4">
                  <p:embed/>
                  <p:pic>
                    <p:nvPicPr>
                      <p:cNvPr id="0" name=""/>
                      <p:cNvPicPr>
                        <a:picLocks noChangeAspect="1" noChangeArrowheads="1"/>
                      </p:cNvPicPr>
                      <p:nvPr/>
                    </p:nvPicPr>
                    <p:blipFill>
                      <a:blip r:embed="rId9"/>
                      <a:srcRect/>
                      <a:stretch>
                        <a:fillRect/>
                      </a:stretch>
                    </p:blipFill>
                    <p:spPr bwMode="auto">
                      <a:xfrm>
                        <a:off x="3595688" y="5334000"/>
                        <a:ext cx="1528762"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6673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Mar. 24,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762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486400"/>
          </a:xfrm>
        </p:spPr>
        <p:txBody>
          <a:bodyPr/>
          <a:lstStyle/>
          <a:p>
            <a:pPr eaLnBrk="1" hangingPunct="1"/>
            <a:r>
              <a:rPr lang="en-US" dirty="0" smtClean="0"/>
              <a:t>Research paper template has been uploaded onto the class web page link to research</a:t>
            </a:r>
            <a:endParaRPr lang="en-US" dirty="0"/>
          </a:p>
          <a:p>
            <a:pPr eaLnBrk="1" hangingPunct="1"/>
            <a:r>
              <a:rPr lang="en-US" dirty="0" smtClean="0"/>
              <a:t>Special colloquium on April 2, triple extra credit</a:t>
            </a:r>
          </a:p>
          <a:p>
            <a:pPr eaLnBrk="1" hangingPunct="1"/>
            <a:r>
              <a:rPr lang="en-US" dirty="0" smtClean="0"/>
              <a:t>Colloquium this Wednesday at 4pm in SH101</a:t>
            </a:r>
          </a:p>
        </p:txBody>
      </p:sp>
    </p:spTree>
    <p:extLst>
      <p:ext uri="{BB962C8B-B14F-4D97-AF65-F5344CB8AC3E}">
        <p14:creationId xmlns:p14="http://schemas.microsoft.com/office/powerpoint/2010/main" val="2660341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Energy Uncertainty</a:t>
            </a:r>
          </a:p>
        </p:txBody>
      </p:sp>
      <p:sp>
        <p:nvSpPr>
          <p:cNvPr id="35843" name="Rectangle 3"/>
          <p:cNvSpPr>
            <a:spLocks noGrp="1" noChangeArrowheads="1"/>
          </p:cNvSpPr>
          <p:nvPr>
            <p:ph type="body" sz="half" idx="1"/>
          </p:nvPr>
        </p:nvSpPr>
        <p:spPr>
          <a:xfrm>
            <a:off x="381000" y="762000"/>
            <a:ext cx="8383588" cy="4878388"/>
          </a:xfrm>
        </p:spPr>
        <p:txBody>
          <a:bodyPr/>
          <a:lstStyle/>
          <a:p>
            <a:pPr eaLnBrk="1" hangingPunct="1"/>
            <a:r>
              <a:rPr lang="en-US" sz="2800" dirty="0">
                <a:cs typeface="ＭＳ Ｐゴシック" pitchFamily="-84" charset="-128"/>
              </a:rPr>
              <a:t>If we are uncertain as to the exact position of a particle, for example an electron somewhere inside an atom, the particle </a:t>
            </a:r>
            <a:r>
              <a:rPr lang="en-US" sz="2800" dirty="0" smtClean="0">
                <a:cs typeface="ＭＳ Ｐゴシック" pitchFamily="-84" charset="-128"/>
              </a:rPr>
              <a:t>can’</a:t>
            </a:r>
            <a:r>
              <a:rPr lang="en-US" altLang="ja-JP" sz="2800" dirty="0" smtClean="0">
                <a:cs typeface="ＭＳ Ｐゴシック" pitchFamily="-84" charset="-128"/>
              </a:rPr>
              <a:t>t </a:t>
            </a:r>
            <a:r>
              <a:rPr lang="en-US" altLang="ja-JP" sz="2800" dirty="0">
                <a:cs typeface="ＭＳ Ｐゴシック" pitchFamily="-84" charset="-128"/>
              </a:rPr>
              <a:t>have zero kinetic energy</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The energy uncertainty of a Gaussian wave packet </a:t>
            </a:r>
            <a:r>
              <a:rPr lang="en-US" sz="2800" dirty="0" smtClean="0">
                <a:cs typeface="ＭＳ Ｐゴシック" pitchFamily="-84" charset="-128"/>
              </a:rPr>
              <a:t>is</a:t>
            </a:r>
          </a:p>
          <a:p>
            <a:pPr eaLnBrk="1" hangingPunct="1"/>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combined with the angular frequency </a:t>
            </a:r>
            <a:r>
              <a:rPr lang="en-US" sz="2800" dirty="0" smtClean="0">
                <a:cs typeface="ＭＳ Ｐゴシック" pitchFamily="-84" charset="-128"/>
              </a:rPr>
              <a:t>relation</a:t>
            </a:r>
          </a:p>
          <a:p>
            <a:pPr eaLnBrk="1" hangingPunct="1">
              <a:buFont typeface="Wingdings" pitchFamily="-84" charset="2"/>
              <a:buNone/>
            </a:pPr>
            <a:endParaRPr lang="en-US" sz="2800" dirty="0" smtClean="0">
              <a:cs typeface="ＭＳ Ｐゴシック" pitchFamily="-84" charset="-128"/>
            </a:endParaRPr>
          </a:p>
          <a:p>
            <a:pPr eaLnBrk="1" hangingPunct="1"/>
            <a:r>
              <a:rPr lang="en-US" sz="2800" dirty="0">
                <a:cs typeface="ＭＳ Ｐゴシック" pitchFamily="-84" charset="-128"/>
              </a:rPr>
              <a:t>Energy-Time Uncertainty Principle:		  .</a:t>
            </a:r>
          </a:p>
          <a:p>
            <a:pPr eaLnBrk="1" hangingPunct="1"/>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p:txBody>
      </p:sp>
      <p:pic>
        <p:nvPicPr>
          <p:cNvPr id="35844" name="Picture 24"/>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7490" name="Object 2"/>
          <p:cNvGraphicFramePr>
            <a:graphicFrameLocks noChangeAspect="1"/>
          </p:cNvGraphicFramePr>
          <p:nvPr>
            <p:extLst>
              <p:ext uri="{D42A27DB-BD31-4B8C-83A1-F6EECF244321}">
                <p14:modId xmlns:p14="http://schemas.microsoft.com/office/powerpoint/2010/main" val="4230163063"/>
              </p:ext>
            </p:extLst>
          </p:nvPr>
        </p:nvGraphicFramePr>
        <p:xfrm>
          <a:off x="4903788" y="1676400"/>
          <a:ext cx="3854450" cy="990600"/>
        </p:xfrm>
        <a:graphic>
          <a:graphicData uri="http://schemas.openxmlformats.org/presentationml/2006/ole">
            <mc:AlternateContent xmlns:mc="http://schemas.openxmlformats.org/markup-compatibility/2006">
              <mc:Choice xmlns:v="urn:schemas-microsoft-com:vml" Requires="v">
                <p:oleObj spid="_x0000_s263497" name="Equation" r:id="rId4" imgW="1727200" imgH="444500" progId="Equation.DSMT4">
                  <p:embed/>
                </p:oleObj>
              </mc:Choice>
              <mc:Fallback>
                <p:oleObj name="Equation" r:id="rId4" imgW="1727200" imgH="444500" progId="Equation.DSMT4">
                  <p:embed/>
                  <p:pic>
                    <p:nvPicPr>
                      <p:cNvPr id="0" name=""/>
                      <p:cNvPicPr>
                        <a:picLocks noChangeAspect="1" noChangeArrowheads="1"/>
                      </p:cNvPicPr>
                      <p:nvPr/>
                    </p:nvPicPr>
                    <p:blipFill>
                      <a:blip r:embed="rId5"/>
                      <a:srcRect/>
                      <a:stretch>
                        <a:fillRect/>
                      </a:stretch>
                    </p:blipFill>
                    <p:spPr bwMode="auto">
                      <a:xfrm>
                        <a:off x="4903788" y="1676400"/>
                        <a:ext cx="38544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2" name="Object 4"/>
          <p:cNvGraphicFramePr>
            <a:graphicFrameLocks noChangeAspect="1"/>
          </p:cNvGraphicFramePr>
          <p:nvPr>
            <p:extLst>
              <p:ext uri="{D42A27DB-BD31-4B8C-83A1-F6EECF244321}">
                <p14:modId xmlns:p14="http://schemas.microsoft.com/office/powerpoint/2010/main" val="3166074063"/>
              </p:ext>
            </p:extLst>
          </p:nvPr>
        </p:nvGraphicFramePr>
        <p:xfrm>
          <a:off x="4813300" y="3048000"/>
          <a:ext cx="3249613" cy="811213"/>
        </p:xfrm>
        <a:graphic>
          <a:graphicData uri="http://schemas.openxmlformats.org/presentationml/2006/ole">
            <mc:AlternateContent xmlns:mc="http://schemas.openxmlformats.org/markup-compatibility/2006">
              <mc:Choice xmlns:v="urn:schemas-microsoft-com:vml" Requires="v">
                <p:oleObj spid="_x0000_s263498" name="Equation" r:id="rId6" imgW="1574800" imgH="393700" progId="Equation.DSMT4">
                  <p:embed/>
                </p:oleObj>
              </mc:Choice>
              <mc:Fallback>
                <p:oleObj name="Equation" r:id="rId6" imgW="1574800" imgH="393700" progId="Equation.DSMT4">
                  <p:embed/>
                  <p:pic>
                    <p:nvPicPr>
                      <p:cNvPr id="0" name=""/>
                      <p:cNvPicPr>
                        <a:picLocks noChangeAspect="1" noChangeArrowheads="1"/>
                      </p:cNvPicPr>
                      <p:nvPr/>
                    </p:nvPicPr>
                    <p:blipFill>
                      <a:blip r:embed="rId7"/>
                      <a:srcRect/>
                      <a:stretch>
                        <a:fillRect/>
                      </a:stretch>
                    </p:blipFill>
                    <p:spPr bwMode="auto">
                      <a:xfrm>
                        <a:off x="4813300" y="3048000"/>
                        <a:ext cx="3249613" cy="8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3" name="Object 5"/>
          <p:cNvGraphicFramePr>
            <a:graphicFrameLocks noChangeAspect="1"/>
          </p:cNvGraphicFramePr>
          <p:nvPr>
            <p:extLst>
              <p:ext uri="{D42A27DB-BD31-4B8C-83A1-F6EECF244321}">
                <p14:modId xmlns:p14="http://schemas.microsoft.com/office/powerpoint/2010/main" val="3732894633"/>
              </p:ext>
            </p:extLst>
          </p:nvPr>
        </p:nvGraphicFramePr>
        <p:xfrm>
          <a:off x="4889500" y="4065588"/>
          <a:ext cx="2438400" cy="811212"/>
        </p:xfrm>
        <a:graphic>
          <a:graphicData uri="http://schemas.openxmlformats.org/presentationml/2006/ole">
            <mc:AlternateContent xmlns:mc="http://schemas.openxmlformats.org/markup-compatibility/2006">
              <mc:Choice xmlns:v="urn:schemas-microsoft-com:vml" Requires="v">
                <p:oleObj spid="_x0000_s263499" name="Equation" r:id="rId8" imgW="1181100" imgH="393700" progId="Equation.DSMT4">
                  <p:embed/>
                </p:oleObj>
              </mc:Choice>
              <mc:Fallback>
                <p:oleObj name="Equation" r:id="rId8" imgW="1181100" imgH="393700" progId="Equation.DSMT4">
                  <p:embed/>
                  <p:pic>
                    <p:nvPicPr>
                      <p:cNvPr id="0" name=""/>
                      <p:cNvPicPr>
                        <a:picLocks noChangeAspect="1" noChangeArrowheads="1"/>
                      </p:cNvPicPr>
                      <p:nvPr/>
                    </p:nvPicPr>
                    <p:blipFill>
                      <a:blip r:embed="rId9"/>
                      <a:srcRect/>
                      <a:stretch>
                        <a:fillRect/>
                      </a:stretch>
                    </p:blipFill>
                    <p:spPr bwMode="auto">
                      <a:xfrm>
                        <a:off x="4889500" y="4065588"/>
                        <a:ext cx="2438400" cy="81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4" name="Object 6"/>
          <p:cNvGraphicFramePr>
            <a:graphicFrameLocks noChangeAspect="1"/>
          </p:cNvGraphicFramePr>
          <p:nvPr>
            <p:extLst>
              <p:ext uri="{D42A27DB-BD31-4B8C-83A1-F6EECF244321}">
                <p14:modId xmlns:p14="http://schemas.microsoft.com/office/powerpoint/2010/main" val="1814312091"/>
              </p:ext>
            </p:extLst>
          </p:nvPr>
        </p:nvGraphicFramePr>
        <p:xfrm>
          <a:off x="5029200" y="5092277"/>
          <a:ext cx="1905000" cy="1156123"/>
        </p:xfrm>
        <a:graphic>
          <a:graphicData uri="http://schemas.openxmlformats.org/presentationml/2006/ole">
            <mc:AlternateContent xmlns:mc="http://schemas.openxmlformats.org/markup-compatibility/2006">
              <mc:Choice xmlns:v="urn:schemas-microsoft-com:vml" Requires="v">
                <p:oleObj spid="_x0000_s263500" name="Equation" r:id="rId10" imgW="647700" imgH="393700" progId="Equation.DSMT4">
                  <p:embed/>
                </p:oleObj>
              </mc:Choice>
              <mc:Fallback>
                <p:oleObj name="Equation" r:id="rId10" imgW="647700" imgH="393700" progId="Equation.DSMT4">
                  <p:embed/>
                  <p:pic>
                    <p:nvPicPr>
                      <p:cNvPr id="0" name=""/>
                      <p:cNvPicPr>
                        <a:picLocks noChangeAspect="1" noChangeArrowheads="1"/>
                      </p:cNvPicPr>
                      <p:nvPr/>
                    </p:nvPicPr>
                    <p:blipFill>
                      <a:blip r:embed="rId11"/>
                      <a:srcRect/>
                      <a:stretch>
                        <a:fillRect/>
                      </a:stretch>
                    </p:blipFill>
                    <p:spPr bwMode="auto">
                      <a:xfrm>
                        <a:off x="5029200" y="5092277"/>
                        <a:ext cx="1905000" cy="115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3488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Arial"/>
              <a:buChar char="•"/>
              <a:defRPr/>
            </a:pPr>
            <a:r>
              <a:rPr lang="en-US" sz="2800" dirty="0" smtClean="0">
                <a:cs typeface="+mn-cs"/>
              </a:rPr>
              <a:t>The wave function determines the likelihood (or probability) of finding a particle at a particular position in space at a given time.</a:t>
            </a:r>
          </a:p>
          <a:p>
            <a:pPr eaLnBrk="1" hangingPunct="1">
              <a:buFont typeface="Arial"/>
              <a:buChar char="•"/>
              <a:defRPr/>
            </a:pPr>
            <a:endParaRPr lang="en-US" sz="2800" dirty="0" smtClean="0">
              <a:cs typeface="+mn-cs"/>
            </a:endParaRPr>
          </a:p>
          <a:p>
            <a:pPr eaLnBrk="1" hangingPunct="1">
              <a:buFont typeface="Arial"/>
              <a:buChar char="•"/>
              <a:defRPr/>
            </a:pPr>
            <a:endParaRPr lang="en-US" sz="2800" dirty="0" smtClean="0">
              <a:cs typeface="+mn-cs"/>
            </a:endParaRPr>
          </a:p>
          <a:p>
            <a:pPr eaLnBrk="1" hangingPunct="1">
              <a:buFont typeface="Arial"/>
              <a:buChar char="•"/>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49539" name="Object 3"/>
          <p:cNvGraphicFramePr>
            <a:graphicFrameLocks noChangeAspect="1"/>
          </p:cNvGraphicFramePr>
          <p:nvPr>
            <p:extLst>
              <p:ext uri="{D42A27DB-BD31-4B8C-83A1-F6EECF244321}">
                <p14:modId xmlns:p14="http://schemas.microsoft.com/office/powerpoint/2010/main" val="2650644031"/>
              </p:ext>
            </p:extLst>
          </p:nvPr>
        </p:nvGraphicFramePr>
        <p:xfrm>
          <a:off x="2767013" y="2386013"/>
          <a:ext cx="5111750" cy="1095375"/>
        </p:xfrm>
        <a:graphic>
          <a:graphicData uri="http://schemas.openxmlformats.org/presentationml/2006/ole">
            <mc:AlternateContent xmlns:mc="http://schemas.openxmlformats.org/markup-compatibility/2006">
              <mc:Choice xmlns:v="urn:schemas-microsoft-com:vml" Requires="v">
                <p:oleObj spid="_x0000_s264359" name="Equation" r:id="rId3" imgW="1358900" imgH="292100" progId="Equation.DSMT4">
                  <p:embed/>
                </p:oleObj>
              </mc:Choice>
              <mc:Fallback>
                <p:oleObj name="Equation" r:id="rId3" imgW="1358900" imgH="292100" progId="Equation.DSMT4">
                  <p:embed/>
                  <p:pic>
                    <p:nvPicPr>
                      <p:cNvPr id="0" name=""/>
                      <p:cNvPicPr>
                        <a:picLocks noChangeAspect="1" noChangeArrowheads="1"/>
                      </p:cNvPicPr>
                      <p:nvPr/>
                    </p:nvPicPr>
                    <p:blipFill>
                      <a:blip r:embed="rId4"/>
                      <a:srcRect/>
                      <a:stretch>
                        <a:fillRect/>
                      </a:stretch>
                    </p:blipFill>
                    <p:spPr bwMode="auto">
                      <a:xfrm>
                        <a:off x="2767013" y="2386013"/>
                        <a:ext cx="51117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9540" name="Object 4"/>
          <p:cNvGraphicFramePr>
            <a:graphicFrameLocks noChangeAspect="1"/>
          </p:cNvGraphicFramePr>
          <p:nvPr>
            <p:extLst>
              <p:ext uri="{D42A27DB-BD31-4B8C-83A1-F6EECF244321}">
                <p14:modId xmlns:p14="http://schemas.microsoft.com/office/powerpoint/2010/main" val="1960775293"/>
              </p:ext>
            </p:extLst>
          </p:nvPr>
        </p:nvGraphicFramePr>
        <p:xfrm>
          <a:off x="1209675" y="4724400"/>
          <a:ext cx="7027863" cy="1160463"/>
        </p:xfrm>
        <a:graphic>
          <a:graphicData uri="http://schemas.openxmlformats.org/presentationml/2006/ole">
            <mc:AlternateContent xmlns:mc="http://schemas.openxmlformats.org/markup-compatibility/2006">
              <mc:Choice xmlns:v="urn:schemas-microsoft-com:vml" Requires="v">
                <p:oleObj spid="_x0000_s264360" name="Equation" r:id="rId5" imgW="1993900" imgH="330200" progId="Equation.DSMT4">
                  <p:embed/>
                </p:oleObj>
              </mc:Choice>
              <mc:Fallback>
                <p:oleObj name="Equation" r:id="rId5" imgW="1993900" imgH="330200" progId="Equation.DSMT4">
                  <p:embed/>
                  <p:pic>
                    <p:nvPicPr>
                      <p:cNvPr id="0" name=""/>
                      <p:cNvPicPr>
                        <a:picLocks noChangeAspect="1" noChangeArrowheads="1"/>
                      </p:cNvPicPr>
                      <p:nvPr/>
                    </p:nvPicPr>
                    <p:blipFill>
                      <a:blip r:embed="rId6"/>
                      <a:srcRect/>
                      <a:stretch>
                        <a:fillRect/>
                      </a:stretch>
                    </p:blipFill>
                    <p:spPr bwMode="auto">
                      <a:xfrm>
                        <a:off x="1209675" y="4724400"/>
                        <a:ext cx="7027863"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9705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eaLnBrk="1" hangingPunct="1">
              <a:buFont typeface="Arial"/>
              <a:buChar char="•"/>
              <a:defRPr/>
            </a:pPr>
            <a:r>
              <a:rPr lang="en-US" dirty="0" smtClean="0">
                <a:cs typeface="+mn-cs"/>
              </a:rPr>
              <a:t>Bohr’s interpretation of the wave function consisted of 3 principles:</a:t>
            </a:r>
          </a:p>
          <a:p>
            <a:pPr marL="1295400" lvl="2" indent="-623888" eaLnBrk="1" hangingPunct="1">
              <a:buClr>
                <a:schemeClr val="tx1"/>
              </a:buClr>
              <a:buSzPct val="90000"/>
              <a:buFont typeface="Arial"/>
              <a:buChar char="•"/>
              <a:defRPr/>
            </a:pPr>
            <a:r>
              <a:rPr lang="en-US" dirty="0" smtClean="0"/>
              <a:t>The uncertainty principle of Heisenberg</a:t>
            </a:r>
          </a:p>
          <a:p>
            <a:pPr marL="1295400" lvl="2" indent="-623888" eaLnBrk="1" hangingPunct="1">
              <a:buClr>
                <a:schemeClr val="tx1"/>
              </a:buClr>
              <a:buSzPct val="90000"/>
              <a:buFont typeface="Arial"/>
              <a:buChar cha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Arial"/>
              <a:buChar char="•"/>
              <a:defRPr/>
            </a:pPr>
            <a:r>
              <a:rPr lang="en-US" dirty="0" smtClean="0"/>
              <a:t>The statistical interpretation of Born, based on probabilities determined by the wave function</a:t>
            </a:r>
          </a:p>
          <a:p>
            <a:pPr eaLnBrk="1" hangingPunct="1">
              <a:buFont typeface="Arial"/>
              <a:buChar char="•"/>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Monday, Mar. 24, 2014</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322771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636587"/>
          </a:xfrm>
        </p:spPr>
        <p:txBody>
          <a:bodyPr/>
          <a:lstStyle/>
          <a:p>
            <a:pPr eaLnBrk="1" hangingPunct="1">
              <a:defRPr/>
            </a:pPr>
            <a:r>
              <a:rPr lang="en-US" sz="3400" dirty="0" smtClean="0">
                <a:cs typeface="+mj-cs"/>
              </a:rPr>
              <a:t>Particle in a Box</a:t>
            </a:r>
          </a:p>
        </p:txBody>
      </p:sp>
      <p:sp>
        <p:nvSpPr>
          <p:cNvPr id="99331" name="Rectangle 3"/>
          <p:cNvSpPr>
            <a:spLocks noGrp="1" noChangeArrowheads="1"/>
          </p:cNvSpPr>
          <p:nvPr>
            <p:ph type="body" sz="half" idx="1"/>
          </p:nvPr>
        </p:nvSpPr>
        <p:spPr>
          <a:xfrm>
            <a:off x="457200" y="685800"/>
            <a:ext cx="8383588" cy="5029200"/>
          </a:xfrm>
        </p:spPr>
        <p:txBody>
          <a:bodyPr/>
          <a:lstStyle/>
          <a:p>
            <a:pPr eaLnBrk="1" hangingPunct="1">
              <a:buFont typeface="Arial"/>
              <a:buChar char="•"/>
              <a:defRPr/>
            </a:pPr>
            <a:r>
              <a:rPr lang="en-US" sz="1800" dirty="0" smtClean="0">
                <a:cs typeface="+mn-cs"/>
              </a:rPr>
              <a:t>A particle of mass </a:t>
            </a:r>
            <a:r>
              <a:rPr lang="en-US" sz="2400" i="1" dirty="0" smtClean="0">
                <a:latin typeface="Times"/>
                <a:cs typeface="Times"/>
              </a:rPr>
              <a:t>m</a:t>
            </a:r>
            <a:r>
              <a:rPr lang="en-US" sz="1800" dirty="0" smtClean="0">
                <a:cs typeface="+mn-cs"/>
              </a:rPr>
              <a:t> is trapped in a one-dimensional box of width</a:t>
            </a:r>
            <a:r>
              <a:rPr lang="en-US" sz="1800" dirty="0" smtClean="0">
                <a:latin typeface="SchoolHouse Cursive B"/>
                <a:cs typeface="SchoolHouse Cursive B"/>
              </a:rPr>
              <a:t> </a:t>
            </a:r>
            <a:r>
              <a:rPr lang="en-US" sz="2400" dirty="0" smtClean="0">
                <a:latin typeface="SchoolHouse Cursive B"/>
                <a:cs typeface="SchoolHouse Cursive B"/>
              </a:rPr>
              <a:t>l</a:t>
            </a:r>
            <a:r>
              <a:rPr lang="en-US" sz="1800" dirty="0" smtClean="0">
                <a:latin typeface="SchoolHouse Cursive B"/>
                <a:cs typeface="SchoolHouse Cursive B"/>
              </a:rPr>
              <a:t>.</a:t>
            </a:r>
          </a:p>
          <a:p>
            <a:pPr eaLnBrk="1" hangingPunct="1">
              <a:buFont typeface="Arial"/>
              <a:buChar char="•"/>
              <a:defRPr/>
            </a:pPr>
            <a:r>
              <a:rPr lang="en-US" sz="1800" dirty="0" smtClean="0">
                <a:cs typeface="+mn-cs"/>
              </a:rPr>
              <a:t>The particle is treated as a wave. </a:t>
            </a:r>
          </a:p>
          <a:p>
            <a:pPr eaLnBrk="1" hangingPunct="1">
              <a:buFont typeface="Arial"/>
              <a:buChar char="•"/>
              <a:defRPr/>
            </a:pPr>
            <a:r>
              <a:rPr lang="en-US" sz="1800" dirty="0" smtClean="0">
                <a:cs typeface="+mn-cs"/>
              </a:rPr>
              <a:t>The box puts boundary conditions on the wave. The wave function must be zero at the walls of the box and on the outside.</a:t>
            </a:r>
          </a:p>
          <a:p>
            <a:pPr eaLnBrk="1" hangingPunct="1">
              <a:buFont typeface="Arial"/>
              <a:buChar char="•"/>
              <a:defRPr/>
            </a:pPr>
            <a:r>
              <a:rPr lang="en-US" sz="1800" dirty="0" smtClean="0">
                <a:cs typeface="+mn-cs"/>
              </a:rPr>
              <a:t>In order for the probability to vanish at the walls, we must have an integral number of half wavelengths in the box.</a:t>
            </a: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r>
              <a:rPr lang="en-US" sz="1800" dirty="0" smtClean="0">
                <a:cs typeface="+mn-cs"/>
              </a:rPr>
              <a:t>The energy of the particle is				 .</a:t>
            </a:r>
          </a:p>
          <a:p>
            <a:pPr eaLnBrk="1" hangingPunct="1">
              <a:buFont typeface="Arial"/>
              <a:buChar char="•"/>
              <a:defRPr/>
            </a:pPr>
            <a:endParaRPr lang="en-US" sz="1800" dirty="0" smtClean="0">
              <a:cs typeface="+mn-cs"/>
            </a:endParaRPr>
          </a:p>
          <a:p>
            <a:pPr eaLnBrk="1" hangingPunct="1">
              <a:buFont typeface="Arial"/>
              <a:buChar char="•"/>
              <a:defRPr/>
            </a:pPr>
            <a:r>
              <a:rPr lang="en-US" sz="1800" dirty="0" smtClean="0">
                <a:cs typeface="+mn-cs"/>
              </a:rPr>
              <a:t>The possible wavelengths are quantized which yields the energy:</a:t>
            </a: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endParaRPr lang="en-US" sz="1800" dirty="0" smtClean="0">
              <a:cs typeface="+mn-cs"/>
            </a:endParaRPr>
          </a:p>
          <a:p>
            <a:pPr eaLnBrk="1" hangingPunct="1">
              <a:buFont typeface="Arial"/>
              <a:buChar char="•"/>
              <a:defRPr/>
            </a:pPr>
            <a:r>
              <a:rPr lang="en-US" sz="1800" dirty="0" smtClean="0">
                <a:cs typeface="+mn-cs"/>
              </a:rPr>
              <a:t>The possible energies of the particle are quantized.</a:t>
            </a:r>
          </a:p>
        </p:txBody>
      </p:sp>
      <p:pic>
        <p:nvPicPr>
          <p:cNvPr id="38916" name="Picture 19"/>
          <p:cNvPicPr preferRelativeResize="0">
            <a:picLocks noChangeAspect="1" noChangeArrowheads="1"/>
          </p:cNvPicPr>
          <p:nvPr/>
        </p:nvPicPr>
        <p:blipFill>
          <a:blip r:embed="rId2"/>
          <a:srcRect/>
          <a:stretch>
            <a:fillRect/>
          </a:stretch>
        </p:blipFill>
        <p:spPr bwMode="auto">
          <a:xfrm>
            <a:off x="2625725" y="2819400"/>
            <a:ext cx="3892550" cy="581025"/>
          </a:xfrm>
          <a:prstGeom prst="rect">
            <a:avLst/>
          </a:prstGeom>
          <a:noFill/>
          <a:ln w="9525">
            <a:noFill/>
            <a:miter lim="800000"/>
            <a:headEnd/>
            <a:tailEnd/>
          </a:ln>
        </p:spPr>
      </p:pic>
      <p:pic>
        <p:nvPicPr>
          <p:cNvPr id="38917" name="Picture 20"/>
          <p:cNvPicPr preferRelativeResize="0">
            <a:picLocks noChangeAspect="1" noChangeArrowheads="1"/>
          </p:cNvPicPr>
          <p:nvPr/>
        </p:nvPicPr>
        <p:blipFill>
          <a:blip r:embed="rId3"/>
          <a:srcRect/>
          <a:stretch>
            <a:fillRect/>
          </a:stretch>
        </p:blipFill>
        <p:spPr bwMode="auto">
          <a:xfrm>
            <a:off x="3810000" y="3505200"/>
            <a:ext cx="3187700" cy="647700"/>
          </a:xfrm>
          <a:prstGeom prst="rect">
            <a:avLst/>
          </a:prstGeom>
          <a:noFill/>
          <a:ln w="9525">
            <a:noFill/>
            <a:miter lim="800000"/>
            <a:headEnd/>
            <a:tailEnd/>
          </a:ln>
        </p:spPr>
      </p:pic>
      <p:pic>
        <p:nvPicPr>
          <p:cNvPr id="38918" name="Picture 21"/>
          <p:cNvPicPr preferRelativeResize="0">
            <a:picLocks noChangeAspect="1" noChangeArrowheads="1"/>
          </p:cNvPicPr>
          <p:nvPr/>
        </p:nvPicPr>
        <p:blipFill>
          <a:blip r:embed="rId4"/>
          <a:srcRect/>
          <a:stretch>
            <a:fillRect/>
          </a:stretch>
        </p:blipFill>
        <p:spPr bwMode="auto">
          <a:xfrm>
            <a:off x="2414588" y="4724400"/>
            <a:ext cx="4314825" cy="6921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13343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smtClean="0">
                <a:solidFill>
                  <a:srgbClr val="3333CC"/>
                </a:solidFill>
                <a:cs typeface="ＭＳ Ｐゴシック" pitchFamily="-84" charset="-128"/>
              </a:rPr>
              <a:t>This can be considered as the probing beam length scale </a:t>
            </a:r>
          </a:p>
          <a:p>
            <a:pPr eaLnBrk="1" hangingPunct="1">
              <a:lnSpc>
                <a:spcPct val="90000"/>
              </a:lnSpc>
            </a:pPr>
            <a:r>
              <a:rPr lang="en-US" sz="2800" dirty="0" smtClean="0">
                <a:solidFill>
                  <a:srgbClr val="3333CC"/>
                </a:solidFill>
                <a:cs typeface="ＭＳ Ｐゴシック" pitchFamily="-84" charset="-128"/>
              </a:rPr>
              <a:t>Since </a:t>
            </a:r>
            <a:r>
              <a:rPr lang="en-US" sz="2800" dirty="0">
                <a:solidFill>
                  <a:srgbClr val="3333CC"/>
                </a:solidFill>
                <a:cs typeface="ＭＳ Ｐゴシック" pitchFamily="-84" charset="-128"/>
              </a:rPr>
              <a:t>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Mar. 24,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3</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1106" name="Object 2"/>
          <p:cNvGraphicFramePr>
            <a:graphicFrameLocks noChangeAspect="1"/>
          </p:cNvGraphicFramePr>
          <p:nvPr>
            <p:extLst>
              <p:ext uri="{D42A27DB-BD31-4B8C-83A1-F6EECF244321}">
                <p14:modId xmlns:p14="http://schemas.microsoft.com/office/powerpoint/2010/main" val="3999594991"/>
              </p:ext>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250347" name="Equation" r:id="rId3" imgW="266700" imgH="177800" progId="Equation.DSMT4">
                  <p:embed/>
                </p:oleObj>
              </mc:Choice>
              <mc:Fallback>
                <p:oleObj name="Equation" r:id="rId3" imgW="266700" imgH="177800" progId="Equation.DSMT4">
                  <p:embed/>
                  <p:pic>
                    <p:nvPicPr>
                      <p:cNvPr id="0" name=""/>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ext uri="{D42A27DB-BD31-4B8C-83A1-F6EECF244321}">
                <p14:modId xmlns:p14="http://schemas.microsoft.com/office/powerpoint/2010/main" val="26320470"/>
              </p:ext>
            </p:extLst>
          </p:nvPr>
        </p:nvGraphicFramePr>
        <p:xfrm>
          <a:off x="2238375" y="5105400"/>
          <a:ext cx="1177925" cy="673100"/>
        </p:xfrm>
        <a:graphic>
          <a:graphicData uri="http://schemas.openxmlformats.org/presentationml/2006/ole">
            <mc:AlternateContent xmlns:mc="http://schemas.openxmlformats.org/markup-compatibility/2006">
              <mc:Choice xmlns:v="urn:schemas-microsoft-com:vml" Requires="v">
                <p:oleObj spid="_x0000_s250348" name="Equation" r:id="rId5" imgW="266700" imgH="152400" progId="Equation.DSMT4">
                  <p:embed/>
                </p:oleObj>
              </mc:Choice>
              <mc:Fallback>
                <p:oleObj name="Equation" r:id="rId5" imgW="266700" imgH="152400" progId="Equation.DSMT4">
                  <p:embed/>
                  <p:pic>
                    <p:nvPicPr>
                      <p:cNvPr id="0" name=""/>
                      <p:cNvPicPr>
                        <a:picLocks noChangeAspect="1" noChangeArrowheads="1"/>
                      </p:cNvPicPr>
                      <p:nvPr/>
                    </p:nvPicPr>
                    <p:blipFill>
                      <a:blip r:embed="rId6"/>
                      <a:srcRect/>
                      <a:stretch>
                        <a:fillRect/>
                      </a:stretch>
                    </p:blipFill>
                    <p:spPr bwMode="auto">
                      <a:xfrm>
                        <a:off x="2238375" y="5105400"/>
                        <a:ext cx="11779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47217713"/>
              </p:ext>
            </p:extLst>
          </p:nvPr>
        </p:nvGraphicFramePr>
        <p:xfrm>
          <a:off x="3352800" y="5029200"/>
          <a:ext cx="1403350" cy="896938"/>
        </p:xfrm>
        <a:graphic>
          <a:graphicData uri="http://schemas.openxmlformats.org/presentationml/2006/ole">
            <mc:AlternateContent xmlns:mc="http://schemas.openxmlformats.org/markup-compatibility/2006">
              <mc:Choice xmlns:v="urn:schemas-microsoft-com:vml" Requires="v">
                <p:oleObj spid="_x0000_s250349" name="Equation" r:id="rId7" imgW="317500" imgH="203200" progId="Equation.DSMT4">
                  <p:embed/>
                </p:oleObj>
              </mc:Choice>
              <mc:Fallback>
                <p:oleObj name="Equation" r:id="rId7" imgW="317500" imgH="203200" progId="Equation.DSMT4">
                  <p:embed/>
                  <p:pic>
                    <p:nvPicPr>
                      <p:cNvPr id="0" name=""/>
                      <p:cNvPicPr>
                        <a:picLocks noChangeAspect="1" noChangeArrowheads="1"/>
                      </p:cNvPicPr>
                      <p:nvPr/>
                    </p:nvPicPr>
                    <p:blipFill>
                      <a:blip r:embed="rId8"/>
                      <a:srcRect/>
                      <a:stretch>
                        <a:fillRect/>
                      </a:stretch>
                    </p:blipFill>
                    <p:spPr bwMode="auto">
                      <a:xfrm>
                        <a:off x="3352800" y="5029200"/>
                        <a:ext cx="14033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3814999512"/>
              </p:ext>
            </p:extLst>
          </p:nvPr>
        </p:nvGraphicFramePr>
        <p:xfrm>
          <a:off x="4713287" y="5181600"/>
          <a:ext cx="1458913" cy="728662"/>
        </p:xfrm>
        <a:graphic>
          <a:graphicData uri="http://schemas.openxmlformats.org/presentationml/2006/ole">
            <mc:AlternateContent xmlns:mc="http://schemas.openxmlformats.org/markup-compatibility/2006">
              <mc:Choice xmlns:v="urn:schemas-microsoft-com:vml" Requires="v">
                <p:oleObj spid="_x0000_s250350" name="Equation" r:id="rId9" imgW="330200" imgH="165100" progId="Equation.DSMT4">
                  <p:embed/>
                </p:oleObj>
              </mc:Choice>
              <mc:Fallback>
                <p:oleObj name="Equation" r:id="rId9" imgW="330200" imgH="165100" progId="Equation.DSMT4">
                  <p:embed/>
                  <p:pic>
                    <p:nvPicPr>
                      <p:cNvPr id="0" name=""/>
                      <p:cNvPicPr>
                        <a:picLocks noChangeAspect="1" noChangeArrowheads="1"/>
                      </p:cNvPicPr>
                      <p:nvPr/>
                    </p:nvPicPr>
                    <p:blipFill>
                      <a:blip r:embed="rId10"/>
                      <a:srcRect/>
                      <a:stretch>
                        <a:fillRect/>
                      </a:stretch>
                    </p:blipFill>
                    <p:spPr bwMode="auto">
                      <a:xfrm>
                        <a:off x="4713287" y="5181600"/>
                        <a:ext cx="145891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1585803709"/>
              </p:ext>
            </p:extLst>
          </p:nvPr>
        </p:nvGraphicFramePr>
        <p:xfrm>
          <a:off x="6113463" y="5029200"/>
          <a:ext cx="1458912" cy="896938"/>
        </p:xfrm>
        <a:graphic>
          <a:graphicData uri="http://schemas.openxmlformats.org/presentationml/2006/ole">
            <mc:AlternateContent xmlns:mc="http://schemas.openxmlformats.org/markup-compatibility/2006">
              <mc:Choice xmlns:v="urn:schemas-microsoft-com:vml" Requires="v">
                <p:oleObj spid="_x0000_s250351" name="Equation" r:id="rId11" imgW="330200" imgH="203200" progId="Equation.DSMT4">
                  <p:embed/>
                </p:oleObj>
              </mc:Choice>
              <mc:Fallback>
                <p:oleObj name="Equation" r:id="rId11" imgW="330200" imgH="203200" progId="Equation.DSMT4">
                  <p:embed/>
                  <p:pic>
                    <p:nvPicPr>
                      <p:cNvPr id="0" name=""/>
                      <p:cNvPicPr>
                        <a:picLocks noChangeAspect="1" noChangeArrowheads="1"/>
                      </p:cNvPicPr>
                      <p:nvPr/>
                    </p:nvPicPr>
                    <p:blipFill>
                      <a:blip r:embed="rId12"/>
                      <a:srcRect/>
                      <a:stretch>
                        <a:fillRect/>
                      </a:stretch>
                    </p:blipFill>
                    <p:spPr bwMode="auto">
                      <a:xfrm>
                        <a:off x="6113463" y="5029200"/>
                        <a:ext cx="145891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ext uri="{D42A27DB-BD31-4B8C-83A1-F6EECF244321}">
                <p14:modId xmlns:p14="http://schemas.microsoft.com/office/powerpoint/2010/main" val="3983424208"/>
              </p:ext>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250352" name="Equation" r:id="rId13" imgW="165100" imgH="419100" progId="Equation.DSMT4">
                  <p:embed/>
                </p:oleObj>
              </mc:Choice>
              <mc:Fallback>
                <p:oleObj name="Equation" r:id="rId13" imgW="165100" imgH="419100" progId="Equation.DSMT4">
                  <p:embed/>
                  <p:pic>
                    <p:nvPicPr>
                      <p:cNvPr id="0" name=""/>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3506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Mar. 24,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1046212438"/>
              </p:ext>
            </p:extLst>
          </p:nvPr>
        </p:nvGraphicFramePr>
        <p:xfrm>
          <a:off x="5334000" y="1524000"/>
          <a:ext cx="920175" cy="920175"/>
        </p:xfrm>
        <a:graphic>
          <a:graphicData uri="http://schemas.openxmlformats.org/presentationml/2006/ole">
            <mc:AlternateContent xmlns:mc="http://schemas.openxmlformats.org/markup-compatibility/2006">
              <mc:Choice xmlns:v="urn:schemas-microsoft-com:vml" Requires="v">
                <p:oleObj spid="_x0000_s252476" name="Equation" r:id="rId3" imgW="419100" imgH="419100" progId="Equation.DSMT4">
                  <p:embed/>
                </p:oleObj>
              </mc:Choice>
              <mc:Fallback>
                <p:oleObj name="Equation" r:id="rId3" imgW="419100" imgH="419100" progId="Equation.DSMT4">
                  <p:embed/>
                  <p:pic>
                    <p:nvPicPr>
                      <p:cNvPr id="0" name=""/>
                      <p:cNvPicPr>
                        <a:picLocks noChangeAspect="1" noChangeArrowheads="1"/>
                      </p:cNvPicPr>
                      <p:nvPr/>
                    </p:nvPicPr>
                    <p:blipFill>
                      <a:blip r:embed="rId4"/>
                      <a:srcRect/>
                      <a:stretch>
                        <a:fillRect/>
                      </a:stretch>
                    </p:blipFill>
                    <p:spPr bwMode="auto">
                      <a:xfrm>
                        <a:off x="5334000" y="1524000"/>
                        <a:ext cx="920175" cy="92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223448249"/>
              </p:ext>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252477" name="Equation" r:id="rId5" imgW="533400" imgH="419100" progId="Equation.DSMT4">
                  <p:embed/>
                </p:oleObj>
              </mc:Choice>
              <mc:Fallback>
                <p:oleObj name="Equation" r:id="rId5" imgW="533400" imgH="419100" progId="Equation.DSMT4">
                  <p:embed/>
                  <p:pic>
                    <p:nvPicPr>
                      <p:cNvPr id="0" name=""/>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3061697767"/>
              </p:ext>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252478" name="Equation" r:id="rId7" imgW="533400" imgH="419100" progId="Equation.DSMT4">
                  <p:embed/>
                </p:oleObj>
              </mc:Choice>
              <mc:Fallback>
                <p:oleObj name="Equation" r:id="rId7" imgW="533400" imgH="419100" progId="Equation.DSMT4">
                  <p:embed/>
                  <p:pic>
                    <p:nvPicPr>
                      <p:cNvPr id="0" name=""/>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176927792"/>
              </p:ext>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252479" name="Equation" r:id="rId9" imgW="660400" imgH="444500" progId="Equation.DSMT4">
                  <p:embed/>
                </p:oleObj>
              </mc:Choice>
              <mc:Fallback>
                <p:oleObj name="Equation" r:id="rId9" imgW="660400" imgH="444500" progId="Equation.DSMT4">
                  <p:embed/>
                  <p:pic>
                    <p:nvPicPr>
                      <p:cNvPr id="0" name=""/>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3279023778"/>
              </p:ext>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252480" name="Equation" r:id="rId11" imgW="787400" imgH="469900" progId="Equation.DSMT4">
                  <p:embed/>
                </p:oleObj>
              </mc:Choice>
              <mc:Fallback>
                <p:oleObj name="Equation" r:id="rId11" imgW="787400" imgH="469900" progId="Equation.DSMT4">
                  <p:embed/>
                  <p:pic>
                    <p:nvPicPr>
                      <p:cNvPr id="0" name=""/>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1679515141"/>
              </p:ext>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252481" name="Equation" r:id="rId13" imgW="2006600" imgH="406400" progId="Equation.DSMT4">
                  <p:embed/>
                </p:oleObj>
              </mc:Choice>
              <mc:Fallback>
                <p:oleObj name="Equation" r:id="rId13" imgW="2006600" imgH="406400" progId="Equation.DSMT4">
                  <p:embed/>
                  <p:pic>
                    <p:nvPicPr>
                      <p:cNvPr id="0" name=""/>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3464841586"/>
              </p:ext>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252482" name="Equation" r:id="rId15" imgW="1676400" imgH="419100" progId="Equation.DSMT4">
                  <p:embed/>
                </p:oleObj>
              </mc:Choice>
              <mc:Fallback>
                <p:oleObj name="Equation" r:id="rId15" imgW="1676400" imgH="419100" progId="Equation.DSMT4">
                  <p:embed/>
                  <p:pic>
                    <p:nvPicPr>
                      <p:cNvPr id="0" name=""/>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5975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2130" name="Object 2"/>
          <p:cNvGraphicFramePr>
            <a:graphicFrameLocks noChangeAspect="1"/>
          </p:cNvGraphicFramePr>
          <p:nvPr>
            <p:extLst>
              <p:ext uri="{D42A27DB-BD31-4B8C-83A1-F6EECF244321}">
                <p14:modId xmlns:p14="http://schemas.microsoft.com/office/powerpoint/2010/main" val="1559230133"/>
              </p:ext>
            </p:extLst>
          </p:nvPr>
        </p:nvGraphicFramePr>
        <p:xfrm>
          <a:off x="2438400" y="3495675"/>
          <a:ext cx="1108075" cy="390525"/>
        </p:xfrm>
        <a:graphic>
          <a:graphicData uri="http://schemas.openxmlformats.org/presentationml/2006/ole">
            <mc:AlternateContent xmlns:mc="http://schemas.openxmlformats.org/markup-compatibility/2006">
              <mc:Choice xmlns:v="urn:schemas-microsoft-com:vml" Requires="v">
                <p:oleObj spid="_x0000_s251533" name="Equation" r:id="rId4" imgW="406400" imgH="165100" progId="Equation.DSMT4">
                  <p:embed/>
                </p:oleObj>
              </mc:Choice>
              <mc:Fallback>
                <p:oleObj name="Equation" r:id="rId4" imgW="406400" imgH="165100" progId="Equation.DSMT4">
                  <p:embed/>
                  <p:pic>
                    <p:nvPicPr>
                      <p:cNvPr id="0" name=""/>
                      <p:cNvPicPr>
                        <a:picLocks noChangeAspect="1" noChangeArrowheads="1"/>
                      </p:cNvPicPr>
                      <p:nvPr/>
                    </p:nvPicPr>
                    <p:blipFill>
                      <a:blip r:embed="rId5"/>
                      <a:srcRect/>
                      <a:stretch>
                        <a:fillRect/>
                      </a:stretch>
                    </p:blipFill>
                    <p:spPr bwMode="auto">
                      <a:xfrm>
                        <a:off x="2438400" y="3495675"/>
                        <a:ext cx="1108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ext uri="{D42A27DB-BD31-4B8C-83A1-F6EECF244321}">
                <p14:modId xmlns:p14="http://schemas.microsoft.com/office/powerpoint/2010/main" val="1508238456"/>
              </p:ext>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251534" name="Equation" r:id="rId6" imgW="266700" imgH="152400" progId="Equation.DSMT4">
                  <p:embed/>
                </p:oleObj>
              </mc:Choice>
              <mc:Fallback>
                <p:oleObj name="Equation" r:id="rId6" imgW="266700" imgH="152400" progId="Equation.DSMT4">
                  <p:embed/>
                  <p:pic>
                    <p:nvPicPr>
                      <p:cNvPr id="0" name=""/>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ext uri="{D42A27DB-BD31-4B8C-83A1-F6EECF244321}">
                <p14:modId xmlns:p14="http://schemas.microsoft.com/office/powerpoint/2010/main" val="4228655750"/>
              </p:ext>
            </p:extLst>
          </p:nvPr>
        </p:nvGraphicFramePr>
        <p:xfrm>
          <a:off x="3505200" y="3429000"/>
          <a:ext cx="935038" cy="420687"/>
        </p:xfrm>
        <a:graphic>
          <a:graphicData uri="http://schemas.openxmlformats.org/presentationml/2006/ole">
            <mc:AlternateContent xmlns:mc="http://schemas.openxmlformats.org/markup-compatibility/2006">
              <mc:Choice xmlns:v="urn:schemas-microsoft-com:vml" Requires="v">
                <p:oleObj spid="_x0000_s251535" name="Equation" r:id="rId8" imgW="342900" imgH="177800" progId="Equation.DSMT4">
                  <p:embed/>
                </p:oleObj>
              </mc:Choice>
              <mc:Fallback>
                <p:oleObj name="Equation" r:id="rId8" imgW="342900" imgH="177800" progId="Equation.DSMT4">
                  <p:embed/>
                  <p:pic>
                    <p:nvPicPr>
                      <p:cNvPr id="0" name=""/>
                      <p:cNvPicPr>
                        <a:picLocks noChangeAspect="1" noChangeArrowheads="1"/>
                      </p:cNvPicPr>
                      <p:nvPr/>
                    </p:nvPicPr>
                    <p:blipFill>
                      <a:blip r:embed="rId9"/>
                      <a:srcRect/>
                      <a:stretch>
                        <a:fillRect/>
                      </a:stretch>
                    </p:blipFill>
                    <p:spPr bwMode="auto">
                      <a:xfrm>
                        <a:off x="3505200" y="3429000"/>
                        <a:ext cx="9350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ext uri="{D42A27DB-BD31-4B8C-83A1-F6EECF244321}">
                <p14:modId xmlns:p14="http://schemas.microsoft.com/office/powerpoint/2010/main" val="2003829717"/>
              </p:ext>
            </p:extLst>
          </p:nvPr>
        </p:nvGraphicFramePr>
        <p:xfrm>
          <a:off x="4419600" y="3200400"/>
          <a:ext cx="727075" cy="990600"/>
        </p:xfrm>
        <a:graphic>
          <a:graphicData uri="http://schemas.openxmlformats.org/presentationml/2006/ole">
            <mc:AlternateContent xmlns:mc="http://schemas.openxmlformats.org/markup-compatibility/2006">
              <mc:Choice xmlns:v="urn:schemas-microsoft-com:vml" Requires="v">
                <p:oleObj spid="_x0000_s251536" name="Equation" r:id="rId10" imgW="266700" imgH="419100" progId="Equation.DSMT4">
                  <p:embed/>
                </p:oleObj>
              </mc:Choice>
              <mc:Fallback>
                <p:oleObj name="Equation" r:id="rId10" imgW="266700" imgH="419100" progId="Equation.DSMT4">
                  <p:embed/>
                  <p:pic>
                    <p:nvPicPr>
                      <p:cNvPr id="0" name=""/>
                      <p:cNvPicPr>
                        <a:picLocks noChangeAspect="1" noChangeArrowheads="1"/>
                      </p:cNvPicPr>
                      <p:nvPr/>
                    </p:nvPicPr>
                    <p:blipFill>
                      <a:blip r:embed="rId11"/>
                      <a:srcRect/>
                      <a:stretch>
                        <a:fillRect/>
                      </a:stretch>
                    </p:blipFill>
                    <p:spPr bwMode="auto">
                      <a:xfrm>
                        <a:off x="4419600" y="3200400"/>
                        <a:ext cx="72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ext uri="{D42A27DB-BD31-4B8C-83A1-F6EECF244321}">
                <p14:modId xmlns:p14="http://schemas.microsoft.com/office/powerpoint/2010/main" val="4278745427"/>
              </p:ext>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251537" name="Equation" r:id="rId12" imgW="304800" imgH="165100" progId="Equation.DSMT4">
                  <p:embed/>
                </p:oleObj>
              </mc:Choice>
              <mc:Fallback>
                <p:oleObj name="Equation" r:id="rId12" imgW="304800" imgH="165100" progId="Equation.DSMT4">
                  <p:embed/>
                  <p:pic>
                    <p:nvPicPr>
                      <p:cNvPr id="0" name=""/>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ext uri="{D42A27DB-BD31-4B8C-83A1-F6EECF244321}">
                <p14:modId xmlns:p14="http://schemas.microsoft.com/office/powerpoint/2010/main" val="2114842002"/>
              </p:ext>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251538" name="Equation" r:id="rId14" imgW="571500" imgH="419100" progId="Equation.DSMT4">
                  <p:embed/>
                </p:oleObj>
              </mc:Choice>
              <mc:Fallback>
                <p:oleObj name="Equation" r:id="rId14" imgW="571500" imgH="419100" progId="Equation.DSMT4">
                  <p:embed/>
                  <p:pic>
                    <p:nvPicPr>
                      <p:cNvPr id="0" name=""/>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ext uri="{D42A27DB-BD31-4B8C-83A1-F6EECF244321}">
                <p14:modId xmlns:p14="http://schemas.microsoft.com/office/powerpoint/2010/main" val="710106880"/>
              </p:ext>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251539" name="Equation" r:id="rId16" imgW="469900" imgH="393700" progId="Equation.DSMT4">
                  <p:embed/>
                </p:oleObj>
              </mc:Choice>
              <mc:Fallback>
                <p:oleObj name="Equation" r:id="rId16" imgW="469900" imgH="393700" progId="Equation.DSMT4">
                  <p:embed/>
                  <p:pic>
                    <p:nvPicPr>
                      <p:cNvPr id="0" name=""/>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ext uri="{D42A27DB-BD31-4B8C-83A1-F6EECF244321}">
                <p14:modId xmlns:p14="http://schemas.microsoft.com/office/powerpoint/2010/main" val="2151210936"/>
              </p:ext>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251540" name="Equation" r:id="rId18" imgW="203200" imgH="165100" progId="Equation.DSMT4">
                  <p:embed/>
                </p:oleObj>
              </mc:Choice>
              <mc:Fallback>
                <p:oleObj name="Equation" r:id="rId18" imgW="203200" imgH="165100" progId="Equation.DSMT4">
                  <p:embed/>
                  <p:pic>
                    <p:nvPicPr>
                      <p:cNvPr id="0" name=""/>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2158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Arial"/>
              <a:buChar char="•"/>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Arial"/>
              <a:buChar char="•"/>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Mar. 24, 2014</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6</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3154" name="Object 2"/>
          <p:cNvGraphicFramePr>
            <a:graphicFrameLocks noChangeAspect="1"/>
          </p:cNvGraphicFramePr>
          <p:nvPr>
            <p:extLst>
              <p:ext uri="{D42A27DB-BD31-4B8C-83A1-F6EECF244321}">
                <p14:modId xmlns:p14="http://schemas.microsoft.com/office/powerpoint/2010/main" val="3128487429"/>
              </p:ext>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253014" name="Equation" r:id="rId7" imgW="723900" imgH="393700" progId="Equation.DSMT4">
                  <p:embed/>
                </p:oleObj>
              </mc:Choice>
              <mc:Fallback>
                <p:oleObj name="Equation" r:id="rId7" imgW="723900" imgH="393700" progId="Equation.DSMT4">
                  <p:embed/>
                  <p:pic>
                    <p:nvPicPr>
                      <p:cNvPr id="0" name=""/>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7317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7</a:t>
            </a:fld>
            <a:endParaRPr lang="en-US"/>
          </a:p>
        </p:txBody>
      </p:sp>
    </p:spTree>
    <p:extLst>
      <p:ext uri="{BB962C8B-B14F-4D97-AF65-F5344CB8AC3E}">
        <p14:creationId xmlns:p14="http://schemas.microsoft.com/office/powerpoint/2010/main" val="14168756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Mar. 24, 2014</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4178" name="Object 2"/>
          <p:cNvGraphicFramePr>
            <a:graphicFrameLocks noChangeAspect="1"/>
          </p:cNvGraphicFramePr>
          <p:nvPr>
            <p:extLst>
              <p:ext uri="{D42A27DB-BD31-4B8C-83A1-F6EECF244321}">
                <p14:modId xmlns:p14="http://schemas.microsoft.com/office/powerpoint/2010/main" val="1911524182"/>
              </p:ext>
            </p:extLst>
          </p:nvPr>
        </p:nvGraphicFramePr>
        <p:xfrm>
          <a:off x="5207000" y="1400175"/>
          <a:ext cx="3544888" cy="885825"/>
        </p:xfrm>
        <a:graphic>
          <a:graphicData uri="http://schemas.openxmlformats.org/presentationml/2006/ole">
            <mc:AlternateContent xmlns:mc="http://schemas.openxmlformats.org/markup-compatibility/2006">
              <mc:Choice xmlns:v="urn:schemas-microsoft-com:vml" Requires="v">
                <p:oleObj spid="_x0000_s254443"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srcRect/>
                      <a:stretch>
                        <a:fillRect/>
                      </a:stretch>
                    </p:blipFill>
                    <p:spPr bwMode="auto">
                      <a:xfrm>
                        <a:off x="5207000" y="1400175"/>
                        <a:ext cx="35448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1682304170"/>
              </p:ext>
            </p:extLst>
          </p:nvPr>
        </p:nvGraphicFramePr>
        <p:xfrm>
          <a:off x="4379913" y="2908300"/>
          <a:ext cx="2008187" cy="860425"/>
        </p:xfrm>
        <a:graphic>
          <a:graphicData uri="http://schemas.openxmlformats.org/presentationml/2006/ole">
            <mc:AlternateContent xmlns:mc="http://schemas.openxmlformats.org/markup-compatibility/2006">
              <mc:Choice xmlns:v="urn:schemas-microsoft-com:vml" Requires="v">
                <p:oleObj spid="_x0000_s254444" name="Equation" r:id="rId5" imgW="965200" imgH="419100" progId="Equation.DSMT4">
                  <p:embed/>
                </p:oleObj>
              </mc:Choice>
              <mc:Fallback>
                <p:oleObj name="Equation" r:id="rId5" imgW="965200" imgH="419100" progId="Equation.DSMT4">
                  <p:embed/>
                  <p:pic>
                    <p:nvPicPr>
                      <p:cNvPr id="0" name=""/>
                      <p:cNvPicPr>
                        <a:picLocks noChangeAspect="1" noChangeArrowheads="1"/>
                      </p:cNvPicPr>
                      <p:nvPr/>
                    </p:nvPicPr>
                    <p:blipFill>
                      <a:blip r:embed="rId6"/>
                      <a:srcRect/>
                      <a:stretch>
                        <a:fillRect/>
                      </a:stretch>
                    </p:blipFill>
                    <p:spPr bwMode="auto">
                      <a:xfrm>
                        <a:off x="4379913" y="2908300"/>
                        <a:ext cx="20081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356239523"/>
              </p:ext>
            </p:extLst>
          </p:nvPr>
        </p:nvGraphicFramePr>
        <p:xfrm>
          <a:off x="3363913" y="4419600"/>
          <a:ext cx="1655762" cy="776288"/>
        </p:xfrm>
        <a:graphic>
          <a:graphicData uri="http://schemas.openxmlformats.org/presentationml/2006/ole">
            <mc:AlternateContent xmlns:mc="http://schemas.openxmlformats.org/markup-compatibility/2006">
              <mc:Choice xmlns:v="urn:schemas-microsoft-com:vml" Requires="v">
                <p:oleObj spid="_x0000_s254445" name="Equation" r:id="rId7" imgW="838200" imgH="393700" progId="Equation.DSMT4">
                  <p:embed/>
                </p:oleObj>
              </mc:Choice>
              <mc:Fallback>
                <p:oleObj name="Equation" r:id="rId7" imgW="838200" imgH="393700" progId="Equation.DSMT4">
                  <p:embed/>
                  <p:pic>
                    <p:nvPicPr>
                      <p:cNvPr id="0" name=""/>
                      <p:cNvPicPr>
                        <a:picLocks noChangeAspect="1" noChangeArrowheads="1"/>
                      </p:cNvPicPr>
                      <p:nvPr/>
                    </p:nvPicPr>
                    <p:blipFill>
                      <a:blip r:embed="rId8"/>
                      <a:srcRect/>
                      <a:stretch>
                        <a:fillRect/>
                      </a:stretch>
                    </p:blipFill>
                    <p:spPr bwMode="auto">
                      <a:xfrm>
                        <a:off x="3363913" y="4419600"/>
                        <a:ext cx="165576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3549496762"/>
              </p:ext>
            </p:extLst>
          </p:nvPr>
        </p:nvGraphicFramePr>
        <p:xfrm>
          <a:off x="4586288" y="5397500"/>
          <a:ext cx="3514725" cy="546100"/>
        </p:xfrm>
        <a:graphic>
          <a:graphicData uri="http://schemas.openxmlformats.org/presentationml/2006/ole">
            <mc:AlternateContent xmlns:mc="http://schemas.openxmlformats.org/markup-compatibility/2006">
              <mc:Choice xmlns:v="urn:schemas-microsoft-com:vml" Requires="v">
                <p:oleObj spid="_x0000_s254446" name="Equation" r:id="rId9" imgW="1473200" imgH="228600" progId="Equation.DSMT4">
                  <p:embed/>
                </p:oleObj>
              </mc:Choice>
              <mc:Fallback>
                <p:oleObj name="Equation" r:id="rId9" imgW="1473200" imgH="228600" progId="Equation.DSMT4">
                  <p:embed/>
                  <p:pic>
                    <p:nvPicPr>
                      <p:cNvPr id="0" name=""/>
                      <p:cNvPicPr>
                        <a:picLocks noChangeAspect="1" noChangeArrowheads="1"/>
                      </p:cNvPicPr>
                      <p:nvPr/>
                    </p:nvPicPr>
                    <p:blipFill>
                      <a:blip r:embed="rId10"/>
                      <a:srcRect/>
                      <a:stretch>
                        <a:fillRect/>
                      </a:stretch>
                    </p:blipFill>
                    <p:spPr bwMode="auto">
                      <a:xfrm>
                        <a:off x="4586288" y="5397500"/>
                        <a:ext cx="35147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1744571702"/>
              </p:ext>
            </p:extLst>
          </p:nvPr>
        </p:nvGraphicFramePr>
        <p:xfrm>
          <a:off x="5068888" y="4419600"/>
          <a:ext cx="1027112" cy="776288"/>
        </p:xfrm>
        <a:graphic>
          <a:graphicData uri="http://schemas.openxmlformats.org/presentationml/2006/ole">
            <mc:AlternateContent xmlns:mc="http://schemas.openxmlformats.org/markup-compatibility/2006">
              <mc:Choice xmlns:v="urn:schemas-microsoft-com:vml" Requires="v">
                <p:oleObj spid="_x0000_s254447" name="Equation" r:id="rId11" imgW="520700" imgH="393700" progId="Equation.DSMT4">
                  <p:embed/>
                </p:oleObj>
              </mc:Choice>
              <mc:Fallback>
                <p:oleObj name="Equation" r:id="rId11" imgW="520700" imgH="393700" progId="Equation.DSMT4">
                  <p:embed/>
                  <p:pic>
                    <p:nvPicPr>
                      <p:cNvPr id="0" name=""/>
                      <p:cNvPicPr>
                        <a:picLocks noChangeAspect="1" noChangeArrowheads="1"/>
                      </p:cNvPicPr>
                      <p:nvPr/>
                    </p:nvPicPr>
                    <p:blipFill>
                      <a:blip r:embed="rId12"/>
                      <a:srcRect/>
                      <a:stretch>
                        <a:fillRect/>
                      </a:stretch>
                    </p:blipFill>
                    <p:spPr bwMode="auto">
                      <a:xfrm>
                        <a:off x="5068888" y="4419600"/>
                        <a:ext cx="102711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748491907"/>
              </p:ext>
            </p:extLst>
          </p:nvPr>
        </p:nvGraphicFramePr>
        <p:xfrm>
          <a:off x="6616699" y="4572000"/>
          <a:ext cx="1208165" cy="457200"/>
        </p:xfrm>
        <a:graphic>
          <a:graphicData uri="http://schemas.openxmlformats.org/presentationml/2006/ole">
            <mc:AlternateContent xmlns:mc="http://schemas.openxmlformats.org/markup-compatibility/2006">
              <mc:Choice xmlns:v="urn:schemas-microsoft-com:vml" Requires="v">
                <p:oleObj spid="_x0000_s254448" name="Equation" r:id="rId13" imgW="469900" imgH="177800" progId="Equation.DSMT4">
                  <p:embed/>
                </p:oleObj>
              </mc:Choice>
              <mc:Fallback>
                <p:oleObj name="Equation" r:id="rId13" imgW="469900" imgH="177800" progId="Equation.DSMT4">
                  <p:embed/>
                  <p:pic>
                    <p:nvPicPr>
                      <p:cNvPr id="0" name=""/>
                      <p:cNvPicPr>
                        <a:picLocks noChangeAspect="1" noChangeArrowheads="1"/>
                      </p:cNvPicPr>
                      <p:nvPr/>
                    </p:nvPicPr>
                    <p:blipFill>
                      <a:blip r:embed="rId14"/>
                      <a:srcRect/>
                      <a:stretch>
                        <a:fillRect/>
                      </a:stretch>
                    </p:blipFill>
                    <p:spPr bwMode="auto">
                      <a:xfrm>
                        <a:off x="6616699" y="4572000"/>
                        <a:ext cx="12081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6798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Symbol" charset="2"/>
                <a:cs typeface="Symbol" charset="2"/>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Mar. 24,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5202" name="Object 2"/>
          <p:cNvGraphicFramePr>
            <a:graphicFrameLocks noChangeAspect="1"/>
          </p:cNvGraphicFramePr>
          <p:nvPr>
            <p:extLst>
              <p:ext uri="{D42A27DB-BD31-4B8C-83A1-F6EECF244321}">
                <p14:modId xmlns:p14="http://schemas.microsoft.com/office/powerpoint/2010/main" val="730293172"/>
              </p:ext>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255467" name="Equation" r:id="rId4" imgW="622300" imgH="393700" progId="Equation.DSMT4">
                  <p:embed/>
                </p:oleObj>
              </mc:Choice>
              <mc:Fallback>
                <p:oleObj name="Equation" r:id="rId4" imgW="622300" imgH="393700" progId="Equation.DSMT4">
                  <p:embed/>
                  <p:pic>
                    <p:nvPicPr>
                      <p:cNvPr id="0" name=""/>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ext uri="{D42A27DB-BD31-4B8C-83A1-F6EECF244321}">
                <p14:modId xmlns:p14="http://schemas.microsoft.com/office/powerpoint/2010/main" val="3061965058"/>
              </p:ext>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255468"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ext uri="{D42A27DB-BD31-4B8C-83A1-F6EECF244321}">
                <p14:modId xmlns:p14="http://schemas.microsoft.com/office/powerpoint/2010/main" val="2400177768"/>
              </p:ext>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255469" name="Equation" r:id="rId8" imgW="190500" imgH="393700" progId="Equation.DSMT4">
                  <p:embed/>
                </p:oleObj>
              </mc:Choice>
              <mc:Fallback>
                <p:oleObj name="Equation" r:id="rId8" imgW="190500" imgH="393700" progId="Equation.DSMT4">
                  <p:embed/>
                  <p:pic>
                    <p:nvPicPr>
                      <p:cNvPr id="0" name=""/>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ext uri="{D42A27DB-BD31-4B8C-83A1-F6EECF244321}">
                <p14:modId xmlns:p14="http://schemas.microsoft.com/office/powerpoint/2010/main" val="3251482135"/>
              </p:ext>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255470" name="Equation" r:id="rId10" imgW="469900" imgH="228600" progId="Equation.DSMT4">
                  <p:embed/>
                </p:oleObj>
              </mc:Choice>
              <mc:Fallback>
                <p:oleObj name="Equation" r:id="rId10" imgW="469900" imgH="228600" progId="Equation.DSMT4">
                  <p:embed/>
                  <p:pic>
                    <p:nvPicPr>
                      <p:cNvPr id="0" name=""/>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ext uri="{D42A27DB-BD31-4B8C-83A1-F6EECF244321}">
                <p14:modId xmlns:p14="http://schemas.microsoft.com/office/powerpoint/2010/main" val="4138463125"/>
              </p:ext>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255471" name="Equation" r:id="rId12" imgW="1231900" imgH="228600" progId="Equation.DSMT4">
                  <p:embed/>
                </p:oleObj>
              </mc:Choice>
              <mc:Fallback>
                <p:oleObj name="Equation" r:id="rId12" imgW="1231900" imgH="228600" progId="Equation.DSMT4">
                  <p:embed/>
                  <p:pic>
                    <p:nvPicPr>
                      <p:cNvPr id="0" name=""/>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ext uri="{D42A27DB-BD31-4B8C-83A1-F6EECF244321}">
                <p14:modId xmlns:p14="http://schemas.microsoft.com/office/powerpoint/2010/main" val="866512283"/>
              </p:ext>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255472" name="Equation" r:id="rId14" imgW="1041400" imgH="228600" progId="Equation.DSMT4">
                  <p:embed/>
                </p:oleObj>
              </mc:Choice>
              <mc:Fallback>
                <p:oleObj name="Equation" r:id="rId14" imgW="1041400" imgH="228600" progId="Equation.DSMT4">
                  <p:embed/>
                  <p:pic>
                    <p:nvPicPr>
                      <p:cNvPr id="0" name=""/>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extLst>
      <p:ext uri="{BB962C8B-B14F-4D97-AF65-F5344CB8AC3E}">
        <p14:creationId xmlns:p14="http://schemas.microsoft.com/office/powerpoint/2010/main" val="881109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39548</TotalTime>
  <Words>1857</Words>
  <Application>Microsoft Macintosh PowerPoint</Application>
  <PresentationFormat>On-screen Show (4:3)</PresentationFormat>
  <Paragraphs>246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phys1443-spring02</vt:lpstr>
      <vt:lpstr>Equation</vt:lpstr>
      <vt:lpstr>MathType 6.0 Equation</vt:lpstr>
      <vt:lpstr>PHYS 3313 – Section 001 Lecture #16</vt:lpstr>
      <vt:lpstr>Announcements</vt:lpstr>
      <vt:lpstr>De Broglie Waves</vt:lpstr>
      <vt:lpstr>Ex 5.2: De Broglie Wavelength</vt:lpstr>
      <vt:lpstr>Bohr’s Quantization Condition</vt:lpstr>
      <vt:lpstr>Electron Scattering</vt:lpstr>
      <vt:lpstr>PowerPoint Presentation</vt:lpstr>
      <vt:lpstr>Wave Motion</vt:lpstr>
      <vt:lpstr>Wave Properties</vt:lpstr>
      <vt:lpstr>Principle of Superposition</vt:lpstr>
      <vt:lpstr>Fourier Series</vt:lpstr>
      <vt:lpstr>Wave Packet Envelope</vt:lpstr>
      <vt:lpstr>Gaussian Function</vt:lpstr>
      <vt:lpstr>Dispersion</vt:lpstr>
      <vt:lpstr>Waves or Particles?</vt:lpstr>
      <vt:lpstr>Electron Double-Slit Experiment</vt:lpstr>
      <vt:lpstr>Which slit?</vt:lpstr>
      <vt:lpstr>Wave particle duality solution</vt:lpstr>
      <vt:lpstr>Uncertainty Principle</vt:lpstr>
      <vt:lpstr>Energy Uncertainty</vt:lpstr>
      <vt:lpstr>Probability, Wave Functions, and the Copenhagen Interpretation</vt:lpstr>
      <vt:lpstr>The Copenhagen Interpretation</vt:lpstr>
      <vt:lpstr>Particle in a Box</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1163</cp:revision>
  <dcterms:created xsi:type="dcterms:W3CDTF">2012-08-29T20:00:19Z</dcterms:created>
  <dcterms:modified xsi:type="dcterms:W3CDTF">2014-03-31T22:51:01Z</dcterms:modified>
</cp:coreProperties>
</file>