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77" r:id="rId2"/>
    <p:sldId id="624" r:id="rId3"/>
    <p:sldId id="772" r:id="rId4"/>
    <p:sldId id="774" r:id="rId5"/>
    <p:sldId id="773" r:id="rId6"/>
    <p:sldId id="775" r:id="rId7"/>
    <p:sldId id="776" r:id="rId8"/>
    <p:sldId id="777" r:id="rId9"/>
    <p:sldId id="778" r:id="rId10"/>
    <p:sldId id="779" r:id="rId11"/>
    <p:sldId id="780" r:id="rId12"/>
    <p:sldId id="781" r:id="rId13"/>
    <p:sldId id="782" r:id="rId14"/>
    <p:sldId id="783" r:id="rId15"/>
    <p:sldId id="784" r:id="rId16"/>
    <p:sldId id="785" r:id="rId17"/>
    <p:sldId id="786" r:id="rId18"/>
    <p:sldId id="787" r:id="rId19"/>
    <p:sldId id="788" r:id="rId20"/>
    <p:sldId id="789" r:id="rId21"/>
    <p:sldId id="790" r:id="rId22"/>
    <p:sldId id="791" r:id="rId23"/>
    <p:sldId id="792"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1" d="100"/>
          <a:sy n="81" d="100"/>
        </p:scale>
        <p:origin x="-1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1" Type="http://schemas.openxmlformats.org/officeDocument/2006/relationships/image" Target="../media/image57.emf"/><Relationship Id="rId2"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7.emf"/><Relationship Id="rId2" Type="http://schemas.openxmlformats.org/officeDocument/2006/relationships/image" Target="../media/image6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9.emf"/><Relationship Id="rId2" Type="http://schemas.openxmlformats.org/officeDocument/2006/relationships/image" Target="../media/image70.emf"/><Relationship Id="rId3"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1" Type="http://schemas.openxmlformats.org/officeDocument/2006/relationships/image" Target="../media/image73.emf"/><Relationship Id="rId2" Type="http://schemas.openxmlformats.org/officeDocument/2006/relationships/image" Target="../media/image7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7.emf"/><Relationship Id="rId2"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1" Type="http://schemas.openxmlformats.org/officeDocument/2006/relationships/image" Target="../media/image15.emf"/><Relationship Id="rId2"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image" Target="../media/image29.emf"/><Relationship Id="rId2"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1" Type="http://schemas.openxmlformats.org/officeDocument/2006/relationships/image" Target="../media/image35.emf"/><Relationship Id="rId2"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image" Target="../media/image42.emf"/><Relationship Id="rId2"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1" Type="http://schemas.openxmlformats.org/officeDocument/2006/relationships/image" Target="../media/image49.emf"/><Relationship Id="rId2"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79118179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389307379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Mar. 24,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35.bin"/><Relationship Id="rId5" Type="http://schemas.openxmlformats.org/officeDocument/2006/relationships/image" Target="../media/image42.emf"/><Relationship Id="rId6" Type="http://schemas.openxmlformats.org/officeDocument/2006/relationships/oleObject" Target="../embeddings/oleObject36.bin"/><Relationship Id="rId7" Type="http://schemas.openxmlformats.org/officeDocument/2006/relationships/image" Target="../media/image43.emf"/><Relationship Id="rId8" Type="http://schemas.openxmlformats.org/officeDocument/2006/relationships/oleObject" Target="../embeddings/oleObject37.bin"/><Relationship Id="rId9" Type="http://schemas.openxmlformats.org/officeDocument/2006/relationships/image" Target="../media/image44.emf"/><Relationship Id="rId10" Type="http://schemas.openxmlformats.org/officeDocument/2006/relationships/oleObject" Target="../embeddings/oleObject38.bin"/><Relationship Id="rId11" Type="http://schemas.openxmlformats.org/officeDocument/2006/relationships/image" Target="../media/image45.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47.emf"/><Relationship Id="rId5" Type="http://schemas.openxmlformats.org/officeDocument/2006/relationships/oleObject" Target="../embeddings/oleObject40.bin"/><Relationship Id="rId6" Type="http://schemas.openxmlformats.org/officeDocument/2006/relationships/image" Target="../media/image48.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image" Target="../media/image53.emf"/><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oleObject" Target="../embeddings/oleObject41.bin"/><Relationship Id="rId4" Type="http://schemas.openxmlformats.org/officeDocument/2006/relationships/image" Target="../media/image49.emf"/><Relationship Id="rId5" Type="http://schemas.openxmlformats.org/officeDocument/2006/relationships/oleObject" Target="../embeddings/oleObject42.bin"/><Relationship Id="rId6" Type="http://schemas.openxmlformats.org/officeDocument/2006/relationships/image" Target="../media/image50.emf"/><Relationship Id="rId7" Type="http://schemas.openxmlformats.org/officeDocument/2006/relationships/oleObject" Target="../embeddings/oleObject43.bin"/><Relationship Id="rId8" Type="http://schemas.openxmlformats.org/officeDocument/2006/relationships/image" Target="../media/image51.emf"/><Relationship Id="rId9" Type="http://schemas.openxmlformats.org/officeDocument/2006/relationships/oleObject" Target="../embeddings/oleObject44.bin"/><Relationship Id="rId10" Type="http://schemas.openxmlformats.org/officeDocument/2006/relationships/image" Target="../media/image52.emf"/></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oleObject" Target="../embeddings/oleObject46.bin"/><Relationship Id="rId5" Type="http://schemas.openxmlformats.org/officeDocument/2006/relationships/image" Target="../media/image54.emf"/><Relationship Id="rId6" Type="http://schemas.openxmlformats.org/officeDocument/2006/relationships/oleObject" Target="../embeddings/oleObject47.bin"/><Relationship Id="rId7" Type="http://schemas.openxmlformats.org/officeDocument/2006/relationships/image" Target="../media/image55.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57.emf"/><Relationship Id="rId5" Type="http://schemas.openxmlformats.org/officeDocument/2006/relationships/oleObject" Target="../embeddings/oleObject49.bin"/><Relationship Id="rId6" Type="http://schemas.openxmlformats.org/officeDocument/2006/relationships/image" Target="../media/image58.emf"/><Relationship Id="rId7" Type="http://schemas.openxmlformats.org/officeDocument/2006/relationships/oleObject" Target="../embeddings/oleObject50.bin"/><Relationship Id="rId8" Type="http://schemas.openxmlformats.org/officeDocument/2006/relationships/image" Target="../media/image59.emf"/><Relationship Id="rId9" Type="http://schemas.openxmlformats.org/officeDocument/2006/relationships/oleObject" Target="../embeddings/oleObject51.bin"/><Relationship Id="rId10" Type="http://schemas.openxmlformats.org/officeDocument/2006/relationships/image" Target="../media/image60.emf"/><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1" Type="http://schemas.openxmlformats.org/officeDocument/2006/relationships/slideLayout" Target="../slideLayouts/slideLayout13.xml"/><Relationship Id="rId2" Type="http://schemas.openxmlformats.org/officeDocument/2006/relationships/image" Target="../media/image6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67.emf"/><Relationship Id="rId5" Type="http://schemas.openxmlformats.org/officeDocument/2006/relationships/oleObject" Target="../embeddings/oleObject53.bin"/><Relationship Id="rId6" Type="http://schemas.openxmlformats.org/officeDocument/2006/relationships/image" Target="../media/image68.emf"/><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oleObject" Target="../embeddings/oleObject54.bin"/><Relationship Id="rId5" Type="http://schemas.openxmlformats.org/officeDocument/2006/relationships/image" Target="../media/image69.emf"/><Relationship Id="rId6" Type="http://schemas.openxmlformats.org/officeDocument/2006/relationships/oleObject" Target="../embeddings/oleObject55.bin"/><Relationship Id="rId7" Type="http://schemas.openxmlformats.org/officeDocument/2006/relationships/image" Target="../media/image70.emf"/><Relationship Id="rId8" Type="http://schemas.openxmlformats.org/officeDocument/2006/relationships/oleObject" Target="../embeddings/oleObject56.bin"/><Relationship Id="rId9" Type="http://schemas.openxmlformats.org/officeDocument/2006/relationships/image" Target="../media/image71.emf"/><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oleObject" Target="../embeddings/oleObject57.bin"/><Relationship Id="rId5" Type="http://schemas.openxmlformats.org/officeDocument/2006/relationships/image" Target="../media/image73.emf"/><Relationship Id="rId6" Type="http://schemas.openxmlformats.org/officeDocument/2006/relationships/oleObject" Target="../embeddings/oleObject58.bin"/><Relationship Id="rId7" Type="http://schemas.openxmlformats.org/officeDocument/2006/relationships/image" Target="../media/image74.emf"/><Relationship Id="rId8" Type="http://schemas.openxmlformats.org/officeDocument/2006/relationships/oleObject" Target="../embeddings/oleObject59.bin"/><Relationship Id="rId9" Type="http://schemas.openxmlformats.org/officeDocument/2006/relationships/image" Target="../media/image75.emf"/><Relationship Id="rId10" Type="http://schemas.openxmlformats.org/officeDocument/2006/relationships/oleObject" Target="../embeddings/oleObject60.bin"/><Relationship Id="rId11" Type="http://schemas.openxmlformats.org/officeDocument/2006/relationships/image" Target="../media/image76.emf"/><Relationship Id="rId1" Type="http://schemas.openxmlformats.org/officeDocument/2006/relationships/vmlDrawing" Target="../drawings/vmlDrawing14.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77.emf"/><Relationship Id="rId5" Type="http://schemas.openxmlformats.org/officeDocument/2006/relationships/oleObject" Target="../embeddings/oleObject62.bin"/><Relationship Id="rId6" Type="http://schemas.openxmlformats.org/officeDocument/2006/relationships/image" Target="../media/image78.emf"/><Relationship Id="rId1" Type="http://schemas.openxmlformats.org/officeDocument/2006/relationships/vmlDrawing" Target="../drawings/vmlDrawing15.vml"/><Relationship Id="rId2"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jpeg"/><Relationship Id="rId1" Type="http://schemas.openxmlformats.org/officeDocument/2006/relationships/slideLayout" Target="../slideLayouts/slideLayout13.xml"/><Relationship Id="rId2" Type="http://schemas.openxmlformats.org/officeDocument/2006/relationships/image" Target="../media/image79.jpeg"/></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2.emf"/><Relationship Id="rId13" Type="http://schemas.openxmlformats.org/officeDocument/2006/relationships/oleObject" Target="../embeddings/oleObject12.bin"/><Relationship Id="rId14" Type="http://schemas.openxmlformats.org/officeDocument/2006/relationships/image" Target="../media/image13.emf"/><Relationship Id="rId15" Type="http://schemas.openxmlformats.org/officeDocument/2006/relationships/oleObject" Target="../embeddings/oleObject13.bin"/><Relationship Id="rId16"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7.bin"/><Relationship Id="rId4" Type="http://schemas.openxmlformats.org/officeDocument/2006/relationships/image" Target="../media/image8.emf"/><Relationship Id="rId5" Type="http://schemas.openxmlformats.org/officeDocument/2006/relationships/oleObject" Target="../embeddings/oleObject8.bin"/><Relationship Id="rId6" Type="http://schemas.openxmlformats.org/officeDocument/2006/relationships/image" Target="../media/image9.emf"/><Relationship Id="rId7" Type="http://schemas.openxmlformats.org/officeDocument/2006/relationships/oleObject" Target="../embeddings/oleObject9.bin"/><Relationship Id="rId8" Type="http://schemas.openxmlformats.org/officeDocument/2006/relationships/image" Target="../media/image10.emf"/><Relationship Id="rId9" Type="http://schemas.openxmlformats.org/officeDocument/2006/relationships/oleObject" Target="../embeddings/oleObject10.bin"/><Relationship Id="rId10" Type="http://schemas.openxmlformats.org/officeDocument/2006/relationships/image" Target="../media/image11.emf"/></Relationships>
</file>

<file path=ppt/slides/_rels/slide5.x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oleObject" Target="../embeddings/oleObject18.bin"/><Relationship Id="rId13" Type="http://schemas.openxmlformats.org/officeDocument/2006/relationships/image" Target="../media/image19.emf"/><Relationship Id="rId14" Type="http://schemas.openxmlformats.org/officeDocument/2006/relationships/oleObject" Target="../embeddings/oleObject19.bin"/><Relationship Id="rId15" Type="http://schemas.openxmlformats.org/officeDocument/2006/relationships/image" Target="../media/image20.emf"/><Relationship Id="rId16" Type="http://schemas.openxmlformats.org/officeDocument/2006/relationships/oleObject" Target="../embeddings/oleObject20.bin"/><Relationship Id="rId17" Type="http://schemas.openxmlformats.org/officeDocument/2006/relationships/image" Target="../media/image21.emf"/><Relationship Id="rId18" Type="http://schemas.openxmlformats.org/officeDocument/2006/relationships/oleObject" Target="../embeddings/oleObject21.bin"/><Relationship Id="rId19"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image" Target="../media/image23.jpeg"/><Relationship Id="rId4" Type="http://schemas.openxmlformats.org/officeDocument/2006/relationships/oleObject" Target="../embeddings/oleObject14.bin"/><Relationship Id="rId5" Type="http://schemas.openxmlformats.org/officeDocument/2006/relationships/image" Target="../media/image15.emf"/><Relationship Id="rId6" Type="http://schemas.openxmlformats.org/officeDocument/2006/relationships/oleObject" Target="../embeddings/oleObject15.bin"/><Relationship Id="rId7" Type="http://schemas.openxmlformats.org/officeDocument/2006/relationships/image" Target="../media/image16.emf"/><Relationship Id="rId8" Type="http://schemas.openxmlformats.org/officeDocument/2006/relationships/oleObject" Target="../embeddings/oleObject16.bin"/><Relationship Id="rId9" Type="http://schemas.openxmlformats.org/officeDocument/2006/relationships/image" Target="../media/image17.emf"/><Relationship Id="rId10"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oleObject" Target="../embeddings/oleObject22.bin"/><Relationship Id="rId8"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33.emf"/><Relationship Id="rId13" Type="http://schemas.openxmlformats.org/officeDocument/2006/relationships/oleObject" Target="../embeddings/oleObject28.bin"/><Relationship Id="rId14"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oleObject" Target="../embeddings/oleObject23.bin"/><Relationship Id="rId4" Type="http://schemas.openxmlformats.org/officeDocument/2006/relationships/image" Target="../media/image29.emf"/><Relationship Id="rId5" Type="http://schemas.openxmlformats.org/officeDocument/2006/relationships/oleObject" Target="../embeddings/oleObject24.bin"/><Relationship Id="rId6" Type="http://schemas.openxmlformats.org/officeDocument/2006/relationships/image" Target="../media/image30.emf"/><Relationship Id="rId7" Type="http://schemas.openxmlformats.org/officeDocument/2006/relationships/oleObject" Target="../embeddings/oleObject25.bin"/><Relationship Id="rId8" Type="http://schemas.openxmlformats.org/officeDocument/2006/relationships/image" Target="../media/image31.emf"/><Relationship Id="rId9" Type="http://schemas.openxmlformats.org/officeDocument/2006/relationships/oleObject" Target="../embeddings/oleObject26.bin"/><Relationship Id="rId10" Type="http://schemas.openxmlformats.org/officeDocument/2006/relationships/image" Target="../media/image32.emf"/></Relationships>
</file>

<file path=ppt/slides/_rels/slide9.xml.rels><?xml version="1.0" encoding="UTF-8" standalone="yes"?>
<Relationships xmlns="http://schemas.openxmlformats.org/package/2006/relationships"><Relationship Id="rId11" Type="http://schemas.openxmlformats.org/officeDocument/2006/relationships/image" Target="../media/image38.emf"/><Relationship Id="rId12" Type="http://schemas.openxmlformats.org/officeDocument/2006/relationships/oleObject" Target="../embeddings/oleObject33.bin"/><Relationship Id="rId13" Type="http://schemas.openxmlformats.org/officeDocument/2006/relationships/image" Target="../media/image39.emf"/><Relationship Id="rId14" Type="http://schemas.openxmlformats.org/officeDocument/2006/relationships/oleObject" Target="../embeddings/oleObject34.bin"/><Relationship Id="rId15" Type="http://schemas.openxmlformats.org/officeDocument/2006/relationships/image" Target="../media/image40.emf"/><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image" Target="../media/image41.jpeg"/><Relationship Id="rId4" Type="http://schemas.openxmlformats.org/officeDocument/2006/relationships/oleObject" Target="../embeddings/oleObject29.bin"/><Relationship Id="rId5" Type="http://schemas.openxmlformats.org/officeDocument/2006/relationships/image" Target="../media/image35.emf"/><Relationship Id="rId6" Type="http://schemas.openxmlformats.org/officeDocument/2006/relationships/oleObject" Target="../embeddings/oleObject30.bin"/><Relationship Id="rId7" Type="http://schemas.openxmlformats.org/officeDocument/2006/relationships/image" Target="../media/image36.emf"/><Relationship Id="rId8" Type="http://schemas.openxmlformats.org/officeDocument/2006/relationships/oleObject" Target="../embeddings/oleObject31.bin"/><Relationship Id="rId9" Type="http://schemas.openxmlformats.org/officeDocument/2006/relationships/image" Target="../media/image37.emf"/><Relationship Id="rId10" Type="http://schemas.openxmlformats.org/officeDocument/2006/relationships/oleObject" Target="../embeddings/oleObject3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7436" y="1531203"/>
            <a:ext cx="288115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Mar. 24,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286000"/>
            <a:ext cx="76200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De Broglie Waves</a:t>
            </a:r>
          </a:p>
          <a:p>
            <a:pPr marL="609600" indent="-609600">
              <a:spcBef>
                <a:spcPct val="20000"/>
              </a:spcBef>
              <a:buFontTx/>
              <a:buChar char="•"/>
            </a:pPr>
            <a:r>
              <a:rPr lang="en-US" sz="3200" dirty="0" smtClean="0">
                <a:solidFill>
                  <a:schemeClr val="accent2"/>
                </a:solidFill>
                <a:latin typeface="Arial Narrow" pitchFamily="-84" charset="0"/>
              </a:rPr>
              <a:t>Bohr’s Quantization Conditions</a:t>
            </a:r>
          </a:p>
          <a:p>
            <a:pPr marL="609600" indent="-609600">
              <a:spcBef>
                <a:spcPct val="20000"/>
              </a:spcBef>
              <a:buFontTx/>
              <a:buChar char="•"/>
            </a:pPr>
            <a:r>
              <a:rPr lang="en-US" sz="3200" dirty="0" smtClean="0">
                <a:solidFill>
                  <a:schemeClr val="accent2"/>
                </a:solidFill>
                <a:latin typeface="Arial Narrow" pitchFamily="-84" charset="0"/>
              </a:rPr>
              <a:t>Electron Scattering</a:t>
            </a:r>
          </a:p>
          <a:p>
            <a:pPr marL="609600" indent="-609600">
              <a:spcBef>
                <a:spcPct val="20000"/>
              </a:spcBef>
              <a:buFontTx/>
              <a:buChar char="•"/>
            </a:pPr>
            <a:r>
              <a:rPr lang="en-US" sz="3200" dirty="0" smtClean="0">
                <a:solidFill>
                  <a:schemeClr val="accent2"/>
                </a:solidFill>
                <a:latin typeface="Arial Narrow" pitchFamily="-84" charset="0"/>
              </a:rPr>
              <a:t>Wave Packets and Packet Envelops</a:t>
            </a:r>
          </a:p>
          <a:p>
            <a:pPr marL="609600" indent="-609600">
              <a:spcBef>
                <a:spcPct val="20000"/>
              </a:spcBef>
              <a:buFontTx/>
              <a:buChar char="•"/>
            </a:pPr>
            <a:r>
              <a:rPr lang="en-US" sz="3200" dirty="0" smtClean="0">
                <a:solidFill>
                  <a:schemeClr val="accent2"/>
                </a:solidFill>
                <a:latin typeface="Arial Narrow" pitchFamily="-84" charset="0"/>
              </a:rPr>
              <a:t>Superposition of Waves</a:t>
            </a:r>
          </a:p>
          <a:p>
            <a:pPr marL="609600" indent="-609600">
              <a:spcBef>
                <a:spcPct val="20000"/>
              </a:spcBef>
              <a:buFontTx/>
              <a:buChar char="•"/>
            </a:pPr>
            <a:r>
              <a:rPr lang="en-US" sz="3200" dirty="0" smtClean="0">
                <a:solidFill>
                  <a:schemeClr val="accent2"/>
                </a:solidFill>
                <a:latin typeface="Arial Narrow" pitchFamily="-84" charset="0"/>
              </a:rPr>
              <a:t>Electron Double Slit Experiment</a:t>
            </a:r>
          </a:p>
          <a:p>
            <a:pPr marL="609600" indent="-609600">
              <a:spcBef>
                <a:spcPct val="20000"/>
              </a:spcBef>
              <a:buFontTx/>
              <a:buChar char="•"/>
            </a:pPr>
            <a:r>
              <a:rPr lang="en-US" sz="3200" dirty="0" smtClean="0">
                <a:solidFill>
                  <a:schemeClr val="accent2"/>
                </a:solidFill>
                <a:latin typeface="Arial Narrow" pitchFamily="-84" charset="0"/>
              </a:rPr>
              <a:t>Wave-Particle Duality</a:t>
            </a: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Monday, Mar. 24, 2014</a:t>
            </a:r>
            <a:endParaRPr lang="en-US"/>
          </a:p>
        </p:txBody>
      </p:sp>
      <p:sp>
        <p:nvSpPr>
          <p:cNvPr id="3" name="Footer Placeholder 2"/>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extLst>
              <p:ext uri="{D42A27DB-BD31-4B8C-83A1-F6EECF244321}">
                <p14:modId xmlns:p14="http://schemas.microsoft.com/office/powerpoint/2010/main" val="3196876126"/>
              </p:ext>
            </p:extLst>
          </p:nvPr>
        </p:nvGraphicFramePr>
        <p:xfrm>
          <a:off x="685800" y="2073275"/>
          <a:ext cx="1082675" cy="400050"/>
        </p:xfrm>
        <a:graphic>
          <a:graphicData uri="http://schemas.openxmlformats.org/presentationml/2006/ole">
            <mc:AlternateContent xmlns:mc="http://schemas.openxmlformats.org/markup-compatibility/2006">
              <mc:Choice xmlns:v="urn:schemas-microsoft-com:vml" Requires="v">
                <p:oleObj spid="_x0000_s256324" name="Equation" r:id="rId4" imgW="596900" imgH="228600" progId="Equation.DSMT4">
                  <p:embed/>
                </p:oleObj>
              </mc:Choice>
              <mc:Fallback>
                <p:oleObj name="Equation" r:id="rId4" imgW="596900" imgH="228600" progId="Equation.DSMT4">
                  <p:embed/>
                  <p:pic>
                    <p:nvPicPr>
                      <p:cNvPr id="0" name=""/>
                      <p:cNvPicPr>
                        <a:picLocks noChangeAspect="1" noChangeArrowheads="1"/>
                      </p:cNvPicPr>
                      <p:nvPr/>
                    </p:nvPicPr>
                    <p:blipFill>
                      <a:blip r:embed="rId5"/>
                      <a:srcRect/>
                      <a:stretch>
                        <a:fillRect/>
                      </a:stretch>
                    </p:blipFill>
                    <p:spPr bwMode="auto">
                      <a:xfrm>
                        <a:off x="685800" y="2073275"/>
                        <a:ext cx="10826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2"/>
          <p:cNvGraphicFramePr>
            <a:graphicFrameLocks noChangeAspect="1"/>
          </p:cNvGraphicFramePr>
          <p:nvPr>
            <p:extLst>
              <p:ext uri="{D42A27DB-BD31-4B8C-83A1-F6EECF244321}">
                <p14:modId xmlns:p14="http://schemas.microsoft.com/office/powerpoint/2010/main" val="1516709559"/>
              </p:ext>
            </p:extLst>
          </p:nvPr>
        </p:nvGraphicFramePr>
        <p:xfrm>
          <a:off x="1577975" y="4943475"/>
          <a:ext cx="1177925" cy="781050"/>
        </p:xfrm>
        <a:graphic>
          <a:graphicData uri="http://schemas.openxmlformats.org/presentationml/2006/ole">
            <mc:AlternateContent xmlns:mc="http://schemas.openxmlformats.org/markup-compatibility/2006">
              <mc:Choice xmlns:v="urn:schemas-microsoft-com:vml" Requires="v">
                <p:oleObj spid="_x0000_s256325" name="Equation" r:id="rId6" imgW="609600" imgH="393700" progId="Equation.DSMT4">
                  <p:embed/>
                </p:oleObj>
              </mc:Choice>
              <mc:Fallback>
                <p:oleObj name="Equation" r:id="rId6" imgW="609600" imgH="393700" progId="Equation.DSMT4">
                  <p:embed/>
                  <p:pic>
                    <p:nvPicPr>
                      <p:cNvPr id="0" name=""/>
                      <p:cNvPicPr>
                        <a:picLocks noChangeAspect="1" noChangeArrowheads="1"/>
                      </p:cNvPicPr>
                      <p:nvPr/>
                    </p:nvPicPr>
                    <p:blipFill>
                      <a:blip r:embed="rId7"/>
                      <a:srcRect/>
                      <a:stretch>
                        <a:fillRect/>
                      </a:stretch>
                    </p:blipFill>
                    <p:spPr bwMode="auto">
                      <a:xfrm>
                        <a:off x="1577975" y="4943475"/>
                        <a:ext cx="117792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346118" name="Object 1"/>
          <p:cNvGraphicFramePr>
            <a:graphicFrameLocks noChangeAspect="1"/>
          </p:cNvGraphicFramePr>
          <p:nvPr>
            <p:extLst>
              <p:ext uri="{D42A27DB-BD31-4B8C-83A1-F6EECF244321}">
                <p14:modId xmlns:p14="http://schemas.microsoft.com/office/powerpoint/2010/main" val="1550250387"/>
              </p:ext>
            </p:extLst>
          </p:nvPr>
        </p:nvGraphicFramePr>
        <p:xfrm>
          <a:off x="1774825" y="2057400"/>
          <a:ext cx="2305050" cy="400050"/>
        </p:xfrm>
        <a:graphic>
          <a:graphicData uri="http://schemas.openxmlformats.org/presentationml/2006/ole">
            <mc:AlternateContent xmlns:mc="http://schemas.openxmlformats.org/markup-compatibility/2006">
              <mc:Choice xmlns:v="urn:schemas-microsoft-com:vml" Requires="v">
                <p:oleObj spid="_x0000_s256326" name="Equation" r:id="rId8" imgW="1270000" imgH="228600" progId="Equation.DSMT4">
                  <p:embed/>
                </p:oleObj>
              </mc:Choice>
              <mc:Fallback>
                <p:oleObj name="Equation" r:id="rId8" imgW="1270000" imgH="228600" progId="Equation.DSMT4">
                  <p:embed/>
                  <p:pic>
                    <p:nvPicPr>
                      <p:cNvPr id="0" name=""/>
                      <p:cNvPicPr>
                        <a:picLocks noChangeAspect="1" noChangeArrowheads="1"/>
                      </p:cNvPicPr>
                      <p:nvPr/>
                    </p:nvPicPr>
                    <p:blipFill>
                      <a:blip r:embed="rId9"/>
                      <a:srcRect/>
                      <a:stretch>
                        <a:fillRect/>
                      </a:stretch>
                    </p:blipFill>
                    <p:spPr bwMode="auto">
                      <a:xfrm>
                        <a:off x="1774825" y="2057400"/>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9" name="Object 1"/>
          <p:cNvGraphicFramePr>
            <a:graphicFrameLocks noChangeAspect="1"/>
          </p:cNvGraphicFramePr>
          <p:nvPr>
            <p:extLst>
              <p:ext uri="{D42A27DB-BD31-4B8C-83A1-F6EECF244321}">
                <p14:modId xmlns:p14="http://schemas.microsoft.com/office/powerpoint/2010/main" val="470574037"/>
              </p:ext>
            </p:extLst>
          </p:nvPr>
        </p:nvGraphicFramePr>
        <p:xfrm>
          <a:off x="4086225" y="1905000"/>
          <a:ext cx="4195763" cy="755650"/>
        </p:xfrm>
        <a:graphic>
          <a:graphicData uri="http://schemas.openxmlformats.org/presentationml/2006/ole">
            <mc:AlternateContent xmlns:mc="http://schemas.openxmlformats.org/markup-compatibility/2006">
              <mc:Choice xmlns:v="urn:schemas-microsoft-com:vml" Requires="v">
                <p:oleObj spid="_x0000_s256327" name="Equation" r:id="rId10" imgW="2311400" imgH="431800" progId="Equation.DSMT4">
                  <p:embed/>
                </p:oleObj>
              </mc:Choice>
              <mc:Fallback>
                <p:oleObj name="Equation" r:id="rId10" imgW="2311400" imgH="431800" progId="Equation.DSMT4">
                  <p:embed/>
                  <p:pic>
                    <p:nvPicPr>
                      <p:cNvPr id="0" name=""/>
                      <p:cNvPicPr>
                        <a:picLocks noChangeAspect="1" noChangeArrowheads="1"/>
                      </p:cNvPicPr>
                      <p:nvPr/>
                    </p:nvPicPr>
                    <p:blipFill>
                      <a:blip r:embed="rId11"/>
                      <a:srcRect/>
                      <a:stretch>
                        <a:fillRect/>
                      </a:stretch>
                    </p:blipFill>
                    <p:spPr bwMode="auto">
                      <a:xfrm>
                        <a:off x="4086225" y="1905000"/>
                        <a:ext cx="419576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03791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wipe(left)">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wipe(left)">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6118"/>
                                        </p:tgtEl>
                                        <p:attrNameLst>
                                          <p:attrName>style.visibility</p:attrName>
                                        </p:attrNameLst>
                                      </p:cBhvr>
                                      <p:to>
                                        <p:strVal val="visible"/>
                                      </p:to>
                                    </p:set>
                                    <p:animEffect transition="in" filter="wipe(left)">
                                      <p:cBhvr>
                                        <p:cTn id="22" dur="500"/>
                                        <p:tgtEl>
                                          <p:spTgt spid="346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6119"/>
                                        </p:tgtEl>
                                        <p:attrNameLst>
                                          <p:attrName>style.visibility</p:attrName>
                                        </p:attrNameLst>
                                      </p:cBhvr>
                                      <p:to>
                                        <p:strVal val="visible"/>
                                      </p:to>
                                    </p:set>
                                    <p:animEffect transition="in" filter="wipe(left)">
                                      <p:cBhvr>
                                        <p:cTn id="27" dur="500"/>
                                        <p:tgtEl>
                                          <p:spTgt spid="346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6">
                                            <p:txEl>
                                              <p:pRg st="4" end="4"/>
                                            </p:txEl>
                                          </p:spTgt>
                                        </p:tgtEl>
                                        <p:attrNameLst>
                                          <p:attrName>style.visibility</p:attrName>
                                        </p:attrNameLst>
                                      </p:cBhvr>
                                      <p:to>
                                        <p:strVal val="visible"/>
                                      </p:to>
                                    </p:set>
                                    <p:animEffect transition="in" filter="wipe(left)">
                                      <p:cBhvr>
                                        <p:cTn id="32" dur="500"/>
                                        <p:tgtEl>
                                          <p:spTgt spid="256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5606">
                                            <p:txEl>
                                              <p:pRg st="5" end="5"/>
                                            </p:txEl>
                                          </p:spTgt>
                                        </p:tgtEl>
                                        <p:attrNameLst>
                                          <p:attrName>style.visibility</p:attrName>
                                        </p:attrNameLst>
                                      </p:cBhvr>
                                      <p:to>
                                        <p:strVal val="visible"/>
                                      </p:to>
                                    </p:set>
                                    <p:animEffect transition="in" filter="wipe(left)">
                                      <p:cBhvr>
                                        <p:cTn id="37" dur="500"/>
                                        <p:tgtEl>
                                          <p:spTgt spid="256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5606">
                                            <p:txEl>
                                              <p:pRg st="8" end="8"/>
                                            </p:txEl>
                                          </p:spTgt>
                                        </p:tgtEl>
                                        <p:attrNameLst>
                                          <p:attrName>style.visibility</p:attrName>
                                        </p:attrNameLst>
                                      </p:cBhvr>
                                      <p:to>
                                        <p:strVal val="visible"/>
                                      </p:to>
                                    </p:set>
                                    <p:animEffect transition="in" filter="wipe(left)">
                                      <p:cBhvr>
                                        <p:cTn id="42" dur="500"/>
                                        <p:tgtEl>
                                          <p:spTgt spid="2560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 calcmode="lin" valueType="num">
                                      <p:cBhvr>
                                        <p:cTn id="47" dur="500" fill="hold"/>
                                        <p:tgtEl>
                                          <p:spTgt spid="25604"/>
                                        </p:tgtEl>
                                        <p:attrNameLst>
                                          <p:attrName>ppt_w</p:attrName>
                                        </p:attrNameLst>
                                      </p:cBhvr>
                                      <p:tavLst>
                                        <p:tav tm="0">
                                          <p:val>
                                            <p:fltVal val="0"/>
                                          </p:val>
                                        </p:tav>
                                        <p:tav tm="100000">
                                          <p:val>
                                            <p:strVal val="#ppt_w"/>
                                          </p:val>
                                        </p:tav>
                                      </p:tavLst>
                                    </p:anim>
                                    <p:anim calcmode="lin" valueType="num">
                                      <p:cBhvr>
                                        <p:cTn id="48" dur="500" fill="hold"/>
                                        <p:tgtEl>
                                          <p:spTgt spid="25604"/>
                                        </p:tgtEl>
                                        <p:attrNameLst>
                                          <p:attrName>ppt_h</p:attrName>
                                        </p:attrNameLst>
                                      </p:cBhvr>
                                      <p:tavLst>
                                        <p:tav tm="0">
                                          <p:val>
                                            <p:fltVal val="0"/>
                                          </p:val>
                                        </p:tav>
                                        <p:tav tm="100000">
                                          <p:val>
                                            <p:strVal val="#ppt_h"/>
                                          </p:val>
                                        </p:tav>
                                      </p:tavLst>
                                    </p:anim>
                                    <p:animEffect transition="in" filter="fade">
                                      <p:cBhvr>
                                        <p:cTn id="4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smtClean="0">
                <a:cs typeface="ＭＳ Ｐゴシック" pitchFamily="-84" charset="-128"/>
              </a:rPr>
              <a:t>Adding 2 waves isn’t localized in space… but adding lots of waves can be.</a:t>
            </a:r>
          </a:p>
          <a:p>
            <a:pPr eaLnBrk="1" hangingPunct="1">
              <a:lnSpc>
                <a:spcPct val="90000"/>
              </a:lnSpc>
            </a:pPr>
            <a:r>
              <a:rPr lang="en-US" dirty="0" smtClean="0">
                <a:cs typeface="ＭＳ Ｐゴシック" pitchFamily="-84" charset="-128"/>
              </a:rPr>
              <a:t>The </a:t>
            </a:r>
            <a:r>
              <a:rPr lang="en-US" dirty="0">
                <a:cs typeface="ＭＳ Ｐゴシック" pitchFamily="-84" charset="-128"/>
              </a:rPr>
              <a:t>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7250" name="Object 2"/>
          <p:cNvGraphicFramePr>
            <a:graphicFrameLocks noChangeAspect="1"/>
          </p:cNvGraphicFramePr>
          <p:nvPr>
            <p:extLst>
              <p:ext uri="{D42A27DB-BD31-4B8C-83A1-F6EECF244321}">
                <p14:modId xmlns:p14="http://schemas.microsoft.com/office/powerpoint/2010/main" val="3546691050"/>
              </p:ext>
            </p:extLst>
          </p:nvPr>
        </p:nvGraphicFramePr>
        <p:xfrm>
          <a:off x="2165350" y="2895600"/>
          <a:ext cx="4503738" cy="914400"/>
        </p:xfrm>
        <a:graphic>
          <a:graphicData uri="http://schemas.openxmlformats.org/presentationml/2006/ole">
            <mc:AlternateContent xmlns:mc="http://schemas.openxmlformats.org/markup-compatibility/2006">
              <mc:Choice xmlns:v="urn:schemas-microsoft-com:vml" Requires="v">
                <p:oleObj spid="_x0000_s257188" name="Equation" r:id="rId3" imgW="1752600" imgH="355600" progId="Equation.DSMT4">
                  <p:embed/>
                </p:oleObj>
              </mc:Choice>
              <mc:Fallback>
                <p:oleObj name="Equation" r:id="rId3" imgW="1752600" imgH="355600" progId="Equation.DSMT4">
                  <p:embed/>
                  <p:pic>
                    <p:nvPicPr>
                      <p:cNvPr id="0" name=""/>
                      <p:cNvPicPr>
                        <a:picLocks noChangeAspect="1" noChangeArrowheads="1"/>
                      </p:cNvPicPr>
                      <p:nvPr/>
                    </p:nvPicPr>
                    <p:blipFill>
                      <a:blip r:embed="rId4"/>
                      <a:srcRect/>
                      <a:stretch>
                        <a:fillRect/>
                      </a:stretch>
                    </p:blipFill>
                    <p:spPr bwMode="auto">
                      <a:xfrm>
                        <a:off x="2165350" y="2895600"/>
                        <a:ext cx="45037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7251" name="Object 3"/>
          <p:cNvGraphicFramePr>
            <a:graphicFrameLocks noChangeAspect="1"/>
          </p:cNvGraphicFramePr>
          <p:nvPr>
            <p:extLst>
              <p:ext uri="{D42A27DB-BD31-4B8C-83A1-F6EECF244321}">
                <p14:modId xmlns:p14="http://schemas.microsoft.com/office/powerpoint/2010/main" val="2787260314"/>
              </p:ext>
            </p:extLst>
          </p:nvPr>
        </p:nvGraphicFramePr>
        <p:xfrm>
          <a:off x="1390650" y="4953000"/>
          <a:ext cx="6065838" cy="914400"/>
        </p:xfrm>
        <a:graphic>
          <a:graphicData uri="http://schemas.openxmlformats.org/presentationml/2006/ole">
            <mc:AlternateContent xmlns:mc="http://schemas.openxmlformats.org/markup-compatibility/2006">
              <mc:Choice xmlns:v="urn:schemas-microsoft-com:vml" Requires="v">
                <p:oleObj spid="_x0000_s257189" name="Equation" r:id="rId5" imgW="1943100" imgH="292100" progId="Equation.DSMT4">
                  <p:embed/>
                </p:oleObj>
              </mc:Choice>
              <mc:Fallback>
                <p:oleObj name="Equation" r:id="rId5" imgW="1943100" imgH="292100" progId="Equation.DSMT4">
                  <p:embed/>
                  <p:pic>
                    <p:nvPicPr>
                      <p:cNvPr id="0" name=""/>
                      <p:cNvPicPr>
                        <a:picLocks noChangeAspect="1" noChangeArrowheads="1"/>
                      </p:cNvPicPr>
                      <p:nvPr/>
                    </p:nvPicPr>
                    <p:blipFill>
                      <a:blip r:embed="rId6"/>
                      <a:srcRect/>
                      <a:stretch>
                        <a:fillRect/>
                      </a:stretch>
                    </p:blipFill>
                    <p:spPr bwMode="auto">
                      <a:xfrm>
                        <a:off x="1390650" y="4953000"/>
                        <a:ext cx="60658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122076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7250"/>
                                        </p:tgtEl>
                                        <p:attrNameLst>
                                          <p:attrName>style.visibility</p:attrName>
                                        </p:attrNameLst>
                                      </p:cBhvr>
                                      <p:to>
                                        <p:strVal val="visible"/>
                                      </p:to>
                                    </p:set>
                                    <p:animEffect transition="in" filter="wipe(left)">
                                      <p:cBhvr>
                                        <p:cTn id="17" dur="500"/>
                                        <p:tgtEl>
                                          <p:spTgt spid="4372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7251"/>
                                        </p:tgtEl>
                                        <p:attrNameLst>
                                          <p:attrName>style.visibility</p:attrName>
                                        </p:attrNameLst>
                                      </p:cBhvr>
                                      <p:to>
                                        <p:strVal val="visible"/>
                                      </p:to>
                                    </p:set>
                                    <p:animEffect transition="in" filter="wipe(left)">
                                      <p:cBhvr>
                                        <p:cTn id="27"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Monday, Mar. 24, 2014</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348165" name="Object 2"/>
          <p:cNvGraphicFramePr>
            <a:graphicFrameLocks noChangeAspect="1"/>
          </p:cNvGraphicFramePr>
          <p:nvPr>
            <p:extLst>
              <p:ext uri="{D42A27DB-BD31-4B8C-83A1-F6EECF244321}">
                <p14:modId xmlns:p14="http://schemas.microsoft.com/office/powerpoint/2010/main" val="107375661"/>
              </p:ext>
            </p:extLst>
          </p:nvPr>
        </p:nvGraphicFramePr>
        <p:xfrm>
          <a:off x="5348288" y="1143000"/>
          <a:ext cx="1647825" cy="936625"/>
        </p:xfrm>
        <a:graphic>
          <a:graphicData uri="http://schemas.openxmlformats.org/presentationml/2006/ole">
            <mc:AlternateContent xmlns:mc="http://schemas.openxmlformats.org/markup-compatibility/2006">
              <mc:Choice xmlns:v="urn:schemas-microsoft-com:vml" Requires="v">
                <p:oleObj spid="_x0000_s258452"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5348288" y="1143000"/>
                        <a:ext cx="164782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2"/>
          <p:cNvGraphicFramePr>
            <a:graphicFrameLocks noChangeAspect="1"/>
          </p:cNvGraphicFramePr>
          <p:nvPr>
            <p:extLst>
              <p:ext uri="{D42A27DB-BD31-4B8C-83A1-F6EECF244321}">
                <p14:modId xmlns:p14="http://schemas.microsoft.com/office/powerpoint/2010/main" val="1786367404"/>
              </p:ext>
            </p:extLst>
          </p:nvPr>
        </p:nvGraphicFramePr>
        <p:xfrm>
          <a:off x="2376488" y="3124200"/>
          <a:ext cx="1646237" cy="423863"/>
        </p:xfrm>
        <a:graphic>
          <a:graphicData uri="http://schemas.openxmlformats.org/presentationml/2006/ole">
            <mc:AlternateContent xmlns:mc="http://schemas.openxmlformats.org/markup-compatibility/2006">
              <mc:Choice xmlns:v="urn:schemas-microsoft-com:vml" Requires="v">
                <p:oleObj spid="_x0000_s258453" name="Equation" r:id="rId5" imgW="711200" imgH="177800" progId="Equation.DSMT4">
                  <p:embed/>
                </p:oleObj>
              </mc:Choice>
              <mc:Fallback>
                <p:oleObj name="Equation" r:id="rId5" imgW="711200" imgH="177800" progId="Equation.DSMT4">
                  <p:embed/>
                  <p:pic>
                    <p:nvPicPr>
                      <p:cNvPr id="0" name=""/>
                      <p:cNvPicPr>
                        <a:picLocks noChangeAspect="1" noChangeArrowheads="1"/>
                      </p:cNvPicPr>
                      <p:nvPr/>
                    </p:nvPicPr>
                    <p:blipFill>
                      <a:blip r:embed="rId6"/>
                      <a:srcRect/>
                      <a:stretch>
                        <a:fillRect/>
                      </a:stretch>
                    </p:blipFill>
                    <p:spPr bwMode="auto">
                      <a:xfrm>
                        <a:off x="2376488" y="3124200"/>
                        <a:ext cx="16462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7" name="Object 2"/>
          <p:cNvGraphicFramePr>
            <a:graphicFrameLocks noChangeAspect="1"/>
          </p:cNvGraphicFramePr>
          <p:nvPr>
            <p:extLst>
              <p:ext uri="{D42A27DB-BD31-4B8C-83A1-F6EECF244321}">
                <p14:modId xmlns:p14="http://schemas.microsoft.com/office/powerpoint/2010/main" val="1629938905"/>
              </p:ext>
            </p:extLst>
          </p:nvPr>
        </p:nvGraphicFramePr>
        <p:xfrm>
          <a:off x="4800600" y="3124200"/>
          <a:ext cx="1676400" cy="423863"/>
        </p:xfrm>
        <a:graphic>
          <a:graphicData uri="http://schemas.openxmlformats.org/presentationml/2006/ole">
            <mc:AlternateContent xmlns:mc="http://schemas.openxmlformats.org/markup-compatibility/2006">
              <mc:Choice xmlns:v="urn:schemas-microsoft-com:vml" Requires="v">
                <p:oleObj spid="_x0000_s258454" name="Equation" r:id="rId7" imgW="723900" imgH="177800" progId="Equation.DSMT4">
                  <p:embed/>
                </p:oleObj>
              </mc:Choice>
              <mc:Fallback>
                <p:oleObj name="Equation" r:id="rId7" imgW="723900" imgH="177800" progId="Equation.DSMT4">
                  <p:embed/>
                  <p:pic>
                    <p:nvPicPr>
                      <p:cNvPr id="0" name=""/>
                      <p:cNvPicPr>
                        <a:picLocks noChangeAspect="1" noChangeArrowheads="1"/>
                      </p:cNvPicPr>
                      <p:nvPr/>
                    </p:nvPicPr>
                    <p:blipFill>
                      <a:blip r:embed="rId8"/>
                      <a:srcRect/>
                      <a:stretch>
                        <a:fillRect/>
                      </a:stretch>
                    </p:blipFill>
                    <p:spPr bwMode="auto">
                      <a:xfrm>
                        <a:off x="4800600" y="3124200"/>
                        <a:ext cx="167640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8" name="Object 2"/>
          <p:cNvGraphicFramePr>
            <a:graphicFrameLocks noChangeAspect="1"/>
          </p:cNvGraphicFramePr>
          <p:nvPr>
            <p:extLst>
              <p:ext uri="{D42A27DB-BD31-4B8C-83A1-F6EECF244321}">
                <p14:modId xmlns:p14="http://schemas.microsoft.com/office/powerpoint/2010/main" val="1614504227"/>
              </p:ext>
            </p:extLst>
          </p:nvPr>
        </p:nvGraphicFramePr>
        <p:xfrm>
          <a:off x="2452688" y="4114800"/>
          <a:ext cx="1468437" cy="936625"/>
        </p:xfrm>
        <a:graphic>
          <a:graphicData uri="http://schemas.openxmlformats.org/presentationml/2006/ole">
            <mc:AlternateContent xmlns:mc="http://schemas.openxmlformats.org/markup-compatibility/2006">
              <mc:Choice xmlns:v="urn:schemas-microsoft-com:vml" Requires="v">
                <p:oleObj spid="_x0000_s258455" name="Equation" r:id="rId9" imgW="635000" imgH="393700" progId="Equation.DSMT4">
                  <p:embed/>
                </p:oleObj>
              </mc:Choice>
              <mc:Fallback>
                <p:oleObj name="Equation" r:id="rId9" imgW="635000" imgH="393700" progId="Equation.DSMT4">
                  <p:embed/>
                  <p:pic>
                    <p:nvPicPr>
                      <p:cNvPr id="0" name=""/>
                      <p:cNvPicPr>
                        <a:picLocks noChangeAspect="1" noChangeArrowheads="1"/>
                      </p:cNvPicPr>
                      <p:nvPr/>
                    </p:nvPicPr>
                    <p:blipFill>
                      <a:blip r:embed="rId10"/>
                      <a:srcRect/>
                      <a:stretch>
                        <a:fillRect/>
                      </a:stretch>
                    </p:blipFill>
                    <p:spPr bwMode="auto">
                      <a:xfrm>
                        <a:off x="2452688" y="4114800"/>
                        <a:ext cx="14684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9" name="Object 2"/>
          <p:cNvGraphicFramePr>
            <a:graphicFrameLocks noChangeAspect="1"/>
          </p:cNvGraphicFramePr>
          <p:nvPr>
            <p:extLst>
              <p:ext uri="{D42A27DB-BD31-4B8C-83A1-F6EECF244321}">
                <p14:modId xmlns:p14="http://schemas.microsoft.com/office/powerpoint/2010/main" val="2713121076"/>
              </p:ext>
            </p:extLst>
          </p:nvPr>
        </p:nvGraphicFramePr>
        <p:xfrm>
          <a:off x="4724400" y="4114800"/>
          <a:ext cx="1500187" cy="936625"/>
        </p:xfrm>
        <a:graphic>
          <a:graphicData uri="http://schemas.openxmlformats.org/presentationml/2006/ole">
            <mc:AlternateContent xmlns:mc="http://schemas.openxmlformats.org/markup-compatibility/2006">
              <mc:Choice xmlns:v="urn:schemas-microsoft-com:vml" Requires="v">
                <p:oleObj spid="_x0000_s258456" name="Equation" r:id="rId11" imgW="647700" imgH="393700" progId="Equation.DSMT4">
                  <p:embed/>
                </p:oleObj>
              </mc:Choice>
              <mc:Fallback>
                <p:oleObj name="Equation" r:id="rId11" imgW="647700" imgH="393700" progId="Equation.DSMT4">
                  <p:embed/>
                  <p:pic>
                    <p:nvPicPr>
                      <p:cNvPr id="0" name=""/>
                      <p:cNvPicPr>
                        <a:picLocks noChangeAspect="1" noChangeArrowheads="1"/>
                      </p:cNvPicPr>
                      <p:nvPr/>
                    </p:nvPicPr>
                    <p:blipFill>
                      <a:blip r:embed="rId12"/>
                      <a:srcRect/>
                      <a:stretch>
                        <a:fillRect/>
                      </a:stretch>
                    </p:blipFill>
                    <p:spPr bwMode="auto">
                      <a:xfrm>
                        <a:off x="4724400" y="4114800"/>
                        <a:ext cx="1500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710436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65"/>
                                        </p:tgtEl>
                                        <p:attrNameLst>
                                          <p:attrName>style.visibility</p:attrName>
                                        </p:attrNameLst>
                                      </p:cBhvr>
                                      <p:to>
                                        <p:strVal val="visible"/>
                                      </p:to>
                                    </p:set>
                                    <p:animEffect transition="in" filter="wipe(left)">
                                      <p:cBhvr>
                                        <p:cTn id="12" dur="500"/>
                                        <p:tgtEl>
                                          <p:spTgt spid="348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2">
                                            <p:txEl>
                                              <p:pRg st="3" end="3"/>
                                            </p:txEl>
                                          </p:spTgt>
                                        </p:tgtEl>
                                        <p:attrNameLst>
                                          <p:attrName>style.visibility</p:attrName>
                                        </p:attrNameLst>
                                      </p:cBhvr>
                                      <p:to>
                                        <p:strVal val="visible"/>
                                      </p:to>
                                    </p:set>
                                    <p:animEffect transition="in" filter="wipe(left)">
                                      <p:cBhvr>
                                        <p:cTn id="17" dur="500"/>
                                        <p:tgtEl>
                                          <p:spTgt spid="27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166"/>
                                        </p:tgtEl>
                                        <p:attrNameLst>
                                          <p:attrName>style.visibility</p:attrName>
                                        </p:attrNameLst>
                                      </p:cBhvr>
                                      <p:to>
                                        <p:strVal val="visible"/>
                                      </p:to>
                                    </p:set>
                                    <p:animEffect transition="in" filter="wipe(left)">
                                      <p:cBhvr>
                                        <p:cTn id="22" dur="500"/>
                                        <p:tgtEl>
                                          <p:spTgt spid="3481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167"/>
                                        </p:tgtEl>
                                        <p:attrNameLst>
                                          <p:attrName>style.visibility</p:attrName>
                                        </p:attrNameLst>
                                      </p:cBhvr>
                                      <p:to>
                                        <p:strVal val="visible"/>
                                      </p:to>
                                    </p:set>
                                    <p:animEffect transition="in" filter="wipe(left)">
                                      <p:cBhvr>
                                        <p:cTn id="27" dur="500"/>
                                        <p:tgtEl>
                                          <p:spTgt spid="348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2">
                                            <p:txEl>
                                              <p:pRg st="6" end="6"/>
                                            </p:txEl>
                                          </p:spTgt>
                                        </p:tgtEl>
                                        <p:attrNameLst>
                                          <p:attrName>style.visibility</p:attrName>
                                        </p:attrNameLst>
                                      </p:cBhvr>
                                      <p:to>
                                        <p:strVal val="visible"/>
                                      </p:to>
                                    </p:set>
                                    <p:animEffect transition="in" filter="wipe(left)">
                                      <p:cBhvr>
                                        <p:cTn id="32" dur="500"/>
                                        <p:tgtEl>
                                          <p:spTgt spid="276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8168"/>
                                        </p:tgtEl>
                                        <p:attrNameLst>
                                          <p:attrName>style.visibility</p:attrName>
                                        </p:attrNameLst>
                                      </p:cBhvr>
                                      <p:to>
                                        <p:strVal val="visible"/>
                                      </p:to>
                                    </p:set>
                                    <p:animEffect transition="in" filter="wipe(left)">
                                      <p:cBhvr>
                                        <p:cTn id="37" dur="500"/>
                                        <p:tgtEl>
                                          <p:spTgt spid="3481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8169"/>
                                        </p:tgtEl>
                                        <p:attrNameLst>
                                          <p:attrName>style.visibility</p:attrName>
                                        </p:attrNameLst>
                                      </p:cBhvr>
                                      <p:to>
                                        <p:strVal val="visible"/>
                                      </p:to>
                                    </p:set>
                                    <p:animEffect transition="in" filter="wipe(left)">
                                      <p:cBhvr>
                                        <p:cTn id="42" dur="500"/>
                                        <p:tgtEl>
                                          <p:spTgt spid="3481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2">
                                            <p:txEl>
                                              <p:pRg st="9" end="9"/>
                                            </p:txEl>
                                          </p:spTgt>
                                        </p:tgtEl>
                                        <p:attrNameLst>
                                          <p:attrName>style.visibility</p:attrName>
                                        </p:attrNameLst>
                                      </p:cBhvr>
                                      <p:to>
                                        <p:strVal val="visible"/>
                                      </p:to>
                                    </p:set>
                                    <p:animEffect transition="in" filter="wipe(left)">
                                      <p:cBhvr>
                                        <p:cTn id="47" dur="500"/>
                                        <p:tgtEl>
                                          <p:spTgt spid="276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457200" indent="-457200" eaLnBrk="1" hangingPunct="1">
              <a:spcBef>
                <a:spcPct val="20000"/>
              </a:spcBef>
              <a:buClr>
                <a:srgbClr val="3333CC"/>
              </a:buClr>
              <a:buSzPct val="65000"/>
              <a:buFont typeface="Arial"/>
              <a:buChar char="•"/>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eaLnBrk="1" hangingPunct="1">
              <a:spcBef>
                <a:spcPct val="20000"/>
              </a:spcBef>
              <a:buClr>
                <a:srgbClr val="3333CC"/>
              </a:buClr>
              <a:buSzPct val="65000"/>
            </a:pPr>
            <a:endParaRPr lang="en-US" sz="2800" dirty="0" smtClean="0">
              <a:solidFill>
                <a:srgbClr val="3333CC"/>
              </a:solidFill>
              <a:latin typeface="+mn-lt"/>
            </a:endParaRPr>
          </a:p>
          <a:p>
            <a:pPr eaLnBrk="1" hangingPunct="1">
              <a:spcBef>
                <a:spcPct val="20000"/>
              </a:spcBef>
              <a:buClr>
                <a:srgbClr val="3333CC"/>
              </a:buClr>
              <a:buSzPct val="65000"/>
            </a:pPr>
            <a:endParaRPr lang="en-US" sz="2800" dirty="0" smtClean="0">
              <a:solidFill>
                <a:srgbClr val="3333CC"/>
              </a:solidFill>
              <a:latin typeface="+mn-lt"/>
            </a:endParaRPr>
          </a:p>
          <a:p>
            <a:pPr eaLnBrk="1" hangingPunct="1">
              <a:spcBef>
                <a:spcPct val="20000"/>
              </a:spcBef>
              <a:buClr>
                <a:srgbClr val="3333CC"/>
              </a:buClr>
              <a:buSzPct val="65000"/>
            </a:pPr>
            <a:endParaRPr lang="en-US" sz="2800" dirty="0" smtClean="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marL="457200" indent="-457200" eaLnBrk="1" hangingPunct="1">
              <a:spcBef>
                <a:spcPct val="20000"/>
              </a:spcBef>
              <a:buClr>
                <a:srgbClr val="3333CC"/>
              </a:buClr>
              <a:buSzPct val="65000"/>
              <a:buFont typeface="Arial"/>
              <a:buChar char="•"/>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Mar. 24, 2014</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3525222969"/>
              </p:ext>
            </p:extLst>
          </p:nvPr>
        </p:nvGraphicFramePr>
        <p:xfrm>
          <a:off x="2651125" y="1066800"/>
          <a:ext cx="5121275" cy="636588"/>
        </p:xfrm>
        <a:graphic>
          <a:graphicData uri="http://schemas.openxmlformats.org/presentationml/2006/ole">
            <mc:AlternateContent xmlns:mc="http://schemas.openxmlformats.org/markup-compatibility/2006">
              <mc:Choice xmlns:v="urn:schemas-microsoft-com:vml" Requires="v">
                <p:oleObj spid="_x0000_s259236" name="Equation" r:id="rId4" imgW="2146300" imgH="266700" progId="Equation.DSMT4">
                  <p:embed/>
                </p:oleObj>
              </mc:Choice>
              <mc:Fallback>
                <p:oleObj name="Equation" r:id="rId4" imgW="2146300" imgH="266700" progId="Equation.DSMT4">
                  <p:embed/>
                  <p:pic>
                    <p:nvPicPr>
                      <p:cNvPr id="0" name=""/>
                      <p:cNvPicPr>
                        <a:picLocks noChangeAspect="1" noChangeArrowheads="1"/>
                      </p:cNvPicPr>
                      <p:nvPr/>
                    </p:nvPicPr>
                    <p:blipFill>
                      <a:blip r:embed="rId5"/>
                      <a:srcRect/>
                      <a:stretch>
                        <a:fillRect/>
                      </a:stretch>
                    </p:blipFill>
                    <p:spPr bwMode="auto">
                      <a:xfrm>
                        <a:off x="2651125" y="1066800"/>
                        <a:ext cx="5121275"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2"/>
          <p:cNvGraphicFramePr>
            <a:graphicFrameLocks noChangeAspect="1"/>
          </p:cNvGraphicFramePr>
          <p:nvPr>
            <p:extLst>
              <p:ext uri="{D42A27DB-BD31-4B8C-83A1-F6EECF244321}">
                <p14:modId xmlns:p14="http://schemas.microsoft.com/office/powerpoint/2010/main" val="4136233088"/>
              </p:ext>
            </p:extLst>
          </p:nvPr>
        </p:nvGraphicFramePr>
        <p:xfrm>
          <a:off x="3671887" y="5486400"/>
          <a:ext cx="1128713" cy="781050"/>
        </p:xfrm>
        <a:graphic>
          <a:graphicData uri="http://schemas.openxmlformats.org/presentationml/2006/ole">
            <mc:AlternateContent xmlns:mc="http://schemas.openxmlformats.org/markup-compatibility/2006">
              <mc:Choice xmlns:v="urn:schemas-microsoft-com:vml" Requires="v">
                <p:oleObj spid="_x0000_s259237"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srcRect/>
                      <a:stretch>
                        <a:fillRect/>
                      </a:stretch>
                    </p:blipFill>
                    <p:spPr bwMode="auto">
                      <a:xfrm>
                        <a:off x="3671887" y="5486400"/>
                        <a:ext cx="1128713"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50706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401"/>
                                        </p:tgtEl>
                                        <p:attrNameLst>
                                          <p:attrName>style.visibility</p:attrName>
                                        </p:attrNameLst>
                                      </p:cBhvr>
                                      <p:to>
                                        <p:strVal val="visible"/>
                                      </p:to>
                                    </p:set>
                                    <p:animEffect transition="in" filter="wipe(left)">
                                      <p:cBhvr>
                                        <p:cTn id="7" dur="500"/>
                                        <p:tgtEl>
                                          <p:spTgt spid="594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left)">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8677">
                                            <p:txEl>
                                              <p:pRg st="0" end="0"/>
                                            </p:txEl>
                                          </p:spTgt>
                                        </p:tgtEl>
                                        <p:attrNameLst>
                                          <p:attrName>style.visibility</p:attrName>
                                        </p:attrNameLst>
                                      </p:cBhvr>
                                      <p:to>
                                        <p:strVal val="visible"/>
                                      </p:to>
                                    </p:set>
                                    <p:anim calcmode="lin" valueType="num">
                                      <p:cBhvr>
                                        <p:cTn id="17" dur="500" fill="hold"/>
                                        <p:tgtEl>
                                          <p:spTgt spid="2867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67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2867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715"/>
            <a:ext cx="8229600" cy="712787"/>
          </a:xfrm>
        </p:spPr>
        <p:txBody>
          <a:bodyPr/>
          <a:lstStyle/>
          <a:p>
            <a:pPr eaLnBrk="1" hangingPunct="1">
              <a:defRPr/>
            </a:pPr>
            <a:r>
              <a:rPr lang="en-US" dirty="0" smtClean="0">
                <a:cs typeface="+mj-cs"/>
              </a:rPr>
              <a:t>Dispersion</a:t>
            </a:r>
          </a:p>
        </p:txBody>
      </p:sp>
      <p:sp>
        <p:nvSpPr>
          <p:cNvPr id="60419" name="Rectangle 3"/>
          <p:cNvSpPr>
            <a:spLocks noGrp="1" noChangeArrowheads="1"/>
          </p:cNvSpPr>
          <p:nvPr>
            <p:ph type="body" sz="half" idx="1"/>
          </p:nvPr>
        </p:nvSpPr>
        <p:spPr>
          <a:xfrm>
            <a:off x="457200" y="685800"/>
            <a:ext cx="8307388" cy="4649788"/>
          </a:xfrm>
        </p:spPr>
        <p:txBody>
          <a:bodyPr/>
          <a:lstStyle/>
          <a:p>
            <a:pPr eaLnBrk="1" hangingPunct="1">
              <a:buFont typeface="Arial"/>
              <a:buChar char="•"/>
              <a:defRPr/>
            </a:pPr>
            <a:r>
              <a:rPr lang="en-US" sz="2800" dirty="0" smtClean="0">
                <a:cs typeface="+mn-cs"/>
              </a:rPr>
              <a:t>Considering the group velocity of a de Broglie wave packet yields:</a:t>
            </a:r>
          </a:p>
          <a:p>
            <a:pPr eaLnBrk="1" hangingPunct="1">
              <a:buFont typeface="Arial"/>
              <a:buChar char="•"/>
              <a:defRPr/>
            </a:pPr>
            <a:endParaRPr lang="en-US" sz="2800" dirty="0" smtClean="0">
              <a:cs typeface="+mn-cs"/>
            </a:endParaRPr>
          </a:p>
          <a:p>
            <a:pPr marL="0" indent="0" eaLnBrk="1" hangingPunct="1">
              <a:buNone/>
              <a:defRPr/>
            </a:pPr>
            <a:r>
              <a:rPr lang="en-US" sz="2800" dirty="0" smtClean="0">
                <a:cs typeface="+mn-cs"/>
              </a:rPr>
              <a:t>							</a:t>
            </a:r>
          </a:p>
          <a:p>
            <a:pPr eaLnBrk="1" hangingPunct="1">
              <a:buFont typeface="Arial"/>
              <a:buChar char="•"/>
              <a:defRPr/>
            </a:pPr>
            <a:r>
              <a:rPr lang="en-US" sz="2800" dirty="0" smtClean="0">
                <a:cs typeface="+mn-cs"/>
              </a:rPr>
              <a:t>The relationship between the phase velocity and the group velocity is    </a:t>
            </a:r>
          </a:p>
          <a:p>
            <a:pPr eaLnBrk="1" hangingPunct="1">
              <a:buFont typeface="Arial"/>
              <a:buChar char="•"/>
              <a:defRPr/>
            </a:pPr>
            <a:endParaRPr lang="en-US" sz="2800" dirty="0" smtClean="0">
              <a:cs typeface="+mn-cs"/>
            </a:endParaRPr>
          </a:p>
          <a:p>
            <a:pPr eaLnBrk="1" hangingPunct="1">
              <a:buFont typeface="Arial"/>
              <a:buChar char="•"/>
              <a:defRPr/>
            </a:pPr>
            <a:r>
              <a:rPr lang="en-US" sz="2800" dirty="0" smtClean="0">
                <a:cs typeface="+mn-cs"/>
              </a:rPr>
              <a:t>Hence the group velocity may be greater or less than the phase velocity. A medium is called </a:t>
            </a:r>
            <a:r>
              <a:rPr lang="en-US" sz="2800" b="1" dirty="0" err="1" smtClean="0">
                <a:cs typeface="+mn-cs"/>
              </a:rPr>
              <a:t>nondispersive</a:t>
            </a:r>
            <a:r>
              <a:rPr lang="en-US" sz="2800" dirty="0" smtClean="0">
                <a:cs typeface="+mn-cs"/>
              </a:rPr>
              <a:t> when the phase velocity is the same for all frequencies and equal to the group velocity.							</a:t>
            </a: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0322" name="Object 2"/>
          <p:cNvGraphicFramePr>
            <a:graphicFrameLocks noChangeAspect="1"/>
          </p:cNvGraphicFramePr>
          <p:nvPr>
            <p:extLst>
              <p:ext uri="{D42A27DB-BD31-4B8C-83A1-F6EECF244321}">
                <p14:modId xmlns:p14="http://schemas.microsoft.com/office/powerpoint/2010/main" val="2355718378"/>
              </p:ext>
            </p:extLst>
          </p:nvPr>
        </p:nvGraphicFramePr>
        <p:xfrm>
          <a:off x="2654300" y="3255963"/>
          <a:ext cx="1538288" cy="858837"/>
        </p:xfrm>
        <a:graphic>
          <a:graphicData uri="http://schemas.openxmlformats.org/presentationml/2006/ole">
            <mc:AlternateContent xmlns:mc="http://schemas.openxmlformats.org/markup-compatibility/2006">
              <mc:Choice xmlns:v="urn:schemas-microsoft-com:vml" Requires="v">
                <p:oleObj spid="_x0000_s260420"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2654300" y="3255963"/>
                        <a:ext cx="1538288"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4" name="Object 2"/>
          <p:cNvGraphicFramePr>
            <a:graphicFrameLocks noChangeAspect="1"/>
          </p:cNvGraphicFramePr>
          <p:nvPr>
            <p:extLst>
              <p:ext uri="{D42A27DB-BD31-4B8C-83A1-F6EECF244321}">
                <p14:modId xmlns:p14="http://schemas.microsoft.com/office/powerpoint/2010/main" val="1655241366"/>
              </p:ext>
            </p:extLst>
          </p:nvPr>
        </p:nvGraphicFramePr>
        <p:xfrm>
          <a:off x="3594100" y="1468438"/>
          <a:ext cx="2051050" cy="969962"/>
        </p:xfrm>
        <a:graphic>
          <a:graphicData uri="http://schemas.openxmlformats.org/presentationml/2006/ole">
            <mc:AlternateContent xmlns:mc="http://schemas.openxmlformats.org/markup-compatibility/2006">
              <mc:Choice xmlns:v="urn:schemas-microsoft-com:vml" Requires="v">
                <p:oleObj spid="_x0000_s260421" name="Equation" r:id="rId5" imgW="965200" imgH="444500" progId="Equation.DSMT4">
                  <p:embed/>
                </p:oleObj>
              </mc:Choice>
              <mc:Fallback>
                <p:oleObj name="Equation" r:id="rId5" imgW="965200" imgH="444500" progId="Equation.DSMT4">
                  <p:embed/>
                  <p:pic>
                    <p:nvPicPr>
                      <p:cNvPr id="0" name=""/>
                      <p:cNvPicPr>
                        <a:picLocks noChangeAspect="1" noChangeArrowheads="1"/>
                      </p:cNvPicPr>
                      <p:nvPr/>
                    </p:nvPicPr>
                    <p:blipFill>
                      <a:blip r:embed="rId6"/>
                      <a:srcRect/>
                      <a:stretch>
                        <a:fillRect/>
                      </a:stretch>
                    </p:blipFill>
                    <p:spPr bwMode="auto">
                      <a:xfrm>
                        <a:off x="3594100" y="1468438"/>
                        <a:ext cx="2051050"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7" name="Object 2"/>
          <p:cNvGraphicFramePr>
            <a:graphicFrameLocks noChangeAspect="1"/>
          </p:cNvGraphicFramePr>
          <p:nvPr>
            <p:extLst>
              <p:ext uri="{D42A27DB-BD31-4B8C-83A1-F6EECF244321}">
                <p14:modId xmlns:p14="http://schemas.microsoft.com/office/powerpoint/2010/main" val="2419128112"/>
              </p:ext>
            </p:extLst>
          </p:nvPr>
        </p:nvGraphicFramePr>
        <p:xfrm>
          <a:off x="4189413" y="3276600"/>
          <a:ext cx="1511300" cy="858838"/>
        </p:xfrm>
        <a:graphic>
          <a:graphicData uri="http://schemas.openxmlformats.org/presentationml/2006/ole">
            <mc:AlternateContent xmlns:mc="http://schemas.openxmlformats.org/markup-compatibility/2006">
              <mc:Choice xmlns:v="urn:schemas-microsoft-com:vml" Requires="v">
                <p:oleObj spid="_x0000_s260422" name="Equation" r:id="rId7" imgW="711200" imgH="393700" progId="Equation.DSMT4">
                  <p:embed/>
                </p:oleObj>
              </mc:Choice>
              <mc:Fallback>
                <p:oleObj name="Equation" r:id="rId7" imgW="711200" imgH="393700" progId="Equation.DSMT4">
                  <p:embed/>
                  <p:pic>
                    <p:nvPicPr>
                      <p:cNvPr id="0" name=""/>
                      <p:cNvPicPr>
                        <a:picLocks noChangeAspect="1" noChangeArrowheads="1"/>
                      </p:cNvPicPr>
                      <p:nvPr/>
                    </p:nvPicPr>
                    <p:blipFill>
                      <a:blip r:embed="rId8"/>
                      <a:srcRect/>
                      <a:stretch>
                        <a:fillRect/>
                      </a:stretch>
                    </p:blipFill>
                    <p:spPr bwMode="auto">
                      <a:xfrm>
                        <a:off x="4189413" y="3276600"/>
                        <a:ext cx="15113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8" name="Object 2"/>
          <p:cNvGraphicFramePr>
            <a:graphicFrameLocks noChangeAspect="1"/>
          </p:cNvGraphicFramePr>
          <p:nvPr>
            <p:extLst>
              <p:ext uri="{D42A27DB-BD31-4B8C-83A1-F6EECF244321}">
                <p14:modId xmlns:p14="http://schemas.microsoft.com/office/powerpoint/2010/main" val="3038202822"/>
              </p:ext>
            </p:extLst>
          </p:nvPr>
        </p:nvGraphicFramePr>
        <p:xfrm>
          <a:off x="5661025" y="3214688"/>
          <a:ext cx="1563688" cy="885825"/>
        </p:xfrm>
        <a:graphic>
          <a:graphicData uri="http://schemas.openxmlformats.org/presentationml/2006/ole">
            <mc:AlternateContent xmlns:mc="http://schemas.openxmlformats.org/markup-compatibility/2006">
              <mc:Choice xmlns:v="urn:schemas-microsoft-com:vml" Requires="v">
                <p:oleObj spid="_x0000_s260423" name="Equation" r:id="rId9" imgW="736600" imgH="406400" progId="Equation.DSMT4">
                  <p:embed/>
                </p:oleObj>
              </mc:Choice>
              <mc:Fallback>
                <p:oleObj name="Equation" r:id="rId9" imgW="736600" imgH="406400" progId="Equation.DSMT4">
                  <p:embed/>
                  <p:pic>
                    <p:nvPicPr>
                      <p:cNvPr id="0" name=""/>
                      <p:cNvPicPr>
                        <a:picLocks noChangeAspect="1" noChangeArrowheads="1"/>
                      </p:cNvPicPr>
                      <p:nvPr/>
                    </p:nvPicPr>
                    <p:blipFill>
                      <a:blip r:embed="rId10"/>
                      <a:srcRect/>
                      <a:stretch>
                        <a:fillRect/>
                      </a:stretch>
                    </p:blipFill>
                    <p:spPr bwMode="auto">
                      <a:xfrm>
                        <a:off x="5661025" y="3214688"/>
                        <a:ext cx="15636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3338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0324"/>
                                        </p:tgtEl>
                                        <p:attrNameLst>
                                          <p:attrName>style.visibility</p:attrName>
                                        </p:attrNameLst>
                                      </p:cBhvr>
                                      <p:to>
                                        <p:strVal val="visible"/>
                                      </p:to>
                                    </p:set>
                                    <p:animEffect transition="in" filter="wipe(left)">
                                      <p:cBhvr>
                                        <p:cTn id="12" dur="500"/>
                                        <p:tgtEl>
                                          <p:spTgt spid="4403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wipe(left)">
                                      <p:cBhvr>
                                        <p:cTn id="17" dur="5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0322"/>
                                        </p:tgtEl>
                                        <p:attrNameLst>
                                          <p:attrName>style.visibility</p:attrName>
                                        </p:attrNameLst>
                                      </p:cBhvr>
                                      <p:to>
                                        <p:strVal val="visible"/>
                                      </p:to>
                                    </p:set>
                                    <p:animEffect transition="in" filter="wipe(left)">
                                      <p:cBhvr>
                                        <p:cTn id="22" dur="500"/>
                                        <p:tgtEl>
                                          <p:spTgt spid="4403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0327"/>
                                        </p:tgtEl>
                                        <p:attrNameLst>
                                          <p:attrName>style.visibility</p:attrName>
                                        </p:attrNameLst>
                                      </p:cBhvr>
                                      <p:to>
                                        <p:strVal val="visible"/>
                                      </p:to>
                                    </p:set>
                                    <p:animEffect transition="in" filter="wipe(left)">
                                      <p:cBhvr>
                                        <p:cTn id="27" dur="500"/>
                                        <p:tgtEl>
                                          <p:spTgt spid="4403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0328"/>
                                        </p:tgtEl>
                                        <p:attrNameLst>
                                          <p:attrName>style.visibility</p:attrName>
                                        </p:attrNameLst>
                                      </p:cBhvr>
                                      <p:to>
                                        <p:strVal val="visible"/>
                                      </p:to>
                                    </p:set>
                                    <p:animEffect transition="in" filter="wipe(left)">
                                      <p:cBhvr>
                                        <p:cTn id="32" dur="500"/>
                                        <p:tgtEl>
                                          <p:spTgt spid="4403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60419">
                                            <p:txEl>
                                              <p:pRg st="5" end="5"/>
                                            </p:txEl>
                                          </p:spTgt>
                                        </p:tgtEl>
                                        <p:attrNameLst>
                                          <p:attrName>style.visibility</p:attrName>
                                        </p:attrNameLst>
                                      </p:cBhvr>
                                      <p:to>
                                        <p:strVal val="visible"/>
                                      </p:to>
                                    </p:set>
                                    <p:animEffect transition="in" filter="wipe(left)">
                                      <p:cBhvr>
                                        <p:cTn id="37"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0"/>
            <a:ext cx="6705600" cy="838200"/>
          </a:xfrm>
        </p:spPr>
        <p:txBody>
          <a:bodyPr/>
          <a:lstStyle/>
          <a:p>
            <a:pPr eaLnBrk="1" hangingPunct="1">
              <a:defRPr/>
            </a:pPr>
            <a:r>
              <a:rPr lang="en-US" sz="3400" dirty="0" smtClean="0">
                <a:cs typeface="+mj-cs"/>
              </a:rPr>
              <a:t>Waves or Particles?</a:t>
            </a:r>
          </a:p>
        </p:txBody>
      </p:sp>
      <p:sp>
        <p:nvSpPr>
          <p:cNvPr id="61444" name="Rectangle 4"/>
          <p:cNvSpPr>
            <a:spLocks noGrp="1" noChangeArrowheads="1"/>
          </p:cNvSpPr>
          <p:nvPr>
            <p:ph type="body" sz="half" idx="1"/>
          </p:nvPr>
        </p:nvSpPr>
        <p:spPr>
          <a:xfrm>
            <a:off x="457200" y="685800"/>
            <a:ext cx="5257800" cy="4878387"/>
          </a:xfrm>
        </p:spPr>
        <p:txBody>
          <a:bodyPr/>
          <a:lstStyle/>
          <a:p>
            <a:pPr eaLnBrk="1" hangingPunct="1">
              <a:buFont typeface="Arial"/>
              <a:buChar char="•"/>
              <a:defRPr/>
            </a:pPr>
            <a:r>
              <a:rPr lang="en-US" sz="2800" dirty="0" smtClean="0">
                <a:cs typeface="+mn-cs"/>
              </a:rPr>
              <a:t>Young’s double-slit diffraction experiment demonstrates the wave property of light.</a:t>
            </a:r>
          </a:p>
          <a:p>
            <a:pPr eaLnBrk="1" hangingPunct="1">
              <a:buFont typeface="Arial"/>
              <a:buChar char="•"/>
              <a:defRPr/>
            </a:pPr>
            <a:r>
              <a:rPr lang="en-US" sz="2800" dirty="0" smtClean="0">
                <a:cs typeface="+mn-cs"/>
              </a:rPr>
              <a:t>However, dimming the light results in single flashes on the screen representative of particles.</a:t>
            </a:r>
          </a:p>
        </p:txBody>
      </p:sp>
      <p:pic>
        <p:nvPicPr>
          <p:cNvPr id="30730" name="Picture 1"/>
          <p:cNvPicPr>
            <a:picLocks/>
          </p:cNvPicPr>
          <p:nvPr/>
        </p:nvPicPr>
        <p:blipFill>
          <a:blip r:embed="rId2"/>
          <a:srcRect/>
          <a:stretch>
            <a:fillRect/>
          </a:stretch>
        </p:blipFill>
        <p:spPr bwMode="auto">
          <a:xfrm>
            <a:off x="457200" y="3352800"/>
            <a:ext cx="5257800" cy="3276600"/>
          </a:xfrm>
          <a:prstGeom prst="rect">
            <a:avLst/>
          </a:prstGeom>
          <a:noFill/>
          <a:ln w="9525">
            <a:noFill/>
            <a:miter lim="800000"/>
            <a:headEnd/>
            <a:tailEnd/>
          </a:ln>
        </p:spPr>
      </p:pic>
      <p:pic>
        <p:nvPicPr>
          <p:cNvPr id="30731" name="Picture 1"/>
          <p:cNvPicPr>
            <a:picLocks/>
          </p:cNvPicPr>
          <p:nvPr/>
        </p:nvPicPr>
        <p:blipFill>
          <a:blip r:embed="rId3"/>
          <a:srcRect/>
          <a:stretch>
            <a:fillRect/>
          </a:stretch>
        </p:blipFill>
        <p:spPr bwMode="auto">
          <a:xfrm>
            <a:off x="5943600" y="381000"/>
            <a:ext cx="2895600" cy="1447800"/>
          </a:xfrm>
          <a:prstGeom prst="rect">
            <a:avLst/>
          </a:prstGeom>
          <a:noFill/>
          <a:ln w="9525">
            <a:noFill/>
            <a:miter lim="800000"/>
            <a:headEnd/>
            <a:tailEnd/>
          </a:ln>
        </p:spPr>
      </p:pic>
      <p:pic>
        <p:nvPicPr>
          <p:cNvPr id="30732" name="Picture 1"/>
          <p:cNvPicPr>
            <a:picLocks/>
          </p:cNvPicPr>
          <p:nvPr/>
        </p:nvPicPr>
        <p:blipFill>
          <a:blip r:embed="rId4"/>
          <a:srcRect/>
          <a:stretch>
            <a:fillRect/>
          </a:stretch>
        </p:blipFill>
        <p:spPr bwMode="auto">
          <a:xfrm>
            <a:off x="5943600" y="1905000"/>
            <a:ext cx="2895600" cy="1524000"/>
          </a:xfrm>
          <a:prstGeom prst="rect">
            <a:avLst/>
          </a:prstGeom>
          <a:noFill/>
          <a:ln w="9525">
            <a:noFill/>
            <a:miter lim="800000"/>
            <a:headEnd/>
            <a:tailEnd/>
          </a:ln>
        </p:spPr>
      </p:pic>
      <p:pic>
        <p:nvPicPr>
          <p:cNvPr id="30733" name="Picture 1"/>
          <p:cNvPicPr>
            <a:picLocks/>
          </p:cNvPicPr>
          <p:nvPr/>
        </p:nvPicPr>
        <p:blipFill>
          <a:blip r:embed="rId5"/>
          <a:srcRect/>
          <a:stretch>
            <a:fillRect/>
          </a:stretch>
        </p:blipFill>
        <p:spPr bwMode="auto">
          <a:xfrm>
            <a:off x="5943600" y="3467100"/>
            <a:ext cx="2971800" cy="1600200"/>
          </a:xfrm>
          <a:prstGeom prst="rect">
            <a:avLst/>
          </a:prstGeom>
          <a:noFill/>
          <a:ln w="9525">
            <a:noFill/>
            <a:miter lim="800000"/>
            <a:headEnd/>
            <a:tailEnd/>
          </a:ln>
        </p:spPr>
      </p:pic>
      <p:pic>
        <p:nvPicPr>
          <p:cNvPr id="30734" name="Picture 1"/>
          <p:cNvPicPr>
            <a:picLocks/>
          </p:cNvPicPr>
          <p:nvPr/>
        </p:nvPicPr>
        <p:blipFill>
          <a:blip r:embed="rId6"/>
          <a:srcRect/>
          <a:stretch>
            <a:fillRect/>
          </a:stretch>
        </p:blipFill>
        <p:spPr bwMode="auto">
          <a:xfrm>
            <a:off x="5943600" y="5086350"/>
            <a:ext cx="2971800" cy="1447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Mar. 24, 2014</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998661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wipe(left)">
                                      <p:cBhvr>
                                        <p:cTn id="7" dur="500"/>
                                        <p:tgtEl>
                                          <p:spTgt spid="61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4">
                                            <p:txEl>
                                              <p:pRg st="1" end="1"/>
                                            </p:txEl>
                                          </p:spTgt>
                                        </p:tgtEl>
                                        <p:attrNameLst>
                                          <p:attrName>style.visibility</p:attrName>
                                        </p:attrNameLst>
                                      </p:cBhvr>
                                      <p:to>
                                        <p:strVal val="visible"/>
                                      </p:to>
                                    </p:set>
                                    <p:animEffect transition="in" filter="wipe(left)">
                                      <p:cBhvr>
                                        <p:cTn id="12" dur="500"/>
                                        <p:tgtEl>
                                          <p:spTgt spid="614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30"/>
                                        </p:tgtEl>
                                        <p:attrNameLst>
                                          <p:attrName>style.visibility</p:attrName>
                                        </p:attrNameLst>
                                      </p:cBhvr>
                                      <p:to>
                                        <p:strVal val="visible"/>
                                      </p:to>
                                    </p:set>
                                    <p:animEffect transition="in" filter="wipe(left)">
                                      <p:cBhvr>
                                        <p:cTn id="17" dur="500"/>
                                        <p:tgtEl>
                                          <p:spTgt spid="307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731"/>
                                        </p:tgtEl>
                                        <p:attrNameLst>
                                          <p:attrName>style.visibility</p:attrName>
                                        </p:attrNameLst>
                                      </p:cBhvr>
                                      <p:to>
                                        <p:strVal val="visible"/>
                                      </p:to>
                                    </p:set>
                                    <p:anim calcmode="lin" valueType="num">
                                      <p:cBhvr>
                                        <p:cTn id="22" dur="500" fill="hold"/>
                                        <p:tgtEl>
                                          <p:spTgt spid="30731"/>
                                        </p:tgtEl>
                                        <p:attrNameLst>
                                          <p:attrName>ppt_w</p:attrName>
                                        </p:attrNameLst>
                                      </p:cBhvr>
                                      <p:tavLst>
                                        <p:tav tm="0">
                                          <p:val>
                                            <p:fltVal val="0"/>
                                          </p:val>
                                        </p:tav>
                                        <p:tav tm="100000">
                                          <p:val>
                                            <p:strVal val="#ppt_w"/>
                                          </p:val>
                                        </p:tav>
                                      </p:tavLst>
                                    </p:anim>
                                    <p:anim calcmode="lin" valueType="num">
                                      <p:cBhvr>
                                        <p:cTn id="23" dur="500" fill="hold"/>
                                        <p:tgtEl>
                                          <p:spTgt spid="30731"/>
                                        </p:tgtEl>
                                        <p:attrNameLst>
                                          <p:attrName>ppt_h</p:attrName>
                                        </p:attrNameLst>
                                      </p:cBhvr>
                                      <p:tavLst>
                                        <p:tav tm="0">
                                          <p:val>
                                            <p:fltVal val="0"/>
                                          </p:val>
                                        </p:tav>
                                        <p:tav tm="100000">
                                          <p:val>
                                            <p:strVal val="#ppt_h"/>
                                          </p:val>
                                        </p:tav>
                                      </p:tavLst>
                                    </p:anim>
                                    <p:animEffect transition="in" filter="fade">
                                      <p:cBhvr>
                                        <p:cTn id="24" dur="500"/>
                                        <p:tgtEl>
                                          <p:spTgt spid="307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32"/>
                                        </p:tgtEl>
                                        <p:attrNameLst>
                                          <p:attrName>style.visibility</p:attrName>
                                        </p:attrNameLst>
                                      </p:cBhvr>
                                      <p:to>
                                        <p:strVal val="visible"/>
                                      </p:to>
                                    </p:set>
                                    <p:anim calcmode="lin" valueType="num">
                                      <p:cBhvr>
                                        <p:cTn id="29" dur="500" fill="hold"/>
                                        <p:tgtEl>
                                          <p:spTgt spid="30732"/>
                                        </p:tgtEl>
                                        <p:attrNameLst>
                                          <p:attrName>ppt_w</p:attrName>
                                        </p:attrNameLst>
                                      </p:cBhvr>
                                      <p:tavLst>
                                        <p:tav tm="0">
                                          <p:val>
                                            <p:fltVal val="0"/>
                                          </p:val>
                                        </p:tav>
                                        <p:tav tm="100000">
                                          <p:val>
                                            <p:strVal val="#ppt_w"/>
                                          </p:val>
                                        </p:tav>
                                      </p:tavLst>
                                    </p:anim>
                                    <p:anim calcmode="lin" valueType="num">
                                      <p:cBhvr>
                                        <p:cTn id="30" dur="500" fill="hold"/>
                                        <p:tgtEl>
                                          <p:spTgt spid="30732"/>
                                        </p:tgtEl>
                                        <p:attrNameLst>
                                          <p:attrName>ppt_h</p:attrName>
                                        </p:attrNameLst>
                                      </p:cBhvr>
                                      <p:tavLst>
                                        <p:tav tm="0">
                                          <p:val>
                                            <p:fltVal val="0"/>
                                          </p:val>
                                        </p:tav>
                                        <p:tav tm="100000">
                                          <p:val>
                                            <p:strVal val="#ppt_h"/>
                                          </p:val>
                                        </p:tav>
                                      </p:tavLst>
                                    </p:anim>
                                    <p:animEffect transition="in" filter="fade">
                                      <p:cBhvr>
                                        <p:cTn id="31" dur="500"/>
                                        <p:tgtEl>
                                          <p:spTgt spid="3073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0733"/>
                                        </p:tgtEl>
                                        <p:attrNameLst>
                                          <p:attrName>style.visibility</p:attrName>
                                        </p:attrNameLst>
                                      </p:cBhvr>
                                      <p:to>
                                        <p:strVal val="visible"/>
                                      </p:to>
                                    </p:set>
                                    <p:anim calcmode="lin" valueType="num">
                                      <p:cBhvr>
                                        <p:cTn id="36" dur="500" fill="hold"/>
                                        <p:tgtEl>
                                          <p:spTgt spid="30733"/>
                                        </p:tgtEl>
                                        <p:attrNameLst>
                                          <p:attrName>ppt_w</p:attrName>
                                        </p:attrNameLst>
                                      </p:cBhvr>
                                      <p:tavLst>
                                        <p:tav tm="0">
                                          <p:val>
                                            <p:fltVal val="0"/>
                                          </p:val>
                                        </p:tav>
                                        <p:tav tm="100000">
                                          <p:val>
                                            <p:strVal val="#ppt_w"/>
                                          </p:val>
                                        </p:tav>
                                      </p:tavLst>
                                    </p:anim>
                                    <p:anim calcmode="lin" valueType="num">
                                      <p:cBhvr>
                                        <p:cTn id="37" dur="500" fill="hold"/>
                                        <p:tgtEl>
                                          <p:spTgt spid="30733"/>
                                        </p:tgtEl>
                                        <p:attrNameLst>
                                          <p:attrName>ppt_h</p:attrName>
                                        </p:attrNameLst>
                                      </p:cBhvr>
                                      <p:tavLst>
                                        <p:tav tm="0">
                                          <p:val>
                                            <p:fltVal val="0"/>
                                          </p:val>
                                        </p:tav>
                                        <p:tav tm="100000">
                                          <p:val>
                                            <p:strVal val="#ppt_h"/>
                                          </p:val>
                                        </p:tav>
                                      </p:tavLst>
                                    </p:anim>
                                    <p:animEffect transition="in" filter="fade">
                                      <p:cBhvr>
                                        <p:cTn id="38" dur="500"/>
                                        <p:tgtEl>
                                          <p:spTgt spid="3073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0734"/>
                                        </p:tgtEl>
                                        <p:attrNameLst>
                                          <p:attrName>style.visibility</p:attrName>
                                        </p:attrNameLst>
                                      </p:cBhvr>
                                      <p:to>
                                        <p:strVal val="visible"/>
                                      </p:to>
                                    </p:set>
                                    <p:anim calcmode="lin" valueType="num">
                                      <p:cBhvr>
                                        <p:cTn id="43" dur="500" fill="hold"/>
                                        <p:tgtEl>
                                          <p:spTgt spid="30734"/>
                                        </p:tgtEl>
                                        <p:attrNameLst>
                                          <p:attrName>ppt_w</p:attrName>
                                        </p:attrNameLst>
                                      </p:cBhvr>
                                      <p:tavLst>
                                        <p:tav tm="0">
                                          <p:val>
                                            <p:fltVal val="0"/>
                                          </p:val>
                                        </p:tav>
                                        <p:tav tm="100000">
                                          <p:val>
                                            <p:strVal val="#ppt_w"/>
                                          </p:val>
                                        </p:tav>
                                      </p:tavLst>
                                    </p:anim>
                                    <p:anim calcmode="lin" valueType="num">
                                      <p:cBhvr>
                                        <p:cTn id="44" dur="500" fill="hold"/>
                                        <p:tgtEl>
                                          <p:spTgt spid="30734"/>
                                        </p:tgtEl>
                                        <p:attrNameLst>
                                          <p:attrName>ppt_h</p:attrName>
                                        </p:attrNameLst>
                                      </p:cBhvr>
                                      <p:tavLst>
                                        <p:tav tm="0">
                                          <p:val>
                                            <p:fltVal val="0"/>
                                          </p:val>
                                        </p:tav>
                                        <p:tav tm="100000">
                                          <p:val>
                                            <p:strVal val="#ppt_h"/>
                                          </p:val>
                                        </p:tav>
                                      </p:tavLst>
                                    </p:anim>
                                    <p:animEffect transition="in" filter="fade">
                                      <p:cBhvr>
                                        <p:cTn id="45"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0"/>
            <a:ext cx="7772400" cy="914400"/>
          </a:xfrm>
        </p:spPr>
        <p:txBody>
          <a:bodyPr/>
          <a:lstStyle/>
          <a:p>
            <a:pPr eaLnBrk="1" hangingPunct="1">
              <a:defRPr/>
            </a:pPr>
            <a:r>
              <a:rPr lang="en-US" sz="3400" dirty="0" smtClean="0">
                <a:cs typeface="+mj-cs"/>
              </a:rPr>
              <a:t>Electron Double-Slit Experiment</a:t>
            </a:r>
          </a:p>
        </p:txBody>
      </p:sp>
      <p:sp>
        <p:nvSpPr>
          <p:cNvPr id="62469" name="Rectangle 5"/>
          <p:cNvSpPr>
            <a:spLocks noGrp="1" noChangeArrowheads="1"/>
          </p:cNvSpPr>
          <p:nvPr>
            <p:ph type="body" sz="half" idx="1"/>
          </p:nvPr>
        </p:nvSpPr>
        <p:spPr>
          <a:xfrm>
            <a:off x="457200" y="836613"/>
            <a:ext cx="3963988" cy="4878387"/>
          </a:xfrm>
        </p:spPr>
        <p:txBody>
          <a:bodyPr/>
          <a:lstStyle/>
          <a:p>
            <a:pPr eaLnBrk="1" hangingPunct="1">
              <a:buFont typeface="Arial"/>
              <a:buChar char="•"/>
              <a:defRPr/>
            </a:pPr>
            <a:r>
              <a:rPr lang="en-US" sz="2400" dirty="0" smtClean="0">
                <a:cs typeface="+mn-cs"/>
              </a:rPr>
              <a:t>C. </a:t>
            </a:r>
            <a:r>
              <a:rPr lang="en-US" sz="2400" dirty="0" err="1" smtClean="0">
                <a:cs typeface="+mn-cs"/>
              </a:rPr>
              <a:t>Jönsson</a:t>
            </a:r>
            <a:r>
              <a:rPr lang="en-US" sz="2400" dirty="0" smtClean="0">
                <a:cs typeface="+mn-cs"/>
              </a:rPr>
              <a:t> of </a:t>
            </a:r>
            <a:r>
              <a:rPr lang="en-US" sz="2400" dirty="0" err="1" smtClean="0">
                <a:cs typeface="+mn-cs"/>
              </a:rPr>
              <a:t>Tübingen</a:t>
            </a:r>
            <a:r>
              <a:rPr lang="en-US" sz="2400" dirty="0" smtClean="0">
                <a:cs typeface="+mn-cs"/>
              </a:rPr>
              <a:t>, Germany, succeeded in 1961 in showing double-slit interference effects for electrons by constructing very narrow slits and using relatively large distances between the slits and the observation screen.</a:t>
            </a:r>
          </a:p>
          <a:p>
            <a:pPr eaLnBrk="1" hangingPunct="1">
              <a:buFont typeface="Arial"/>
              <a:buChar char="•"/>
              <a:defRPr/>
            </a:pPr>
            <a:r>
              <a:rPr lang="en-US" sz="2400" dirty="0" smtClean="0">
                <a:cs typeface="+mn-cs"/>
              </a:rPr>
              <a:t>This experiment demonstrated that precisely the same behavior occurs for both light (waves) and electrons (particles).</a:t>
            </a:r>
          </a:p>
        </p:txBody>
      </p:sp>
      <p:pic>
        <p:nvPicPr>
          <p:cNvPr id="31749" name="Picture 1"/>
          <p:cNvPicPr>
            <a:picLocks/>
          </p:cNvPicPr>
          <p:nvPr/>
        </p:nvPicPr>
        <p:blipFill>
          <a:blip r:embed="rId2"/>
          <a:srcRect/>
          <a:stretch>
            <a:fillRect/>
          </a:stretch>
        </p:blipFill>
        <p:spPr bwMode="auto">
          <a:xfrm>
            <a:off x="4953000" y="1066800"/>
            <a:ext cx="3886200" cy="487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Mar. 24, 2014</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1868953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wipe(left)">
                                      <p:cBhvr>
                                        <p:cTn id="7" dur="500"/>
                                        <p:tgtEl>
                                          <p:spTgt spid="624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2469">
                                            <p:txEl>
                                              <p:pRg st="1" end="1"/>
                                            </p:txEl>
                                          </p:spTgt>
                                        </p:tgtEl>
                                        <p:attrNameLst>
                                          <p:attrName>style.visibility</p:attrName>
                                        </p:attrNameLst>
                                      </p:cBhvr>
                                      <p:to>
                                        <p:strVal val="visible"/>
                                      </p:to>
                                    </p:set>
                                    <p:animEffect transition="in" filter="wipe(left)">
                                      <p:cBhvr>
                                        <p:cTn id="12" dur="500"/>
                                        <p:tgtEl>
                                          <p:spTgt spid="62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 calcmode="lin" valueType="num">
                                      <p:cBhvr>
                                        <p:cTn id="17" dur="500" fill="hold"/>
                                        <p:tgtEl>
                                          <p:spTgt spid="31749"/>
                                        </p:tgtEl>
                                        <p:attrNameLst>
                                          <p:attrName>ppt_w</p:attrName>
                                        </p:attrNameLst>
                                      </p:cBhvr>
                                      <p:tavLst>
                                        <p:tav tm="0">
                                          <p:val>
                                            <p:fltVal val="0"/>
                                          </p:val>
                                        </p:tav>
                                        <p:tav tm="100000">
                                          <p:val>
                                            <p:strVal val="#ppt_w"/>
                                          </p:val>
                                        </p:tav>
                                      </p:tavLst>
                                    </p:anim>
                                    <p:anim calcmode="lin" valueType="num">
                                      <p:cBhvr>
                                        <p:cTn id="18" dur="500" fill="hold"/>
                                        <p:tgtEl>
                                          <p:spTgt spid="31749"/>
                                        </p:tgtEl>
                                        <p:attrNameLst>
                                          <p:attrName>ppt_h</p:attrName>
                                        </p:attrNameLst>
                                      </p:cBhvr>
                                      <p:tavLst>
                                        <p:tav tm="0">
                                          <p:val>
                                            <p:fltVal val="0"/>
                                          </p:val>
                                        </p:tav>
                                        <p:tav tm="100000">
                                          <p:val>
                                            <p:strVal val="#ppt_h"/>
                                          </p:val>
                                        </p:tav>
                                      </p:tavLst>
                                    </p:anim>
                                    <p:animEffect transition="in" filter="fade">
                                      <p:cBhvr>
                                        <p:cTn id="19"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36587"/>
          </a:xfrm>
        </p:spPr>
        <p:txBody>
          <a:bodyPr/>
          <a:lstStyle/>
          <a:p>
            <a:pPr eaLnBrk="1" hangingPunct="1">
              <a:defRPr/>
            </a:pPr>
            <a:r>
              <a:rPr lang="en-US" sz="4000" dirty="0" smtClean="0">
                <a:cs typeface="+mj-cs"/>
              </a:rPr>
              <a:t>Which slit?</a:t>
            </a:r>
          </a:p>
        </p:txBody>
      </p:sp>
      <p:sp>
        <p:nvSpPr>
          <p:cNvPr id="57348" name="Rectangle 4"/>
          <p:cNvSpPr>
            <a:spLocks noGrp="1" noChangeArrowheads="1"/>
          </p:cNvSpPr>
          <p:nvPr>
            <p:ph type="body" sz="half" idx="1"/>
          </p:nvPr>
        </p:nvSpPr>
        <p:spPr>
          <a:xfrm>
            <a:off x="457200" y="533400"/>
            <a:ext cx="8231188" cy="5486400"/>
          </a:xfrm>
        </p:spPr>
        <p:txBody>
          <a:bodyPr/>
          <a:lstStyle/>
          <a:p>
            <a:pPr eaLnBrk="1" hangingPunct="1">
              <a:lnSpc>
                <a:spcPct val="90000"/>
              </a:lnSpc>
              <a:buFont typeface="Arial"/>
              <a:buChar char="•"/>
              <a:defRPr/>
            </a:pPr>
            <a:r>
              <a:rPr lang="en-US" sz="2400" dirty="0" smtClean="0">
                <a:cs typeface="+mn-cs"/>
              </a:rPr>
              <a:t>To determine which slit the electron went through: We set up a light shining on the double slit and use a powerful microscope to look at the region. After the electron passes through one of the slits, light bounces off the electron; we observe the reflected light, so we know which slit the electron came through.</a:t>
            </a:r>
          </a:p>
          <a:p>
            <a:pPr eaLnBrk="1" hangingPunct="1">
              <a:lnSpc>
                <a:spcPct val="90000"/>
              </a:lnSpc>
              <a:buFont typeface="Arial"/>
              <a:buChar char="•"/>
              <a:defRPr/>
            </a:pPr>
            <a:r>
              <a:rPr lang="en-US" sz="2400" dirty="0" smtClean="0">
                <a:cs typeface="+mn-cs"/>
              </a:rPr>
              <a:t>Use a subscript </a:t>
            </a:r>
            <a:r>
              <a:rPr lang="ja-JP" altLang="en-US" sz="2400" dirty="0" smtClean="0">
                <a:cs typeface="+mn-cs"/>
              </a:rPr>
              <a:t>“</a:t>
            </a:r>
            <a:r>
              <a:rPr lang="en-US" sz="2400" dirty="0" smtClean="0">
                <a:cs typeface="+mn-cs"/>
              </a:rPr>
              <a:t>ph</a:t>
            </a:r>
            <a:r>
              <a:rPr lang="ja-JP" altLang="en-US" sz="2400" dirty="0" smtClean="0">
                <a:cs typeface="+mn-cs"/>
              </a:rPr>
              <a:t>”</a:t>
            </a:r>
            <a:r>
              <a:rPr lang="en-US" sz="2400" dirty="0" smtClean="0">
                <a:cs typeface="+mn-cs"/>
              </a:rPr>
              <a:t> to denote variables for light (photon). Therefore the momentum of the photon is</a:t>
            </a:r>
          </a:p>
          <a:p>
            <a:pPr eaLnBrk="1" hangingPunct="1">
              <a:lnSpc>
                <a:spcPct val="90000"/>
              </a:lnSpc>
              <a:buFont typeface="Arial"/>
              <a:buChar char="•"/>
              <a:defRPr/>
            </a:pPr>
            <a:endParaRPr lang="en-US" sz="2400" dirty="0" smtClean="0">
              <a:cs typeface="+mn-cs"/>
            </a:endParaRPr>
          </a:p>
          <a:p>
            <a:pPr marL="0" indent="0" eaLnBrk="1" hangingPunct="1">
              <a:lnSpc>
                <a:spcPct val="90000"/>
              </a:lnSpc>
              <a:buNone/>
              <a:defRPr/>
            </a:pPr>
            <a:endParaRPr lang="en-US" sz="2400" dirty="0" smtClean="0">
              <a:cs typeface="+mn-cs"/>
            </a:endParaRPr>
          </a:p>
          <a:p>
            <a:pPr eaLnBrk="1" hangingPunct="1">
              <a:lnSpc>
                <a:spcPct val="90000"/>
              </a:lnSpc>
              <a:buFont typeface="Arial"/>
              <a:buChar char="•"/>
              <a:defRPr/>
            </a:pPr>
            <a:r>
              <a:rPr lang="en-US" sz="2400" dirty="0" smtClean="0">
                <a:cs typeface="+mn-cs"/>
              </a:rPr>
              <a:t>The momentum of the electrons will be on the order of		         .</a:t>
            </a:r>
          </a:p>
          <a:p>
            <a:pPr eaLnBrk="1" hangingPunct="1">
              <a:lnSpc>
                <a:spcPct val="90000"/>
              </a:lnSpc>
              <a:buFont typeface="Arial"/>
              <a:buChar char="•"/>
              <a:defRPr/>
            </a:pPr>
            <a:endParaRPr lang="en-US" sz="2400" dirty="0" smtClean="0">
              <a:cs typeface="+mn-cs"/>
            </a:endParaRPr>
          </a:p>
          <a:p>
            <a:pPr eaLnBrk="1" hangingPunct="1">
              <a:lnSpc>
                <a:spcPct val="90000"/>
              </a:lnSpc>
              <a:buFont typeface="Arial"/>
              <a:buChar char="•"/>
              <a:defRPr/>
            </a:pPr>
            <a:r>
              <a:rPr lang="en-US" sz="2400" dirty="0" smtClean="0">
                <a:cs typeface="+mn-cs"/>
              </a:rPr>
              <a:t>The difficulty is that the momentum of the photons used to determine which slit the electron went through is sufficiently great to strongly modify the momentum of the electron itself, thus changing the direction of the electron! The attempt to identify which slit the electron is passing through will in itself change the interference pattern.</a:t>
            </a: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4418" name="Object 2"/>
          <p:cNvGraphicFramePr>
            <a:graphicFrameLocks noChangeAspect="1"/>
          </p:cNvGraphicFramePr>
          <p:nvPr>
            <p:extLst>
              <p:ext uri="{D42A27DB-BD31-4B8C-83A1-F6EECF244321}">
                <p14:modId xmlns:p14="http://schemas.microsoft.com/office/powerpoint/2010/main" val="3837484918"/>
              </p:ext>
            </p:extLst>
          </p:nvPr>
        </p:nvGraphicFramePr>
        <p:xfrm>
          <a:off x="4903788" y="2743200"/>
          <a:ext cx="1927225" cy="990600"/>
        </p:xfrm>
        <a:graphic>
          <a:graphicData uri="http://schemas.openxmlformats.org/presentationml/2006/ole">
            <mc:AlternateContent xmlns:mc="http://schemas.openxmlformats.org/markup-compatibility/2006">
              <mc:Choice xmlns:v="urn:schemas-microsoft-com:vml" Requires="v">
                <p:oleObj spid="_x0000_s261284" name="Equation" r:id="rId3" imgW="863600" imgH="444500" progId="Equation.DSMT4">
                  <p:embed/>
                </p:oleObj>
              </mc:Choice>
              <mc:Fallback>
                <p:oleObj name="Equation" r:id="rId3" imgW="863600" imgH="444500" progId="Equation.DSMT4">
                  <p:embed/>
                  <p:pic>
                    <p:nvPicPr>
                      <p:cNvPr id="0" name=""/>
                      <p:cNvPicPr>
                        <a:picLocks noChangeAspect="1" noChangeArrowheads="1"/>
                      </p:cNvPicPr>
                      <p:nvPr/>
                    </p:nvPicPr>
                    <p:blipFill>
                      <a:blip r:embed="rId4"/>
                      <a:srcRect/>
                      <a:stretch>
                        <a:fillRect/>
                      </a:stretch>
                    </p:blipFill>
                    <p:spPr bwMode="auto">
                      <a:xfrm>
                        <a:off x="4903788" y="2743200"/>
                        <a:ext cx="19272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4419" name="Object 3"/>
          <p:cNvGraphicFramePr>
            <a:graphicFrameLocks noChangeAspect="1"/>
          </p:cNvGraphicFramePr>
          <p:nvPr>
            <p:extLst>
              <p:ext uri="{D42A27DB-BD31-4B8C-83A1-F6EECF244321}">
                <p14:modId xmlns:p14="http://schemas.microsoft.com/office/powerpoint/2010/main" val="1322417030"/>
              </p:ext>
            </p:extLst>
          </p:nvPr>
        </p:nvGraphicFramePr>
        <p:xfrm>
          <a:off x="6872288" y="3581400"/>
          <a:ext cx="1670050" cy="962025"/>
        </p:xfrm>
        <a:graphic>
          <a:graphicData uri="http://schemas.openxmlformats.org/presentationml/2006/ole">
            <mc:AlternateContent xmlns:mc="http://schemas.openxmlformats.org/markup-compatibility/2006">
              <mc:Choice xmlns:v="urn:schemas-microsoft-com:vml" Requires="v">
                <p:oleObj spid="_x0000_s261285" name="Equation" r:id="rId5" imgW="749300" imgH="431800" progId="Equation.DSMT4">
                  <p:embed/>
                </p:oleObj>
              </mc:Choice>
              <mc:Fallback>
                <p:oleObj name="Equation" r:id="rId5" imgW="749300" imgH="431800" progId="Equation.DSMT4">
                  <p:embed/>
                  <p:pic>
                    <p:nvPicPr>
                      <p:cNvPr id="0" name=""/>
                      <p:cNvPicPr>
                        <a:picLocks noChangeAspect="1" noChangeArrowheads="1"/>
                      </p:cNvPicPr>
                      <p:nvPr/>
                    </p:nvPicPr>
                    <p:blipFill>
                      <a:blip r:embed="rId6"/>
                      <a:srcRect/>
                      <a:stretch>
                        <a:fillRect/>
                      </a:stretch>
                    </p:blipFill>
                    <p:spPr bwMode="auto">
                      <a:xfrm>
                        <a:off x="6872288" y="3581400"/>
                        <a:ext cx="16700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0567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wipe(left)">
                                      <p:cBhvr>
                                        <p:cTn id="7" dur="5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348">
                                            <p:txEl>
                                              <p:pRg st="1" end="1"/>
                                            </p:txEl>
                                          </p:spTgt>
                                        </p:tgtEl>
                                        <p:attrNameLst>
                                          <p:attrName>style.visibility</p:attrName>
                                        </p:attrNameLst>
                                      </p:cBhvr>
                                      <p:to>
                                        <p:strVal val="visible"/>
                                      </p:to>
                                    </p:set>
                                    <p:animEffect transition="in" filter="wipe(left)">
                                      <p:cBhvr>
                                        <p:cTn id="12" dur="500"/>
                                        <p:tgtEl>
                                          <p:spTgt spid="57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4418"/>
                                        </p:tgtEl>
                                        <p:attrNameLst>
                                          <p:attrName>style.visibility</p:attrName>
                                        </p:attrNameLst>
                                      </p:cBhvr>
                                      <p:to>
                                        <p:strVal val="visible"/>
                                      </p:to>
                                    </p:set>
                                    <p:animEffect transition="in" filter="wipe(left)">
                                      <p:cBhvr>
                                        <p:cTn id="17" dur="500"/>
                                        <p:tgtEl>
                                          <p:spTgt spid="4444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7348">
                                            <p:txEl>
                                              <p:pRg st="4" end="4"/>
                                            </p:txEl>
                                          </p:spTgt>
                                        </p:tgtEl>
                                        <p:attrNameLst>
                                          <p:attrName>style.visibility</p:attrName>
                                        </p:attrNameLst>
                                      </p:cBhvr>
                                      <p:to>
                                        <p:strVal val="visible"/>
                                      </p:to>
                                    </p:set>
                                    <p:animEffect transition="in" filter="wipe(left)">
                                      <p:cBhvr>
                                        <p:cTn id="22" dur="500"/>
                                        <p:tgtEl>
                                          <p:spTgt spid="573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4419"/>
                                        </p:tgtEl>
                                        <p:attrNameLst>
                                          <p:attrName>style.visibility</p:attrName>
                                        </p:attrNameLst>
                                      </p:cBhvr>
                                      <p:to>
                                        <p:strVal val="visible"/>
                                      </p:to>
                                    </p:set>
                                    <p:animEffect transition="in" filter="wipe(left)">
                                      <p:cBhvr>
                                        <p:cTn id="27" dur="500"/>
                                        <p:tgtEl>
                                          <p:spTgt spid="4444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57348">
                                            <p:txEl>
                                              <p:pRg st="6" end="6"/>
                                            </p:txEl>
                                          </p:spTgt>
                                        </p:tgtEl>
                                        <p:attrNameLst>
                                          <p:attrName>style.visibility</p:attrName>
                                        </p:attrNameLst>
                                      </p:cBhvr>
                                      <p:to>
                                        <p:strVal val="visible"/>
                                      </p:to>
                                    </p:set>
                                    <p:animEffect transition="in" filter="wipe(left)">
                                      <p:cBhvr>
                                        <p:cTn id="32" dur="500"/>
                                        <p:tgtEl>
                                          <p:spTgt spid="573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smtClean="0">
                <a:cs typeface="ＭＳ Ｐゴシック" pitchFamily="-84" charset="-128"/>
              </a:rPr>
              <a:t>Bohr’</a:t>
            </a:r>
            <a:r>
              <a:rPr lang="en-US" altLang="ja-JP" b="1" dirty="0" smtClean="0">
                <a:cs typeface="ＭＳ Ｐゴシック" pitchFamily="-84" charset="-128"/>
              </a:rPr>
              <a:t>s </a:t>
            </a:r>
            <a:r>
              <a:rPr lang="en-US" altLang="ja-JP" b="1" dirty="0">
                <a:cs typeface="ＭＳ Ｐゴシック" pitchFamily="-84" charset="-128"/>
              </a:rPr>
              <a:t>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a:t>
            </a:r>
            <a:r>
              <a:rPr lang="en-US" dirty="0" smtClean="0">
                <a:cs typeface="ＭＳ Ｐゴシック" pitchFamily="-84" charset="-128"/>
              </a:rPr>
              <a:t>the </a:t>
            </a:r>
            <a:r>
              <a:rPr lang="en-US" dirty="0">
                <a:cs typeface="ＭＳ Ｐゴシック" pitchFamily="-84" charset="-128"/>
              </a:rPr>
              <a:t>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Mar. 24, 2014</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3727123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Uncertainty Principle</a:t>
            </a:r>
          </a:p>
        </p:txBody>
      </p:sp>
      <p:sp>
        <p:nvSpPr>
          <p:cNvPr id="34819" name="Rectangle 7"/>
          <p:cNvSpPr>
            <a:spLocks noGrp="1" noChangeArrowheads="1"/>
          </p:cNvSpPr>
          <p:nvPr>
            <p:ph type="body" sz="half" idx="1"/>
          </p:nvPr>
        </p:nvSpPr>
        <p:spPr>
          <a:xfrm>
            <a:off x="457200" y="838200"/>
            <a:ext cx="8383588" cy="4497388"/>
          </a:xfrm>
        </p:spPr>
        <p:txBody>
          <a:bodyPr/>
          <a:lstStyle/>
          <a:p>
            <a:pPr eaLnBrk="1" hangingPunct="1"/>
            <a:r>
              <a:rPr lang="en-US" sz="2800" dirty="0">
                <a:cs typeface="ＭＳ Ｐゴシック" pitchFamily="-84" charset="-128"/>
              </a:rPr>
              <a:t>It is impossible to measure simultaneously, with no uncertainty, the precise values of </a:t>
            </a:r>
            <a:r>
              <a:rPr lang="en-US" sz="2800" i="1" dirty="0" err="1">
                <a:cs typeface="ＭＳ Ｐゴシック" pitchFamily="-84" charset="-128"/>
              </a:rPr>
              <a:t>k</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for the same particle. The wave number </a:t>
            </a:r>
            <a:r>
              <a:rPr lang="en-US" sz="2800" i="1" dirty="0" err="1">
                <a:cs typeface="ＭＳ Ｐゴシック" pitchFamily="-84" charset="-128"/>
              </a:rPr>
              <a:t>k</a:t>
            </a:r>
            <a:r>
              <a:rPr lang="en-US" sz="2800" dirty="0">
                <a:cs typeface="ＭＳ Ｐゴシック" pitchFamily="-84" charset="-128"/>
              </a:rPr>
              <a:t> may be rewritten as</a:t>
            </a:r>
          </a:p>
          <a:p>
            <a:pPr eaLnBrk="1" hangingPunct="1"/>
            <a:endParaRPr lang="en-US" sz="2800" dirty="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For the case of a Gaussian wave packet we have</a:t>
            </a: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r>
              <a:rPr lang="en-US" sz="2800" dirty="0">
                <a:cs typeface="ＭＳ Ｐゴシック" pitchFamily="-84" charset="-128"/>
              </a:rPr>
              <a:t>	Thus for a single particle we have </a:t>
            </a:r>
            <a:r>
              <a:rPr lang="en-US" sz="2800" dirty="0" smtClean="0">
                <a:cs typeface="ＭＳ Ｐゴシック" pitchFamily="-84" charset="-128"/>
              </a:rPr>
              <a:t>Heisenberg’</a:t>
            </a:r>
            <a:r>
              <a:rPr lang="en-US" altLang="ja-JP" sz="2800" dirty="0" smtClean="0">
                <a:cs typeface="ＭＳ Ｐゴシック" pitchFamily="-84" charset="-128"/>
              </a:rPr>
              <a:t>s </a:t>
            </a:r>
            <a:r>
              <a:rPr lang="en-US" altLang="ja-JP" sz="2800" b="1" dirty="0">
                <a:cs typeface="ＭＳ Ｐゴシック" pitchFamily="-84" charset="-128"/>
              </a:rPr>
              <a:t>uncertainty principle</a:t>
            </a:r>
            <a:r>
              <a:rPr lang="en-US" altLang="ja-JP" sz="2800" dirty="0">
                <a:cs typeface="ＭＳ Ｐゴシック" pitchFamily="-84" charset="-128"/>
              </a:rPr>
              <a:t>:</a:t>
            </a:r>
          </a:p>
          <a:p>
            <a:pPr eaLnBrk="1" hangingPunct="1">
              <a:buFont typeface="Wingdings" pitchFamily="-84" charset="2"/>
              <a:buNone/>
            </a:pPr>
            <a:endParaRPr lang="en-US" sz="2800" dirty="0">
              <a:cs typeface="ＭＳ Ｐゴシック" pitchFamily="-84" charset="-128"/>
            </a:endParaRPr>
          </a:p>
        </p:txBody>
      </p:sp>
      <p:pic>
        <p:nvPicPr>
          <p:cNvPr id="34820" name="Picture 27"/>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Mar. 24, 2014</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6466" name="Object 2"/>
          <p:cNvGraphicFramePr>
            <a:graphicFrameLocks noChangeAspect="1"/>
          </p:cNvGraphicFramePr>
          <p:nvPr>
            <p:extLst>
              <p:ext uri="{D42A27DB-BD31-4B8C-83A1-F6EECF244321}">
                <p14:modId xmlns:p14="http://schemas.microsoft.com/office/powerpoint/2010/main" val="2136454287"/>
              </p:ext>
            </p:extLst>
          </p:nvPr>
        </p:nvGraphicFramePr>
        <p:xfrm>
          <a:off x="2390775" y="2286000"/>
          <a:ext cx="3625850" cy="962025"/>
        </p:xfrm>
        <a:graphic>
          <a:graphicData uri="http://schemas.openxmlformats.org/presentationml/2006/ole">
            <mc:AlternateContent xmlns:mc="http://schemas.openxmlformats.org/markup-compatibility/2006">
              <mc:Choice xmlns:v="urn:schemas-microsoft-com:vml" Requires="v">
                <p:oleObj spid="_x0000_s262388" name="Equation" r:id="rId4" imgW="1625600" imgH="431800" progId="Equation.DSMT4">
                  <p:embed/>
                </p:oleObj>
              </mc:Choice>
              <mc:Fallback>
                <p:oleObj name="Equation" r:id="rId4" imgW="1625600" imgH="431800" progId="Equation.DSMT4">
                  <p:embed/>
                  <p:pic>
                    <p:nvPicPr>
                      <p:cNvPr id="0" name=""/>
                      <p:cNvPicPr>
                        <a:picLocks noChangeAspect="1" noChangeArrowheads="1"/>
                      </p:cNvPicPr>
                      <p:nvPr/>
                    </p:nvPicPr>
                    <p:blipFill>
                      <a:blip r:embed="rId5"/>
                      <a:srcRect/>
                      <a:stretch>
                        <a:fillRect/>
                      </a:stretch>
                    </p:blipFill>
                    <p:spPr bwMode="auto">
                      <a:xfrm>
                        <a:off x="2390775" y="2286000"/>
                        <a:ext cx="36258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7" name="Object 3"/>
          <p:cNvGraphicFramePr>
            <a:graphicFrameLocks noChangeAspect="1"/>
          </p:cNvGraphicFramePr>
          <p:nvPr>
            <p:extLst>
              <p:ext uri="{D42A27DB-BD31-4B8C-83A1-F6EECF244321}">
                <p14:modId xmlns:p14="http://schemas.microsoft.com/office/powerpoint/2010/main" val="2344790677"/>
              </p:ext>
            </p:extLst>
          </p:nvPr>
        </p:nvGraphicFramePr>
        <p:xfrm>
          <a:off x="2908300" y="3886200"/>
          <a:ext cx="2608263" cy="877888"/>
        </p:xfrm>
        <a:graphic>
          <a:graphicData uri="http://schemas.openxmlformats.org/presentationml/2006/ole">
            <mc:AlternateContent xmlns:mc="http://schemas.openxmlformats.org/markup-compatibility/2006">
              <mc:Choice xmlns:v="urn:schemas-microsoft-com:vml" Requires="v">
                <p:oleObj spid="_x0000_s262389" name="Equation" r:id="rId6" imgW="1168400" imgH="393700" progId="Equation.DSMT4">
                  <p:embed/>
                </p:oleObj>
              </mc:Choice>
              <mc:Fallback>
                <p:oleObj name="Equation" r:id="rId6" imgW="1168400" imgH="393700" progId="Equation.DSMT4">
                  <p:embed/>
                  <p:pic>
                    <p:nvPicPr>
                      <p:cNvPr id="0" name=""/>
                      <p:cNvPicPr>
                        <a:picLocks noChangeAspect="1" noChangeArrowheads="1"/>
                      </p:cNvPicPr>
                      <p:nvPr/>
                    </p:nvPicPr>
                    <p:blipFill>
                      <a:blip r:embed="rId7"/>
                      <a:srcRect/>
                      <a:stretch>
                        <a:fillRect/>
                      </a:stretch>
                    </p:blipFill>
                    <p:spPr bwMode="auto">
                      <a:xfrm>
                        <a:off x="2908300" y="3886200"/>
                        <a:ext cx="2608263" cy="8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8" name="Object 4"/>
          <p:cNvGraphicFramePr>
            <a:graphicFrameLocks noChangeAspect="1"/>
          </p:cNvGraphicFramePr>
          <p:nvPr>
            <p:extLst>
              <p:ext uri="{D42A27DB-BD31-4B8C-83A1-F6EECF244321}">
                <p14:modId xmlns:p14="http://schemas.microsoft.com/office/powerpoint/2010/main" val="935935958"/>
              </p:ext>
            </p:extLst>
          </p:nvPr>
        </p:nvGraphicFramePr>
        <p:xfrm>
          <a:off x="3595688" y="5334000"/>
          <a:ext cx="1528762" cy="877888"/>
        </p:xfrm>
        <a:graphic>
          <a:graphicData uri="http://schemas.openxmlformats.org/presentationml/2006/ole">
            <mc:AlternateContent xmlns:mc="http://schemas.openxmlformats.org/markup-compatibility/2006">
              <mc:Choice xmlns:v="urn:schemas-microsoft-com:vml" Requires="v">
                <p:oleObj spid="_x0000_s262390" name="Equation" r:id="rId8" imgW="685800" imgH="393700" progId="Equation.DSMT4">
                  <p:embed/>
                </p:oleObj>
              </mc:Choice>
              <mc:Fallback>
                <p:oleObj name="Equation" r:id="rId8" imgW="685800" imgH="393700" progId="Equation.DSMT4">
                  <p:embed/>
                  <p:pic>
                    <p:nvPicPr>
                      <p:cNvPr id="0" name=""/>
                      <p:cNvPicPr>
                        <a:picLocks noChangeAspect="1" noChangeArrowheads="1"/>
                      </p:cNvPicPr>
                      <p:nvPr/>
                    </p:nvPicPr>
                    <p:blipFill>
                      <a:blip r:embed="rId9"/>
                      <a:srcRect/>
                      <a:stretch>
                        <a:fillRect/>
                      </a:stretch>
                    </p:blipFill>
                    <p:spPr bwMode="auto">
                      <a:xfrm>
                        <a:off x="3595688" y="5334000"/>
                        <a:ext cx="1528762" cy="8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66737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6466"/>
                                        </p:tgtEl>
                                        <p:attrNameLst>
                                          <p:attrName>style.visibility</p:attrName>
                                        </p:attrNameLst>
                                      </p:cBhvr>
                                      <p:to>
                                        <p:strVal val="visible"/>
                                      </p:to>
                                    </p:set>
                                    <p:animEffect transition="in" filter="wipe(left)">
                                      <p:cBhvr>
                                        <p:cTn id="12" dur="500"/>
                                        <p:tgtEl>
                                          <p:spTgt spid="4464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wipe(left)">
                                      <p:cBhvr>
                                        <p:cTn id="17" dur="500"/>
                                        <p:tgtEl>
                                          <p:spTgt spid="34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6467"/>
                                        </p:tgtEl>
                                        <p:attrNameLst>
                                          <p:attrName>style.visibility</p:attrName>
                                        </p:attrNameLst>
                                      </p:cBhvr>
                                      <p:to>
                                        <p:strVal val="visible"/>
                                      </p:to>
                                    </p:set>
                                    <p:animEffect transition="in" filter="wipe(left)">
                                      <p:cBhvr>
                                        <p:cTn id="22" dur="500"/>
                                        <p:tgtEl>
                                          <p:spTgt spid="4464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9">
                                            <p:txEl>
                                              <p:pRg st="6" end="6"/>
                                            </p:txEl>
                                          </p:spTgt>
                                        </p:tgtEl>
                                        <p:attrNameLst>
                                          <p:attrName>style.visibility</p:attrName>
                                        </p:attrNameLst>
                                      </p:cBhvr>
                                      <p:to>
                                        <p:strVal val="visible"/>
                                      </p:to>
                                    </p:set>
                                    <p:animEffect transition="in" filter="wipe(left)">
                                      <p:cBhvr>
                                        <p:cTn id="27" dur="500"/>
                                        <p:tgtEl>
                                          <p:spTgt spid="348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6468"/>
                                        </p:tgtEl>
                                        <p:attrNameLst>
                                          <p:attrName>style.visibility</p:attrName>
                                        </p:attrNameLst>
                                      </p:cBhvr>
                                      <p:to>
                                        <p:strVal val="visible"/>
                                      </p:to>
                                    </p:set>
                                    <p:animEffect transition="in" filter="wipe(left)">
                                      <p:cBhvr>
                                        <p:cTn id="32" dur="500"/>
                                        <p:tgtEl>
                                          <p:spTgt spid="446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Mar. 24,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762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486400"/>
          </a:xfrm>
        </p:spPr>
        <p:txBody>
          <a:bodyPr/>
          <a:lstStyle/>
          <a:p>
            <a:pPr eaLnBrk="1" hangingPunct="1"/>
            <a:r>
              <a:rPr lang="en-US" dirty="0" smtClean="0"/>
              <a:t>Research paper template has been uploaded onto the class web page link to research</a:t>
            </a:r>
            <a:endParaRPr lang="en-US" dirty="0"/>
          </a:p>
          <a:p>
            <a:pPr eaLnBrk="1" hangingPunct="1"/>
            <a:r>
              <a:rPr lang="en-US" dirty="0" smtClean="0"/>
              <a:t>Special colloquium on April 2, triple extra credit</a:t>
            </a:r>
          </a:p>
          <a:p>
            <a:pPr eaLnBrk="1" hangingPunct="1"/>
            <a:r>
              <a:rPr lang="en-US" dirty="0" smtClean="0"/>
              <a:t>Colloquium this Wednesday at 4pm in SH101</a:t>
            </a:r>
          </a:p>
        </p:txBody>
      </p:sp>
    </p:spTree>
    <p:extLst>
      <p:ext uri="{BB962C8B-B14F-4D97-AF65-F5344CB8AC3E}">
        <p14:creationId xmlns:p14="http://schemas.microsoft.com/office/powerpoint/2010/main" val="266034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Energy Uncertainty</a:t>
            </a:r>
          </a:p>
        </p:txBody>
      </p:sp>
      <p:sp>
        <p:nvSpPr>
          <p:cNvPr id="35843" name="Rectangle 3"/>
          <p:cNvSpPr>
            <a:spLocks noGrp="1" noChangeArrowheads="1"/>
          </p:cNvSpPr>
          <p:nvPr>
            <p:ph type="body" sz="half" idx="1"/>
          </p:nvPr>
        </p:nvSpPr>
        <p:spPr>
          <a:xfrm>
            <a:off x="381000" y="762000"/>
            <a:ext cx="8383588" cy="4878388"/>
          </a:xfrm>
        </p:spPr>
        <p:txBody>
          <a:bodyPr/>
          <a:lstStyle/>
          <a:p>
            <a:pPr eaLnBrk="1" hangingPunct="1"/>
            <a:r>
              <a:rPr lang="en-US" sz="2800" dirty="0">
                <a:cs typeface="ＭＳ Ｐゴシック" pitchFamily="-84" charset="-128"/>
              </a:rPr>
              <a:t>If we are uncertain as to the exact position of a particle, for example an electron somewhere inside an atom, the particle </a:t>
            </a:r>
            <a:r>
              <a:rPr lang="en-US" sz="2800" dirty="0" smtClean="0">
                <a:cs typeface="ＭＳ Ｐゴシック" pitchFamily="-84" charset="-128"/>
              </a:rPr>
              <a:t>can’</a:t>
            </a:r>
            <a:r>
              <a:rPr lang="en-US" altLang="ja-JP" sz="2800" dirty="0" smtClean="0">
                <a:cs typeface="ＭＳ Ｐゴシック" pitchFamily="-84" charset="-128"/>
              </a:rPr>
              <a:t>t </a:t>
            </a:r>
            <a:r>
              <a:rPr lang="en-US" altLang="ja-JP" sz="2800" dirty="0">
                <a:cs typeface="ＭＳ Ｐゴシック" pitchFamily="-84" charset="-128"/>
              </a:rPr>
              <a:t>have zero kinetic energy</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The energy uncertainty of a Gaussian wave packet </a:t>
            </a:r>
            <a:r>
              <a:rPr lang="en-US" sz="2800" dirty="0" smtClean="0">
                <a:cs typeface="ＭＳ Ｐゴシック" pitchFamily="-84" charset="-128"/>
              </a:rPr>
              <a:t>is</a:t>
            </a:r>
          </a:p>
          <a:p>
            <a:pPr eaLnBrk="1" hangingPunct="1"/>
            <a:endParaRPr lang="en-US" sz="2800" dirty="0">
              <a:cs typeface="ＭＳ Ｐゴシック" pitchFamily="-84" charset="-128"/>
            </a:endParaRPr>
          </a:p>
          <a:p>
            <a:pPr eaLnBrk="1" hangingPunct="1">
              <a:buFont typeface="Wingdings" pitchFamily="-84" charset="2"/>
              <a:buNone/>
            </a:pPr>
            <a:r>
              <a:rPr lang="en-US" sz="2800" dirty="0">
                <a:cs typeface="ＭＳ Ｐゴシック" pitchFamily="-84" charset="-128"/>
              </a:rPr>
              <a:t>	combined with the angular frequency </a:t>
            </a:r>
            <a:r>
              <a:rPr lang="en-US" sz="2800" dirty="0" smtClean="0">
                <a:cs typeface="ＭＳ Ｐゴシック" pitchFamily="-84" charset="-128"/>
              </a:rPr>
              <a:t>relation</a:t>
            </a:r>
          </a:p>
          <a:p>
            <a:pPr eaLnBrk="1" hangingPunct="1">
              <a:buFont typeface="Wingdings" pitchFamily="-84" charset="2"/>
              <a:buNone/>
            </a:pPr>
            <a:endParaRPr lang="en-US" sz="2800" dirty="0" smtClean="0">
              <a:cs typeface="ＭＳ Ｐゴシック" pitchFamily="-84" charset="-128"/>
            </a:endParaRPr>
          </a:p>
          <a:p>
            <a:pPr eaLnBrk="1" hangingPunct="1"/>
            <a:r>
              <a:rPr lang="en-US" sz="2800" dirty="0">
                <a:cs typeface="ＭＳ Ｐゴシック" pitchFamily="-84" charset="-128"/>
              </a:rPr>
              <a:t>Energy-Time Uncertainty Principle:		  .</a:t>
            </a:r>
          </a:p>
          <a:p>
            <a:pPr eaLnBrk="1" hangingPunct="1"/>
            <a:endParaRPr lang="en-US" sz="2800" dirty="0">
              <a:cs typeface="ＭＳ Ｐゴシック" pitchFamily="-84" charset="-128"/>
            </a:endParaRPr>
          </a:p>
          <a:p>
            <a:pPr eaLnBrk="1" hangingPunct="1">
              <a:buFont typeface="Wingdings" pitchFamily="-84" charset="2"/>
              <a:buNone/>
            </a:pPr>
            <a:endParaRPr lang="en-US" sz="2800" dirty="0">
              <a:cs typeface="ＭＳ Ｐゴシック" pitchFamily="-84" charset="-128"/>
            </a:endParaRPr>
          </a:p>
        </p:txBody>
      </p:sp>
      <p:pic>
        <p:nvPicPr>
          <p:cNvPr id="35844" name="Picture 24"/>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Mar. 24, 2014</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7490" name="Object 2"/>
          <p:cNvGraphicFramePr>
            <a:graphicFrameLocks noChangeAspect="1"/>
          </p:cNvGraphicFramePr>
          <p:nvPr>
            <p:extLst>
              <p:ext uri="{D42A27DB-BD31-4B8C-83A1-F6EECF244321}">
                <p14:modId xmlns:p14="http://schemas.microsoft.com/office/powerpoint/2010/main" val="4230163063"/>
              </p:ext>
            </p:extLst>
          </p:nvPr>
        </p:nvGraphicFramePr>
        <p:xfrm>
          <a:off x="4903788" y="1676400"/>
          <a:ext cx="3854450" cy="990600"/>
        </p:xfrm>
        <a:graphic>
          <a:graphicData uri="http://schemas.openxmlformats.org/presentationml/2006/ole">
            <mc:AlternateContent xmlns:mc="http://schemas.openxmlformats.org/markup-compatibility/2006">
              <mc:Choice xmlns:v="urn:schemas-microsoft-com:vml" Requires="v">
                <p:oleObj spid="_x0000_s263492" name="Equation" r:id="rId4" imgW="1727200" imgH="444500" progId="Equation.DSMT4">
                  <p:embed/>
                </p:oleObj>
              </mc:Choice>
              <mc:Fallback>
                <p:oleObj name="Equation" r:id="rId4" imgW="1727200" imgH="444500" progId="Equation.DSMT4">
                  <p:embed/>
                  <p:pic>
                    <p:nvPicPr>
                      <p:cNvPr id="0" name=""/>
                      <p:cNvPicPr>
                        <a:picLocks noChangeAspect="1" noChangeArrowheads="1"/>
                      </p:cNvPicPr>
                      <p:nvPr/>
                    </p:nvPicPr>
                    <p:blipFill>
                      <a:blip r:embed="rId5"/>
                      <a:srcRect/>
                      <a:stretch>
                        <a:fillRect/>
                      </a:stretch>
                    </p:blipFill>
                    <p:spPr bwMode="auto">
                      <a:xfrm>
                        <a:off x="4903788" y="1676400"/>
                        <a:ext cx="38544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2" name="Object 4"/>
          <p:cNvGraphicFramePr>
            <a:graphicFrameLocks noChangeAspect="1"/>
          </p:cNvGraphicFramePr>
          <p:nvPr>
            <p:extLst>
              <p:ext uri="{D42A27DB-BD31-4B8C-83A1-F6EECF244321}">
                <p14:modId xmlns:p14="http://schemas.microsoft.com/office/powerpoint/2010/main" val="3166074063"/>
              </p:ext>
            </p:extLst>
          </p:nvPr>
        </p:nvGraphicFramePr>
        <p:xfrm>
          <a:off x="4813300" y="3048000"/>
          <a:ext cx="3249613" cy="811213"/>
        </p:xfrm>
        <a:graphic>
          <a:graphicData uri="http://schemas.openxmlformats.org/presentationml/2006/ole">
            <mc:AlternateContent xmlns:mc="http://schemas.openxmlformats.org/markup-compatibility/2006">
              <mc:Choice xmlns:v="urn:schemas-microsoft-com:vml" Requires="v">
                <p:oleObj spid="_x0000_s263493" name="Equation" r:id="rId6" imgW="1574800" imgH="393700" progId="Equation.DSMT4">
                  <p:embed/>
                </p:oleObj>
              </mc:Choice>
              <mc:Fallback>
                <p:oleObj name="Equation" r:id="rId6" imgW="1574800" imgH="393700" progId="Equation.DSMT4">
                  <p:embed/>
                  <p:pic>
                    <p:nvPicPr>
                      <p:cNvPr id="0" name=""/>
                      <p:cNvPicPr>
                        <a:picLocks noChangeAspect="1" noChangeArrowheads="1"/>
                      </p:cNvPicPr>
                      <p:nvPr/>
                    </p:nvPicPr>
                    <p:blipFill>
                      <a:blip r:embed="rId7"/>
                      <a:srcRect/>
                      <a:stretch>
                        <a:fillRect/>
                      </a:stretch>
                    </p:blipFill>
                    <p:spPr bwMode="auto">
                      <a:xfrm>
                        <a:off x="4813300" y="3048000"/>
                        <a:ext cx="3249613" cy="81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3" name="Object 5"/>
          <p:cNvGraphicFramePr>
            <a:graphicFrameLocks noChangeAspect="1"/>
          </p:cNvGraphicFramePr>
          <p:nvPr>
            <p:extLst>
              <p:ext uri="{D42A27DB-BD31-4B8C-83A1-F6EECF244321}">
                <p14:modId xmlns:p14="http://schemas.microsoft.com/office/powerpoint/2010/main" val="3732894633"/>
              </p:ext>
            </p:extLst>
          </p:nvPr>
        </p:nvGraphicFramePr>
        <p:xfrm>
          <a:off x="4889500" y="4065588"/>
          <a:ext cx="2438400" cy="811212"/>
        </p:xfrm>
        <a:graphic>
          <a:graphicData uri="http://schemas.openxmlformats.org/presentationml/2006/ole">
            <mc:AlternateContent xmlns:mc="http://schemas.openxmlformats.org/markup-compatibility/2006">
              <mc:Choice xmlns:v="urn:schemas-microsoft-com:vml" Requires="v">
                <p:oleObj spid="_x0000_s263494" name="Equation" r:id="rId8" imgW="1181100" imgH="393700" progId="Equation.DSMT4">
                  <p:embed/>
                </p:oleObj>
              </mc:Choice>
              <mc:Fallback>
                <p:oleObj name="Equation" r:id="rId8" imgW="1181100" imgH="393700" progId="Equation.DSMT4">
                  <p:embed/>
                  <p:pic>
                    <p:nvPicPr>
                      <p:cNvPr id="0" name=""/>
                      <p:cNvPicPr>
                        <a:picLocks noChangeAspect="1" noChangeArrowheads="1"/>
                      </p:cNvPicPr>
                      <p:nvPr/>
                    </p:nvPicPr>
                    <p:blipFill>
                      <a:blip r:embed="rId9"/>
                      <a:srcRect/>
                      <a:stretch>
                        <a:fillRect/>
                      </a:stretch>
                    </p:blipFill>
                    <p:spPr bwMode="auto">
                      <a:xfrm>
                        <a:off x="4889500" y="4065588"/>
                        <a:ext cx="2438400" cy="81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4" name="Object 6"/>
          <p:cNvGraphicFramePr>
            <a:graphicFrameLocks noChangeAspect="1"/>
          </p:cNvGraphicFramePr>
          <p:nvPr>
            <p:extLst>
              <p:ext uri="{D42A27DB-BD31-4B8C-83A1-F6EECF244321}">
                <p14:modId xmlns:p14="http://schemas.microsoft.com/office/powerpoint/2010/main" val="1814312091"/>
              </p:ext>
            </p:extLst>
          </p:nvPr>
        </p:nvGraphicFramePr>
        <p:xfrm>
          <a:off x="5029200" y="5092277"/>
          <a:ext cx="1905000" cy="1156123"/>
        </p:xfrm>
        <a:graphic>
          <a:graphicData uri="http://schemas.openxmlformats.org/presentationml/2006/ole">
            <mc:AlternateContent xmlns:mc="http://schemas.openxmlformats.org/markup-compatibility/2006">
              <mc:Choice xmlns:v="urn:schemas-microsoft-com:vml" Requires="v">
                <p:oleObj spid="_x0000_s263495" name="Equation" r:id="rId10" imgW="647700" imgH="393700" progId="Equation.DSMT4">
                  <p:embed/>
                </p:oleObj>
              </mc:Choice>
              <mc:Fallback>
                <p:oleObj name="Equation" r:id="rId10" imgW="647700" imgH="393700" progId="Equation.DSMT4">
                  <p:embed/>
                  <p:pic>
                    <p:nvPicPr>
                      <p:cNvPr id="0" name=""/>
                      <p:cNvPicPr>
                        <a:picLocks noChangeAspect="1" noChangeArrowheads="1"/>
                      </p:cNvPicPr>
                      <p:nvPr/>
                    </p:nvPicPr>
                    <p:blipFill>
                      <a:blip r:embed="rId11"/>
                      <a:srcRect/>
                      <a:stretch>
                        <a:fillRect/>
                      </a:stretch>
                    </p:blipFill>
                    <p:spPr bwMode="auto">
                      <a:xfrm>
                        <a:off x="5029200" y="5092277"/>
                        <a:ext cx="1905000" cy="115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034889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7490"/>
                                        </p:tgtEl>
                                        <p:attrNameLst>
                                          <p:attrName>style.visibility</p:attrName>
                                        </p:attrNameLst>
                                      </p:cBhvr>
                                      <p:to>
                                        <p:strVal val="visible"/>
                                      </p:to>
                                    </p:set>
                                    <p:animEffect transition="in" filter="wipe(left)">
                                      <p:cBhvr>
                                        <p:cTn id="12" dur="500"/>
                                        <p:tgtEl>
                                          <p:spTgt spid="4474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7492"/>
                                        </p:tgtEl>
                                        <p:attrNameLst>
                                          <p:attrName>style.visibility</p:attrName>
                                        </p:attrNameLst>
                                      </p:cBhvr>
                                      <p:to>
                                        <p:strVal val="visible"/>
                                      </p:to>
                                    </p:set>
                                    <p:animEffect transition="in" filter="wipe(left)">
                                      <p:cBhvr>
                                        <p:cTn id="22" dur="500"/>
                                        <p:tgtEl>
                                          <p:spTgt spid="4474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wipe(left)">
                                      <p:cBhvr>
                                        <p:cTn id="27" dur="50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7493"/>
                                        </p:tgtEl>
                                        <p:attrNameLst>
                                          <p:attrName>style.visibility</p:attrName>
                                        </p:attrNameLst>
                                      </p:cBhvr>
                                      <p:to>
                                        <p:strVal val="visible"/>
                                      </p:to>
                                    </p:set>
                                    <p:animEffect transition="in" filter="wipe(left)">
                                      <p:cBhvr>
                                        <p:cTn id="32" dur="500"/>
                                        <p:tgtEl>
                                          <p:spTgt spid="4474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wipe(left)">
                                      <p:cBhvr>
                                        <p:cTn id="37" dur="500"/>
                                        <p:tgtEl>
                                          <p:spTgt spid="35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47494"/>
                                        </p:tgtEl>
                                        <p:attrNameLst>
                                          <p:attrName>style.visibility</p:attrName>
                                        </p:attrNameLst>
                                      </p:cBhvr>
                                      <p:to>
                                        <p:strVal val="visible"/>
                                      </p:to>
                                    </p:set>
                                    <p:animEffect transition="in" filter="wipe(left)">
                                      <p:cBhvr>
                                        <p:cTn id="42" dur="500"/>
                                        <p:tgtEl>
                                          <p:spTgt spid="447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smtClean="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buFont typeface="Arial"/>
              <a:buChar char="•"/>
              <a:defRPr/>
            </a:pPr>
            <a:r>
              <a:rPr lang="en-US" sz="2800" dirty="0" smtClean="0">
                <a:cs typeface="+mn-cs"/>
              </a:rPr>
              <a:t>The wave function determines the likelihood (or probability) of finding a particle at a particular position in space at a given time.</a:t>
            </a:r>
          </a:p>
          <a:p>
            <a:pPr eaLnBrk="1" hangingPunct="1">
              <a:buFont typeface="Arial"/>
              <a:buChar char="•"/>
              <a:defRPr/>
            </a:pPr>
            <a:endParaRPr lang="en-US" sz="2800" dirty="0" smtClean="0">
              <a:cs typeface="+mn-cs"/>
            </a:endParaRPr>
          </a:p>
          <a:p>
            <a:pPr eaLnBrk="1" hangingPunct="1">
              <a:buFont typeface="Arial"/>
              <a:buChar char="•"/>
              <a:defRPr/>
            </a:pPr>
            <a:endParaRPr lang="en-US" sz="2800" dirty="0" smtClean="0">
              <a:cs typeface="+mn-cs"/>
            </a:endParaRPr>
          </a:p>
          <a:p>
            <a:pPr eaLnBrk="1" hangingPunct="1">
              <a:buFont typeface="Arial"/>
              <a:buChar char="•"/>
              <a:defRPr/>
            </a:pPr>
            <a:r>
              <a:rPr lang="en-US" sz="2800" dirty="0" smtClean="0">
                <a:cs typeface="+mn-cs"/>
              </a:rPr>
              <a:t>The total probability of finding the electron is 1. Forcing this condition on the wave function is called normalization. </a:t>
            </a: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9539" name="Object 3"/>
          <p:cNvGraphicFramePr>
            <a:graphicFrameLocks noChangeAspect="1"/>
          </p:cNvGraphicFramePr>
          <p:nvPr>
            <p:extLst>
              <p:ext uri="{D42A27DB-BD31-4B8C-83A1-F6EECF244321}">
                <p14:modId xmlns:p14="http://schemas.microsoft.com/office/powerpoint/2010/main" val="123610218"/>
              </p:ext>
            </p:extLst>
          </p:nvPr>
        </p:nvGraphicFramePr>
        <p:xfrm>
          <a:off x="2767013" y="2386013"/>
          <a:ext cx="5111750" cy="1095375"/>
        </p:xfrm>
        <a:graphic>
          <a:graphicData uri="http://schemas.openxmlformats.org/presentationml/2006/ole">
            <mc:AlternateContent xmlns:mc="http://schemas.openxmlformats.org/markup-compatibility/2006">
              <mc:Choice xmlns:v="urn:schemas-microsoft-com:vml" Requires="v">
                <p:oleObj spid="_x0000_s264356" name="Equation" r:id="rId3" imgW="1358900" imgH="292100" progId="Equation.DSMT4">
                  <p:embed/>
                </p:oleObj>
              </mc:Choice>
              <mc:Fallback>
                <p:oleObj name="Equation" r:id="rId3" imgW="1358900" imgH="292100" progId="Equation.DSMT4">
                  <p:embed/>
                  <p:pic>
                    <p:nvPicPr>
                      <p:cNvPr id="0" name=""/>
                      <p:cNvPicPr>
                        <a:picLocks noChangeAspect="1" noChangeArrowheads="1"/>
                      </p:cNvPicPr>
                      <p:nvPr/>
                    </p:nvPicPr>
                    <p:blipFill>
                      <a:blip r:embed="rId4"/>
                      <a:srcRect/>
                      <a:stretch>
                        <a:fillRect/>
                      </a:stretch>
                    </p:blipFill>
                    <p:spPr bwMode="auto">
                      <a:xfrm>
                        <a:off x="2767013" y="2386013"/>
                        <a:ext cx="51117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9540" name="Object 4"/>
          <p:cNvGraphicFramePr>
            <a:graphicFrameLocks noChangeAspect="1"/>
          </p:cNvGraphicFramePr>
          <p:nvPr>
            <p:extLst>
              <p:ext uri="{D42A27DB-BD31-4B8C-83A1-F6EECF244321}">
                <p14:modId xmlns:p14="http://schemas.microsoft.com/office/powerpoint/2010/main" val="2076036245"/>
              </p:ext>
            </p:extLst>
          </p:nvPr>
        </p:nvGraphicFramePr>
        <p:xfrm>
          <a:off x="1209675" y="4724400"/>
          <a:ext cx="7027863" cy="1160463"/>
        </p:xfrm>
        <a:graphic>
          <a:graphicData uri="http://schemas.openxmlformats.org/presentationml/2006/ole">
            <mc:AlternateContent xmlns:mc="http://schemas.openxmlformats.org/markup-compatibility/2006">
              <mc:Choice xmlns:v="urn:schemas-microsoft-com:vml" Requires="v">
                <p:oleObj spid="_x0000_s264357" name="Equation" r:id="rId5" imgW="1993900" imgH="330200" progId="Equation.DSMT4">
                  <p:embed/>
                </p:oleObj>
              </mc:Choice>
              <mc:Fallback>
                <p:oleObj name="Equation" r:id="rId5" imgW="1993900" imgH="330200" progId="Equation.DSMT4">
                  <p:embed/>
                  <p:pic>
                    <p:nvPicPr>
                      <p:cNvPr id="0" name=""/>
                      <p:cNvPicPr>
                        <a:picLocks noChangeAspect="1" noChangeArrowheads="1"/>
                      </p:cNvPicPr>
                      <p:nvPr/>
                    </p:nvPicPr>
                    <p:blipFill>
                      <a:blip r:embed="rId6"/>
                      <a:srcRect/>
                      <a:stretch>
                        <a:fillRect/>
                      </a:stretch>
                    </p:blipFill>
                    <p:spPr bwMode="auto">
                      <a:xfrm>
                        <a:off x="1209675" y="4724400"/>
                        <a:ext cx="7027863" cy="116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97057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9539"/>
                                        </p:tgtEl>
                                        <p:attrNameLst>
                                          <p:attrName>style.visibility</p:attrName>
                                        </p:attrNameLst>
                                      </p:cBhvr>
                                      <p:to>
                                        <p:strVal val="visible"/>
                                      </p:to>
                                    </p:set>
                                    <p:animEffect transition="in" filter="wipe(left)">
                                      <p:cBhvr>
                                        <p:cTn id="12" dur="500"/>
                                        <p:tgtEl>
                                          <p:spTgt spid="4495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wipe(left)">
                                      <p:cBhvr>
                                        <p:cTn id="17" dur="500"/>
                                        <p:tgtEl>
                                          <p:spTgt spid="96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9540"/>
                                        </p:tgtEl>
                                        <p:attrNameLst>
                                          <p:attrName>style.visibility</p:attrName>
                                        </p:attrNameLst>
                                      </p:cBhvr>
                                      <p:to>
                                        <p:strVal val="visible"/>
                                      </p:to>
                                    </p:set>
                                    <p:animEffect transition="in" filter="wipe(left)">
                                      <p:cBhvr>
                                        <p:cTn id="22" dur="500"/>
                                        <p:tgtEl>
                                          <p:spTgt spid="449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dirty="0" smtClean="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eaLnBrk="1" hangingPunct="1">
              <a:buFont typeface="Arial"/>
              <a:buChar char="•"/>
              <a:defRPr/>
            </a:pPr>
            <a:r>
              <a:rPr lang="en-US" dirty="0" smtClean="0">
                <a:cs typeface="+mn-cs"/>
              </a:rPr>
              <a:t>Bohr’s interpretation of the wave function consisted of 3 principles:</a:t>
            </a:r>
          </a:p>
          <a:p>
            <a:pPr marL="1295400" lvl="2" indent="-623888" eaLnBrk="1" hangingPunct="1">
              <a:buClr>
                <a:schemeClr val="tx1"/>
              </a:buClr>
              <a:buSzPct val="90000"/>
              <a:buFont typeface="Arial"/>
              <a:buChar char="•"/>
              <a:defRPr/>
            </a:pPr>
            <a:r>
              <a:rPr lang="en-US" dirty="0" smtClean="0"/>
              <a:t>The uncertainty principle of Heisenberg</a:t>
            </a:r>
          </a:p>
          <a:p>
            <a:pPr marL="1295400" lvl="2" indent="-623888" eaLnBrk="1" hangingPunct="1">
              <a:buClr>
                <a:schemeClr val="tx1"/>
              </a:buClr>
              <a:buSzPct val="90000"/>
              <a:buFont typeface="Arial"/>
              <a:buChar char="•"/>
              <a:defRPr/>
            </a:pPr>
            <a:r>
              <a:rPr lang="en-US" dirty="0" smtClean="0"/>
              <a:t>The </a:t>
            </a:r>
            <a:r>
              <a:rPr lang="en-US" dirty="0" err="1" smtClean="0"/>
              <a:t>complementarity</a:t>
            </a:r>
            <a:r>
              <a:rPr lang="en-US" dirty="0" smtClean="0"/>
              <a:t> principle of Bohr</a:t>
            </a:r>
          </a:p>
          <a:p>
            <a:pPr marL="1295400" lvl="2" indent="-623888" eaLnBrk="1" hangingPunct="1">
              <a:buClr>
                <a:schemeClr val="tx1"/>
              </a:buClr>
              <a:buSzPct val="90000"/>
              <a:buFont typeface="Arial"/>
              <a:buChar char="•"/>
              <a:defRPr/>
            </a:pPr>
            <a:r>
              <a:rPr lang="en-US" dirty="0" smtClean="0"/>
              <a:t>The statistical interpretation of Born, based on probabilities determined by the wave function</a:t>
            </a:r>
          </a:p>
          <a:p>
            <a:pPr eaLnBrk="1" hangingPunct="1">
              <a:buFont typeface="Arial"/>
              <a:buChar char="•"/>
              <a:defRPr/>
            </a:pPr>
            <a:r>
              <a:rPr lang="en-US" dirty="0" smtClean="0">
                <a:cs typeface="+mn-cs"/>
              </a:rPr>
              <a:t>Together these three concepts form a logical interpretation of the physical meaning of quantum theory.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smtClean="0"/>
              <a:t>Monday, Mar. 24, 2014</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3227716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ipe(left)">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wipe(left)">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wipe(left)">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wipe(left)">
                                      <p:cBhvr>
                                        <p:cTn id="27"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
            <a:ext cx="8229600" cy="636587"/>
          </a:xfrm>
        </p:spPr>
        <p:txBody>
          <a:bodyPr/>
          <a:lstStyle/>
          <a:p>
            <a:pPr eaLnBrk="1" hangingPunct="1">
              <a:defRPr/>
            </a:pPr>
            <a:r>
              <a:rPr lang="en-US" sz="3400" dirty="0" smtClean="0">
                <a:cs typeface="+mj-cs"/>
              </a:rPr>
              <a:t>Particle in a Box</a:t>
            </a:r>
          </a:p>
        </p:txBody>
      </p:sp>
      <p:sp>
        <p:nvSpPr>
          <p:cNvPr id="99331" name="Rectangle 3"/>
          <p:cNvSpPr>
            <a:spLocks noGrp="1" noChangeArrowheads="1"/>
          </p:cNvSpPr>
          <p:nvPr>
            <p:ph type="body" sz="half" idx="1"/>
          </p:nvPr>
        </p:nvSpPr>
        <p:spPr>
          <a:xfrm>
            <a:off x="457200" y="685800"/>
            <a:ext cx="8383588" cy="5029200"/>
          </a:xfrm>
        </p:spPr>
        <p:txBody>
          <a:bodyPr/>
          <a:lstStyle/>
          <a:p>
            <a:pPr eaLnBrk="1" hangingPunct="1">
              <a:buFont typeface="Arial"/>
              <a:buChar char="•"/>
              <a:defRPr/>
            </a:pPr>
            <a:r>
              <a:rPr lang="en-US" sz="1800" dirty="0" smtClean="0">
                <a:cs typeface="+mn-cs"/>
              </a:rPr>
              <a:t>A particle of mass </a:t>
            </a:r>
            <a:r>
              <a:rPr lang="en-US" sz="2400" i="1" dirty="0" smtClean="0">
                <a:latin typeface="Times"/>
                <a:cs typeface="Times"/>
              </a:rPr>
              <a:t>m</a:t>
            </a:r>
            <a:r>
              <a:rPr lang="en-US" sz="1800" dirty="0" smtClean="0">
                <a:cs typeface="+mn-cs"/>
              </a:rPr>
              <a:t> is trapped in a one-dimensional box of width</a:t>
            </a:r>
            <a:r>
              <a:rPr lang="en-US" sz="1800" dirty="0" smtClean="0">
                <a:latin typeface="SchoolHouse Cursive B"/>
                <a:cs typeface="SchoolHouse Cursive B"/>
              </a:rPr>
              <a:t> </a:t>
            </a:r>
            <a:r>
              <a:rPr lang="en-US" sz="2400" dirty="0" smtClean="0">
                <a:latin typeface="SchoolHouse Cursive B"/>
                <a:cs typeface="SchoolHouse Cursive B"/>
              </a:rPr>
              <a:t>l</a:t>
            </a:r>
            <a:r>
              <a:rPr lang="en-US" sz="1800" dirty="0" smtClean="0">
                <a:latin typeface="SchoolHouse Cursive B"/>
                <a:cs typeface="SchoolHouse Cursive B"/>
              </a:rPr>
              <a:t>.</a:t>
            </a:r>
          </a:p>
          <a:p>
            <a:pPr eaLnBrk="1" hangingPunct="1">
              <a:buFont typeface="Arial"/>
              <a:buChar char="•"/>
              <a:defRPr/>
            </a:pPr>
            <a:r>
              <a:rPr lang="en-US" sz="1800" dirty="0" smtClean="0">
                <a:cs typeface="+mn-cs"/>
              </a:rPr>
              <a:t>The particle is treated as a wave. </a:t>
            </a:r>
          </a:p>
          <a:p>
            <a:pPr eaLnBrk="1" hangingPunct="1">
              <a:buFont typeface="Arial"/>
              <a:buChar char="•"/>
              <a:defRPr/>
            </a:pPr>
            <a:r>
              <a:rPr lang="en-US" sz="1800" dirty="0" smtClean="0">
                <a:cs typeface="+mn-cs"/>
              </a:rPr>
              <a:t>The box puts boundary conditions on the wave. The wave function must be zero at the walls of the box and on the outside.</a:t>
            </a:r>
          </a:p>
          <a:p>
            <a:pPr eaLnBrk="1" hangingPunct="1">
              <a:buFont typeface="Arial"/>
              <a:buChar char="•"/>
              <a:defRPr/>
            </a:pPr>
            <a:r>
              <a:rPr lang="en-US" sz="1800" dirty="0" smtClean="0">
                <a:cs typeface="+mn-cs"/>
              </a:rPr>
              <a:t>In order for the probability to vanish at the walls, we must have an integral number of half wavelengths in the box.</a:t>
            </a:r>
          </a:p>
          <a:p>
            <a:pPr eaLnBrk="1" hangingPunct="1">
              <a:buFont typeface="Arial"/>
              <a:buChar char="•"/>
              <a:defRPr/>
            </a:pPr>
            <a:endParaRPr lang="en-US" sz="1800" dirty="0" smtClean="0">
              <a:cs typeface="+mn-cs"/>
            </a:endParaRPr>
          </a:p>
          <a:p>
            <a:pPr eaLnBrk="1" hangingPunct="1">
              <a:buFont typeface="Arial"/>
              <a:buChar char="•"/>
              <a:defRPr/>
            </a:pPr>
            <a:endParaRPr lang="en-US" sz="1800" dirty="0" smtClean="0">
              <a:cs typeface="+mn-cs"/>
            </a:endParaRPr>
          </a:p>
          <a:p>
            <a:pPr eaLnBrk="1" hangingPunct="1">
              <a:buFont typeface="Arial"/>
              <a:buChar char="•"/>
              <a:defRPr/>
            </a:pPr>
            <a:endParaRPr lang="en-US" sz="1800" dirty="0" smtClean="0">
              <a:cs typeface="+mn-cs"/>
            </a:endParaRPr>
          </a:p>
          <a:p>
            <a:pPr eaLnBrk="1" hangingPunct="1">
              <a:buFont typeface="Arial"/>
              <a:buChar char="•"/>
              <a:defRPr/>
            </a:pPr>
            <a:r>
              <a:rPr lang="en-US" sz="1800" dirty="0" smtClean="0">
                <a:cs typeface="+mn-cs"/>
              </a:rPr>
              <a:t>The energy of the particle is				 .</a:t>
            </a:r>
          </a:p>
          <a:p>
            <a:pPr eaLnBrk="1" hangingPunct="1">
              <a:buFont typeface="Arial"/>
              <a:buChar char="•"/>
              <a:defRPr/>
            </a:pPr>
            <a:endParaRPr lang="en-US" sz="1800" dirty="0" smtClean="0">
              <a:cs typeface="+mn-cs"/>
            </a:endParaRPr>
          </a:p>
          <a:p>
            <a:pPr eaLnBrk="1" hangingPunct="1">
              <a:buFont typeface="Arial"/>
              <a:buChar char="•"/>
              <a:defRPr/>
            </a:pPr>
            <a:r>
              <a:rPr lang="en-US" sz="1800" dirty="0" smtClean="0">
                <a:cs typeface="+mn-cs"/>
              </a:rPr>
              <a:t>The possible wavelengths are quantized which yields the energy:</a:t>
            </a:r>
          </a:p>
          <a:p>
            <a:pPr eaLnBrk="1" hangingPunct="1">
              <a:buFont typeface="Arial"/>
              <a:buChar char="•"/>
              <a:defRPr/>
            </a:pPr>
            <a:endParaRPr lang="en-US" sz="1800" dirty="0" smtClean="0">
              <a:cs typeface="+mn-cs"/>
            </a:endParaRPr>
          </a:p>
          <a:p>
            <a:pPr eaLnBrk="1" hangingPunct="1">
              <a:buFont typeface="Arial"/>
              <a:buChar char="•"/>
              <a:defRPr/>
            </a:pPr>
            <a:endParaRPr lang="en-US" sz="1800" dirty="0" smtClean="0">
              <a:cs typeface="+mn-cs"/>
            </a:endParaRPr>
          </a:p>
          <a:p>
            <a:pPr eaLnBrk="1" hangingPunct="1">
              <a:buFont typeface="Arial"/>
              <a:buChar char="•"/>
              <a:defRPr/>
            </a:pPr>
            <a:endParaRPr lang="en-US" sz="1800" dirty="0" smtClean="0">
              <a:cs typeface="+mn-cs"/>
            </a:endParaRPr>
          </a:p>
          <a:p>
            <a:pPr eaLnBrk="1" hangingPunct="1">
              <a:buFont typeface="Arial"/>
              <a:buChar char="•"/>
              <a:defRPr/>
            </a:pPr>
            <a:r>
              <a:rPr lang="en-US" sz="1800" dirty="0" smtClean="0">
                <a:cs typeface="+mn-cs"/>
              </a:rPr>
              <a:t>The possible energies of the particle are quantized.</a:t>
            </a:r>
          </a:p>
        </p:txBody>
      </p:sp>
      <p:pic>
        <p:nvPicPr>
          <p:cNvPr id="38916" name="Picture 19"/>
          <p:cNvPicPr preferRelativeResize="0">
            <a:picLocks noChangeAspect="1" noChangeArrowheads="1"/>
          </p:cNvPicPr>
          <p:nvPr/>
        </p:nvPicPr>
        <p:blipFill>
          <a:blip r:embed="rId2"/>
          <a:srcRect/>
          <a:stretch>
            <a:fillRect/>
          </a:stretch>
        </p:blipFill>
        <p:spPr bwMode="auto">
          <a:xfrm>
            <a:off x="2625725" y="2819400"/>
            <a:ext cx="3892550" cy="581025"/>
          </a:xfrm>
          <a:prstGeom prst="rect">
            <a:avLst/>
          </a:prstGeom>
          <a:noFill/>
          <a:ln w="9525">
            <a:noFill/>
            <a:miter lim="800000"/>
            <a:headEnd/>
            <a:tailEnd/>
          </a:ln>
        </p:spPr>
      </p:pic>
      <p:pic>
        <p:nvPicPr>
          <p:cNvPr id="38917" name="Picture 20"/>
          <p:cNvPicPr preferRelativeResize="0">
            <a:picLocks noChangeAspect="1" noChangeArrowheads="1"/>
          </p:cNvPicPr>
          <p:nvPr/>
        </p:nvPicPr>
        <p:blipFill>
          <a:blip r:embed="rId3"/>
          <a:srcRect/>
          <a:stretch>
            <a:fillRect/>
          </a:stretch>
        </p:blipFill>
        <p:spPr bwMode="auto">
          <a:xfrm>
            <a:off x="3810000" y="3505200"/>
            <a:ext cx="3187700" cy="647700"/>
          </a:xfrm>
          <a:prstGeom prst="rect">
            <a:avLst/>
          </a:prstGeom>
          <a:noFill/>
          <a:ln w="9525">
            <a:noFill/>
            <a:miter lim="800000"/>
            <a:headEnd/>
            <a:tailEnd/>
          </a:ln>
        </p:spPr>
      </p:pic>
      <p:pic>
        <p:nvPicPr>
          <p:cNvPr id="38918" name="Picture 21"/>
          <p:cNvPicPr preferRelativeResize="0">
            <a:picLocks noChangeAspect="1" noChangeArrowheads="1"/>
          </p:cNvPicPr>
          <p:nvPr/>
        </p:nvPicPr>
        <p:blipFill>
          <a:blip r:embed="rId4"/>
          <a:srcRect/>
          <a:stretch>
            <a:fillRect/>
          </a:stretch>
        </p:blipFill>
        <p:spPr bwMode="auto">
          <a:xfrm>
            <a:off x="2414588" y="4724400"/>
            <a:ext cx="4314825" cy="69215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23</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13343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wipe(left)">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wipe(left)">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916"/>
                                        </p:tgtEl>
                                        <p:attrNameLst>
                                          <p:attrName>style.visibility</p:attrName>
                                        </p:attrNameLst>
                                      </p:cBhvr>
                                      <p:to>
                                        <p:strVal val="visible"/>
                                      </p:to>
                                    </p:set>
                                    <p:animEffect transition="in" filter="wipe(left)">
                                      <p:cBhvr>
                                        <p:cTn id="27" dur="500"/>
                                        <p:tgtEl>
                                          <p:spTgt spid="389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9331">
                                            <p:txEl>
                                              <p:pRg st="7" end="7"/>
                                            </p:txEl>
                                          </p:spTgt>
                                        </p:tgtEl>
                                        <p:attrNameLst>
                                          <p:attrName>style.visibility</p:attrName>
                                        </p:attrNameLst>
                                      </p:cBhvr>
                                      <p:to>
                                        <p:strVal val="visible"/>
                                      </p:to>
                                    </p:set>
                                    <p:animEffect transition="in" filter="wipe(left)">
                                      <p:cBhvr>
                                        <p:cTn id="32" dur="500"/>
                                        <p:tgtEl>
                                          <p:spTgt spid="993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917"/>
                                        </p:tgtEl>
                                        <p:attrNameLst>
                                          <p:attrName>style.visibility</p:attrName>
                                        </p:attrNameLst>
                                      </p:cBhvr>
                                      <p:to>
                                        <p:strVal val="visible"/>
                                      </p:to>
                                    </p:set>
                                    <p:animEffect transition="in" filter="wipe(left)">
                                      <p:cBhvr>
                                        <p:cTn id="37" dur="500"/>
                                        <p:tgtEl>
                                          <p:spTgt spid="389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9331">
                                            <p:txEl>
                                              <p:pRg st="9" end="9"/>
                                            </p:txEl>
                                          </p:spTgt>
                                        </p:tgtEl>
                                        <p:attrNameLst>
                                          <p:attrName>style.visibility</p:attrName>
                                        </p:attrNameLst>
                                      </p:cBhvr>
                                      <p:to>
                                        <p:strVal val="visible"/>
                                      </p:to>
                                    </p:set>
                                    <p:animEffect transition="in" filter="wipe(left)">
                                      <p:cBhvr>
                                        <p:cTn id="42" dur="500"/>
                                        <p:tgtEl>
                                          <p:spTgt spid="9933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918"/>
                                        </p:tgtEl>
                                        <p:attrNameLst>
                                          <p:attrName>style.visibility</p:attrName>
                                        </p:attrNameLst>
                                      </p:cBhvr>
                                      <p:to>
                                        <p:strVal val="visible"/>
                                      </p:to>
                                    </p:set>
                                    <p:animEffect transition="in" filter="wipe(left)">
                                      <p:cBhvr>
                                        <p:cTn id="47" dur="500"/>
                                        <p:tgtEl>
                                          <p:spTgt spid="389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99331">
                                            <p:txEl>
                                              <p:pRg st="13" end="13"/>
                                            </p:txEl>
                                          </p:spTgt>
                                        </p:tgtEl>
                                        <p:attrNameLst>
                                          <p:attrName>style.visibility</p:attrName>
                                        </p:attrNameLst>
                                      </p:cBhvr>
                                      <p:to>
                                        <p:strVal val="visible"/>
                                      </p:to>
                                    </p:set>
                                    <p:animEffect transition="in" filter="wipe(left)">
                                      <p:cBhvr>
                                        <p:cTn id="52" dur="500"/>
                                        <p:tgtEl>
                                          <p:spTgt spid="9933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a:cs typeface="ＭＳ Ｐゴシック" pitchFamily="-84" charset="-128"/>
              </a:rPr>
              <a:t>Prince Louis 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smtClean="0">
                <a:solidFill>
                  <a:srgbClr val="3333CC"/>
                </a:solidFill>
                <a:cs typeface="ＭＳ Ｐゴシック" pitchFamily="-84" charset="-128"/>
              </a:rPr>
              <a:t>This can be considered as the probing beam length scale </a:t>
            </a:r>
          </a:p>
          <a:p>
            <a:pPr eaLnBrk="1" hangingPunct="1">
              <a:lnSpc>
                <a:spcPct val="90000"/>
              </a:lnSpc>
            </a:pPr>
            <a:r>
              <a:rPr lang="en-US" sz="2800" dirty="0" smtClean="0">
                <a:solidFill>
                  <a:srgbClr val="3333CC"/>
                </a:solidFill>
                <a:cs typeface="ＭＳ Ｐゴシック" pitchFamily="-84" charset="-128"/>
              </a:rPr>
              <a:t>Since </a:t>
            </a:r>
            <a:r>
              <a:rPr lang="en-US" sz="2800" dirty="0">
                <a:solidFill>
                  <a:srgbClr val="3333CC"/>
                </a:solidFill>
                <a:cs typeface="ＭＳ Ｐゴシック" pitchFamily="-84" charset="-128"/>
              </a:rPr>
              <a:t>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3</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1106" name="Object 2"/>
          <p:cNvGraphicFramePr>
            <a:graphicFrameLocks noChangeAspect="1"/>
          </p:cNvGraphicFramePr>
          <p:nvPr>
            <p:extLst>
              <p:ext uri="{D42A27DB-BD31-4B8C-83A1-F6EECF244321}">
                <p14:modId xmlns:p14="http://schemas.microsoft.com/office/powerpoint/2010/main" val="3999594991"/>
              </p:ext>
            </p:extLst>
          </p:nvPr>
        </p:nvGraphicFramePr>
        <p:xfrm>
          <a:off x="3733800" y="2895600"/>
          <a:ext cx="873125" cy="582613"/>
        </p:xfrm>
        <a:graphic>
          <a:graphicData uri="http://schemas.openxmlformats.org/presentationml/2006/ole">
            <mc:AlternateContent xmlns:mc="http://schemas.openxmlformats.org/markup-compatibility/2006">
              <mc:Choice xmlns:v="urn:schemas-microsoft-com:vml" Requires="v">
                <p:oleObj spid="_x0000_s250340" name="Equation" r:id="rId3" imgW="266700" imgH="177800" progId="Equation.DSMT4">
                  <p:embed/>
                </p:oleObj>
              </mc:Choice>
              <mc:Fallback>
                <p:oleObj name="Equation" r:id="rId3" imgW="266700" imgH="177800" progId="Equation.DSMT4">
                  <p:embed/>
                  <p:pic>
                    <p:nvPicPr>
                      <p:cNvPr id="0" name=""/>
                      <p:cNvPicPr>
                        <a:picLocks noChangeAspect="1" noChangeArrowheads="1"/>
                      </p:cNvPicPr>
                      <p:nvPr/>
                    </p:nvPicPr>
                    <p:blipFill>
                      <a:blip r:embed="rId4"/>
                      <a:srcRect/>
                      <a:stretch>
                        <a:fillRect/>
                      </a:stretch>
                    </p:blipFill>
                    <p:spPr bwMode="auto">
                      <a:xfrm>
                        <a:off x="3733800" y="2895600"/>
                        <a:ext cx="87312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7" name="Object 3"/>
          <p:cNvGraphicFramePr>
            <a:graphicFrameLocks noChangeAspect="1"/>
          </p:cNvGraphicFramePr>
          <p:nvPr>
            <p:extLst>
              <p:ext uri="{D42A27DB-BD31-4B8C-83A1-F6EECF244321}">
                <p14:modId xmlns:p14="http://schemas.microsoft.com/office/powerpoint/2010/main" val="26320470"/>
              </p:ext>
            </p:extLst>
          </p:nvPr>
        </p:nvGraphicFramePr>
        <p:xfrm>
          <a:off x="2238375" y="5105400"/>
          <a:ext cx="1177925" cy="673100"/>
        </p:xfrm>
        <a:graphic>
          <a:graphicData uri="http://schemas.openxmlformats.org/presentationml/2006/ole">
            <mc:AlternateContent xmlns:mc="http://schemas.openxmlformats.org/markup-compatibility/2006">
              <mc:Choice xmlns:v="urn:schemas-microsoft-com:vml" Requires="v">
                <p:oleObj spid="_x0000_s250341" name="Equation" r:id="rId5" imgW="266700" imgH="152400" progId="Equation.DSMT4">
                  <p:embed/>
                </p:oleObj>
              </mc:Choice>
              <mc:Fallback>
                <p:oleObj name="Equation" r:id="rId5" imgW="266700" imgH="152400" progId="Equation.DSMT4">
                  <p:embed/>
                  <p:pic>
                    <p:nvPicPr>
                      <p:cNvPr id="0" name=""/>
                      <p:cNvPicPr>
                        <a:picLocks noChangeAspect="1" noChangeArrowheads="1"/>
                      </p:cNvPicPr>
                      <p:nvPr/>
                    </p:nvPicPr>
                    <p:blipFill>
                      <a:blip r:embed="rId6"/>
                      <a:srcRect/>
                      <a:stretch>
                        <a:fillRect/>
                      </a:stretch>
                    </p:blipFill>
                    <p:spPr bwMode="auto">
                      <a:xfrm>
                        <a:off x="2238375" y="5105400"/>
                        <a:ext cx="117792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8" name="Object 4"/>
          <p:cNvGraphicFramePr>
            <a:graphicFrameLocks noChangeAspect="1"/>
          </p:cNvGraphicFramePr>
          <p:nvPr>
            <p:extLst>
              <p:ext uri="{D42A27DB-BD31-4B8C-83A1-F6EECF244321}">
                <p14:modId xmlns:p14="http://schemas.microsoft.com/office/powerpoint/2010/main" val="47217713"/>
              </p:ext>
            </p:extLst>
          </p:nvPr>
        </p:nvGraphicFramePr>
        <p:xfrm>
          <a:off x="3352800" y="5029200"/>
          <a:ext cx="1403350" cy="896938"/>
        </p:xfrm>
        <a:graphic>
          <a:graphicData uri="http://schemas.openxmlformats.org/presentationml/2006/ole">
            <mc:AlternateContent xmlns:mc="http://schemas.openxmlformats.org/markup-compatibility/2006">
              <mc:Choice xmlns:v="urn:schemas-microsoft-com:vml" Requires="v">
                <p:oleObj spid="_x0000_s250342" name="Equation" r:id="rId7" imgW="317500" imgH="203200" progId="Equation.DSMT4">
                  <p:embed/>
                </p:oleObj>
              </mc:Choice>
              <mc:Fallback>
                <p:oleObj name="Equation" r:id="rId7" imgW="317500" imgH="203200" progId="Equation.DSMT4">
                  <p:embed/>
                  <p:pic>
                    <p:nvPicPr>
                      <p:cNvPr id="0" name=""/>
                      <p:cNvPicPr>
                        <a:picLocks noChangeAspect="1" noChangeArrowheads="1"/>
                      </p:cNvPicPr>
                      <p:nvPr/>
                    </p:nvPicPr>
                    <p:blipFill>
                      <a:blip r:embed="rId8"/>
                      <a:srcRect/>
                      <a:stretch>
                        <a:fillRect/>
                      </a:stretch>
                    </p:blipFill>
                    <p:spPr bwMode="auto">
                      <a:xfrm>
                        <a:off x="3352800" y="5029200"/>
                        <a:ext cx="140335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9" name="Object 5"/>
          <p:cNvGraphicFramePr>
            <a:graphicFrameLocks noChangeAspect="1"/>
          </p:cNvGraphicFramePr>
          <p:nvPr>
            <p:extLst>
              <p:ext uri="{D42A27DB-BD31-4B8C-83A1-F6EECF244321}">
                <p14:modId xmlns:p14="http://schemas.microsoft.com/office/powerpoint/2010/main" val="3814999512"/>
              </p:ext>
            </p:extLst>
          </p:nvPr>
        </p:nvGraphicFramePr>
        <p:xfrm>
          <a:off x="4713287" y="5181600"/>
          <a:ext cx="1458913" cy="728662"/>
        </p:xfrm>
        <a:graphic>
          <a:graphicData uri="http://schemas.openxmlformats.org/presentationml/2006/ole">
            <mc:AlternateContent xmlns:mc="http://schemas.openxmlformats.org/markup-compatibility/2006">
              <mc:Choice xmlns:v="urn:schemas-microsoft-com:vml" Requires="v">
                <p:oleObj spid="_x0000_s250343" name="Equation" r:id="rId9" imgW="330200" imgH="165100" progId="Equation.DSMT4">
                  <p:embed/>
                </p:oleObj>
              </mc:Choice>
              <mc:Fallback>
                <p:oleObj name="Equation" r:id="rId9" imgW="330200" imgH="165100" progId="Equation.DSMT4">
                  <p:embed/>
                  <p:pic>
                    <p:nvPicPr>
                      <p:cNvPr id="0" name=""/>
                      <p:cNvPicPr>
                        <a:picLocks noChangeAspect="1" noChangeArrowheads="1"/>
                      </p:cNvPicPr>
                      <p:nvPr/>
                    </p:nvPicPr>
                    <p:blipFill>
                      <a:blip r:embed="rId10"/>
                      <a:srcRect/>
                      <a:stretch>
                        <a:fillRect/>
                      </a:stretch>
                    </p:blipFill>
                    <p:spPr bwMode="auto">
                      <a:xfrm>
                        <a:off x="4713287" y="5181600"/>
                        <a:ext cx="1458913"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0" name="Object 6"/>
          <p:cNvGraphicFramePr>
            <a:graphicFrameLocks noChangeAspect="1"/>
          </p:cNvGraphicFramePr>
          <p:nvPr>
            <p:extLst>
              <p:ext uri="{D42A27DB-BD31-4B8C-83A1-F6EECF244321}">
                <p14:modId xmlns:p14="http://schemas.microsoft.com/office/powerpoint/2010/main" val="1585803709"/>
              </p:ext>
            </p:extLst>
          </p:nvPr>
        </p:nvGraphicFramePr>
        <p:xfrm>
          <a:off x="6113463" y="5029200"/>
          <a:ext cx="1458912" cy="896938"/>
        </p:xfrm>
        <a:graphic>
          <a:graphicData uri="http://schemas.openxmlformats.org/presentationml/2006/ole">
            <mc:AlternateContent xmlns:mc="http://schemas.openxmlformats.org/markup-compatibility/2006">
              <mc:Choice xmlns:v="urn:schemas-microsoft-com:vml" Requires="v">
                <p:oleObj spid="_x0000_s250344" name="Equation" r:id="rId11" imgW="330200" imgH="203200" progId="Equation.DSMT4">
                  <p:embed/>
                </p:oleObj>
              </mc:Choice>
              <mc:Fallback>
                <p:oleObj name="Equation" r:id="rId11" imgW="330200" imgH="203200" progId="Equation.DSMT4">
                  <p:embed/>
                  <p:pic>
                    <p:nvPicPr>
                      <p:cNvPr id="0" name=""/>
                      <p:cNvPicPr>
                        <a:picLocks noChangeAspect="1" noChangeArrowheads="1"/>
                      </p:cNvPicPr>
                      <p:nvPr/>
                    </p:nvPicPr>
                    <p:blipFill>
                      <a:blip r:embed="rId12"/>
                      <a:srcRect/>
                      <a:stretch>
                        <a:fillRect/>
                      </a:stretch>
                    </p:blipFill>
                    <p:spPr bwMode="auto">
                      <a:xfrm>
                        <a:off x="6113463" y="5029200"/>
                        <a:ext cx="1458912"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3" name="Object 9"/>
          <p:cNvGraphicFramePr>
            <a:graphicFrameLocks noChangeAspect="1"/>
          </p:cNvGraphicFramePr>
          <p:nvPr>
            <p:extLst>
              <p:ext uri="{D42A27DB-BD31-4B8C-83A1-F6EECF244321}">
                <p14:modId xmlns:p14="http://schemas.microsoft.com/office/powerpoint/2010/main" val="3983424208"/>
              </p:ext>
            </p:extLst>
          </p:nvPr>
        </p:nvGraphicFramePr>
        <p:xfrm>
          <a:off x="4564063" y="2590800"/>
          <a:ext cx="541337" cy="1371600"/>
        </p:xfrm>
        <a:graphic>
          <a:graphicData uri="http://schemas.openxmlformats.org/presentationml/2006/ole">
            <mc:AlternateContent xmlns:mc="http://schemas.openxmlformats.org/markup-compatibility/2006">
              <mc:Choice xmlns:v="urn:schemas-microsoft-com:vml" Requires="v">
                <p:oleObj spid="_x0000_s250345" name="Equation" r:id="rId13" imgW="165100" imgH="419100" progId="Equation.DSMT4">
                  <p:embed/>
                </p:oleObj>
              </mc:Choice>
              <mc:Fallback>
                <p:oleObj name="Equation" r:id="rId13" imgW="165100" imgH="419100" progId="Equation.DSMT4">
                  <p:embed/>
                  <p:pic>
                    <p:nvPicPr>
                      <p:cNvPr id="0" name=""/>
                      <p:cNvPicPr>
                        <a:picLocks noChangeAspect="1" noChangeArrowheads="1"/>
                      </p:cNvPicPr>
                      <p:nvPr/>
                    </p:nvPicPr>
                    <p:blipFill>
                      <a:blip r:embed="rId14"/>
                      <a:srcRect/>
                      <a:stretch>
                        <a:fillRect/>
                      </a:stretch>
                    </p:blipFill>
                    <p:spPr bwMode="auto">
                      <a:xfrm>
                        <a:off x="4564063" y="2590800"/>
                        <a:ext cx="541337"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93506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wipe(left)">
                                      <p:cBhvr>
                                        <p:cTn id="17" dur="500"/>
                                        <p:tgtEl>
                                          <p:spTgt spid="20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1106"/>
                                        </p:tgtEl>
                                        <p:attrNameLst>
                                          <p:attrName>style.visibility</p:attrName>
                                        </p:attrNameLst>
                                      </p:cBhvr>
                                      <p:to>
                                        <p:strVal val="visible"/>
                                      </p:to>
                                    </p:set>
                                    <p:animEffect transition="in" filter="wipe(left)">
                                      <p:cBhvr>
                                        <p:cTn id="22" dur="500"/>
                                        <p:tgtEl>
                                          <p:spTgt spid="4311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1113"/>
                                        </p:tgtEl>
                                        <p:attrNameLst>
                                          <p:attrName>style.visibility</p:attrName>
                                        </p:attrNameLst>
                                      </p:cBhvr>
                                      <p:to>
                                        <p:strVal val="visible"/>
                                      </p:to>
                                    </p:set>
                                    <p:animEffect transition="in" filter="wipe(left)">
                                      <p:cBhvr>
                                        <p:cTn id="27" dur="500"/>
                                        <p:tgtEl>
                                          <p:spTgt spid="4311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1107"/>
                                        </p:tgtEl>
                                        <p:attrNameLst>
                                          <p:attrName>style.visibility</p:attrName>
                                        </p:attrNameLst>
                                      </p:cBhvr>
                                      <p:to>
                                        <p:strVal val="visible"/>
                                      </p:to>
                                    </p:set>
                                    <p:animEffect transition="in" filter="wipe(left)">
                                      <p:cBhvr>
                                        <p:cTn id="37" dur="500"/>
                                        <p:tgtEl>
                                          <p:spTgt spid="43110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1108"/>
                                        </p:tgtEl>
                                        <p:attrNameLst>
                                          <p:attrName>style.visibility</p:attrName>
                                        </p:attrNameLst>
                                      </p:cBhvr>
                                      <p:to>
                                        <p:strVal val="visible"/>
                                      </p:to>
                                    </p:set>
                                    <p:animEffect transition="in" filter="wipe(left)">
                                      <p:cBhvr>
                                        <p:cTn id="42" dur="500"/>
                                        <p:tgtEl>
                                          <p:spTgt spid="4311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1109"/>
                                        </p:tgtEl>
                                        <p:attrNameLst>
                                          <p:attrName>style.visibility</p:attrName>
                                        </p:attrNameLst>
                                      </p:cBhvr>
                                      <p:to>
                                        <p:strVal val="visible"/>
                                      </p:to>
                                    </p:set>
                                    <p:animEffect transition="in" filter="wipe(left)">
                                      <p:cBhvr>
                                        <p:cTn id="47" dur="500"/>
                                        <p:tgtEl>
                                          <p:spTgt spid="4311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1110"/>
                                        </p:tgtEl>
                                        <p:attrNameLst>
                                          <p:attrName>style.visibility</p:attrName>
                                        </p:attrNameLst>
                                      </p:cBhvr>
                                      <p:to>
                                        <p:strVal val="visible"/>
                                      </p:to>
                                    </p:set>
                                    <p:animEffect transition="in" filter="wipe(left)">
                                      <p:cBhvr>
                                        <p:cTn id="52" dur="500"/>
                                        <p:tgtEl>
                                          <p:spTgt spid="431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Mar. 24,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1046212438"/>
              </p:ext>
            </p:extLst>
          </p:nvPr>
        </p:nvGraphicFramePr>
        <p:xfrm>
          <a:off x="5334000" y="1524000"/>
          <a:ext cx="920175" cy="920175"/>
        </p:xfrm>
        <a:graphic>
          <a:graphicData uri="http://schemas.openxmlformats.org/presentationml/2006/ole">
            <mc:AlternateContent xmlns:mc="http://schemas.openxmlformats.org/markup-compatibility/2006">
              <mc:Choice xmlns:v="urn:schemas-microsoft-com:vml" Requires="v">
                <p:oleObj spid="_x0000_s252468" name="Equation" r:id="rId3" imgW="419100" imgH="419100" progId="Equation.DSMT4">
                  <p:embed/>
                </p:oleObj>
              </mc:Choice>
              <mc:Fallback>
                <p:oleObj name="Equation" r:id="rId3" imgW="419100" imgH="419100" progId="Equation.DSMT4">
                  <p:embed/>
                  <p:pic>
                    <p:nvPicPr>
                      <p:cNvPr id="0" name=""/>
                      <p:cNvPicPr>
                        <a:picLocks noChangeAspect="1" noChangeArrowheads="1"/>
                      </p:cNvPicPr>
                      <p:nvPr/>
                    </p:nvPicPr>
                    <p:blipFill>
                      <a:blip r:embed="rId4"/>
                      <a:srcRect/>
                      <a:stretch>
                        <a:fillRect/>
                      </a:stretch>
                    </p:blipFill>
                    <p:spPr bwMode="auto">
                      <a:xfrm>
                        <a:off x="5334000" y="1524000"/>
                        <a:ext cx="920175" cy="92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223448249"/>
              </p:ext>
            </p:extLst>
          </p:nvPr>
        </p:nvGraphicFramePr>
        <p:xfrm>
          <a:off x="946150" y="2479675"/>
          <a:ext cx="1173163" cy="920750"/>
        </p:xfrm>
        <a:graphic>
          <a:graphicData uri="http://schemas.openxmlformats.org/presentationml/2006/ole">
            <mc:AlternateContent xmlns:mc="http://schemas.openxmlformats.org/markup-compatibility/2006">
              <mc:Choice xmlns:v="urn:schemas-microsoft-com:vml" Requires="v">
                <p:oleObj spid="_x0000_s252469" name="Equation" r:id="rId5" imgW="533400" imgH="419100" progId="Equation.DSMT4">
                  <p:embed/>
                </p:oleObj>
              </mc:Choice>
              <mc:Fallback>
                <p:oleObj name="Equation" r:id="rId5" imgW="533400" imgH="419100" progId="Equation.DSMT4">
                  <p:embed/>
                  <p:pic>
                    <p:nvPicPr>
                      <p:cNvPr id="0" name=""/>
                      <p:cNvPicPr>
                        <a:picLocks noChangeAspect="1" noChangeArrowheads="1"/>
                      </p:cNvPicPr>
                      <p:nvPr/>
                    </p:nvPicPr>
                    <p:blipFill>
                      <a:blip r:embed="rId6"/>
                      <a:srcRect/>
                      <a:stretch>
                        <a:fillRect/>
                      </a:stretch>
                    </p:blipFill>
                    <p:spPr bwMode="auto">
                      <a:xfrm>
                        <a:off x="946150" y="2479675"/>
                        <a:ext cx="117316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3061697767"/>
              </p:ext>
            </p:extLst>
          </p:nvPr>
        </p:nvGraphicFramePr>
        <p:xfrm>
          <a:off x="622300" y="4343400"/>
          <a:ext cx="1060450" cy="833438"/>
        </p:xfrm>
        <a:graphic>
          <a:graphicData uri="http://schemas.openxmlformats.org/presentationml/2006/ole">
            <mc:AlternateContent xmlns:mc="http://schemas.openxmlformats.org/markup-compatibility/2006">
              <mc:Choice xmlns:v="urn:schemas-microsoft-com:vml" Requires="v">
                <p:oleObj spid="_x0000_s252470" name="Equation" r:id="rId7" imgW="533400" imgH="419100" progId="Equation.DSMT4">
                  <p:embed/>
                </p:oleObj>
              </mc:Choice>
              <mc:Fallback>
                <p:oleObj name="Equation" r:id="rId7" imgW="533400" imgH="419100" progId="Equation.DSMT4">
                  <p:embed/>
                  <p:pic>
                    <p:nvPicPr>
                      <p:cNvPr id="0" name=""/>
                      <p:cNvPicPr>
                        <a:picLocks noChangeAspect="1" noChangeArrowheads="1"/>
                      </p:cNvPicPr>
                      <p:nvPr/>
                    </p:nvPicPr>
                    <p:blipFill>
                      <a:blip r:embed="rId8"/>
                      <a:srcRect/>
                      <a:stretch>
                        <a:fillRect/>
                      </a:stretch>
                    </p:blipFill>
                    <p:spPr bwMode="auto">
                      <a:xfrm>
                        <a:off x="622300" y="4343400"/>
                        <a:ext cx="106045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176927792"/>
              </p:ext>
            </p:extLst>
          </p:nvPr>
        </p:nvGraphicFramePr>
        <p:xfrm>
          <a:off x="1646238" y="4343400"/>
          <a:ext cx="1312862" cy="884238"/>
        </p:xfrm>
        <a:graphic>
          <a:graphicData uri="http://schemas.openxmlformats.org/presentationml/2006/ole">
            <mc:AlternateContent xmlns:mc="http://schemas.openxmlformats.org/markup-compatibility/2006">
              <mc:Choice xmlns:v="urn:schemas-microsoft-com:vml" Requires="v">
                <p:oleObj spid="_x0000_s252471" name="Equation" r:id="rId9" imgW="660400" imgH="444500" progId="Equation.DSMT4">
                  <p:embed/>
                </p:oleObj>
              </mc:Choice>
              <mc:Fallback>
                <p:oleObj name="Equation" r:id="rId9" imgW="660400" imgH="444500" progId="Equation.DSMT4">
                  <p:embed/>
                  <p:pic>
                    <p:nvPicPr>
                      <p:cNvPr id="0" name=""/>
                      <p:cNvPicPr>
                        <a:picLocks noChangeAspect="1" noChangeArrowheads="1"/>
                      </p:cNvPicPr>
                      <p:nvPr/>
                    </p:nvPicPr>
                    <p:blipFill>
                      <a:blip r:embed="rId10"/>
                      <a:srcRect/>
                      <a:stretch>
                        <a:fillRect/>
                      </a:stretch>
                    </p:blipFill>
                    <p:spPr bwMode="auto">
                      <a:xfrm>
                        <a:off x="1646238" y="4343400"/>
                        <a:ext cx="1312862"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3279023778"/>
              </p:ext>
            </p:extLst>
          </p:nvPr>
        </p:nvGraphicFramePr>
        <p:xfrm>
          <a:off x="2992438" y="4322763"/>
          <a:ext cx="1566862" cy="935037"/>
        </p:xfrm>
        <a:graphic>
          <a:graphicData uri="http://schemas.openxmlformats.org/presentationml/2006/ole">
            <mc:AlternateContent xmlns:mc="http://schemas.openxmlformats.org/markup-compatibility/2006">
              <mc:Choice xmlns:v="urn:schemas-microsoft-com:vml" Requires="v">
                <p:oleObj spid="_x0000_s252472" name="Equation" r:id="rId11" imgW="787400" imgH="469900" progId="Equation.DSMT4">
                  <p:embed/>
                </p:oleObj>
              </mc:Choice>
              <mc:Fallback>
                <p:oleObj name="Equation" r:id="rId11" imgW="787400" imgH="469900" progId="Equation.DSMT4">
                  <p:embed/>
                  <p:pic>
                    <p:nvPicPr>
                      <p:cNvPr id="0" name=""/>
                      <p:cNvPicPr>
                        <a:picLocks noChangeAspect="1" noChangeArrowheads="1"/>
                      </p:cNvPicPr>
                      <p:nvPr/>
                    </p:nvPicPr>
                    <p:blipFill>
                      <a:blip r:embed="rId12"/>
                      <a:srcRect/>
                      <a:stretch>
                        <a:fillRect/>
                      </a:stretch>
                    </p:blipFill>
                    <p:spPr bwMode="auto">
                      <a:xfrm>
                        <a:off x="2992438" y="4322763"/>
                        <a:ext cx="1566862"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1679515141"/>
              </p:ext>
            </p:extLst>
          </p:nvPr>
        </p:nvGraphicFramePr>
        <p:xfrm>
          <a:off x="4519613" y="4343400"/>
          <a:ext cx="3989387" cy="808038"/>
        </p:xfrm>
        <a:graphic>
          <a:graphicData uri="http://schemas.openxmlformats.org/presentationml/2006/ole">
            <mc:AlternateContent xmlns:mc="http://schemas.openxmlformats.org/markup-compatibility/2006">
              <mc:Choice xmlns:v="urn:schemas-microsoft-com:vml" Requires="v">
                <p:oleObj spid="_x0000_s252473" name="Equation" r:id="rId13" imgW="2006600" imgH="406400" progId="Equation.DSMT4">
                  <p:embed/>
                </p:oleObj>
              </mc:Choice>
              <mc:Fallback>
                <p:oleObj name="Equation" r:id="rId13" imgW="2006600" imgH="406400" progId="Equation.DSMT4">
                  <p:embed/>
                  <p:pic>
                    <p:nvPicPr>
                      <p:cNvPr id="0" name=""/>
                      <p:cNvPicPr>
                        <a:picLocks noChangeAspect="1" noChangeArrowheads="1"/>
                      </p:cNvPicPr>
                      <p:nvPr/>
                    </p:nvPicPr>
                    <p:blipFill>
                      <a:blip r:embed="rId14"/>
                      <a:srcRect/>
                      <a:stretch>
                        <a:fillRect/>
                      </a:stretch>
                    </p:blipFill>
                    <p:spPr bwMode="auto">
                      <a:xfrm>
                        <a:off x="4519613" y="4343400"/>
                        <a:ext cx="3989387"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3464841586"/>
              </p:ext>
            </p:extLst>
          </p:nvPr>
        </p:nvGraphicFramePr>
        <p:xfrm>
          <a:off x="2155825" y="2438400"/>
          <a:ext cx="3683000" cy="919163"/>
        </p:xfrm>
        <a:graphic>
          <a:graphicData uri="http://schemas.openxmlformats.org/presentationml/2006/ole">
            <mc:AlternateContent xmlns:mc="http://schemas.openxmlformats.org/markup-compatibility/2006">
              <mc:Choice xmlns:v="urn:schemas-microsoft-com:vml" Requires="v">
                <p:oleObj spid="_x0000_s252474" name="Equation" r:id="rId15" imgW="1676400" imgH="419100" progId="Equation.DSMT4">
                  <p:embed/>
                </p:oleObj>
              </mc:Choice>
              <mc:Fallback>
                <p:oleObj name="Equation" r:id="rId15" imgW="1676400" imgH="419100" progId="Equation.DSMT4">
                  <p:embed/>
                  <p:pic>
                    <p:nvPicPr>
                      <p:cNvPr id="0" name=""/>
                      <p:cNvPicPr>
                        <a:picLocks noChangeAspect="1" noChangeArrowheads="1"/>
                      </p:cNvPicPr>
                      <p:nvPr/>
                    </p:nvPicPr>
                    <p:blipFill>
                      <a:blip r:embed="rId16"/>
                      <a:srcRect/>
                      <a:stretch>
                        <a:fillRect/>
                      </a:stretch>
                    </p:blipFill>
                    <p:spPr bwMode="auto">
                      <a:xfrm>
                        <a:off x="2155825" y="2438400"/>
                        <a:ext cx="36830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59750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8459"/>
                                        </p:tgtEl>
                                        <p:attrNameLst>
                                          <p:attrName>style.visibility</p:attrName>
                                        </p:attrNameLst>
                                      </p:cBhvr>
                                      <p:to>
                                        <p:strVal val="visible"/>
                                      </p:to>
                                    </p:set>
                                    <p:animEffect transition="in" filter="wipe(left)">
                                      <p:cBhvr>
                                        <p:cTn id="17" dur="500"/>
                                        <p:tgtEl>
                                          <p:spTgt spid="4884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65"/>
                                        </p:tgtEl>
                                        <p:attrNameLst>
                                          <p:attrName>style.visibility</p:attrName>
                                        </p:attrNameLst>
                                      </p:cBhvr>
                                      <p:to>
                                        <p:strVal val="visible"/>
                                      </p:to>
                                    </p:set>
                                    <p:animEffect transition="in" filter="wipe(left)">
                                      <p:cBhvr>
                                        <p:cTn id="32" dur="500"/>
                                        <p:tgtEl>
                                          <p:spTgt spid="4884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left)">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8461"/>
                                        </p:tgtEl>
                                        <p:attrNameLst>
                                          <p:attrName>style.visibility</p:attrName>
                                        </p:attrNameLst>
                                      </p:cBhvr>
                                      <p:to>
                                        <p:strVal val="visible"/>
                                      </p:to>
                                    </p:set>
                                    <p:animEffect transition="in" filter="wipe(left)">
                                      <p:cBhvr>
                                        <p:cTn id="42" dur="500"/>
                                        <p:tgtEl>
                                          <p:spTgt spid="4884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2"/>
                                        </p:tgtEl>
                                        <p:attrNameLst>
                                          <p:attrName>style.visibility</p:attrName>
                                        </p:attrNameLst>
                                      </p:cBhvr>
                                      <p:to>
                                        <p:strVal val="visible"/>
                                      </p:to>
                                    </p:set>
                                    <p:animEffect transition="in" filter="wipe(left)">
                                      <p:cBhvr>
                                        <p:cTn id="47" dur="500"/>
                                        <p:tgtEl>
                                          <p:spTgt spid="4884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8463"/>
                                        </p:tgtEl>
                                        <p:attrNameLst>
                                          <p:attrName>style.visibility</p:attrName>
                                        </p:attrNameLst>
                                      </p:cBhvr>
                                      <p:to>
                                        <p:strVal val="visible"/>
                                      </p:to>
                                    </p:set>
                                    <p:animEffect transition="in" filter="wipe(left)">
                                      <p:cBhvr>
                                        <p:cTn id="52" dur="500"/>
                                        <p:tgtEl>
                                          <p:spTgt spid="4884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8464"/>
                                        </p:tgtEl>
                                        <p:attrNameLst>
                                          <p:attrName>style.visibility</p:attrName>
                                        </p:attrNameLst>
                                      </p:cBhvr>
                                      <p:to>
                                        <p:strVal val="visible"/>
                                      </p:to>
                                    </p:set>
                                    <p:animEffect transition="in" filter="wipe(left)">
                                      <p:cBhvr>
                                        <p:cTn id="57" dur="500"/>
                                        <p:tgtEl>
                                          <p:spTgt spid="4884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8">
                                            <p:txEl>
                                              <p:pRg st="9" end="9"/>
                                            </p:txEl>
                                          </p:spTgt>
                                        </p:tgtEl>
                                        <p:attrNameLst>
                                          <p:attrName>style.visibility</p:attrName>
                                        </p:attrNameLst>
                                      </p:cBhvr>
                                      <p:to>
                                        <p:strVal val="visible"/>
                                      </p:to>
                                    </p:set>
                                    <p:animEffect transition="in" filter="wipe(left)">
                                      <p:cBhvr>
                                        <p:cTn id="62" dur="500"/>
                                        <p:tgtEl>
                                          <p:spTgt spid="1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8">
                                            <p:txEl>
                                              <p:pRg st="10" end="10"/>
                                            </p:txEl>
                                          </p:spTgt>
                                        </p:tgtEl>
                                        <p:attrNameLst>
                                          <p:attrName>style.visibility</p:attrName>
                                        </p:attrNameLst>
                                      </p:cBhvr>
                                      <p:to>
                                        <p:strVal val="visible"/>
                                      </p:to>
                                    </p:set>
                                    <p:animEffect transition="in" filter="wipe(left)">
                                      <p:cBhvr>
                                        <p:cTn id="6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2130" name="Object 2"/>
          <p:cNvGraphicFramePr>
            <a:graphicFrameLocks noChangeAspect="1"/>
          </p:cNvGraphicFramePr>
          <p:nvPr>
            <p:extLst>
              <p:ext uri="{D42A27DB-BD31-4B8C-83A1-F6EECF244321}">
                <p14:modId xmlns:p14="http://schemas.microsoft.com/office/powerpoint/2010/main" val="1559230133"/>
              </p:ext>
            </p:extLst>
          </p:nvPr>
        </p:nvGraphicFramePr>
        <p:xfrm>
          <a:off x="2438400" y="3495675"/>
          <a:ext cx="1108075" cy="390525"/>
        </p:xfrm>
        <a:graphic>
          <a:graphicData uri="http://schemas.openxmlformats.org/presentationml/2006/ole">
            <mc:AlternateContent xmlns:mc="http://schemas.openxmlformats.org/markup-compatibility/2006">
              <mc:Choice xmlns:v="urn:schemas-microsoft-com:vml" Requires="v">
                <p:oleObj spid="_x0000_s251524" name="Equation" r:id="rId4" imgW="406400" imgH="165100" progId="Equation.DSMT4">
                  <p:embed/>
                </p:oleObj>
              </mc:Choice>
              <mc:Fallback>
                <p:oleObj name="Equation" r:id="rId4" imgW="406400" imgH="165100" progId="Equation.DSMT4">
                  <p:embed/>
                  <p:pic>
                    <p:nvPicPr>
                      <p:cNvPr id="0" name=""/>
                      <p:cNvPicPr>
                        <a:picLocks noChangeAspect="1" noChangeArrowheads="1"/>
                      </p:cNvPicPr>
                      <p:nvPr/>
                    </p:nvPicPr>
                    <p:blipFill>
                      <a:blip r:embed="rId5"/>
                      <a:srcRect/>
                      <a:stretch>
                        <a:fillRect/>
                      </a:stretch>
                    </p:blipFill>
                    <p:spPr bwMode="auto">
                      <a:xfrm>
                        <a:off x="2438400" y="3495675"/>
                        <a:ext cx="11080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1" name="Object 3"/>
          <p:cNvGraphicFramePr>
            <a:graphicFrameLocks noChangeAspect="1"/>
          </p:cNvGraphicFramePr>
          <p:nvPr>
            <p:extLst>
              <p:ext uri="{D42A27DB-BD31-4B8C-83A1-F6EECF244321}">
                <p14:modId xmlns:p14="http://schemas.microsoft.com/office/powerpoint/2010/main" val="1508238456"/>
              </p:ext>
            </p:extLst>
          </p:nvPr>
        </p:nvGraphicFramePr>
        <p:xfrm>
          <a:off x="490537" y="5126037"/>
          <a:ext cx="728663" cy="360363"/>
        </p:xfrm>
        <a:graphic>
          <a:graphicData uri="http://schemas.openxmlformats.org/presentationml/2006/ole">
            <mc:AlternateContent xmlns:mc="http://schemas.openxmlformats.org/markup-compatibility/2006">
              <mc:Choice xmlns:v="urn:schemas-microsoft-com:vml" Requires="v">
                <p:oleObj spid="_x0000_s251525" name="Equation" r:id="rId6" imgW="266700" imgH="152400" progId="Equation.DSMT4">
                  <p:embed/>
                </p:oleObj>
              </mc:Choice>
              <mc:Fallback>
                <p:oleObj name="Equation" r:id="rId6" imgW="266700" imgH="152400" progId="Equation.DSMT4">
                  <p:embed/>
                  <p:pic>
                    <p:nvPicPr>
                      <p:cNvPr id="0" name=""/>
                      <p:cNvPicPr>
                        <a:picLocks noChangeAspect="1" noChangeArrowheads="1"/>
                      </p:cNvPicPr>
                      <p:nvPr/>
                    </p:nvPicPr>
                    <p:blipFill>
                      <a:blip r:embed="rId7"/>
                      <a:srcRect/>
                      <a:stretch>
                        <a:fillRect/>
                      </a:stretch>
                    </p:blipFill>
                    <p:spPr bwMode="auto">
                      <a:xfrm>
                        <a:off x="490537" y="5126037"/>
                        <a:ext cx="7286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extLst>
              <p:ext uri="{D42A27DB-BD31-4B8C-83A1-F6EECF244321}">
                <p14:modId xmlns:p14="http://schemas.microsoft.com/office/powerpoint/2010/main" val="4228655750"/>
              </p:ext>
            </p:extLst>
          </p:nvPr>
        </p:nvGraphicFramePr>
        <p:xfrm>
          <a:off x="3505200" y="3429000"/>
          <a:ext cx="935038" cy="420687"/>
        </p:xfrm>
        <a:graphic>
          <a:graphicData uri="http://schemas.openxmlformats.org/presentationml/2006/ole">
            <mc:AlternateContent xmlns:mc="http://schemas.openxmlformats.org/markup-compatibility/2006">
              <mc:Choice xmlns:v="urn:schemas-microsoft-com:vml" Requires="v">
                <p:oleObj spid="_x0000_s251526" name="Equation" r:id="rId8" imgW="342900" imgH="177800" progId="Equation.DSMT4">
                  <p:embed/>
                </p:oleObj>
              </mc:Choice>
              <mc:Fallback>
                <p:oleObj name="Equation" r:id="rId8" imgW="342900" imgH="177800" progId="Equation.DSMT4">
                  <p:embed/>
                  <p:pic>
                    <p:nvPicPr>
                      <p:cNvPr id="0" name=""/>
                      <p:cNvPicPr>
                        <a:picLocks noChangeAspect="1" noChangeArrowheads="1"/>
                      </p:cNvPicPr>
                      <p:nvPr/>
                    </p:nvPicPr>
                    <p:blipFill>
                      <a:blip r:embed="rId9"/>
                      <a:srcRect/>
                      <a:stretch>
                        <a:fillRect/>
                      </a:stretch>
                    </p:blipFill>
                    <p:spPr bwMode="auto">
                      <a:xfrm>
                        <a:off x="3505200" y="3429000"/>
                        <a:ext cx="93503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extLst>
              <p:ext uri="{D42A27DB-BD31-4B8C-83A1-F6EECF244321}">
                <p14:modId xmlns:p14="http://schemas.microsoft.com/office/powerpoint/2010/main" val="2003829717"/>
              </p:ext>
            </p:extLst>
          </p:nvPr>
        </p:nvGraphicFramePr>
        <p:xfrm>
          <a:off x="4419600" y="3200400"/>
          <a:ext cx="727075" cy="990600"/>
        </p:xfrm>
        <a:graphic>
          <a:graphicData uri="http://schemas.openxmlformats.org/presentationml/2006/ole">
            <mc:AlternateContent xmlns:mc="http://schemas.openxmlformats.org/markup-compatibility/2006">
              <mc:Choice xmlns:v="urn:schemas-microsoft-com:vml" Requires="v">
                <p:oleObj spid="_x0000_s251527" name="Equation" r:id="rId10" imgW="266700" imgH="419100" progId="Equation.DSMT4">
                  <p:embed/>
                </p:oleObj>
              </mc:Choice>
              <mc:Fallback>
                <p:oleObj name="Equation" r:id="rId10" imgW="266700" imgH="419100" progId="Equation.DSMT4">
                  <p:embed/>
                  <p:pic>
                    <p:nvPicPr>
                      <p:cNvPr id="0" name=""/>
                      <p:cNvPicPr>
                        <a:picLocks noChangeAspect="1" noChangeArrowheads="1"/>
                      </p:cNvPicPr>
                      <p:nvPr/>
                    </p:nvPicPr>
                    <p:blipFill>
                      <a:blip r:embed="rId11"/>
                      <a:srcRect/>
                      <a:stretch>
                        <a:fillRect/>
                      </a:stretch>
                    </p:blipFill>
                    <p:spPr bwMode="auto">
                      <a:xfrm>
                        <a:off x="4419600" y="3200400"/>
                        <a:ext cx="7270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4" name="Object 6"/>
          <p:cNvGraphicFramePr>
            <a:graphicFrameLocks noChangeAspect="1"/>
          </p:cNvGraphicFramePr>
          <p:nvPr>
            <p:extLst>
              <p:ext uri="{D42A27DB-BD31-4B8C-83A1-F6EECF244321}">
                <p14:modId xmlns:p14="http://schemas.microsoft.com/office/powerpoint/2010/main" val="4278745427"/>
              </p:ext>
            </p:extLst>
          </p:nvPr>
        </p:nvGraphicFramePr>
        <p:xfrm>
          <a:off x="1219200" y="5181600"/>
          <a:ext cx="831850" cy="390525"/>
        </p:xfrm>
        <a:graphic>
          <a:graphicData uri="http://schemas.openxmlformats.org/presentationml/2006/ole">
            <mc:AlternateContent xmlns:mc="http://schemas.openxmlformats.org/markup-compatibility/2006">
              <mc:Choice xmlns:v="urn:schemas-microsoft-com:vml" Requires="v">
                <p:oleObj spid="_x0000_s251528" name="Equation" r:id="rId12" imgW="304800" imgH="165100" progId="Equation.DSMT4">
                  <p:embed/>
                </p:oleObj>
              </mc:Choice>
              <mc:Fallback>
                <p:oleObj name="Equation" r:id="rId12" imgW="304800" imgH="165100" progId="Equation.DSMT4">
                  <p:embed/>
                  <p:pic>
                    <p:nvPicPr>
                      <p:cNvPr id="0" name=""/>
                      <p:cNvPicPr>
                        <a:picLocks noChangeAspect="1" noChangeArrowheads="1"/>
                      </p:cNvPicPr>
                      <p:nvPr/>
                    </p:nvPicPr>
                    <p:blipFill>
                      <a:blip r:embed="rId13"/>
                      <a:srcRect/>
                      <a:stretch>
                        <a:fillRect/>
                      </a:stretch>
                    </p:blipFill>
                    <p:spPr bwMode="auto">
                      <a:xfrm>
                        <a:off x="1219200" y="5181600"/>
                        <a:ext cx="8318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5" name="Object 7"/>
          <p:cNvGraphicFramePr>
            <a:graphicFrameLocks noChangeAspect="1"/>
          </p:cNvGraphicFramePr>
          <p:nvPr>
            <p:extLst>
              <p:ext uri="{D42A27DB-BD31-4B8C-83A1-F6EECF244321}">
                <p14:modId xmlns:p14="http://schemas.microsoft.com/office/powerpoint/2010/main" val="2114842002"/>
              </p:ext>
            </p:extLst>
          </p:nvPr>
        </p:nvGraphicFramePr>
        <p:xfrm>
          <a:off x="2022475" y="4876800"/>
          <a:ext cx="1558925" cy="990600"/>
        </p:xfrm>
        <a:graphic>
          <a:graphicData uri="http://schemas.openxmlformats.org/presentationml/2006/ole">
            <mc:AlternateContent xmlns:mc="http://schemas.openxmlformats.org/markup-compatibility/2006">
              <mc:Choice xmlns:v="urn:schemas-microsoft-com:vml" Requires="v">
                <p:oleObj spid="_x0000_s251529" name="Equation" r:id="rId14" imgW="571500" imgH="419100" progId="Equation.DSMT4">
                  <p:embed/>
                </p:oleObj>
              </mc:Choice>
              <mc:Fallback>
                <p:oleObj name="Equation" r:id="rId14" imgW="571500" imgH="419100" progId="Equation.DSMT4">
                  <p:embed/>
                  <p:pic>
                    <p:nvPicPr>
                      <p:cNvPr id="0" name=""/>
                      <p:cNvPicPr>
                        <a:picLocks noChangeAspect="1" noChangeArrowheads="1"/>
                      </p:cNvPicPr>
                      <p:nvPr/>
                    </p:nvPicPr>
                    <p:blipFill>
                      <a:blip r:embed="rId15"/>
                      <a:srcRect/>
                      <a:stretch>
                        <a:fillRect/>
                      </a:stretch>
                    </p:blipFill>
                    <p:spPr bwMode="auto">
                      <a:xfrm>
                        <a:off x="2022475" y="4876800"/>
                        <a:ext cx="1558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6" name="Object 8"/>
          <p:cNvGraphicFramePr>
            <a:graphicFrameLocks noChangeAspect="1"/>
          </p:cNvGraphicFramePr>
          <p:nvPr>
            <p:extLst>
              <p:ext uri="{D42A27DB-BD31-4B8C-83A1-F6EECF244321}">
                <p14:modId xmlns:p14="http://schemas.microsoft.com/office/powerpoint/2010/main" val="710106880"/>
              </p:ext>
            </p:extLst>
          </p:nvPr>
        </p:nvGraphicFramePr>
        <p:xfrm>
          <a:off x="3581400" y="4876800"/>
          <a:ext cx="1281113" cy="931863"/>
        </p:xfrm>
        <a:graphic>
          <a:graphicData uri="http://schemas.openxmlformats.org/presentationml/2006/ole">
            <mc:AlternateContent xmlns:mc="http://schemas.openxmlformats.org/markup-compatibility/2006">
              <mc:Choice xmlns:v="urn:schemas-microsoft-com:vml" Requires="v">
                <p:oleObj spid="_x0000_s251530" name="Equation" r:id="rId16" imgW="469900" imgH="393700" progId="Equation.DSMT4">
                  <p:embed/>
                </p:oleObj>
              </mc:Choice>
              <mc:Fallback>
                <p:oleObj name="Equation" r:id="rId16" imgW="469900" imgH="393700" progId="Equation.DSMT4">
                  <p:embed/>
                  <p:pic>
                    <p:nvPicPr>
                      <p:cNvPr id="0" name=""/>
                      <p:cNvPicPr>
                        <a:picLocks noChangeAspect="1" noChangeArrowheads="1"/>
                      </p:cNvPicPr>
                      <p:nvPr/>
                    </p:nvPicPr>
                    <p:blipFill>
                      <a:blip r:embed="rId17"/>
                      <a:srcRect/>
                      <a:stretch>
                        <a:fillRect/>
                      </a:stretch>
                    </p:blipFill>
                    <p:spPr bwMode="auto">
                      <a:xfrm>
                        <a:off x="3581400" y="4876800"/>
                        <a:ext cx="1281113"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7" name="Object 9"/>
          <p:cNvGraphicFramePr>
            <a:graphicFrameLocks noChangeAspect="1"/>
          </p:cNvGraphicFramePr>
          <p:nvPr>
            <p:extLst>
              <p:ext uri="{D42A27DB-BD31-4B8C-83A1-F6EECF244321}">
                <p14:modId xmlns:p14="http://schemas.microsoft.com/office/powerpoint/2010/main" val="2151210936"/>
              </p:ext>
            </p:extLst>
          </p:nvPr>
        </p:nvGraphicFramePr>
        <p:xfrm>
          <a:off x="4800600" y="5105400"/>
          <a:ext cx="554037" cy="390525"/>
        </p:xfrm>
        <a:graphic>
          <a:graphicData uri="http://schemas.openxmlformats.org/presentationml/2006/ole">
            <mc:AlternateContent xmlns:mc="http://schemas.openxmlformats.org/markup-compatibility/2006">
              <mc:Choice xmlns:v="urn:schemas-microsoft-com:vml" Requires="v">
                <p:oleObj spid="_x0000_s251531" name="Equation" r:id="rId18" imgW="203200" imgH="165100" progId="Equation.DSMT4">
                  <p:embed/>
                </p:oleObj>
              </mc:Choice>
              <mc:Fallback>
                <p:oleObj name="Equation" r:id="rId18" imgW="203200" imgH="165100" progId="Equation.DSMT4">
                  <p:embed/>
                  <p:pic>
                    <p:nvPicPr>
                      <p:cNvPr id="0" name=""/>
                      <p:cNvPicPr>
                        <a:picLocks noChangeAspect="1" noChangeArrowheads="1"/>
                      </p:cNvPicPr>
                      <p:nvPr/>
                    </p:nvPicPr>
                    <p:blipFill>
                      <a:blip r:embed="rId19"/>
                      <a:srcRect/>
                      <a:stretch>
                        <a:fillRect/>
                      </a:stretch>
                    </p:blipFill>
                    <p:spPr bwMode="auto">
                      <a:xfrm>
                        <a:off x="4800600" y="5105400"/>
                        <a:ext cx="55403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21589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left)">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wipe(left)">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500" fill="hold"/>
                                        <p:tgtEl>
                                          <p:spTgt spid="21506"/>
                                        </p:tgtEl>
                                        <p:attrNameLst>
                                          <p:attrName>ppt_w</p:attrName>
                                        </p:attrNameLst>
                                      </p:cBhvr>
                                      <p:tavLst>
                                        <p:tav tm="0">
                                          <p:val>
                                            <p:fltVal val="0"/>
                                          </p:val>
                                        </p:tav>
                                        <p:tav tm="100000">
                                          <p:val>
                                            <p:strVal val="#ppt_w"/>
                                          </p:val>
                                        </p:tav>
                                      </p:tavLst>
                                    </p:anim>
                                    <p:anim calcmode="lin" valueType="num">
                                      <p:cBhvr>
                                        <p:cTn id="18" dur="500" fill="hold"/>
                                        <p:tgtEl>
                                          <p:spTgt spid="21506"/>
                                        </p:tgtEl>
                                        <p:attrNameLst>
                                          <p:attrName>ppt_h</p:attrName>
                                        </p:attrNameLst>
                                      </p:cBhvr>
                                      <p:tavLst>
                                        <p:tav tm="0">
                                          <p:val>
                                            <p:fltVal val="0"/>
                                          </p:val>
                                        </p:tav>
                                        <p:tav tm="100000">
                                          <p:val>
                                            <p:strVal val="#ppt_h"/>
                                          </p:val>
                                        </p:tav>
                                      </p:tavLst>
                                    </p:anim>
                                    <p:animEffect transition="in" filter="fade">
                                      <p:cBhvr>
                                        <p:cTn id="19" dur="5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2130"/>
                                        </p:tgtEl>
                                        <p:attrNameLst>
                                          <p:attrName>style.visibility</p:attrName>
                                        </p:attrNameLst>
                                      </p:cBhvr>
                                      <p:to>
                                        <p:strVal val="visible"/>
                                      </p:to>
                                    </p:set>
                                    <p:animEffect transition="in" filter="wipe(left)">
                                      <p:cBhvr>
                                        <p:cTn id="24" dur="500"/>
                                        <p:tgtEl>
                                          <p:spTgt spid="432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32132"/>
                                        </p:tgtEl>
                                        <p:attrNameLst>
                                          <p:attrName>style.visibility</p:attrName>
                                        </p:attrNameLst>
                                      </p:cBhvr>
                                      <p:to>
                                        <p:strVal val="visible"/>
                                      </p:to>
                                    </p:set>
                                    <p:animEffect transition="in" filter="wipe(left)">
                                      <p:cBhvr>
                                        <p:cTn id="29" dur="500"/>
                                        <p:tgtEl>
                                          <p:spTgt spid="4321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2133"/>
                                        </p:tgtEl>
                                        <p:attrNameLst>
                                          <p:attrName>style.visibility</p:attrName>
                                        </p:attrNameLst>
                                      </p:cBhvr>
                                      <p:to>
                                        <p:strVal val="visible"/>
                                      </p:to>
                                    </p:set>
                                    <p:animEffect transition="in" filter="wipe(left)">
                                      <p:cBhvr>
                                        <p:cTn id="34" dur="500"/>
                                        <p:tgtEl>
                                          <p:spTgt spid="4321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1508">
                                            <p:txEl>
                                              <p:pRg st="4" end="4"/>
                                            </p:txEl>
                                          </p:spTgt>
                                        </p:tgtEl>
                                        <p:attrNameLst>
                                          <p:attrName>style.visibility</p:attrName>
                                        </p:attrNameLst>
                                      </p:cBhvr>
                                      <p:to>
                                        <p:strVal val="visible"/>
                                      </p:to>
                                    </p:set>
                                    <p:animEffect transition="in" filter="wipe(left)">
                                      <p:cBhvr>
                                        <p:cTn id="39" dur="500"/>
                                        <p:tgtEl>
                                          <p:spTgt spid="2150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2131"/>
                                        </p:tgtEl>
                                        <p:attrNameLst>
                                          <p:attrName>style.visibility</p:attrName>
                                        </p:attrNameLst>
                                      </p:cBhvr>
                                      <p:to>
                                        <p:strVal val="visible"/>
                                      </p:to>
                                    </p:set>
                                    <p:animEffect transition="in" filter="wipe(left)">
                                      <p:cBhvr>
                                        <p:cTn id="44" dur="500"/>
                                        <p:tgtEl>
                                          <p:spTgt spid="4321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2134"/>
                                        </p:tgtEl>
                                        <p:attrNameLst>
                                          <p:attrName>style.visibility</p:attrName>
                                        </p:attrNameLst>
                                      </p:cBhvr>
                                      <p:to>
                                        <p:strVal val="visible"/>
                                      </p:to>
                                    </p:set>
                                    <p:animEffect transition="in" filter="wipe(left)">
                                      <p:cBhvr>
                                        <p:cTn id="49" dur="500"/>
                                        <p:tgtEl>
                                          <p:spTgt spid="4321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32135"/>
                                        </p:tgtEl>
                                        <p:attrNameLst>
                                          <p:attrName>style.visibility</p:attrName>
                                        </p:attrNameLst>
                                      </p:cBhvr>
                                      <p:to>
                                        <p:strVal val="visible"/>
                                      </p:to>
                                    </p:set>
                                    <p:animEffect transition="in" filter="wipe(left)">
                                      <p:cBhvr>
                                        <p:cTn id="54" dur="500"/>
                                        <p:tgtEl>
                                          <p:spTgt spid="4321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2136"/>
                                        </p:tgtEl>
                                        <p:attrNameLst>
                                          <p:attrName>style.visibility</p:attrName>
                                        </p:attrNameLst>
                                      </p:cBhvr>
                                      <p:to>
                                        <p:strVal val="visible"/>
                                      </p:to>
                                    </p:set>
                                    <p:animEffect transition="in" filter="wipe(left)">
                                      <p:cBhvr>
                                        <p:cTn id="59" dur="500"/>
                                        <p:tgtEl>
                                          <p:spTgt spid="4321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2137"/>
                                        </p:tgtEl>
                                        <p:attrNameLst>
                                          <p:attrName>style.visibility</p:attrName>
                                        </p:attrNameLst>
                                      </p:cBhvr>
                                      <p:to>
                                        <p:strVal val="visible"/>
                                      </p:to>
                                    </p:set>
                                    <p:animEffect transition="in" filter="wipe(left)">
                                      <p:cBhvr>
                                        <p:cTn id="64" dur="500"/>
                                        <p:tgtEl>
                                          <p:spTgt spid="432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p:spPr>
        <p:txBody>
          <a:bodyPr/>
          <a:lstStyle/>
          <a:p>
            <a:pPr marL="342900" indent="-342900" eaLnBrk="1" hangingPunct="1">
              <a:spcBef>
                <a:spcPct val="20000"/>
              </a:spcBef>
              <a:buClr>
                <a:srgbClr val="3333CC"/>
              </a:buClr>
              <a:buSzPct val="65000"/>
              <a:buFont typeface="Arial"/>
              <a:buChar char="•"/>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err="1">
                <a:solidFill>
                  <a:srgbClr val="3333CC"/>
                </a:solidFill>
                <a:latin typeface="+mn-lt"/>
                <a:ea typeface="ＭＳ Ｐゴシック" charset="0"/>
                <a:cs typeface="+mn-cs"/>
              </a:rPr>
              <a:t>x</a:t>
            </a:r>
            <a:r>
              <a:rPr lang="en-US" dirty="0">
                <a:solidFill>
                  <a:srgbClr val="3333CC"/>
                </a:solidFill>
                <a:latin typeface="+mn-lt"/>
                <a:ea typeface="ＭＳ Ｐゴシック" charset="0"/>
                <a:cs typeface="+mn-cs"/>
              </a:rPr>
              <a:t> rays in nickel crystals</a:t>
            </a:r>
            <a:r>
              <a:rPr lang="en-US" dirty="0" smtClean="0">
                <a:solidFill>
                  <a:srgbClr val="3333CC"/>
                </a:solidFill>
                <a:latin typeface="+mn-lt"/>
                <a:ea typeface="ＭＳ Ｐゴシック" charset="0"/>
                <a:cs typeface="+mn-cs"/>
              </a:rPr>
              <a:t>. </a:t>
            </a:r>
            <a:r>
              <a:rPr lang="en-US" dirty="0" err="1" smtClean="0">
                <a:solidFill>
                  <a:srgbClr val="3333CC"/>
                </a:solidFill>
                <a:latin typeface="+mn-lt"/>
                <a:ea typeface="ＭＳ Ｐゴシック" charset="0"/>
                <a:cs typeface="+mn-cs"/>
                <a:sym typeface="Wingdings"/>
              </a:rPr>
              <a:t></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Arial"/>
              <a:buChar char="•"/>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Mar. 24, 2014</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6</a:t>
            </a:fld>
            <a:endParaRPr lang="en-US"/>
          </a:p>
        </p:txBody>
      </p:sp>
      <p:sp>
        <p:nvSpPr>
          <p:cNvPr id="13" name="Footer Placeholder 12"/>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3154" name="Object 2"/>
          <p:cNvGraphicFramePr>
            <a:graphicFrameLocks noChangeAspect="1"/>
          </p:cNvGraphicFramePr>
          <p:nvPr>
            <p:extLst>
              <p:ext uri="{D42A27DB-BD31-4B8C-83A1-F6EECF244321}">
                <p14:modId xmlns:p14="http://schemas.microsoft.com/office/powerpoint/2010/main" val="3128487429"/>
              </p:ext>
            </p:extLst>
          </p:nvPr>
        </p:nvGraphicFramePr>
        <p:xfrm>
          <a:off x="4343401" y="1921026"/>
          <a:ext cx="1371600" cy="745974"/>
        </p:xfrm>
        <a:graphic>
          <a:graphicData uri="http://schemas.openxmlformats.org/presentationml/2006/ole">
            <mc:AlternateContent xmlns:mc="http://schemas.openxmlformats.org/markup-compatibility/2006">
              <mc:Choice xmlns:v="urn:schemas-microsoft-com:vml" Requires="v">
                <p:oleObj spid="_x0000_s253012" name="Equation" r:id="rId7" imgW="723900" imgH="393700" progId="Equation.DSMT4">
                  <p:embed/>
                </p:oleObj>
              </mc:Choice>
              <mc:Fallback>
                <p:oleObj name="Equation" r:id="rId7" imgW="723900" imgH="393700" progId="Equation.DSMT4">
                  <p:embed/>
                  <p:pic>
                    <p:nvPicPr>
                      <p:cNvPr id="0" name=""/>
                      <p:cNvPicPr>
                        <a:picLocks noChangeAspect="1" noChangeArrowheads="1"/>
                      </p:cNvPicPr>
                      <p:nvPr/>
                    </p:nvPicPr>
                    <p:blipFill>
                      <a:blip r:embed="rId8"/>
                      <a:srcRect/>
                      <a:stretch>
                        <a:fillRect/>
                      </a:stretch>
                    </p:blipFill>
                    <p:spPr bwMode="auto">
                      <a:xfrm>
                        <a:off x="4343401" y="1921026"/>
                        <a:ext cx="1371600" cy="745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73176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94"/>
                                        </p:tgtEl>
                                        <p:attrNameLst>
                                          <p:attrName>style.visibility</p:attrName>
                                        </p:attrNameLst>
                                      </p:cBhvr>
                                      <p:to>
                                        <p:strVal val="visible"/>
                                      </p:to>
                                    </p:set>
                                    <p:animEffect transition="in" filter="wipe(left)">
                                      <p:cBhvr>
                                        <p:cTn id="7" dur="500"/>
                                        <p:tgtEl>
                                          <p:spTgt spid="368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wipe(down)">
                                      <p:cBhvr>
                                        <p:cTn id="12" dur="500"/>
                                        <p:tgtEl>
                                          <p:spTgt spid="225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2541"/>
                                        </p:tgtEl>
                                        <p:attrNameLst>
                                          <p:attrName>style.visibility</p:attrName>
                                        </p:attrNameLst>
                                      </p:cBhvr>
                                      <p:to>
                                        <p:strVal val="visible"/>
                                      </p:to>
                                    </p:set>
                                    <p:anim calcmode="lin" valueType="num">
                                      <p:cBhvr>
                                        <p:cTn id="17" dur="500" fill="hold"/>
                                        <p:tgtEl>
                                          <p:spTgt spid="22541"/>
                                        </p:tgtEl>
                                        <p:attrNameLst>
                                          <p:attrName>ppt_w</p:attrName>
                                        </p:attrNameLst>
                                      </p:cBhvr>
                                      <p:tavLst>
                                        <p:tav tm="0">
                                          <p:val>
                                            <p:fltVal val="0"/>
                                          </p:val>
                                        </p:tav>
                                        <p:tav tm="100000">
                                          <p:val>
                                            <p:strVal val="#ppt_w"/>
                                          </p:val>
                                        </p:tav>
                                      </p:tavLst>
                                    </p:anim>
                                    <p:anim calcmode="lin" valueType="num">
                                      <p:cBhvr>
                                        <p:cTn id="18" dur="500" fill="hold"/>
                                        <p:tgtEl>
                                          <p:spTgt spid="22541"/>
                                        </p:tgtEl>
                                        <p:attrNameLst>
                                          <p:attrName>ppt_h</p:attrName>
                                        </p:attrNameLst>
                                      </p:cBhvr>
                                      <p:tavLst>
                                        <p:tav tm="0">
                                          <p:val>
                                            <p:fltVal val="0"/>
                                          </p:val>
                                        </p:tav>
                                        <p:tav tm="100000">
                                          <p:val>
                                            <p:strVal val="#ppt_h"/>
                                          </p:val>
                                        </p:tav>
                                      </p:tavLst>
                                    </p:anim>
                                    <p:animEffect transition="in" filter="fade">
                                      <p:cBhvr>
                                        <p:cTn id="19" dur="500"/>
                                        <p:tgtEl>
                                          <p:spTgt spid="225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3154"/>
                                        </p:tgtEl>
                                        <p:attrNameLst>
                                          <p:attrName>style.visibility</p:attrName>
                                        </p:attrNameLst>
                                      </p:cBhvr>
                                      <p:to>
                                        <p:strVal val="visible"/>
                                      </p:to>
                                    </p:set>
                                    <p:animEffect transition="in" filter="wipe(left)">
                                      <p:cBhvr>
                                        <p:cTn id="24" dur="500"/>
                                        <p:tgtEl>
                                          <p:spTgt spid="4331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539"/>
                                        </p:tgtEl>
                                        <p:attrNameLst>
                                          <p:attrName>style.visibility</p:attrName>
                                        </p:attrNameLst>
                                      </p:cBhvr>
                                      <p:to>
                                        <p:strVal val="visible"/>
                                      </p:to>
                                    </p:set>
                                    <p:animEffect transition="in" filter="wipe(left)">
                                      <p:cBhvr>
                                        <p:cTn id="29" dur="500"/>
                                        <p:tgtEl>
                                          <p:spTgt spid="2253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2531"/>
                                        </p:tgtEl>
                                        <p:attrNameLst>
                                          <p:attrName>style.visibility</p:attrName>
                                        </p:attrNameLst>
                                      </p:cBhvr>
                                      <p:to>
                                        <p:strVal val="visible"/>
                                      </p:to>
                                    </p:set>
                                    <p:anim calcmode="lin" valueType="num">
                                      <p:cBhvr>
                                        <p:cTn id="34" dur="500" fill="hold"/>
                                        <p:tgtEl>
                                          <p:spTgt spid="22531"/>
                                        </p:tgtEl>
                                        <p:attrNameLst>
                                          <p:attrName>ppt_w</p:attrName>
                                        </p:attrNameLst>
                                      </p:cBhvr>
                                      <p:tavLst>
                                        <p:tav tm="0">
                                          <p:val>
                                            <p:fltVal val="0"/>
                                          </p:val>
                                        </p:tav>
                                        <p:tav tm="100000">
                                          <p:val>
                                            <p:strVal val="#ppt_w"/>
                                          </p:val>
                                        </p:tav>
                                      </p:tavLst>
                                    </p:anim>
                                    <p:anim calcmode="lin" valueType="num">
                                      <p:cBhvr>
                                        <p:cTn id="35" dur="500" fill="hold"/>
                                        <p:tgtEl>
                                          <p:spTgt spid="22531"/>
                                        </p:tgtEl>
                                        <p:attrNameLst>
                                          <p:attrName>ppt_h</p:attrName>
                                        </p:attrNameLst>
                                      </p:cBhvr>
                                      <p:tavLst>
                                        <p:tav tm="0">
                                          <p:val>
                                            <p:fltVal val="0"/>
                                          </p:val>
                                        </p:tav>
                                        <p:tav tm="100000">
                                          <p:val>
                                            <p:strVal val="#ppt_h"/>
                                          </p:val>
                                        </p:tav>
                                      </p:tavLst>
                                    </p:anim>
                                    <p:animEffect transition="in" filter="fade">
                                      <p:cBhvr>
                                        <p:cTn id="36" dur="500"/>
                                        <p:tgtEl>
                                          <p:spTgt spid="225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2530"/>
                                        </p:tgtEl>
                                        <p:attrNameLst>
                                          <p:attrName>style.visibility</p:attrName>
                                        </p:attrNameLst>
                                      </p:cBhvr>
                                      <p:to>
                                        <p:strVal val="visible"/>
                                      </p:to>
                                    </p:set>
                                    <p:anim calcmode="lin" valueType="num">
                                      <p:cBhvr>
                                        <p:cTn id="41" dur="500" fill="hold"/>
                                        <p:tgtEl>
                                          <p:spTgt spid="22530"/>
                                        </p:tgtEl>
                                        <p:attrNameLst>
                                          <p:attrName>ppt_w</p:attrName>
                                        </p:attrNameLst>
                                      </p:cBhvr>
                                      <p:tavLst>
                                        <p:tav tm="0">
                                          <p:val>
                                            <p:fltVal val="0"/>
                                          </p:val>
                                        </p:tav>
                                        <p:tav tm="100000">
                                          <p:val>
                                            <p:strVal val="#ppt_w"/>
                                          </p:val>
                                        </p:tav>
                                      </p:tavLst>
                                    </p:anim>
                                    <p:anim calcmode="lin" valueType="num">
                                      <p:cBhvr>
                                        <p:cTn id="42" dur="500" fill="hold"/>
                                        <p:tgtEl>
                                          <p:spTgt spid="22530"/>
                                        </p:tgtEl>
                                        <p:attrNameLst>
                                          <p:attrName>ppt_h</p:attrName>
                                        </p:attrNameLst>
                                      </p:cBhvr>
                                      <p:tavLst>
                                        <p:tav tm="0">
                                          <p:val>
                                            <p:fltVal val="0"/>
                                          </p:val>
                                        </p:tav>
                                        <p:tav tm="100000">
                                          <p:val>
                                            <p:strVal val="#ppt_h"/>
                                          </p:val>
                                        </p:tav>
                                      </p:tavLst>
                                    </p:anim>
                                    <p:animEffect transition="in" filter="fade">
                                      <p:cBhvr>
                                        <p:cTn id="4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 grpId="0"/>
      <p:bldP spid="225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7</a:t>
            </a:fld>
            <a:endParaRPr lang="en-US"/>
          </a:p>
        </p:txBody>
      </p:sp>
    </p:spTree>
    <p:extLst>
      <p:ext uri="{BB962C8B-B14F-4D97-AF65-F5344CB8AC3E}">
        <p14:creationId xmlns:p14="http://schemas.microsoft.com/office/powerpoint/2010/main" val="1416875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Monday, Mar. 24, 2014</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8</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4178" name="Object 2"/>
          <p:cNvGraphicFramePr>
            <a:graphicFrameLocks noChangeAspect="1"/>
          </p:cNvGraphicFramePr>
          <p:nvPr>
            <p:extLst>
              <p:ext uri="{D42A27DB-BD31-4B8C-83A1-F6EECF244321}">
                <p14:modId xmlns:p14="http://schemas.microsoft.com/office/powerpoint/2010/main" val="1911524182"/>
              </p:ext>
            </p:extLst>
          </p:nvPr>
        </p:nvGraphicFramePr>
        <p:xfrm>
          <a:off x="5207000" y="1400175"/>
          <a:ext cx="3544888" cy="885825"/>
        </p:xfrm>
        <a:graphic>
          <a:graphicData uri="http://schemas.openxmlformats.org/presentationml/2006/ole">
            <mc:AlternateContent xmlns:mc="http://schemas.openxmlformats.org/markup-compatibility/2006">
              <mc:Choice xmlns:v="urn:schemas-microsoft-com:vml" Requires="v">
                <p:oleObj spid="_x0000_s254436" name="Equation" r:id="rId3" imgW="1727200" imgH="431800" progId="Equation.DSMT4">
                  <p:embed/>
                </p:oleObj>
              </mc:Choice>
              <mc:Fallback>
                <p:oleObj name="Equation" r:id="rId3" imgW="1727200" imgH="431800" progId="Equation.DSMT4">
                  <p:embed/>
                  <p:pic>
                    <p:nvPicPr>
                      <p:cNvPr id="0" name=""/>
                      <p:cNvPicPr>
                        <a:picLocks noChangeAspect="1" noChangeArrowheads="1"/>
                      </p:cNvPicPr>
                      <p:nvPr/>
                    </p:nvPicPr>
                    <p:blipFill>
                      <a:blip r:embed="rId4"/>
                      <a:srcRect/>
                      <a:stretch>
                        <a:fillRect/>
                      </a:stretch>
                    </p:blipFill>
                    <p:spPr bwMode="auto">
                      <a:xfrm>
                        <a:off x="5207000" y="1400175"/>
                        <a:ext cx="35448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79" name="Object 3"/>
          <p:cNvGraphicFramePr>
            <a:graphicFrameLocks noChangeAspect="1"/>
          </p:cNvGraphicFramePr>
          <p:nvPr>
            <p:extLst>
              <p:ext uri="{D42A27DB-BD31-4B8C-83A1-F6EECF244321}">
                <p14:modId xmlns:p14="http://schemas.microsoft.com/office/powerpoint/2010/main" val="1682304170"/>
              </p:ext>
            </p:extLst>
          </p:nvPr>
        </p:nvGraphicFramePr>
        <p:xfrm>
          <a:off x="4379913" y="2908300"/>
          <a:ext cx="2008187" cy="860425"/>
        </p:xfrm>
        <a:graphic>
          <a:graphicData uri="http://schemas.openxmlformats.org/presentationml/2006/ole">
            <mc:AlternateContent xmlns:mc="http://schemas.openxmlformats.org/markup-compatibility/2006">
              <mc:Choice xmlns:v="urn:schemas-microsoft-com:vml" Requires="v">
                <p:oleObj spid="_x0000_s254437" name="Equation" r:id="rId5" imgW="965200" imgH="419100" progId="Equation.DSMT4">
                  <p:embed/>
                </p:oleObj>
              </mc:Choice>
              <mc:Fallback>
                <p:oleObj name="Equation" r:id="rId5" imgW="965200" imgH="419100" progId="Equation.DSMT4">
                  <p:embed/>
                  <p:pic>
                    <p:nvPicPr>
                      <p:cNvPr id="0" name=""/>
                      <p:cNvPicPr>
                        <a:picLocks noChangeAspect="1" noChangeArrowheads="1"/>
                      </p:cNvPicPr>
                      <p:nvPr/>
                    </p:nvPicPr>
                    <p:blipFill>
                      <a:blip r:embed="rId6"/>
                      <a:srcRect/>
                      <a:stretch>
                        <a:fillRect/>
                      </a:stretch>
                    </p:blipFill>
                    <p:spPr bwMode="auto">
                      <a:xfrm>
                        <a:off x="4379913" y="2908300"/>
                        <a:ext cx="2008187"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extLst>
              <p:ext uri="{D42A27DB-BD31-4B8C-83A1-F6EECF244321}">
                <p14:modId xmlns:p14="http://schemas.microsoft.com/office/powerpoint/2010/main" val="356239523"/>
              </p:ext>
            </p:extLst>
          </p:nvPr>
        </p:nvGraphicFramePr>
        <p:xfrm>
          <a:off x="3363913" y="4419600"/>
          <a:ext cx="1655762" cy="776288"/>
        </p:xfrm>
        <a:graphic>
          <a:graphicData uri="http://schemas.openxmlformats.org/presentationml/2006/ole">
            <mc:AlternateContent xmlns:mc="http://schemas.openxmlformats.org/markup-compatibility/2006">
              <mc:Choice xmlns:v="urn:schemas-microsoft-com:vml" Requires="v">
                <p:oleObj spid="_x0000_s254438" name="Equation" r:id="rId7" imgW="838200" imgH="393700" progId="Equation.DSMT4">
                  <p:embed/>
                </p:oleObj>
              </mc:Choice>
              <mc:Fallback>
                <p:oleObj name="Equation" r:id="rId7" imgW="838200" imgH="393700" progId="Equation.DSMT4">
                  <p:embed/>
                  <p:pic>
                    <p:nvPicPr>
                      <p:cNvPr id="0" name=""/>
                      <p:cNvPicPr>
                        <a:picLocks noChangeAspect="1" noChangeArrowheads="1"/>
                      </p:cNvPicPr>
                      <p:nvPr/>
                    </p:nvPicPr>
                    <p:blipFill>
                      <a:blip r:embed="rId8"/>
                      <a:srcRect/>
                      <a:stretch>
                        <a:fillRect/>
                      </a:stretch>
                    </p:blipFill>
                    <p:spPr bwMode="auto">
                      <a:xfrm>
                        <a:off x="3363913" y="4419600"/>
                        <a:ext cx="165576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1" name="Object 5"/>
          <p:cNvGraphicFramePr>
            <a:graphicFrameLocks noChangeAspect="1"/>
          </p:cNvGraphicFramePr>
          <p:nvPr>
            <p:extLst>
              <p:ext uri="{D42A27DB-BD31-4B8C-83A1-F6EECF244321}">
                <p14:modId xmlns:p14="http://schemas.microsoft.com/office/powerpoint/2010/main" val="3549496762"/>
              </p:ext>
            </p:extLst>
          </p:nvPr>
        </p:nvGraphicFramePr>
        <p:xfrm>
          <a:off x="4586288" y="5397500"/>
          <a:ext cx="3514725" cy="546100"/>
        </p:xfrm>
        <a:graphic>
          <a:graphicData uri="http://schemas.openxmlformats.org/presentationml/2006/ole">
            <mc:AlternateContent xmlns:mc="http://schemas.openxmlformats.org/markup-compatibility/2006">
              <mc:Choice xmlns:v="urn:schemas-microsoft-com:vml" Requires="v">
                <p:oleObj spid="_x0000_s254439" name="Equation" r:id="rId9" imgW="1473200" imgH="228600" progId="Equation.DSMT4">
                  <p:embed/>
                </p:oleObj>
              </mc:Choice>
              <mc:Fallback>
                <p:oleObj name="Equation" r:id="rId9" imgW="1473200" imgH="228600" progId="Equation.DSMT4">
                  <p:embed/>
                  <p:pic>
                    <p:nvPicPr>
                      <p:cNvPr id="0" name=""/>
                      <p:cNvPicPr>
                        <a:picLocks noChangeAspect="1" noChangeArrowheads="1"/>
                      </p:cNvPicPr>
                      <p:nvPr/>
                    </p:nvPicPr>
                    <p:blipFill>
                      <a:blip r:embed="rId10"/>
                      <a:srcRect/>
                      <a:stretch>
                        <a:fillRect/>
                      </a:stretch>
                    </p:blipFill>
                    <p:spPr bwMode="auto">
                      <a:xfrm>
                        <a:off x="4586288" y="5397500"/>
                        <a:ext cx="35147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2" name="Object 6"/>
          <p:cNvGraphicFramePr>
            <a:graphicFrameLocks noChangeAspect="1"/>
          </p:cNvGraphicFramePr>
          <p:nvPr>
            <p:extLst>
              <p:ext uri="{D42A27DB-BD31-4B8C-83A1-F6EECF244321}">
                <p14:modId xmlns:p14="http://schemas.microsoft.com/office/powerpoint/2010/main" val="1744571702"/>
              </p:ext>
            </p:extLst>
          </p:nvPr>
        </p:nvGraphicFramePr>
        <p:xfrm>
          <a:off x="5068888" y="4419600"/>
          <a:ext cx="1027112" cy="776288"/>
        </p:xfrm>
        <a:graphic>
          <a:graphicData uri="http://schemas.openxmlformats.org/presentationml/2006/ole">
            <mc:AlternateContent xmlns:mc="http://schemas.openxmlformats.org/markup-compatibility/2006">
              <mc:Choice xmlns:v="urn:schemas-microsoft-com:vml" Requires="v">
                <p:oleObj spid="_x0000_s254440" name="Equation" r:id="rId11" imgW="520700" imgH="393700" progId="Equation.DSMT4">
                  <p:embed/>
                </p:oleObj>
              </mc:Choice>
              <mc:Fallback>
                <p:oleObj name="Equation" r:id="rId11" imgW="520700" imgH="393700" progId="Equation.DSMT4">
                  <p:embed/>
                  <p:pic>
                    <p:nvPicPr>
                      <p:cNvPr id="0" name=""/>
                      <p:cNvPicPr>
                        <a:picLocks noChangeAspect="1" noChangeArrowheads="1"/>
                      </p:cNvPicPr>
                      <p:nvPr/>
                    </p:nvPicPr>
                    <p:blipFill>
                      <a:blip r:embed="rId12"/>
                      <a:srcRect/>
                      <a:stretch>
                        <a:fillRect/>
                      </a:stretch>
                    </p:blipFill>
                    <p:spPr bwMode="auto">
                      <a:xfrm>
                        <a:off x="5068888" y="4419600"/>
                        <a:ext cx="102711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3" name="Object 7"/>
          <p:cNvGraphicFramePr>
            <a:graphicFrameLocks noChangeAspect="1"/>
          </p:cNvGraphicFramePr>
          <p:nvPr>
            <p:extLst>
              <p:ext uri="{D42A27DB-BD31-4B8C-83A1-F6EECF244321}">
                <p14:modId xmlns:p14="http://schemas.microsoft.com/office/powerpoint/2010/main" val="748491907"/>
              </p:ext>
            </p:extLst>
          </p:nvPr>
        </p:nvGraphicFramePr>
        <p:xfrm>
          <a:off x="6616699" y="4572000"/>
          <a:ext cx="1208165" cy="457200"/>
        </p:xfrm>
        <a:graphic>
          <a:graphicData uri="http://schemas.openxmlformats.org/presentationml/2006/ole">
            <mc:AlternateContent xmlns:mc="http://schemas.openxmlformats.org/markup-compatibility/2006">
              <mc:Choice xmlns:v="urn:schemas-microsoft-com:vml" Requires="v">
                <p:oleObj spid="_x0000_s254441" name="Equation" r:id="rId13" imgW="469900" imgH="177800" progId="Equation.DSMT4">
                  <p:embed/>
                </p:oleObj>
              </mc:Choice>
              <mc:Fallback>
                <p:oleObj name="Equation" r:id="rId13" imgW="469900" imgH="177800" progId="Equation.DSMT4">
                  <p:embed/>
                  <p:pic>
                    <p:nvPicPr>
                      <p:cNvPr id="0" name=""/>
                      <p:cNvPicPr>
                        <a:picLocks noChangeAspect="1" noChangeArrowheads="1"/>
                      </p:cNvPicPr>
                      <p:nvPr/>
                    </p:nvPicPr>
                    <p:blipFill>
                      <a:blip r:embed="rId14"/>
                      <a:srcRect/>
                      <a:stretch>
                        <a:fillRect/>
                      </a:stretch>
                    </p:blipFill>
                    <p:spPr bwMode="auto">
                      <a:xfrm>
                        <a:off x="6616699" y="4572000"/>
                        <a:ext cx="120816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767980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4178"/>
                                        </p:tgtEl>
                                        <p:attrNameLst>
                                          <p:attrName>style.visibility</p:attrName>
                                        </p:attrNameLst>
                                      </p:cBhvr>
                                      <p:to>
                                        <p:strVal val="visible"/>
                                      </p:to>
                                    </p:set>
                                    <p:animEffect transition="in" filter="wipe(left)">
                                      <p:cBhvr>
                                        <p:cTn id="12" dur="500"/>
                                        <p:tgtEl>
                                          <p:spTgt spid="434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4179"/>
                                        </p:tgtEl>
                                        <p:attrNameLst>
                                          <p:attrName>style.visibility</p:attrName>
                                        </p:attrNameLst>
                                      </p:cBhvr>
                                      <p:to>
                                        <p:strVal val="visible"/>
                                      </p:to>
                                    </p:set>
                                    <p:animEffect transition="in" filter="wipe(left)">
                                      <p:cBhvr>
                                        <p:cTn id="22" dur="500"/>
                                        <p:tgtEl>
                                          <p:spTgt spid="4341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4180"/>
                                        </p:tgtEl>
                                        <p:attrNameLst>
                                          <p:attrName>style.visibility</p:attrName>
                                        </p:attrNameLst>
                                      </p:cBhvr>
                                      <p:to>
                                        <p:strVal val="visible"/>
                                      </p:to>
                                    </p:set>
                                    <p:animEffect transition="in" filter="wipe(left)">
                                      <p:cBhvr>
                                        <p:cTn id="32" dur="500"/>
                                        <p:tgtEl>
                                          <p:spTgt spid="4341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4182"/>
                                        </p:tgtEl>
                                        <p:attrNameLst>
                                          <p:attrName>style.visibility</p:attrName>
                                        </p:attrNameLst>
                                      </p:cBhvr>
                                      <p:to>
                                        <p:strVal val="visible"/>
                                      </p:to>
                                    </p:set>
                                    <p:animEffect transition="in" filter="wipe(left)">
                                      <p:cBhvr>
                                        <p:cTn id="37" dur="500"/>
                                        <p:tgtEl>
                                          <p:spTgt spid="4341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4183"/>
                                        </p:tgtEl>
                                        <p:attrNameLst>
                                          <p:attrName>style.visibility</p:attrName>
                                        </p:attrNameLst>
                                      </p:cBhvr>
                                      <p:to>
                                        <p:strVal val="visible"/>
                                      </p:to>
                                    </p:set>
                                    <p:animEffect transition="in" filter="wipe(left)">
                                      <p:cBhvr>
                                        <p:cTn id="42" dur="500"/>
                                        <p:tgtEl>
                                          <p:spTgt spid="4341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wipe(left)">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4181"/>
                                        </p:tgtEl>
                                        <p:attrNameLst>
                                          <p:attrName>style.visibility</p:attrName>
                                        </p:attrNameLst>
                                      </p:cBhvr>
                                      <p:to>
                                        <p:strVal val="visible"/>
                                      </p:to>
                                    </p:set>
                                    <p:animEffect transition="in" filter="wipe(left)">
                                      <p:cBhvr>
                                        <p:cTn id="52" dur="500"/>
                                        <p:tgtEl>
                                          <p:spTgt spid="43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Symbol" charset="2"/>
                <a:cs typeface="Symbol" charset="2"/>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5202" name="Object 2"/>
          <p:cNvGraphicFramePr>
            <a:graphicFrameLocks noChangeAspect="1"/>
          </p:cNvGraphicFramePr>
          <p:nvPr>
            <p:extLst>
              <p:ext uri="{D42A27DB-BD31-4B8C-83A1-F6EECF244321}">
                <p14:modId xmlns:p14="http://schemas.microsoft.com/office/powerpoint/2010/main" val="730293172"/>
              </p:ext>
            </p:extLst>
          </p:nvPr>
        </p:nvGraphicFramePr>
        <p:xfrm>
          <a:off x="3597275" y="1905000"/>
          <a:ext cx="1566863" cy="990600"/>
        </p:xfrm>
        <a:graphic>
          <a:graphicData uri="http://schemas.openxmlformats.org/presentationml/2006/ole">
            <mc:AlternateContent xmlns:mc="http://schemas.openxmlformats.org/markup-compatibility/2006">
              <mc:Choice xmlns:v="urn:schemas-microsoft-com:vml" Requires="v">
                <p:oleObj spid="_x0000_s255460" name="Equation" r:id="rId4" imgW="622300" imgH="393700" progId="Equation.DSMT4">
                  <p:embed/>
                </p:oleObj>
              </mc:Choice>
              <mc:Fallback>
                <p:oleObj name="Equation" r:id="rId4" imgW="622300" imgH="393700" progId="Equation.DSMT4">
                  <p:embed/>
                  <p:pic>
                    <p:nvPicPr>
                      <p:cNvPr id="0" name=""/>
                      <p:cNvPicPr>
                        <a:picLocks noChangeAspect="1" noChangeArrowheads="1"/>
                      </p:cNvPicPr>
                      <p:nvPr/>
                    </p:nvPicPr>
                    <p:blipFill>
                      <a:blip r:embed="rId5"/>
                      <a:srcRect/>
                      <a:stretch>
                        <a:fillRect/>
                      </a:stretch>
                    </p:blipFill>
                    <p:spPr bwMode="auto">
                      <a:xfrm>
                        <a:off x="3597275" y="1905000"/>
                        <a:ext cx="156686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3" name="Object 3"/>
          <p:cNvGraphicFramePr>
            <a:graphicFrameLocks noChangeAspect="1"/>
          </p:cNvGraphicFramePr>
          <p:nvPr>
            <p:extLst>
              <p:ext uri="{D42A27DB-BD31-4B8C-83A1-F6EECF244321}">
                <p14:modId xmlns:p14="http://schemas.microsoft.com/office/powerpoint/2010/main" val="3061965058"/>
              </p:ext>
            </p:extLst>
          </p:nvPr>
        </p:nvGraphicFramePr>
        <p:xfrm>
          <a:off x="5233987" y="1905000"/>
          <a:ext cx="1471613" cy="990600"/>
        </p:xfrm>
        <a:graphic>
          <a:graphicData uri="http://schemas.openxmlformats.org/presentationml/2006/ole">
            <mc:AlternateContent xmlns:mc="http://schemas.openxmlformats.org/markup-compatibility/2006">
              <mc:Choice xmlns:v="urn:schemas-microsoft-com:vml" Requires="v">
                <p:oleObj spid="_x0000_s255461"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srcRect/>
                      <a:stretch>
                        <a:fillRect/>
                      </a:stretch>
                    </p:blipFill>
                    <p:spPr bwMode="auto">
                      <a:xfrm>
                        <a:off x="5233987" y="1905000"/>
                        <a:ext cx="147161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4" name="Object 4"/>
          <p:cNvGraphicFramePr>
            <a:graphicFrameLocks noChangeAspect="1"/>
          </p:cNvGraphicFramePr>
          <p:nvPr>
            <p:extLst>
              <p:ext uri="{D42A27DB-BD31-4B8C-83A1-F6EECF244321}">
                <p14:modId xmlns:p14="http://schemas.microsoft.com/office/powerpoint/2010/main" val="2400177768"/>
              </p:ext>
            </p:extLst>
          </p:nvPr>
        </p:nvGraphicFramePr>
        <p:xfrm>
          <a:off x="6699250" y="1905000"/>
          <a:ext cx="479425" cy="990600"/>
        </p:xfrm>
        <a:graphic>
          <a:graphicData uri="http://schemas.openxmlformats.org/presentationml/2006/ole">
            <mc:AlternateContent xmlns:mc="http://schemas.openxmlformats.org/markup-compatibility/2006">
              <mc:Choice xmlns:v="urn:schemas-microsoft-com:vml" Requires="v">
                <p:oleObj spid="_x0000_s255462" name="Equation" r:id="rId8" imgW="190500" imgH="393700" progId="Equation.DSMT4">
                  <p:embed/>
                </p:oleObj>
              </mc:Choice>
              <mc:Fallback>
                <p:oleObj name="Equation" r:id="rId8" imgW="190500" imgH="393700" progId="Equation.DSMT4">
                  <p:embed/>
                  <p:pic>
                    <p:nvPicPr>
                      <p:cNvPr id="0" name=""/>
                      <p:cNvPicPr>
                        <a:picLocks noChangeAspect="1" noChangeArrowheads="1"/>
                      </p:cNvPicPr>
                      <p:nvPr/>
                    </p:nvPicPr>
                    <p:blipFill>
                      <a:blip r:embed="rId9"/>
                      <a:srcRect/>
                      <a:stretch>
                        <a:fillRect/>
                      </a:stretch>
                    </p:blipFill>
                    <p:spPr bwMode="auto">
                      <a:xfrm>
                        <a:off x="6699250" y="1905000"/>
                        <a:ext cx="4794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5" name="Object 5"/>
          <p:cNvGraphicFramePr>
            <a:graphicFrameLocks noChangeAspect="1"/>
          </p:cNvGraphicFramePr>
          <p:nvPr>
            <p:extLst>
              <p:ext uri="{D42A27DB-BD31-4B8C-83A1-F6EECF244321}">
                <p14:modId xmlns:p14="http://schemas.microsoft.com/office/powerpoint/2010/main" val="3251482135"/>
              </p:ext>
            </p:extLst>
          </p:nvPr>
        </p:nvGraphicFramePr>
        <p:xfrm>
          <a:off x="685800" y="3657600"/>
          <a:ext cx="1150937" cy="546100"/>
        </p:xfrm>
        <a:graphic>
          <a:graphicData uri="http://schemas.openxmlformats.org/presentationml/2006/ole">
            <mc:AlternateContent xmlns:mc="http://schemas.openxmlformats.org/markup-compatibility/2006">
              <mc:Choice xmlns:v="urn:schemas-microsoft-com:vml" Requires="v">
                <p:oleObj spid="_x0000_s255463" name="Equation" r:id="rId10" imgW="469900" imgH="228600" progId="Equation.DSMT4">
                  <p:embed/>
                </p:oleObj>
              </mc:Choice>
              <mc:Fallback>
                <p:oleObj name="Equation" r:id="rId10" imgW="469900" imgH="228600" progId="Equation.DSMT4">
                  <p:embed/>
                  <p:pic>
                    <p:nvPicPr>
                      <p:cNvPr id="0" name=""/>
                      <p:cNvPicPr>
                        <a:picLocks noChangeAspect="1" noChangeArrowheads="1"/>
                      </p:cNvPicPr>
                      <p:nvPr/>
                    </p:nvPicPr>
                    <p:blipFill>
                      <a:blip r:embed="rId11"/>
                      <a:srcRect/>
                      <a:stretch>
                        <a:fillRect/>
                      </a:stretch>
                    </p:blipFill>
                    <p:spPr bwMode="auto">
                      <a:xfrm>
                        <a:off x="685800" y="3657600"/>
                        <a:ext cx="11509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8" name="Object 8"/>
          <p:cNvGraphicFramePr>
            <a:graphicFrameLocks noChangeAspect="1"/>
          </p:cNvGraphicFramePr>
          <p:nvPr>
            <p:extLst>
              <p:ext uri="{D42A27DB-BD31-4B8C-83A1-F6EECF244321}">
                <p14:modId xmlns:p14="http://schemas.microsoft.com/office/powerpoint/2010/main" val="4138463125"/>
              </p:ext>
            </p:extLst>
          </p:nvPr>
        </p:nvGraphicFramePr>
        <p:xfrm>
          <a:off x="1830388" y="3657600"/>
          <a:ext cx="2940050" cy="546100"/>
        </p:xfrm>
        <a:graphic>
          <a:graphicData uri="http://schemas.openxmlformats.org/presentationml/2006/ole">
            <mc:AlternateContent xmlns:mc="http://schemas.openxmlformats.org/markup-compatibility/2006">
              <mc:Choice xmlns:v="urn:schemas-microsoft-com:vml" Requires="v">
                <p:oleObj spid="_x0000_s255464" name="Equation" r:id="rId12" imgW="1231900" imgH="228600" progId="Equation.DSMT4">
                  <p:embed/>
                </p:oleObj>
              </mc:Choice>
              <mc:Fallback>
                <p:oleObj name="Equation" r:id="rId12" imgW="1231900" imgH="228600" progId="Equation.DSMT4">
                  <p:embed/>
                  <p:pic>
                    <p:nvPicPr>
                      <p:cNvPr id="0" name=""/>
                      <p:cNvPicPr>
                        <a:picLocks noChangeAspect="1" noChangeArrowheads="1"/>
                      </p:cNvPicPr>
                      <p:nvPr/>
                    </p:nvPicPr>
                    <p:blipFill>
                      <a:blip r:embed="rId13"/>
                      <a:srcRect/>
                      <a:stretch>
                        <a:fillRect/>
                      </a:stretch>
                    </p:blipFill>
                    <p:spPr bwMode="auto">
                      <a:xfrm>
                        <a:off x="1830388" y="3657600"/>
                        <a:ext cx="29400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extLst>
              <p:ext uri="{D42A27DB-BD31-4B8C-83A1-F6EECF244321}">
                <p14:modId xmlns:p14="http://schemas.microsoft.com/office/powerpoint/2010/main" val="866512283"/>
              </p:ext>
            </p:extLst>
          </p:nvPr>
        </p:nvGraphicFramePr>
        <p:xfrm>
          <a:off x="1843088" y="4254500"/>
          <a:ext cx="2484437" cy="546100"/>
        </p:xfrm>
        <a:graphic>
          <a:graphicData uri="http://schemas.openxmlformats.org/presentationml/2006/ole">
            <mc:AlternateContent xmlns:mc="http://schemas.openxmlformats.org/markup-compatibility/2006">
              <mc:Choice xmlns:v="urn:schemas-microsoft-com:vml" Requires="v">
                <p:oleObj spid="_x0000_s255465" name="Equation" r:id="rId14" imgW="1041400" imgH="228600" progId="Equation.DSMT4">
                  <p:embed/>
                </p:oleObj>
              </mc:Choice>
              <mc:Fallback>
                <p:oleObj name="Equation" r:id="rId14" imgW="1041400" imgH="228600" progId="Equation.DSMT4">
                  <p:embed/>
                  <p:pic>
                    <p:nvPicPr>
                      <p:cNvPr id="0" name=""/>
                      <p:cNvPicPr>
                        <a:picLocks noChangeAspect="1" noChangeArrowheads="1"/>
                      </p:cNvPicPr>
                      <p:nvPr/>
                    </p:nvPicPr>
                    <p:blipFill>
                      <a:blip r:embed="rId15"/>
                      <a:srcRect/>
                      <a:stretch>
                        <a:fillRect/>
                      </a:stretch>
                    </p:blipFill>
                    <p:spPr bwMode="auto">
                      <a:xfrm>
                        <a:off x="1843088" y="4254500"/>
                        <a:ext cx="24844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extLst>
      <p:ext uri="{BB962C8B-B14F-4D97-AF65-F5344CB8AC3E}">
        <p14:creationId xmlns:p14="http://schemas.microsoft.com/office/powerpoint/2010/main" val="8811099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5202"/>
                                        </p:tgtEl>
                                        <p:attrNameLst>
                                          <p:attrName>style.visibility</p:attrName>
                                        </p:attrNameLst>
                                      </p:cBhvr>
                                      <p:to>
                                        <p:strVal val="visible"/>
                                      </p:to>
                                    </p:set>
                                    <p:animEffect transition="in" filter="wipe(left)">
                                      <p:cBhvr>
                                        <p:cTn id="12" dur="500"/>
                                        <p:tgtEl>
                                          <p:spTgt spid="4352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5203"/>
                                        </p:tgtEl>
                                        <p:attrNameLst>
                                          <p:attrName>style.visibility</p:attrName>
                                        </p:attrNameLst>
                                      </p:cBhvr>
                                      <p:to>
                                        <p:strVal val="visible"/>
                                      </p:to>
                                    </p:set>
                                    <p:animEffect transition="in" filter="wipe(left)">
                                      <p:cBhvr>
                                        <p:cTn id="17" dur="500"/>
                                        <p:tgtEl>
                                          <p:spTgt spid="4352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5204"/>
                                        </p:tgtEl>
                                        <p:attrNameLst>
                                          <p:attrName>style.visibility</p:attrName>
                                        </p:attrNameLst>
                                      </p:cBhvr>
                                      <p:to>
                                        <p:strVal val="visible"/>
                                      </p:to>
                                    </p:set>
                                    <p:animEffect transition="in" filter="wipe(left)">
                                      <p:cBhvr>
                                        <p:cTn id="22" dur="500"/>
                                        <p:tgtEl>
                                          <p:spTgt spid="4352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03">
                                            <p:txEl>
                                              <p:pRg st="2" end="2"/>
                                            </p:txEl>
                                          </p:spTgt>
                                        </p:tgtEl>
                                        <p:attrNameLst>
                                          <p:attrName>style.visibility</p:attrName>
                                        </p:attrNameLst>
                                      </p:cBhvr>
                                      <p:to>
                                        <p:strVal val="visible"/>
                                      </p:to>
                                    </p:set>
                                    <p:animEffect transition="in" filter="wipe(left)">
                                      <p:cBhvr>
                                        <p:cTn id="27" dur="500"/>
                                        <p:tgtEl>
                                          <p:spTgt spid="512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578"/>
                                        </p:tgtEl>
                                        <p:attrNameLst>
                                          <p:attrName>style.visibility</p:attrName>
                                        </p:attrNameLst>
                                      </p:cBhvr>
                                      <p:to>
                                        <p:strVal val="visible"/>
                                      </p:to>
                                    </p:set>
                                    <p:animEffect transition="in" filter="wipe(left)">
                                      <p:cBhvr>
                                        <p:cTn id="32" dur="500"/>
                                        <p:tgtEl>
                                          <p:spTgt spid="245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5205"/>
                                        </p:tgtEl>
                                        <p:attrNameLst>
                                          <p:attrName>style.visibility</p:attrName>
                                        </p:attrNameLst>
                                      </p:cBhvr>
                                      <p:to>
                                        <p:strVal val="visible"/>
                                      </p:to>
                                    </p:set>
                                    <p:animEffect transition="in" filter="wipe(left)">
                                      <p:cBhvr>
                                        <p:cTn id="37" dur="500"/>
                                        <p:tgtEl>
                                          <p:spTgt spid="435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5208"/>
                                        </p:tgtEl>
                                        <p:attrNameLst>
                                          <p:attrName>style.visibility</p:attrName>
                                        </p:attrNameLst>
                                      </p:cBhvr>
                                      <p:to>
                                        <p:strVal val="visible"/>
                                      </p:to>
                                    </p:set>
                                    <p:animEffect transition="in" filter="wipe(left)">
                                      <p:cBhvr>
                                        <p:cTn id="42" dur="500"/>
                                        <p:tgtEl>
                                          <p:spTgt spid="4352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5209"/>
                                        </p:tgtEl>
                                        <p:attrNameLst>
                                          <p:attrName>style.visibility</p:attrName>
                                        </p:attrNameLst>
                                      </p:cBhvr>
                                      <p:to>
                                        <p:strVal val="visible"/>
                                      </p:to>
                                    </p:set>
                                    <p:animEffect transition="in" filter="wipe(left)">
                                      <p:cBhvr>
                                        <p:cTn id="47" dur="500"/>
                                        <p:tgtEl>
                                          <p:spTgt spid="4352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14"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39563</TotalTime>
  <Words>1857</Words>
  <Application>Microsoft Macintosh PowerPoint</Application>
  <PresentationFormat>On-screen Show (4:3)</PresentationFormat>
  <Paragraphs>246</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phys1443-spring02</vt:lpstr>
      <vt:lpstr>Equation</vt:lpstr>
      <vt:lpstr>MathType 6.0 Equation</vt:lpstr>
      <vt:lpstr>PHYS 3313 – Section 001 Lecture #16</vt:lpstr>
      <vt:lpstr>Announcements</vt:lpstr>
      <vt:lpstr>De Broglie Waves</vt:lpstr>
      <vt:lpstr>Ex 5.2: De Broglie Wavelength</vt:lpstr>
      <vt:lpstr>Bohr’s Quantization Condition</vt:lpstr>
      <vt:lpstr>Electron Scattering</vt:lpstr>
      <vt:lpstr>PowerPoint Presentation</vt:lpstr>
      <vt:lpstr>Wave Motion</vt:lpstr>
      <vt:lpstr>Wave Properties</vt:lpstr>
      <vt:lpstr>Principle of Superposition</vt:lpstr>
      <vt:lpstr>Fourier Series</vt:lpstr>
      <vt:lpstr>Wave Packet Envelope</vt:lpstr>
      <vt:lpstr>Gaussian Function</vt:lpstr>
      <vt:lpstr>Dispersion</vt:lpstr>
      <vt:lpstr>Waves or Particles?</vt:lpstr>
      <vt:lpstr>Electron Double-Slit Experiment</vt:lpstr>
      <vt:lpstr>Which slit?</vt:lpstr>
      <vt:lpstr>Wave particle duality solution</vt:lpstr>
      <vt:lpstr>Uncertainty Principle</vt:lpstr>
      <vt:lpstr>Energy Uncertainty</vt:lpstr>
      <vt:lpstr>Probability, Wave Functions, and the Copenhagen Interpretation</vt:lpstr>
      <vt:lpstr>The Copenhagen Interpretation</vt:lpstr>
      <vt:lpstr>Particle in a Box</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1161</cp:revision>
  <dcterms:created xsi:type="dcterms:W3CDTF">2012-08-29T20:00:19Z</dcterms:created>
  <dcterms:modified xsi:type="dcterms:W3CDTF">2014-03-31T22:50:57Z</dcterms:modified>
</cp:coreProperties>
</file>