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77" r:id="rId2"/>
    <p:sldId id="624" r:id="rId3"/>
    <p:sldId id="826" r:id="rId4"/>
    <p:sldId id="793" r:id="rId5"/>
    <p:sldId id="827" r:id="rId6"/>
    <p:sldId id="828" r:id="rId7"/>
    <p:sldId id="829" r:id="rId8"/>
    <p:sldId id="830" r:id="rId9"/>
    <p:sldId id="831" r:id="rId10"/>
    <p:sldId id="832" r:id="rId11"/>
    <p:sldId id="833" r:id="rId12"/>
    <p:sldId id="834" r:id="rId13"/>
    <p:sldId id="835" r:id="rId14"/>
    <p:sldId id="836" r:id="rId15"/>
    <p:sldId id="837" r:id="rId16"/>
    <p:sldId id="838" r:id="rId17"/>
    <p:sldId id="839" r:id="rId18"/>
    <p:sldId id="840" r:id="rId19"/>
    <p:sldId id="841" r:id="rId20"/>
    <p:sldId id="842" r:id="rId21"/>
    <p:sldId id="843"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1" d="100"/>
          <a:sy n="81" d="100"/>
        </p:scale>
        <p:origin x="-1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7" Type="http://schemas.openxmlformats.org/officeDocument/2006/relationships/image" Target="../media/image74.emf"/><Relationship Id="rId8" Type="http://schemas.openxmlformats.org/officeDocument/2006/relationships/image" Target="../media/image75.emf"/><Relationship Id="rId9" Type="http://schemas.openxmlformats.org/officeDocument/2006/relationships/image" Target="../media/image76.emf"/><Relationship Id="rId10" Type="http://schemas.openxmlformats.org/officeDocument/2006/relationships/image" Target="../media/image77.emf"/><Relationship Id="rId11" Type="http://schemas.openxmlformats.org/officeDocument/2006/relationships/image" Target="../media/image78.emf"/><Relationship Id="rId1" Type="http://schemas.openxmlformats.org/officeDocument/2006/relationships/image" Target="../media/image68.emf"/><Relationship Id="rId2" Type="http://schemas.openxmlformats.org/officeDocument/2006/relationships/image" Target="../media/image6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5" Type="http://schemas.openxmlformats.org/officeDocument/2006/relationships/image" Target="../media/image83.emf"/><Relationship Id="rId6" Type="http://schemas.openxmlformats.org/officeDocument/2006/relationships/image" Target="../media/image84.emf"/><Relationship Id="rId1" Type="http://schemas.openxmlformats.org/officeDocument/2006/relationships/image" Target="../media/image79.emf"/><Relationship Id="rId2" Type="http://schemas.openxmlformats.org/officeDocument/2006/relationships/image" Target="../media/image8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5.emf"/><Relationship Id="rId2" Type="http://schemas.openxmlformats.org/officeDocument/2006/relationships/image" Target="../media/image8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7.emf"/><Relationship Id="rId2" Type="http://schemas.openxmlformats.org/officeDocument/2006/relationships/image" Target="../media/image88.emf"/><Relationship Id="rId3" Type="http://schemas.openxmlformats.org/officeDocument/2006/relationships/image" Target="../media/image8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2.emf"/><Relationship Id="rId4" Type="http://schemas.openxmlformats.org/officeDocument/2006/relationships/image" Target="../media/image93.emf"/><Relationship Id="rId5" Type="http://schemas.openxmlformats.org/officeDocument/2006/relationships/image" Target="../media/image94.emf"/><Relationship Id="rId6" Type="http://schemas.openxmlformats.org/officeDocument/2006/relationships/image" Target="../media/image95.emf"/><Relationship Id="rId7" Type="http://schemas.openxmlformats.org/officeDocument/2006/relationships/image" Target="../media/image96.emf"/><Relationship Id="rId8" Type="http://schemas.openxmlformats.org/officeDocument/2006/relationships/image" Target="../media/image97.emf"/><Relationship Id="rId9" Type="http://schemas.openxmlformats.org/officeDocument/2006/relationships/image" Target="../media/image98.emf"/><Relationship Id="rId10" Type="http://schemas.openxmlformats.org/officeDocument/2006/relationships/image" Target="../media/image99.emf"/><Relationship Id="rId11" Type="http://schemas.openxmlformats.org/officeDocument/2006/relationships/image" Target="../media/image100.emf"/><Relationship Id="rId1" Type="http://schemas.openxmlformats.org/officeDocument/2006/relationships/image" Target="../media/image90.emf"/><Relationship Id="rId2" Type="http://schemas.openxmlformats.org/officeDocument/2006/relationships/image" Target="../media/image9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image" Target="../media/image30.emf"/><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1" Type="http://schemas.openxmlformats.org/officeDocument/2006/relationships/image" Target="../media/image31.emf"/><Relationship Id="rId2"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9" Type="http://schemas.openxmlformats.org/officeDocument/2006/relationships/image" Target="../media/image49.emf"/><Relationship Id="rId10" Type="http://schemas.openxmlformats.org/officeDocument/2006/relationships/image" Target="../media/image50.emf"/><Relationship Id="rId1" Type="http://schemas.openxmlformats.org/officeDocument/2006/relationships/image" Target="../media/image41.emf"/><Relationship Id="rId2" Type="http://schemas.openxmlformats.org/officeDocument/2006/relationships/image" Target="../media/image4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9" Type="http://schemas.openxmlformats.org/officeDocument/2006/relationships/image" Target="../media/image60.emf"/><Relationship Id="rId1" Type="http://schemas.openxmlformats.org/officeDocument/2006/relationships/image" Target="../media/image52.emf"/><Relationship Id="rId2"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emf"/><Relationship Id="rId5" Type="http://schemas.openxmlformats.org/officeDocument/2006/relationships/image" Target="../media/image65.emf"/><Relationship Id="rId6" Type="http://schemas.openxmlformats.org/officeDocument/2006/relationships/image" Target="../media/image66.emf"/><Relationship Id="rId7" Type="http://schemas.openxmlformats.org/officeDocument/2006/relationships/image" Target="../media/image67.emf"/><Relationship Id="rId1" Type="http://schemas.openxmlformats.org/officeDocument/2006/relationships/image" Target="../media/image61.emf"/><Relationship Id="rId2"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Mar. 26,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79118179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389307379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 26,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Mar. 26,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35.emf"/><Relationship Id="rId13" Type="http://schemas.openxmlformats.org/officeDocument/2006/relationships/oleObject" Target="../embeddings/oleObject32.bin"/><Relationship Id="rId14" Type="http://schemas.openxmlformats.org/officeDocument/2006/relationships/image" Target="../media/image36.emf"/><Relationship Id="rId15" Type="http://schemas.openxmlformats.org/officeDocument/2006/relationships/oleObject" Target="../embeddings/oleObject33.bin"/><Relationship Id="rId16" Type="http://schemas.openxmlformats.org/officeDocument/2006/relationships/image" Target="../media/image37.emf"/><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27.bin"/><Relationship Id="rId4" Type="http://schemas.openxmlformats.org/officeDocument/2006/relationships/image" Target="../media/image31.emf"/><Relationship Id="rId5" Type="http://schemas.openxmlformats.org/officeDocument/2006/relationships/oleObject" Target="../embeddings/oleObject28.bin"/><Relationship Id="rId6" Type="http://schemas.openxmlformats.org/officeDocument/2006/relationships/image" Target="../media/image32.emf"/><Relationship Id="rId7" Type="http://schemas.openxmlformats.org/officeDocument/2006/relationships/oleObject" Target="../embeddings/oleObject29.bin"/><Relationship Id="rId8" Type="http://schemas.openxmlformats.org/officeDocument/2006/relationships/image" Target="../media/image33.emf"/><Relationship Id="rId9" Type="http://schemas.openxmlformats.org/officeDocument/2006/relationships/oleObject" Target="../embeddings/oleObject30.bin"/><Relationship Id="rId10" Type="http://schemas.openxmlformats.org/officeDocument/2006/relationships/image" Target="../media/image3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8.emf"/><Relationship Id="rId5" Type="http://schemas.openxmlformats.org/officeDocument/2006/relationships/oleObject" Target="../embeddings/oleObject35.bin"/><Relationship Id="rId6" Type="http://schemas.openxmlformats.org/officeDocument/2006/relationships/image" Target="../media/image39.emf"/><Relationship Id="rId7" Type="http://schemas.openxmlformats.org/officeDocument/2006/relationships/oleObject" Target="../embeddings/oleObject36.bin"/><Relationship Id="rId8" Type="http://schemas.openxmlformats.org/officeDocument/2006/relationships/image" Target="../media/image40.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40.bin"/><Relationship Id="rId20" Type="http://schemas.openxmlformats.org/officeDocument/2006/relationships/oleObject" Target="../embeddings/oleObject45.bin"/><Relationship Id="rId21" Type="http://schemas.openxmlformats.org/officeDocument/2006/relationships/image" Target="../media/image49.emf"/><Relationship Id="rId22" Type="http://schemas.openxmlformats.org/officeDocument/2006/relationships/oleObject" Target="../embeddings/oleObject46.bin"/><Relationship Id="rId23" Type="http://schemas.openxmlformats.org/officeDocument/2006/relationships/image" Target="../media/image50.emf"/><Relationship Id="rId10" Type="http://schemas.openxmlformats.org/officeDocument/2006/relationships/image" Target="../media/image44.emf"/><Relationship Id="rId11" Type="http://schemas.openxmlformats.org/officeDocument/2006/relationships/oleObject" Target="../embeddings/oleObject41.bin"/><Relationship Id="rId12" Type="http://schemas.openxmlformats.org/officeDocument/2006/relationships/image" Target="../media/image45.emf"/><Relationship Id="rId13" Type="http://schemas.openxmlformats.org/officeDocument/2006/relationships/image" Target="../media/image51.jpeg"/><Relationship Id="rId14" Type="http://schemas.openxmlformats.org/officeDocument/2006/relationships/oleObject" Target="../embeddings/oleObject42.bin"/><Relationship Id="rId15" Type="http://schemas.openxmlformats.org/officeDocument/2006/relationships/image" Target="../media/image46.emf"/><Relationship Id="rId16" Type="http://schemas.openxmlformats.org/officeDocument/2006/relationships/oleObject" Target="../embeddings/oleObject43.bin"/><Relationship Id="rId17" Type="http://schemas.openxmlformats.org/officeDocument/2006/relationships/image" Target="../media/image47.emf"/><Relationship Id="rId18" Type="http://schemas.openxmlformats.org/officeDocument/2006/relationships/oleObject" Target="../embeddings/oleObject44.bin"/><Relationship Id="rId19" Type="http://schemas.openxmlformats.org/officeDocument/2006/relationships/image" Target="../media/image48.emf"/><Relationship Id="rId1" Type="http://schemas.openxmlformats.org/officeDocument/2006/relationships/vmlDrawing" Target="../drawings/vmlDrawing7.vml"/><Relationship Id="rId2" Type="http://schemas.openxmlformats.org/officeDocument/2006/relationships/slideLayout" Target="../slideLayouts/slideLayout13.xml"/><Relationship Id="rId3" Type="http://schemas.openxmlformats.org/officeDocument/2006/relationships/oleObject" Target="../embeddings/oleObject37.bin"/><Relationship Id="rId4" Type="http://schemas.openxmlformats.org/officeDocument/2006/relationships/image" Target="../media/image41.emf"/><Relationship Id="rId5" Type="http://schemas.openxmlformats.org/officeDocument/2006/relationships/oleObject" Target="../embeddings/oleObject38.bin"/><Relationship Id="rId6" Type="http://schemas.openxmlformats.org/officeDocument/2006/relationships/image" Target="../media/image42.emf"/><Relationship Id="rId7" Type="http://schemas.openxmlformats.org/officeDocument/2006/relationships/oleObject" Target="../embeddings/oleObject39.bin"/><Relationship Id="rId8" Type="http://schemas.openxmlformats.org/officeDocument/2006/relationships/image" Target="../media/image43.emf"/></Relationships>
</file>

<file path=ppt/slides/_rels/slide13.xml.rels><?xml version="1.0" encoding="UTF-8" standalone="yes"?>
<Relationships xmlns="http://schemas.openxmlformats.org/package/2006/relationships"><Relationship Id="rId9" Type="http://schemas.openxmlformats.org/officeDocument/2006/relationships/image" Target="../media/image54.emf"/><Relationship Id="rId20" Type="http://schemas.openxmlformats.org/officeDocument/2006/relationships/oleObject" Target="../embeddings/oleObject55.bin"/><Relationship Id="rId21" Type="http://schemas.openxmlformats.org/officeDocument/2006/relationships/image" Target="../media/image60.emf"/><Relationship Id="rId10" Type="http://schemas.openxmlformats.org/officeDocument/2006/relationships/oleObject" Target="../embeddings/oleObject50.bin"/><Relationship Id="rId11" Type="http://schemas.openxmlformats.org/officeDocument/2006/relationships/image" Target="../media/image55.emf"/><Relationship Id="rId12" Type="http://schemas.openxmlformats.org/officeDocument/2006/relationships/oleObject" Target="../embeddings/oleObject51.bin"/><Relationship Id="rId13" Type="http://schemas.openxmlformats.org/officeDocument/2006/relationships/image" Target="../media/image56.emf"/><Relationship Id="rId14" Type="http://schemas.openxmlformats.org/officeDocument/2006/relationships/oleObject" Target="../embeddings/oleObject52.bin"/><Relationship Id="rId15" Type="http://schemas.openxmlformats.org/officeDocument/2006/relationships/image" Target="../media/image57.emf"/><Relationship Id="rId16" Type="http://schemas.openxmlformats.org/officeDocument/2006/relationships/oleObject" Target="../embeddings/oleObject53.bin"/><Relationship Id="rId17" Type="http://schemas.openxmlformats.org/officeDocument/2006/relationships/image" Target="../media/image58.emf"/><Relationship Id="rId18" Type="http://schemas.openxmlformats.org/officeDocument/2006/relationships/oleObject" Target="../embeddings/oleObject54.bin"/><Relationship Id="rId19" Type="http://schemas.openxmlformats.org/officeDocument/2006/relationships/image" Target="../media/image59.emf"/><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oleObject" Target="../embeddings/oleObject47.bin"/><Relationship Id="rId4" Type="http://schemas.openxmlformats.org/officeDocument/2006/relationships/image" Target="../media/image52.emf"/><Relationship Id="rId5" Type="http://schemas.openxmlformats.org/officeDocument/2006/relationships/oleObject" Target="../embeddings/oleObject48.bin"/><Relationship Id="rId6" Type="http://schemas.openxmlformats.org/officeDocument/2006/relationships/image" Target="../media/image53.emf"/><Relationship Id="rId7" Type="http://schemas.openxmlformats.org/officeDocument/2006/relationships/image" Target="../media/image51.jpeg"/><Relationship Id="rId8" Type="http://schemas.openxmlformats.org/officeDocument/2006/relationships/oleObject" Target="../embeddings/oleObject4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60.bin"/><Relationship Id="rId12" Type="http://schemas.openxmlformats.org/officeDocument/2006/relationships/image" Target="../media/image65.emf"/><Relationship Id="rId13" Type="http://schemas.openxmlformats.org/officeDocument/2006/relationships/oleObject" Target="../embeddings/oleObject61.bin"/><Relationship Id="rId14" Type="http://schemas.openxmlformats.org/officeDocument/2006/relationships/image" Target="../media/image66.emf"/><Relationship Id="rId15" Type="http://schemas.openxmlformats.org/officeDocument/2006/relationships/oleObject" Target="../embeddings/oleObject62.bin"/><Relationship Id="rId16" Type="http://schemas.openxmlformats.org/officeDocument/2006/relationships/image" Target="../media/image67.emf"/><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oleObject" Target="../embeddings/oleObject56.bin"/><Relationship Id="rId4" Type="http://schemas.openxmlformats.org/officeDocument/2006/relationships/image" Target="../media/image61.emf"/><Relationship Id="rId5" Type="http://schemas.openxmlformats.org/officeDocument/2006/relationships/oleObject" Target="../embeddings/oleObject57.bin"/><Relationship Id="rId6" Type="http://schemas.openxmlformats.org/officeDocument/2006/relationships/image" Target="../media/image62.emf"/><Relationship Id="rId7" Type="http://schemas.openxmlformats.org/officeDocument/2006/relationships/oleObject" Target="../embeddings/oleObject58.bin"/><Relationship Id="rId8" Type="http://schemas.openxmlformats.org/officeDocument/2006/relationships/image" Target="../media/image63.emf"/><Relationship Id="rId9" Type="http://schemas.openxmlformats.org/officeDocument/2006/relationships/oleObject" Target="../embeddings/oleObject59.bin"/><Relationship Id="rId10" Type="http://schemas.openxmlformats.org/officeDocument/2006/relationships/image" Target="../media/image64.emf"/></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66.bin"/><Relationship Id="rId20" Type="http://schemas.openxmlformats.org/officeDocument/2006/relationships/image" Target="../media/image76.emf"/><Relationship Id="rId21" Type="http://schemas.openxmlformats.org/officeDocument/2006/relationships/oleObject" Target="../embeddings/oleObject72.bin"/><Relationship Id="rId22" Type="http://schemas.openxmlformats.org/officeDocument/2006/relationships/image" Target="../media/image77.emf"/><Relationship Id="rId23" Type="http://schemas.openxmlformats.org/officeDocument/2006/relationships/oleObject" Target="../embeddings/oleObject73.bin"/><Relationship Id="rId24" Type="http://schemas.openxmlformats.org/officeDocument/2006/relationships/image" Target="../media/image78.emf"/><Relationship Id="rId10" Type="http://schemas.openxmlformats.org/officeDocument/2006/relationships/image" Target="../media/image71.emf"/><Relationship Id="rId11" Type="http://schemas.openxmlformats.org/officeDocument/2006/relationships/oleObject" Target="../embeddings/oleObject67.bin"/><Relationship Id="rId12" Type="http://schemas.openxmlformats.org/officeDocument/2006/relationships/image" Target="../media/image72.emf"/><Relationship Id="rId13" Type="http://schemas.openxmlformats.org/officeDocument/2006/relationships/oleObject" Target="../embeddings/oleObject68.bin"/><Relationship Id="rId14" Type="http://schemas.openxmlformats.org/officeDocument/2006/relationships/image" Target="../media/image73.emf"/><Relationship Id="rId15" Type="http://schemas.openxmlformats.org/officeDocument/2006/relationships/oleObject" Target="../embeddings/oleObject69.bin"/><Relationship Id="rId16" Type="http://schemas.openxmlformats.org/officeDocument/2006/relationships/image" Target="../media/image74.emf"/><Relationship Id="rId17" Type="http://schemas.openxmlformats.org/officeDocument/2006/relationships/oleObject" Target="../embeddings/oleObject70.bin"/><Relationship Id="rId18" Type="http://schemas.openxmlformats.org/officeDocument/2006/relationships/image" Target="../media/image75.emf"/><Relationship Id="rId19" Type="http://schemas.openxmlformats.org/officeDocument/2006/relationships/oleObject" Target="../embeddings/oleObject71.bin"/><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oleObject" Target="../embeddings/oleObject63.bin"/><Relationship Id="rId4" Type="http://schemas.openxmlformats.org/officeDocument/2006/relationships/image" Target="../media/image68.emf"/><Relationship Id="rId5" Type="http://schemas.openxmlformats.org/officeDocument/2006/relationships/oleObject" Target="../embeddings/oleObject64.bin"/><Relationship Id="rId6" Type="http://schemas.openxmlformats.org/officeDocument/2006/relationships/image" Target="../media/image69.emf"/><Relationship Id="rId7" Type="http://schemas.openxmlformats.org/officeDocument/2006/relationships/oleObject" Target="../embeddings/oleObject65.bin"/><Relationship Id="rId8" Type="http://schemas.openxmlformats.org/officeDocument/2006/relationships/image" Target="../media/image70.emf"/></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image" Target="../media/image83.emf"/><Relationship Id="rId13" Type="http://schemas.openxmlformats.org/officeDocument/2006/relationships/oleObject" Target="../embeddings/oleObject79.bin"/><Relationship Id="rId14" Type="http://schemas.openxmlformats.org/officeDocument/2006/relationships/image" Target="../media/image84.emf"/><Relationship Id="rId1" Type="http://schemas.openxmlformats.org/officeDocument/2006/relationships/vmlDrawing" Target="../drawings/vmlDrawing11.vml"/><Relationship Id="rId2" Type="http://schemas.openxmlformats.org/officeDocument/2006/relationships/slideLayout" Target="../slideLayouts/slideLayout14.xml"/><Relationship Id="rId3" Type="http://schemas.openxmlformats.org/officeDocument/2006/relationships/oleObject" Target="../embeddings/oleObject74.bin"/><Relationship Id="rId4" Type="http://schemas.openxmlformats.org/officeDocument/2006/relationships/image" Target="../media/image79.emf"/><Relationship Id="rId5" Type="http://schemas.openxmlformats.org/officeDocument/2006/relationships/oleObject" Target="../embeddings/oleObject75.bin"/><Relationship Id="rId6" Type="http://schemas.openxmlformats.org/officeDocument/2006/relationships/image" Target="../media/image80.emf"/><Relationship Id="rId7" Type="http://schemas.openxmlformats.org/officeDocument/2006/relationships/oleObject" Target="../embeddings/oleObject76.bin"/><Relationship Id="rId8" Type="http://schemas.openxmlformats.org/officeDocument/2006/relationships/image" Target="../media/image81.emf"/><Relationship Id="rId9" Type="http://schemas.openxmlformats.org/officeDocument/2006/relationships/oleObject" Target="../embeddings/oleObject77.bin"/><Relationship Id="rId10" Type="http://schemas.openxmlformats.org/officeDocument/2006/relationships/image" Target="../media/image8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85.emf"/><Relationship Id="rId5" Type="http://schemas.openxmlformats.org/officeDocument/2006/relationships/oleObject" Target="../embeddings/oleObject81.bin"/><Relationship Id="rId6" Type="http://schemas.openxmlformats.org/officeDocument/2006/relationships/image" Target="../media/image86.emf"/><Relationship Id="rId1" Type="http://schemas.openxmlformats.org/officeDocument/2006/relationships/vmlDrawing" Target="../drawings/vmlDrawing12.vml"/><Relationship Id="rId2"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87.emf"/><Relationship Id="rId5" Type="http://schemas.openxmlformats.org/officeDocument/2006/relationships/oleObject" Target="../embeddings/oleObject83.bin"/><Relationship Id="rId6" Type="http://schemas.openxmlformats.org/officeDocument/2006/relationships/image" Target="../media/image88.emf"/><Relationship Id="rId7" Type="http://schemas.openxmlformats.org/officeDocument/2006/relationships/oleObject" Target="../embeddings/oleObject84.bin"/><Relationship Id="rId8" Type="http://schemas.openxmlformats.org/officeDocument/2006/relationships/image" Target="../media/image89.emf"/><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88.bin"/><Relationship Id="rId20" Type="http://schemas.openxmlformats.org/officeDocument/2006/relationships/image" Target="../media/image98.emf"/><Relationship Id="rId21" Type="http://schemas.openxmlformats.org/officeDocument/2006/relationships/oleObject" Target="../embeddings/oleObject94.bin"/><Relationship Id="rId22" Type="http://schemas.openxmlformats.org/officeDocument/2006/relationships/image" Target="../media/image99.emf"/><Relationship Id="rId23" Type="http://schemas.openxmlformats.org/officeDocument/2006/relationships/oleObject" Target="../embeddings/oleObject95.bin"/><Relationship Id="rId24" Type="http://schemas.openxmlformats.org/officeDocument/2006/relationships/image" Target="../media/image100.emf"/><Relationship Id="rId10" Type="http://schemas.openxmlformats.org/officeDocument/2006/relationships/image" Target="../media/image93.emf"/><Relationship Id="rId11" Type="http://schemas.openxmlformats.org/officeDocument/2006/relationships/oleObject" Target="../embeddings/oleObject89.bin"/><Relationship Id="rId12" Type="http://schemas.openxmlformats.org/officeDocument/2006/relationships/image" Target="../media/image94.emf"/><Relationship Id="rId13" Type="http://schemas.openxmlformats.org/officeDocument/2006/relationships/oleObject" Target="../embeddings/oleObject90.bin"/><Relationship Id="rId14" Type="http://schemas.openxmlformats.org/officeDocument/2006/relationships/image" Target="../media/image95.emf"/><Relationship Id="rId15" Type="http://schemas.openxmlformats.org/officeDocument/2006/relationships/oleObject" Target="../embeddings/oleObject91.bin"/><Relationship Id="rId16" Type="http://schemas.openxmlformats.org/officeDocument/2006/relationships/image" Target="../media/image96.emf"/><Relationship Id="rId17" Type="http://schemas.openxmlformats.org/officeDocument/2006/relationships/oleObject" Target="../embeddings/oleObject92.bin"/><Relationship Id="rId18" Type="http://schemas.openxmlformats.org/officeDocument/2006/relationships/image" Target="../media/image97.emf"/><Relationship Id="rId19" Type="http://schemas.openxmlformats.org/officeDocument/2006/relationships/oleObject" Target="../embeddings/oleObject93.bin"/><Relationship Id="rId1" Type="http://schemas.openxmlformats.org/officeDocument/2006/relationships/vmlDrawing" Target="../drawings/vmlDrawing14.vml"/><Relationship Id="rId2" Type="http://schemas.openxmlformats.org/officeDocument/2006/relationships/slideLayout" Target="../slideLayouts/slideLayout13.xml"/><Relationship Id="rId3" Type="http://schemas.openxmlformats.org/officeDocument/2006/relationships/oleObject" Target="../embeddings/oleObject85.bin"/><Relationship Id="rId4" Type="http://schemas.openxmlformats.org/officeDocument/2006/relationships/image" Target="../media/image90.emf"/><Relationship Id="rId5" Type="http://schemas.openxmlformats.org/officeDocument/2006/relationships/oleObject" Target="../embeddings/oleObject86.bin"/><Relationship Id="rId6" Type="http://schemas.openxmlformats.org/officeDocument/2006/relationships/image" Target="../media/image91.emf"/><Relationship Id="rId7" Type="http://schemas.openxmlformats.org/officeDocument/2006/relationships/oleObject" Target="../embeddings/oleObject87.bin"/><Relationship Id="rId8" Type="http://schemas.openxmlformats.org/officeDocument/2006/relationships/image" Target="../media/image9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6.bin"/><Relationship Id="rId20" Type="http://schemas.openxmlformats.org/officeDocument/2006/relationships/image" Target="../media/image15.emf"/><Relationship Id="rId21" Type="http://schemas.openxmlformats.org/officeDocument/2006/relationships/oleObject" Target="../embeddings/oleObject12.bin"/><Relationship Id="rId22" Type="http://schemas.openxmlformats.org/officeDocument/2006/relationships/image" Target="../media/image16.emf"/><Relationship Id="rId10" Type="http://schemas.openxmlformats.org/officeDocument/2006/relationships/image" Target="../media/image10.emf"/><Relationship Id="rId11" Type="http://schemas.openxmlformats.org/officeDocument/2006/relationships/oleObject" Target="../embeddings/oleObject7.bin"/><Relationship Id="rId12" Type="http://schemas.openxmlformats.org/officeDocument/2006/relationships/image" Target="../media/image11.emf"/><Relationship Id="rId13" Type="http://schemas.openxmlformats.org/officeDocument/2006/relationships/oleObject" Target="../embeddings/oleObject8.bin"/><Relationship Id="rId14" Type="http://schemas.openxmlformats.org/officeDocument/2006/relationships/image" Target="../media/image12.emf"/><Relationship Id="rId15" Type="http://schemas.openxmlformats.org/officeDocument/2006/relationships/oleObject" Target="../embeddings/oleObject9.bin"/><Relationship Id="rId16" Type="http://schemas.openxmlformats.org/officeDocument/2006/relationships/image" Target="../media/image13.emf"/><Relationship Id="rId17" Type="http://schemas.openxmlformats.org/officeDocument/2006/relationships/oleObject" Target="../embeddings/oleObject10.bin"/><Relationship Id="rId18" Type="http://schemas.openxmlformats.org/officeDocument/2006/relationships/image" Target="../media/image14.emf"/><Relationship Id="rId19" Type="http://schemas.openxmlformats.org/officeDocument/2006/relationships/oleObject" Target="../embeddings/oleObject11.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3.bin"/><Relationship Id="rId4" Type="http://schemas.openxmlformats.org/officeDocument/2006/relationships/image" Target="../media/image7.emf"/><Relationship Id="rId5" Type="http://schemas.openxmlformats.org/officeDocument/2006/relationships/oleObject" Target="../embeddings/oleObject4.bin"/><Relationship Id="rId6" Type="http://schemas.openxmlformats.org/officeDocument/2006/relationships/image" Target="../media/image8.emf"/><Relationship Id="rId7" Type="http://schemas.openxmlformats.org/officeDocument/2006/relationships/oleObject" Target="../embeddings/oleObject5.bin"/><Relationship Id="rId8"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7.emf"/><Relationship Id="rId5" Type="http://schemas.openxmlformats.org/officeDocument/2006/relationships/oleObject" Target="../embeddings/oleObject14.bin"/><Relationship Id="rId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image" Target="../media/image27.emf"/><Relationship Id="rId21" Type="http://schemas.openxmlformats.org/officeDocument/2006/relationships/oleObject" Target="../embeddings/oleObject24.bin"/><Relationship Id="rId22" Type="http://schemas.openxmlformats.org/officeDocument/2006/relationships/image" Target="../media/image28.emf"/><Relationship Id="rId23" Type="http://schemas.openxmlformats.org/officeDocument/2006/relationships/oleObject" Target="../embeddings/oleObject25.bin"/><Relationship Id="rId24" Type="http://schemas.openxmlformats.org/officeDocument/2006/relationships/image" Target="../media/image29.emf"/><Relationship Id="rId25" Type="http://schemas.openxmlformats.org/officeDocument/2006/relationships/oleObject" Target="../embeddings/oleObject26.bin"/><Relationship Id="rId26" Type="http://schemas.openxmlformats.org/officeDocument/2006/relationships/image" Target="../media/image30.emf"/><Relationship Id="rId10" Type="http://schemas.openxmlformats.org/officeDocument/2006/relationships/image" Target="../media/image22.emf"/><Relationship Id="rId11" Type="http://schemas.openxmlformats.org/officeDocument/2006/relationships/oleObject" Target="../embeddings/oleObject19.bin"/><Relationship Id="rId12" Type="http://schemas.openxmlformats.org/officeDocument/2006/relationships/image" Target="../media/image23.emf"/><Relationship Id="rId13" Type="http://schemas.openxmlformats.org/officeDocument/2006/relationships/oleObject" Target="../embeddings/oleObject20.bin"/><Relationship Id="rId14" Type="http://schemas.openxmlformats.org/officeDocument/2006/relationships/image" Target="../media/image24.emf"/><Relationship Id="rId15" Type="http://schemas.openxmlformats.org/officeDocument/2006/relationships/oleObject" Target="../embeddings/oleObject21.bin"/><Relationship Id="rId16" Type="http://schemas.openxmlformats.org/officeDocument/2006/relationships/image" Target="../media/image25.emf"/><Relationship Id="rId17" Type="http://schemas.openxmlformats.org/officeDocument/2006/relationships/oleObject" Target="../embeddings/oleObject22.bin"/><Relationship Id="rId18" Type="http://schemas.openxmlformats.org/officeDocument/2006/relationships/image" Target="../media/image26.emf"/><Relationship Id="rId19" Type="http://schemas.openxmlformats.org/officeDocument/2006/relationships/oleObject" Target="../embeddings/oleObject23.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5.bin"/><Relationship Id="rId4" Type="http://schemas.openxmlformats.org/officeDocument/2006/relationships/image" Target="../media/image19.emf"/><Relationship Id="rId5" Type="http://schemas.openxmlformats.org/officeDocument/2006/relationships/oleObject" Target="../embeddings/oleObject16.bin"/><Relationship Id="rId6" Type="http://schemas.openxmlformats.org/officeDocument/2006/relationships/image" Target="../media/image20.emf"/><Relationship Id="rId7" Type="http://schemas.openxmlformats.org/officeDocument/2006/relationships/oleObject" Target="../embeddings/oleObject17.bin"/><Relationship Id="rId8"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17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11300" y="1531203"/>
            <a:ext cx="3213424"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a:t>
            </a:r>
            <a:r>
              <a:rPr lang="en-US" dirty="0" smtClean="0">
                <a:solidFill>
                  <a:schemeClr val="accent2"/>
                </a:solidFill>
                <a:latin typeface="Monotype Corsiva" pitchFamily="-84" charset="0"/>
              </a:rPr>
              <a:t>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Mar. </a:t>
            </a:r>
            <a:r>
              <a:rPr lang="en-US" dirty="0" smtClean="0">
                <a:solidFill>
                  <a:schemeClr val="accent2"/>
                </a:solidFill>
                <a:latin typeface="Monotype Corsiva" pitchFamily="-84" charset="0"/>
              </a:rPr>
              <a:t>26, </a:t>
            </a:r>
            <a:r>
              <a:rPr lang="en-US" dirty="0" smtClean="0">
                <a:solidFill>
                  <a:schemeClr val="accent2"/>
                </a:solidFill>
                <a:latin typeface="Monotype Corsiva" pitchFamily="-84" charset="0"/>
              </a:rPr>
              <a:t>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838200" y="2286000"/>
            <a:ext cx="7620000" cy="3810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Probability of Particle</a:t>
            </a:r>
          </a:p>
          <a:p>
            <a:pPr marL="609600" indent="-609600">
              <a:spcBef>
                <a:spcPct val="20000"/>
              </a:spcBef>
              <a:buFontTx/>
              <a:buChar char="•"/>
            </a:pPr>
            <a:r>
              <a:rPr lang="en-US" sz="3200" dirty="0" smtClean="0">
                <a:solidFill>
                  <a:schemeClr val="accent2"/>
                </a:solidFill>
                <a:latin typeface="Arial Narrow" pitchFamily="-84" charset="0"/>
              </a:rPr>
              <a:t>Schrodinger Wave Equation and Solutions</a:t>
            </a:r>
          </a:p>
          <a:p>
            <a:pPr marL="609600" indent="-609600">
              <a:spcBef>
                <a:spcPct val="20000"/>
              </a:spcBef>
              <a:buFontTx/>
              <a:buChar char="•"/>
            </a:pPr>
            <a:r>
              <a:rPr lang="en-US" sz="3200" dirty="0" smtClean="0">
                <a:solidFill>
                  <a:schemeClr val="accent2"/>
                </a:solidFill>
                <a:latin typeface="Arial Narrow" pitchFamily="-84" charset="0"/>
              </a:rPr>
              <a:t>Normalization and Probability</a:t>
            </a:r>
          </a:p>
          <a:p>
            <a:pPr marL="609600" indent="-609600">
              <a:spcBef>
                <a:spcPct val="20000"/>
              </a:spcBef>
              <a:buFontTx/>
              <a:buChar char="•"/>
            </a:pPr>
            <a:r>
              <a:rPr lang="en-US" sz="3200" dirty="0" smtClean="0">
                <a:solidFill>
                  <a:schemeClr val="accent2"/>
                </a:solidFill>
                <a:latin typeface="Arial Narrow" pitchFamily="-84" charset="0"/>
              </a:rPr>
              <a:t>Time Independent Schrodinger Equation</a:t>
            </a:r>
          </a:p>
          <a:p>
            <a:pPr marL="609600" indent="-609600">
              <a:spcBef>
                <a:spcPct val="20000"/>
              </a:spcBef>
              <a:buFontTx/>
              <a:buChar char="•"/>
            </a:pPr>
            <a:r>
              <a:rPr lang="en-US" sz="3200" dirty="0" smtClean="0">
                <a:solidFill>
                  <a:schemeClr val="accent2"/>
                </a:solidFill>
                <a:latin typeface="Arial Narrow" pitchFamily="-84" charset="0"/>
              </a:rPr>
              <a:t>Expectation Values</a:t>
            </a:r>
          </a:p>
          <a:p>
            <a:pPr marL="609600" indent="-609600">
              <a:spcBef>
                <a:spcPct val="20000"/>
              </a:spcBef>
              <a:buFontTx/>
              <a:buChar char="•"/>
            </a:pPr>
            <a:r>
              <a:rPr lang="en-US" sz="3200" dirty="0" smtClean="0">
                <a:solidFill>
                  <a:schemeClr val="accent2"/>
                </a:solidFill>
                <a:latin typeface="Arial Narrow" pitchFamily="-84" charset="0"/>
              </a:rPr>
              <a:t>Momentum Operator</a:t>
            </a: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Wednesday, Mar. 26, 2014</a:t>
            </a:r>
            <a:endParaRPr lang="en-US"/>
          </a:p>
        </p:txBody>
      </p:sp>
      <p:sp>
        <p:nvSpPr>
          <p:cNvPr id="3" name="Footer Placeholder 2"/>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Determine </a:t>
            </a:r>
            <a:r>
              <a:rPr lang="en-US" sz="2400" dirty="0" err="1" smtClean="0">
                <a:latin typeface="Symbol" charset="2"/>
                <a:cs typeface="Symbol" charset="2"/>
              </a:rPr>
              <a:t>Ψ</a:t>
            </a:r>
            <a:r>
              <a:rPr lang="en-US" sz="2400" dirty="0" smtClean="0">
                <a:latin typeface="Symbol" charset="2"/>
                <a:cs typeface="Symbol" charset="2"/>
              </a:rPr>
              <a:t> (</a:t>
            </a:r>
            <a:r>
              <a:rPr lang="en-US" sz="2400" dirty="0" err="1" smtClean="0">
                <a:latin typeface="Symbol" charset="2"/>
                <a:cs typeface="Symbol" charset="2"/>
              </a:rPr>
              <a:t>x,t</a:t>
            </a:r>
            <a:r>
              <a:rPr lang="en-US" sz="2400" dirty="0" smtClean="0">
                <a:latin typeface="Symbol" charset="2"/>
                <a:cs typeface="Symbol" charset="2"/>
              </a:rPr>
              <a:t>)=</a:t>
            </a:r>
            <a:r>
              <a:rPr lang="en-US" sz="2400" dirty="0" err="1" smtClean="0">
                <a:cs typeface="ＭＳ Ｐゴシック" pitchFamily="-84" charset="-128"/>
              </a:rPr>
              <a:t>Asin(kx-</a:t>
            </a:r>
            <a:r>
              <a:rPr lang="en-US" sz="2400" dirty="0" err="1" smtClean="0">
                <a:latin typeface="Symbol" charset="2"/>
                <a:cs typeface="Symbol" charset="2"/>
              </a:rPr>
              <a:t>ω</a:t>
            </a:r>
            <a:r>
              <a:rPr lang="en-US" sz="2400" dirty="0" err="1" smtClean="0">
                <a:cs typeface="ＭＳ Ｐゴシック" pitchFamily="-84" charset="-128"/>
              </a:rPr>
              <a:t>t</a:t>
            </a:r>
            <a:r>
              <a:rPr lang="en-US" sz="2400" dirty="0" smtClean="0">
                <a:cs typeface="ＭＳ Ｐゴシック" pitchFamily="-84" charset="-128"/>
              </a:rPr>
              <a:t>) is an acceptable solution for the time-dependent Schrodinger wave Eq.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b="1" dirty="0" smtClean="0">
                <a:cs typeface="ＭＳ Ｐゴシック" pitchFamily="-84" charset="-128"/>
              </a:rPr>
              <a:t>Ex 6.3: Bad Solution for Wave </a:t>
            </a:r>
            <a:r>
              <a:rPr lang="en-US" sz="4000" b="1" dirty="0">
                <a:cs typeface="ＭＳ Ｐゴシック" pitchFamily="-84" charset="-128"/>
              </a:rPr>
              <a:t>E</a:t>
            </a:r>
            <a:r>
              <a:rPr lang="en-US" sz="4000" b="1" dirty="0" smtClean="0">
                <a:cs typeface="ＭＳ Ｐゴシック" pitchFamily="-84" charset="-128"/>
              </a:rPr>
              <a:t>quation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827880470"/>
              </p:ext>
            </p:extLst>
          </p:nvPr>
        </p:nvGraphicFramePr>
        <p:xfrm>
          <a:off x="660400" y="1524000"/>
          <a:ext cx="2678113" cy="514350"/>
        </p:xfrm>
        <a:graphic>
          <a:graphicData uri="http://schemas.openxmlformats.org/presentationml/2006/ole">
            <mc:AlternateContent xmlns:mc="http://schemas.openxmlformats.org/markup-compatibility/2006">
              <mc:Choice xmlns:v="urn:schemas-microsoft-com:vml" Requires="v">
                <p:oleObj spid="_x0000_s279596" name="Equation" r:id="rId3" imgW="1181100" imgH="228600" progId="Equation.DSMT4">
                  <p:embed/>
                </p:oleObj>
              </mc:Choice>
              <mc:Fallback>
                <p:oleObj name="Equation" r:id="rId3" imgW="1181100" imgH="228600" progId="Equation.DSMT4">
                  <p:embed/>
                  <p:pic>
                    <p:nvPicPr>
                      <p:cNvPr id="0" name=""/>
                      <p:cNvPicPr>
                        <a:picLocks noChangeAspect="1" noChangeArrowheads="1"/>
                      </p:cNvPicPr>
                      <p:nvPr/>
                    </p:nvPicPr>
                    <p:blipFill>
                      <a:blip r:embed="rId4"/>
                      <a:srcRect/>
                      <a:stretch>
                        <a:fillRect/>
                      </a:stretch>
                    </p:blipFill>
                    <p:spPr bwMode="auto">
                      <a:xfrm>
                        <a:off x="660400" y="1524000"/>
                        <a:ext cx="2678113"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2722660987"/>
              </p:ext>
            </p:extLst>
          </p:nvPr>
        </p:nvGraphicFramePr>
        <p:xfrm>
          <a:off x="609600" y="2057400"/>
          <a:ext cx="5397500" cy="792163"/>
        </p:xfrm>
        <a:graphic>
          <a:graphicData uri="http://schemas.openxmlformats.org/presentationml/2006/ole">
            <mc:AlternateContent xmlns:mc="http://schemas.openxmlformats.org/markup-compatibility/2006">
              <mc:Choice xmlns:v="urn:schemas-microsoft-com:vml" Requires="v">
                <p:oleObj spid="_x0000_s279597" name="Equation" r:id="rId5" imgW="2679700" imgH="393700" progId="Equation.DSMT4">
                  <p:embed/>
                </p:oleObj>
              </mc:Choice>
              <mc:Fallback>
                <p:oleObj name="Equation" r:id="rId5" imgW="2679700" imgH="393700" progId="Equation.DSMT4">
                  <p:embed/>
                  <p:pic>
                    <p:nvPicPr>
                      <p:cNvPr id="0" name=""/>
                      <p:cNvPicPr>
                        <a:picLocks noChangeAspect="1" noChangeArrowheads="1"/>
                      </p:cNvPicPr>
                      <p:nvPr/>
                    </p:nvPicPr>
                    <p:blipFill>
                      <a:blip r:embed="rId6"/>
                      <a:srcRect/>
                      <a:stretch>
                        <a:fillRect/>
                      </a:stretch>
                    </p:blipFill>
                    <p:spPr bwMode="auto">
                      <a:xfrm>
                        <a:off x="609600" y="2057400"/>
                        <a:ext cx="53975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2472116536"/>
              </p:ext>
            </p:extLst>
          </p:nvPr>
        </p:nvGraphicFramePr>
        <p:xfrm>
          <a:off x="561975" y="3581400"/>
          <a:ext cx="7693025" cy="838200"/>
        </p:xfrm>
        <a:graphic>
          <a:graphicData uri="http://schemas.openxmlformats.org/presentationml/2006/ole">
            <mc:AlternateContent xmlns:mc="http://schemas.openxmlformats.org/markup-compatibility/2006">
              <mc:Choice xmlns:v="urn:schemas-microsoft-com:vml" Requires="v">
                <p:oleObj spid="_x0000_s279598" name="Equation" r:id="rId7" imgW="3848100" imgH="419100" progId="Equation.DSMT4">
                  <p:embed/>
                </p:oleObj>
              </mc:Choice>
              <mc:Fallback>
                <p:oleObj name="Equation" r:id="rId7" imgW="3848100" imgH="419100" progId="Equation.DSMT4">
                  <p:embed/>
                  <p:pic>
                    <p:nvPicPr>
                      <p:cNvPr id="0" name=""/>
                      <p:cNvPicPr>
                        <a:picLocks noChangeAspect="1" noChangeArrowheads="1"/>
                      </p:cNvPicPr>
                      <p:nvPr/>
                    </p:nvPicPr>
                    <p:blipFill>
                      <a:blip r:embed="rId8"/>
                      <a:srcRect/>
                      <a:stretch>
                        <a:fillRect/>
                      </a:stretch>
                    </p:blipFill>
                    <p:spPr bwMode="auto">
                      <a:xfrm>
                        <a:off x="561975" y="3581400"/>
                        <a:ext cx="76930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3" name="Object 11"/>
          <p:cNvGraphicFramePr>
            <a:graphicFrameLocks noChangeAspect="1"/>
          </p:cNvGraphicFramePr>
          <p:nvPr>
            <p:extLst>
              <p:ext uri="{D42A27DB-BD31-4B8C-83A1-F6EECF244321}">
                <p14:modId xmlns:p14="http://schemas.microsoft.com/office/powerpoint/2010/main" val="1638313228"/>
              </p:ext>
            </p:extLst>
          </p:nvPr>
        </p:nvGraphicFramePr>
        <p:xfrm>
          <a:off x="4397375" y="1524000"/>
          <a:ext cx="4344988" cy="609600"/>
        </p:xfrm>
        <a:graphic>
          <a:graphicData uri="http://schemas.openxmlformats.org/presentationml/2006/ole">
            <mc:AlternateContent xmlns:mc="http://schemas.openxmlformats.org/markup-compatibility/2006">
              <mc:Choice xmlns:v="urn:schemas-microsoft-com:vml" Requires="v">
                <p:oleObj spid="_x0000_s279599" name="Equation" r:id="rId9" imgW="2794000" imgH="393700" progId="Equation.DSMT4">
                  <p:embed/>
                </p:oleObj>
              </mc:Choice>
              <mc:Fallback>
                <p:oleObj name="Equation" r:id="rId9" imgW="2794000" imgH="393700" progId="Equation.DSMT4">
                  <p:embed/>
                  <p:pic>
                    <p:nvPicPr>
                      <p:cNvPr id="0" name=""/>
                      <p:cNvPicPr>
                        <a:picLocks noChangeAspect="1" noChangeArrowheads="1"/>
                      </p:cNvPicPr>
                      <p:nvPr/>
                    </p:nvPicPr>
                    <p:blipFill>
                      <a:blip r:embed="rId10"/>
                      <a:srcRect/>
                      <a:stretch>
                        <a:fillRect/>
                      </a:stretch>
                    </p:blipFill>
                    <p:spPr bwMode="auto">
                      <a:xfrm>
                        <a:off x="4397375" y="1524000"/>
                        <a:ext cx="43449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4" name="Object 12"/>
          <p:cNvGraphicFramePr>
            <a:graphicFrameLocks noChangeAspect="1"/>
          </p:cNvGraphicFramePr>
          <p:nvPr>
            <p:extLst>
              <p:ext uri="{D42A27DB-BD31-4B8C-83A1-F6EECF244321}">
                <p14:modId xmlns:p14="http://schemas.microsoft.com/office/powerpoint/2010/main" val="226378508"/>
              </p:ext>
            </p:extLst>
          </p:nvPr>
        </p:nvGraphicFramePr>
        <p:xfrm>
          <a:off x="546100" y="2895600"/>
          <a:ext cx="6980238" cy="838200"/>
        </p:xfrm>
        <a:graphic>
          <a:graphicData uri="http://schemas.openxmlformats.org/presentationml/2006/ole">
            <mc:AlternateContent xmlns:mc="http://schemas.openxmlformats.org/markup-compatibility/2006">
              <mc:Choice xmlns:v="urn:schemas-microsoft-com:vml" Requires="v">
                <p:oleObj spid="_x0000_s279600" name="Equation" r:id="rId11" imgW="3479800" imgH="419100" progId="Equation.DSMT4">
                  <p:embed/>
                </p:oleObj>
              </mc:Choice>
              <mc:Fallback>
                <p:oleObj name="Equation" r:id="rId11" imgW="3479800" imgH="419100" progId="Equation.DSMT4">
                  <p:embed/>
                  <p:pic>
                    <p:nvPicPr>
                      <p:cNvPr id="0" name=""/>
                      <p:cNvPicPr>
                        <a:picLocks noChangeAspect="1" noChangeArrowheads="1"/>
                      </p:cNvPicPr>
                      <p:nvPr/>
                    </p:nvPicPr>
                    <p:blipFill>
                      <a:blip r:embed="rId12"/>
                      <a:srcRect/>
                      <a:stretch>
                        <a:fillRect/>
                      </a:stretch>
                    </p:blipFill>
                    <p:spPr bwMode="auto">
                      <a:xfrm>
                        <a:off x="546100" y="2895600"/>
                        <a:ext cx="69802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3429000" y="15240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35"/>
          <p:cNvSpPr txBox="1">
            <a:spLocks noChangeArrowheads="1"/>
          </p:cNvSpPr>
          <p:nvPr/>
        </p:nvSpPr>
        <p:spPr bwMode="auto">
          <a:xfrm>
            <a:off x="228600" y="5486400"/>
            <a:ext cx="853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This is not true in all </a:t>
            </a:r>
            <a:r>
              <a:rPr lang="en-US" kern="0" dirty="0" err="1" smtClean="0">
                <a:solidFill>
                  <a:schemeClr val="accent2"/>
                </a:solidFill>
                <a:latin typeface="+mn-lt"/>
                <a:ea typeface="ＭＳ Ｐゴシック" pitchFamily="-1" charset="-128"/>
                <a:cs typeface="ＭＳ Ｐゴシック" pitchFamily="-84" charset="-128"/>
              </a:rPr>
              <a:t>x</a:t>
            </a:r>
            <a:r>
              <a:rPr lang="en-US" kern="0" dirty="0" smtClean="0">
                <a:solidFill>
                  <a:schemeClr val="accent2"/>
                </a:solidFill>
                <a:latin typeface="+mn-lt"/>
                <a:ea typeface="ＭＳ Ｐゴシック" pitchFamily="-1" charset="-128"/>
                <a:cs typeface="ＭＳ Ｐゴシック" pitchFamily="-84" charset="-128"/>
              </a:rPr>
              <a:t> and </a:t>
            </a:r>
            <a:r>
              <a:rPr lang="en-US" kern="0" dirty="0" err="1" smtClean="0">
                <a:solidFill>
                  <a:schemeClr val="accent2"/>
                </a:solidFill>
                <a:latin typeface="+mn-lt"/>
                <a:ea typeface="ＭＳ Ｐゴシック" pitchFamily="-1" charset="-128"/>
                <a:cs typeface="ＭＳ Ｐゴシック" pitchFamily="-84" charset="-128"/>
              </a:rPr>
              <a:t>t</a:t>
            </a:r>
            <a:r>
              <a:rPr lang="en-US" kern="0" dirty="0" smtClean="0">
                <a:solidFill>
                  <a:schemeClr val="accent2"/>
                </a:solidFill>
                <a:latin typeface="+mn-lt"/>
                <a:ea typeface="ＭＳ Ｐゴシック" pitchFamily="-1" charset="-128"/>
                <a:cs typeface="ＭＳ Ｐゴシック" pitchFamily="-84" charset="-128"/>
              </a:rPr>
              <a:t>.  </a:t>
            </a:r>
            <a:r>
              <a:rPr lang="en-US" kern="0" dirty="0" smtClean="0">
                <a:solidFill>
                  <a:srgbClr val="3333CC"/>
                </a:solidFill>
                <a:latin typeface="+mn-lt"/>
                <a:ea typeface="ＭＳ Ｐゴシック" pitchFamily="-1" charset="-128"/>
                <a:cs typeface="ＭＳ Ｐゴシック" pitchFamily="-84" charset="-128"/>
              </a:rPr>
              <a:t>So </a:t>
            </a:r>
            <a:r>
              <a:rPr lang="en-US" dirty="0" err="1" smtClean="0">
                <a:solidFill>
                  <a:srgbClr val="3333CC"/>
                </a:solidFill>
                <a:latin typeface="Symbol" charset="2"/>
                <a:cs typeface="Symbol" charset="2"/>
              </a:rPr>
              <a:t>Ψ</a:t>
            </a:r>
            <a:r>
              <a:rPr lang="en-US" dirty="0" smtClean="0">
                <a:solidFill>
                  <a:srgbClr val="3333CC"/>
                </a:solidFill>
                <a:latin typeface="+mn-lt"/>
                <a:cs typeface="Symbol" charset="2"/>
              </a:rPr>
              <a:t> (</a:t>
            </a:r>
            <a:r>
              <a:rPr lang="en-US" dirty="0" err="1" smtClean="0">
                <a:solidFill>
                  <a:srgbClr val="3333CC"/>
                </a:solidFill>
                <a:latin typeface="+mn-lt"/>
                <a:cs typeface="Symbol" charset="2"/>
              </a:rPr>
              <a:t>x,t</a:t>
            </a:r>
            <a:r>
              <a:rPr lang="en-US" dirty="0" smtClean="0">
                <a:solidFill>
                  <a:srgbClr val="3333CC"/>
                </a:solidFill>
                <a:latin typeface="+mn-lt"/>
                <a:cs typeface="Symbol" charset="2"/>
              </a:rPr>
              <a:t>)=</a:t>
            </a:r>
            <a:r>
              <a:rPr lang="en-US" dirty="0" err="1" smtClean="0">
                <a:solidFill>
                  <a:srgbClr val="3333CC"/>
                </a:solidFill>
                <a:latin typeface="+mn-lt"/>
                <a:cs typeface="ＭＳ Ｐゴシック" pitchFamily="-84" charset="-128"/>
              </a:rPr>
              <a:t>Asin(kx-</a:t>
            </a:r>
            <a:r>
              <a:rPr lang="en-US" dirty="0" err="1" smtClean="0">
                <a:solidFill>
                  <a:srgbClr val="3333CC"/>
                </a:solidFill>
                <a:latin typeface="Symbol" charset="2"/>
                <a:cs typeface="Symbol" charset="2"/>
              </a:rPr>
              <a:t>ω</a:t>
            </a:r>
            <a:r>
              <a:rPr lang="en-US" dirty="0" err="1" smtClean="0">
                <a:solidFill>
                  <a:srgbClr val="3333CC"/>
                </a:solidFill>
                <a:latin typeface="+mn-lt"/>
                <a:cs typeface="ＭＳ Ｐゴシック" pitchFamily="-84" charset="-128"/>
              </a:rPr>
              <a:t>t</a:t>
            </a:r>
            <a:r>
              <a:rPr lang="en-US" dirty="0" smtClean="0">
                <a:solidFill>
                  <a:srgbClr val="3333CC"/>
                </a:solidFill>
                <a:latin typeface="+mn-lt"/>
                <a:cs typeface="ＭＳ Ｐゴシック" pitchFamily="-84" charset="-128"/>
              </a:rPr>
              <a:t>) </a:t>
            </a:r>
            <a:r>
              <a:rPr lang="en-US" kern="0" dirty="0" smtClean="0">
                <a:solidFill>
                  <a:schemeClr val="accent2"/>
                </a:solidFill>
                <a:latin typeface="+mn-lt"/>
                <a:ea typeface="ＭＳ Ｐゴシック" pitchFamily="-1" charset="-128"/>
                <a:cs typeface="ＭＳ Ｐゴシック" pitchFamily="-84" charset="-128"/>
              </a:rPr>
              <a:t>is not an acceptable solution for </a:t>
            </a:r>
            <a:r>
              <a:rPr kumimoji="0" lang="en-US" sz="24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Schrodinger Eq.</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490510" name="Object 14"/>
          <p:cNvGraphicFramePr>
            <a:graphicFrameLocks noChangeAspect="1"/>
          </p:cNvGraphicFramePr>
          <p:nvPr>
            <p:extLst>
              <p:ext uri="{D42A27DB-BD31-4B8C-83A1-F6EECF244321}">
                <p14:modId xmlns:p14="http://schemas.microsoft.com/office/powerpoint/2010/main" val="3943525137"/>
              </p:ext>
            </p:extLst>
          </p:nvPr>
        </p:nvGraphicFramePr>
        <p:xfrm>
          <a:off x="407988" y="4343400"/>
          <a:ext cx="3832225" cy="654050"/>
        </p:xfrm>
        <a:graphic>
          <a:graphicData uri="http://schemas.openxmlformats.org/presentationml/2006/ole">
            <mc:AlternateContent xmlns:mc="http://schemas.openxmlformats.org/markup-compatibility/2006">
              <mc:Choice xmlns:v="urn:schemas-microsoft-com:vml" Requires="v">
                <p:oleObj spid="_x0000_s279601" name="Equation" r:id="rId13" imgW="2755900" imgH="469900" progId="Equation.DSMT4">
                  <p:embed/>
                </p:oleObj>
              </mc:Choice>
              <mc:Fallback>
                <p:oleObj name="Equation" r:id="rId13" imgW="2755900" imgH="469900" progId="Equation.DSMT4">
                  <p:embed/>
                  <p:pic>
                    <p:nvPicPr>
                      <p:cNvPr id="0" name=""/>
                      <p:cNvPicPr>
                        <a:picLocks noChangeAspect="1" noChangeArrowheads="1"/>
                      </p:cNvPicPr>
                      <p:nvPr/>
                    </p:nvPicPr>
                    <p:blipFill>
                      <a:blip r:embed="rId14"/>
                      <a:srcRect/>
                      <a:stretch>
                        <a:fillRect/>
                      </a:stretch>
                    </p:blipFill>
                    <p:spPr bwMode="auto">
                      <a:xfrm>
                        <a:off x="407988" y="4343400"/>
                        <a:ext cx="38322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0511" name="Object 15"/>
          <p:cNvGraphicFramePr>
            <a:graphicFrameLocks noChangeAspect="1"/>
          </p:cNvGraphicFramePr>
          <p:nvPr>
            <p:extLst>
              <p:ext uri="{D42A27DB-BD31-4B8C-83A1-F6EECF244321}">
                <p14:modId xmlns:p14="http://schemas.microsoft.com/office/powerpoint/2010/main" val="2668595101"/>
              </p:ext>
            </p:extLst>
          </p:nvPr>
        </p:nvGraphicFramePr>
        <p:xfrm>
          <a:off x="3848100" y="4700588"/>
          <a:ext cx="5148263" cy="938212"/>
        </p:xfrm>
        <a:graphic>
          <a:graphicData uri="http://schemas.openxmlformats.org/presentationml/2006/ole">
            <mc:AlternateContent xmlns:mc="http://schemas.openxmlformats.org/markup-compatibility/2006">
              <mc:Choice xmlns:v="urn:schemas-microsoft-com:vml" Requires="v">
                <p:oleObj spid="_x0000_s279602" name="Equation" r:id="rId15" imgW="2578100" imgH="469900" progId="Equation.DSMT4">
                  <p:embed/>
                </p:oleObj>
              </mc:Choice>
              <mc:Fallback>
                <p:oleObj name="Equation" r:id="rId15" imgW="2578100" imgH="469900" progId="Equation.DSMT4">
                  <p:embed/>
                  <p:pic>
                    <p:nvPicPr>
                      <p:cNvPr id="0" name=""/>
                      <p:cNvPicPr>
                        <a:picLocks noChangeAspect="1" noChangeArrowheads="1"/>
                      </p:cNvPicPr>
                      <p:nvPr/>
                    </p:nvPicPr>
                    <p:blipFill>
                      <a:blip r:embed="rId16"/>
                      <a:srcRect/>
                      <a:stretch>
                        <a:fillRect/>
                      </a:stretch>
                    </p:blipFill>
                    <p:spPr bwMode="auto">
                      <a:xfrm>
                        <a:off x="3848100" y="4700588"/>
                        <a:ext cx="5148263"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ight Arrow 28"/>
          <p:cNvSpPr/>
          <p:nvPr/>
        </p:nvSpPr>
        <p:spPr bwMode="auto">
          <a:xfrm>
            <a:off x="2819400" y="4953000"/>
            <a:ext cx="762000" cy="4572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601154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a:xfrm>
            <a:off x="457200" y="0"/>
            <a:ext cx="8226425" cy="712787"/>
          </a:xfrm>
        </p:spPr>
        <p:txBody>
          <a:bodyPr/>
          <a:lstStyle/>
          <a:p>
            <a:pPr eaLnBrk="1" hangingPunct="1"/>
            <a:r>
              <a:rPr lang="en-US" sz="4800" b="1" dirty="0">
                <a:ea typeface="ＭＳ Ｐゴシック" pitchFamily="-84" charset="-128"/>
                <a:cs typeface="ＭＳ Ｐゴシック" pitchFamily="-84" charset="-128"/>
              </a:rPr>
              <a:t>Normalization and Probability</a:t>
            </a:r>
          </a:p>
        </p:txBody>
      </p:sp>
      <p:sp>
        <p:nvSpPr>
          <p:cNvPr id="20482" name="Rectangle 3"/>
          <p:cNvSpPr>
            <a:spLocks noGrp="1" noChangeArrowheads="1"/>
          </p:cNvSpPr>
          <p:nvPr>
            <p:ph type="subTitle" idx="1"/>
          </p:nvPr>
        </p:nvSpPr>
        <p:spPr>
          <a:xfrm>
            <a:off x="533400" y="762000"/>
            <a:ext cx="7772400" cy="4876800"/>
          </a:xfrm>
        </p:spPr>
        <p:txBody>
          <a:bodyPr/>
          <a:lstStyle/>
          <a:p>
            <a:pPr marL="457200" indent="-457200" algn="l" eaLnBrk="1" hangingPunct="1">
              <a:buFont typeface="Arial"/>
              <a:buChar char="•"/>
            </a:pPr>
            <a:r>
              <a:rPr lang="en-US" sz="2800" dirty="0">
                <a:ea typeface="ＭＳ Ｐゴシック" pitchFamily="-84" charset="-128"/>
                <a:cs typeface="ＭＳ Ｐゴシック" pitchFamily="-84" charset="-128"/>
              </a:rPr>
              <a:t>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of a particle being between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 </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was given in the equation</a:t>
            </a:r>
          </a:p>
          <a:p>
            <a:pPr marL="457200" indent="-457200" algn="l" eaLnBrk="1" hangingPunct="1">
              <a:buFont typeface="Arial"/>
              <a:buChar char="•"/>
            </a:pPr>
            <a:endParaRPr lang="en-US" sz="2800" dirty="0" smtClean="0">
              <a:ea typeface="ＭＳ Ｐゴシック" pitchFamily="-84" charset="-128"/>
              <a:cs typeface="ＭＳ Ｐゴシック" pitchFamily="-84" charset="-128"/>
            </a:endParaRPr>
          </a:p>
          <a:p>
            <a:pPr marL="457200" indent="-457200" algn="l" eaLnBrk="1" hangingPunct="1">
              <a:buFont typeface="Arial"/>
              <a:buChar char="•"/>
            </a:pPr>
            <a:r>
              <a:rPr lang="en-US" sz="2800" dirty="0" smtClean="0">
                <a:ea typeface="ＭＳ Ｐゴシック" pitchFamily="-84" charset="-128"/>
                <a:cs typeface="ＭＳ Ｐゴシック" pitchFamily="-84" charset="-128"/>
              </a:rPr>
              <a:t>Here </a:t>
            </a:r>
            <a:r>
              <a:rPr lang="en-US" sz="2800" dirty="0" err="1" smtClean="0">
                <a:latin typeface="Symbol" charset="2"/>
                <a:ea typeface="ＭＳ Ｐゴシック" pitchFamily="-84" charset="-128"/>
                <a:cs typeface="Symbol" charset="2"/>
              </a:rPr>
              <a:t>Ψ</a:t>
            </a:r>
            <a:r>
              <a:rPr lang="en-US" sz="2800" dirty="0" smtClean="0">
                <a:ea typeface="ＭＳ Ｐゴシック" pitchFamily="-84" charset="-128"/>
                <a:cs typeface="ＭＳ Ｐゴシック" pitchFamily="-84" charset="-128"/>
              </a:rPr>
              <a:t>* denotes </a:t>
            </a:r>
            <a:r>
              <a:rPr lang="en-US" sz="2800" dirty="0">
                <a:ea typeface="ＭＳ Ｐゴシック" pitchFamily="-84" charset="-128"/>
                <a:cs typeface="ＭＳ Ｐゴシック" pitchFamily="-84" charset="-128"/>
              </a:rPr>
              <a:t>the complex conjugate of</a:t>
            </a:r>
            <a:r>
              <a:rPr lang="en-US" sz="2800" dirty="0" smtClean="0">
                <a:ea typeface="ＭＳ Ｐゴシック" pitchFamily="-84" charset="-128"/>
                <a:cs typeface="ＭＳ Ｐゴシック" pitchFamily="-84" charset="-128"/>
              </a:rPr>
              <a:t> </a:t>
            </a:r>
            <a:r>
              <a:rPr lang="en-US" sz="2800" dirty="0" err="1" smtClean="0">
                <a:latin typeface="Symbol" charset="2"/>
                <a:ea typeface="ＭＳ Ｐゴシック" pitchFamily="-84" charset="-128"/>
                <a:cs typeface="Symbol" charset="2"/>
              </a:rPr>
              <a:t>Ψ</a:t>
            </a:r>
            <a:r>
              <a:rPr lang="en-US" sz="2800" dirty="0" smtClean="0">
                <a:ea typeface="ＭＳ Ｐゴシック" pitchFamily="-84" charset="-128"/>
                <a:cs typeface="ＭＳ Ｐゴシック" pitchFamily="-84" charset="-128"/>
              </a:rPr>
              <a:t>     </a:t>
            </a:r>
          </a:p>
          <a:p>
            <a:pPr marL="457200" indent="-457200" algn="l" eaLnBrk="1" hangingPunct="1">
              <a:buFont typeface="Arial"/>
              <a:buChar char="•"/>
            </a:pPr>
            <a:r>
              <a:rPr lang="en-US" sz="2800" dirty="0">
                <a:ea typeface="ＭＳ Ｐゴシック" pitchFamily="-84" charset="-128"/>
                <a:cs typeface="ＭＳ Ｐゴシック" pitchFamily="-84" charset="-128"/>
              </a:rPr>
              <a:t>The probability of the particle being between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1</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2</a:t>
            </a:r>
            <a:r>
              <a:rPr lang="en-US" sz="2800" dirty="0">
                <a:ea typeface="ＭＳ Ｐゴシック" pitchFamily="-84" charset="-128"/>
                <a:cs typeface="ＭＳ Ｐゴシック" pitchFamily="-84" charset="-128"/>
              </a:rPr>
              <a:t> is given by</a:t>
            </a:r>
            <a:endParaRPr lang="en-US" sz="2800" dirty="0" smtClean="0">
              <a:ea typeface="ＭＳ Ｐゴシック" pitchFamily="-84" charset="-128"/>
              <a:cs typeface="ＭＳ Ｐゴシック" pitchFamily="-84" charset="-128"/>
            </a:endParaRPr>
          </a:p>
          <a:p>
            <a:pPr algn="l" eaLnBrk="1" hangingPunct="1">
              <a:buNone/>
            </a:pPr>
            <a:endParaRPr lang="en-US" sz="2800" dirty="0" smtClean="0">
              <a:ea typeface="ＭＳ Ｐゴシック" pitchFamily="-84" charset="-128"/>
              <a:cs typeface="ＭＳ Ｐゴシック" pitchFamily="-84" charset="-128"/>
            </a:endParaRPr>
          </a:p>
          <a:p>
            <a:pPr marL="457200" indent="-457200" algn="l" eaLnBrk="1" hangingPunct="1">
              <a:buFont typeface="Arial"/>
              <a:buChar char="•"/>
            </a:pPr>
            <a:r>
              <a:rPr lang="en-US" sz="2800" dirty="0">
                <a:ea typeface="ＭＳ Ｐゴシック" pitchFamily="-84" charset="-128"/>
                <a:cs typeface="ＭＳ Ｐゴシック" pitchFamily="-84" charset="-128"/>
              </a:rPr>
              <a:t>The wave function must also be normalized so that the probability of the particle being somewhere on the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axis is 1.</a:t>
            </a:r>
          </a:p>
        </p:txBody>
      </p:sp>
      <p:sp>
        <p:nvSpPr>
          <p:cNvPr id="9" name="Date Placeholder 8"/>
          <p:cNvSpPr>
            <a:spLocks noGrp="1"/>
          </p:cNvSpPr>
          <p:nvPr>
            <p:ph type="dt" sz="half" idx="10"/>
          </p:nvPr>
        </p:nvSpPr>
        <p:spPr/>
        <p:txBody>
          <a:bodyPr/>
          <a:lstStyle/>
          <a:p>
            <a:pPr>
              <a:defRPr/>
            </a:pPr>
            <a:r>
              <a:rPr lang="en-US" smtClean="0"/>
              <a:t>Wednesday, Mar. 26, 2014</a:t>
            </a:r>
            <a:endParaRPr lang="en-US"/>
          </a:p>
        </p:txBody>
      </p:sp>
      <p:sp>
        <p:nvSpPr>
          <p:cNvPr id="10" name="Slide Number Placeholder 9"/>
          <p:cNvSpPr>
            <a:spLocks noGrp="1"/>
          </p:cNvSpPr>
          <p:nvPr>
            <p:ph type="sldNum" sz="quarter" idx="12"/>
          </p:nvPr>
        </p:nvSpPr>
        <p:spPr/>
        <p:txBody>
          <a:bodyPr/>
          <a:lstStyle/>
          <a:p>
            <a:pPr>
              <a:defRPr/>
            </a:pPr>
            <a:fld id="{3DD774B2-BEFC-0F4C-8EFB-A9A3D81A594A}" type="slidenum">
              <a:rPr lang="en-US" smtClean="0"/>
              <a:pPr>
                <a:defRPr/>
              </a:pPr>
              <a:t>11</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23554" name="Object 2"/>
          <p:cNvGraphicFramePr>
            <a:graphicFrameLocks noChangeAspect="1"/>
          </p:cNvGraphicFramePr>
          <p:nvPr>
            <p:extLst>
              <p:ext uri="{D42A27DB-BD31-4B8C-83A1-F6EECF244321}">
                <p14:modId xmlns:p14="http://schemas.microsoft.com/office/powerpoint/2010/main" val="946074622"/>
              </p:ext>
            </p:extLst>
          </p:nvPr>
        </p:nvGraphicFramePr>
        <p:xfrm>
          <a:off x="2503488" y="1749425"/>
          <a:ext cx="3883025" cy="536575"/>
        </p:xfrm>
        <a:graphic>
          <a:graphicData uri="http://schemas.openxmlformats.org/presentationml/2006/ole">
            <mc:AlternateContent xmlns:mc="http://schemas.openxmlformats.org/markup-compatibility/2006">
              <mc:Choice xmlns:v="urn:schemas-microsoft-com:vml" Requires="v">
                <p:oleObj spid="_x0000_s280596" name="Equation" r:id="rId3" imgW="1752600" imgH="241300" progId="Equation.DSMT4">
                  <p:embed/>
                </p:oleObj>
              </mc:Choice>
              <mc:Fallback>
                <p:oleObj name="Equation" r:id="rId3" imgW="1752600" imgH="241300" progId="Equation.DSMT4">
                  <p:embed/>
                  <p:pic>
                    <p:nvPicPr>
                      <p:cNvPr id="0" name=""/>
                      <p:cNvPicPr>
                        <a:picLocks noChangeAspect="1" noChangeArrowheads="1"/>
                      </p:cNvPicPr>
                      <p:nvPr/>
                    </p:nvPicPr>
                    <p:blipFill>
                      <a:blip r:embed="rId4"/>
                      <a:srcRect/>
                      <a:stretch>
                        <a:fillRect/>
                      </a:stretch>
                    </p:blipFill>
                    <p:spPr bwMode="auto">
                      <a:xfrm>
                        <a:off x="2503488" y="1749425"/>
                        <a:ext cx="388302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3107400217"/>
              </p:ext>
            </p:extLst>
          </p:nvPr>
        </p:nvGraphicFramePr>
        <p:xfrm>
          <a:off x="3152775" y="3352800"/>
          <a:ext cx="2109788" cy="790575"/>
        </p:xfrm>
        <a:graphic>
          <a:graphicData uri="http://schemas.openxmlformats.org/presentationml/2006/ole">
            <mc:AlternateContent xmlns:mc="http://schemas.openxmlformats.org/markup-compatibility/2006">
              <mc:Choice xmlns:v="urn:schemas-microsoft-com:vml" Requires="v">
                <p:oleObj spid="_x0000_s280597" name="Equation" r:id="rId5" imgW="952500" imgH="355600" progId="Equation.DSMT4">
                  <p:embed/>
                </p:oleObj>
              </mc:Choice>
              <mc:Fallback>
                <p:oleObj name="Equation" r:id="rId5" imgW="952500" imgH="355600" progId="Equation.DSMT4">
                  <p:embed/>
                  <p:pic>
                    <p:nvPicPr>
                      <p:cNvPr id="0" name=""/>
                      <p:cNvPicPr>
                        <a:picLocks noChangeAspect="1" noChangeArrowheads="1"/>
                      </p:cNvPicPr>
                      <p:nvPr/>
                    </p:nvPicPr>
                    <p:blipFill>
                      <a:blip r:embed="rId6"/>
                      <a:srcRect/>
                      <a:stretch>
                        <a:fillRect/>
                      </a:stretch>
                    </p:blipFill>
                    <p:spPr bwMode="auto">
                      <a:xfrm>
                        <a:off x="3152775" y="3352800"/>
                        <a:ext cx="2109788"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4233042015"/>
              </p:ext>
            </p:extLst>
          </p:nvPr>
        </p:nvGraphicFramePr>
        <p:xfrm>
          <a:off x="3154363" y="5257800"/>
          <a:ext cx="3460750" cy="735013"/>
        </p:xfrm>
        <a:graphic>
          <a:graphicData uri="http://schemas.openxmlformats.org/presentationml/2006/ole">
            <mc:AlternateContent xmlns:mc="http://schemas.openxmlformats.org/markup-compatibility/2006">
              <mc:Choice xmlns:v="urn:schemas-microsoft-com:vml" Requires="v">
                <p:oleObj spid="_x0000_s280598" name="Equation" r:id="rId7" imgW="1562100" imgH="330200" progId="Equation.DSMT4">
                  <p:embed/>
                </p:oleObj>
              </mc:Choice>
              <mc:Fallback>
                <p:oleObj name="Equation" r:id="rId7" imgW="1562100" imgH="330200" progId="Equation.DSMT4">
                  <p:embed/>
                  <p:pic>
                    <p:nvPicPr>
                      <p:cNvPr id="0" name=""/>
                      <p:cNvPicPr>
                        <a:picLocks noChangeAspect="1" noChangeArrowheads="1"/>
                      </p:cNvPicPr>
                      <p:nvPr/>
                    </p:nvPicPr>
                    <p:blipFill>
                      <a:blip r:embed="rId8"/>
                      <a:srcRect/>
                      <a:stretch>
                        <a:fillRect/>
                      </a:stretch>
                    </p:blipFill>
                    <p:spPr bwMode="auto">
                      <a:xfrm>
                        <a:off x="3154363" y="5257800"/>
                        <a:ext cx="3460750"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95348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Consider a wave packet formed by using the wave function that </a:t>
            </a:r>
            <a:r>
              <a:rPr lang="en-US" sz="2400" dirty="0" err="1" smtClean="0">
                <a:cs typeface="ＭＳ Ｐゴシック" pitchFamily="-84" charset="-128"/>
              </a:rPr>
              <a:t>Ae</a:t>
            </a:r>
            <a:r>
              <a:rPr lang="en-US" sz="2400" baseline="30000" dirty="0" err="1" smtClean="0">
                <a:cs typeface="ＭＳ Ｐゴシック" pitchFamily="-84" charset="-128"/>
              </a:rPr>
              <a:t>-</a:t>
            </a:r>
            <a:r>
              <a:rPr lang="en-US" sz="2400" baseline="30000" dirty="0" err="1" smtClean="0">
                <a:latin typeface="Symbol" charset="2"/>
                <a:cs typeface="Symbol" charset="2"/>
              </a:rPr>
              <a:t>α|x</a:t>
            </a:r>
            <a:r>
              <a:rPr lang="en-US" sz="2400" baseline="30000" dirty="0" smtClean="0">
                <a:latin typeface="Symbol" charset="2"/>
                <a:cs typeface="Symbol" charset="2"/>
              </a:rPr>
              <a:t>|</a:t>
            </a:r>
            <a:r>
              <a:rPr lang="en-US" sz="2400" dirty="0" smtClean="0">
                <a:latin typeface="Symbol" charset="2"/>
                <a:cs typeface="Symbol" charset="2"/>
              </a:rPr>
              <a:t>, </a:t>
            </a:r>
            <a:r>
              <a:rPr lang="en-US" sz="2400" dirty="0" smtClean="0">
                <a:cs typeface="ＭＳ Ｐゴシック" pitchFamily="-84" charset="-128"/>
              </a:rPr>
              <a:t>where A is a constant to be determined by normalization.  Normalize this wave function and find the probabilities of the particle being between 0 and 1/</a:t>
            </a:r>
            <a:r>
              <a:rPr lang="en-US" sz="2400" dirty="0" smtClean="0">
                <a:latin typeface="Symbol" charset="2"/>
                <a:cs typeface="Symbol" charset="2"/>
              </a:rPr>
              <a:t>α</a:t>
            </a:r>
            <a:r>
              <a:rPr lang="en-US" sz="2400" dirty="0" smtClean="0">
                <a:cs typeface="ＭＳ Ｐゴシック" pitchFamily="-84" charset="-128"/>
              </a:rPr>
              <a:t>, and between 1/</a:t>
            </a:r>
            <a:r>
              <a:rPr lang="en-US" sz="2400" dirty="0" smtClean="0">
                <a:latin typeface="Symbol" charset="2"/>
                <a:cs typeface="Symbol" charset="2"/>
              </a:rPr>
              <a:t>α</a:t>
            </a:r>
            <a:r>
              <a:rPr lang="en-US" sz="2400" dirty="0" smtClean="0">
                <a:cs typeface="ＭＳ Ｐゴシック" pitchFamily="-84" charset="-128"/>
              </a:rPr>
              <a:t> and 2/</a:t>
            </a:r>
            <a:r>
              <a:rPr lang="en-US" sz="2400" dirty="0" smtClean="0">
                <a:latin typeface="Symbol" charset="2"/>
                <a:cs typeface="Symbol" charset="2"/>
              </a:rPr>
              <a:t>α</a:t>
            </a:r>
            <a:r>
              <a:rPr lang="en-US" sz="2400" dirty="0" smtClean="0">
                <a:cs typeface="ＭＳ Ｐゴシック" pitchFamily="-84" charset="-128"/>
              </a:rPr>
              <a:t>.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417780737"/>
              </p:ext>
            </p:extLst>
          </p:nvPr>
        </p:nvGraphicFramePr>
        <p:xfrm>
          <a:off x="1004888" y="2438400"/>
          <a:ext cx="1554162" cy="457200"/>
        </p:xfrm>
        <a:graphic>
          <a:graphicData uri="http://schemas.openxmlformats.org/presentationml/2006/ole">
            <mc:AlternateContent xmlns:mc="http://schemas.openxmlformats.org/markup-compatibility/2006">
              <mc:Choice xmlns:v="urn:schemas-microsoft-com:vml" Requires="v">
                <p:oleObj spid="_x0000_s283710" name="Equation" r:id="rId3" imgW="685800" imgH="203200" progId="Equation.DSMT4">
                  <p:embed/>
                </p:oleObj>
              </mc:Choice>
              <mc:Fallback>
                <p:oleObj name="Equation" r:id="rId3" imgW="685800" imgH="203200" progId="Equation.DSMT4">
                  <p:embed/>
                  <p:pic>
                    <p:nvPicPr>
                      <p:cNvPr id="0" name=""/>
                      <p:cNvPicPr>
                        <a:picLocks noChangeAspect="1" noChangeArrowheads="1"/>
                      </p:cNvPicPr>
                      <p:nvPr/>
                    </p:nvPicPr>
                    <p:blipFill>
                      <a:blip r:embed="rId4"/>
                      <a:srcRect/>
                      <a:stretch>
                        <a:fillRect/>
                      </a:stretch>
                    </p:blipFill>
                    <p:spPr bwMode="auto">
                      <a:xfrm>
                        <a:off x="1004888" y="2438400"/>
                        <a:ext cx="15541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87315760"/>
              </p:ext>
            </p:extLst>
          </p:nvPr>
        </p:nvGraphicFramePr>
        <p:xfrm>
          <a:off x="1635125" y="3505200"/>
          <a:ext cx="4411663" cy="611188"/>
        </p:xfrm>
        <a:graphic>
          <a:graphicData uri="http://schemas.openxmlformats.org/presentationml/2006/ole">
            <mc:AlternateContent xmlns:mc="http://schemas.openxmlformats.org/markup-compatibility/2006">
              <mc:Choice xmlns:v="urn:schemas-microsoft-com:vml" Requires="v">
                <p:oleObj spid="_x0000_s283711" name="Equation" r:id="rId5" imgW="2374900" imgH="330200" progId="Equation.DSMT4">
                  <p:embed/>
                </p:oleObj>
              </mc:Choice>
              <mc:Fallback>
                <p:oleObj name="Equation" r:id="rId5" imgW="2374900" imgH="330200" progId="Equation.DSMT4">
                  <p:embed/>
                  <p:pic>
                    <p:nvPicPr>
                      <p:cNvPr id="0" name=""/>
                      <p:cNvPicPr>
                        <a:picLocks noChangeAspect="1" noChangeArrowheads="1"/>
                      </p:cNvPicPr>
                      <p:nvPr/>
                    </p:nvPicPr>
                    <p:blipFill>
                      <a:blip r:embed="rId6"/>
                      <a:srcRect/>
                      <a:stretch>
                        <a:fillRect/>
                      </a:stretch>
                    </p:blipFill>
                    <p:spPr bwMode="auto">
                      <a:xfrm>
                        <a:off x="1635125" y="3505200"/>
                        <a:ext cx="4411663"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381000" y="3304044"/>
            <a:ext cx="1143000" cy="103935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Probability density</a:t>
            </a:r>
          </a:p>
        </p:txBody>
      </p:sp>
      <p:graphicFrame>
        <p:nvGraphicFramePr>
          <p:cNvPr id="491529" name="Object 9"/>
          <p:cNvGraphicFramePr>
            <a:graphicFrameLocks noChangeAspect="1"/>
          </p:cNvGraphicFramePr>
          <p:nvPr>
            <p:extLst>
              <p:ext uri="{D42A27DB-BD31-4B8C-83A1-F6EECF244321}">
                <p14:modId xmlns:p14="http://schemas.microsoft.com/office/powerpoint/2010/main" val="3626987465"/>
              </p:ext>
            </p:extLst>
          </p:nvPr>
        </p:nvGraphicFramePr>
        <p:xfrm>
          <a:off x="6043613" y="3505200"/>
          <a:ext cx="2878137" cy="612775"/>
        </p:xfrm>
        <a:graphic>
          <a:graphicData uri="http://schemas.openxmlformats.org/presentationml/2006/ole">
            <mc:AlternateContent xmlns:mc="http://schemas.openxmlformats.org/markup-compatibility/2006">
              <mc:Choice xmlns:v="urn:schemas-microsoft-com:vml" Requires="v">
                <p:oleObj spid="_x0000_s283712" name="Equation" r:id="rId7" imgW="1549400" imgH="330200" progId="Equation.DSMT4">
                  <p:embed/>
                </p:oleObj>
              </mc:Choice>
              <mc:Fallback>
                <p:oleObj name="Equation" r:id="rId7" imgW="1549400" imgH="330200" progId="Equation.DSMT4">
                  <p:embed/>
                  <p:pic>
                    <p:nvPicPr>
                      <p:cNvPr id="0" name=""/>
                      <p:cNvPicPr>
                        <a:picLocks noChangeAspect="1" noChangeArrowheads="1"/>
                      </p:cNvPicPr>
                      <p:nvPr/>
                    </p:nvPicPr>
                    <p:blipFill>
                      <a:blip r:embed="rId8"/>
                      <a:srcRect/>
                      <a:stretch>
                        <a:fillRect/>
                      </a:stretch>
                    </p:blipFill>
                    <p:spPr bwMode="auto">
                      <a:xfrm>
                        <a:off x="6043613" y="3505200"/>
                        <a:ext cx="287813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0" name="Object 10"/>
          <p:cNvGraphicFramePr>
            <a:graphicFrameLocks noChangeAspect="1"/>
          </p:cNvGraphicFramePr>
          <p:nvPr>
            <p:extLst>
              <p:ext uri="{D42A27DB-BD31-4B8C-83A1-F6EECF244321}">
                <p14:modId xmlns:p14="http://schemas.microsoft.com/office/powerpoint/2010/main" val="69636705"/>
              </p:ext>
            </p:extLst>
          </p:nvPr>
        </p:nvGraphicFramePr>
        <p:xfrm>
          <a:off x="328613" y="4556125"/>
          <a:ext cx="2076450" cy="612775"/>
        </p:xfrm>
        <a:graphic>
          <a:graphicData uri="http://schemas.openxmlformats.org/presentationml/2006/ole">
            <mc:AlternateContent xmlns:mc="http://schemas.openxmlformats.org/markup-compatibility/2006">
              <mc:Choice xmlns:v="urn:schemas-microsoft-com:vml" Requires="v">
                <p:oleObj spid="_x0000_s283713" name="Equation" r:id="rId9" imgW="1117600" imgH="330200" progId="Equation.DSMT4">
                  <p:embed/>
                </p:oleObj>
              </mc:Choice>
              <mc:Fallback>
                <p:oleObj name="Equation" r:id="rId9" imgW="1117600" imgH="330200" progId="Equation.DSMT4">
                  <p:embed/>
                  <p:pic>
                    <p:nvPicPr>
                      <p:cNvPr id="0" name=""/>
                      <p:cNvPicPr>
                        <a:picLocks noChangeAspect="1" noChangeArrowheads="1"/>
                      </p:cNvPicPr>
                      <p:nvPr/>
                    </p:nvPicPr>
                    <p:blipFill>
                      <a:blip r:embed="rId10"/>
                      <a:srcRect/>
                      <a:stretch>
                        <a:fillRect/>
                      </a:stretch>
                    </p:blipFill>
                    <p:spPr bwMode="auto">
                      <a:xfrm>
                        <a:off x="328613" y="4556125"/>
                        <a:ext cx="20764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2" name="Object 12"/>
          <p:cNvGraphicFramePr>
            <a:graphicFrameLocks noChangeAspect="1"/>
          </p:cNvGraphicFramePr>
          <p:nvPr>
            <p:extLst>
              <p:ext uri="{D42A27DB-BD31-4B8C-83A1-F6EECF244321}">
                <p14:modId xmlns:p14="http://schemas.microsoft.com/office/powerpoint/2010/main" val="2994260170"/>
              </p:ext>
            </p:extLst>
          </p:nvPr>
        </p:nvGraphicFramePr>
        <p:xfrm>
          <a:off x="6315075" y="5486400"/>
          <a:ext cx="2595563" cy="685800"/>
        </p:xfrm>
        <a:graphic>
          <a:graphicData uri="http://schemas.openxmlformats.org/presentationml/2006/ole">
            <mc:AlternateContent xmlns:mc="http://schemas.openxmlformats.org/markup-compatibility/2006">
              <mc:Choice xmlns:v="urn:schemas-microsoft-com:vml" Requires="v">
                <p:oleObj spid="_x0000_s283714" name="Equation" r:id="rId11" imgW="863600" imgH="228600" progId="Equation.DSMT4">
                  <p:embed/>
                </p:oleObj>
              </mc:Choice>
              <mc:Fallback>
                <p:oleObj name="Equation" r:id="rId11" imgW="863600" imgH="228600" progId="Equation.DSMT4">
                  <p:embed/>
                  <p:pic>
                    <p:nvPicPr>
                      <p:cNvPr id="0" name=""/>
                      <p:cNvPicPr>
                        <a:picLocks noChangeAspect="1" noChangeArrowheads="1"/>
                      </p:cNvPicPr>
                      <p:nvPr/>
                    </p:nvPicPr>
                    <p:blipFill>
                      <a:blip r:embed="rId12"/>
                      <a:srcRect/>
                      <a:stretch>
                        <a:fillRect/>
                      </a:stretch>
                    </p:blipFill>
                    <p:spPr bwMode="auto">
                      <a:xfrm>
                        <a:off x="6315075" y="5486400"/>
                        <a:ext cx="25955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1"/>
          <p:cNvPicPr>
            <a:picLocks/>
          </p:cNvPicPr>
          <p:nvPr/>
        </p:nvPicPr>
        <p:blipFill>
          <a:blip r:embed="rId13"/>
          <a:srcRect/>
          <a:stretch>
            <a:fillRect/>
          </a:stretch>
        </p:blipFill>
        <p:spPr bwMode="auto">
          <a:xfrm>
            <a:off x="3962400" y="1752600"/>
            <a:ext cx="3276600" cy="1676400"/>
          </a:xfrm>
          <a:prstGeom prst="rect">
            <a:avLst/>
          </a:prstGeom>
          <a:noFill/>
          <a:ln w="9525">
            <a:noFill/>
            <a:miter lim="800000"/>
            <a:headEnd/>
            <a:tailEnd/>
          </a:ln>
        </p:spPr>
      </p:pic>
      <p:graphicFrame>
        <p:nvGraphicFramePr>
          <p:cNvPr id="491533" name="Object 13"/>
          <p:cNvGraphicFramePr>
            <a:graphicFrameLocks noChangeAspect="1"/>
          </p:cNvGraphicFramePr>
          <p:nvPr>
            <p:extLst>
              <p:ext uri="{D42A27DB-BD31-4B8C-83A1-F6EECF244321}">
                <p14:modId xmlns:p14="http://schemas.microsoft.com/office/powerpoint/2010/main" val="3800195893"/>
              </p:ext>
            </p:extLst>
          </p:nvPr>
        </p:nvGraphicFramePr>
        <p:xfrm>
          <a:off x="1053152" y="5410200"/>
          <a:ext cx="1385248" cy="609600"/>
        </p:xfrm>
        <a:graphic>
          <a:graphicData uri="http://schemas.openxmlformats.org/presentationml/2006/ole">
            <mc:AlternateContent xmlns:mc="http://schemas.openxmlformats.org/markup-compatibility/2006">
              <mc:Choice xmlns:v="urn:schemas-microsoft-com:vml" Requires="v">
                <p:oleObj spid="_x0000_s283715" name="Equation" r:id="rId14" imgW="520700" imgH="228600" progId="Equation.DSMT4">
                  <p:embed/>
                </p:oleObj>
              </mc:Choice>
              <mc:Fallback>
                <p:oleObj name="Equation" r:id="rId14" imgW="520700" imgH="228600" progId="Equation.DSMT4">
                  <p:embed/>
                  <p:pic>
                    <p:nvPicPr>
                      <p:cNvPr id="0" name=""/>
                      <p:cNvPicPr>
                        <a:picLocks noChangeAspect="1" noChangeArrowheads="1"/>
                      </p:cNvPicPr>
                      <p:nvPr/>
                    </p:nvPicPr>
                    <p:blipFill>
                      <a:blip r:embed="rId15"/>
                      <a:srcRect/>
                      <a:stretch>
                        <a:fillRect/>
                      </a:stretch>
                    </p:blipFill>
                    <p:spPr bwMode="auto">
                      <a:xfrm>
                        <a:off x="1053152" y="5410200"/>
                        <a:ext cx="138524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228600" y="5408414"/>
            <a:ext cx="7620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800000"/>
              </a:solidFill>
              <a:effectLst/>
              <a:latin typeface="+mn-lt"/>
            </a:endParaRPr>
          </a:p>
        </p:txBody>
      </p:sp>
      <p:sp>
        <p:nvSpPr>
          <p:cNvPr id="26" name="Right Arrow 25"/>
          <p:cNvSpPr/>
          <p:nvPr/>
        </p:nvSpPr>
        <p:spPr bwMode="auto">
          <a:xfrm>
            <a:off x="3352800" y="5486400"/>
            <a:ext cx="27432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Normalized Wave Function</a:t>
            </a:r>
          </a:p>
        </p:txBody>
      </p:sp>
      <p:graphicFrame>
        <p:nvGraphicFramePr>
          <p:cNvPr id="491534" name="Object 14"/>
          <p:cNvGraphicFramePr>
            <a:graphicFrameLocks noChangeAspect="1"/>
          </p:cNvGraphicFramePr>
          <p:nvPr>
            <p:extLst>
              <p:ext uri="{D42A27DB-BD31-4B8C-83A1-F6EECF244321}">
                <p14:modId xmlns:p14="http://schemas.microsoft.com/office/powerpoint/2010/main" val="661114221"/>
              </p:ext>
            </p:extLst>
          </p:nvPr>
        </p:nvGraphicFramePr>
        <p:xfrm>
          <a:off x="4632325" y="4391025"/>
          <a:ext cx="1744663" cy="942975"/>
        </p:xfrm>
        <a:graphic>
          <a:graphicData uri="http://schemas.openxmlformats.org/presentationml/2006/ole">
            <mc:AlternateContent xmlns:mc="http://schemas.openxmlformats.org/markup-compatibility/2006">
              <mc:Choice xmlns:v="urn:schemas-microsoft-com:vml" Requires="v">
                <p:oleObj spid="_x0000_s283716" name="Equation" r:id="rId16" imgW="939800" imgH="508000" progId="Equation.DSMT4">
                  <p:embed/>
                </p:oleObj>
              </mc:Choice>
              <mc:Fallback>
                <p:oleObj name="Equation" r:id="rId16" imgW="939800" imgH="508000" progId="Equation.DSMT4">
                  <p:embed/>
                  <p:pic>
                    <p:nvPicPr>
                      <p:cNvPr id="0" name=""/>
                      <p:cNvPicPr>
                        <a:picLocks noChangeAspect="1" noChangeArrowheads="1"/>
                      </p:cNvPicPr>
                      <p:nvPr/>
                    </p:nvPicPr>
                    <p:blipFill>
                      <a:blip r:embed="rId17"/>
                      <a:srcRect/>
                      <a:stretch>
                        <a:fillRect/>
                      </a:stretch>
                    </p:blipFill>
                    <p:spPr bwMode="auto">
                      <a:xfrm>
                        <a:off x="4632325" y="4391025"/>
                        <a:ext cx="174466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5" name="Object 15"/>
          <p:cNvGraphicFramePr>
            <a:graphicFrameLocks noChangeAspect="1"/>
          </p:cNvGraphicFramePr>
          <p:nvPr>
            <p:extLst>
              <p:ext uri="{D42A27DB-BD31-4B8C-83A1-F6EECF244321}">
                <p14:modId xmlns:p14="http://schemas.microsoft.com/office/powerpoint/2010/main" val="3746555813"/>
              </p:ext>
            </p:extLst>
          </p:nvPr>
        </p:nvGraphicFramePr>
        <p:xfrm>
          <a:off x="6546850" y="4479925"/>
          <a:ext cx="1060450" cy="777875"/>
        </p:xfrm>
        <a:graphic>
          <a:graphicData uri="http://schemas.openxmlformats.org/presentationml/2006/ole">
            <mc:AlternateContent xmlns:mc="http://schemas.openxmlformats.org/markup-compatibility/2006">
              <mc:Choice xmlns:v="urn:schemas-microsoft-com:vml" Requires="v">
                <p:oleObj spid="_x0000_s283717" name="Equation" r:id="rId18" imgW="571500" imgH="419100" progId="Equation.DSMT4">
                  <p:embed/>
                </p:oleObj>
              </mc:Choice>
              <mc:Fallback>
                <p:oleObj name="Equation" r:id="rId18" imgW="571500" imgH="419100" progId="Equation.DSMT4">
                  <p:embed/>
                  <p:pic>
                    <p:nvPicPr>
                      <p:cNvPr id="0" name=""/>
                      <p:cNvPicPr>
                        <a:picLocks noChangeAspect="1" noChangeArrowheads="1"/>
                      </p:cNvPicPr>
                      <p:nvPr/>
                    </p:nvPicPr>
                    <p:blipFill>
                      <a:blip r:embed="rId19"/>
                      <a:srcRect/>
                      <a:stretch>
                        <a:fillRect/>
                      </a:stretch>
                    </p:blipFill>
                    <p:spPr bwMode="auto">
                      <a:xfrm>
                        <a:off x="6546850" y="4479925"/>
                        <a:ext cx="106045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6" name="Object 16"/>
          <p:cNvGraphicFramePr>
            <a:graphicFrameLocks noChangeAspect="1"/>
          </p:cNvGraphicFramePr>
          <p:nvPr>
            <p:extLst>
              <p:ext uri="{D42A27DB-BD31-4B8C-83A1-F6EECF244321}">
                <p14:modId xmlns:p14="http://schemas.microsoft.com/office/powerpoint/2010/main" val="2910900179"/>
              </p:ext>
            </p:extLst>
          </p:nvPr>
        </p:nvGraphicFramePr>
        <p:xfrm>
          <a:off x="7735887" y="4724400"/>
          <a:ext cx="188913" cy="282575"/>
        </p:xfrm>
        <a:graphic>
          <a:graphicData uri="http://schemas.openxmlformats.org/presentationml/2006/ole">
            <mc:AlternateContent xmlns:mc="http://schemas.openxmlformats.org/markup-compatibility/2006">
              <mc:Choice xmlns:v="urn:schemas-microsoft-com:vml" Requires="v">
                <p:oleObj spid="_x0000_s283718" name="Equation" r:id="rId20" imgW="101600" imgH="152400" progId="Equation.DSMT4">
                  <p:embed/>
                </p:oleObj>
              </mc:Choice>
              <mc:Fallback>
                <p:oleObj name="Equation" r:id="rId20" imgW="101600" imgH="152400" progId="Equation.DSMT4">
                  <p:embed/>
                  <p:pic>
                    <p:nvPicPr>
                      <p:cNvPr id="0" name=""/>
                      <p:cNvPicPr>
                        <a:picLocks noChangeAspect="1" noChangeArrowheads="1"/>
                      </p:cNvPicPr>
                      <p:nvPr/>
                    </p:nvPicPr>
                    <p:blipFill>
                      <a:blip r:embed="rId21"/>
                      <a:srcRect/>
                      <a:stretch>
                        <a:fillRect/>
                      </a:stretch>
                    </p:blipFill>
                    <p:spPr bwMode="auto">
                      <a:xfrm>
                        <a:off x="7735887" y="4724400"/>
                        <a:ext cx="188913"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7" name="Object 17"/>
          <p:cNvGraphicFramePr>
            <a:graphicFrameLocks noChangeAspect="1"/>
          </p:cNvGraphicFramePr>
          <p:nvPr>
            <p:extLst>
              <p:ext uri="{D42A27DB-BD31-4B8C-83A1-F6EECF244321}">
                <p14:modId xmlns:p14="http://schemas.microsoft.com/office/powerpoint/2010/main" val="2160002664"/>
              </p:ext>
            </p:extLst>
          </p:nvPr>
        </p:nvGraphicFramePr>
        <p:xfrm>
          <a:off x="2466975" y="4568825"/>
          <a:ext cx="2005013" cy="612775"/>
        </p:xfrm>
        <a:graphic>
          <a:graphicData uri="http://schemas.openxmlformats.org/presentationml/2006/ole">
            <mc:AlternateContent xmlns:mc="http://schemas.openxmlformats.org/markup-compatibility/2006">
              <mc:Choice xmlns:v="urn:schemas-microsoft-com:vml" Requires="v">
                <p:oleObj spid="_x0000_s283719" name="Equation" r:id="rId22" imgW="1079500" imgH="330200" progId="Equation.DSMT4">
                  <p:embed/>
                </p:oleObj>
              </mc:Choice>
              <mc:Fallback>
                <p:oleObj name="Equation" r:id="rId22" imgW="1079500" imgH="330200" progId="Equation.DSMT4">
                  <p:embed/>
                  <p:pic>
                    <p:nvPicPr>
                      <p:cNvPr id="0" name=""/>
                      <p:cNvPicPr>
                        <a:picLocks noChangeAspect="1" noChangeArrowheads="1"/>
                      </p:cNvPicPr>
                      <p:nvPr/>
                    </p:nvPicPr>
                    <p:blipFill>
                      <a:blip r:embed="rId23"/>
                      <a:srcRect/>
                      <a:stretch>
                        <a:fillRect/>
                      </a:stretch>
                    </p:blipFill>
                    <p:spPr bwMode="auto">
                      <a:xfrm>
                        <a:off x="2466975" y="4568825"/>
                        <a:ext cx="2005013"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78907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1066800"/>
          </a:xfrm>
        </p:spPr>
        <p:txBody>
          <a:bodyPr/>
          <a:lstStyle/>
          <a:p>
            <a:pPr marL="0" indent="0" eaLnBrk="1" hangingPunct="1">
              <a:spcBef>
                <a:spcPts val="0"/>
              </a:spcBef>
              <a:buNone/>
            </a:pPr>
            <a:r>
              <a:rPr lang="en-US" sz="2400" dirty="0" smtClean="0">
                <a:cs typeface="ＭＳ Ｐゴシック" pitchFamily="-84" charset="-128"/>
              </a:rPr>
              <a:t>Using the wave function, we can compute the probability for a particle to be with 0 to 1/</a:t>
            </a:r>
            <a:r>
              <a:rPr lang="en-US" sz="2400" dirty="0" smtClean="0">
                <a:latin typeface="Symbol" charset="2"/>
                <a:cs typeface="Symbol" charset="2"/>
              </a:rPr>
              <a:t>α</a:t>
            </a:r>
            <a:r>
              <a:rPr lang="en-US" sz="2400" dirty="0" smtClean="0">
                <a:cs typeface="ＭＳ Ｐゴシック" pitchFamily="-84" charset="-128"/>
              </a:rPr>
              <a:t> and 1/</a:t>
            </a:r>
            <a:r>
              <a:rPr lang="en-US" sz="2400" dirty="0" smtClean="0">
                <a:latin typeface="Symbol" charset="2"/>
                <a:cs typeface="Symbol" charset="2"/>
              </a:rPr>
              <a:t>α</a:t>
            </a:r>
            <a:r>
              <a:rPr lang="en-US" sz="2400" dirty="0" smtClean="0">
                <a:cs typeface="ＭＳ Ｐゴシック" pitchFamily="-84" charset="-128"/>
              </a:rPr>
              <a:t> to 2/</a:t>
            </a:r>
            <a:r>
              <a:rPr lang="en-US" sz="2400" dirty="0" smtClean="0">
                <a:latin typeface="Symbol" charset="2"/>
                <a:cs typeface="Symbol" charset="2"/>
              </a:rPr>
              <a:t>α</a:t>
            </a:r>
            <a:r>
              <a:rPr lang="en-US" sz="2400" dirty="0" smtClean="0">
                <a:cs typeface="ＭＳ Ｐゴシック" pitchFamily="-84" charset="-128"/>
              </a:rPr>
              <a:t>.</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 cont’d</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819468134"/>
              </p:ext>
            </p:extLst>
          </p:nvPr>
        </p:nvGraphicFramePr>
        <p:xfrm>
          <a:off x="700088" y="1676400"/>
          <a:ext cx="1812925" cy="514350"/>
        </p:xfrm>
        <a:graphic>
          <a:graphicData uri="http://schemas.openxmlformats.org/presentationml/2006/ole">
            <mc:AlternateContent xmlns:mc="http://schemas.openxmlformats.org/markup-compatibility/2006">
              <mc:Choice xmlns:v="urn:schemas-microsoft-com:vml" Requires="v">
                <p:oleObj spid="_x0000_s284728" name="Equation" r:id="rId3" imgW="800100" imgH="228600" progId="Equation.DSMT4">
                  <p:embed/>
                </p:oleObj>
              </mc:Choice>
              <mc:Fallback>
                <p:oleObj name="Equation" r:id="rId3" imgW="800100" imgH="228600" progId="Equation.DSMT4">
                  <p:embed/>
                  <p:pic>
                    <p:nvPicPr>
                      <p:cNvPr id="0" name=""/>
                      <p:cNvPicPr>
                        <a:picLocks noChangeAspect="1" noChangeArrowheads="1"/>
                      </p:cNvPicPr>
                      <p:nvPr/>
                    </p:nvPicPr>
                    <p:blipFill>
                      <a:blip r:embed="rId4"/>
                      <a:srcRect/>
                      <a:stretch>
                        <a:fillRect/>
                      </a:stretch>
                    </p:blipFill>
                    <p:spPr bwMode="auto">
                      <a:xfrm>
                        <a:off x="700088" y="1676400"/>
                        <a:ext cx="18129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43625712"/>
              </p:ext>
            </p:extLst>
          </p:nvPr>
        </p:nvGraphicFramePr>
        <p:xfrm>
          <a:off x="620713" y="3514725"/>
          <a:ext cx="2028825" cy="611188"/>
        </p:xfrm>
        <a:graphic>
          <a:graphicData uri="http://schemas.openxmlformats.org/presentationml/2006/ole">
            <mc:AlternateContent xmlns:mc="http://schemas.openxmlformats.org/markup-compatibility/2006">
              <mc:Choice xmlns:v="urn:schemas-microsoft-com:vml" Requires="v">
                <p:oleObj spid="_x0000_s284729" name="Equation" r:id="rId5" imgW="1092200" imgH="330200" progId="Equation.DSMT4">
                  <p:embed/>
                </p:oleObj>
              </mc:Choice>
              <mc:Fallback>
                <p:oleObj name="Equation" r:id="rId5" imgW="1092200" imgH="330200" progId="Equation.DSMT4">
                  <p:embed/>
                  <p:pic>
                    <p:nvPicPr>
                      <p:cNvPr id="0" name=""/>
                      <p:cNvPicPr>
                        <a:picLocks noChangeAspect="1" noChangeArrowheads="1"/>
                      </p:cNvPicPr>
                      <p:nvPr/>
                    </p:nvPicPr>
                    <p:blipFill>
                      <a:blip r:embed="rId6"/>
                      <a:srcRect/>
                      <a:stretch>
                        <a:fillRect/>
                      </a:stretch>
                    </p:blipFill>
                    <p:spPr bwMode="auto">
                      <a:xfrm>
                        <a:off x="620713" y="3514725"/>
                        <a:ext cx="202882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35"/>
          <p:cNvSpPr txBox="1">
            <a:spLocks noChangeArrowheads="1"/>
          </p:cNvSpPr>
          <p:nvPr/>
        </p:nvSpPr>
        <p:spPr bwMode="auto">
          <a:xfrm>
            <a:off x="609600" y="2667000"/>
            <a:ext cx="167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0 to 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pic>
        <p:nvPicPr>
          <p:cNvPr id="21" name="Picture 1"/>
          <p:cNvPicPr>
            <a:picLocks/>
          </p:cNvPicPr>
          <p:nvPr/>
        </p:nvPicPr>
        <p:blipFill>
          <a:blip r:embed="rId7"/>
          <a:srcRect/>
          <a:stretch>
            <a:fillRect/>
          </a:stretch>
        </p:blipFill>
        <p:spPr bwMode="auto">
          <a:xfrm>
            <a:off x="3962400" y="1066800"/>
            <a:ext cx="4419600" cy="2362200"/>
          </a:xfrm>
          <a:prstGeom prst="rect">
            <a:avLst/>
          </a:prstGeom>
          <a:noFill/>
          <a:ln w="9525">
            <a:noFill/>
            <a:miter lim="800000"/>
            <a:headEnd/>
            <a:tailEnd/>
          </a:ln>
        </p:spPr>
      </p:pic>
      <p:sp>
        <p:nvSpPr>
          <p:cNvPr id="20" name="Rectangle 35"/>
          <p:cNvSpPr txBox="1">
            <a:spLocks noChangeArrowheads="1"/>
          </p:cNvSpPr>
          <p:nvPr/>
        </p:nvSpPr>
        <p:spPr bwMode="auto">
          <a:xfrm>
            <a:off x="609600" y="4343400"/>
            <a:ext cx="1981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a:t>
            </a:r>
            <a:r>
              <a:rPr lang="en-US" kern="0" dirty="0" smtClean="0">
                <a:solidFill>
                  <a:schemeClr val="accent2"/>
                </a:solidFill>
                <a:ea typeface="ＭＳ Ｐゴシック" pitchFamily="-1" charset="-128"/>
                <a:cs typeface="ＭＳ Ｐゴシック" pitchFamily="-84" charset="-128"/>
              </a:rPr>
              <a:t>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 to 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 y="579120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How about </a:t>
            </a:r>
            <a:r>
              <a:rPr lang="en-US" kern="0" dirty="0" smtClean="0">
                <a:solidFill>
                  <a:schemeClr val="accent2"/>
                </a:solidFill>
                <a:ea typeface="ＭＳ Ｐゴシック" pitchFamily="-1" charset="-128"/>
                <a:cs typeface="ＭＳ Ｐゴシック" pitchFamily="-84" charset="-128"/>
              </a:rPr>
              <a:t>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ea typeface="ＭＳ Ｐゴシック" pitchFamily="-1" charset="-128"/>
                <a:cs typeface="ＭＳ Ｐゴシック" pitchFamily="-84" charset="-128"/>
              </a:rPr>
              <a:t>:</a:t>
            </a:r>
            <a:r>
              <a:rPr lang="en-US" kern="0" dirty="0" smtClean="0">
                <a:solidFill>
                  <a:schemeClr val="accent2"/>
                </a:solidFill>
                <a:latin typeface="+mn-lt"/>
                <a:ea typeface="ＭＳ Ｐゴシック" pitchFamily="-1" charset="-128"/>
                <a:cs typeface="ＭＳ Ｐゴシック" pitchFamily="-84" charset="-128"/>
              </a:rPr>
              <a:t>to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492553" name="Object 9"/>
          <p:cNvGraphicFramePr>
            <a:graphicFrameLocks noChangeAspect="1"/>
          </p:cNvGraphicFramePr>
          <p:nvPr>
            <p:extLst>
              <p:ext uri="{D42A27DB-BD31-4B8C-83A1-F6EECF244321}">
                <p14:modId xmlns:p14="http://schemas.microsoft.com/office/powerpoint/2010/main" val="604136676"/>
              </p:ext>
            </p:extLst>
          </p:nvPr>
        </p:nvGraphicFramePr>
        <p:xfrm>
          <a:off x="2620963" y="3505200"/>
          <a:ext cx="1722437" cy="611188"/>
        </p:xfrm>
        <a:graphic>
          <a:graphicData uri="http://schemas.openxmlformats.org/presentationml/2006/ole">
            <mc:AlternateContent xmlns:mc="http://schemas.openxmlformats.org/markup-compatibility/2006">
              <mc:Choice xmlns:v="urn:schemas-microsoft-com:vml" Requires="v">
                <p:oleObj spid="_x0000_s284730" name="Equation" r:id="rId8" imgW="927100" imgH="330200" progId="Equation.DSMT4">
                  <p:embed/>
                </p:oleObj>
              </mc:Choice>
              <mc:Fallback>
                <p:oleObj name="Equation" r:id="rId8" imgW="927100" imgH="330200" progId="Equation.DSMT4">
                  <p:embed/>
                  <p:pic>
                    <p:nvPicPr>
                      <p:cNvPr id="0" name=""/>
                      <p:cNvPicPr>
                        <a:picLocks noChangeAspect="1" noChangeArrowheads="1"/>
                      </p:cNvPicPr>
                      <p:nvPr/>
                    </p:nvPicPr>
                    <p:blipFill>
                      <a:blip r:embed="rId9"/>
                      <a:srcRect/>
                      <a:stretch>
                        <a:fillRect/>
                      </a:stretch>
                    </p:blipFill>
                    <p:spPr bwMode="auto">
                      <a:xfrm>
                        <a:off x="2620963" y="3505200"/>
                        <a:ext cx="1722437"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4" name="Object 10"/>
          <p:cNvGraphicFramePr>
            <a:graphicFrameLocks noChangeAspect="1"/>
          </p:cNvGraphicFramePr>
          <p:nvPr>
            <p:extLst>
              <p:ext uri="{D42A27DB-BD31-4B8C-83A1-F6EECF244321}">
                <p14:modId xmlns:p14="http://schemas.microsoft.com/office/powerpoint/2010/main" val="4044962774"/>
              </p:ext>
            </p:extLst>
          </p:nvPr>
        </p:nvGraphicFramePr>
        <p:xfrm>
          <a:off x="4368800" y="3373438"/>
          <a:ext cx="3303588" cy="893762"/>
        </p:xfrm>
        <a:graphic>
          <a:graphicData uri="http://schemas.openxmlformats.org/presentationml/2006/ole">
            <mc:AlternateContent xmlns:mc="http://schemas.openxmlformats.org/markup-compatibility/2006">
              <mc:Choice xmlns:v="urn:schemas-microsoft-com:vml" Requires="v">
                <p:oleObj spid="_x0000_s284731" name="Equation" r:id="rId10" imgW="1778000" imgH="482600" progId="Equation.DSMT4">
                  <p:embed/>
                </p:oleObj>
              </mc:Choice>
              <mc:Fallback>
                <p:oleObj name="Equation" r:id="rId10" imgW="1778000" imgH="482600" progId="Equation.DSMT4">
                  <p:embed/>
                  <p:pic>
                    <p:nvPicPr>
                      <p:cNvPr id="0" name=""/>
                      <p:cNvPicPr>
                        <a:picLocks noChangeAspect="1" noChangeArrowheads="1"/>
                      </p:cNvPicPr>
                      <p:nvPr/>
                    </p:nvPicPr>
                    <p:blipFill>
                      <a:blip r:embed="rId11"/>
                      <a:srcRect/>
                      <a:stretch>
                        <a:fillRect/>
                      </a:stretch>
                    </p:blipFill>
                    <p:spPr bwMode="auto">
                      <a:xfrm>
                        <a:off x="4368800" y="3373438"/>
                        <a:ext cx="3303588"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5" name="Object 11"/>
          <p:cNvGraphicFramePr>
            <a:graphicFrameLocks noChangeAspect="1"/>
          </p:cNvGraphicFramePr>
          <p:nvPr>
            <p:extLst>
              <p:ext uri="{D42A27DB-BD31-4B8C-83A1-F6EECF244321}">
                <p14:modId xmlns:p14="http://schemas.microsoft.com/office/powerpoint/2010/main" val="4104035121"/>
              </p:ext>
            </p:extLst>
          </p:nvPr>
        </p:nvGraphicFramePr>
        <p:xfrm>
          <a:off x="7696200" y="3657600"/>
          <a:ext cx="731837" cy="282575"/>
        </p:xfrm>
        <a:graphic>
          <a:graphicData uri="http://schemas.openxmlformats.org/presentationml/2006/ole">
            <mc:AlternateContent xmlns:mc="http://schemas.openxmlformats.org/markup-compatibility/2006">
              <mc:Choice xmlns:v="urn:schemas-microsoft-com:vml" Requires="v">
                <p:oleObj spid="_x0000_s284732" name="Equation" r:id="rId12" imgW="393700" imgH="152400" progId="Equation.DSMT4">
                  <p:embed/>
                </p:oleObj>
              </mc:Choice>
              <mc:Fallback>
                <p:oleObj name="Equation" r:id="rId12" imgW="393700" imgH="152400" progId="Equation.DSMT4">
                  <p:embed/>
                  <p:pic>
                    <p:nvPicPr>
                      <p:cNvPr id="0" name=""/>
                      <p:cNvPicPr>
                        <a:picLocks noChangeAspect="1" noChangeArrowheads="1"/>
                      </p:cNvPicPr>
                      <p:nvPr/>
                    </p:nvPicPr>
                    <p:blipFill>
                      <a:blip r:embed="rId13"/>
                      <a:srcRect/>
                      <a:stretch>
                        <a:fillRect/>
                      </a:stretch>
                    </p:blipFill>
                    <p:spPr bwMode="auto">
                      <a:xfrm>
                        <a:off x="7696200" y="3657600"/>
                        <a:ext cx="731837"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6" name="Object 12"/>
          <p:cNvGraphicFramePr>
            <a:graphicFrameLocks noChangeAspect="1"/>
          </p:cNvGraphicFramePr>
          <p:nvPr>
            <p:extLst>
              <p:ext uri="{D42A27DB-BD31-4B8C-83A1-F6EECF244321}">
                <p14:modId xmlns:p14="http://schemas.microsoft.com/office/powerpoint/2010/main" val="2899091715"/>
              </p:ext>
            </p:extLst>
          </p:nvPr>
        </p:nvGraphicFramePr>
        <p:xfrm>
          <a:off x="603250" y="4953000"/>
          <a:ext cx="2051050" cy="657225"/>
        </p:xfrm>
        <a:graphic>
          <a:graphicData uri="http://schemas.openxmlformats.org/presentationml/2006/ole">
            <mc:AlternateContent xmlns:mc="http://schemas.openxmlformats.org/markup-compatibility/2006">
              <mc:Choice xmlns:v="urn:schemas-microsoft-com:vml" Requires="v">
                <p:oleObj spid="_x0000_s284733" name="Equation" r:id="rId14" imgW="1104900" imgH="355600" progId="Equation.DSMT4">
                  <p:embed/>
                </p:oleObj>
              </mc:Choice>
              <mc:Fallback>
                <p:oleObj name="Equation" r:id="rId14" imgW="1104900" imgH="355600" progId="Equation.DSMT4">
                  <p:embed/>
                  <p:pic>
                    <p:nvPicPr>
                      <p:cNvPr id="0" name=""/>
                      <p:cNvPicPr>
                        <a:picLocks noChangeAspect="1" noChangeArrowheads="1"/>
                      </p:cNvPicPr>
                      <p:nvPr/>
                    </p:nvPicPr>
                    <p:blipFill>
                      <a:blip r:embed="rId15"/>
                      <a:srcRect/>
                      <a:stretch>
                        <a:fillRect/>
                      </a:stretch>
                    </p:blipFill>
                    <p:spPr bwMode="auto">
                      <a:xfrm>
                        <a:off x="603250" y="4953000"/>
                        <a:ext cx="20510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7" name="Object 13"/>
          <p:cNvGraphicFramePr>
            <a:graphicFrameLocks noChangeAspect="1"/>
          </p:cNvGraphicFramePr>
          <p:nvPr>
            <p:extLst>
              <p:ext uri="{D42A27DB-BD31-4B8C-83A1-F6EECF244321}">
                <p14:modId xmlns:p14="http://schemas.microsoft.com/office/powerpoint/2010/main" val="3318570355"/>
              </p:ext>
            </p:extLst>
          </p:nvPr>
        </p:nvGraphicFramePr>
        <p:xfrm>
          <a:off x="2678113" y="4953000"/>
          <a:ext cx="1746250" cy="657225"/>
        </p:xfrm>
        <a:graphic>
          <a:graphicData uri="http://schemas.openxmlformats.org/presentationml/2006/ole">
            <mc:AlternateContent xmlns:mc="http://schemas.openxmlformats.org/markup-compatibility/2006">
              <mc:Choice xmlns:v="urn:schemas-microsoft-com:vml" Requires="v">
                <p:oleObj spid="_x0000_s284734" name="Equation" r:id="rId16" imgW="939800" imgH="355600" progId="Equation.DSMT4">
                  <p:embed/>
                </p:oleObj>
              </mc:Choice>
              <mc:Fallback>
                <p:oleObj name="Equation" r:id="rId16" imgW="939800" imgH="355600" progId="Equation.DSMT4">
                  <p:embed/>
                  <p:pic>
                    <p:nvPicPr>
                      <p:cNvPr id="0" name=""/>
                      <p:cNvPicPr>
                        <a:picLocks noChangeAspect="1" noChangeArrowheads="1"/>
                      </p:cNvPicPr>
                      <p:nvPr/>
                    </p:nvPicPr>
                    <p:blipFill>
                      <a:blip r:embed="rId17"/>
                      <a:srcRect/>
                      <a:stretch>
                        <a:fillRect/>
                      </a:stretch>
                    </p:blipFill>
                    <p:spPr bwMode="auto">
                      <a:xfrm>
                        <a:off x="2678113" y="4953000"/>
                        <a:ext cx="17462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8" name="Object 14"/>
          <p:cNvGraphicFramePr>
            <a:graphicFrameLocks noChangeAspect="1"/>
          </p:cNvGraphicFramePr>
          <p:nvPr>
            <p:extLst>
              <p:ext uri="{D42A27DB-BD31-4B8C-83A1-F6EECF244321}">
                <p14:modId xmlns:p14="http://schemas.microsoft.com/office/powerpoint/2010/main" val="719031876"/>
              </p:ext>
            </p:extLst>
          </p:nvPr>
        </p:nvGraphicFramePr>
        <p:xfrm>
          <a:off x="4414838" y="4800600"/>
          <a:ext cx="3562350" cy="892175"/>
        </p:xfrm>
        <a:graphic>
          <a:graphicData uri="http://schemas.openxmlformats.org/presentationml/2006/ole">
            <mc:AlternateContent xmlns:mc="http://schemas.openxmlformats.org/markup-compatibility/2006">
              <mc:Choice xmlns:v="urn:schemas-microsoft-com:vml" Requires="v">
                <p:oleObj spid="_x0000_s284735" name="Equation" r:id="rId18" imgW="1917700" imgH="482600" progId="Equation.DSMT4">
                  <p:embed/>
                </p:oleObj>
              </mc:Choice>
              <mc:Fallback>
                <p:oleObj name="Equation" r:id="rId18" imgW="1917700" imgH="482600" progId="Equation.DSMT4">
                  <p:embed/>
                  <p:pic>
                    <p:nvPicPr>
                      <p:cNvPr id="0" name=""/>
                      <p:cNvPicPr>
                        <a:picLocks noChangeAspect="1" noChangeArrowheads="1"/>
                      </p:cNvPicPr>
                      <p:nvPr/>
                    </p:nvPicPr>
                    <p:blipFill>
                      <a:blip r:embed="rId19"/>
                      <a:srcRect/>
                      <a:stretch>
                        <a:fillRect/>
                      </a:stretch>
                    </p:blipFill>
                    <p:spPr bwMode="auto">
                      <a:xfrm>
                        <a:off x="4414838" y="4800600"/>
                        <a:ext cx="356235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9" name="Object 15"/>
          <p:cNvGraphicFramePr>
            <a:graphicFrameLocks noChangeAspect="1"/>
          </p:cNvGraphicFramePr>
          <p:nvPr>
            <p:extLst>
              <p:ext uri="{D42A27DB-BD31-4B8C-83A1-F6EECF244321}">
                <p14:modId xmlns:p14="http://schemas.microsoft.com/office/powerpoint/2010/main" val="419934784"/>
              </p:ext>
            </p:extLst>
          </p:nvPr>
        </p:nvGraphicFramePr>
        <p:xfrm>
          <a:off x="7924800" y="5105400"/>
          <a:ext cx="730250" cy="304800"/>
        </p:xfrm>
        <a:graphic>
          <a:graphicData uri="http://schemas.openxmlformats.org/presentationml/2006/ole">
            <mc:AlternateContent xmlns:mc="http://schemas.openxmlformats.org/markup-compatibility/2006">
              <mc:Choice xmlns:v="urn:schemas-microsoft-com:vml" Requires="v">
                <p:oleObj spid="_x0000_s284736" name="Equation" r:id="rId20" imgW="393700" imgH="165100" progId="Equation.DSMT4">
                  <p:embed/>
                </p:oleObj>
              </mc:Choice>
              <mc:Fallback>
                <p:oleObj name="Equation" r:id="rId20" imgW="393700" imgH="165100" progId="Equation.DSMT4">
                  <p:embed/>
                  <p:pic>
                    <p:nvPicPr>
                      <p:cNvPr id="0" name=""/>
                      <p:cNvPicPr>
                        <a:picLocks noChangeAspect="1" noChangeArrowheads="1"/>
                      </p:cNvPicPr>
                      <p:nvPr/>
                    </p:nvPicPr>
                    <p:blipFill>
                      <a:blip r:embed="rId21"/>
                      <a:srcRect/>
                      <a:stretch>
                        <a:fillRect/>
                      </a:stretch>
                    </p:blipFill>
                    <p:spPr bwMode="auto">
                      <a:xfrm>
                        <a:off x="7924800" y="5105400"/>
                        <a:ext cx="7302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p:nvPr/>
        </p:nvCxnSpPr>
        <p:spPr bwMode="auto">
          <a:xfrm rot="5400000">
            <a:off x="5524500" y="2095500"/>
            <a:ext cx="1600994" cy="794"/>
          </a:xfrm>
          <a:prstGeom prst="line">
            <a:avLst/>
          </a:prstGeom>
          <a:noFill/>
          <a:ln w="28575" cap="flat" cmpd="sng" algn="ctr">
            <a:solidFill>
              <a:srgbClr val="800000"/>
            </a:solidFill>
            <a:prstDash val="solid"/>
            <a:round/>
            <a:headEnd type="none" w="med" len="med"/>
            <a:tailEnd type="none" w="med" len="med"/>
          </a:ln>
          <a:effectLst/>
        </p:spPr>
      </p:cxnSp>
      <p:cxnSp>
        <p:nvCxnSpPr>
          <p:cNvPr id="35" name="Straight Connector 34"/>
          <p:cNvCxnSpPr/>
          <p:nvPr/>
        </p:nvCxnSpPr>
        <p:spPr bwMode="auto">
          <a:xfrm rot="5400000">
            <a:off x="5142706" y="2095500"/>
            <a:ext cx="1600994" cy="794"/>
          </a:xfrm>
          <a:prstGeom prst="line">
            <a:avLst/>
          </a:prstGeom>
          <a:noFill/>
          <a:ln w="28575" cap="flat" cmpd="sng" algn="ctr">
            <a:solidFill>
              <a:srgbClr val="800000"/>
            </a:solidFill>
            <a:prstDash val="solid"/>
            <a:round/>
            <a:headEnd type="none" w="med" len="med"/>
            <a:tailEnd type="none" w="med" len="med"/>
          </a:ln>
          <a:effectLst/>
        </p:spPr>
      </p:cxnSp>
      <p:sp>
        <p:nvSpPr>
          <p:cNvPr id="37" name="Rectangle 36"/>
          <p:cNvSpPr/>
          <p:nvPr/>
        </p:nvSpPr>
        <p:spPr bwMode="auto">
          <a:xfrm>
            <a:off x="5943600" y="1371600"/>
            <a:ext cx="381000" cy="1524000"/>
          </a:xfrm>
          <a:prstGeom prst="rect">
            <a:avLst/>
          </a:prstGeom>
          <a:solidFill>
            <a:srgbClr val="FF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6324600" y="1371600"/>
            <a:ext cx="381000" cy="1524000"/>
          </a:xfrm>
          <a:prstGeom prst="rect">
            <a:avLst/>
          </a:prstGeom>
          <a:solidFill>
            <a:srgbClr val="CC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06154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76200"/>
            <a:ext cx="8229600" cy="609600"/>
          </a:xfrm>
        </p:spPr>
        <p:txBody>
          <a:bodyPr/>
          <a:lstStyle/>
          <a:p>
            <a:pPr eaLnBrk="1" hangingPunct="1"/>
            <a:r>
              <a:rPr lang="en-US" b="1" dirty="0">
                <a:ea typeface="ＭＳ Ｐゴシック" pitchFamily="-84" charset="-128"/>
                <a:cs typeface="ＭＳ Ｐゴシック" pitchFamily="-84" charset="-128"/>
              </a:rPr>
              <a:t>Properties of Valid Wave Functions</a:t>
            </a:r>
          </a:p>
        </p:txBody>
      </p:sp>
      <p:sp>
        <p:nvSpPr>
          <p:cNvPr id="21506" name="Rectangle 3"/>
          <p:cNvSpPr>
            <a:spLocks noGrp="1" noChangeArrowheads="1"/>
          </p:cNvSpPr>
          <p:nvPr>
            <p:ph type="body" sz="half" idx="1"/>
          </p:nvPr>
        </p:nvSpPr>
        <p:spPr>
          <a:xfrm>
            <a:off x="457200" y="685800"/>
            <a:ext cx="8382000" cy="5486400"/>
          </a:xfrm>
        </p:spPr>
        <p:txBody>
          <a:bodyPr/>
          <a:lstStyle/>
          <a:p>
            <a:pPr marL="495300" indent="-495300" eaLnBrk="1" hangingPunct="1">
              <a:buFont typeface="Wingdings" pitchFamily="-84" charset="2"/>
              <a:buNone/>
            </a:pPr>
            <a:r>
              <a:rPr lang="en-US" sz="2800" b="1" dirty="0">
                <a:ea typeface="ＭＳ Ｐゴシック" pitchFamily="-84" charset="-128"/>
                <a:cs typeface="ＭＳ Ｐゴシック" pitchFamily="-84" charset="-128"/>
              </a:rPr>
              <a:t>Boundary conditions</a:t>
            </a:r>
            <a:endParaRPr lang="en-US" sz="2800" b="1" dirty="0" smtClean="0">
              <a:ea typeface="ＭＳ Ｐゴシック" pitchFamily="-84" charset="-128"/>
              <a:cs typeface="ＭＳ Ｐゴシック" pitchFamily="-84" charset="-128"/>
            </a:endParaRPr>
          </a:p>
          <a:p>
            <a:pPr marL="495300" indent="-495300" eaLnBrk="1" hangingPunct="1">
              <a:buClr>
                <a:schemeClr val="tx1"/>
              </a:buClr>
              <a:buSzPct val="90000"/>
              <a:buFont typeface="Wingdings" pitchFamily="-84" charset="2"/>
              <a:buAutoNum type="arabicParenR"/>
            </a:pPr>
            <a:r>
              <a:rPr lang="en-US" sz="2400" dirty="0" smtClean="0">
                <a:ea typeface="ＭＳ Ｐゴシック" pitchFamily="-84" charset="-128"/>
                <a:cs typeface="ＭＳ Ｐゴシック" pitchFamily="-84" charset="-128"/>
              </a:rPr>
              <a:t>To </a:t>
            </a:r>
            <a:r>
              <a:rPr lang="en-US" sz="2400" dirty="0">
                <a:ea typeface="ＭＳ Ｐゴシック" pitchFamily="-84" charset="-128"/>
                <a:cs typeface="ＭＳ Ｐゴシック" pitchFamily="-84" charset="-128"/>
              </a:rPr>
              <a:t>avoid infinite probabilities, the wave function must be finite everywhere.</a:t>
            </a:r>
            <a:endParaRPr lang="en-US" sz="2400" dirty="0" smtClean="0">
              <a:ea typeface="ＭＳ Ｐゴシック" pitchFamily="-84" charset="-128"/>
              <a:cs typeface="ＭＳ Ｐゴシック" pitchFamily="-84" charset="-128"/>
            </a:endParaRPr>
          </a:p>
          <a:p>
            <a:pPr marL="495300" indent="-495300" eaLnBrk="1" hangingPunct="1">
              <a:buClr>
                <a:schemeClr val="tx1"/>
              </a:buClr>
              <a:buSzPct val="90000"/>
              <a:buFont typeface="Wingdings" pitchFamily="-84" charset="2"/>
              <a:buAutoNum type="arabicParenR"/>
            </a:pPr>
            <a:r>
              <a:rPr lang="en-US" sz="2400" dirty="0" smtClean="0">
                <a:ea typeface="ＭＳ Ｐゴシック" pitchFamily="-84" charset="-128"/>
                <a:cs typeface="ＭＳ Ｐゴシック" pitchFamily="-84" charset="-128"/>
              </a:rPr>
              <a:t>To </a:t>
            </a:r>
            <a:r>
              <a:rPr lang="en-US" sz="2400" dirty="0">
                <a:ea typeface="ＭＳ Ｐゴシック" pitchFamily="-84" charset="-128"/>
                <a:cs typeface="ＭＳ Ｐゴシック" pitchFamily="-84" charset="-128"/>
              </a:rPr>
              <a:t>avoid multiple values of the probability, the wave function must be single valued.</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For finite potentials, the wave function and its </a:t>
            </a:r>
            <a:r>
              <a:rPr lang="en-US" sz="2400" dirty="0" smtClean="0">
                <a:ea typeface="ＭＳ Ｐゴシック" pitchFamily="-84" charset="-128"/>
                <a:cs typeface="ＭＳ Ｐゴシック" pitchFamily="-84" charset="-128"/>
              </a:rPr>
              <a:t>derivatives </a:t>
            </a:r>
            <a:r>
              <a:rPr lang="en-US" sz="2400" dirty="0">
                <a:ea typeface="ＭＳ Ｐゴシック" pitchFamily="-84" charset="-128"/>
                <a:cs typeface="ＭＳ Ｐゴシック" pitchFamily="-84" charset="-128"/>
              </a:rPr>
              <a:t>must be continuous. This is required because the second-order derivative term in the wave equation must be single valued. (There are exceptions to this rule when </a:t>
            </a:r>
            <a:r>
              <a:rPr lang="en-US" sz="2400" i="1" dirty="0">
                <a:ea typeface="ＭＳ Ｐゴシック" pitchFamily="-84" charset="-128"/>
                <a:cs typeface="ＭＳ Ｐゴシック" pitchFamily="-84" charset="-128"/>
              </a:rPr>
              <a:t>V</a:t>
            </a:r>
            <a:r>
              <a:rPr lang="en-US" sz="2400" dirty="0">
                <a:ea typeface="ＭＳ Ｐゴシック" pitchFamily="-84" charset="-128"/>
                <a:cs typeface="ＭＳ Ｐゴシック" pitchFamily="-84" charset="-128"/>
              </a:rPr>
              <a:t> is infinite.)</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In order to normalize the wave functions, they must approach zero as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approaches infinity</a:t>
            </a:r>
            <a:r>
              <a:rPr lang="en-US" sz="2400" dirty="0" smtClean="0">
                <a:ea typeface="ＭＳ Ｐゴシック" pitchFamily="-84" charset="-128"/>
                <a:cs typeface="ＭＳ Ｐゴシック" pitchFamily="-84" charset="-128"/>
              </a:rPr>
              <a:t>.</a:t>
            </a:r>
          </a:p>
          <a:p>
            <a:pPr marL="495300" indent="-495300" eaLnBrk="1" hangingPunct="1">
              <a:buFont typeface="Wingdings" pitchFamily="-84" charset="2"/>
              <a:buNone/>
            </a:pPr>
            <a:r>
              <a:rPr lang="en-US" sz="2400" b="1" dirty="0">
                <a:ea typeface="ＭＳ Ｐゴシック" pitchFamily="-84" charset="-128"/>
                <a:cs typeface="ＭＳ Ｐゴシック" pitchFamily="-84" charset="-128"/>
              </a:rPr>
              <a:t>Solutions that do not satisfy these properties do not generally correspond to physically realizable circumstances</a:t>
            </a:r>
            <a:r>
              <a:rPr lang="en-US" sz="2400" dirty="0">
                <a:ea typeface="ＭＳ Ｐゴシック" pitchFamily="-84" charset="-128"/>
                <a:cs typeface="ＭＳ Ｐゴシック" pitchFamily="-84" charset="-128"/>
              </a:rPr>
              <a:t>.</a:t>
            </a:r>
          </a:p>
        </p:txBody>
      </p:sp>
      <p:sp>
        <p:nvSpPr>
          <p:cNvPr id="4" name="Date Placeholder 3"/>
          <p:cNvSpPr>
            <a:spLocks noGrp="1"/>
          </p:cNvSpPr>
          <p:nvPr>
            <p:ph type="dt" sz="half" idx="10"/>
          </p:nvPr>
        </p:nvSpPr>
        <p:spPr/>
        <p:txBody>
          <a:bodyPr/>
          <a:lstStyle/>
          <a:p>
            <a:pPr>
              <a:defRPr/>
            </a:pPr>
            <a:r>
              <a:rPr lang="en-US" smtClean="0"/>
              <a:t>Wednesday, Mar. 26, 2014</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877344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76200"/>
            <a:ext cx="8229600" cy="712787"/>
          </a:xfrm>
        </p:spPr>
        <p:txBody>
          <a:bodyPr/>
          <a:lstStyle/>
          <a:p>
            <a:pPr eaLnBrk="1" hangingPunct="1"/>
            <a:r>
              <a:rPr lang="en-US" sz="3400" b="1" dirty="0">
                <a:ea typeface="ＭＳ Ｐゴシック" pitchFamily="-84" charset="-128"/>
                <a:cs typeface="ＭＳ Ｐゴシック" pitchFamily="-84" charset="-128"/>
              </a:rPr>
              <a:t>Time-Independent Schrödinger Wave Equation</a:t>
            </a:r>
          </a:p>
        </p:txBody>
      </p:sp>
      <p:sp>
        <p:nvSpPr>
          <p:cNvPr id="22530" name="Rectangle 3"/>
          <p:cNvSpPr>
            <a:spLocks noGrp="1" noChangeArrowheads="1"/>
          </p:cNvSpPr>
          <p:nvPr>
            <p:ph type="body" sz="half" idx="1"/>
          </p:nvPr>
        </p:nvSpPr>
        <p:spPr>
          <a:xfrm>
            <a:off x="303213" y="762000"/>
            <a:ext cx="8688387" cy="4800600"/>
          </a:xfrm>
        </p:spPr>
        <p:txBody>
          <a:bodyPr/>
          <a:lstStyle/>
          <a:p>
            <a:pPr eaLnBrk="1" hangingPunct="1">
              <a:lnSpc>
                <a:spcPct val="90000"/>
              </a:lnSpc>
            </a:pPr>
            <a:r>
              <a:rPr lang="en-US" sz="2800" dirty="0">
                <a:ea typeface="ＭＳ Ｐゴシック" pitchFamily="-84" charset="-128"/>
                <a:cs typeface="ＭＳ Ｐゴシック" pitchFamily="-84" charset="-128"/>
              </a:rPr>
              <a:t>The potential in many cases will not depend explicitly on time.</a:t>
            </a:r>
          </a:p>
          <a:p>
            <a:pPr eaLnBrk="1" hangingPunct="1">
              <a:lnSpc>
                <a:spcPct val="90000"/>
              </a:lnSpc>
            </a:pPr>
            <a:r>
              <a:rPr lang="en-US" sz="2800" dirty="0">
                <a:ea typeface="ＭＳ Ｐゴシック" pitchFamily="-84" charset="-128"/>
                <a:cs typeface="ＭＳ Ｐゴシック" pitchFamily="-84" charset="-128"/>
              </a:rPr>
              <a:t>The dependence on time and position can then be separated in the Schrödinger wave equation. </a:t>
            </a:r>
            <a:r>
              <a:rPr lang="en-US" sz="2800" dirty="0" smtClean="0">
                <a:ea typeface="ＭＳ Ｐゴシック" pitchFamily="-84" charset="-128"/>
                <a:cs typeface="ＭＳ Ｐゴシック" pitchFamily="-84" charset="-128"/>
              </a:rPr>
              <a:t>Let,</a:t>
            </a: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which yields:</a:t>
            </a:r>
            <a:endParaRPr lang="en-US" sz="2800" dirty="0" smtClean="0">
              <a:ea typeface="ＭＳ Ｐゴシック" pitchFamily="-84" charset="-128"/>
              <a:cs typeface="ＭＳ Ｐゴシック" pitchFamily="-84" charset="-128"/>
            </a:endParaRP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Now divide by the wave function</a:t>
            </a:r>
            <a:r>
              <a:rPr lang="en-US" sz="2800" dirty="0" smtClean="0">
                <a:ea typeface="ＭＳ Ｐゴシック" pitchFamily="-84" charset="-128"/>
                <a:cs typeface="ＭＳ Ｐゴシック" pitchFamily="-84" charset="-128"/>
              </a:rPr>
              <a:t>:</a:t>
            </a:r>
          </a:p>
          <a:p>
            <a:pPr eaLnBrk="1" hangingPunct="1">
              <a:lnSpc>
                <a:spcPct val="90000"/>
              </a:lnSpc>
            </a:pPr>
            <a:r>
              <a:rPr lang="en-US" sz="2800" dirty="0">
                <a:solidFill>
                  <a:srgbClr val="3333CC"/>
                </a:solidFill>
                <a:ea typeface="ＭＳ Ｐゴシック" pitchFamily="-84" charset="-128"/>
                <a:cs typeface="ＭＳ Ｐゴシック" pitchFamily="-84" charset="-128"/>
              </a:rPr>
              <a:t>The left side of this last equation </a:t>
            </a:r>
            <a:r>
              <a:rPr lang="en-US" sz="2800" dirty="0">
                <a:ea typeface="ＭＳ Ｐゴシック" pitchFamily="-84" charset="-128"/>
                <a:cs typeface="ＭＳ Ｐゴシック" pitchFamily="-84" charset="-128"/>
              </a:rPr>
              <a:t>depends only on time, and </a:t>
            </a:r>
            <a:r>
              <a:rPr lang="en-US" sz="2800" i="1" dirty="0">
                <a:ea typeface="ＭＳ Ｐゴシック" pitchFamily="-84" charset="-128"/>
                <a:cs typeface="ＭＳ Ｐゴシック" pitchFamily="-84" charset="-128"/>
              </a:rPr>
              <a:t>the right side</a:t>
            </a:r>
            <a:r>
              <a:rPr lang="en-US" sz="2800" dirty="0">
                <a:ea typeface="ＭＳ Ｐゴシック" pitchFamily="-84" charset="-128"/>
                <a:cs typeface="ＭＳ Ｐゴシック" pitchFamily="-84" charset="-128"/>
              </a:rPr>
              <a:t> depends only on spatial coordinates. Hence each side must be equal to a constant. The time dependent side is</a:t>
            </a: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Wednesday, Mar. 26, 2014</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25602" name="Object 2"/>
          <p:cNvGraphicFramePr>
            <a:graphicFrameLocks noChangeAspect="1"/>
          </p:cNvGraphicFramePr>
          <p:nvPr>
            <p:extLst>
              <p:ext uri="{D42A27DB-BD31-4B8C-83A1-F6EECF244321}">
                <p14:modId xmlns:p14="http://schemas.microsoft.com/office/powerpoint/2010/main" val="3083407573"/>
              </p:ext>
            </p:extLst>
          </p:nvPr>
        </p:nvGraphicFramePr>
        <p:xfrm>
          <a:off x="5791200" y="1676400"/>
          <a:ext cx="1322388" cy="506413"/>
        </p:xfrm>
        <a:graphic>
          <a:graphicData uri="http://schemas.openxmlformats.org/presentationml/2006/ole">
            <mc:AlternateContent xmlns:mc="http://schemas.openxmlformats.org/markup-compatibility/2006">
              <mc:Choice xmlns:v="urn:schemas-microsoft-com:vml" Requires="v">
                <p:oleObj spid="_x0000_s285740" name="Equation" r:id="rId3" imgW="596900" imgH="228600" progId="Equation.DSMT4">
                  <p:embed/>
                </p:oleObj>
              </mc:Choice>
              <mc:Fallback>
                <p:oleObj name="Equation" r:id="rId3" imgW="596900" imgH="228600" progId="Equation.DSMT4">
                  <p:embed/>
                  <p:pic>
                    <p:nvPicPr>
                      <p:cNvPr id="0" name=""/>
                      <p:cNvPicPr>
                        <a:picLocks noChangeAspect="1" noChangeArrowheads="1"/>
                      </p:cNvPicPr>
                      <p:nvPr/>
                    </p:nvPicPr>
                    <p:blipFill>
                      <a:blip r:embed="rId4"/>
                      <a:srcRect/>
                      <a:stretch>
                        <a:fillRect/>
                      </a:stretch>
                    </p:blipFill>
                    <p:spPr bwMode="auto">
                      <a:xfrm>
                        <a:off x="5791200" y="1676400"/>
                        <a:ext cx="1322388"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extLst>
              <p:ext uri="{D42A27DB-BD31-4B8C-83A1-F6EECF244321}">
                <p14:modId xmlns:p14="http://schemas.microsoft.com/office/powerpoint/2010/main" val="2804487532"/>
              </p:ext>
            </p:extLst>
          </p:nvPr>
        </p:nvGraphicFramePr>
        <p:xfrm>
          <a:off x="2501900" y="2400300"/>
          <a:ext cx="6503988" cy="876300"/>
        </p:xfrm>
        <a:graphic>
          <a:graphicData uri="http://schemas.openxmlformats.org/presentationml/2006/ole">
            <mc:AlternateContent xmlns:mc="http://schemas.openxmlformats.org/markup-compatibility/2006">
              <mc:Choice xmlns:v="urn:schemas-microsoft-com:vml" Requires="v">
                <p:oleObj spid="_x0000_s285741" name="Equation" r:id="rId5" imgW="3111500" imgH="419100" progId="Equation.DSMT4">
                  <p:embed/>
                </p:oleObj>
              </mc:Choice>
              <mc:Fallback>
                <p:oleObj name="Equation" r:id="rId5" imgW="3111500" imgH="419100" progId="Equation.DSMT4">
                  <p:embed/>
                  <p:pic>
                    <p:nvPicPr>
                      <p:cNvPr id="0" name=""/>
                      <p:cNvPicPr>
                        <a:picLocks noChangeAspect="1" noChangeArrowheads="1"/>
                      </p:cNvPicPr>
                      <p:nvPr/>
                    </p:nvPicPr>
                    <p:blipFill>
                      <a:blip r:embed="rId6"/>
                      <a:srcRect/>
                      <a:stretch>
                        <a:fillRect/>
                      </a:stretch>
                    </p:blipFill>
                    <p:spPr bwMode="auto">
                      <a:xfrm>
                        <a:off x="2501900" y="2400300"/>
                        <a:ext cx="6503988"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4"/>
          <p:cNvGraphicFramePr>
            <a:graphicFrameLocks noChangeAspect="1"/>
          </p:cNvGraphicFramePr>
          <p:nvPr>
            <p:extLst>
              <p:ext uri="{D42A27DB-BD31-4B8C-83A1-F6EECF244321}">
                <p14:modId xmlns:p14="http://schemas.microsoft.com/office/powerpoint/2010/main" val="31893535"/>
              </p:ext>
            </p:extLst>
          </p:nvPr>
        </p:nvGraphicFramePr>
        <p:xfrm>
          <a:off x="5129213" y="3436938"/>
          <a:ext cx="1347787" cy="612775"/>
        </p:xfrm>
        <a:graphic>
          <a:graphicData uri="http://schemas.openxmlformats.org/presentationml/2006/ole">
            <mc:AlternateContent xmlns:mc="http://schemas.openxmlformats.org/markup-compatibility/2006">
              <mc:Choice xmlns:v="urn:schemas-microsoft-com:vml" Requires="v">
                <p:oleObj spid="_x0000_s285742" name="Equation" r:id="rId7" imgW="977900" imgH="444500" progId="Equation.DSMT4">
                  <p:embed/>
                </p:oleObj>
              </mc:Choice>
              <mc:Fallback>
                <p:oleObj name="Equation" r:id="rId7" imgW="977900" imgH="444500" progId="Equation.DSMT4">
                  <p:embed/>
                  <p:pic>
                    <p:nvPicPr>
                      <p:cNvPr id="0" name=""/>
                      <p:cNvPicPr>
                        <a:picLocks noChangeAspect="1" noChangeArrowheads="1"/>
                      </p:cNvPicPr>
                      <p:nvPr/>
                    </p:nvPicPr>
                    <p:blipFill>
                      <a:blip r:embed="rId8"/>
                      <a:srcRect/>
                      <a:stretch>
                        <a:fillRect/>
                      </a:stretch>
                    </p:blipFill>
                    <p:spPr bwMode="auto">
                      <a:xfrm>
                        <a:off x="5129213" y="3436938"/>
                        <a:ext cx="134778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extLst>
              <p:ext uri="{D42A27DB-BD31-4B8C-83A1-F6EECF244321}">
                <p14:modId xmlns:p14="http://schemas.microsoft.com/office/powerpoint/2010/main" val="2262649787"/>
              </p:ext>
            </p:extLst>
          </p:nvPr>
        </p:nvGraphicFramePr>
        <p:xfrm>
          <a:off x="3594100" y="5181600"/>
          <a:ext cx="1573213" cy="895350"/>
        </p:xfrm>
        <a:graphic>
          <a:graphicData uri="http://schemas.openxmlformats.org/presentationml/2006/ole">
            <mc:AlternateContent xmlns:mc="http://schemas.openxmlformats.org/markup-compatibility/2006">
              <mc:Choice xmlns:v="urn:schemas-microsoft-com:vml" Requires="v">
                <p:oleObj spid="_x0000_s285743" name="Equation" r:id="rId9" imgW="736600" imgH="419100" progId="Equation.DSMT4">
                  <p:embed/>
                </p:oleObj>
              </mc:Choice>
              <mc:Fallback>
                <p:oleObj name="Equation" r:id="rId9" imgW="736600" imgH="419100" progId="Equation.DSMT4">
                  <p:embed/>
                  <p:pic>
                    <p:nvPicPr>
                      <p:cNvPr id="0" name=""/>
                      <p:cNvPicPr>
                        <a:picLocks noChangeAspect="1" noChangeArrowheads="1"/>
                      </p:cNvPicPr>
                      <p:nvPr/>
                    </p:nvPicPr>
                    <p:blipFill>
                      <a:blip r:embed="rId10"/>
                      <a:srcRect/>
                      <a:stretch>
                        <a:fillRect/>
                      </a:stretch>
                    </p:blipFill>
                    <p:spPr bwMode="auto">
                      <a:xfrm>
                        <a:off x="3594100" y="5181600"/>
                        <a:ext cx="1573213"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3169883950"/>
              </p:ext>
            </p:extLst>
          </p:nvPr>
        </p:nvGraphicFramePr>
        <p:xfrm>
          <a:off x="7108825" y="1676400"/>
          <a:ext cx="815975" cy="506413"/>
        </p:xfrm>
        <a:graphic>
          <a:graphicData uri="http://schemas.openxmlformats.org/presentationml/2006/ole">
            <mc:AlternateContent xmlns:mc="http://schemas.openxmlformats.org/markup-compatibility/2006">
              <mc:Choice xmlns:v="urn:schemas-microsoft-com:vml" Requires="v">
                <p:oleObj spid="_x0000_s285744" name="Equation" r:id="rId11" imgW="368300" imgH="228600" progId="Equation.DSMT4">
                  <p:embed/>
                </p:oleObj>
              </mc:Choice>
              <mc:Fallback>
                <p:oleObj name="Equation" r:id="rId11" imgW="368300" imgH="228600" progId="Equation.DSMT4">
                  <p:embed/>
                  <p:pic>
                    <p:nvPicPr>
                      <p:cNvPr id="0" name=""/>
                      <p:cNvPicPr>
                        <a:picLocks noChangeAspect="1" noChangeArrowheads="1"/>
                      </p:cNvPicPr>
                      <p:nvPr/>
                    </p:nvPicPr>
                    <p:blipFill>
                      <a:blip r:embed="rId12"/>
                      <a:srcRect/>
                      <a:stretch>
                        <a:fillRect/>
                      </a:stretch>
                    </p:blipFill>
                    <p:spPr bwMode="auto">
                      <a:xfrm>
                        <a:off x="7108825" y="1676400"/>
                        <a:ext cx="81597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622590906"/>
              </p:ext>
            </p:extLst>
          </p:nvPr>
        </p:nvGraphicFramePr>
        <p:xfrm>
          <a:off x="7831138" y="1676400"/>
          <a:ext cx="703262" cy="506413"/>
        </p:xfrm>
        <a:graphic>
          <a:graphicData uri="http://schemas.openxmlformats.org/presentationml/2006/ole">
            <mc:AlternateContent xmlns:mc="http://schemas.openxmlformats.org/markup-compatibility/2006">
              <mc:Choice xmlns:v="urn:schemas-microsoft-com:vml" Requires="v">
                <p:oleObj spid="_x0000_s285745" name="Equation" r:id="rId13" imgW="317500" imgH="228600" progId="Equation.DSMT4">
                  <p:embed/>
                </p:oleObj>
              </mc:Choice>
              <mc:Fallback>
                <p:oleObj name="Equation" r:id="rId13" imgW="317500" imgH="228600" progId="Equation.DSMT4">
                  <p:embed/>
                  <p:pic>
                    <p:nvPicPr>
                      <p:cNvPr id="0" name=""/>
                      <p:cNvPicPr>
                        <a:picLocks noChangeAspect="1" noChangeArrowheads="1"/>
                      </p:cNvPicPr>
                      <p:nvPr/>
                    </p:nvPicPr>
                    <p:blipFill>
                      <a:blip r:embed="rId14"/>
                      <a:srcRect/>
                      <a:stretch>
                        <a:fillRect/>
                      </a:stretch>
                    </p:blipFill>
                    <p:spPr bwMode="auto">
                      <a:xfrm>
                        <a:off x="7831138" y="1676400"/>
                        <a:ext cx="703262"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612878926"/>
              </p:ext>
            </p:extLst>
          </p:nvPr>
        </p:nvGraphicFramePr>
        <p:xfrm>
          <a:off x="6477000" y="3429000"/>
          <a:ext cx="2292350" cy="630238"/>
        </p:xfrm>
        <a:graphic>
          <a:graphicData uri="http://schemas.openxmlformats.org/presentationml/2006/ole">
            <mc:AlternateContent xmlns:mc="http://schemas.openxmlformats.org/markup-compatibility/2006">
              <mc:Choice xmlns:v="urn:schemas-microsoft-com:vml" Requires="v">
                <p:oleObj spid="_x0000_s285746" name="Equation" r:id="rId15" imgW="1663700" imgH="457200" progId="Equation.DSMT4">
                  <p:embed/>
                </p:oleObj>
              </mc:Choice>
              <mc:Fallback>
                <p:oleObj name="Equation" r:id="rId15" imgW="1663700" imgH="457200" progId="Equation.DSMT4">
                  <p:embed/>
                  <p:pic>
                    <p:nvPicPr>
                      <p:cNvPr id="0" name=""/>
                      <p:cNvPicPr>
                        <a:picLocks noChangeAspect="1" noChangeArrowheads="1"/>
                      </p:cNvPicPr>
                      <p:nvPr/>
                    </p:nvPicPr>
                    <p:blipFill>
                      <a:blip r:embed="rId16"/>
                      <a:srcRect/>
                      <a:stretch>
                        <a:fillRect/>
                      </a:stretch>
                    </p:blipFill>
                    <p:spPr bwMode="auto">
                      <a:xfrm>
                        <a:off x="6477000" y="3429000"/>
                        <a:ext cx="229235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0589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half" idx="1"/>
          </p:nvPr>
        </p:nvSpPr>
        <p:spPr>
          <a:xfrm>
            <a:off x="457200" y="838200"/>
            <a:ext cx="8305800" cy="5064125"/>
          </a:xfrm>
        </p:spPr>
        <p:txBody>
          <a:bodyPr/>
          <a:lstStyle/>
          <a:p>
            <a:pPr eaLnBrk="1" hangingPunct="1">
              <a:buClr>
                <a:srgbClr val="3333CC"/>
              </a:buClr>
              <a:buSzPct val="65000"/>
              <a:buFont typeface="Wingdings" pitchFamily="-84" charset="2"/>
              <a:buChar char="n"/>
            </a:pPr>
            <a:r>
              <a:rPr lang="en-US" sz="2400" dirty="0" smtClean="0"/>
              <a:t>We integrate both sides and find:</a:t>
            </a:r>
          </a:p>
          <a:p>
            <a:pPr eaLnBrk="1" hangingPunct="1">
              <a:buClr>
                <a:srgbClr val="3333CC"/>
              </a:buClr>
              <a:buSzPct val="65000"/>
              <a:buFont typeface="Wingdings" pitchFamily="-84" charset="2"/>
              <a:buChar char="n"/>
            </a:pPr>
            <a:endParaRPr lang="en-US" sz="2400" dirty="0" smtClean="0"/>
          </a:p>
          <a:p>
            <a:pPr eaLnBrk="1" hangingPunct="1">
              <a:buClr>
                <a:srgbClr val="3333CC"/>
              </a:buClr>
              <a:buSzPct val="65000"/>
              <a:buNone/>
            </a:pPr>
            <a:r>
              <a:rPr lang="en-US" sz="2400" dirty="0" smtClean="0"/>
              <a:t>	where </a:t>
            </a:r>
            <a:r>
              <a:rPr lang="en-US" sz="2400" i="1" dirty="0" smtClean="0"/>
              <a:t>C</a:t>
            </a:r>
            <a:r>
              <a:rPr lang="en-US" sz="2400" dirty="0" smtClean="0"/>
              <a:t> is an integration constant that we may choose to be 0. Therefore</a:t>
            </a:r>
          </a:p>
          <a:p>
            <a:pPr eaLnBrk="1" hangingPunct="1">
              <a:buClr>
                <a:srgbClr val="3333CC"/>
              </a:buClr>
              <a:buSzPct val="65000"/>
              <a:buNone/>
            </a:pPr>
            <a:endParaRPr lang="en-US" sz="2400" dirty="0" smtClean="0"/>
          </a:p>
          <a:p>
            <a:pPr eaLnBrk="1" hangingPunct="1">
              <a:buClr>
                <a:srgbClr val="3333CC"/>
              </a:buClr>
              <a:buSzPct val="65000"/>
              <a:buNone/>
            </a:pPr>
            <a:r>
              <a:rPr lang="en-US" sz="2400" dirty="0" smtClean="0"/>
              <a:t>	This determines </a:t>
            </a:r>
            <a:r>
              <a:rPr lang="en-US" sz="2400" i="1" dirty="0" err="1" smtClean="0"/>
              <a:t>f</a:t>
            </a:r>
            <a:r>
              <a:rPr lang="en-US" sz="2400" i="1" dirty="0" smtClean="0"/>
              <a:t> </a:t>
            </a:r>
            <a:r>
              <a:rPr lang="en-US" sz="2400" dirty="0" smtClean="0"/>
              <a:t>to be by comparing it to the wave function of a free particle</a:t>
            </a:r>
          </a:p>
          <a:p>
            <a:pPr eaLnBrk="1" hangingPunct="1">
              <a:buClr>
                <a:srgbClr val="3333CC"/>
              </a:buClr>
              <a:buSzPct val="65000"/>
              <a:buNone/>
            </a:pPr>
            <a:endParaRPr lang="en-US" sz="2400" dirty="0" smtClean="0"/>
          </a:p>
          <a:p>
            <a:pPr eaLnBrk="1" hangingPunct="1">
              <a:buClr>
                <a:srgbClr val="3333CC"/>
              </a:buClr>
              <a:buSzPct val="65000"/>
              <a:buNone/>
            </a:pPr>
            <a:endParaRPr lang="en-US" sz="2400" dirty="0" smtClean="0"/>
          </a:p>
          <a:p>
            <a:pPr eaLnBrk="1" hangingPunct="1">
              <a:buClr>
                <a:srgbClr val="3333CC"/>
              </a:buClr>
              <a:buSzPct val="65000"/>
              <a:buFont typeface="Wingdings" pitchFamily="-84" charset="2"/>
              <a:buChar char="n"/>
            </a:pPr>
            <a:r>
              <a:rPr lang="en-US" sz="2400" dirty="0" smtClean="0"/>
              <a:t>This is known as the </a:t>
            </a:r>
            <a:r>
              <a:rPr lang="en-US" sz="2400" b="1" dirty="0" smtClean="0"/>
              <a:t>time-independent Schrödinger wave equation</a:t>
            </a:r>
            <a:r>
              <a:rPr lang="en-US" sz="2400" dirty="0" smtClean="0"/>
              <a:t>, and it is a fundamental equation in quantum mechanics.</a:t>
            </a:r>
          </a:p>
          <a:p>
            <a:endParaRPr lang="en-US" sz="2400" dirty="0"/>
          </a:p>
        </p:txBody>
      </p:sp>
      <p:sp>
        <p:nvSpPr>
          <p:cNvPr id="23554" name="Rectangle 9"/>
          <p:cNvSpPr>
            <a:spLocks noGrp="1" noChangeArrowheads="1"/>
          </p:cNvSpPr>
          <p:nvPr>
            <p:ph type="title"/>
          </p:nvPr>
        </p:nvSpPr>
        <p:spPr>
          <a:xfrm>
            <a:off x="-76200" y="-76200"/>
            <a:ext cx="9144000" cy="990600"/>
          </a:xfrm>
        </p:spPr>
        <p:txBody>
          <a:bodyPr/>
          <a:lstStyle/>
          <a:p>
            <a:pPr algn="ctr" eaLnBrk="1" hangingPunct="1"/>
            <a:r>
              <a:rPr lang="en-US" sz="3400" b="1" dirty="0">
                <a:ea typeface="ＭＳ Ｐゴシック" pitchFamily="-84" charset="-128"/>
                <a:cs typeface="ＭＳ Ｐゴシック" pitchFamily="-84" charset="-128"/>
              </a:rPr>
              <a:t>Time-Independent Schrödinger Wave </a:t>
            </a:r>
            <a:r>
              <a:rPr lang="en-US" sz="3400" b="1" dirty="0" smtClean="0">
                <a:ea typeface="ＭＳ Ｐゴシック" pitchFamily="-84" charset="-128"/>
                <a:cs typeface="ＭＳ Ｐゴシック" pitchFamily="-84" charset="-128"/>
              </a:rPr>
              <a:t>Equation</a:t>
            </a:r>
            <a:r>
              <a:rPr lang="en-US" sz="3400" b="1" dirty="0" smtClean="0">
                <a:solidFill>
                  <a:srgbClr val="FF0000"/>
                </a:solidFill>
                <a:ea typeface="ＭＳ Ｐゴシック" pitchFamily="-84" charset="-128"/>
                <a:cs typeface="ＭＳ Ｐゴシック" pitchFamily="-84" charset="-128"/>
              </a:rPr>
              <a:t>(</a:t>
            </a:r>
            <a:r>
              <a:rPr lang="en-US" sz="3400" b="1" dirty="0" err="1" smtClean="0">
                <a:solidFill>
                  <a:srgbClr val="FF0000"/>
                </a:solidFill>
                <a:ea typeface="ＭＳ Ｐゴシック" pitchFamily="-84" charset="-128"/>
                <a:cs typeface="ＭＳ Ｐゴシック" pitchFamily="-84" charset="-128"/>
              </a:rPr>
              <a:t>con’</a:t>
            </a:r>
            <a:r>
              <a:rPr lang="en-US" altLang="ja-JP" sz="3400" b="1" dirty="0" err="1" smtClean="0">
                <a:solidFill>
                  <a:srgbClr val="FF0000"/>
                </a:solidFill>
                <a:ea typeface="ＭＳ Ｐゴシック" pitchFamily="-84" charset="-128"/>
                <a:cs typeface="ＭＳ Ｐゴシック" pitchFamily="-84" charset="-128"/>
              </a:rPr>
              <a:t>t</a:t>
            </a:r>
            <a:r>
              <a:rPr lang="en-US" altLang="ja-JP" sz="3400" b="1" dirty="0">
                <a:solidFill>
                  <a:srgbClr val="FF0000"/>
                </a:solidFill>
                <a:ea typeface="ＭＳ Ｐゴシック" pitchFamily="-84" charset="-128"/>
                <a:cs typeface="ＭＳ Ｐゴシック" pitchFamily="-84" charset="-128"/>
              </a:rPr>
              <a:t>)</a:t>
            </a:r>
            <a:endParaRPr lang="en-US" sz="3400" b="1" dirty="0">
              <a:solidFill>
                <a:srgbClr val="FF0000"/>
              </a:solidFill>
              <a:ea typeface="ＭＳ Ｐゴシック" pitchFamily="-84" charset="-128"/>
              <a:cs typeface="ＭＳ Ｐゴシック" pitchFamily="-84" charset="-128"/>
            </a:endParaRPr>
          </a:p>
        </p:txBody>
      </p:sp>
      <p:sp>
        <p:nvSpPr>
          <p:cNvPr id="11" name="Date Placeholder 10"/>
          <p:cNvSpPr>
            <a:spLocks noGrp="1"/>
          </p:cNvSpPr>
          <p:nvPr>
            <p:ph type="dt" sz="half" idx="10"/>
          </p:nvPr>
        </p:nvSpPr>
        <p:spPr/>
        <p:txBody>
          <a:bodyPr/>
          <a:lstStyle/>
          <a:p>
            <a:pPr>
              <a:defRPr/>
            </a:pPr>
            <a:r>
              <a:rPr lang="en-US" smtClean="0"/>
              <a:t>Wednesday, Mar. 26, 2014</a:t>
            </a:r>
            <a:endParaRPr lang="en-US"/>
          </a:p>
        </p:txBody>
      </p:sp>
      <p:sp>
        <p:nvSpPr>
          <p:cNvPr id="12" name="Slide Number Placeholder 11"/>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13" name="Footer Placeholder 12"/>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57734" name="Object 6"/>
          <p:cNvGraphicFramePr>
            <a:graphicFrameLocks noChangeAspect="1"/>
          </p:cNvGraphicFramePr>
          <p:nvPr>
            <p:extLst>
              <p:ext uri="{D42A27DB-BD31-4B8C-83A1-F6EECF244321}">
                <p14:modId xmlns:p14="http://schemas.microsoft.com/office/powerpoint/2010/main" val="3776381820"/>
              </p:ext>
            </p:extLst>
          </p:nvPr>
        </p:nvGraphicFramePr>
        <p:xfrm>
          <a:off x="4643438" y="774700"/>
          <a:ext cx="1820862" cy="825500"/>
        </p:xfrm>
        <a:graphic>
          <a:graphicData uri="http://schemas.openxmlformats.org/presentationml/2006/ole">
            <mc:AlternateContent xmlns:mc="http://schemas.openxmlformats.org/markup-compatibility/2006">
              <mc:Choice xmlns:v="urn:schemas-microsoft-com:vml" Requires="v">
                <p:oleObj spid="_x0000_s286788" name="Equation" r:id="rId3" imgW="927100" imgH="419100" progId="Equation.DSMT4">
                  <p:embed/>
                </p:oleObj>
              </mc:Choice>
              <mc:Fallback>
                <p:oleObj name="Equation" r:id="rId3" imgW="927100" imgH="419100" progId="Equation.DSMT4">
                  <p:embed/>
                  <p:pic>
                    <p:nvPicPr>
                      <p:cNvPr id="0" name=""/>
                      <p:cNvPicPr>
                        <a:picLocks noChangeAspect="1" noChangeArrowheads="1"/>
                      </p:cNvPicPr>
                      <p:nvPr/>
                    </p:nvPicPr>
                    <p:blipFill>
                      <a:blip r:embed="rId4"/>
                      <a:srcRect/>
                      <a:stretch>
                        <a:fillRect/>
                      </a:stretch>
                    </p:blipFill>
                    <p:spPr bwMode="auto">
                      <a:xfrm>
                        <a:off x="4643438" y="774700"/>
                        <a:ext cx="1820862"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5" name="Object 7"/>
          <p:cNvGraphicFramePr>
            <a:graphicFrameLocks noChangeAspect="1"/>
          </p:cNvGraphicFramePr>
          <p:nvPr>
            <p:extLst>
              <p:ext uri="{D42A27DB-BD31-4B8C-83A1-F6EECF244321}">
                <p14:modId xmlns:p14="http://schemas.microsoft.com/office/powerpoint/2010/main" val="1099858286"/>
              </p:ext>
            </p:extLst>
          </p:nvPr>
        </p:nvGraphicFramePr>
        <p:xfrm>
          <a:off x="3352800" y="2109067"/>
          <a:ext cx="1219200" cy="786533"/>
        </p:xfrm>
        <a:graphic>
          <a:graphicData uri="http://schemas.openxmlformats.org/presentationml/2006/ole">
            <mc:AlternateContent xmlns:mc="http://schemas.openxmlformats.org/markup-compatibility/2006">
              <mc:Choice xmlns:v="urn:schemas-microsoft-com:vml" Requires="v">
                <p:oleObj spid="_x0000_s286789" name="Equation" r:id="rId5" imgW="609600" imgH="393700" progId="Equation.DSMT4">
                  <p:embed/>
                </p:oleObj>
              </mc:Choice>
              <mc:Fallback>
                <p:oleObj name="Equation" r:id="rId5" imgW="609600" imgH="393700" progId="Equation.DSMT4">
                  <p:embed/>
                  <p:pic>
                    <p:nvPicPr>
                      <p:cNvPr id="0" name=""/>
                      <p:cNvPicPr>
                        <a:picLocks noChangeAspect="1" noChangeArrowheads="1"/>
                      </p:cNvPicPr>
                      <p:nvPr/>
                    </p:nvPicPr>
                    <p:blipFill>
                      <a:blip r:embed="rId6"/>
                      <a:srcRect/>
                      <a:stretch>
                        <a:fillRect/>
                      </a:stretch>
                    </p:blipFill>
                    <p:spPr bwMode="auto">
                      <a:xfrm>
                        <a:off x="3352800" y="2109067"/>
                        <a:ext cx="1219200" cy="786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6" name="Object 8"/>
          <p:cNvGraphicFramePr>
            <a:graphicFrameLocks noChangeAspect="1"/>
          </p:cNvGraphicFramePr>
          <p:nvPr>
            <p:extLst>
              <p:ext uri="{D42A27DB-BD31-4B8C-83A1-F6EECF244321}">
                <p14:modId xmlns:p14="http://schemas.microsoft.com/office/powerpoint/2010/main" val="4276238912"/>
              </p:ext>
            </p:extLst>
          </p:nvPr>
        </p:nvGraphicFramePr>
        <p:xfrm>
          <a:off x="2154238" y="3492500"/>
          <a:ext cx="1938337" cy="384175"/>
        </p:xfrm>
        <a:graphic>
          <a:graphicData uri="http://schemas.openxmlformats.org/presentationml/2006/ole">
            <mc:AlternateContent xmlns:mc="http://schemas.openxmlformats.org/markup-compatibility/2006">
              <mc:Choice xmlns:v="urn:schemas-microsoft-com:vml" Requires="v">
                <p:oleObj spid="_x0000_s286790" name="Equation" r:id="rId7" imgW="1219200" imgH="241300" progId="Equation.DSMT4">
                  <p:embed/>
                </p:oleObj>
              </mc:Choice>
              <mc:Fallback>
                <p:oleObj name="Equation" r:id="rId7" imgW="1219200" imgH="241300" progId="Equation.DSMT4">
                  <p:embed/>
                  <p:pic>
                    <p:nvPicPr>
                      <p:cNvPr id="0" name=""/>
                      <p:cNvPicPr>
                        <a:picLocks noChangeAspect="1" noChangeArrowheads="1"/>
                      </p:cNvPicPr>
                      <p:nvPr/>
                    </p:nvPicPr>
                    <p:blipFill>
                      <a:blip r:embed="rId8"/>
                      <a:srcRect/>
                      <a:stretch>
                        <a:fillRect/>
                      </a:stretch>
                    </p:blipFill>
                    <p:spPr bwMode="auto">
                      <a:xfrm>
                        <a:off x="2154238" y="3492500"/>
                        <a:ext cx="1938337"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7" name="Object 9"/>
          <p:cNvGraphicFramePr>
            <a:graphicFrameLocks noChangeAspect="1"/>
          </p:cNvGraphicFramePr>
          <p:nvPr>
            <p:extLst>
              <p:ext uri="{D42A27DB-BD31-4B8C-83A1-F6EECF244321}">
                <p14:modId xmlns:p14="http://schemas.microsoft.com/office/powerpoint/2010/main" val="2296298642"/>
              </p:ext>
            </p:extLst>
          </p:nvPr>
        </p:nvGraphicFramePr>
        <p:xfrm>
          <a:off x="3711575" y="3948113"/>
          <a:ext cx="1949450" cy="776287"/>
        </p:xfrm>
        <a:graphic>
          <a:graphicData uri="http://schemas.openxmlformats.org/presentationml/2006/ole">
            <mc:AlternateContent xmlns:mc="http://schemas.openxmlformats.org/markup-compatibility/2006">
              <mc:Choice xmlns:v="urn:schemas-microsoft-com:vml" Requires="v">
                <p:oleObj spid="_x0000_s286791" name="Equation" r:id="rId9" imgW="1117600" imgH="444500" progId="Equation.DSMT4">
                  <p:embed/>
                </p:oleObj>
              </mc:Choice>
              <mc:Fallback>
                <p:oleObj name="Equation" r:id="rId9" imgW="1117600" imgH="444500" progId="Equation.DSMT4">
                  <p:embed/>
                  <p:pic>
                    <p:nvPicPr>
                      <p:cNvPr id="0" name=""/>
                      <p:cNvPicPr>
                        <a:picLocks noChangeAspect="1" noChangeArrowheads="1"/>
                      </p:cNvPicPr>
                      <p:nvPr/>
                    </p:nvPicPr>
                    <p:blipFill>
                      <a:blip r:embed="rId10"/>
                      <a:srcRect/>
                      <a:stretch>
                        <a:fillRect/>
                      </a:stretch>
                    </p:blipFill>
                    <p:spPr bwMode="auto">
                      <a:xfrm>
                        <a:off x="3711575" y="3948113"/>
                        <a:ext cx="1949450"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8" name="Object 10"/>
          <p:cNvGraphicFramePr>
            <a:graphicFrameLocks noChangeAspect="1"/>
          </p:cNvGraphicFramePr>
          <p:nvPr>
            <p:extLst>
              <p:ext uri="{D42A27DB-BD31-4B8C-83A1-F6EECF244321}">
                <p14:modId xmlns:p14="http://schemas.microsoft.com/office/powerpoint/2010/main" val="4253497743"/>
              </p:ext>
            </p:extLst>
          </p:nvPr>
        </p:nvGraphicFramePr>
        <p:xfrm>
          <a:off x="2378075" y="5372100"/>
          <a:ext cx="4592638" cy="876300"/>
        </p:xfrm>
        <a:graphic>
          <a:graphicData uri="http://schemas.openxmlformats.org/presentationml/2006/ole">
            <mc:AlternateContent xmlns:mc="http://schemas.openxmlformats.org/markup-compatibility/2006">
              <mc:Choice xmlns:v="urn:schemas-microsoft-com:vml" Requires="v">
                <p:oleObj spid="_x0000_s286792" name="Equation" r:id="rId11" imgW="2197100" imgH="419100" progId="Equation.DSMT4">
                  <p:embed/>
                </p:oleObj>
              </mc:Choice>
              <mc:Fallback>
                <p:oleObj name="Equation" r:id="rId11" imgW="2197100" imgH="419100" progId="Equation.DSMT4">
                  <p:embed/>
                  <p:pic>
                    <p:nvPicPr>
                      <p:cNvPr id="0" name=""/>
                      <p:cNvPicPr>
                        <a:picLocks noChangeAspect="1" noChangeArrowheads="1"/>
                      </p:cNvPicPr>
                      <p:nvPr/>
                    </p:nvPicPr>
                    <p:blipFill>
                      <a:blip r:embed="rId12"/>
                      <a:srcRect/>
                      <a:stretch>
                        <a:fillRect/>
                      </a:stretch>
                    </p:blipFill>
                    <p:spPr bwMode="auto">
                      <a:xfrm>
                        <a:off x="2378075" y="5372100"/>
                        <a:ext cx="4592638"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1" name="Object 13"/>
          <p:cNvGraphicFramePr>
            <a:graphicFrameLocks noChangeAspect="1"/>
          </p:cNvGraphicFramePr>
          <p:nvPr>
            <p:extLst>
              <p:ext uri="{D42A27DB-BD31-4B8C-83A1-F6EECF244321}">
                <p14:modId xmlns:p14="http://schemas.microsoft.com/office/powerpoint/2010/main" val="979556552"/>
              </p:ext>
            </p:extLst>
          </p:nvPr>
        </p:nvGraphicFramePr>
        <p:xfrm>
          <a:off x="6553200" y="971550"/>
          <a:ext cx="1397000" cy="400050"/>
        </p:xfrm>
        <a:graphic>
          <a:graphicData uri="http://schemas.openxmlformats.org/presentationml/2006/ole">
            <mc:AlternateContent xmlns:mc="http://schemas.openxmlformats.org/markup-compatibility/2006">
              <mc:Choice xmlns:v="urn:schemas-microsoft-com:vml" Requires="v">
                <p:oleObj spid="_x0000_s286793" name="Equation" r:id="rId13" imgW="711200" imgH="203200" progId="Equation.DSMT4">
                  <p:embed/>
                </p:oleObj>
              </mc:Choice>
              <mc:Fallback>
                <p:oleObj name="Equation" r:id="rId13" imgW="711200" imgH="203200" progId="Equation.DSMT4">
                  <p:embed/>
                  <p:pic>
                    <p:nvPicPr>
                      <p:cNvPr id="0" name=""/>
                      <p:cNvPicPr>
                        <a:picLocks noChangeAspect="1" noChangeArrowheads="1"/>
                      </p:cNvPicPr>
                      <p:nvPr/>
                    </p:nvPicPr>
                    <p:blipFill>
                      <a:blip r:embed="rId14"/>
                      <a:srcRect/>
                      <a:stretch>
                        <a:fillRect/>
                      </a:stretch>
                    </p:blipFill>
                    <p:spPr bwMode="auto">
                      <a:xfrm>
                        <a:off x="6553200" y="971550"/>
                        <a:ext cx="13970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2" name="Object 14"/>
          <p:cNvGraphicFramePr>
            <a:graphicFrameLocks noChangeAspect="1"/>
          </p:cNvGraphicFramePr>
          <p:nvPr>
            <p:extLst>
              <p:ext uri="{D42A27DB-BD31-4B8C-83A1-F6EECF244321}">
                <p14:modId xmlns:p14="http://schemas.microsoft.com/office/powerpoint/2010/main" val="2148632795"/>
              </p:ext>
            </p:extLst>
          </p:nvPr>
        </p:nvGraphicFramePr>
        <p:xfrm>
          <a:off x="4114800" y="3492500"/>
          <a:ext cx="666750" cy="303212"/>
        </p:xfrm>
        <a:graphic>
          <a:graphicData uri="http://schemas.openxmlformats.org/presentationml/2006/ole">
            <mc:AlternateContent xmlns:mc="http://schemas.openxmlformats.org/markup-compatibility/2006">
              <mc:Choice xmlns:v="urn:schemas-microsoft-com:vml" Requires="v">
                <p:oleObj spid="_x0000_s286794" name="Equation" r:id="rId15" imgW="419100" imgH="190500" progId="Equation.DSMT4">
                  <p:embed/>
                </p:oleObj>
              </mc:Choice>
              <mc:Fallback>
                <p:oleObj name="Equation" r:id="rId15" imgW="419100" imgH="190500" progId="Equation.DSMT4">
                  <p:embed/>
                  <p:pic>
                    <p:nvPicPr>
                      <p:cNvPr id="0" name=""/>
                      <p:cNvPicPr>
                        <a:picLocks noChangeAspect="1" noChangeArrowheads="1"/>
                      </p:cNvPicPr>
                      <p:nvPr/>
                    </p:nvPicPr>
                    <p:blipFill>
                      <a:blip r:embed="rId16"/>
                      <a:srcRect/>
                      <a:stretch>
                        <a:fillRect/>
                      </a:stretch>
                    </p:blipFill>
                    <p:spPr bwMode="auto">
                      <a:xfrm>
                        <a:off x="4114800" y="3492500"/>
                        <a:ext cx="666750"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3" name="Object 15"/>
          <p:cNvGraphicFramePr>
            <a:graphicFrameLocks noChangeAspect="1"/>
          </p:cNvGraphicFramePr>
          <p:nvPr>
            <p:extLst>
              <p:ext uri="{D42A27DB-BD31-4B8C-83A1-F6EECF244321}">
                <p14:modId xmlns:p14="http://schemas.microsoft.com/office/powerpoint/2010/main" val="1727635567"/>
              </p:ext>
            </p:extLst>
          </p:nvPr>
        </p:nvGraphicFramePr>
        <p:xfrm>
          <a:off x="4810125" y="3551238"/>
          <a:ext cx="1152525" cy="322262"/>
        </p:xfrm>
        <a:graphic>
          <a:graphicData uri="http://schemas.openxmlformats.org/presentationml/2006/ole">
            <mc:AlternateContent xmlns:mc="http://schemas.openxmlformats.org/markup-compatibility/2006">
              <mc:Choice xmlns:v="urn:schemas-microsoft-com:vml" Requires="v">
                <p:oleObj spid="_x0000_s286795" name="Equation" r:id="rId17" imgW="723900" imgH="203200" progId="Equation.DSMT4">
                  <p:embed/>
                </p:oleObj>
              </mc:Choice>
              <mc:Fallback>
                <p:oleObj name="Equation" r:id="rId17" imgW="723900" imgH="203200" progId="Equation.DSMT4">
                  <p:embed/>
                  <p:pic>
                    <p:nvPicPr>
                      <p:cNvPr id="0" name=""/>
                      <p:cNvPicPr>
                        <a:picLocks noChangeAspect="1" noChangeArrowheads="1"/>
                      </p:cNvPicPr>
                      <p:nvPr/>
                    </p:nvPicPr>
                    <p:blipFill>
                      <a:blip r:embed="rId18"/>
                      <a:srcRect/>
                      <a:stretch>
                        <a:fillRect/>
                      </a:stretch>
                    </p:blipFill>
                    <p:spPr bwMode="auto">
                      <a:xfrm>
                        <a:off x="4810125" y="3551238"/>
                        <a:ext cx="1152525"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4" name="Object 16"/>
          <p:cNvGraphicFramePr>
            <a:graphicFrameLocks noChangeAspect="1"/>
          </p:cNvGraphicFramePr>
          <p:nvPr>
            <p:extLst>
              <p:ext uri="{D42A27DB-BD31-4B8C-83A1-F6EECF244321}">
                <p14:modId xmlns:p14="http://schemas.microsoft.com/office/powerpoint/2010/main" val="63302571"/>
              </p:ext>
            </p:extLst>
          </p:nvPr>
        </p:nvGraphicFramePr>
        <p:xfrm>
          <a:off x="6096000" y="3513138"/>
          <a:ext cx="1273175" cy="284162"/>
        </p:xfrm>
        <a:graphic>
          <a:graphicData uri="http://schemas.openxmlformats.org/presentationml/2006/ole">
            <mc:AlternateContent xmlns:mc="http://schemas.openxmlformats.org/markup-compatibility/2006">
              <mc:Choice xmlns:v="urn:schemas-microsoft-com:vml" Requires="v">
                <p:oleObj spid="_x0000_s286796" name="Equation" r:id="rId19" imgW="800100" imgH="177800" progId="Equation.DSMT4">
                  <p:embed/>
                </p:oleObj>
              </mc:Choice>
              <mc:Fallback>
                <p:oleObj name="Equation" r:id="rId19" imgW="800100" imgH="177800" progId="Equation.DSMT4">
                  <p:embed/>
                  <p:pic>
                    <p:nvPicPr>
                      <p:cNvPr id="0" name=""/>
                      <p:cNvPicPr>
                        <a:picLocks noChangeAspect="1" noChangeArrowheads="1"/>
                      </p:cNvPicPr>
                      <p:nvPr/>
                    </p:nvPicPr>
                    <p:blipFill>
                      <a:blip r:embed="rId20"/>
                      <a:srcRect/>
                      <a:stretch>
                        <a:fillRect/>
                      </a:stretch>
                    </p:blipFill>
                    <p:spPr bwMode="auto">
                      <a:xfrm>
                        <a:off x="6096000" y="3513138"/>
                        <a:ext cx="1273175"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p:cNvGraphicFramePr>
            <a:graphicFrameLocks noChangeAspect="1"/>
          </p:cNvGraphicFramePr>
          <p:nvPr>
            <p:extLst>
              <p:ext uri="{D42A27DB-BD31-4B8C-83A1-F6EECF244321}">
                <p14:modId xmlns:p14="http://schemas.microsoft.com/office/powerpoint/2010/main" val="598364105"/>
              </p:ext>
            </p:extLst>
          </p:nvPr>
        </p:nvGraphicFramePr>
        <p:xfrm>
          <a:off x="7889875" y="990600"/>
          <a:ext cx="873125" cy="300037"/>
        </p:xfrm>
        <a:graphic>
          <a:graphicData uri="http://schemas.openxmlformats.org/presentationml/2006/ole">
            <mc:AlternateContent xmlns:mc="http://schemas.openxmlformats.org/markup-compatibility/2006">
              <mc:Choice xmlns:v="urn:schemas-microsoft-com:vml" Requires="v">
                <p:oleObj spid="_x0000_s286797" name="Equation" r:id="rId21" imgW="444500" imgH="152400" progId="Equation.DSMT4">
                  <p:embed/>
                </p:oleObj>
              </mc:Choice>
              <mc:Fallback>
                <p:oleObj name="Equation" r:id="rId21" imgW="444500" imgH="152400" progId="Equation.DSMT4">
                  <p:embed/>
                  <p:pic>
                    <p:nvPicPr>
                      <p:cNvPr id="0" name=""/>
                      <p:cNvPicPr>
                        <a:picLocks noChangeAspect="1" noChangeArrowheads="1"/>
                      </p:cNvPicPr>
                      <p:nvPr/>
                    </p:nvPicPr>
                    <p:blipFill>
                      <a:blip r:embed="rId22"/>
                      <a:srcRect/>
                      <a:stretch>
                        <a:fillRect/>
                      </a:stretch>
                    </p:blipFill>
                    <p:spPr bwMode="auto">
                      <a:xfrm>
                        <a:off x="7889875" y="990600"/>
                        <a:ext cx="873125"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63256001"/>
              </p:ext>
            </p:extLst>
          </p:nvPr>
        </p:nvGraphicFramePr>
        <p:xfrm>
          <a:off x="7377113" y="3505200"/>
          <a:ext cx="242887" cy="244475"/>
        </p:xfrm>
        <a:graphic>
          <a:graphicData uri="http://schemas.openxmlformats.org/presentationml/2006/ole">
            <mc:AlternateContent xmlns:mc="http://schemas.openxmlformats.org/markup-compatibility/2006">
              <mc:Choice xmlns:v="urn:schemas-microsoft-com:vml" Requires="v">
                <p:oleObj spid="_x0000_s286798" name="Equation" r:id="rId23" imgW="152400" imgH="152400" progId="Equation.DSMT4">
                  <p:embed/>
                </p:oleObj>
              </mc:Choice>
              <mc:Fallback>
                <p:oleObj name="Equation" r:id="rId23" imgW="152400" imgH="152400" progId="Equation.DSMT4">
                  <p:embed/>
                  <p:pic>
                    <p:nvPicPr>
                      <p:cNvPr id="0" name=""/>
                      <p:cNvPicPr>
                        <a:picLocks noChangeAspect="1" noChangeArrowheads="1"/>
                      </p:cNvPicPr>
                      <p:nvPr/>
                    </p:nvPicPr>
                    <p:blipFill>
                      <a:blip r:embed="rId24"/>
                      <a:srcRect/>
                      <a:stretch>
                        <a:fillRect/>
                      </a:stretch>
                    </p:blipFill>
                    <p:spPr bwMode="auto">
                      <a:xfrm>
                        <a:off x="7377113" y="3505200"/>
                        <a:ext cx="242887"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9740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76200"/>
            <a:ext cx="8229600" cy="712787"/>
          </a:xfrm>
        </p:spPr>
        <p:txBody>
          <a:bodyPr/>
          <a:lstStyle/>
          <a:p>
            <a:pPr algn="ctr" eaLnBrk="1" hangingPunct="1"/>
            <a:r>
              <a:rPr lang="en-US" sz="4800" b="1" dirty="0">
                <a:ea typeface="ＭＳ Ｐゴシック" pitchFamily="-84" charset="-128"/>
                <a:cs typeface="ＭＳ Ｐゴシック" pitchFamily="-84" charset="-128"/>
              </a:rPr>
              <a:t>Stationary State</a:t>
            </a:r>
          </a:p>
        </p:txBody>
      </p:sp>
      <p:sp>
        <p:nvSpPr>
          <p:cNvPr id="24578" name="AutoShape 3"/>
          <p:cNvSpPr>
            <a:spLocks noGrp="1" noChangeAspect="1" noChangeArrowheads="1"/>
          </p:cNvSpPr>
          <p:nvPr>
            <p:ph type="body" sz="half" idx="1"/>
          </p:nvPr>
        </p:nvSpPr>
        <p:spPr>
          <a:xfrm>
            <a:off x="227013" y="838200"/>
            <a:ext cx="8383587" cy="4878388"/>
          </a:xfrm>
        </p:spPr>
        <p:txBody>
          <a:bodyPr/>
          <a:lstStyle/>
          <a:p>
            <a:pPr eaLnBrk="1" hangingPunct="1"/>
            <a:r>
              <a:rPr lang="en-US" dirty="0" smtClean="0">
                <a:ea typeface="ＭＳ Ｐゴシック" pitchFamily="-84" charset="-128"/>
                <a:cs typeface="ＭＳ Ｐゴシック" pitchFamily="-84" charset="-128"/>
              </a:rPr>
              <a:t>Recalling </a:t>
            </a:r>
            <a:r>
              <a:rPr lang="en-US" dirty="0">
                <a:ea typeface="ＭＳ Ｐゴシック" pitchFamily="-84" charset="-128"/>
                <a:cs typeface="ＭＳ Ｐゴシック" pitchFamily="-84" charset="-128"/>
              </a:rPr>
              <a:t>the separation of variables: </a:t>
            </a:r>
          </a:p>
          <a:p>
            <a:pPr eaLnBrk="1" hangingPunct="1">
              <a:buFont typeface="Wingdings" pitchFamily="-84" charset="2"/>
              <a:buNone/>
            </a:pPr>
            <a:r>
              <a:rPr lang="en-US" dirty="0">
                <a:ea typeface="ＭＳ Ｐゴシック" pitchFamily="-84" charset="-128"/>
                <a:cs typeface="ＭＳ Ｐゴシック" pitchFamily="-84" charset="-128"/>
              </a:rPr>
              <a:t>     and with  </a:t>
            </a:r>
            <a:r>
              <a:rPr lang="en-US" dirty="0" err="1">
                <a:latin typeface="Apple Chancery"/>
                <a:ea typeface="ＭＳ Ｐゴシック" pitchFamily="-84" charset="-128"/>
                <a:cs typeface="Apple Chancery"/>
              </a:rPr>
              <a:t>f</a:t>
            </a:r>
            <a:r>
              <a:rPr lang="en-US" dirty="0" err="1">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            the wave function can be written as</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The probability density becomes:</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The probability distributions are constant in time. This is a standing wave phenomena that is called the stationary state.</a:t>
            </a:r>
          </a:p>
        </p:txBody>
      </p:sp>
      <p:graphicFrame>
        <p:nvGraphicFramePr>
          <p:cNvPr id="24582" name="Object 3"/>
          <p:cNvGraphicFramePr>
            <a:graphicFrameLocks noChangeAspect="1"/>
          </p:cNvGraphicFramePr>
          <p:nvPr>
            <p:extLst>
              <p:ext uri="{D42A27DB-BD31-4B8C-83A1-F6EECF244321}">
                <p14:modId xmlns:p14="http://schemas.microsoft.com/office/powerpoint/2010/main" val="1011130445"/>
              </p:ext>
            </p:extLst>
          </p:nvPr>
        </p:nvGraphicFramePr>
        <p:xfrm>
          <a:off x="3030538" y="1400175"/>
          <a:ext cx="781050" cy="509588"/>
        </p:xfrm>
        <a:graphic>
          <a:graphicData uri="http://schemas.openxmlformats.org/presentationml/2006/ole">
            <mc:AlternateContent xmlns:mc="http://schemas.openxmlformats.org/markup-compatibility/2006">
              <mc:Choice xmlns:v="urn:schemas-microsoft-com:vml" Requires="v">
                <p:oleObj spid="_x0000_s287782" name="Equation" r:id="rId3" imgW="292100" imgH="190500" progId="Equation.DSMT4">
                  <p:embed/>
                </p:oleObj>
              </mc:Choice>
              <mc:Fallback>
                <p:oleObj name="Equation" r:id="rId3" imgW="292100" imgH="190500" progId="Equation.DSMT4">
                  <p:embed/>
                  <p:pic>
                    <p:nvPicPr>
                      <p:cNvPr id="0" name=""/>
                      <p:cNvPicPr>
                        <a:picLocks noChangeAspect="1" noChangeArrowheads="1"/>
                      </p:cNvPicPr>
                      <p:nvPr/>
                    </p:nvPicPr>
                    <p:blipFill>
                      <a:blip r:embed="rId4"/>
                      <a:srcRect/>
                      <a:stretch>
                        <a:fillRect/>
                      </a:stretch>
                    </p:blipFill>
                    <p:spPr bwMode="auto">
                      <a:xfrm>
                        <a:off x="3030538" y="1400175"/>
                        <a:ext cx="781050" cy="5095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Date Placeholder 7"/>
          <p:cNvSpPr>
            <a:spLocks noGrp="1"/>
          </p:cNvSpPr>
          <p:nvPr>
            <p:ph type="dt" sz="half" idx="10"/>
          </p:nvPr>
        </p:nvSpPr>
        <p:spPr/>
        <p:txBody>
          <a:bodyPr/>
          <a:lstStyle/>
          <a:p>
            <a:pPr>
              <a:defRPr/>
            </a:pPr>
            <a:r>
              <a:rPr lang="en-US" smtClean="0"/>
              <a:t>Wednesday, Mar. 26, 2014</a:t>
            </a:r>
            <a:endParaRPr lang="en-US"/>
          </a:p>
        </p:txBody>
      </p:sp>
      <p:sp>
        <p:nvSpPr>
          <p:cNvPr id="9" name="Slide Number Placeholder 8"/>
          <p:cNvSpPr>
            <a:spLocks noGrp="1"/>
          </p:cNvSpPr>
          <p:nvPr>
            <p:ph type="sldNum" sz="quarter" idx="12"/>
          </p:nvPr>
        </p:nvSpPr>
        <p:spPr/>
        <p:txBody>
          <a:bodyPr/>
          <a:lstStyle/>
          <a:p>
            <a:fld id="{FDDAF44D-5BDC-464D-BFC2-357404B9B058}" type="slidenum">
              <a:rPr lang="en-US" smtClean="0"/>
              <a:pPr/>
              <a:t>17</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58758" name="Object 6"/>
          <p:cNvGraphicFramePr>
            <a:graphicFrameLocks noChangeAspect="1"/>
          </p:cNvGraphicFramePr>
          <p:nvPr>
            <p:extLst>
              <p:ext uri="{D42A27DB-BD31-4B8C-83A1-F6EECF244321}">
                <p14:modId xmlns:p14="http://schemas.microsoft.com/office/powerpoint/2010/main" val="2306519277"/>
              </p:ext>
            </p:extLst>
          </p:nvPr>
        </p:nvGraphicFramePr>
        <p:xfrm>
          <a:off x="6172200" y="906463"/>
          <a:ext cx="2882207" cy="541337"/>
        </p:xfrm>
        <a:graphic>
          <a:graphicData uri="http://schemas.openxmlformats.org/presentationml/2006/ole">
            <mc:AlternateContent xmlns:mc="http://schemas.openxmlformats.org/markup-compatibility/2006">
              <mc:Choice xmlns:v="urn:schemas-microsoft-com:vml" Requires="v">
                <p:oleObj spid="_x0000_s287783" name="Equation" r:id="rId5" imgW="1219200" imgH="228600" progId="Equation.DSMT4">
                  <p:embed/>
                </p:oleObj>
              </mc:Choice>
              <mc:Fallback>
                <p:oleObj name="Equation" r:id="rId5" imgW="1219200" imgH="228600" progId="Equation.DSMT4">
                  <p:embed/>
                  <p:pic>
                    <p:nvPicPr>
                      <p:cNvPr id="0" name=""/>
                      <p:cNvPicPr>
                        <a:picLocks noChangeAspect="1" noChangeArrowheads="1"/>
                      </p:cNvPicPr>
                      <p:nvPr/>
                    </p:nvPicPr>
                    <p:blipFill>
                      <a:blip r:embed="rId6"/>
                      <a:srcRect/>
                      <a:stretch>
                        <a:fillRect/>
                      </a:stretch>
                    </p:blipFill>
                    <p:spPr bwMode="auto">
                      <a:xfrm>
                        <a:off x="6172200" y="906463"/>
                        <a:ext cx="2882207" cy="541337"/>
                      </a:xfrm>
                      <a:prstGeom prst="rect">
                        <a:avLst/>
                      </a:prstGeom>
                      <a:noFill/>
                    </p:spPr>
                  </p:pic>
                </p:oleObj>
              </mc:Fallback>
            </mc:AlternateContent>
          </a:graphicData>
        </a:graphic>
      </p:graphicFrame>
      <p:graphicFrame>
        <p:nvGraphicFramePr>
          <p:cNvPr id="458759" name="Object 7"/>
          <p:cNvGraphicFramePr>
            <a:graphicFrameLocks noChangeAspect="1"/>
          </p:cNvGraphicFramePr>
          <p:nvPr>
            <p:extLst>
              <p:ext uri="{D42A27DB-BD31-4B8C-83A1-F6EECF244321}">
                <p14:modId xmlns:p14="http://schemas.microsoft.com/office/powerpoint/2010/main" val="3321269675"/>
              </p:ext>
            </p:extLst>
          </p:nvPr>
        </p:nvGraphicFramePr>
        <p:xfrm>
          <a:off x="2757488" y="2011363"/>
          <a:ext cx="2678112" cy="536575"/>
        </p:xfrm>
        <a:graphic>
          <a:graphicData uri="http://schemas.openxmlformats.org/presentationml/2006/ole">
            <mc:AlternateContent xmlns:mc="http://schemas.openxmlformats.org/markup-compatibility/2006">
              <mc:Choice xmlns:v="urn:schemas-microsoft-com:vml" Requires="v">
                <p:oleObj spid="_x0000_s287784" name="Equation" r:id="rId7" imgW="1206500" imgH="241300" progId="Equation.DSMT4">
                  <p:embed/>
                </p:oleObj>
              </mc:Choice>
              <mc:Fallback>
                <p:oleObj name="Equation" r:id="rId7" imgW="1206500" imgH="241300" progId="Equation.DSMT4">
                  <p:embed/>
                  <p:pic>
                    <p:nvPicPr>
                      <p:cNvPr id="0" name=""/>
                      <p:cNvPicPr>
                        <a:picLocks noChangeAspect="1" noChangeArrowheads="1"/>
                      </p:cNvPicPr>
                      <p:nvPr/>
                    </p:nvPicPr>
                    <p:blipFill>
                      <a:blip r:embed="rId8"/>
                      <a:srcRect/>
                      <a:stretch>
                        <a:fillRect/>
                      </a:stretch>
                    </p:blipFill>
                    <p:spPr bwMode="auto">
                      <a:xfrm>
                        <a:off x="2757488" y="2011363"/>
                        <a:ext cx="2678112"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0" name="Object 8"/>
          <p:cNvGraphicFramePr>
            <a:graphicFrameLocks noChangeAspect="1"/>
          </p:cNvGraphicFramePr>
          <p:nvPr>
            <p:extLst>
              <p:ext uri="{D42A27DB-BD31-4B8C-83A1-F6EECF244321}">
                <p14:modId xmlns:p14="http://schemas.microsoft.com/office/powerpoint/2010/main" val="1916017155"/>
              </p:ext>
            </p:extLst>
          </p:nvPr>
        </p:nvGraphicFramePr>
        <p:xfrm>
          <a:off x="914400" y="3276600"/>
          <a:ext cx="1608138" cy="652463"/>
        </p:xfrm>
        <a:graphic>
          <a:graphicData uri="http://schemas.openxmlformats.org/presentationml/2006/ole">
            <mc:AlternateContent xmlns:mc="http://schemas.openxmlformats.org/markup-compatibility/2006">
              <mc:Choice xmlns:v="urn:schemas-microsoft-com:vml" Requires="v">
                <p:oleObj spid="_x0000_s287785" name="Equation" r:id="rId9" imgW="469900" imgH="190500" progId="Equation.DSMT4">
                  <p:embed/>
                </p:oleObj>
              </mc:Choice>
              <mc:Fallback>
                <p:oleObj name="Equation" r:id="rId9" imgW="469900" imgH="190500" progId="Equation.DSMT4">
                  <p:embed/>
                  <p:pic>
                    <p:nvPicPr>
                      <p:cNvPr id="0" name=""/>
                      <p:cNvPicPr>
                        <a:picLocks noChangeAspect="1" noChangeArrowheads="1"/>
                      </p:cNvPicPr>
                      <p:nvPr/>
                    </p:nvPicPr>
                    <p:blipFill>
                      <a:blip r:embed="rId10"/>
                      <a:srcRect/>
                      <a:stretch>
                        <a:fillRect/>
                      </a:stretch>
                    </p:blipFill>
                    <p:spPr bwMode="auto">
                      <a:xfrm>
                        <a:off x="914400" y="3276600"/>
                        <a:ext cx="1608138"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3" name="Object 11"/>
          <p:cNvGraphicFramePr>
            <a:graphicFrameLocks noChangeAspect="1"/>
          </p:cNvGraphicFramePr>
          <p:nvPr>
            <p:extLst>
              <p:ext uri="{D42A27DB-BD31-4B8C-83A1-F6EECF244321}">
                <p14:modId xmlns:p14="http://schemas.microsoft.com/office/powerpoint/2010/main" val="2576477012"/>
              </p:ext>
            </p:extLst>
          </p:nvPr>
        </p:nvGraphicFramePr>
        <p:xfrm>
          <a:off x="2557463" y="3179763"/>
          <a:ext cx="3825875" cy="957262"/>
        </p:xfrm>
        <a:graphic>
          <a:graphicData uri="http://schemas.openxmlformats.org/presentationml/2006/ole">
            <mc:AlternateContent xmlns:mc="http://schemas.openxmlformats.org/markup-compatibility/2006">
              <mc:Choice xmlns:v="urn:schemas-microsoft-com:vml" Requires="v">
                <p:oleObj spid="_x0000_s287786" name="Equation" r:id="rId11" imgW="1117600" imgH="279400" progId="Equation.DSMT4">
                  <p:embed/>
                </p:oleObj>
              </mc:Choice>
              <mc:Fallback>
                <p:oleObj name="Equation" r:id="rId11" imgW="1117600" imgH="279400" progId="Equation.DSMT4">
                  <p:embed/>
                  <p:pic>
                    <p:nvPicPr>
                      <p:cNvPr id="0" name=""/>
                      <p:cNvPicPr>
                        <a:picLocks noChangeAspect="1" noChangeArrowheads="1"/>
                      </p:cNvPicPr>
                      <p:nvPr/>
                    </p:nvPicPr>
                    <p:blipFill>
                      <a:blip r:embed="rId12"/>
                      <a:srcRect/>
                      <a:stretch>
                        <a:fillRect/>
                      </a:stretch>
                    </p:blipFill>
                    <p:spPr bwMode="auto">
                      <a:xfrm>
                        <a:off x="2557463" y="3179763"/>
                        <a:ext cx="3825875"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4" name="Object 12"/>
          <p:cNvGraphicFramePr>
            <a:graphicFrameLocks noChangeAspect="1"/>
          </p:cNvGraphicFramePr>
          <p:nvPr>
            <p:extLst>
              <p:ext uri="{D42A27DB-BD31-4B8C-83A1-F6EECF244321}">
                <p14:modId xmlns:p14="http://schemas.microsoft.com/office/powerpoint/2010/main" val="1173318683"/>
              </p:ext>
            </p:extLst>
          </p:nvPr>
        </p:nvGraphicFramePr>
        <p:xfrm>
          <a:off x="6324600" y="3200400"/>
          <a:ext cx="1477962" cy="827087"/>
        </p:xfrm>
        <a:graphic>
          <a:graphicData uri="http://schemas.openxmlformats.org/presentationml/2006/ole">
            <mc:AlternateContent xmlns:mc="http://schemas.openxmlformats.org/markup-compatibility/2006">
              <mc:Choice xmlns:v="urn:schemas-microsoft-com:vml" Requires="v">
                <p:oleObj spid="_x0000_s287787" name="Equation" r:id="rId13" imgW="431800" imgH="241300" progId="Equation.DSMT4">
                  <p:embed/>
                </p:oleObj>
              </mc:Choice>
              <mc:Fallback>
                <p:oleObj name="Equation" r:id="rId13" imgW="431800" imgH="241300" progId="Equation.DSMT4">
                  <p:embed/>
                  <p:pic>
                    <p:nvPicPr>
                      <p:cNvPr id="0" name=""/>
                      <p:cNvPicPr>
                        <a:picLocks noChangeAspect="1" noChangeArrowheads="1"/>
                      </p:cNvPicPr>
                      <p:nvPr/>
                    </p:nvPicPr>
                    <p:blipFill>
                      <a:blip r:embed="rId14"/>
                      <a:srcRect/>
                      <a:stretch>
                        <a:fillRect/>
                      </a:stretch>
                    </p:blipFill>
                    <p:spPr bwMode="auto">
                      <a:xfrm>
                        <a:off x="6324600" y="3200400"/>
                        <a:ext cx="1477962"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3833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200"/>
            <a:ext cx="7772400" cy="1143000"/>
          </a:xfrm>
        </p:spPr>
        <p:txBody>
          <a:bodyPr/>
          <a:lstStyle/>
          <a:p>
            <a:r>
              <a:rPr lang="en-US" b="1" dirty="0" smtClean="0">
                <a:ea typeface="ＭＳ Ｐゴシック" pitchFamily="-84" charset="-128"/>
                <a:cs typeface="ＭＳ Ｐゴシック" pitchFamily="-84" charset="-128"/>
              </a:rPr>
              <a:t>Comparison of Classical and Quantum Mechanics</a:t>
            </a:r>
            <a:endParaRPr lang="en-US" b="1" dirty="0"/>
          </a:p>
        </p:txBody>
      </p:sp>
      <p:sp>
        <p:nvSpPr>
          <p:cNvPr id="3" name="Content Placeholder 2"/>
          <p:cNvSpPr>
            <a:spLocks noGrp="1"/>
          </p:cNvSpPr>
          <p:nvPr>
            <p:ph sz="quarter" idx="1"/>
          </p:nvPr>
        </p:nvSpPr>
        <p:spPr>
          <a:xfrm>
            <a:off x="228600" y="1295400"/>
            <a:ext cx="8686800" cy="4800600"/>
          </a:xfrm>
        </p:spPr>
        <p:txBody>
          <a:bodyPr/>
          <a:lstStyle/>
          <a:p>
            <a:pPr>
              <a:spcBef>
                <a:spcPts val="0"/>
              </a:spcBef>
              <a:buClr>
                <a:srgbClr val="3333CC"/>
              </a:buClr>
              <a:buSzPct val="65000"/>
              <a:buFont typeface="Arial"/>
              <a:buChar char="•"/>
            </a:pPr>
            <a:r>
              <a:rPr lang="en-US" dirty="0" smtClean="0">
                <a:solidFill>
                  <a:srgbClr val="3333CC"/>
                </a:solidFill>
              </a:rPr>
              <a:t>Newton’</a:t>
            </a:r>
            <a:r>
              <a:rPr lang="en-US" altLang="ja-JP" dirty="0" smtClean="0">
                <a:solidFill>
                  <a:srgbClr val="3333CC"/>
                </a:solidFill>
              </a:rPr>
              <a:t>s second law and Schrödinger’s wave equation are both differential equations.</a:t>
            </a:r>
          </a:p>
          <a:p>
            <a:pPr>
              <a:spcBef>
                <a:spcPts val="0"/>
              </a:spcBef>
              <a:buClr>
                <a:srgbClr val="3333CC"/>
              </a:buClr>
              <a:buSzPct val="65000"/>
              <a:buFont typeface="Arial"/>
              <a:buChar char="•"/>
            </a:pPr>
            <a:r>
              <a:rPr lang="en-US" dirty="0" smtClean="0">
                <a:solidFill>
                  <a:srgbClr val="3333CC"/>
                </a:solidFill>
              </a:rPr>
              <a:t>Newton’</a:t>
            </a:r>
            <a:r>
              <a:rPr lang="en-US" altLang="ja-JP" dirty="0" smtClean="0">
                <a:solidFill>
                  <a:srgbClr val="3333CC"/>
                </a:solidFill>
              </a:rPr>
              <a:t>s second law can be derived from the Schrödinger wave equation, so the latter is the more fundamental.</a:t>
            </a:r>
          </a:p>
          <a:p>
            <a:pPr>
              <a:spcBef>
                <a:spcPts val="0"/>
              </a:spcBef>
              <a:buClr>
                <a:srgbClr val="3333CC"/>
              </a:buClr>
              <a:buSzPct val="65000"/>
              <a:buFont typeface="Arial"/>
              <a:buChar char="•"/>
            </a:pPr>
            <a:r>
              <a:rPr lang="en-US" dirty="0" smtClean="0">
                <a:solidFill>
                  <a:srgbClr val="3333CC"/>
                </a:solidFill>
              </a:rPr>
              <a:t>Classical mechanics only appears to be more precise because it deals with macroscopic phenomena. The underlying uncertainties in macroscopic measurements are just too small to be significant due to the small size of the Planck’s constant</a:t>
            </a:r>
          </a:p>
          <a:p>
            <a:pPr>
              <a:buFont typeface="Arial"/>
              <a:buChar char="•"/>
            </a:pPr>
            <a:endParaRPr lang="en-US" dirty="0"/>
          </a:p>
        </p:txBody>
      </p:sp>
      <p:sp>
        <p:nvSpPr>
          <p:cNvPr id="7" name="Date Placeholder 6"/>
          <p:cNvSpPr>
            <a:spLocks noGrp="1"/>
          </p:cNvSpPr>
          <p:nvPr>
            <p:ph type="dt" sz="half" idx="10"/>
          </p:nvPr>
        </p:nvSpPr>
        <p:spPr/>
        <p:txBody>
          <a:bodyPr/>
          <a:lstStyle/>
          <a:p>
            <a:pPr>
              <a:defRPr/>
            </a:pPr>
            <a:r>
              <a:rPr lang="en-US" smtClean="0"/>
              <a:t>Wednesday, Mar. 26, 2014</a:t>
            </a:r>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18</a:t>
            </a:fld>
            <a:endParaRPr lang="en-US"/>
          </a:p>
        </p:txBody>
      </p:sp>
    </p:spTree>
    <p:extLst>
      <p:ext uri="{BB962C8B-B14F-4D97-AF65-F5344CB8AC3E}">
        <p14:creationId xmlns:p14="http://schemas.microsoft.com/office/powerpoint/2010/main" val="35360782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Grp="1" noChangeArrowheads="1"/>
          </p:cNvSpPr>
          <p:nvPr>
            <p:ph type="title"/>
          </p:nvPr>
        </p:nvSpPr>
        <p:spPr>
          <a:xfrm>
            <a:off x="457200" y="76200"/>
            <a:ext cx="8229600" cy="788987"/>
          </a:xfrm>
        </p:spPr>
        <p:txBody>
          <a:bodyPr/>
          <a:lstStyle/>
          <a:p>
            <a:pPr eaLnBrk="1" hangingPunct="1"/>
            <a:r>
              <a:rPr lang="en-US" sz="4800" b="1" dirty="0" smtClean="0">
                <a:ea typeface="ＭＳ Ｐゴシック" pitchFamily="-84" charset="-128"/>
                <a:cs typeface="ＭＳ Ｐゴシック" pitchFamily="-84" charset="-128"/>
              </a:rPr>
              <a:t>Expectation </a:t>
            </a:r>
            <a:r>
              <a:rPr lang="en-US" sz="4800" b="1" dirty="0">
                <a:ea typeface="ＭＳ Ｐゴシック" pitchFamily="-84" charset="-128"/>
                <a:cs typeface="ＭＳ Ｐゴシック" pitchFamily="-84" charset="-128"/>
              </a:rPr>
              <a:t>Values</a:t>
            </a:r>
          </a:p>
        </p:txBody>
      </p:sp>
      <p:sp>
        <p:nvSpPr>
          <p:cNvPr id="26626" name="Rectangle 3"/>
          <p:cNvSpPr>
            <a:spLocks noGrp="1" noChangeArrowheads="1"/>
          </p:cNvSpPr>
          <p:nvPr>
            <p:ph type="body" sz="half" idx="1"/>
          </p:nvPr>
        </p:nvSpPr>
        <p:spPr>
          <a:xfrm>
            <a:off x="457200" y="914400"/>
            <a:ext cx="8383588" cy="4802188"/>
          </a:xfrm>
        </p:spPr>
        <p:txBody>
          <a:bodyPr/>
          <a:lstStyle/>
          <a:p>
            <a:pPr eaLnBrk="1" hangingPunct="1"/>
            <a:r>
              <a:rPr lang="en-US" sz="2400" dirty="0" smtClean="0">
                <a:ea typeface="ＭＳ Ｐゴシック" pitchFamily="-84" charset="-128"/>
                <a:cs typeface="ＭＳ Ｐゴシック" pitchFamily="-84" charset="-128"/>
              </a:rPr>
              <a:t>In quantum mechanics, measurements can only be expressed in terms of average behaviors since precision measurement of each event is impossible (what principle is this?)</a:t>
            </a:r>
          </a:p>
          <a:p>
            <a:pPr eaLnBrk="1" hangingPunct="1"/>
            <a:r>
              <a:rPr lang="en-US" sz="2400" dirty="0" smtClean="0">
                <a:ea typeface="ＭＳ Ｐゴシック" pitchFamily="-84" charset="-128"/>
                <a:cs typeface="ＭＳ Ｐゴシック" pitchFamily="-84" charset="-128"/>
              </a:rPr>
              <a:t>The </a:t>
            </a:r>
            <a:r>
              <a:rPr lang="en-US" sz="2400" b="1" dirty="0">
                <a:ea typeface="ＭＳ Ｐゴシック" pitchFamily="-84" charset="-128"/>
                <a:cs typeface="ＭＳ Ｐゴシック" pitchFamily="-84" charset="-128"/>
              </a:rPr>
              <a:t>expectation value</a:t>
            </a:r>
            <a:r>
              <a:rPr lang="en-US" sz="2400" dirty="0">
                <a:ea typeface="ＭＳ Ｐゴシック" pitchFamily="-84" charset="-128"/>
                <a:cs typeface="ＭＳ Ｐゴシック" pitchFamily="-84" charset="-128"/>
              </a:rPr>
              <a:t> is the expected result of the average of many measurements of a given quantity. The expectation value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is denoted by &lt;</a:t>
            </a:r>
            <a:r>
              <a:rPr lang="en-US" sz="2400" i="1" dirty="0" err="1">
                <a:ea typeface="ＭＳ Ｐゴシック" pitchFamily="-84" charset="-128"/>
                <a:cs typeface="ＭＳ Ｐゴシック" pitchFamily="-84" charset="-128"/>
              </a:rPr>
              <a:t>x</a:t>
            </a:r>
            <a:r>
              <a:rPr lang="en-US" sz="2400" dirty="0" smtClean="0">
                <a:ea typeface="ＭＳ Ｐゴシック" pitchFamily="-84" charset="-128"/>
                <a:cs typeface="ＭＳ Ｐゴシック" pitchFamily="-84" charset="-128"/>
              </a:rPr>
              <a:t>&gt;.</a:t>
            </a:r>
          </a:p>
          <a:p>
            <a:pPr eaLnBrk="1" hangingPunct="1"/>
            <a:r>
              <a:rPr lang="en-US" sz="2400" dirty="0">
                <a:ea typeface="ＭＳ Ｐゴシック" pitchFamily="-84" charset="-128"/>
                <a:cs typeface="ＭＳ Ｐゴシック" pitchFamily="-84" charset="-128"/>
              </a:rPr>
              <a:t>Any measurable </a:t>
            </a:r>
            <a:r>
              <a:rPr lang="en-US" sz="2400" dirty="0" smtClean="0">
                <a:ea typeface="ＭＳ Ｐゴシック" pitchFamily="-84" charset="-128"/>
                <a:cs typeface="ＭＳ Ｐゴシック" pitchFamily="-84" charset="-128"/>
              </a:rPr>
              <a:t>quantity </a:t>
            </a:r>
            <a:r>
              <a:rPr lang="en-US" sz="2400" dirty="0">
                <a:ea typeface="ＭＳ Ｐゴシック" pitchFamily="-84" charset="-128"/>
                <a:cs typeface="ＭＳ Ｐゴシック" pitchFamily="-84" charset="-128"/>
              </a:rPr>
              <a:t>for which we can calculate the expectation value is called a </a:t>
            </a:r>
            <a:r>
              <a:rPr lang="en-US" sz="2400" b="1" u="sng" dirty="0">
                <a:solidFill>
                  <a:srgbClr val="800000"/>
                </a:solidFill>
                <a:ea typeface="ＭＳ Ｐゴシック" pitchFamily="-84" charset="-128"/>
                <a:cs typeface="ＭＳ Ｐゴシック" pitchFamily="-84" charset="-128"/>
              </a:rPr>
              <a:t>physical observable</a:t>
            </a:r>
            <a:r>
              <a:rPr lang="en-US" sz="2400" dirty="0">
                <a:ea typeface="ＭＳ Ｐゴシック" pitchFamily="-84" charset="-128"/>
                <a:cs typeface="ＭＳ Ｐゴシック" pitchFamily="-84" charset="-128"/>
              </a:rPr>
              <a:t>. The expectation values of physical observables (for example, position, linear momentum, angular momentum, and energy) must be real, because the experimental results of measurements are real.</a:t>
            </a:r>
          </a:p>
          <a:p>
            <a:pPr eaLnBrk="1" hangingPunct="1"/>
            <a:r>
              <a:rPr lang="en-US" sz="2400" dirty="0">
                <a:ea typeface="ＭＳ Ｐゴシック" pitchFamily="-84" charset="-128"/>
                <a:cs typeface="ＭＳ Ｐゴシック" pitchFamily="-84" charset="-128"/>
              </a:rPr>
              <a:t>The average value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is </a:t>
            </a: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19</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60802" name="Object 2"/>
          <p:cNvGraphicFramePr>
            <a:graphicFrameLocks noChangeAspect="1"/>
          </p:cNvGraphicFramePr>
          <p:nvPr>
            <p:extLst>
              <p:ext uri="{D42A27DB-BD31-4B8C-83A1-F6EECF244321}">
                <p14:modId xmlns:p14="http://schemas.microsoft.com/office/powerpoint/2010/main" val="565928914"/>
              </p:ext>
            </p:extLst>
          </p:nvPr>
        </p:nvGraphicFramePr>
        <p:xfrm>
          <a:off x="3962400" y="5172075"/>
          <a:ext cx="4110038" cy="781050"/>
        </p:xfrm>
        <a:graphic>
          <a:graphicData uri="http://schemas.openxmlformats.org/presentationml/2006/ole">
            <mc:AlternateContent xmlns:mc="http://schemas.openxmlformats.org/markup-compatibility/2006">
              <mc:Choice xmlns:v="urn:schemas-microsoft-com:vml" Requires="v">
                <p:oleObj spid="_x0000_s288782" name="Equation" r:id="rId3" imgW="2273300" imgH="431800" progId="Equation.DSMT4">
                  <p:embed/>
                </p:oleObj>
              </mc:Choice>
              <mc:Fallback>
                <p:oleObj name="Equation" r:id="rId3" imgW="2273300" imgH="431800" progId="Equation.DSMT4">
                  <p:embed/>
                  <p:pic>
                    <p:nvPicPr>
                      <p:cNvPr id="0" name=""/>
                      <p:cNvPicPr>
                        <a:picLocks noChangeAspect="1" noChangeArrowheads="1"/>
                      </p:cNvPicPr>
                      <p:nvPr/>
                    </p:nvPicPr>
                    <p:blipFill>
                      <a:blip r:embed="rId4"/>
                      <a:srcRect/>
                      <a:stretch>
                        <a:fillRect/>
                      </a:stretch>
                    </p:blipFill>
                    <p:spPr bwMode="auto">
                      <a:xfrm>
                        <a:off x="3962400" y="5172075"/>
                        <a:ext cx="4110038" cy="781050"/>
                      </a:xfrm>
                      <a:prstGeom prst="rect">
                        <a:avLst/>
                      </a:prstGeom>
                      <a:noFill/>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578638948"/>
              </p:ext>
            </p:extLst>
          </p:nvPr>
        </p:nvGraphicFramePr>
        <p:xfrm>
          <a:off x="7997825" y="4953000"/>
          <a:ext cx="917575" cy="1219200"/>
        </p:xfrm>
        <a:graphic>
          <a:graphicData uri="http://schemas.openxmlformats.org/presentationml/2006/ole">
            <mc:AlternateContent xmlns:mc="http://schemas.openxmlformats.org/markup-compatibility/2006">
              <mc:Choice xmlns:v="urn:schemas-microsoft-com:vml" Requires="v">
                <p:oleObj spid="_x0000_s288783" name="Equation" r:id="rId5" imgW="508000" imgH="673100" progId="Equation.DSMT4">
                  <p:embed/>
                </p:oleObj>
              </mc:Choice>
              <mc:Fallback>
                <p:oleObj name="Equation" r:id="rId5" imgW="508000" imgH="673100" progId="Equation.DSMT4">
                  <p:embed/>
                  <p:pic>
                    <p:nvPicPr>
                      <p:cNvPr id="0" name=""/>
                      <p:cNvPicPr>
                        <a:picLocks noChangeAspect="1" noChangeArrowheads="1"/>
                      </p:cNvPicPr>
                      <p:nvPr/>
                    </p:nvPicPr>
                    <p:blipFill>
                      <a:blip r:embed="rId6"/>
                      <a:srcRect/>
                      <a:stretch>
                        <a:fillRect/>
                      </a:stretch>
                    </p:blipFill>
                    <p:spPr bwMode="auto">
                      <a:xfrm>
                        <a:off x="7997825" y="4953000"/>
                        <a:ext cx="917575" cy="1219200"/>
                      </a:xfrm>
                      <a:prstGeom prst="rect">
                        <a:avLst/>
                      </a:prstGeom>
                      <a:noFill/>
                    </p:spPr>
                  </p:pic>
                </p:oleObj>
              </mc:Fallback>
            </mc:AlternateContent>
          </a:graphicData>
        </a:graphic>
      </p:graphicFrame>
    </p:spTree>
    <p:extLst>
      <p:ext uri="{BB962C8B-B14F-4D97-AF65-F5344CB8AC3E}">
        <p14:creationId xmlns:p14="http://schemas.microsoft.com/office/powerpoint/2010/main" val="4008429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Mar. 26, 2014</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762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486400"/>
          </a:xfrm>
        </p:spPr>
        <p:txBody>
          <a:bodyPr/>
          <a:lstStyle/>
          <a:p>
            <a:pPr eaLnBrk="1" hangingPunct="1"/>
            <a:r>
              <a:rPr lang="en-US" dirty="0" smtClean="0"/>
              <a:t>Research paper template has been uploaded onto the class web page link to research</a:t>
            </a:r>
            <a:endParaRPr lang="en-US" dirty="0"/>
          </a:p>
          <a:p>
            <a:pPr eaLnBrk="1" hangingPunct="1"/>
            <a:r>
              <a:rPr lang="en-US" dirty="0" smtClean="0"/>
              <a:t>Special colloquium on April 2, triple extra credit</a:t>
            </a:r>
          </a:p>
          <a:p>
            <a:pPr eaLnBrk="1" hangingPunct="1"/>
            <a:r>
              <a:rPr lang="en-US" dirty="0" smtClean="0"/>
              <a:t>Colloquium this Wednesday at 4pm in SH101</a:t>
            </a:r>
          </a:p>
        </p:txBody>
      </p:sp>
    </p:spTree>
    <p:extLst>
      <p:ext uri="{BB962C8B-B14F-4D97-AF65-F5344CB8AC3E}">
        <p14:creationId xmlns:p14="http://schemas.microsoft.com/office/powerpoint/2010/main" val="2660341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49213"/>
            <a:ext cx="8229600" cy="712787"/>
          </a:xfrm>
        </p:spPr>
        <p:txBody>
          <a:bodyPr/>
          <a:lstStyle/>
          <a:p>
            <a:pPr eaLnBrk="1" hangingPunct="1"/>
            <a:r>
              <a:rPr lang="en-US" b="1" dirty="0">
                <a:ea typeface="ＭＳ Ｐゴシック" pitchFamily="-84" charset="-128"/>
                <a:cs typeface="ＭＳ Ｐゴシック" pitchFamily="-84" charset="-128"/>
              </a:rPr>
              <a:t>Continuous Expectation Values</a:t>
            </a:r>
          </a:p>
        </p:txBody>
      </p:sp>
      <p:sp>
        <p:nvSpPr>
          <p:cNvPr id="27650" name="Rectangle 3"/>
          <p:cNvSpPr>
            <a:spLocks noGrp="1" noChangeArrowheads="1"/>
          </p:cNvSpPr>
          <p:nvPr>
            <p:ph type="body" sz="half" idx="1"/>
          </p:nvPr>
        </p:nvSpPr>
        <p:spPr>
          <a:xfrm>
            <a:off x="381000" y="838200"/>
            <a:ext cx="4649788" cy="4725988"/>
          </a:xfrm>
        </p:spPr>
        <p:txBody>
          <a:bodyPr/>
          <a:lstStyle/>
          <a:p>
            <a:pPr eaLnBrk="1" hangingPunct="1"/>
            <a:r>
              <a:rPr lang="en-US" sz="2800" dirty="0">
                <a:ea typeface="ＭＳ Ｐゴシック" pitchFamily="-84" charset="-128"/>
                <a:cs typeface="ＭＳ Ｐゴシック" pitchFamily="-84" charset="-128"/>
              </a:rPr>
              <a:t>We can change from discrete to continuous variables by using 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of observing the particle at a particular </a:t>
            </a:r>
            <a:r>
              <a:rPr lang="en-US" sz="2800" i="1" dirty="0" err="1">
                <a:ea typeface="ＭＳ Ｐゴシック" pitchFamily="-84" charset="-128"/>
                <a:cs typeface="ＭＳ Ｐゴシック" pitchFamily="-84" charset="-128"/>
              </a:rPr>
              <a:t>x</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Using the wave function, the expectation value is</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The expectation value of any function </a:t>
            </a:r>
            <a:r>
              <a:rPr lang="en-US" sz="2800" i="1" dirty="0" err="1">
                <a:ea typeface="ＭＳ Ｐゴシック" pitchFamily="-84" charset="-128"/>
                <a:cs typeface="ＭＳ Ｐゴシック" pitchFamily="-84" charset="-128"/>
              </a:rPr>
              <a:t>g</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for a normalized wave function:</a:t>
            </a:r>
          </a:p>
          <a:p>
            <a:pPr eaLnBrk="1" hangingPunct="1"/>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Mar. 26, 2014</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61826" name="Object 2"/>
          <p:cNvGraphicFramePr>
            <a:graphicFrameLocks noChangeAspect="1"/>
          </p:cNvGraphicFramePr>
          <p:nvPr>
            <p:extLst>
              <p:ext uri="{D42A27DB-BD31-4B8C-83A1-F6EECF244321}">
                <p14:modId xmlns:p14="http://schemas.microsoft.com/office/powerpoint/2010/main" val="1513949358"/>
              </p:ext>
            </p:extLst>
          </p:nvPr>
        </p:nvGraphicFramePr>
        <p:xfrm>
          <a:off x="5500688" y="807972"/>
          <a:ext cx="2957512" cy="1782828"/>
        </p:xfrm>
        <a:graphic>
          <a:graphicData uri="http://schemas.openxmlformats.org/presentationml/2006/ole">
            <mc:AlternateContent xmlns:mc="http://schemas.openxmlformats.org/markup-compatibility/2006">
              <mc:Choice xmlns:v="urn:schemas-microsoft-com:vml" Requires="v">
                <p:oleObj spid="_x0000_s289812" name="Equation" r:id="rId3" imgW="1054100" imgH="635000" progId="Equation.DSMT4">
                  <p:embed/>
                </p:oleObj>
              </mc:Choice>
              <mc:Fallback>
                <p:oleObj name="Equation" r:id="rId3" imgW="1054100" imgH="635000" progId="Equation.DSMT4">
                  <p:embed/>
                  <p:pic>
                    <p:nvPicPr>
                      <p:cNvPr id="0" name=""/>
                      <p:cNvPicPr>
                        <a:picLocks noChangeAspect="1" noChangeArrowheads="1"/>
                      </p:cNvPicPr>
                      <p:nvPr/>
                    </p:nvPicPr>
                    <p:blipFill>
                      <a:blip r:embed="rId4"/>
                      <a:srcRect/>
                      <a:stretch>
                        <a:fillRect/>
                      </a:stretch>
                    </p:blipFill>
                    <p:spPr bwMode="auto">
                      <a:xfrm>
                        <a:off x="5500688" y="807972"/>
                        <a:ext cx="2957512" cy="1782828"/>
                      </a:xfrm>
                      <a:prstGeom prst="rect">
                        <a:avLst/>
                      </a:prstGeom>
                      <a:noFill/>
                      <a:ln>
                        <a:noFill/>
                      </a:ln>
                    </p:spPr>
                  </p:pic>
                </p:oleObj>
              </mc:Fallback>
            </mc:AlternateContent>
          </a:graphicData>
        </a:graphic>
      </p:graphicFrame>
      <p:graphicFrame>
        <p:nvGraphicFramePr>
          <p:cNvPr id="461827" name="Object 3"/>
          <p:cNvGraphicFramePr>
            <a:graphicFrameLocks noChangeAspect="1"/>
          </p:cNvGraphicFramePr>
          <p:nvPr>
            <p:extLst>
              <p:ext uri="{D42A27DB-BD31-4B8C-83A1-F6EECF244321}">
                <p14:modId xmlns:p14="http://schemas.microsoft.com/office/powerpoint/2010/main" val="3637398171"/>
              </p:ext>
            </p:extLst>
          </p:nvPr>
        </p:nvGraphicFramePr>
        <p:xfrm>
          <a:off x="4866430" y="2667000"/>
          <a:ext cx="4052146" cy="1524000"/>
        </p:xfrm>
        <a:graphic>
          <a:graphicData uri="http://schemas.openxmlformats.org/presentationml/2006/ole">
            <mc:AlternateContent xmlns:mc="http://schemas.openxmlformats.org/markup-compatibility/2006">
              <mc:Choice xmlns:v="urn:schemas-microsoft-com:vml" Requires="v">
                <p:oleObj spid="_x0000_s289813" name="Equation" r:id="rId5" imgW="1689100" imgH="635000" progId="Equation.DSMT4">
                  <p:embed/>
                </p:oleObj>
              </mc:Choice>
              <mc:Fallback>
                <p:oleObj name="Equation" r:id="rId5" imgW="1689100" imgH="635000" progId="Equation.DSMT4">
                  <p:embed/>
                  <p:pic>
                    <p:nvPicPr>
                      <p:cNvPr id="0" name=""/>
                      <p:cNvPicPr>
                        <a:picLocks noChangeAspect="1" noChangeArrowheads="1"/>
                      </p:cNvPicPr>
                      <p:nvPr/>
                    </p:nvPicPr>
                    <p:blipFill>
                      <a:blip r:embed="rId6"/>
                      <a:srcRect/>
                      <a:stretch>
                        <a:fillRect/>
                      </a:stretch>
                    </p:blipFill>
                    <p:spPr bwMode="auto">
                      <a:xfrm>
                        <a:off x="4866430" y="2667000"/>
                        <a:ext cx="4052146" cy="1524000"/>
                      </a:xfrm>
                      <a:prstGeom prst="rect">
                        <a:avLst/>
                      </a:prstGeom>
                      <a:noFill/>
                      <a:ln>
                        <a:noFill/>
                      </a:ln>
                    </p:spPr>
                  </p:pic>
                </p:oleObj>
              </mc:Fallback>
            </mc:AlternateContent>
          </a:graphicData>
        </a:graphic>
      </p:graphicFrame>
      <p:graphicFrame>
        <p:nvGraphicFramePr>
          <p:cNvPr id="461828" name="Object 4"/>
          <p:cNvGraphicFramePr>
            <a:graphicFrameLocks noChangeAspect="1"/>
          </p:cNvGraphicFramePr>
          <p:nvPr>
            <p:extLst>
              <p:ext uri="{D42A27DB-BD31-4B8C-83A1-F6EECF244321}">
                <p14:modId xmlns:p14="http://schemas.microsoft.com/office/powerpoint/2010/main" val="2850311637"/>
              </p:ext>
            </p:extLst>
          </p:nvPr>
        </p:nvGraphicFramePr>
        <p:xfrm>
          <a:off x="3038324" y="5059363"/>
          <a:ext cx="5877076" cy="884237"/>
        </p:xfrm>
        <a:graphic>
          <a:graphicData uri="http://schemas.openxmlformats.org/presentationml/2006/ole">
            <mc:AlternateContent xmlns:mc="http://schemas.openxmlformats.org/markup-compatibility/2006">
              <mc:Choice xmlns:v="urn:schemas-microsoft-com:vml" Requires="v">
                <p:oleObj spid="_x0000_s289814" name="Equation" r:id="rId7" imgW="2197100" imgH="330200" progId="Equation.DSMT4">
                  <p:embed/>
                </p:oleObj>
              </mc:Choice>
              <mc:Fallback>
                <p:oleObj name="Equation" r:id="rId7" imgW="2197100" imgH="330200" progId="Equation.DSMT4">
                  <p:embed/>
                  <p:pic>
                    <p:nvPicPr>
                      <p:cNvPr id="0" name=""/>
                      <p:cNvPicPr>
                        <a:picLocks noChangeAspect="1" noChangeArrowheads="1"/>
                      </p:cNvPicPr>
                      <p:nvPr/>
                    </p:nvPicPr>
                    <p:blipFill>
                      <a:blip r:embed="rId8"/>
                      <a:srcRect/>
                      <a:stretch>
                        <a:fillRect/>
                      </a:stretch>
                    </p:blipFill>
                    <p:spPr bwMode="auto">
                      <a:xfrm>
                        <a:off x="3038324" y="5059363"/>
                        <a:ext cx="5877076" cy="8842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1390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103187"/>
            <a:ext cx="8229600" cy="865187"/>
          </a:xfrm>
        </p:spPr>
        <p:txBody>
          <a:bodyPr/>
          <a:lstStyle/>
          <a:p>
            <a:pPr eaLnBrk="1" hangingPunct="1"/>
            <a:r>
              <a:rPr lang="en-US" b="1" dirty="0">
                <a:ea typeface="ＭＳ Ｐゴシック" pitchFamily="-84" charset="-128"/>
                <a:cs typeface="ＭＳ Ｐゴシック" pitchFamily="-84" charset="-128"/>
              </a:rPr>
              <a:t>Momentum Operator</a:t>
            </a:r>
          </a:p>
        </p:txBody>
      </p:sp>
      <p:sp>
        <p:nvSpPr>
          <p:cNvPr id="28674" name="Rectangle 3"/>
          <p:cNvSpPr>
            <a:spLocks noGrp="1" noChangeArrowheads="1"/>
          </p:cNvSpPr>
          <p:nvPr>
            <p:ph type="body" sz="half" idx="1"/>
          </p:nvPr>
        </p:nvSpPr>
        <p:spPr>
          <a:xfrm>
            <a:off x="457200" y="609600"/>
            <a:ext cx="8234363" cy="4530725"/>
          </a:xfrm>
        </p:spPr>
        <p:txBody>
          <a:bodyPr/>
          <a:lstStyle/>
          <a:p>
            <a:pPr eaLnBrk="1" hangingPunct="1"/>
            <a:r>
              <a:rPr lang="en-US" sz="2400" dirty="0">
                <a:ea typeface="ＭＳ Ｐゴシック" pitchFamily="-84" charset="-128"/>
                <a:cs typeface="ＭＳ Ｐゴシック" pitchFamily="-84" charset="-128"/>
              </a:rPr>
              <a:t>To find the expectation value of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we first need to represent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in terms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and </a:t>
            </a:r>
            <a:r>
              <a:rPr lang="en-US" sz="2400" i="1" dirty="0" err="1">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Consider the derivative of the wave function of a free particle with respect to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eaLnBrk="1" hangingPunct="1">
              <a:buNone/>
            </a:pPr>
            <a:endParaRPr lang="en-US" sz="2400" dirty="0" smtClean="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With </a:t>
            </a:r>
            <a:r>
              <a:rPr lang="en-US" sz="2400" i="1" dirty="0" err="1">
                <a:ea typeface="ＭＳ Ｐゴシック" pitchFamily="-84" charset="-128"/>
                <a:cs typeface="ＭＳ Ｐゴシック" pitchFamily="-84" charset="-128"/>
              </a:rPr>
              <a:t>k</a:t>
            </a:r>
            <a:r>
              <a:rPr lang="en-US" sz="2400" dirty="0">
                <a:ea typeface="ＭＳ Ｐゴシック" pitchFamily="-84" charset="-128"/>
                <a:cs typeface="ＭＳ Ｐゴシック" pitchFamily="-84" charset="-128"/>
              </a:rPr>
              <a:t> =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 </a:t>
            </a:r>
            <a:r>
              <a:rPr lang="en-US" sz="2400" i="1" dirty="0" err="1">
                <a:ea typeface="Arial" pitchFamily="-84" charset="0"/>
                <a:cs typeface="Arial" pitchFamily="-84" charset="0"/>
              </a:rPr>
              <a:t>ħ</a:t>
            </a:r>
            <a:r>
              <a:rPr lang="en-US" sz="2400" i="1" dirty="0">
                <a:ea typeface="Arial" pitchFamily="-84" charset="0"/>
                <a:cs typeface="Arial" pitchFamily="-84" charset="0"/>
              </a:rPr>
              <a:t>  </a:t>
            </a:r>
            <a:r>
              <a:rPr lang="en-US" sz="2400" dirty="0">
                <a:ea typeface="ＭＳ Ｐゴシック" pitchFamily="-84" charset="-128"/>
                <a:cs typeface="ＭＳ Ｐゴシック" pitchFamily="-84" charset="-128"/>
              </a:rPr>
              <a:t>we have</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This yields</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This suggests we define the momentum operator as	           </a:t>
            </a:r>
            <a:r>
              <a:rPr lang="en-US" sz="2400" dirty="0" smtClean="0">
                <a:ea typeface="ＭＳ Ｐゴシック" pitchFamily="-84" charset="-128"/>
                <a:cs typeface="ＭＳ Ｐゴシック" pitchFamily="-84" charset="-128"/>
              </a:rPr>
              <a:t>.</a:t>
            </a:r>
          </a:p>
          <a:p>
            <a:pPr eaLnBrk="1" hangingPunct="1"/>
            <a:r>
              <a:rPr lang="en-US" sz="2400" dirty="0">
                <a:ea typeface="ＭＳ Ｐゴシック" pitchFamily="-84" charset="-128"/>
                <a:cs typeface="ＭＳ Ｐゴシック" pitchFamily="-84" charset="-128"/>
              </a:rPr>
              <a:t>The expectation value of the momentum is</a:t>
            </a:r>
          </a:p>
        </p:txBody>
      </p:sp>
      <p:sp>
        <p:nvSpPr>
          <p:cNvPr id="9" name="Date Placeholder 8"/>
          <p:cNvSpPr>
            <a:spLocks noGrp="1"/>
          </p:cNvSpPr>
          <p:nvPr>
            <p:ph type="dt" sz="half" idx="10"/>
          </p:nvPr>
        </p:nvSpPr>
        <p:spPr/>
        <p:txBody>
          <a:bodyPr/>
          <a:lstStyle/>
          <a:p>
            <a:pPr>
              <a:defRPr/>
            </a:pPr>
            <a:r>
              <a:rPr lang="en-US" smtClean="0"/>
              <a:t>Wednesday, Mar. 26, 2014</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21</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63874" name="Object 2"/>
          <p:cNvGraphicFramePr>
            <a:graphicFrameLocks noChangeAspect="1"/>
          </p:cNvGraphicFramePr>
          <p:nvPr>
            <p:extLst>
              <p:ext uri="{D42A27DB-BD31-4B8C-83A1-F6EECF244321}">
                <p14:modId xmlns:p14="http://schemas.microsoft.com/office/powerpoint/2010/main" val="1330123687"/>
              </p:ext>
            </p:extLst>
          </p:nvPr>
        </p:nvGraphicFramePr>
        <p:xfrm>
          <a:off x="1639888" y="1828800"/>
          <a:ext cx="2841625" cy="871538"/>
        </p:xfrm>
        <a:graphic>
          <a:graphicData uri="http://schemas.openxmlformats.org/presentationml/2006/ole">
            <mc:AlternateContent xmlns:mc="http://schemas.openxmlformats.org/markup-compatibility/2006">
              <mc:Choice xmlns:v="urn:schemas-microsoft-com:vml" Requires="v">
                <p:oleObj spid="_x0000_s290884" name="Equation" r:id="rId3" imgW="1282700" imgH="393700" progId="Equation.DSMT4">
                  <p:embed/>
                </p:oleObj>
              </mc:Choice>
              <mc:Fallback>
                <p:oleObj name="Equation" r:id="rId3" imgW="1282700" imgH="393700" progId="Equation.DSMT4">
                  <p:embed/>
                  <p:pic>
                    <p:nvPicPr>
                      <p:cNvPr id="0" name=""/>
                      <p:cNvPicPr>
                        <a:picLocks noChangeAspect="1" noChangeArrowheads="1"/>
                      </p:cNvPicPr>
                      <p:nvPr/>
                    </p:nvPicPr>
                    <p:blipFill>
                      <a:blip r:embed="rId4"/>
                      <a:srcRect/>
                      <a:stretch>
                        <a:fillRect/>
                      </a:stretch>
                    </p:blipFill>
                    <p:spPr bwMode="auto">
                      <a:xfrm>
                        <a:off x="1639888" y="1828800"/>
                        <a:ext cx="2841625"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5" name="Object 3"/>
          <p:cNvGraphicFramePr>
            <a:graphicFrameLocks noChangeAspect="1"/>
          </p:cNvGraphicFramePr>
          <p:nvPr>
            <p:extLst>
              <p:ext uri="{D42A27DB-BD31-4B8C-83A1-F6EECF244321}">
                <p14:modId xmlns:p14="http://schemas.microsoft.com/office/powerpoint/2010/main" val="3722988251"/>
              </p:ext>
            </p:extLst>
          </p:nvPr>
        </p:nvGraphicFramePr>
        <p:xfrm>
          <a:off x="3546475" y="2555875"/>
          <a:ext cx="873125" cy="873125"/>
        </p:xfrm>
        <a:graphic>
          <a:graphicData uri="http://schemas.openxmlformats.org/presentationml/2006/ole">
            <mc:AlternateContent xmlns:mc="http://schemas.openxmlformats.org/markup-compatibility/2006">
              <mc:Choice xmlns:v="urn:schemas-microsoft-com:vml" Requires="v">
                <p:oleObj spid="_x0000_s290885" name="Equation" r:id="rId5" imgW="393700" imgH="393700" progId="Equation.DSMT4">
                  <p:embed/>
                </p:oleObj>
              </mc:Choice>
              <mc:Fallback>
                <p:oleObj name="Equation" r:id="rId5" imgW="393700" imgH="393700" progId="Equation.DSMT4">
                  <p:embed/>
                  <p:pic>
                    <p:nvPicPr>
                      <p:cNvPr id="0" name=""/>
                      <p:cNvPicPr>
                        <a:picLocks noChangeAspect="1" noChangeArrowheads="1"/>
                      </p:cNvPicPr>
                      <p:nvPr/>
                    </p:nvPicPr>
                    <p:blipFill>
                      <a:blip r:embed="rId6"/>
                      <a:srcRect/>
                      <a:stretch>
                        <a:fillRect/>
                      </a:stretch>
                    </p:blipFill>
                    <p:spPr bwMode="auto">
                      <a:xfrm>
                        <a:off x="3546475" y="2555875"/>
                        <a:ext cx="87312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6" name="Object 4"/>
          <p:cNvGraphicFramePr>
            <a:graphicFrameLocks noChangeAspect="1"/>
          </p:cNvGraphicFramePr>
          <p:nvPr>
            <p:extLst>
              <p:ext uri="{D42A27DB-BD31-4B8C-83A1-F6EECF244321}">
                <p14:modId xmlns:p14="http://schemas.microsoft.com/office/powerpoint/2010/main" val="2618137166"/>
              </p:ext>
            </p:extLst>
          </p:nvPr>
        </p:nvGraphicFramePr>
        <p:xfrm>
          <a:off x="2549525" y="3625850"/>
          <a:ext cx="1855788" cy="561975"/>
        </p:xfrm>
        <a:graphic>
          <a:graphicData uri="http://schemas.openxmlformats.org/presentationml/2006/ole">
            <mc:AlternateContent xmlns:mc="http://schemas.openxmlformats.org/markup-compatibility/2006">
              <mc:Choice xmlns:v="urn:schemas-microsoft-com:vml" Requires="v">
                <p:oleObj spid="_x0000_s290886" name="Equation" r:id="rId7" imgW="838200" imgH="254000" progId="Equation.DSMT4">
                  <p:embed/>
                </p:oleObj>
              </mc:Choice>
              <mc:Fallback>
                <p:oleObj name="Equation" r:id="rId7" imgW="838200" imgH="254000" progId="Equation.DSMT4">
                  <p:embed/>
                  <p:pic>
                    <p:nvPicPr>
                      <p:cNvPr id="0" name=""/>
                      <p:cNvPicPr>
                        <a:picLocks noChangeAspect="1" noChangeArrowheads="1"/>
                      </p:cNvPicPr>
                      <p:nvPr/>
                    </p:nvPicPr>
                    <p:blipFill>
                      <a:blip r:embed="rId8"/>
                      <a:srcRect/>
                      <a:stretch>
                        <a:fillRect/>
                      </a:stretch>
                    </p:blipFill>
                    <p:spPr bwMode="auto">
                      <a:xfrm>
                        <a:off x="2549525" y="3625850"/>
                        <a:ext cx="1855788"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7" name="Object 5"/>
          <p:cNvGraphicFramePr>
            <a:graphicFrameLocks noChangeAspect="1"/>
          </p:cNvGraphicFramePr>
          <p:nvPr>
            <p:extLst>
              <p:ext uri="{D42A27DB-BD31-4B8C-83A1-F6EECF244321}">
                <p14:modId xmlns:p14="http://schemas.microsoft.com/office/powerpoint/2010/main" val="3357003962"/>
              </p:ext>
            </p:extLst>
          </p:nvPr>
        </p:nvGraphicFramePr>
        <p:xfrm>
          <a:off x="6934200" y="4267200"/>
          <a:ext cx="1547813" cy="873125"/>
        </p:xfrm>
        <a:graphic>
          <a:graphicData uri="http://schemas.openxmlformats.org/presentationml/2006/ole">
            <mc:AlternateContent xmlns:mc="http://schemas.openxmlformats.org/markup-compatibility/2006">
              <mc:Choice xmlns:v="urn:schemas-microsoft-com:vml" Requires="v">
                <p:oleObj spid="_x0000_s290887" name="Equation" r:id="rId9" imgW="698500" imgH="393700" progId="Equation.DSMT4">
                  <p:embed/>
                </p:oleObj>
              </mc:Choice>
              <mc:Fallback>
                <p:oleObj name="Equation" r:id="rId9" imgW="698500" imgH="393700" progId="Equation.DSMT4">
                  <p:embed/>
                  <p:pic>
                    <p:nvPicPr>
                      <p:cNvPr id="0" name=""/>
                      <p:cNvPicPr>
                        <a:picLocks noChangeAspect="1" noChangeArrowheads="1"/>
                      </p:cNvPicPr>
                      <p:nvPr/>
                    </p:nvPicPr>
                    <p:blipFill>
                      <a:blip r:embed="rId10"/>
                      <a:srcRect/>
                      <a:stretch>
                        <a:fillRect/>
                      </a:stretch>
                    </p:blipFill>
                    <p:spPr bwMode="auto">
                      <a:xfrm>
                        <a:off x="6934200" y="4267200"/>
                        <a:ext cx="1547813"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8" name="Object 6"/>
          <p:cNvGraphicFramePr>
            <a:graphicFrameLocks noChangeAspect="1"/>
          </p:cNvGraphicFramePr>
          <p:nvPr>
            <p:extLst>
              <p:ext uri="{D42A27DB-BD31-4B8C-83A1-F6EECF244321}">
                <p14:modId xmlns:p14="http://schemas.microsoft.com/office/powerpoint/2010/main" val="4017521813"/>
              </p:ext>
            </p:extLst>
          </p:nvPr>
        </p:nvGraphicFramePr>
        <p:xfrm>
          <a:off x="547688" y="5410200"/>
          <a:ext cx="827087" cy="514350"/>
        </p:xfrm>
        <a:graphic>
          <a:graphicData uri="http://schemas.openxmlformats.org/presentationml/2006/ole">
            <mc:AlternateContent xmlns:mc="http://schemas.openxmlformats.org/markup-compatibility/2006">
              <mc:Choice xmlns:v="urn:schemas-microsoft-com:vml" Requires="v">
                <p:oleObj spid="_x0000_s290888" name="Equation" r:id="rId11" imgW="368300" imgH="228600" progId="Equation.DSMT4">
                  <p:embed/>
                </p:oleObj>
              </mc:Choice>
              <mc:Fallback>
                <p:oleObj name="Equation" r:id="rId11" imgW="368300" imgH="228600" progId="Equation.DSMT4">
                  <p:embed/>
                  <p:pic>
                    <p:nvPicPr>
                      <p:cNvPr id="0" name=""/>
                      <p:cNvPicPr>
                        <a:picLocks noChangeAspect="1" noChangeArrowheads="1"/>
                      </p:cNvPicPr>
                      <p:nvPr/>
                    </p:nvPicPr>
                    <p:blipFill>
                      <a:blip r:embed="rId12"/>
                      <a:srcRect/>
                      <a:stretch>
                        <a:fillRect/>
                      </a:stretch>
                    </p:blipFill>
                    <p:spPr bwMode="auto">
                      <a:xfrm>
                        <a:off x="547688" y="5410200"/>
                        <a:ext cx="827087"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1" name="Object 9"/>
          <p:cNvGraphicFramePr>
            <a:graphicFrameLocks noChangeAspect="1"/>
          </p:cNvGraphicFramePr>
          <p:nvPr>
            <p:extLst>
              <p:ext uri="{D42A27DB-BD31-4B8C-83A1-F6EECF244321}">
                <p14:modId xmlns:p14="http://schemas.microsoft.com/office/powerpoint/2010/main" val="3208948998"/>
              </p:ext>
            </p:extLst>
          </p:nvPr>
        </p:nvGraphicFramePr>
        <p:xfrm>
          <a:off x="4576763" y="1989138"/>
          <a:ext cx="1490662" cy="449262"/>
        </p:xfrm>
        <a:graphic>
          <a:graphicData uri="http://schemas.openxmlformats.org/presentationml/2006/ole">
            <mc:AlternateContent xmlns:mc="http://schemas.openxmlformats.org/markup-compatibility/2006">
              <mc:Choice xmlns:v="urn:schemas-microsoft-com:vml" Requires="v">
                <p:oleObj spid="_x0000_s290889" name="Equation" r:id="rId13" imgW="673100" imgH="203200" progId="Equation.DSMT4">
                  <p:embed/>
                </p:oleObj>
              </mc:Choice>
              <mc:Fallback>
                <p:oleObj name="Equation" r:id="rId13" imgW="673100" imgH="203200" progId="Equation.DSMT4">
                  <p:embed/>
                  <p:pic>
                    <p:nvPicPr>
                      <p:cNvPr id="0" name=""/>
                      <p:cNvPicPr>
                        <a:picLocks noChangeAspect="1" noChangeArrowheads="1"/>
                      </p:cNvPicPr>
                      <p:nvPr/>
                    </p:nvPicPr>
                    <p:blipFill>
                      <a:blip r:embed="rId14"/>
                      <a:srcRect/>
                      <a:stretch>
                        <a:fillRect/>
                      </a:stretch>
                    </p:blipFill>
                    <p:spPr bwMode="auto">
                      <a:xfrm>
                        <a:off x="4576763" y="1989138"/>
                        <a:ext cx="1490662"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2" name="Object 10"/>
          <p:cNvGraphicFramePr>
            <a:graphicFrameLocks noChangeAspect="1"/>
          </p:cNvGraphicFramePr>
          <p:nvPr>
            <p:extLst>
              <p:ext uri="{D42A27DB-BD31-4B8C-83A1-F6EECF244321}">
                <p14:modId xmlns:p14="http://schemas.microsoft.com/office/powerpoint/2010/main" val="3959574791"/>
              </p:ext>
            </p:extLst>
          </p:nvPr>
        </p:nvGraphicFramePr>
        <p:xfrm>
          <a:off x="6086475" y="2057400"/>
          <a:ext cx="619125" cy="365125"/>
        </p:xfrm>
        <a:graphic>
          <a:graphicData uri="http://schemas.openxmlformats.org/presentationml/2006/ole">
            <mc:AlternateContent xmlns:mc="http://schemas.openxmlformats.org/markup-compatibility/2006">
              <mc:Choice xmlns:v="urn:schemas-microsoft-com:vml" Requires="v">
                <p:oleObj spid="_x0000_s290890" name="Equation" r:id="rId15" imgW="279400" imgH="165100" progId="Equation.DSMT4">
                  <p:embed/>
                </p:oleObj>
              </mc:Choice>
              <mc:Fallback>
                <p:oleObj name="Equation" r:id="rId15" imgW="279400" imgH="165100" progId="Equation.DSMT4">
                  <p:embed/>
                  <p:pic>
                    <p:nvPicPr>
                      <p:cNvPr id="0" name=""/>
                      <p:cNvPicPr>
                        <a:picLocks noChangeAspect="1" noChangeArrowheads="1"/>
                      </p:cNvPicPr>
                      <p:nvPr/>
                    </p:nvPicPr>
                    <p:blipFill>
                      <a:blip r:embed="rId16"/>
                      <a:srcRect/>
                      <a:stretch>
                        <a:fillRect/>
                      </a:stretch>
                    </p:blipFill>
                    <p:spPr bwMode="auto">
                      <a:xfrm>
                        <a:off x="6086475" y="2057400"/>
                        <a:ext cx="61912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3" name="Object 11"/>
          <p:cNvGraphicFramePr>
            <a:graphicFrameLocks noChangeAspect="1"/>
          </p:cNvGraphicFramePr>
          <p:nvPr>
            <p:extLst>
              <p:ext uri="{D42A27DB-BD31-4B8C-83A1-F6EECF244321}">
                <p14:modId xmlns:p14="http://schemas.microsoft.com/office/powerpoint/2010/main" val="4038591475"/>
              </p:ext>
            </p:extLst>
          </p:nvPr>
        </p:nvGraphicFramePr>
        <p:xfrm>
          <a:off x="4441825" y="2555875"/>
          <a:ext cx="815975" cy="873125"/>
        </p:xfrm>
        <a:graphic>
          <a:graphicData uri="http://schemas.openxmlformats.org/presentationml/2006/ole">
            <mc:AlternateContent xmlns:mc="http://schemas.openxmlformats.org/markup-compatibility/2006">
              <mc:Choice xmlns:v="urn:schemas-microsoft-com:vml" Requires="v">
                <p:oleObj spid="_x0000_s290891" name="Equation" r:id="rId17" imgW="368300" imgH="393700" progId="Equation.DSMT4">
                  <p:embed/>
                </p:oleObj>
              </mc:Choice>
              <mc:Fallback>
                <p:oleObj name="Equation" r:id="rId17" imgW="368300" imgH="393700" progId="Equation.DSMT4">
                  <p:embed/>
                  <p:pic>
                    <p:nvPicPr>
                      <p:cNvPr id="0" name=""/>
                      <p:cNvPicPr>
                        <a:picLocks noChangeAspect="1" noChangeArrowheads="1"/>
                      </p:cNvPicPr>
                      <p:nvPr/>
                    </p:nvPicPr>
                    <p:blipFill>
                      <a:blip r:embed="rId18"/>
                      <a:srcRect/>
                      <a:stretch>
                        <a:fillRect/>
                      </a:stretch>
                    </p:blipFill>
                    <p:spPr bwMode="auto">
                      <a:xfrm>
                        <a:off x="4441825" y="2555875"/>
                        <a:ext cx="8159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4" name="Object 12"/>
          <p:cNvGraphicFramePr>
            <a:graphicFrameLocks noChangeAspect="1"/>
          </p:cNvGraphicFramePr>
          <p:nvPr>
            <p:extLst>
              <p:ext uri="{D42A27DB-BD31-4B8C-83A1-F6EECF244321}">
                <p14:modId xmlns:p14="http://schemas.microsoft.com/office/powerpoint/2010/main" val="83530920"/>
              </p:ext>
            </p:extLst>
          </p:nvPr>
        </p:nvGraphicFramePr>
        <p:xfrm>
          <a:off x="4419600" y="3443288"/>
          <a:ext cx="1771650" cy="900112"/>
        </p:xfrm>
        <a:graphic>
          <a:graphicData uri="http://schemas.openxmlformats.org/presentationml/2006/ole">
            <mc:AlternateContent xmlns:mc="http://schemas.openxmlformats.org/markup-compatibility/2006">
              <mc:Choice xmlns:v="urn:schemas-microsoft-com:vml" Requires="v">
                <p:oleObj spid="_x0000_s290892" name="Equation" r:id="rId19" imgW="800100" imgH="406400" progId="Equation.DSMT4">
                  <p:embed/>
                </p:oleObj>
              </mc:Choice>
              <mc:Fallback>
                <p:oleObj name="Equation" r:id="rId19" imgW="800100" imgH="406400" progId="Equation.DSMT4">
                  <p:embed/>
                  <p:pic>
                    <p:nvPicPr>
                      <p:cNvPr id="0" name=""/>
                      <p:cNvPicPr>
                        <a:picLocks noChangeAspect="1" noChangeArrowheads="1"/>
                      </p:cNvPicPr>
                      <p:nvPr/>
                    </p:nvPicPr>
                    <p:blipFill>
                      <a:blip r:embed="rId20"/>
                      <a:srcRect/>
                      <a:stretch>
                        <a:fillRect/>
                      </a:stretch>
                    </p:blipFill>
                    <p:spPr bwMode="auto">
                      <a:xfrm>
                        <a:off x="4419600" y="3443288"/>
                        <a:ext cx="1771650"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6" name="Object 14"/>
          <p:cNvGraphicFramePr>
            <a:graphicFrameLocks noChangeAspect="1"/>
          </p:cNvGraphicFramePr>
          <p:nvPr>
            <p:extLst>
              <p:ext uri="{D42A27DB-BD31-4B8C-83A1-F6EECF244321}">
                <p14:modId xmlns:p14="http://schemas.microsoft.com/office/powerpoint/2010/main" val="2771246944"/>
              </p:ext>
            </p:extLst>
          </p:nvPr>
        </p:nvGraphicFramePr>
        <p:xfrm>
          <a:off x="1400175" y="5334000"/>
          <a:ext cx="3452813" cy="742950"/>
        </p:xfrm>
        <a:graphic>
          <a:graphicData uri="http://schemas.openxmlformats.org/presentationml/2006/ole">
            <mc:AlternateContent xmlns:mc="http://schemas.openxmlformats.org/markup-compatibility/2006">
              <mc:Choice xmlns:v="urn:schemas-microsoft-com:vml" Requires="v">
                <p:oleObj spid="_x0000_s290893" name="Equation" r:id="rId21" imgW="1536700" imgH="330200" progId="Equation.DSMT4">
                  <p:embed/>
                </p:oleObj>
              </mc:Choice>
              <mc:Fallback>
                <p:oleObj name="Equation" r:id="rId21" imgW="1536700" imgH="330200" progId="Equation.DSMT4">
                  <p:embed/>
                  <p:pic>
                    <p:nvPicPr>
                      <p:cNvPr id="0" name=""/>
                      <p:cNvPicPr>
                        <a:picLocks noChangeAspect="1" noChangeArrowheads="1"/>
                      </p:cNvPicPr>
                      <p:nvPr/>
                    </p:nvPicPr>
                    <p:blipFill>
                      <a:blip r:embed="rId22"/>
                      <a:srcRect/>
                      <a:stretch>
                        <a:fillRect/>
                      </a:stretch>
                    </p:blipFill>
                    <p:spPr bwMode="auto">
                      <a:xfrm>
                        <a:off x="1400175" y="5334000"/>
                        <a:ext cx="3452813"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87" name="Object 15"/>
          <p:cNvGraphicFramePr>
            <a:graphicFrameLocks noChangeAspect="1"/>
          </p:cNvGraphicFramePr>
          <p:nvPr>
            <p:extLst>
              <p:ext uri="{D42A27DB-BD31-4B8C-83A1-F6EECF244321}">
                <p14:modId xmlns:p14="http://schemas.microsoft.com/office/powerpoint/2010/main" val="3822241162"/>
              </p:ext>
            </p:extLst>
          </p:nvPr>
        </p:nvGraphicFramePr>
        <p:xfrm>
          <a:off x="4843463" y="5257800"/>
          <a:ext cx="3767137" cy="914400"/>
        </p:xfrm>
        <a:graphic>
          <a:graphicData uri="http://schemas.openxmlformats.org/presentationml/2006/ole">
            <mc:AlternateContent xmlns:mc="http://schemas.openxmlformats.org/markup-compatibility/2006">
              <mc:Choice xmlns:v="urn:schemas-microsoft-com:vml" Requires="v">
                <p:oleObj spid="_x0000_s290894" name="Equation" r:id="rId23" imgW="1676400" imgH="406400" progId="Equation.DSMT4">
                  <p:embed/>
                </p:oleObj>
              </mc:Choice>
              <mc:Fallback>
                <p:oleObj name="Equation" r:id="rId23" imgW="1676400" imgH="406400" progId="Equation.DSMT4">
                  <p:embed/>
                  <p:pic>
                    <p:nvPicPr>
                      <p:cNvPr id="0" name=""/>
                      <p:cNvPicPr>
                        <a:picLocks noChangeAspect="1" noChangeArrowheads="1"/>
                      </p:cNvPicPr>
                      <p:nvPr/>
                    </p:nvPicPr>
                    <p:blipFill>
                      <a:blip r:embed="rId24"/>
                      <a:srcRect/>
                      <a:stretch>
                        <a:fillRect/>
                      </a:stretch>
                    </p:blipFill>
                    <p:spPr bwMode="auto">
                      <a:xfrm>
                        <a:off x="4843463" y="5257800"/>
                        <a:ext cx="376713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2610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000" b="1" dirty="0" smtClean="0">
                <a:ea typeface="ＭＳ Ｐゴシック" pitchFamily="-84" charset="-128"/>
                <a:cs typeface="ＭＳ Ｐゴシック" pitchFamily="-84" charset="-128"/>
              </a:rPr>
              <a:t>Special Project #4</a:t>
            </a:r>
            <a:endParaRPr lang="en-US" sz="4000" b="1"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685800"/>
            <a:ext cx="8001000" cy="5486400"/>
          </a:xfrm>
        </p:spPr>
        <p:txBody>
          <a:bodyPr/>
          <a:lstStyle/>
          <a:p>
            <a:pPr marL="457200" indent="-457200" algn="l" eaLnBrk="1" hangingPunct="1">
              <a:buFont typeface="Arial"/>
              <a:buChar char="•"/>
            </a:pPr>
            <a:r>
              <a:rPr lang="en-US" dirty="0" smtClean="0">
                <a:ea typeface="ＭＳ Ｐゴシック" pitchFamily="-84" charset="-128"/>
                <a:cs typeface="ＭＳ Ｐゴシック" pitchFamily="-84" charset="-128"/>
              </a:rPr>
              <a:t>Prove that the wave function </a:t>
            </a:r>
            <a:r>
              <a:rPr lang="en-US" dirty="0" err="1" smtClean="0">
                <a:latin typeface="Symbol" charset="2"/>
                <a:ea typeface="ＭＳ Ｐゴシック" pitchFamily="-84" charset="-128"/>
                <a:cs typeface="Symbol" charset="2"/>
              </a:rPr>
              <a:t>Ψ</a:t>
            </a:r>
            <a:r>
              <a:rPr lang="en-US" dirty="0" smtClean="0">
                <a:ea typeface="ＭＳ Ｐゴシック" pitchFamily="-84" charset="-128"/>
                <a:cs typeface="ＭＳ Ｐゴシック" pitchFamily="-84" charset="-128"/>
              </a:rPr>
              <a:t>=</a:t>
            </a:r>
            <a:r>
              <a:rPr lang="en-US" dirty="0" err="1" smtClean="0">
                <a:ea typeface="ＭＳ Ｐゴシック" pitchFamily="-84" charset="-128"/>
                <a:cs typeface="ＭＳ Ｐゴシック" pitchFamily="-84" charset="-128"/>
              </a:rPr>
              <a:t>A[sin(kx-</a:t>
            </a:r>
            <a:r>
              <a:rPr lang="en-US" dirty="0" err="1" smtClean="0">
                <a:latin typeface="Symbol" charset="2"/>
                <a:ea typeface="ＭＳ Ｐゴシック" pitchFamily="-84" charset="-128"/>
                <a:cs typeface="Symbol" charset="2"/>
              </a:rPr>
              <a:t>ω</a:t>
            </a:r>
            <a:r>
              <a:rPr lang="en-US" dirty="0" err="1" smtClean="0">
                <a:ea typeface="ＭＳ Ｐゴシック" pitchFamily="-84" charset="-128"/>
                <a:cs typeface="ＭＳ Ｐゴシック" pitchFamily="-84" charset="-128"/>
              </a:rPr>
              <a:t>t)+icos(kx-</a:t>
            </a:r>
            <a:r>
              <a:rPr lang="en-US" dirty="0" err="1" smtClean="0">
                <a:latin typeface="Symbol" charset="2"/>
                <a:ea typeface="ＭＳ Ｐゴシック" pitchFamily="-84" charset="-128"/>
                <a:cs typeface="Symbol" charset="2"/>
              </a:rPr>
              <a:t>ω</a:t>
            </a:r>
            <a:r>
              <a:rPr lang="en-US" dirty="0" err="1" smtClean="0">
                <a:ea typeface="ＭＳ Ｐゴシック" pitchFamily="-84" charset="-128"/>
                <a:cs typeface="ＭＳ Ｐゴシック" pitchFamily="-84" charset="-128"/>
              </a:rPr>
              <a:t>t</a:t>
            </a:r>
            <a:r>
              <a:rPr lang="en-US" dirty="0" smtClean="0">
                <a:ea typeface="ＭＳ Ｐゴシック" pitchFamily="-84" charset="-128"/>
                <a:cs typeface="ＭＳ Ｐゴシック" pitchFamily="-84" charset="-128"/>
              </a:rPr>
              <a:t>)] is a good solution for the time-dependent </a:t>
            </a:r>
            <a:r>
              <a:rPr lang="en-US" dirty="0">
                <a:ea typeface="ＭＳ Ｐゴシック" pitchFamily="-84" charset="-128"/>
                <a:cs typeface="ＭＳ Ｐゴシック" pitchFamily="-84" charset="-128"/>
              </a:rPr>
              <a:t>Schrödinger wave </a:t>
            </a:r>
            <a:r>
              <a:rPr lang="en-US" dirty="0" smtClean="0">
                <a:ea typeface="ＭＳ Ｐゴシック" pitchFamily="-84" charset="-128"/>
                <a:cs typeface="ＭＳ Ｐゴシック" pitchFamily="-84" charset="-128"/>
              </a:rPr>
              <a:t>equation.  Do NOT use the exponential expression of the wave function. (10 points)</a:t>
            </a:r>
          </a:p>
          <a:p>
            <a:pPr marL="457200" indent="-457200" algn="l" eaLnBrk="1" hangingPunct="1">
              <a:buFont typeface="Arial"/>
              <a:buChar char="•"/>
            </a:pPr>
            <a:r>
              <a:rPr lang="en-US" dirty="0" smtClean="0">
                <a:ea typeface="ＭＳ Ｐゴシック" pitchFamily="-84" charset="-128"/>
                <a:cs typeface="ＭＳ Ｐゴシック" pitchFamily="-84" charset="-128"/>
              </a:rPr>
              <a:t>Determine whether or not the wave function </a:t>
            </a:r>
            <a:r>
              <a:rPr lang="en-US" dirty="0" err="1" smtClean="0">
                <a:latin typeface="Symbol" charset="2"/>
                <a:ea typeface="ＭＳ Ｐゴシック" pitchFamily="-84" charset="-128"/>
                <a:cs typeface="Symbol" charset="2"/>
              </a:rPr>
              <a:t>Ψ</a:t>
            </a:r>
            <a:r>
              <a:rPr lang="en-US" dirty="0" smtClean="0">
                <a:ea typeface="ＭＳ Ｐゴシック" pitchFamily="-84" charset="-128"/>
                <a:cs typeface="ＭＳ Ｐゴシック" pitchFamily="-84" charset="-128"/>
              </a:rPr>
              <a:t>=</a:t>
            </a:r>
            <a:r>
              <a:rPr lang="en-US" dirty="0" err="1" smtClean="0">
                <a:ea typeface="ＭＳ Ｐゴシック" pitchFamily="-84" charset="-128"/>
                <a:cs typeface="ＭＳ Ｐゴシック" pitchFamily="-84" charset="-128"/>
              </a:rPr>
              <a:t>Ae</a:t>
            </a:r>
            <a:r>
              <a:rPr lang="en-US" baseline="30000" dirty="0" err="1" smtClean="0">
                <a:ea typeface="ＭＳ Ｐゴシック" pitchFamily="-84" charset="-128"/>
                <a:cs typeface="ＭＳ Ｐゴシック" pitchFamily="-84" charset="-128"/>
              </a:rPr>
              <a:t>-</a:t>
            </a:r>
            <a:r>
              <a:rPr lang="en-US" baseline="30000" dirty="0" err="1" smtClean="0">
                <a:latin typeface="Symbol" charset="2"/>
                <a:ea typeface="ＭＳ Ｐゴシック" pitchFamily="-84" charset="-128"/>
                <a:cs typeface="Symbol" charset="2"/>
              </a:rPr>
              <a:t>α</a:t>
            </a:r>
            <a:r>
              <a:rPr lang="en-US" baseline="30000" dirty="0" err="1" smtClean="0">
                <a:ea typeface="ＭＳ Ｐゴシック" pitchFamily="-84" charset="-128"/>
                <a:cs typeface="ＭＳ Ｐゴシック" pitchFamily="-84" charset="-128"/>
              </a:rPr>
              <a:t>|x</a:t>
            </a:r>
            <a:r>
              <a:rPr lang="en-US" baseline="30000" dirty="0" smtClean="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satisfy the time-dependent Schrödinger wave equation. (10 points)</a:t>
            </a:r>
          </a:p>
          <a:p>
            <a:pPr marL="457200" indent="-457200" algn="l" eaLnBrk="1" hangingPunct="1">
              <a:buFont typeface="Arial"/>
              <a:buChar char="•"/>
            </a:pPr>
            <a:r>
              <a:rPr lang="en-US" dirty="0" smtClean="0">
                <a:ea typeface="ＭＳ Ｐゴシック" pitchFamily="-84" charset="-128"/>
                <a:cs typeface="ＭＳ Ｐゴシック" pitchFamily="-84" charset="-128"/>
              </a:rPr>
              <a:t>Due for this special project is Monday, </a:t>
            </a:r>
            <a:r>
              <a:rPr lang="en-US" dirty="0" smtClean="0">
                <a:ea typeface="ＭＳ Ｐゴシック" pitchFamily="-84" charset="-128"/>
                <a:cs typeface="ＭＳ Ｐゴシック" pitchFamily="-84" charset="-128"/>
              </a:rPr>
              <a:t>Apr. 7</a:t>
            </a:r>
            <a:r>
              <a:rPr lang="en-US" dirty="0" smtClean="0">
                <a:ea typeface="ＭＳ Ｐゴシック" pitchFamily="-84" charset="-128"/>
                <a:cs typeface="ＭＳ Ｐゴシック" pitchFamily="-84" charset="-128"/>
              </a:rPr>
              <a:t>.</a:t>
            </a:r>
            <a:endParaRPr lang="en-US" dirty="0" smtClean="0">
              <a:ea typeface="ＭＳ Ｐゴシック" pitchFamily="-84" charset="-128"/>
              <a:cs typeface="ＭＳ Ｐゴシック" pitchFamily="-84" charset="-128"/>
            </a:endParaRPr>
          </a:p>
          <a:p>
            <a:pPr marL="457200" indent="-457200" algn="l" eaLnBrk="1" hangingPunct="1">
              <a:buFont typeface="Arial"/>
              <a:buChar char="•"/>
            </a:pPr>
            <a:r>
              <a:rPr lang="en-US" dirty="0" smtClean="0">
                <a:ea typeface="ＭＳ Ｐゴシック" pitchFamily="-84" charset="-128"/>
                <a:cs typeface="ＭＳ Ｐゴシック" pitchFamily="-84" charset="-128"/>
              </a:rPr>
              <a:t>You MUST have your own answers!</a:t>
            </a:r>
          </a:p>
          <a:p>
            <a:pPr marL="571500" indent="-571500" algn="l" eaLnBrk="1" hangingPunct="1">
              <a:buFont typeface="Arial"/>
              <a:buChar char="•"/>
            </a:pPr>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Mar. 26, 2014</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3</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222644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0523"/>
          <p:cNvPicPr>
            <a:picLocks noChangeAspect="1" noChangeArrowheads="1"/>
          </p:cNvPicPr>
          <p:nvPr/>
        </p:nvPicPr>
        <p:blipFill>
          <a:blip r:embed="rId2"/>
          <a:srcRect b="2507"/>
          <a:stretch>
            <a:fillRect/>
          </a:stretch>
        </p:blipFill>
        <p:spPr bwMode="auto">
          <a:xfrm>
            <a:off x="4419600" y="1219200"/>
            <a:ext cx="4546600" cy="4876800"/>
          </a:xfrm>
          <a:prstGeom prst="rect">
            <a:avLst/>
          </a:prstGeom>
          <a:noFill/>
          <a:ln w="9525">
            <a:noFill/>
            <a:miter lim="800000"/>
            <a:headEnd/>
            <a:tailEnd/>
          </a:ln>
        </p:spPr>
      </p:pic>
      <p:sp>
        <p:nvSpPr>
          <p:cNvPr id="100354"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Probability of the Particle</a:t>
            </a:r>
          </a:p>
        </p:txBody>
      </p:sp>
      <p:sp>
        <p:nvSpPr>
          <p:cNvPr id="39940" name="Rectangle 3"/>
          <p:cNvSpPr>
            <a:spLocks noGrp="1" noChangeArrowheads="1"/>
          </p:cNvSpPr>
          <p:nvPr>
            <p:ph type="body" sz="half" idx="1"/>
          </p:nvPr>
        </p:nvSpPr>
        <p:spPr>
          <a:xfrm>
            <a:off x="457200" y="685800"/>
            <a:ext cx="3887788" cy="4800600"/>
          </a:xfrm>
        </p:spPr>
        <p:txBody>
          <a:bodyPr/>
          <a:lstStyle/>
          <a:p>
            <a:pPr marL="533400" indent="-533400" eaLnBrk="1" hangingPunct="1"/>
            <a:r>
              <a:rPr lang="en-US" sz="2800" dirty="0" smtClean="0">
                <a:cs typeface="ＭＳ Ｐゴシック" pitchFamily="-84" charset="-128"/>
              </a:rPr>
              <a:t>The </a:t>
            </a:r>
            <a:r>
              <a:rPr lang="en-US" sz="2800" dirty="0">
                <a:cs typeface="ＭＳ Ｐゴシック" pitchFamily="-84" charset="-128"/>
              </a:rPr>
              <a:t>probability of observing the particle between </a:t>
            </a:r>
            <a:r>
              <a:rPr lang="en-US" sz="2800" i="1" dirty="0" err="1">
                <a:cs typeface="ＭＳ Ｐゴシック" pitchFamily="-84" charset="-128"/>
              </a:rPr>
              <a:t>x</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 </a:t>
            </a:r>
            <a:r>
              <a:rPr lang="en-US" sz="2800" i="1" dirty="0" err="1">
                <a:cs typeface="ＭＳ Ｐゴシック" pitchFamily="-84" charset="-128"/>
              </a:rPr>
              <a:t>dx</a:t>
            </a:r>
            <a:r>
              <a:rPr lang="en-US" sz="2800" dirty="0">
                <a:cs typeface="ＭＳ Ｐゴシック" pitchFamily="-84" charset="-128"/>
              </a:rPr>
              <a:t> in each state </a:t>
            </a:r>
            <a:r>
              <a:rPr lang="en-US" sz="2800" dirty="0" smtClean="0">
                <a:cs typeface="ＭＳ Ｐゴシック" pitchFamily="-84" charset="-128"/>
              </a:rPr>
              <a:t>is</a:t>
            </a:r>
          </a:p>
          <a:p>
            <a:pPr marL="533400" indent="-533400" eaLnBrk="1" hangingPunct="1">
              <a:buNone/>
            </a:pPr>
            <a:endParaRPr lang="en-US" sz="2800" dirty="0" smtClean="0">
              <a:cs typeface="ＭＳ Ｐゴシック" pitchFamily="-84" charset="-128"/>
            </a:endParaRPr>
          </a:p>
          <a:p>
            <a:pPr marL="533400" indent="-533400" eaLnBrk="1" hangingPunct="1"/>
            <a:r>
              <a:rPr lang="en-US" sz="2800" dirty="0" smtClean="0">
                <a:cs typeface="ＭＳ Ｐゴシック" pitchFamily="-84" charset="-128"/>
              </a:rPr>
              <a:t>Note </a:t>
            </a:r>
            <a:r>
              <a:rPr lang="en-US" sz="2800" dirty="0">
                <a:cs typeface="ＭＳ Ｐゴシック" pitchFamily="-84" charset="-128"/>
              </a:rPr>
              <a:t>that </a:t>
            </a:r>
            <a:r>
              <a:rPr lang="en-US" sz="2800" i="1" dirty="0">
                <a:cs typeface="ＭＳ Ｐゴシック" pitchFamily="-84" charset="-128"/>
              </a:rPr>
              <a:t>E</a:t>
            </a:r>
            <a:r>
              <a:rPr lang="en-US" sz="2800" baseline="-25000" dirty="0">
                <a:cs typeface="ＭＳ Ｐゴシック" pitchFamily="-84" charset="-128"/>
              </a:rPr>
              <a:t>0</a:t>
            </a:r>
            <a:r>
              <a:rPr lang="en-US" sz="2800" dirty="0">
                <a:cs typeface="ＭＳ Ｐゴシック" pitchFamily="-84" charset="-128"/>
              </a:rPr>
              <a:t> = 0 is not a possible energy </a:t>
            </a:r>
            <a:r>
              <a:rPr lang="en-US" sz="2800" dirty="0" smtClean="0">
                <a:cs typeface="ＭＳ Ｐゴシック" pitchFamily="-84" charset="-128"/>
              </a:rPr>
              <a:t>level.</a:t>
            </a:r>
          </a:p>
          <a:p>
            <a:pPr marL="533400" indent="-533400" eaLnBrk="1" hangingPunct="1"/>
            <a:r>
              <a:rPr lang="en-US" sz="2800" dirty="0" smtClean="0">
                <a:cs typeface="ＭＳ Ｐゴシック" pitchFamily="-84" charset="-128"/>
              </a:rPr>
              <a:t>The </a:t>
            </a:r>
            <a:r>
              <a:rPr lang="en-US" sz="2800" dirty="0">
                <a:cs typeface="ＭＳ Ｐゴシック" pitchFamily="-84" charset="-128"/>
              </a:rPr>
              <a:t>concept of energy levels, as first discussed in the Bohr model, has surfaced in a natural way by using waves.</a:t>
            </a:r>
          </a:p>
        </p:txBody>
      </p:sp>
      <p:pic>
        <p:nvPicPr>
          <p:cNvPr id="39941" name="Picture 14"/>
          <p:cNvPicPr preferRelativeResize="0">
            <a:picLocks noChangeAspect="1" noChangeArrowheads="1"/>
          </p:cNvPicPr>
          <p:nvPr/>
        </p:nvPicPr>
        <p:blipFill>
          <a:blip r:embed="rId3"/>
          <a:srcRect/>
          <a:stretch>
            <a:fillRect/>
          </a:stretch>
        </p:blipFill>
        <p:spPr bwMode="auto">
          <a:xfrm>
            <a:off x="1222375" y="2514600"/>
            <a:ext cx="2435225" cy="4667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Wednesday, Mar. 26, 2014</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4</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623122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000" b="1" dirty="0">
                <a:ea typeface="ＭＳ Ｐゴシック" pitchFamily="-84" charset="-128"/>
                <a:cs typeface="ＭＳ Ｐゴシック" pitchFamily="-84" charset="-128"/>
              </a:rPr>
              <a:t>The Schrödinger </a:t>
            </a:r>
            <a:r>
              <a:rPr lang="en-US" sz="4000" b="1" dirty="0" smtClean="0">
                <a:ea typeface="ＭＳ Ｐゴシック" pitchFamily="-84" charset="-128"/>
                <a:cs typeface="ＭＳ Ｐゴシック" pitchFamily="-84" charset="-128"/>
              </a:rPr>
              <a:t>Wave Equation</a:t>
            </a:r>
            <a:endParaRPr lang="en-US" sz="4000" b="1"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685800"/>
            <a:ext cx="8001000" cy="5486400"/>
          </a:xfrm>
        </p:spPr>
        <p:txBody>
          <a:bodyPr/>
          <a:lstStyle/>
          <a:p>
            <a:pPr marL="457200" indent="-457200" algn="l" eaLnBrk="1" hangingPunct="1">
              <a:buFont typeface="Arial"/>
              <a:buChar char="•"/>
            </a:pPr>
            <a:r>
              <a:rPr lang="en-US" dirty="0" smtClean="0">
                <a:ea typeface="ＭＳ Ｐゴシック" pitchFamily="-84" charset="-128"/>
                <a:cs typeface="ＭＳ Ｐゴシック" pitchFamily="-84" charset="-128"/>
              </a:rPr>
              <a:t>Erwin Schrödinger and Werner </a:t>
            </a:r>
            <a:r>
              <a:rPr lang="en-US" dirty="0" err="1" smtClean="0">
                <a:ea typeface="ＭＳ Ｐゴシック" pitchFamily="-84" charset="-128"/>
                <a:cs typeface="ＭＳ Ｐゴシック" pitchFamily="-84" charset="-128"/>
              </a:rPr>
              <a:t>Heinsenberg</a:t>
            </a:r>
            <a:r>
              <a:rPr lang="en-US" dirty="0" smtClean="0">
                <a:ea typeface="ＭＳ Ｐゴシック" pitchFamily="-84" charset="-128"/>
                <a:cs typeface="ＭＳ Ｐゴシック" pitchFamily="-84" charset="-128"/>
              </a:rPr>
              <a:t> proposed quantum theory in 1920</a:t>
            </a:r>
          </a:p>
          <a:p>
            <a:pPr marL="1200150" lvl="1" indent="-457200" eaLnBrk="1" hangingPunct="1">
              <a:buFont typeface="Arial"/>
              <a:buChar char="•"/>
            </a:pPr>
            <a:r>
              <a:rPr lang="en-US" dirty="0" smtClean="0">
                <a:ea typeface="ＭＳ Ｐゴシック" pitchFamily="-84" charset="-128"/>
                <a:cs typeface="ＭＳ Ｐゴシック" pitchFamily="-84" charset="-128"/>
              </a:rPr>
              <a:t>The two proposed very different forms of equations</a:t>
            </a:r>
          </a:p>
          <a:p>
            <a:pPr marL="1200150" lvl="1" indent="-457200" eaLnBrk="1" hangingPunct="1">
              <a:buFont typeface="Arial"/>
              <a:buChar char="•"/>
            </a:pPr>
            <a:r>
              <a:rPr lang="en-US" dirty="0" err="1" smtClean="0">
                <a:ea typeface="ＭＳ Ｐゴシック" pitchFamily="-84" charset="-128"/>
                <a:cs typeface="ＭＳ Ｐゴシック" pitchFamily="-84" charset="-128"/>
              </a:rPr>
              <a:t>Heinserberg</a:t>
            </a:r>
            <a:r>
              <a:rPr lang="en-US" dirty="0" smtClean="0">
                <a:ea typeface="ＭＳ Ｐゴシック" pitchFamily="-84" charset="-128"/>
                <a:cs typeface="ＭＳ Ｐゴシック" pitchFamily="-84" charset="-128"/>
              </a:rPr>
              <a:t>: Matrix based framework</a:t>
            </a:r>
          </a:p>
          <a:p>
            <a:pPr marL="1200150" lvl="1" indent="-457200" eaLnBrk="1" hangingPunct="1">
              <a:buFont typeface="Arial"/>
              <a:buChar char="•"/>
            </a:pPr>
            <a:r>
              <a:rPr lang="en-US" dirty="0" smtClean="0">
                <a:ea typeface="ＭＳ Ｐゴシック" pitchFamily="-84" charset="-128"/>
                <a:cs typeface="ＭＳ Ｐゴシック" pitchFamily="-84" charset="-128"/>
              </a:rPr>
              <a:t>Schrödinger: Wave mechanics, similar to the classical wave equation</a:t>
            </a:r>
          </a:p>
          <a:p>
            <a:pPr marL="457200" indent="-457200" algn="just" eaLnBrk="1" hangingPunct="1">
              <a:buFont typeface="Arial"/>
              <a:buChar char="•"/>
            </a:pPr>
            <a:r>
              <a:rPr lang="en-US" dirty="0" smtClean="0">
                <a:ea typeface="ＭＳ Ｐゴシック" pitchFamily="-84" charset="-128"/>
                <a:cs typeface="ＭＳ Ｐゴシック" pitchFamily="-84" charset="-128"/>
              </a:rPr>
              <a:t>Paul Dirac and Schrödinger later on proved that the two give identical results</a:t>
            </a:r>
          </a:p>
          <a:p>
            <a:pPr marL="457200" indent="-457200" algn="just" eaLnBrk="1" hangingPunct="1">
              <a:buFont typeface="Arial"/>
              <a:buChar char="•"/>
            </a:pPr>
            <a:r>
              <a:rPr lang="en-US" dirty="0" smtClean="0">
                <a:ea typeface="ＭＳ Ｐゴシック" pitchFamily="-84" charset="-128"/>
                <a:cs typeface="ＭＳ Ｐゴシック" pitchFamily="-84" charset="-128"/>
              </a:rPr>
              <a:t>The probabilistic nature of quantum theory is contradictory to the direct cause and effect seen in classical physics and makes it difficult to grasp!</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Mar. 26, 2014</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5</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9136469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b="1" dirty="0" smtClean="0">
                <a:ea typeface="ＭＳ Ｐゴシック" pitchFamily="-84" charset="-128"/>
                <a:cs typeface="ＭＳ Ｐゴシック" pitchFamily="-84" charset="-128"/>
              </a:rPr>
              <a:t>The </a:t>
            </a:r>
            <a:r>
              <a:rPr lang="en-US" b="1" dirty="0">
                <a:ea typeface="ＭＳ Ｐゴシック" pitchFamily="-84" charset="-128"/>
                <a:cs typeface="ＭＳ Ｐゴシック" pitchFamily="-84" charset="-128"/>
              </a:rPr>
              <a:t>Schrödinger Wave Equation</a:t>
            </a:r>
          </a:p>
        </p:txBody>
      </p:sp>
      <p:sp>
        <p:nvSpPr>
          <p:cNvPr id="18434" name="Rectangle 3"/>
          <p:cNvSpPr>
            <a:spLocks noGrp="1" noChangeArrowheads="1"/>
          </p:cNvSpPr>
          <p:nvPr>
            <p:ph type="subTitle" idx="1"/>
          </p:nvPr>
        </p:nvSpPr>
        <p:spPr>
          <a:xfrm>
            <a:off x="457200" y="685800"/>
            <a:ext cx="8001000" cy="4114800"/>
          </a:xfrm>
        </p:spPr>
        <p:txBody>
          <a:bodyPr/>
          <a:lstStyle/>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Schrödinger wave equation in its time-dependent form for a particle of energy </a:t>
            </a:r>
            <a:r>
              <a:rPr lang="en-US" sz="2800" i="1" dirty="0">
                <a:ea typeface="ＭＳ Ｐゴシック" pitchFamily="-84" charset="-128"/>
                <a:cs typeface="ＭＳ Ｐゴシック" pitchFamily="-84" charset="-128"/>
              </a:rPr>
              <a:t>E</a:t>
            </a:r>
            <a:r>
              <a:rPr lang="en-US" sz="2800" dirty="0">
                <a:ea typeface="ＭＳ Ｐゴシック" pitchFamily="-84" charset="-128"/>
                <a:cs typeface="ＭＳ Ｐゴシック" pitchFamily="-84" charset="-128"/>
              </a:rPr>
              <a:t> moving in a potential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in one dimension is</a:t>
            </a:r>
            <a:endParaRPr lang="en-US" sz="2800" dirty="0" smtClean="0">
              <a:ea typeface="ＭＳ Ｐゴシック" pitchFamily="-84" charset="-128"/>
              <a:cs typeface="ＭＳ Ｐゴシック" pitchFamily="-84" charset="-128"/>
            </a:endParaRPr>
          </a:p>
          <a:p>
            <a:pPr marL="342900" indent="-342900" algn="l" eaLnBrk="1" hangingPunct="1">
              <a:buNone/>
            </a:pPr>
            <a:endParaRPr lang="en-US" sz="28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extension into three dimensions is</a:t>
            </a: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smtClean="0">
              <a:ea typeface="ＭＳ Ｐゴシック" pitchFamily="-84" charset="-128"/>
              <a:cs typeface="ＭＳ Ｐゴシック" pitchFamily="-84" charset="-128"/>
            </a:endParaRPr>
          </a:p>
          <a:p>
            <a:pPr marL="342900" indent="-342900" algn="l" eaLnBrk="1" hangingPunct="1"/>
            <a:r>
              <a:rPr lang="en-US" sz="2800" dirty="0" smtClean="0">
                <a:ea typeface="ＭＳ Ｐゴシック" pitchFamily="-84" charset="-128"/>
                <a:cs typeface="ＭＳ Ｐゴシック" pitchFamily="-84" charset="-128"/>
              </a:rPr>
              <a:t>where	     </a:t>
            </a:r>
            <a:r>
              <a:rPr lang="en-US" sz="2800" dirty="0">
                <a:ea typeface="ＭＳ Ｐゴシック" pitchFamily="-84" charset="-128"/>
                <a:cs typeface="ＭＳ Ｐゴシック" pitchFamily="-84" charset="-128"/>
              </a:rPr>
              <a:t>is an imaginary number</a:t>
            </a:r>
            <a:endParaRPr lang="en-US" sz="2800" i="1" dirty="0">
              <a:latin typeface="Harlow Solid Italic" pitchFamily="82" charset="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dirty="0">
              <a:ea typeface="ＭＳ Ｐゴシック" pitchFamily="-84" charset="-128"/>
              <a:cs typeface="ＭＳ Ｐゴシック" pitchFamily="-84" charset="-128"/>
            </a:endParaRPr>
          </a:p>
        </p:txBody>
      </p:sp>
      <p:pic>
        <p:nvPicPr>
          <p:cNvPr id="18437" name="Picture 15"/>
          <p:cNvPicPr preferRelativeResize="0">
            <a:picLocks noChangeAspect="1" noChangeArrowheads="1"/>
          </p:cNvPicPr>
          <p:nvPr/>
        </p:nvPicPr>
        <p:blipFill>
          <a:blip r:embed="rId3"/>
          <a:srcRect/>
          <a:stretch>
            <a:fillRect/>
          </a:stretch>
        </p:blipFill>
        <p:spPr bwMode="auto">
          <a:xfrm>
            <a:off x="1898650" y="5273675"/>
            <a:ext cx="768350" cy="2889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Wednesday, Mar. 26, 2014</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03453259"/>
              </p:ext>
            </p:extLst>
          </p:nvPr>
        </p:nvGraphicFramePr>
        <p:xfrm>
          <a:off x="2147888" y="2057400"/>
          <a:ext cx="5457825" cy="928688"/>
        </p:xfrm>
        <a:graphic>
          <a:graphicData uri="http://schemas.openxmlformats.org/presentationml/2006/ole">
            <mc:AlternateContent xmlns:mc="http://schemas.openxmlformats.org/markup-compatibility/2006">
              <mc:Choice xmlns:v="urn:schemas-microsoft-com:vml" Requires="v">
                <p:oleObj spid="_x0000_s1038" name="Equation" r:id="rId4" imgW="2463800" imgH="419100" progId="Equation.DSMT4">
                  <p:embed/>
                </p:oleObj>
              </mc:Choice>
              <mc:Fallback>
                <p:oleObj name="Equation" r:id="rId4" imgW="2463800" imgH="419100" progId="Equation.DSMT4">
                  <p:embed/>
                  <p:pic>
                    <p:nvPicPr>
                      <p:cNvPr id="0" name=""/>
                      <p:cNvPicPr>
                        <a:picLocks noChangeAspect="1" noChangeArrowheads="1"/>
                      </p:cNvPicPr>
                      <p:nvPr/>
                    </p:nvPicPr>
                    <p:blipFill>
                      <a:blip r:embed="rId5"/>
                      <a:srcRect/>
                      <a:stretch>
                        <a:fillRect/>
                      </a:stretch>
                    </p:blipFill>
                    <p:spPr bwMode="auto">
                      <a:xfrm>
                        <a:off x="2147888" y="2057400"/>
                        <a:ext cx="5457825"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3"/>
          <p:cNvGraphicFramePr>
            <a:graphicFrameLocks noChangeAspect="1"/>
          </p:cNvGraphicFramePr>
          <p:nvPr>
            <p:extLst>
              <p:ext uri="{D42A27DB-BD31-4B8C-83A1-F6EECF244321}">
                <p14:modId xmlns:p14="http://schemas.microsoft.com/office/powerpoint/2010/main" val="3574789609"/>
              </p:ext>
            </p:extLst>
          </p:nvPr>
        </p:nvGraphicFramePr>
        <p:xfrm>
          <a:off x="1367883" y="3810000"/>
          <a:ext cx="7090317" cy="1066800"/>
        </p:xfrm>
        <a:graphic>
          <a:graphicData uri="http://schemas.openxmlformats.org/presentationml/2006/ole">
            <mc:AlternateContent xmlns:mc="http://schemas.openxmlformats.org/markup-compatibility/2006">
              <mc:Choice xmlns:v="urn:schemas-microsoft-com:vml" Requires="v">
                <p:oleObj spid="_x0000_s1039" name="Equation" r:id="rId6" imgW="3124200" imgH="469900" progId="Equation.DSMT4">
                  <p:embed/>
                </p:oleObj>
              </mc:Choice>
              <mc:Fallback>
                <p:oleObj name="Equation" r:id="rId6" imgW="3124200" imgH="469900" progId="Equation.DSMT4">
                  <p:embed/>
                  <p:pic>
                    <p:nvPicPr>
                      <p:cNvPr id="0" name=""/>
                      <p:cNvPicPr>
                        <a:picLocks noChangeAspect="1" noChangeArrowheads="1"/>
                      </p:cNvPicPr>
                      <p:nvPr/>
                    </p:nvPicPr>
                    <p:blipFill>
                      <a:blip r:embed="rId7"/>
                      <a:srcRect/>
                      <a:stretch>
                        <a:fillRect/>
                      </a:stretch>
                    </p:blipFill>
                    <p:spPr bwMode="auto">
                      <a:xfrm>
                        <a:off x="1367883" y="3810000"/>
                        <a:ext cx="709031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7774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1371600"/>
          </a:xfrm>
        </p:spPr>
        <p:txBody>
          <a:bodyPr/>
          <a:lstStyle/>
          <a:p>
            <a:pPr marL="0" indent="0" eaLnBrk="1" hangingPunct="1">
              <a:spcBef>
                <a:spcPts val="0"/>
              </a:spcBef>
              <a:buNone/>
            </a:pPr>
            <a:r>
              <a:rPr lang="en-US" sz="2000" dirty="0" smtClean="0">
                <a:cs typeface="ＭＳ Ｐゴシック" pitchFamily="-84" charset="-128"/>
              </a:rPr>
              <a:t>The wave equation must be linear so that we can use the superposition principle to.  Prove that the wave function in Schrodinger equation is linear by showing that it is satisfied for the wave equation </a:t>
            </a:r>
            <a:r>
              <a:rPr lang="en-US" sz="2000" dirty="0" err="1" smtClean="0">
                <a:latin typeface="Symbol" charset="2"/>
                <a:cs typeface="Symbol" charset="2"/>
              </a:rPr>
              <a:t>Ψ</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)=aΨ</a:t>
            </a:r>
            <a:r>
              <a:rPr lang="en-US" sz="2000" baseline="-25000" dirty="0" smtClean="0">
                <a:latin typeface="Symbol" charset="2"/>
                <a:cs typeface="Symbol" charset="2"/>
              </a:rPr>
              <a:t>1</a:t>
            </a:r>
            <a:r>
              <a:rPr lang="en-US" sz="2000" dirty="0" smtClean="0">
                <a:latin typeface="Symbol" charset="2"/>
                <a:cs typeface="Symbol" charset="2"/>
              </a:rPr>
              <a:t> (x,t)+bΨ</a:t>
            </a:r>
            <a:r>
              <a:rPr lang="en-US" sz="2000" baseline="-25000" dirty="0" smtClean="0">
                <a:latin typeface="Symbol" charset="2"/>
                <a:cs typeface="Symbol" charset="2"/>
              </a:rPr>
              <a:t>2 </a:t>
            </a:r>
            <a:r>
              <a:rPr lang="en-US" sz="2000" dirty="0" smtClean="0">
                <a:latin typeface="Symbol" charset="2"/>
                <a:cs typeface="Symbol" charset="2"/>
              </a:rPr>
              <a:t>(</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latin typeface="+mj-lt"/>
                <a:cs typeface="Symbol" charset="2"/>
              </a:rPr>
              <a:t>where a and </a:t>
            </a:r>
            <a:r>
              <a:rPr lang="en-US" sz="2000" dirty="0" err="1" smtClean="0">
                <a:latin typeface="+mj-lt"/>
                <a:cs typeface="Symbol" charset="2"/>
              </a:rPr>
              <a:t>b</a:t>
            </a:r>
            <a:r>
              <a:rPr lang="en-US" sz="2000" dirty="0" smtClean="0">
                <a:latin typeface="+mj-lt"/>
                <a:cs typeface="Symbol" charset="2"/>
              </a:rPr>
              <a:t> are constants and </a:t>
            </a:r>
            <a:r>
              <a:rPr lang="en-US" sz="2000" dirty="0" smtClean="0">
                <a:latin typeface="Symbol" charset="2"/>
                <a:cs typeface="Symbol" charset="2"/>
              </a:rPr>
              <a:t>Ψ</a:t>
            </a:r>
            <a:r>
              <a:rPr lang="en-US" sz="2000" baseline="-25000" dirty="0" smtClean="0">
                <a:latin typeface="Symbol" charset="2"/>
                <a:cs typeface="Symbol" charset="2"/>
              </a:rPr>
              <a:t>1</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cs typeface="Symbol" charset="2"/>
              </a:rPr>
              <a:t>and</a:t>
            </a:r>
            <a:r>
              <a:rPr lang="en-US" sz="2000" dirty="0" smtClean="0">
                <a:latin typeface="Symbol" charset="2"/>
                <a:cs typeface="Symbol" charset="2"/>
              </a:rPr>
              <a:t> Ψ</a:t>
            </a:r>
            <a:r>
              <a:rPr lang="en-US" sz="2000" baseline="-25000" dirty="0" smtClean="0">
                <a:latin typeface="Symbol" charset="2"/>
                <a:cs typeface="Symbol" charset="2"/>
              </a:rPr>
              <a:t>2</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cs typeface="Symbol" charset="2"/>
              </a:rPr>
              <a:t>describe two waves each satisfying the Schrodinger Eq.</a:t>
            </a:r>
            <a:endParaRPr lang="en-US" sz="2000" dirty="0">
              <a:cs typeface="Symbol" charset="2"/>
            </a:endParaRPr>
          </a:p>
        </p:txBody>
      </p:sp>
      <p:sp>
        <p:nvSpPr>
          <p:cNvPr id="22531" name="Rectangle 9"/>
          <p:cNvSpPr>
            <a:spLocks noGrp="1" noChangeArrowheads="1"/>
          </p:cNvSpPr>
          <p:nvPr>
            <p:ph type="title"/>
          </p:nvPr>
        </p:nvSpPr>
        <p:spPr>
          <a:xfrm>
            <a:off x="228600" y="-76200"/>
            <a:ext cx="8686800" cy="838200"/>
          </a:xfrm>
        </p:spPr>
        <p:txBody>
          <a:bodyPr/>
          <a:lstStyle/>
          <a:p>
            <a:pPr eaLnBrk="1" hangingPunct="1"/>
            <a:r>
              <a:rPr lang="en-US" sz="4000" b="1" dirty="0" smtClean="0">
                <a:cs typeface="ＭＳ Ｐゴシック" pitchFamily="-84" charset="-128"/>
              </a:rPr>
              <a:t>Ex 6.1: Wave equation and Superposition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16777" name="Object 9"/>
          <p:cNvGraphicFramePr>
            <a:graphicFrameLocks noChangeAspect="1"/>
          </p:cNvGraphicFramePr>
          <p:nvPr>
            <p:extLst>
              <p:ext uri="{D42A27DB-BD31-4B8C-83A1-F6EECF244321}">
                <p14:modId xmlns:p14="http://schemas.microsoft.com/office/powerpoint/2010/main" val="2423142773"/>
              </p:ext>
            </p:extLst>
          </p:nvPr>
        </p:nvGraphicFramePr>
        <p:xfrm>
          <a:off x="466725" y="2208213"/>
          <a:ext cx="1358900" cy="285750"/>
        </p:xfrm>
        <a:graphic>
          <a:graphicData uri="http://schemas.openxmlformats.org/presentationml/2006/ole">
            <mc:AlternateContent xmlns:mc="http://schemas.openxmlformats.org/markup-compatibility/2006">
              <mc:Choice xmlns:v="urn:schemas-microsoft-com:vml" Requires="v">
                <p:oleObj spid="_x0000_s276542" name="Equation" r:id="rId3" imgW="965200" imgH="203200" progId="Equation.DSMT4">
                  <p:embed/>
                </p:oleObj>
              </mc:Choice>
              <mc:Fallback>
                <p:oleObj name="Equation" r:id="rId3" imgW="965200" imgH="203200" progId="Equation.DSMT4">
                  <p:embed/>
                  <p:pic>
                    <p:nvPicPr>
                      <p:cNvPr id="0" name=""/>
                      <p:cNvPicPr>
                        <a:picLocks noChangeAspect="1" noChangeArrowheads="1"/>
                      </p:cNvPicPr>
                      <p:nvPr/>
                    </p:nvPicPr>
                    <p:blipFill>
                      <a:blip r:embed="rId4"/>
                      <a:srcRect/>
                      <a:stretch>
                        <a:fillRect/>
                      </a:stretch>
                    </p:blipFill>
                    <p:spPr bwMode="auto">
                      <a:xfrm>
                        <a:off x="466725" y="2208213"/>
                        <a:ext cx="13589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59" name="Object 11"/>
          <p:cNvGraphicFramePr>
            <a:graphicFrameLocks noChangeAspect="1"/>
          </p:cNvGraphicFramePr>
          <p:nvPr>
            <p:extLst>
              <p:ext uri="{D42A27DB-BD31-4B8C-83A1-F6EECF244321}">
                <p14:modId xmlns:p14="http://schemas.microsoft.com/office/powerpoint/2010/main" val="3865213795"/>
              </p:ext>
            </p:extLst>
          </p:nvPr>
        </p:nvGraphicFramePr>
        <p:xfrm>
          <a:off x="466725" y="2698750"/>
          <a:ext cx="3381375" cy="552450"/>
        </p:xfrm>
        <a:graphic>
          <a:graphicData uri="http://schemas.openxmlformats.org/presentationml/2006/ole">
            <mc:AlternateContent xmlns:mc="http://schemas.openxmlformats.org/markup-compatibility/2006">
              <mc:Choice xmlns:v="urn:schemas-microsoft-com:vml" Requires="v">
                <p:oleObj spid="_x0000_s276543" name="Equation" r:id="rId5" imgW="2400300" imgH="393700" progId="Equation.DSMT4">
                  <p:embed/>
                </p:oleObj>
              </mc:Choice>
              <mc:Fallback>
                <p:oleObj name="Equation" r:id="rId5" imgW="2400300" imgH="393700" progId="Equation.DSMT4">
                  <p:embed/>
                  <p:pic>
                    <p:nvPicPr>
                      <p:cNvPr id="0" name=""/>
                      <p:cNvPicPr>
                        <a:picLocks noChangeAspect="1" noChangeArrowheads="1"/>
                      </p:cNvPicPr>
                      <p:nvPr/>
                    </p:nvPicPr>
                    <p:blipFill>
                      <a:blip r:embed="rId6"/>
                      <a:srcRect/>
                      <a:stretch>
                        <a:fillRect/>
                      </a:stretch>
                    </p:blipFill>
                    <p:spPr bwMode="auto">
                      <a:xfrm>
                        <a:off x="466725" y="2698750"/>
                        <a:ext cx="33813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577625915"/>
              </p:ext>
            </p:extLst>
          </p:nvPr>
        </p:nvGraphicFramePr>
        <p:xfrm>
          <a:off x="458788" y="3359150"/>
          <a:ext cx="3417887" cy="554038"/>
        </p:xfrm>
        <a:graphic>
          <a:graphicData uri="http://schemas.openxmlformats.org/presentationml/2006/ole">
            <mc:AlternateContent xmlns:mc="http://schemas.openxmlformats.org/markup-compatibility/2006">
              <mc:Choice xmlns:v="urn:schemas-microsoft-com:vml" Requires="v">
                <p:oleObj spid="_x0000_s276544" name="Equation" r:id="rId7" imgW="2425700" imgH="393700" progId="Equation.DSMT4">
                  <p:embed/>
                </p:oleObj>
              </mc:Choice>
              <mc:Fallback>
                <p:oleObj name="Equation" r:id="rId7" imgW="2425700" imgH="393700" progId="Equation.DSMT4">
                  <p:embed/>
                  <p:pic>
                    <p:nvPicPr>
                      <p:cNvPr id="0" name=""/>
                      <p:cNvPicPr>
                        <a:picLocks noChangeAspect="1" noChangeArrowheads="1"/>
                      </p:cNvPicPr>
                      <p:nvPr/>
                    </p:nvPicPr>
                    <p:blipFill>
                      <a:blip r:embed="rId8"/>
                      <a:srcRect/>
                      <a:stretch>
                        <a:fillRect/>
                      </a:stretch>
                    </p:blipFill>
                    <p:spPr bwMode="auto">
                      <a:xfrm>
                        <a:off x="458788" y="3359150"/>
                        <a:ext cx="3417887"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ext uri="{D42A27DB-BD31-4B8C-83A1-F6EECF244321}">
                <p14:modId xmlns:p14="http://schemas.microsoft.com/office/powerpoint/2010/main" val="3011421427"/>
              </p:ext>
            </p:extLst>
          </p:nvPr>
        </p:nvGraphicFramePr>
        <p:xfrm>
          <a:off x="4751388" y="3336925"/>
          <a:ext cx="4097337" cy="625475"/>
        </p:xfrm>
        <a:graphic>
          <a:graphicData uri="http://schemas.openxmlformats.org/presentationml/2006/ole">
            <mc:AlternateContent xmlns:mc="http://schemas.openxmlformats.org/markup-compatibility/2006">
              <mc:Choice xmlns:v="urn:schemas-microsoft-com:vml" Requires="v">
                <p:oleObj spid="_x0000_s276545" name="Equation" r:id="rId9" imgW="2908300" imgH="444500" progId="Equation.DSMT4">
                  <p:embed/>
                </p:oleObj>
              </mc:Choice>
              <mc:Fallback>
                <p:oleObj name="Equation" r:id="rId9" imgW="2908300" imgH="444500" progId="Equation.DSMT4">
                  <p:embed/>
                  <p:pic>
                    <p:nvPicPr>
                      <p:cNvPr id="0" name=""/>
                      <p:cNvPicPr>
                        <a:picLocks noChangeAspect="1" noChangeArrowheads="1"/>
                      </p:cNvPicPr>
                      <p:nvPr/>
                    </p:nvPicPr>
                    <p:blipFill>
                      <a:blip r:embed="rId10"/>
                      <a:srcRect/>
                      <a:stretch>
                        <a:fillRect/>
                      </a:stretch>
                    </p:blipFill>
                    <p:spPr bwMode="auto">
                      <a:xfrm>
                        <a:off x="4751388" y="3336925"/>
                        <a:ext cx="4097337"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1897717499"/>
              </p:ext>
            </p:extLst>
          </p:nvPr>
        </p:nvGraphicFramePr>
        <p:xfrm>
          <a:off x="542925" y="4038600"/>
          <a:ext cx="2200275" cy="590550"/>
        </p:xfrm>
        <a:graphic>
          <a:graphicData uri="http://schemas.openxmlformats.org/presentationml/2006/ole">
            <mc:AlternateContent xmlns:mc="http://schemas.openxmlformats.org/markup-compatibility/2006">
              <mc:Choice xmlns:v="urn:schemas-microsoft-com:vml" Requires="v">
                <p:oleObj spid="_x0000_s276546" name="Equation" r:id="rId11" imgW="1562100" imgH="419100" progId="Equation.DSMT4">
                  <p:embed/>
                </p:oleObj>
              </mc:Choice>
              <mc:Fallback>
                <p:oleObj name="Equation" r:id="rId11" imgW="1562100" imgH="419100" progId="Equation.DSMT4">
                  <p:embed/>
                  <p:pic>
                    <p:nvPicPr>
                      <p:cNvPr id="0" name=""/>
                      <p:cNvPicPr>
                        <a:picLocks noChangeAspect="1" noChangeArrowheads="1"/>
                      </p:cNvPicPr>
                      <p:nvPr/>
                    </p:nvPicPr>
                    <p:blipFill>
                      <a:blip r:embed="rId12"/>
                      <a:srcRect/>
                      <a:stretch>
                        <a:fillRect/>
                      </a:stretch>
                    </p:blipFill>
                    <p:spPr bwMode="auto">
                      <a:xfrm>
                        <a:off x="542925" y="4038600"/>
                        <a:ext cx="22002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ext uri="{D42A27DB-BD31-4B8C-83A1-F6EECF244321}">
                <p14:modId xmlns:p14="http://schemas.microsoft.com/office/powerpoint/2010/main" val="3562984491"/>
              </p:ext>
            </p:extLst>
          </p:nvPr>
        </p:nvGraphicFramePr>
        <p:xfrm>
          <a:off x="466725" y="4792663"/>
          <a:ext cx="6245225" cy="661987"/>
        </p:xfrm>
        <a:graphic>
          <a:graphicData uri="http://schemas.openxmlformats.org/presentationml/2006/ole">
            <mc:AlternateContent xmlns:mc="http://schemas.openxmlformats.org/markup-compatibility/2006">
              <mc:Choice xmlns:v="urn:schemas-microsoft-com:vml" Requires="v">
                <p:oleObj spid="_x0000_s276547" name="Equation" r:id="rId13" imgW="4432300" imgH="469900" progId="Equation.DSMT4">
                  <p:embed/>
                </p:oleObj>
              </mc:Choice>
              <mc:Fallback>
                <p:oleObj name="Equation" r:id="rId13" imgW="4432300" imgH="469900" progId="Equation.DSMT4">
                  <p:embed/>
                  <p:pic>
                    <p:nvPicPr>
                      <p:cNvPr id="0" name=""/>
                      <p:cNvPicPr>
                        <a:picLocks noChangeAspect="1" noChangeArrowheads="1"/>
                      </p:cNvPicPr>
                      <p:nvPr/>
                    </p:nvPicPr>
                    <p:blipFill>
                      <a:blip r:embed="rId14"/>
                      <a:srcRect/>
                      <a:stretch>
                        <a:fillRect/>
                      </a:stretch>
                    </p:blipFill>
                    <p:spPr bwMode="auto">
                      <a:xfrm>
                        <a:off x="466725" y="4792663"/>
                        <a:ext cx="624522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ext uri="{D42A27DB-BD31-4B8C-83A1-F6EECF244321}">
                <p14:modId xmlns:p14="http://schemas.microsoft.com/office/powerpoint/2010/main" val="2361843355"/>
              </p:ext>
            </p:extLst>
          </p:nvPr>
        </p:nvGraphicFramePr>
        <p:xfrm>
          <a:off x="466725" y="5562600"/>
          <a:ext cx="5853113" cy="661988"/>
        </p:xfrm>
        <a:graphic>
          <a:graphicData uri="http://schemas.openxmlformats.org/presentationml/2006/ole">
            <mc:AlternateContent xmlns:mc="http://schemas.openxmlformats.org/markup-compatibility/2006">
              <mc:Choice xmlns:v="urn:schemas-microsoft-com:vml" Requires="v">
                <p:oleObj spid="_x0000_s276548" name="Equation" r:id="rId15" imgW="4152900" imgH="469900" progId="Equation.DSMT4">
                  <p:embed/>
                </p:oleObj>
              </mc:Choice>
              <mc:Fallback>
                <p:oleObj name="Equation" r:id="rId15" imgW="4152900" imgH="469900" progId="Equation.DSMT4">
                  <p:embed/>
                  <p:pic>
                    <p:nvPicPr>
                      <p:cNvPr id="0" name=""/>
                      <p:cNvPicPr>
                        <a:picLocks noChangeAspect="1" noChangeArrowheads="1"/>
                      </p:cNvPicPr>
                      <p:nvPr/>
                    </p:nvPicPr>
                    <p:blipFill>
                      <a:blip r:embed="rId16"/>
                      <a:srcRect/>
                      <a:stretch>
                        <a:fillRect/>
                      </a:stretch>
                    </p:blipFill>
                    <p:spPr bwMode="auto">
                      <a:xfrm>
                        <a:off x="466725" y="5562600"/>
                        <a:ext cx="5853113"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ext uri="{D42A27DB-BD31-4B8C-83A1-F6EECF244321}">
                <p14:modId xmlns:p14="http://schemas.microsoft.com/office/powerpoint/2010/main" val="681388907"/>
              </p:ext>
            </p:extLst>
          </p:nvPr>
        </p:nvGraphicFramePr>
        <p:xfrm>
          <a:off x="2401888" y="2057400"/>
          <a:ext cx="2398712" cy="588963"/>
        </p:xfrm>
        <a:graphic>
          <a:graphicData uri="http://schemas.openxmlformats.org/presentationml/2006/ole">
            <mc:AlternateContent xmlns:mc="http://schemas.openxmlformats.org/markup-compatibility/2006">
              <mc:Choice xmlns:v="urn:schemas-microsoft-com:vml" Requires="v">
                <p:oleObj spid="_x0000_s276549" name="Equation" r:id="rId17" imgW="1701800" imgH="419100" progId="Equation.DSMT4">
                  <p:embed/>
                </p:oleObj>
              </mc:Choice>
              <mc:Fallback>
                <p:oleObj name="Equation" r:id="rId17" imgW="1701800" imgH="419100" progId="Equation.DSMT4">
                  <p:embed/>
                  <p:pic>
                    <p:nvPicPr>
                      <p:cNvPr id="0" name=""/>
                      <p:cNvPicPr>
                        <a:picLocks noChangeAspect="1" noChangeArrowheads="1"/>
                      </p:cNvPicPr>
                      <p:nvPr/>
                    </p:nvPicPr>
                    <p:blipFill>
                      <a:blip r:embed="rId18"/>
                      <a:srcRect/>
                      <a:stretch>
                        <a:fillRect/>
                      </a:stretch>
                    </p:blipFill>
                    <p:spPr bwMode="auto">
                      <a:xfrm>
                        <a:off x="2401888" y="2057400"/>
                        <a:ext cx="2398712"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6" name="Object 18"/>
          <p:cNvGraphicFramePr>
            <a:graphicFrameLocks noChangeAspect="1"/>
          </p:cNvGraphicFramePr>
          <p:nvPr>
            <p:extLst>
              <p:ext uri="{D42A27DB-BD31-4B8C-83A1-F6EECF244321}">
                <p14:modId xmlns:p14="http://schemas.microsoft.com/office/powerpoint/2010/main" val="600268501"/>
              </p:ext>
            </p:extLst>
          </p:nvPr>
        </p:nvGraphicFramePr>
        <p:xfrm>
          <a:off x="5464175" y="2057400"/>
          <a:ext cx="2451100" cy="588963"/>
        </p:xfrm>
        <a:graphic>
          <a:graphicData uri="http://schemas.openxmlformats.org/presentationml/2006/ole">
            <mc:AlternateContent xmlns:mc="http://schemas.openxmlformats.org/markup-compatibility/2006">
              <mc:Choice xmlns:v="urn:schemas-microsoft-com:vml" Requires="v">
                <p:oleObj spid="_x0000_s276550" name="Equation" r:id="rId19" imgW="1739900" imgH="419100" progId="Equation.DSMT4">
                  <p:embed/>
                </p:oleObj>
              </mc:Choice>
              <mc:Fallback>
                <p:oleObj name="Equation" r:id="rId19" imgW="1739900" imgH="419100" progId="Equation.DSMT4">
                  <p:embed/>
                  <p:pic>
                    <p:nvPicPr>
                      <p:cNvPr id="0" name=""/>
                      <p:cNvPicPr>
                        <a:picLocks noChangeAspect="1" noChangeArrowheads="1"/>
                      </p:cNvPicPr>
                      <p:nvPr/>
                    </p:nvPicPr>
                    <p:blipFill>
                      <a:blip r:embed="rId20"/>
                      <a:srcRect/>
                      <a:stretch>
                        <a:fillRect/>
                      </a:stretch>
                    </p:blipFill>
                    <p:spPr bwMode="auto">
                      <a:xfrm>
                        <a:off x="5464175" y="2057400"/>
                        <a:ext cx="245110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ight Arrow 25"/>
          <p:cNvSpPr/>
          <p:nvPr/>
        </p:nvSpPr>
        <p:spPr bwMode="auto">
          <a:xfrm>
            <a:off x="4114800" y="3352800"/>
            <a:ext cx="5334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ight Arrow 26"/>
          <p:cNvSpPr/>
          <p:nvPr/>
        </p:nvSpPr>
        <p:spPr bwMode="auto">
          <a:xfrm>
            <a:off x="2819400" y="4114800"/>
            <a:ext cx="1447800" cy="550247"/>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mn-lt"/>
              </a:rPr>
              <a:t>Rearrange</a:t>
            </a:r>
            <a:r>
              <a:rPr kumimoji="0" lang="en-US" sz="1200" b="1" i="0" u="none" strike="noStrike" cap="none" normalizeH="0" dirty="0" smtClean="0">
                <a:ln>
                  <a:noFill/>
                </a:ln>
                <a:solidFill>
                  <a:srgbClr val="800000"/>
                </a:solidFill>
                <a:effectLst/>
                <a:latin typeface="+mn-lt"/>
              </a:rPr>
              <a:t> terms</a:t>
            </a:r>
            <a:endParaRPr kumimoji="0" lang="en-US" sz="1200" b="1" i="0" u="none" strike="noStrike" cap="none" normalizeH="0" baseline="0" dirty="0" smtClean="0">
              <a:ln>
                <a:noFill/>
              </a:ln>
              <a:solidFill>
                <a:srgbClr val="800000"/>
              </a:solidFill>
              <a:effectLst/>
              <a:latin typeface="+mn-lt"/>
            </a:endParaRPr>
          </a:p>
        </p:txBody>
      </p:sp>
      <p:graphicFrame>
        <p:nvGraphicFramePr>
          <p:cNvPr id="488467" name="Object 19"/>
          <p:cNvGraphicFramePr>
            <a:graphicFrameLocks noChangeAspect="1"/>
          </p:cNvGraphicFramePr>
          <p:nvPr>
            <p:extLst>
              <p:ext uri="{D42A27DB-BD31-4B8C-83A1-F6EECF244321}">
                <p14:modId xmlns:p14="http://schemas.microsoft.com/office/powerpoint/2010/main" val="3951370930"/>
              </p:ext>
            </p:extLst>
          </p:nvPr>
        </p:nvGraphicFramePr>
        <p:xfrm>
          <a:off x="4364038" y="4038600"/>
          <a:ext cx="4600575" cy="661988"/>
        </p:xfrm>
        <a:graphic>
          <a:graphicData uri="http://schemas.openxmlformats.org/presentationml/2006/ole">
            <mc:AlternateContent xmlns:mc="http://schemas.openxmlformats.org/markup-compatibility/2006">
              <mc:Choice xmlns:v="urn:schemas-microsoft-com:vml" Requires="v">
                <p:oleObj spid="_x0000_s276551" name="Equation" r:id="rId21" imgW="3263900" imgH="469900" progId="Equation.DSMT4">
                  <p:embed/>
                </p:oleObj>
              </mc:Choice>
              <mc:Fallback>
                <p:oleObj name="Equation" r:id="rId21" imgW="3263900" imgH="469900" progId="Equation.DSMT4">
                  <p:embed/>
                  <p:pic>
                    <p:nvPicPr>
                      <p:cNvPr id="0" name=""/>
                      <p:cNvPicPr>
                        <a:picLocks noChangeAspect="1" noChangeArrowheads="1"/>
                      </p:cNvPicPr>
                      <p:nvPr/>
                    </p:nvPicPr>
                    <p:blipFill>
                      <a:blip r:embed="rId22"/>
                      <a:srcRect/>
                      <a:stretch>
                        <a:fillRect/>
                      </a:stretch>
                    </p:blipFill>
                    <p:spPr bwMode="auto">
                      <a:xfrm>
                        <a:off x="4364038" y="4038600"/>
                        <a:ext cx="4600575"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9709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457200" y="152400"/>
            <a:ext cx="8226425" cy="1066800"/>
          </a:xfrm>
        </p:spPr>
        <p:txBody>
          <a:bodyPr/>
          <a:lstStyle/>
          <a:p>
            <a:pPr algn="ctr" eaLnBrk="1" hangingPunct="1"/>
            <a:r>
              <a:rPr lang="en-US" sz="4000" b="1" dirty="0">
                <a:ea typeface="ＭＳ Ｐゴシック" pitchFamily="-84" charset="-128"/>
                <a:cs typeface="ＭＳ Ｐゴシック" pitchFamily="-84" charset="-128"/>
              </a:rPr>
              <a:t>General Solution of the Schrödinger Wave Equation</a:t>
            </a:r>
          </a:p>
        </p:txBody>
      </p:sp>
      <p:sp>
        <p:nvSpPr>
          <p:cNvPr id="19458" name="Rectangle 3"/>
          <p:cNvSpPr>
            <a:spLocks noGrp="1" noChangeArrowheads="1"/>
          </p:cNvSpPr>
          <p:nvPr>
            <p:ph type="subTitle" idx="1"/>
          </p:nvPr>
        </p:nvSpPr>
        <p:spPr>
          <a:xfrm>
            <a:off x="457200" y="1295400"/>
            <a:ext cx="7620000" cy="4572000"/>
          </a:xfrm>
        </p:spPr>
        <p:txBody>
          <a:bodyPr/>
          <a:lstStyle/>
          <a:p>
            <a:pPr marL="342900" indent="-342900" algn="l" eaLnBrk="1" hangingPunct="1">
              <a:buFont typeface="Arial"/>
              <a:buChar char="•"/>
            </a:pPr>
            <a:r>
              <a:rPr lang="en-US" sz="2400" dirty="0">
                <a:ea typeface="ＭＳ Ｐゴシック" pitchFamily="-84" charset="-128"/>
                <a:cs typeface="ＭＳ Ｐゴシック" pitchFamily="-84" charset="-128"/>
              </a:rPr>
              <a:t>The general form of the solution of the Schrödinger wave equation is given by:</a:t>
            </a:r>
          </a:p>
          <a:p>
            <a:pPr marL="342900" indent="-342900" algn="l" eaLnBrk="1" hangingPunct="1">
              <a:buFont typeface="Wingdings" pitchFamily="-84" charset="2"/>
              <a:buChar char="n"/>
            </a:pPr>
            <a:endParaRPr lang="en-US" sz="24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400" dirty="0" smtClean="0">
              <a:ea typeface="ＭＳ Ｐゴシック" pitchFamily="-84" charset="-128"/>
              <a:cs typeface="ＭＳ Ｐゴシック" pitchFamily="-84" charset="-128"/>
            </a:endParaRPr>
          </a:p>
          <a:p>
            <a:pPr marL="342900" indent="-342900" algn="l" eaLnBrk="1" hangingPunct="1"/>
            <a:r>
              <a:rPr lang="en-US" sz="2400" dirty="0" smtClean="0">
                <a:ea typeface="ＭＳ Ｐゴシック" pitchFamily="-84" charset="-128"/>
                <a:cs typeface="ＭＳ Ｐゴシック" pitchFamily="-84" charset="-128"/>
              </a:rPr>
              <a:t>which </a:t>
            </a:r>
            <a:r>
              <a:rPr lang="en-US" sz="2400" dirty="0">
                <a:ea typeface="ＭＳ Ｐゴシック" pitchFamily="-84" charset="-128"/>
                <a:cs typeface="ＭＳ Ｐゴシック" pitchFamily="-84" charset="-128"/>
              </a:rPr>
              <a:t>also describes a wave</a:t>
            </a:r>
            <a:r>
              <a:rPr lang="en-US" sz="2400" dirty="0" smtClean="0">
                <a:ea typeface="ＭＳ Ｐゴシック" pitchFamily="-84" charset="-128"/>
                <a:cs typeface="ＭＳ Ｐゴシック" pitchFamily="-84" charset="-128"/>
              </a:rPr>
              <a:t> propagating </a:t>
            </a:r>
            <a:r>
              <a:rPr lang="en-US" sz="2400" dirty="0">
                <a:ea typeface="ＭＳ Ｐゴシック" pitchFamily="-84" charset="-128"/>
                <a:cs typeface="ＭＳ Ｐゴシック" pitchFamily="-84" charset="-128"/>
              </a:rPr>
              <a:t>in the </a:t>
            </a:r>
            <a:r>
              <a:rPr lang="en-US" sz="2400" i="1" dirty="0">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direction. In general the amplitude may also be complex. </a:t>
            </a:r>
            <a:r>
              <a:rPr lang="en-US" sz="2400" i="1" dirty="0">
                <a:solidFill>
                  <a:srgbClr val="3333CC"/>
                </a:solidFill>
                <a:ea typeface="ＭＳ Ｐゴシック" pitchFamily="-84" charset="-128"/>
                <a:cs typeface="ＭＳ Ｐゴシック" pitchFamily="-84" charset="-128"/>
              </a:rPr>
              <a:t>This is called the </a:t>
            </a:r>
            <a:r>
              <a:rPr lang="en-US" sz="2400" b="1" i="1" u="sng" dirty="0">
                <a:solidFill>
                  <a:srgbClr val="800000"/>
                </a:solidFill>
                <a:ea typeface="ＭＳ Ｐゴシック" pitchFamily="-84" charset="-128"/>
                <a:cs typeface="ＭＳ Ｐゴシック" pitchFamily="-84" charset="-128"/>
              </a:rPr>
              <a:t>wave function of the particle</a:t>
            </a:r>
            <a:r>
              <a:rPr lang="en-US" sz="2400" i="1" dirty="0" smtClean="0">
                <a:solidFill>
                  <a:srgbClr val="3333CC"/>
                </a:solidFill>
                <a:ea typeface="ＭＳ Ｐゴシック" pitchFamily="-84" charset="-128"/>
                <a:cs typeface="ＭＳ Ｐゴシック" pitchFamily="-84" charset="-128"/>
              </a:rPr>
              <a:t>.</a:t>
            </a:r>
            <a:endParaRPr lang="en-US" sz="2400" dirty="0" smtClean="0">
              <a:solidFill>
                <a:srgbClr val="3333CC"/>
              </a:solidFill>
              <a:ea typeface="ＭＳ Ｐゴシック" pitchFamily="-84" charset="-128"/>
              <a:cs typeface="ＭＳ Ｐゴシック" pitchFamily="-84" charset="-128"/>
            </a:endParaRPr>
          </a:p>
          <a:p>
            <a:pPr marL="342900" indent="-342900" algn="l" eaLnBrk="1" hangingPunct="1">
              <a:buFont typeface="Arial"/>
              <a:buChar char="•"/>
            </a:pPr>
            <a:r>
              <a:rPr lang="en-US" sz="2400" dirty="0">
                <a:ea typeface="ＭＳ Ｐゴシック" pitchFamily="-84" charset="-128"/>
                <a:cs typeface="ＭＳ Ｐゴシック" pitchFamily="-84" charset="-128"/>
              </a:rPr>
              <a:t>The wave function is also </a:t>
            </a:r>
            <a:r>
              <a:rPr lang="en-US" sz="2400" b="1" dirty="0">
                <a:ea typeface="ＭＳ Ｐゴシック" pitchFamily="-84" charset="-128"/>
                <a:cs typeface="ＭＳ Ｐゴシック" pitchFamily="-84" charset="-128"/>
              </a:rPr>
              <a:t>not</a:t>
            </a:r>
            <a:r>
              <a:rPr lang="en-US" sz="2400" dirty="0">
                <a:ea typeface="ＭＳ Ｐゴシック" pitchFamily="-84" charset="-128"/>
                <a:cs typeface="ＭＳ Ｐゴシック" pitchFamily="-84" charset="-128"/>
              </a:rPr>
              <a:t> restricted to being real.</a:t>
            </a:r>
            <a:r>
              <a:rPr lang="en-US" sz="2400" dirty="0" smtClean="0">
                <a:ea typeface="ＭＳ Ｐゴシック" pitchFamily="-84" charset="-128"/>
                <a:cs typeface="ＭＳ Ｐゴシック" pitchFamily="-84" charset="-128"/>
              </a:rPr>
              <a:t> Only </a:t>
            </a:r>
            <a:r>
              <a:rPr lang="en-US" sz="2400" dirty="0">
                <a:ea typeface="ＭＳ Ｐゴシック" pitchFamily="-84" charset="-128"/>
                <a:cs typeface="ＭＳ Ｐゴシック" pitchFamily="-84" charset="-128"/>
              </a:rPr>
              <a:t>the physically measurable quantities</a:t>
            </a:r>
            <a:r>
              <a:rPr lang="en-US" sz="2400" dirty="0" smtClean="0">
                <a:ea typeface="ＭＳ Ｐゴシック" pitchFamily="-84" charset="-128"/>
                <a:cs typeface="ＭＳ Ｐゴシック" pitchFamily="-84" charset="-128"/>
              </a:rPr>
              <a:t> (or </a:t>
            </a:r>
            <a:r>
              <a:rPr lang="en-US" sz="2400" b="1" u="sng" dirty="0" smtClean="0">
                <a:solidFill>
                  <a:srgbClr val="800000"/>
                </a:solidFill>
                <a:ea typeface="ＭＳ Ｐゴシック" pitchFamily="-84" charset="-128"/>
                <a:cs typeface="ＭＳ Ｐゴシック" pitchFamily="-84" charset="-128"/>
              </a:rPr>
              <a:t>observables</a:t>
            </a:r>
            <a:r>
              <a:rPr lang="en-US" sz="2400" dirty="0" smtClean="0">
                <a:ea typeface="ＭＳ Ｐゴシック" pitchFamily="-84" charset="-128"/>
                <a:cs typeface="ＭＳ Ｐゴシック" pitchFamily="-84" charset="-128"/>
              </a:rPr>
              <a:t>) must </a:t>
            </a:r>
            <a:r>
              <a:rPr lang="en-US" sz="2400" dirty="0">
                <a:ea typeface="ＭＳ Ｐゴシック" pitchFamily="-84" charset="-128"/>
                <a:cs typeface="ＭＳ Ｐゴシック" pitchFamily="-84" charset="-128"/>
              </a:rPr>
              <a:t>be real. These include the probability, momentum and energy.</a:t>
            </a: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3DD774B2-BEFC-0F4C-8EFB-A9A3D81A594A}"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22530" name="Object 2"/>
          <p:cNvGraphicFramePr>
            <a:graphicFrameLocks noChangeAspect="1"/>
          </p:cNvGraphicFramePr>
          <p:nvPr>
            <p:extLst>
              <p:ext uri="{D42A27DB-BD31-4B8C-83A1-F6EECF244321}">
                <p14:modId xmlns:p14="http://schemas.microsoft.com/office/powerpoint/2010/main" val="2465285459"/>
              </p:ext>
            </p:extLst>
          </p:nvPr>
        </p:nvGraphicFramePr>
        <p:xfrm>
          <a:off x="914400" y="2298700"/>
          <a:ext cx="2755900" cy="565150"/>
        </p:xfrm>
        <a:graphic>
          <a:graphicData uri="http://schemas.openxmlformats.org/presentationml/2006/ole">
            <mc:AlternateContent xmlns:mc="http://schemas.openxmlformats.org/markup-compatibility/2006">
              <mc:Choice xmlns:v="urn:schemas-microsoft-com:vml" Requires="v">
                <p:oleObj spid="_x0000_s277518" name="Equation" r:id="rId3" imgW="1244600" imgH="254000" progId="Equation.DSMT4">
                  <p:embed/>
                </p:oleObj>
              </mc:Choice>
              <mc:Fallback>
                <p:oleObj name="Equation" r:id="rId3" imgW="1244600" imgH="254000" progId="Equation.DSMT4">
                  <p:embed/>
                  <p:pic>
                    <p:nvPicPr>
                      <p:cNvPr id="0" name=""/>
                      <p:cNvPicPr>
                        <a:picLocks noChangeAspect="1" noChangeArrowheads="1"/>
                      </p:cNvPicPr>
                      <p:nvPr/>
                    </p:nvPicPr>
                    <p:blipFill>
                      <a:blip r:embed="rId4"/>
                      <a:srcRect/>
                      <a:stretch>
                        <a:fillRect/>
                      </a:stretch>
                    </p:blipFill>
                    <p:spPr bwMode="auto">
                      <a:xfrm>
                        <a:off x="914400" y="2298700"/>
                        <a:ext cx="27559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2702895236"/>
              </p:ext>
            </p:extLst>
          </p:nvPr>
        </p:nvGraphicFramePr>
        <p:xfrm>
          <a:off x="3660775" y="2286000"/>
          <a:ext cx="4416425" cy="563562"/>
        </p:xfrm>
        <a:graphic>
          <a:graphicData uri="http://schemas.openxmlformats.org/presentationml/2006/ole">
            <mc:AlternateContent xmlns:mc="http://schemas.openxmlformats.org/markup-compatibility/2006">
              <mc:Choice xmlns:v="urn:schemas-microsoft-com:vml" Requires="v">
                <p:oleObj spid="_x0000_s277519" name="Equation" r:id="rId5" imgW="1993900" imgH="254000" progId="Equation.DSMT4">
                  <p:embed/>
                </p:oleObj>
              </mc:Choice>
              <mc:Fallback>
                <p:oleObj name="Equation" r:id="rId5" imgW="1993900" imgH="254000" progId="Equation.DSMT4">
                  <p:embed/>
                  <p:pic>
                    <p:nvPicPr>
                      <p:cNvPr id="0" name=""/>
                      <p:cNvPicPr>
                        <a:picLocks noChangeAspect="1" noChangeArrowheads="1"/>
                      </p:cNvPicPr>
                      <p:nvPr/>
                    </p:nvPicPr>
                    <p:blipFill>
                      <a:blip r:embed="rId6"/>
                      <a:srcRect/>
                      <a:stretch>
                        <a:fillRect/>
                      </a:stretch>
                    </p:blipFill>
                    <p:spPr bwMode="auto">
                      <a:xfrm>
                        <a:off x="3660775" y="2286000"/>
                        <a:ext cx="441642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67572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Show that </a:t>
            </a:r>
            <a:r>
              <a:rPr lang="en-US" sz="2400" dirty="0" err="1" smtClean="0">
                <a:cs typeface="ＭＳ Ｐゴシック" pitchFamily="-84" charset="-128"/>
              </a:rPr>
              <a:t>Ae</a:t>
            </a:r>
            <a:r>
              <a:rPr lang="en-US" sz="2400" baseline="30000" dirty="0" err="1" smtClean="0">
                <a:cs typeface="ＭＳ Ｐゴシック" pitchFamily="-84" charset="-128"/>
              </a:rPr>
              <a:t>i(kx-</a:t>
            </a:r>
            <a:r>
              <a:rPr lang="en-US" sz="2400" baseline="30000" dirty="0" err="1" smtClean="0">
                <a:latin typeface="Symbol" charset="2"/>
                <a:cs typeface="Symbol" charset="2"/>
              </a:rPr>
              <a:t>ω</a:t>
            </a:r>
            <a:r>
              <a:rPr lang="en-US" sz="2400" baseline="30000" dirty="0" err="1" smtClean="0">
                <a:cs typeface="ＭＳ Ｐゴシック" pitchFamily="-84" charset="-128"/>
              </a:rPr>
              <a:t>t</a:t>
            </a:r>
            <a:r>
              <a:rPr lang="en-US" sz="2400" baseline="30000" dirty="0" smtClean="0">
                <a:cs typeface="ＭＳ Ｐゴシック" pitchFamily="-84" charset="-128"/>
              </a:rPr>
              <a:t>) </a:t>
            </a:r>
            <a:r>
              <a:rPr lang="en-US" sz="2400" dirty="0" smtClean="0">
                <a:cs typeface="ＭＳ Ｐゴシック" pitchFamily="-84" charset="-128"/>
              </a:rPr>
              <a:t>satisfies the time-dependent Schrodinger wave Eq.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b="1" dirty="0" smtClean="0">
                <a:cs typeface="ＭＳ Ｐゴシック" pitchFamily="-84" charset="-128"/>
              </a:rPr>
              <a:t>Ex 6.2: Solution for Wave </a:t>
            </a:r>
            <a:r>
              <a:rPr lang="en-US" sz="4000" b="1" dirty="0">
                <a:cs typeface="ＭＳ Ｐゴシック" pitchFamily="-84" charset="-128"/>
              </a:rPr>
              <a:t>E</a:t>
            </a:r>
            <a:r>
              <a:rPr lang="en-US" sz="4000" b="1" dirty="0" smtClean="0">
                <a:cs typeface="ＭＳ Ｐゴシック" pitchFamily="-84" charset="-128"/>
              </a:rPr>
              <a:t>quation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 26, 2014</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3038625891"/>
              </p:ext>
            </p:extLst>
          </p:nvPr>
        </p:nvGraphicFramePr>
        <p:xfrm>
          <a:off x="485775" y="1219200"/>
          <a:ext cx="1843088" cy="457200"/>
        </p:xfrm>
        <a:graphic>
          <a:graphicData uri="http://schemas.openxmlformats.org/presentationml/2006/ole">
            <mc:AlternateContent xmlns:mc="http://schemas.openxmlformats.org/markup-compatibility/2006">
              <mc:Choice xmlns:v="urn:schemas-microsoft-com:vml" Requires="v">
                <p:oleObj spid="_x0000_s278602" name="Equation" r:id="rId3" imgW="812800" imgH="203200" progId="Equation.DSMT4">
                  <p:embed/>
                </p:oleObj>
              </mc:Choice>
              <mc:Fallback>
                <p:oleObj name="Equation" r:id="rId3" imgW="812800" imgH="203200" progId="Equation.DSMT4">
                  <p:embed/>
                  <p:pic>
                    <p:nvPicPr>
                      <p:cNvPr id="0" name=""/>
                      <p:cNvPicPr>
                        <a:picLocks noChangeAspect="1" noChangeArrowheads="1"/>
                      </p:cNvPicPr>
                      <p:nvPr/>
                    </p:nvPicPr>
                    <p:blipFill>
                      <a:blip r:embed="rId4"/>
                      <a:srcRect/>
                      <a:stretch>
                        <a:fillRect/>
                      </a:stretch>
                    </p:blipFill>
                    <p:spPr bwMode="auto">
                      <a:xfrm>
                        <a:off x="485775" y="1219200"/>
                        <a:ext cx="18430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821087468"/>
              </p:ext>
            </p:extLst>
          </p:nvPr>
        </p:nvGraphicFramePr>
        <p:xfrm>
          <a:off x="488950" y="1828800"/>
          <a:ext cx="4143375" cy="685800"/>
        </p:xfrm>
        <a:graphic>
          <a:graphicData uri="http://schemas.openxmlformats.org/presentationml/2006/ole">
            <mc:AlternateContent xmlns:mc="http://schemas.openxmlformats.org/markup-compatibility/2006">
              <mc:Choice xmlns:v="urn:schemas-microsoft-com:vml" Requires="v">
                <p:oleObj spid="_x0000_s278603" name="Equation" r:id="rId5" imgW="2374900" imgH="393700" progId="Equation.DSMT4">
                  <p:embed/>
                </p:oleObj>
              </mc:Choice>
              <mc:Fallback>
                <p:oleObj name="Equation" r:id="rId5" imgW="2374900" imgH="393700" progId="Equation.DSMT4">
                  <p:embed/>
                  <p:pic>
                    <p:nvPicPr>
                      <p:cNvPr id="0" name=""/>
                      <p:cNvPicPr>
                        <a:picLocks noChangeAspect="1" noChangeArrowheads="1"/>
                      </p:cNvPicPr>
                      <p:nvPr/>
                    </p:nvPicPr>
                    <p:blipFill>
                      <a:blip r:embed="rId6"/>
                      <a:srcRect/>
                      <a:stretch>
                        <a:fillRect/>
                      </a:stretch>
                    </p:blipFill>
                    <p:spPr bwMode="auto">
                      <a:xfrm>
                        <a:off x="488950" y="1828800"/>
                        <a:ext cx="41433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52358231"/>
              </p:ext>
            </p:extLst>
          </p:nvPr>
        </p:nvGraphicFramePr>
        <p:xfrm>
          <a:off x="523875" y="3352800"/>
          <a:ext cx="4778375" cy="685800"/>
        </p:xfrm>
        <a:graphic>
          <a:graphicData uri="http://schemas.openxmlformats.org/presentationml/2006/ole">
            <mc:AlternateContent xmlns:mc="http://schemas.openxmlformats.org/markup-compatibility/2006">
              <mc:Choice xmlns:v="urn:schemas-microsoft-com:vml" Requires="v">
                <p:oleObj spid="_x0000_s278604" name="Equation" r:id="rId7" imgW="2921000" imgH="419100" progId="Equation.DSMT4">
                  <p:embed/>
                </p:oleObj>
              </mc:Choice>
              <mc:Fallback>
                <p:oleObj name="Equation" r:id="rId7" imgW="2921000" imgH="419100" progId="Equation.DSMT4">
                  <p:embed/>
                  <p:pic>
                    <p:nvPicPr>
                      <p:cNvPr id="0" name=""/>
                      <p:cNvPicPr>
                        <a:picLocks noChangeAspect="1" noChangeArrowheads="1"/>
                      </p:cNvPicPr>
                      <p:nvPr/>
                    </p:nvPicPr>
                    <p:blipFill>
                      <a:blip r:embed="rId8"/>
                      <a:srcRect/>
                      <a:stretch>
                        <a:fillRect/>
                      </a:stretch>
                    </p:blipFill>
                    <p:spPr bwMode="auto">
                      <a:xfrm>
                        <a:off x="523875" y="3352800"/>
                        <a:ext cx="47783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3" name="Object 11"/>
          <p:cNvGraphicFramePr>
            <a:graphicFrameLocks noChangeAspect="1"/>
          </p:cNvGraphicFramePr>
          <p:nvPr>
            <p:extLst>
              <p:ext uri="{D42A27DB-BD31-4B8C-83A1-F6EECF244321}">
                <p14:modId xmlns:p14="http://schemas.microsoft.com/office/powerpoint/2010/main" val="4155676778"/>
              </p:ext>
            </p:extLst>
          </p:nvPr>
        </p:nvGraphicFramePr>
        <p:xfrm>
          <a:off x="3549650" y="1219200"/>
          <a:ext cx="4030663" cy="609600"/>
        </p:xfrm>
        <a:graphic>
          <a:graphicData uri="http://schemas.openxmlformats.org/presentationml/2006/ole">
            <mc:AlternateContent xmlns:mc="http://schemas.openxmlformats.org/markup-compatibility/2006">
              <mc:Choice xmlns:v="urn:schemas-microsoft-com:vml" Requires="v">
                <p:oleObj spid="_x0000_s278605" name="Equation" r:id="rId9" imgW="2590800" imgH="393700" progId="Equation.DSMT4">
                  <p:embed/>
                </p:oleObj>
              </mc:Choice>
              <mc:Fallback>
                <p:oleObj name="Equation" r:id="rId9" imgW="2590800" imgH="393700" progId="Equation.DSMT4">
                  <p:embed/>
                  <p:pic>
                    <p:nvPicPr>
                      <p:cNvPr id="0" name=""/>
                      <p:cNvPicPr>
                        <a:picLocks noChangeAspect="1" noChangeArrowheads="1"/>
                      </p:cNvPicPr>
                      <p:nvPr/>
                    </p:nvPicPr>
                    <p:blipFill>
                      <a:blip r:embed="rId10"/>
                      <a:srcRect/>
                      <a:stretch>
                        <a:fillRect/>
                      </a:stretch>
                    </p:blipFill>
                    <p:spPr bwMode="auto">
                      <a:xfrm>
                        <a:off x="3549650" y="1219200"/>
                        <a:ext cx="40306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4" name="Object 12"/>
          <p:cNvGraphicFramePr>
            <a:graphicFrameLocks noChangeAspect="1"/>
          </p:cNvGraphicFramePr>
          <p:nvPr>
            <p:extLst>
              <p:ext uri="{D42A27DB-BD31-4B8C-83A1-F6EECF244321}">
                <p14:modId xmlns:p14="http://schemas.microsoft.com/office/powerpoint/2010/main" val="1253297333"/>
              </p:ext>
            </p:extLst>
          </p:nvPr>
        </p:nvGraphicFramePr>
        <p:xfrm>
          <a:off x="487363" y="2590800"/>
          <a:ext cx="6753225" cy="685800"/>
        </p:xfrm>
        <a:graphic>
          <a:graphicData uri="http://schemas.openxmlformats.org/presentationml/2006/ole">
            <mc:AlternateContent xmlns:mc="http://schemas.openxmlformats.org/markup-compatibility/2006">
              <mc:Choice xmlns:v="urn:schemas-microsoft-com:vml" Requires="v">
                <p:oleObj spid="_x0000_s278606" name="Equation" r:id="rId11" imgW="4114800" imgH="419100" progId="Equation.DSMT4">
                  <p:embed/>
                </p:oleObj>
              </mc:Choice>
              <mc:Fallback>
                <p:oleObj name="Equation" r:id="rId11" imgW="4114800" imgH="419100" progId="Equation.DSMT4">
                  <p:embed/>
                  <p:pic>
                    <p:nvPicPr>
                      <p:cNvPr id="0" name=""/>
                      <p:cNvPicPr>
                        <a:picLocks noChangeAspect="1" noChangeArrowheads="1"/>
                      </p:cNvPicPr>
                      <p:nvPr/>
                    </p:nvPicPr>
                    <p:blipFill>
                      <a:blip r:embed="rId12"/>
                      <a:srcRect/>
                      <a:stretch>
                        <a:fillRect/>
                      </a:stretch>
                    </p:blipFill>
                    <p:spPr bwMode="auto">
                      <a:xfrm>
                        <a:off x="487363" y="2590800"/>
                        <a:ext cx="67532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5" name="Object 13"/>
          <p:cNvGraphicFramePr>
            <a:graphicFrameLocks noChangeAspect="1"/>
          </p:cNvGraphicFramePr>
          <p:nvPr>
            <p:extLst>
              <p:ext uri="{D42A27DB-BD31-4B8C-83A1-F6EECF244321}">
                <p14:modId xmlns:p14="http://schemas.microsoft.com/office/powerpoint/2010/main" val="3974322558"/>
              </p:ext>
            </p:extLst>
          </p:nvPr>
        </p:nvGraphicFramePr>
        <p:xfrm>
          <a:off x="6343650" y="3200400"/>
          <a:ext cx="2238375" cy="725488"/>
        </p:xfrm>
        <a:graphic>
          <a:graphicData uri="http://schemas.openxmlformats.org/presentationml/2006/ole">
            <mc:AlternateContent xmlns:mc="http://schemas.openxmlformats.org/markup-compatibility/2006">
              <mc:Choice xmlns:v="urn:schemas-microsoft-com:vml" Requires="v">
                <p:oleObj spid="_x0000_s278607" name="Equation" r:id="rId13" imgW="1447800" imgH="469900" progId="Equation.DSMT4">
                  <p:embed/>
                </p:oleObj>
              </mc:Choice>
              <mc:Fallback>
                <p:oleObj name="Equation" r:id="rId13" imgW="1447800" imgH="469900" progId="Equation.DSMT4">
                  <p:embed/>
                  <p:pic>
                    <p:nvPicPr>
                      <p:cNvPr id="0" name=""/>
                      <p:cNvPicPr>
                        <a:picLocks noChangeAspect="1" noChangeArrowheads="1"/>
                      </p:cNvPicPr>
                      <p:nvPr/>
                    </p:nvPicPr>
                    <p:blipFill>
                      <a:blip r:embed="rId14"/>
                      <a:srcRect/>
                      <a:stretch>
                        <a:fillRect/>
                      </a:stretch>
                    </p:blipFill>
                    <p:spPr bwMode="auto">
                      <a:xfrm>
                        <a:off x="6343650" y="3200400"/>
                        <a:ext cx="2238375"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6" name="Object 14"/>
          <p:cNvGraphicFramePr>
            <a:graphicFrameLocks noChangeAspect="1"/>
          </p:cNvGraphicFramePr>
          <p:nvPr>
            <p:extLst>
              <p:ext uri="{D42A27DB-BD31-4B8C-83A1-F6EECF244321}">
                <p14:modId xmlns:p14="http://schemas.microsoft.com/office/powerpoint/2010/main" val="3764856257"/>
              </p:ext>
            </p:extLst>
          </p:nvPr>
        </p:nvGraphicFramePr>
        <p:xfrm>
          <a:off x="7185025" y="5181600"/>
          <a:ext cx="1782763" cy="762000"/>
        </p:xfrm>
        <a:graphic>
          <a:graphicData uri="http://schemas.openxmlformats.org/presentationml/2006/ole">
            <mc:AlternateContent xmlns:mc="http://schemas.openxmlformats.org/markup-compatibility/2006">
              <mc:Choice xmlns:v="urn:schemas-microsoft-com:vml" Requires="v">
                <p:oleObj spid="_x0000_s278608" name="Equation" r:id="rId15" imgW="977900" imgH="419100" progId="Equation.DSMT4">
                  <p:embed/>
                </p:oleObj>
              </mc:Choice>
              <mc:Fallback>
                <p:oleObj name="Equation" r:id="rId15" imgW="977900" imgH="419100" progId="Equation.DSMT4">
                  <p:embed/>
                  <p:pic>
                    <p:nvPicPr>
                      <p:cNvPr id="0" name=""/>
                      <p:cNvPicPr>
                        <a:picLocks noChangeAspect="1" noChangeArrowheads="1"/>
                      </p:cNvPicPr>
                      <p:nvPr/>
                    </p:nvPicPr>
                    <p:blipFill>
                      <a:blip r:embed="rId16"/>
                      <a:srcRect/>
                      <a:stretch>
                        <a:fillRect/>
                      </a:stretch>
                    </p:blipFill>
                    <p:spPr bwMode="auto">
                      <a:xfrm>
                        <a:off x="7185025" y="5181600"/>
                        <a:ext cx="17827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7" name="Object 15"/>
          <p:cNvGraphicFramePr>
            <a:graphicFrameLocks noChangeAspect="1"/>
          </p:cNvGraphicFramePr>
          <p:nvPr>
            <p:extLst>
              <p:ext uri="{D42A27DB-BD31-4B8C-83A1-F6EECF244321}">
                <p14:modId xmlns:p14="http://schemas.microsoft.com/office/powerpoint/2010/main" val="3087776516"/>
              </p:ext>
            </p:extLst>
          </p:nvPr>
        </p:nvGraphicFramePr>
        <p:xfrm>
          <a:off x="390525" y="4038600"/>
          <a:ext cx="3394075" cy="666750"/>
        </p:xfrm>
        <a:graphic>
          <a:graphicData uri="http://schemas.openxmlformats.org/presentationml/2006/ole">
            <mc:AlternateContent xmlns:mc="http://schemas.openxmlformats.org/markup-compatibility/2006">
              <mc:Choice xmlns:v="urn:schemas-microsoft-com:vml" Requires="v">
                <p:oleObj spid="_x0000_s278609" name="Equation" r:id="rId17" imgW="2197100" imgH="431800" progId="Equation.DSMT4">
                  <p:embed/>
                </p:oleObj>
              </mc:Choice>
              <mc:Fallback>
                <p:oleObj name="Equation" r:id="rId17" imgW="2197100" imgH="431800" progId="Equation.DSMT4">
                  <p:embed/>
                  <p:pic>
                    <p:nvPicPr>
                      <p:cNvPr id="0" name=""/>
                      <p:cNvPicPr>
                        <a:picLocks noChangeAspect="1" noChangeArrowheads="1"/>
                      </p:cNvPicPr>
                      <p:nvPr/>
                    </p:nvPicPr>
                    <p:blipFill>
                      <a:blip r:embed="rId18"/>
                      <a:srcRect/>
                      <a:stretch>
                        <a:fillRect/>
                      </a:stretch>
                    </p:blipFill>
                    <p:spPr bwMode="auto">
                      <a:xfrm>
                        <a:off x="390525" y="4038600"/>
                        <a:ext cx="33940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8" name="Object 16"/>
          <p:cNvGraphicFramePr>
            <a:graphicFrameLocks noChangeAspect="1"/>
          </p:cNvGraphicFramePr>
          <p:nvPr>
            <p:extLst>
              <p:ext uri="{D42A27DB-BD31-4B8C-83A1-F6EECF244321}">
                <p14:modId xmlns:p14="http://schemas.microsoft.com/office/powerpoint/2010/main" val="3117059918"/>
              </p:ext>
            </p:extLst>
          </p:nvPr>
        </p:nvGraphicFramePr>
        <p:xfrm>
          <a:off x="6343650" y="3962400"/>
          <a:ext cx="1943100" cy="725488"/>
        </p:xfrm>
        <a:graphic>
          <a:graphicData uri="http://schemas.openxmlformats.org/presentationml/2006/ole">
            <mc:AlternateContent xmlns:mc="http://schemas.openxmlformats.org/markup-compatibility/2006">
              <mc:Choice xmlns:v="urn:schemas-microsoft-com:vml" Requires="v">
                <p:oleObj spid="_x0000_s278610" name="Equation" r:id="rId19" imgW="1257300" imgH="469900" progId="Equation.DSMT4">
                  <p:embed/>
                </p:oleObj>
              </mc:Choice>
              <mc:Fallback>
                <p:oleObj name="Equation" r:id="rId19" imgW="1257300" imgH="469900" progId="Equation.DSMT4">
                  <p:embed/>
                  <p:pic>
                    <p:nvPicPr>
                      <p:cNvPr id="0" name=""/>
                      <p:cNvPicPr>
                        <a:picLocks noChangeAspect="1" noChangeArrowheads="1"/>
                      </p:cNvPicPr>
                      <p:nvPr/>
                    </p:nvPicPr>
                    <p:blipFill>
                      <a:blip r:embed="rId20"/>
                      <a:srcRect/>
                      <a:stretch>
                        <a:fillRect/>
                      </a:stretch>
                    </p:blipFill>
                    <p:spPr bwMode="auto">
                      <a:xfrm>
                        <a:off x="6343650" y="3962400"/>
                        <a:ext cx="1943100"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9" name="Object 17"/>
          <p:cNvGraphicFramePr>
            <a:graphicFrameLocks noChangeAspect="1"/>
          </p:cNvGraphicFramePr>
          <p:nvPr>
            <p:extLst>
              <p:ext uri="{D42A27DB-BD31-4B8C-83A1-F6EECF244321}">
                <p14:modId xmlns:p14="http://schemas.microsoft.com/office/powerpoint/2010/main" val="1119995111"/>
              </p:ext>
            </p:extLst>
          </p:nvPr>
        </p:nvGraphicFramePr>
        <p:xfrm>
          <a:off x="400050" y="4667250"/>
          <a:ext cx="4276725" cy="666750"/>
        </p:xfrm>
        <a:graphic>
          <a:graphicData uri="http://schemas.openxmlformats.org/presentationml/2006/ole">
            <mc:AlternateContent xmlns:mc="http://schemas.openxmlformats.org/markup-compatibility/2006">
              <mc:Choice xmlns:v="urn:schemas-microsoft-com:vml" Requires="v">
                <p:oleObj spid="_x0000_s278611" name="Equation" r:id="rId21" imgW="2768600" imgH="431800" progId="Equation.DSMT4">
                  <p:embed/>
                </p:oleObj>
              </mc:Choice>
              <mc:Fallback>
                <p:oleObj name="Equation" r:id="rId21" imgW="2768600" imgH="431800" progId="Equation.DSMT4">
                  <p:embed/>
                  <p:pic>
                    <p:nvPicPr>
                      <p:cNvPr id="0" name=""/>
                      <p:cNvPicPr>
                        <a:picLocks noChangeAspect="1" noChangeArrowheads="1"/>
                      </p:cNvPicPr>
                      <p:nvPr/>
                    </p:nvPicPr>
                    <p:blipFill>
                      <a:blip r:embed="rId22"/>
                      <a:srcRect/>
                      <a:stretch>
                        <a:fillRect/>
                      </a:stretch>
                    </p:blipFill>
                    <p:spPr bwMode="auto">
                      <a:xfrm>
                        <a:off x="400050" y="4667250"/>
                        <a:ext cx="42767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90" name="Object 18"/>
          <p:cNvGraphicFramePr>
            <a:graphicFrameLocks noChangeAspect="1"/>
          </p:cNvGraphicFramePr>
          <p:nvPr>
            <p:extLst>
              <p:ext uri="{D42A27DB-BD31-4B8C-83A1-F6EECF244321}">
                <p14:modId xmlns:p14="http://schemas.microsoft.com/office/powerpoint/2010/main" val="2952165615"/>
              </p:ext>
            </p:extLst>
          </p:nvPr>
        </p:nvGraphicFramePr>
        <p:xfrm>
          <a:off x="5791200" y="4800600"/>
          <a:ext cx="2276475" cy="314325"/>
        </p:xfrm>
        <a:graphic>
          <a:graphicData uri="http://schemas.openxmlformats.org/presentationml/2006/ole">
            <mc:AlternateContent xmlns:mc="http://schemas.openxmlformats.org/markup-compatibility/2006">
              <mc:Choice xmlns:v="urn:schemas-microsoft-com:vml" Requires="v">
                <p:oleObj spid="_x0000_s278612" name="Equation" r:id="rId23" imgW="1473200" imgH="203200" progId="Equation.DSMT4">
                  <p:embed/>
                </p:oleObj>
              </mc:Choice>
              <mc:Fallback>
                <p:oleObj name="Equation" r:id="rId23" imgW="1473200" imgH="203200" progId="Equation.DSMT4">
                  <p:embed/>
                  <p:pic>
                    <p:nvPicPr>
                      <p:cNvPr id="0" name=""/>
                      <p:cNvPicPr>
                        <a:picLocks noChangeAspect="1" noChangeArrowheads="1"/>
                      </p:cNvPicPr>
                      <p:nvPr/>
                    </p:nvPicPr>
                    <p:blipFill>
                      <a:blip r:embed="rId24"/>
                      <a:srcRect/>
                      <a:stretch>
                        <a:fillRect/>
                      </a:stretch>
                    </p:blipFill>
                    <p:spPr bwMode="auto">
                      <a:xfrm>
                        <a:off x="5791200" y="4800600"/>
                        <a:ext cx="22764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91" name="Object 19"/>
          <p:cNvGraphicFramePr>
            <a:graphicFrameLocks noChangeAspect="1"/>
          </p:cNvGraphicFramePr>
          <p:nvPr>
            <p:extLst>
              <p:ext uri="{D42A27DB-BD31-4B8C-83A1-F6EECF244321}">
                <p14:modId xmlns:p14="http://schemas.microsoft.com/office/powerpoint/2010/main" val="3109680483"/>
              </p:ext>
            </p:extLst>
          </p:nvPr>
        </p:nvGraphicFramePr>
        <p:xfrm>
          <a:off x="395288" y="5181600"/>
          <a:ext cx="5741987" cy="762000"/>
        </p:xfrm>
        <a:graphic>
          <a:graphicData uri="http://schemas.openxmlformats.org/presentationml/2006/ole">
            <mc:AlternateContent xmlns:mc="http://schemas.openxmlformats.org/markup-compatibility/2006">
              <mc:Choice xmlns:v="urn:schemas-microsoft-com:vml" Requires="v">
                <p:oleObj spid="_x0000_s278613" name="Equation" r:id="rId25" imgW="3149600" imgH="419100" progId="Equation.DSMT4">
                  <p:embed/>
                </p:oleObj>
              </mc:Choice>
              <mc:Fallback>
                <p:oleObj name="Equation" r:id="rId25" imgW="3149600" imgH="419100" progId="Equation.DSMT4">
                  <p:embed/>
                  <p:pic>
                    <p:nvPicPr>
                      <p:cNvPr id="0" name=""/>
                      <p:cNvPicPr>
                        <a:picLocks noChangeAspect="1" noChangeArrowheads="1"/>
                      </p:cNvPicPr>
                      <p:nvPr/>
                    </p:nvPicPr>
                    <p:blipFill>
                      <a:blip r:embed="rId26"/>
                      <a:srcRect/>
                      <a:stretch>
                        <a:fillRect/>
                      </a:stretch>
                    </p:blipFill>
                    <p:spPr bwMode="auto">
                      <a:xfrm>
                        <a:off x="395288" y="5181600"/>
                        <a:ext cx="574198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2514600" y="12192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ight Arrow 25"/>
          <p:cNvSpPr/>
          <p:nvPr/>
        </p:nvSpPr>
        <p:spPr bwMode="auto">
          <a:xfrm>
            <a:off x="4876800" y="47244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ight Arrow 26"/>
          <p:cNvSpPr/>
          <p:nvPr/>
        </p:nvSpPr>
        <p:spPr bwMode="auto">
          <a:xfrm>
            <a:off x="6248400" y="53340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35"/>
          <p:cNvSpPr txBox="1">
            <a:spLocks noChangeArrowheads="1"/>
          </p:cNvSpPr>
          <p:nvPr/>
        </p:nvSpPr>
        <p:spPr bwMode="auto">
          <a:xfrm>
            <a:off x="609600" y="5867400"/>
            <a:ext cx="853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So </a:t>
            </a:r>
            <a:r>
              <a:rPr lang="en-US" dirty="0" err="1" smtClean="0">
                <a:solidFill>
                  <a:schemeClr val="accent2"/>
                </a:solidFill>
                <a:latin typeface="+mn-lt"/>
                <a:cs typeface="ＭＳ Ｐゴシック" pitchFamily="-84" charset="-128"/>
              </a:rPr>
              <a:t>Ae</a:t>
            </a:r>
            <a:r>
              <a:rPr lang="en-US" baseline="30000" dirty="0" err="1" smtClean="0">
                <a:solidFill>
                  <a:schemeClr val="accent2"/>
                </a:solidFill>
                <a:latin typeface="+mn-lt"/>
                <a:cs typeface="ＭＳ Ｐゴシック" pitchFamily="-84" charset="-128"/>
              </a:rPr>
              <a:t>i(kx-</a:t>
            </a:r>
            <a:r>
              <a:rPr lang="en-US" baseline="30000" dirty="0" err="1" smtClean="0">
                <a:solidFill>
                  <a:schemeClr val="accent2"/>
                </a:solidFill>
                <a:latin typeface="Symbol" charset="2"/>
                <a:cs typeface="Symbol" charset="2"/>
              </a:rPr>
              <a:t>ω</a:t>
            </a:r>
            <a:r>
              <a:rPr lang="en-US" baseline="30000" dirty="0" err="1" smtClean="0">
                <a:solidFill>
                  <a:schemeClr val="accent2"/>
                </a:solidFill>
                <a:latin typeface="+mn-lt"/>
                <a:cs typeface="ＭＳ Ｐゴシック" pitchFamily="-84" charset="-128"/>
              </a:rPr>
              <a:t>t</a:t>
            </a:r>
            <a:r>
              <a:rPr lang="en-US" baseline="30000" dirty="0" smtClean="0">
                <a:solidFill>
                  <a:schemeClr val="accent2"/>
                </a:solidFill>
                <a:latin typeface="+mn-lt"/>
                <a:cs typeface="ＭＳ Ｐゴシック" pitchFamily="-84" charset="-128"/>
              </a:rPr>
              <a:t>)</a:t>
            </a:r>
            <a:r>
              <a:rPr lang="en-US" baseline="30000" dirty="0" smtClean="0">
                <a:cs typeface="ＭＳ Ｐゴシック" pitchFamily="-84" charset="-128"/>
              </a:rPr>
              <a:t> </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is a good solution</a:t>
            </a:r>
            <a:r>
              <a:rPr kumimoji="0" lang="en-US" sz="24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and satisfies Schrodinger Eq.</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Tree>
    <p:extLst>
      <p:ext uri="{BB962C8B-B14F-4D97-AF65-F5344CB8AC3E}">
        <p14:creationId xmlns:p14="http://schemas.microsoft.com/office/powerpoint/2010/main" val="17168938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39574</TotalTime>
  <Words>1723</Words>
  <Application>Microsoft Macintosh PowerPoint</Application>
  <PresentationFormat>On-screen Show (4:3)</PresentationFormat>
  <Paragraphs>195</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phys1443-spring02</vt:lpstr>
      <vt:lpstr>Equation</vt:lpstr>
      <vt:lpstr>PHYS 3313 – Section 001 Lecture #17</vt:lpstr>
      <vt:lpstr>Announcements</vt:lpstr>
      <vt:lpstr>Special Project #4</vt:lpstr>
      <vt:lpstr>Probability of the Particle</vt:lpstr>
      <vt:lpstr>The Schrödinger Wave Equation</vt:lpstr>
      <vt:lpstr>The Schrödinger Wave Equation</vt:lpstr>
      <vt:lpstr>Ex 6.1: Wave equation and Superposition</vt:lpstr>
      <vt:lpstr>General Solution of the Schrödinger Wave Equation</vt:lpstr>
      <vt:lpstr>Ex 6.2: Solution for Wave Equation</vt:lpstr>
      <vt:lpstr>Ex 6.3: Bad Solution for Wave Equation</vt:lpstr>
      <vt:lpstr>Normalization and Probability</vt:lpstr>
      <vt:lpstr>Ex 6.4: Normalization</vt:lpstr>
      <vt:lpstr>Ex 6.4: Normalization, cont’d</vt:lpstr>
      <vt:lpstr>Properties of Valid Wave Functions</vt:lpstr>
      <vt:lpstr>Time-Independent Schrödinger Wave Equation</vt:lpstr>
      <vt:lpstr>Time-Independent Schrödinger Wave Equation(con’t)</vt:lpstr>
      <vt:lpstr>Stationary State</vt:lpstr>
      <vt:lpstr>Comparison of Classical and Quantum Mechanics</vt:lpstr>
      <vt:lpstr>Expectation Values</vt:lpstr>
      <vt:lpstr>Continuous Expectation Values</vt:lpstr>
      <vt:lpstr>Momentum Operator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1163</cp:revision>
  <cp:lastPrinted>2014-03-27T21:43:46Z</cp:lastPrinted>
  <dcterms:created xsi:type="dcterms:W3CDTF">2012-08-29T20:00:19Z</dcterms:created>
  <dcterms:modified xsi:type="dcterms:W3CDTF">2014-03-27T22:03:21Z</dcterms:modified>
</cp:coreProperties>
</file>