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477" r:id="rId2"/>
    <p:sldId id="624" r:id="rId3"/>
    <p:sldId id="826" r:id="rId4"/>
    <p:sldId id="793" r:id="rId5"/>
    <p:sldId id="827" r:id="rId6"/>
    <p:sldId id="828" r:id="rId7"/>
    <p:sldId id="829" r:id="rId8"/>
    <p:sldId id="830" r:id="rId9"/>
    <p:sldId id="831" r:id="rId10"/>
    <p:sldId id="832" r:id="rId11"/>
    <p:sldId id="833" r:id="rId12"/>
    <p:sldId id="834" r:id="rId13"/>
    <p:sldId id="835" r:id="rId14"/>
    <p:sldId id="836" r:id="rId15"/>
    <p:sldId id="837" r:id="rId16"/>
    <p:sldId id="838" r:id="rId17"/>
    <p:sldId id="839" r:id="rId18"/>
    <p:sldId id="840" r:id="rId19"/>
    <p:sldId id="841" r:id="rId20"/>
    <p:sldId id="842" r:id="rId21"/>
    <p:sldId id="843" r:id="rId22"/>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D5E9"/>
    <a:srgbClr val="5FE9DD"/>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2" d="100"/>
          <a:sy n="82" d="100"/>
        </p:scale>
        <p:origin x="-6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2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0.emf"/><Relationship Id="rId4" Type="http://schemas.openxmlformats.org/officeDocument/2006/relationships/image" Target="../media/image71.emf"/><Relationship Id="rId5" Type="http://schemas.openxmlformats.org/officeDocument/2006/relationships/image" Target="../media/image72.emf"/><Relationship Id="rId6" Type="http://schemas.openxmlformats.org/officeDocument/2006/relationships/image" Target="../media/image73.emf"/><Relationship Id="rId7" Type="http://schemas.openxmlformats.org/officeDocument/2006/relationships/image" Target="../media/image74.emf"/><Relationship Id="rId8" Type="http://schemas.openxmlformats.org/officeDocument/2006/relationships/image" Target="../media/image75.emf"/><Relationship Id="rId9" Type="http://schemas.openxmlformats.org/officeDocument/2006/relationships/image" Target="../media/image76.emf"/><Relationship Id="rId10" Type="http://schemas.openxmlformats.org/officeDocument/2006/relationships/image" Target="../media/image77.emf"/><Relationship Id="rId11" Type="http://schemas.openxmlformats.org/officeDocument/2006/relationships/image" Target="../media/image78.emf"/><Relationship Id="rId1" Type="http://schemas.openxmlformats.org/officeDocument/2006/relationships/image" Target="../media/image68.emf"/><Relationship Id="rId2" Type="http://schemas.openxmlformats.org/officeDocument/2006/relationships/image" Target="../media/image69.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1.emf"/><Relationship Id="rId4" Type="http://schemas.openxmlformats.org/officeDocument/2006/relationships/image" Target="../media/image82.emf"/><Relationship Id="rId5" Type="http://schemas.openxmlformats.org/officeDocument/2006/relationships/image" Target="../media/image83.emf"/><Relationship Id="rId6" Type="http://schemas.openxmlformats.org/officeDocument/2006/relationships/image" Target="../media/image84.emf"/><Relationship Id="rId1" Type="http://schemas.openxmlformats.org/officeDocument/2006/relationships/image" Target="../media/image79.emf"/><Relationship Id="rId2" Type="http://schemas.openxmlformats.org/officeDocument/2006/relationships/image" Target="../media/image8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5.emf"/><Relationship Id="rId2" Type="http://schemas.openxmlformats.org/officeDocument/2006/relationships/image" Target="../media/image8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7.emf"/><Relationship Id="rId2" Type="http://schemas.openxmlformats.org/officeDocument/2006/relationships/image" Target="../media/image88.emf"/><Relationship Id="rId3" Type="http://schemas.openxmlformats.org/officeDocument/2006/relationships/image" Target="../media/image89.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92.emf"/><Relationship Id="rId4" Type="http://schemas.openxmlformats.org/officeDocument/2006/relationships/image" Target="../media/image93.emf"/><Relationship Id="rId5" Type="http://schemas.openxmlformats.org/officeDocument/2006/relationships/image" Target="../media/image94.emf"/><Relationship Id="rId6" Type="http://schemas.openxmlformats.org/officeDocument/2006/relationships/image" Target="../media/image95.emf"/><Relationship Id="rId7" Type="http://schemas.openxmlformats.org/officeDocument/2006/relationships/image" Target="../media/image96.emf"/><Relationship Id="rId8" Type="http://schemas.openxmlformats.org/officeDocument/2006/relationships/image" Target="../media/image97.emf"/><Relationship Id="rId9" Type="http://schemas.openxmlformats.org/officeDocument/2006/relationships/image" Target="../media/image98.emf"/><Relationship Id="rId10" Type="http://schemas.openxmlformats.org/officeDocument/2006/relationships/image" Target="../media/image99.emf"/><Relationship Id="rId11" Type="http://schemas.openxmlformats.org/officeDocument/2006/relationships/image" Target="../media/image100.emf"/><Relationship Id="rId1" Type="http://schemas.openxmlformats.org/officeDocument/2006/relationships/image" Target="../media/image90.emf"/><Relationship Id="rId2" Type="http://schemas.openxmlformats.org/officeDocument/2006/relationships/image" Target="../media/image9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7" Type="http://schemas.openxmlformats.org/officeDocument/2006/relationships/image" Target="../media/image13.emf"/><Relationship Id="rId8" Type="http://schemas.openxmlformats.org/officeDocument/2006/relationships/image" Target="../media/image14.emf"/><Relationship Id="rId9" Type="http://schemas.openxmlformats.org/officeDocument/2006/relationships/image" Target="../media/image15.emf"/><Relationship Id="rId10" Type="http://schemas.openxmlformats.org/officeDocument/2006/relationships/image" Target="../media/image16.emf"/><Relationship Id="rId1" Type="http://schemas.openxmlformats.org/officeDocument/2006/relationships/image" Target="../media/image7.emf"/><Relationship Id="rId2"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29.emf"/><Relationship Id="rId12" Type="http://schemas.openxmlformats.org/officeDocument/2006/relationships/image" Target="../media/image30.emf"/><Relationship Id="rId1" Type="http://schemas.openxmlformats.org/officeDocument/2006/relationships/image" Target="../media/image19.emf"/><Relationship Id="rId2" Type="http://schemas.openxmlformats.org/officeDocument/2006/relationships/image" Target="../media/image20.emf"/><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7" Type="http://schemas.openxmlformats.org/officeDocument/2006/relationships/image" Target="../media/image25.emf"/><Relationship Id="rId8" Type="http://schemas.openxmlformats.org/officeDocument/2006/relationships/image" Target="../media/image26.emf"/><Relationship Id="rId9" Type="http://schemas.openxmlformats.org/officeDocument/2006/relationships/image" Target="../media/image27.emf"/><Relationship Id="rId10"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5" Type="http://schemas.openxmlformats.org/officeDocument/2006/relationships/image" Target="../media/image35.emf"/><Relationship Id="rId6" Type="http://schemas.openxmlformats.org/officeDocument/2006/relationships/image" Target="../media/image36.emf"/><Relationship Id="rId7" Type="http://schemas.openxmlformats.org/officeDocument/2006/relationships/image" Target="../media/image37.emf"/><Relationship Id="rId1" Type="http://schemas.openxmlformats.org/officeDocument/2006/relationships/image" Target="../media/image31.emf"/><Relationship Id="rId2" Type="http://schemas.openxmlformats.org/officeDocument/2006/relationships/image" Target="../media/image3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emf"/><Relationship Id="rId2" Type="http://schemas.openxmlformats.org/officeDocument/2006/relationships/image" Target="../media/image39.emf"/><Relationship Id="rId3" Type="http://schemas.openxmlformats.org/officeDocument/2006/relationships/image" Target="../media/image40.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emf"/><Relationship Id="rId5" Type="http://schemas.openxmlformats.org/officeDocument/2006/relationships/image" Target="../media/image45.emf"/><Relationship Id="rId6" Type="http://schemas.openxmlformats.org/officeDocument/2006/relationships/image" Target="../media/image46.emf"/><Relationship Id="rId7" Type="http://schemas.openxmlformats.org/officeDocument/2006/relationships/image" Target="../media/image47.emf"/><Relationship Id="rId8" Type="http://schemas.openxmlformats.org/officeDocument/2006/relationships/image" Target="../media/image48.emf"/><Relationship Id="rId9" Type="http://schemas.openxmlformats.org/officeDocument/2006/relationships/image" Target="../media/image49.emf"/><Relationship Id="rId10" Type="http://schemas.openxmlformats.org/officeDocument/2006/relationships/image" Target="../media/image50.emf"/><Relationship Id="rId1" Type="http://schemas.openxmlformats.org/officeDocument/2006/relationships/image" Target="../media/image41.emf"/><Relationship Id="rId2" Type="http://schemas.openxmlformats.org/officeDocument/2006/relationships/image" Target="../media/image42.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4.emf"/><Relationship Id="rId4" Type="http://schemas.openxmlformats.org/officeDocument/2006/relationships/image" Target="../media/image55.emf"/><Relationship Id="rId5" Type="http://schemas.openxmlformats.org/officeDocument/2006/relationships/image" Target="../media/image56.emf"/><Relationship Id="rId6" Type="http://schemas.openxmlformats.org/officeDocument/2006/relationships/image" Target="../media/image57.emf"/><Relationship Id="rId7" Type="http://schemas.openxmlformats.org/officeDocument/2006/relationships/image" Target="../media/image58.emf"/><Relationship Id="rId8" Type="http://schemas.openxmlformats.org/officeDocument/2006/relationships/image" Target="../media/image59.emf"/><Relationship Id="rId9" Type="http://schemas.openxmlformats.org/officeDocument/2006/relationships/image" Target="../media/image60.emf"/><Relationship Id="rId1" Type="http://schemas.openxmlformats.org/officeDocument/2006/relationships/image" Target="../media/image52.emf"/><Relationship Id="rId2" Type="http://schemas.openxmlformats.org/officeDocument/2006/relationships/image" Target="../media/image53.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3.emf"/><Relationship Id="rId4" Type="http://schemas.openxmlformats.org/officeDocument/2006/relationships/image" Target="../media/image64.emf"/><Relationship Id="rId5" Type="http://schemas.openxmlformats.org/officeDocument/2006/relationships/image" Target="../media/image65.emf"/><Relationship Id="rId6" Type="http://schemas.openxmlformats.org/officeDocument/2006/relationships/image" Target="../media/image66.emf"/><Relationship Id="rId7" Type="http://schemas.openxmlformats.org/officeDocument/2006/relationships/image" Target="../media/image67.emf"/><Relationship Id="rId1" Type="http://schemas.openxmlformats.org/officeDocument/2006/relationships/image" Target="../media/image61.emf"/><Relationship Id="rId2" Type="http://schemas.openxmlformats.org/officeDocument/2006/relationships/image" Target="../media/image6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10307388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197500456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Wednesday, Mar. 26,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Mar. 26,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Mar. 26,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Mar. 26,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Wednesday, Mar. 26, 2014</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extLst>
      <p:ext uri="{BB962C8B-B14F-4D97-AF65-F5344CB8AC3E}">
        <p14:creationId xmlns:p14="http://schemas.microsoft.com/office/powerpoint/2010/main" val="791181799"/>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Mar. 26,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fld id="{FDDAF44D-5BDC-464D-BFC2-357404B9B058}" type="slidenum">
              <a:rPr lang="en-US"/>
              <a:pPr/>
              <a:t>‹#›</a:t>
            </a:fld>
            <a:endParaRPr lang="en-US"/>
          </a:p>
        </p:txBody>
      </p:sp>
    </p:spTree>
    <p:extLst>
      <p:ext uri="{BB962C8B-B14F-4D97-AF65-F5344CB8AC3E}">
        <p14:creationId xmlns:p14="http://schemas.microsoft.com/office/powerpoint/2010/main" val="3893073791"/>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Mar. 26,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Mar. 26,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Mar. 26,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Mar. 26,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Wednesday, Mar. 26,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Wednesday, Mar. 26,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Mar. 26,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Mar. 26,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Wednesday, Mar. 26,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3313-001, Spring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6"/>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 id="2147483721" r:id="rId14"/>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oleObject" Target="../embeddings/oleObject31.bin"/><Relationship Id="rId12" Type="http://schemas.openxmlformats.org/officeDocument/2006/relationships/image" Target="../media/image35.emf"/><Relationship Id="rId13" Type="http://schemas.openxmlformats.org/officeDocument/2006/relationships/oleObject" Target="../embeddings/oleObject32.bin"/><Relationship Id="rId14" Type="http://schemas.openxmlformats.org/officeDocument/2006/relationships/image" Target="../media/image36.emf"/><Relationship Id="rId15" Type="http://schemas.openxmlformats.org/officeDocument/2006/relationships/oleObject" Target="../embeddings/oleObject33.bin"/><Relationship Id="rId16" Type="http://schemas.openxmlformats.org/officeDocument/2006/relationships/image" Target="../media/image37.emf"/><Relationship Id="rId1" Type="http://schemas.openxmlformats.org/officeDocument/2006/relationships/vmlDrawing" Target="../drawings/vmlDrawing5.vml"/><Relationship Id="rId2" Type="http://schemas.openxmlformats.org/officeDocument/2006/relationships/slideLayout" Target="../slideLayouts/slideLayout13.xml"/><Relationship Id="rId3" Type="http://schemas.openxmlformats.org/officeDocument/2006/relationships/oleObject" Target="../embeddings/oleObject27.bin"/><Relationship Id="rId4" Type="http://schemas.openxmlformats.org/officeDocument/2006/relationships/image" Target="../media/image31.emf"/><Relationship Id="rId5" Type="http://schemas.openxmlformats.org/officeDocument/2006/relationships/oleObject" Target="../embeddings/oleObject28.bin"/><Relationship Id="rId6" Type="http://schemas.openxmlformats.org/officeDocument/2006/relationships/image" Target="../media/image32.emf"/><Relationship Id="rId7" Type="http://schemas.openxmlformats.org/officeDocument/2006/relationships/oleObject" Target="../embeddings/oleObject29.bin"/><Relationship Id="rId8" Type="http://schemas.openxmlformats.org/officeDocument/2006/relationships/image" Target="../media/image33.emf"/><Relationship Id="rId9" Type="http://schemas.openxmlformats.org/officeDocument/2006/relationships/oleObject" Target="../embeddings/oleObject30.bin"/><Relationship Id="rId10" Type="http://schemas.openxmlformats.org/officeDocument/2006/relationships/image" Target="../media/image34.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4.bin"/><Relationship Id="rId4" Type="http://schemas.openxmlformats.org/officeDocument/2006/relationships/image" Target="../media/image38.emf"/><Relationship Id="rId5" Type="http://schemas.openxmlformats.org/officeDocument/2006/relationships/oleObject" Target="../embeddings/oleObject35.bin"/><Relationship Id="rId6" Type="http://schemas.openxmlformats.org/officeDocument/2006/relationships/image" Target="../media/image39.emf"/><Relationship Id="rId7" Type="http://schemas.openxmlformats.org/officeDocument/2006/relationships/oleObject" Target="../embeddings/oleObject36.bin"/><Relationship Id="rId8" Type="http://schemas.openxmlformats.org/officeDocument/2006/relationships/image" Target="../media/image40.emf"/><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9" Type="http://schemas.openxmlformats.org/officeDocument/2006/relationships/oleObject" Target="../embeddings/oleObject40.bin"/><Relationship Id="rId20" Type="http://schemas.openxmlformats.org/officeDocument/2006/relationships/oleObject" Target="../embeddings/oleObject45.bin"/><Relationship Id="rId21" Type="http://schemas.openxmlformats.org/officeDocument/2006/relationships/image" Target="../media/image49.emf"/><Relationship Id="rId22" Type="http://schemas.openxmlformats.org/officeDocument/2006/relationships/oleObject" Target="../embeddings/oleObject46.bin"/><Relationship Id="rId23" Type="http://schemas.openxmlformats.org/officeDocument/2006/relationships/image" Target="../media/image50.emf"/><Relationship Id="rId10" Type="http://schemas.openxmlformats.org/officeDocument/2006/relationships/image" Target="../media/image44.emf"/><Relationship Id="rId11" Type="http://schemas.openxmlformats.org/officeDocument/2006/relationships/oleObject" Target="../embeddings/oleObject41.bin"/><Relationship Id="rId12" Type="http://schemas.openxmlformats.org/officeDocument/2006/relationships/image" Target="../media/image45.emf"/><Relationship Id="rId13" Type="http://schemas.openxmlformats.org/officeDocument/2006/relationships/image" Target="../media/image51.jpeg"/><Relationship Id="rId14" Type="http://schemas.openxmlformats.org/officeDocument/2006/relationships/oleObject" Target="../embeddings/oleObject42.bin"/><Relationship Id="rId15" Type="http://schemas.openxmlformats.org/officeDocument/2006/relationships/image" Target="../media/image46.emf"/><Relationship Id="rId16" Type="http://schemas.openxmlformats.org/officeDocument/2006/relationships/oleObject" Target="../embeddings/oleObject43.bin"/><Relationship Id="rId17" Type="http://schemas.openxmlformats.org/officeDocument/2006/relationships/image" Target="../media/image47.emf"/><Relationship Id="rId18" Type="http://schemas.openxmlformats.org/officeDocument/2006/relationships/oleObject" Target="../embeddings/oleObject44.bin"/><Relationship Id="rId19" Type="http://schemas.openxmlformats.org/officeDocument/2006/relationships/image" Target="../media/image48.emf"/><Relationship Id="rId1" Type="http://schemas.openxmlformats.org/officeDocument/2006/relationships/vmlDrawing" Target="../drawings/vmlDrawing7.vml"/><Relationship Id="rId2" Type="http://schemas.openxmlformats.org/officeDocument/2006/relationships/slideLayout" Target="../slideLayouts/slideLayout13.xml"/><Relationship Id="rId3" Type="http://schemas.openxmlformats.org/officeDocument/2006/relationships/oleObject" Target="../embeddings/oleObject37.bin"/><Relationship Id="rId4" Type="http://schemas.openxmlformats.org/officeDocument/2006/relationships/image" Target="../media/image41.emf"/><Relationship Id="rId5" Type="http://schemas.openxmlformats.org/officeDocument/2006/relationships/oleObject" Target="../embeddings/oleObject38.bin"/><Relationship Id="rId6" Type="http://schemas.openxmlformats.org/officeDocument/2006/relationships/image" Target="../media/image42.emf"/><Relationship Id="rId7" Type="http://schemas.openxmlformats.org/officeDocument/2006/relationships/oleObject" Target="../embeddings/oleObject39.bin"/><Relationship Id="rId8" Type="http://schemas.openxmlformats.org/officeDocument/2006/relationships/image" Target="../media/image43.emf"/></Relationships>
</file>

<file path=ppt/slides/_rels/slide13.xml.rels><?xml version="1.0" encoding="UTF-8" standalone="yes"?>
<Relationships xmlns="http://schemas.openxmlformats.org/package/2006/relationships"><Relationship Id="rId9" Type="http://schemas.openxmlformats.org/officeDocument/2006/relationships/image" Target="../media/image54.emf"/><Relationship Id="rId20" Type="http://schemas.openxmlformats.org/officeDocument/2006/relationships/oleObject" Target="../embeddings/oleObject55.bin"/><Relationship Id="rId21" Type="http://schemas.openxmlformats.org/officeDocument/2006/relationships/image" Target="../media/image60.emf"/><Relationship Id="rId10" Type="http://schemas.openxmlformats.org/officeDocument/2006/relationships/oleObject" Target="../embeddings/oleObject50.bin"/><Relationship Id="rId11" Type="http://schemas.openxmlformats.org/officeDocument/2006/relationships/image" Target="../media/image55.emf"/><Relationship Id="rId12" Type="http://schemas.openxmlformats.org/officeDocument/2006/relationships/oleObject" Target="../embeddings/oleObject51.bin"/><Relationship Id="rId13" Type="http://schemas.openxmlformats.org/officeDocument/2006/relationships/image" Target="../media/image56.emf"/><Relationship Id="rId14" Type="http://schemas.openxmlformats.org/officeDocument/2006/relationships/oleObject" Target="../embeddings/oleObject52.bin"/><Relationship Id="rId15" Type="http://schemas.openxmlformats.org/officeDocument/2006/relationships/image" Target="../media/image57.emf"/><Relationship Id="rId16" Type="http://schemas.openxmlformats.org/officeDocument/2006/relationships/oleObject" Target="../embeddings/oleObject53.bin"/><Relationship Id="rId17" Type="http://schemas.openxmlformats.org/officeDocument/2006/relationships/image" Target="../media/image58.emf"/><Relationship Id="rId18" Type="http://schemas.openxmlformats.org/officeDocument/2006/relationships/oleObject" Target="../embeddings/oleObject54.bin"/><Relationship Id="rId19" Type="http://schemas.openxmlformats.org/officeDocument/2006/relationships/image" Target="../media/image59.emf"/><Relationship Id="rId1" Type="http://schemas.openxmlformats.org/officeDocument/2006/relationships/vmlDrawing" Target="../drawings/vmlDrawing8.vml"/><Relationship Id="rId2" Type="http://schemas.openxmlformats.org/officeDocument/2006/relationships/slideLayout" Target="../slideLayouts/slideLayout13.xml"/><Relationship Id="rId3" Type="http://schemas.openxmlformats.org/officeDocument/2006/relationships/oleObject" Target="../embeddings/oleObject47.bin"/><Relationship Id="rId4" Type="http://schemas.openxmlformats.org/officeDocument/2006/relationships/image" Target="../media/image52.emf"/><Relationship Id="rId5" Type="http://schemas.openxmlformats.org/officeDocument/2006/relationships/oleObject" Target="../embeddings/oleObject48.bin"/><Relationship Id="rId6" Type="http://schemas.openxmlformats.org/officeDocument/2006/relationships/image" Target="../media/image53.emf"/><Relationship Id="rId7" Type="http://schemas.openxmlformats.org/officeDocument/2006/relationships/image" Target="../media/image51.jpeg"/><Relationship Id="rId8" Type="http://schemas.openxmlformats.org/officeDocument/2006/relationships/oleObject" Target="../embeddings/oleObject49.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60.bin"/><Relationship Id="rId12" Type="http://schemas.openxmlformats.org/officeDocument/2006/relationships/image" Target="../media/image65.emf"/><Relationship Id="rId13" Type="http://schemas.openxmlformats.org/officeDocument/2006/relationships/oleObject" Target="../embeddings/oleObject61.bin"/><Relationship Id="rId14" Type="http://schemas.openxmlformats.org/officeDocument/2006/relationships/image" Target="../media/image66.emf"/><Relationship Id="rId15" Type="http://schemas.openxmlformats.org/officeDocument/2006/relationships/oleObject" Target="../embeddings/oleObject62.bin"/><Relationship Id="rId16" Type="http://schemas.openxmlformats.org/officeDocument/2006/relationships/image" Target="../media/image67.emf"/><Relationship Id="rId1" Type="http://schemas.openxmlformats.org/officeDocument/2006/relationships/vmlDrawing" Target="../drawings/vmlDrawing9.vml"/><Relationship Id="rId2" Type="http://schemas.openxmlformats.org/officeDocument/2006/relationships/slideLayout" Target="../slideLayouts/slideLayout13.xml"/><Relationship Id="rId3" Type="http://schemas.openxmlformats.org/officeDocument/2006/relationships/oleObject" Target="../embeddings/oleObject56.bin"/><Relationship Id="rId4" Type="http://schemas.openxmlformats.org/officeDocument/2006/relationships/image" Target="../media/image61.emf"/><Relationship Id="rId5" Type="http://schemas.openxmlformats.org/officeDocument/2006/relationships/oleObject" Target="../embeddings/oleObject57.bin"/><Relationship Id="rId6" Type="http://schemas.openxmlformats.org/officeDocument/2006/relationships/image" Target="../media/image62.emf"/><Relationship Id="rId7" Type="http://schemas.openxmlformats.org/officeDocument/2006/relationships/oleObject" Target="../embeddings/oleObject58.bin"/><Relationship Id="rId8" Type="http://schemas.openxmlformats.org/officeDocument/2006/relationships/image" Target="../media/image63.emf"/><Relationship Id="rId9" Type="http://schemas.openxmlformats.org/officeDocument/2006/relationships/oleObject" Target="../embeddings/oleObject59.bin"/><Relationship Id="rId10" Type="http://schemas.openxmlformats.org/officeDocument/2006/relationships/image" Target="../media/image64.emf"/></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66.bin"/><Relationship Id="rId20" Type="http://schemas.openxmlformats.org/officeDocument/2006/relationships/image" Target="../media/image76.emf"/><Relationship Id="rId21" Type="http://schemas.openxmlformats.org/officeDocument/2006/relationships/oleObject" Target="../embeddings/oleObject72.bin"/><Relationship Id="rId22" Type="http://schemas.openxmlformats.org/officeDocument/2006/relationships/image" Target="../media/image77.emf"/><Relationship Id="rId23" Type="http://schemas.openxmlformats.org/officeDocument/2006/relationships/oleObject" Target="../embeddings/oleObject73.bin"/><Relationship Id="rId24" Type="http://schemas.openxmlformats.org/officeDocument/2006/relationships/image" Target="../media/image78.emf"/><Relationship Id="rId10" Type="http://schemas.openxmlformats.org/officeDocument/2006/relationships/image" Target="../media/image71.emf"/><Relationship Id="rId11" Type="http://schemas.openxmlformats.org/officeDocument/2006/relationships/oleObject" Target="../embeddings/oleObject67.bin"/><Relationship Id="rId12" Type="http://schemas.openxmlformats.org/officeDocument/2006/relationships/image" Target="../media/image72.emf"/><Relationship Id="rId13" Type="http://schemas.openxmlformats.org/officeDocument/2006/relationships/oleObject" Target="../embeddings/oleObject68.bin"/><Relationship Id="rId14" Type="http://schemas.openxmlformats.org/officeDocument/2006/relationships/image" Target="../media/image73.emf"/><Relationship Id="rId15" Type="http://schemas.openxmlformats.org/officeDocument/2006/relationships/oleObject" Target="../embeddings/oleObject69.bin"/><Relationship Id="rId16" Type="http://schemas.openxmlformats.org/officeDocument/2006/relationships/image" Target="../media/image74.emf"/><Relationship Id="rId17" Type="http://schemas.openxmlformats.org/officeDocument/2006/relationships/oleObject" Target="../embeddings/oleObject70.bin"/><Relationship Id="rId18" Type="http://schemas.openxmlformats.org/officeDocument/2006/relationships/image" Target="../media/image75.emf"/><Relationship Id="rId19" Type="http://schemas.openxmlformats.org/officeDocument/2006/relationships/oleObject" Target="../embeddings/oleObject71.bin"/><Relationship Id="rId1" Type="http://schemas.openxmlformats.org/officeDocument/2006/relationships/vmlDrawing" Target="../drawings/vmlDrawing10.vml"/><Relationship Id="rId2" Type="http://schemas.openxmlformats.org/officeDocument/2006/relationships/slideLayout" Target="../slideLayouts/slideLayout13.xml"/><Relationship Id="rId3" Type="http://schemas.openxmlformats.org/officeDocument/2006/relationships/oleObject" Target="../embeddings/oleObject63.bin"/><Relationship Id="rId4" Type="http://schemas.openxmlformats.org/officeDocument/2006/relationships/image" Target="../media/image68.emf"/><Relationship Id="rId5" Type="http://schemas.openxmlformats.org/officeDocument/2006/relationships/oleObject" Target="../embeddings/oleObject64.bin"/><Relationship Id="rId6" Type="http://schemas.openxmlformats.org/officeDocument/2006/relationships/image" Target="../media/image69.emf"/><Relationship Id="rId7" Type="http://schemas.openxmlformats.org/officeDocument/2006/relationships/oleObject" Target="../embeddings/oleObject65.bin"/><Relationship Id="rId8" Type="http://schemas.openxmlformats.org/officeDocument/2006/relationships/image" Target="../media/image70.emf"/></Relationships>
</file>

<file path=ppt/slides/_rels/slide17.xml.rels><?xml version="1.0" encoding="UTF-8" standalone="yes"?>
<Relationships xmlns="http://schemas.openxmlformats.org/package/2006/relationships"><Relationship Id="rId11" Type="http://schemas.openxmlformats.org/officeDocument/2006/relationships/oleObject" Target="../embeddings/oleObject78.bin"/><Relationship Id="rId12" Type="http://schemas.openxmlformats.org/officeDocument/2006/relationships/image" Target="../media/image83.emf"/><Relationship Id="rId13" Type="http://schemas.openxmlformats.org/officeDocument/2006/relationships/oleObject" Target="../embeddings/oleObject79.bin"/><Relationship Id="rId14" Type="http://schemas.openxmlformats.org/officeDocument/2006/relationships/image" Target="../media/image84.emf"/><Relationship Id="rId1" Type="http://schemas.openxmlformats.org/officeDocument/2006/relationships/vmlDrawing" Target="../drawings/vmlDrawing11.vml"/><Relationship Id="rId2" Type="http://schemas.openxmlformats.org/officeDocument/2006/relationships/slideLayout" Target="../slideLayouts/slideLayout14.xml"/><Relationship Id="rId3" Type="http://schemas.openxmlformats.org/officeDocument/2006/relationships/oleObject" Target="../embeddings/oleObject74.bin"/><Relationship Id="rId4" Type="http://schemas.openxmlformats.org/officeDocument/2006/relationships/image" Target="../media/image79.emf"/><Relationship Id="rId5" Type="http://schemas.openxmlformats.org/officeDocument/2006/relationships/oleObject" Target="../embeddings/oleObject75.bin"/><Relationship Id="rId6" Type="http://schemas.openxmlformats.org/officeDocument/2006/relationships/image" Target="../media/image80.emf"/><Relationship Id="rId7" Type="http://schemas.openxmlformats.org/officeDocument/2006/relationships/oleObject" Target="../embeddings/oleObject76.bin"/><Relationship Id="rId8" Type="http://schemas.openxmlformats.org/officeDocument/2006/relationships/image" Target="../media/image81.emf"/><Relationship Id="rId9" Type="http://schemas.openxmlformats.org/officeDocument/2006/relationships/oleObject" Target="../embeddings/oleObject77.bin"/><Relationship Id="rId10" Type="http://schemas.openxmlformats.org/officeDocument/2006/relationships/image" Target="../media/image8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0.bin"/><Relationship Id="rId4" Type="http://schemas.openxmlformats.org/officeDocument/2006/relationships/image" Target="../media/image85.emf"/><Relationship Id="rId5" Type="http://schemas.openxmlformats.org/officeDocument/2006/relationships/oleObject" Target="../embeddings/oleObject81.bin"/><Relationship Id="rId6" Type="http://schemas.openxmlformats.org/officeDocument/2006/relationships/image" Target="../media/image86.emf"/><Relationship Id="rId1" Type="http://schemas.openxmlformats.org/officeDocument/2006/relationships/vmlDrawing" Target="../drawings/vmlDrawing12.vml"/><Relationship Id="rId2"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2.bin"/><Relationship Id="rId4" Type="http://schemas.openxmlformats.org/officeDocument/2006/relationships/image" Target="../media/image87.emf"/><Relationship Id="rId5" Type="http://schemas.openxmlformats.org/officeDocument/2006/relationships/oleObject" Target="../embeddings/oleObject83.bin"/><Relationship Id="rId6" Type="http://schemas.openxmlformats.org/officeDocument/2006/relationships/image" Target="../media/image88.emf"/><Relationship Id="rId7" Type="http://schemas.openxmlformats.org/officeDocument/2006/relationships/oleObject" Target="../embeddings/oleObject84.bin"/><Relationship Id="rId8" Type="http://schemas.openxmlformats.org/officeDocument/2006/relationships/image" Target="../media/image89.emf"/><Relationship Id="rId1" Type="http://schemas.openxmlformats.org/officeDocument/2006/relationships/vmlDrawing" Target="../drawings/vmlDrawing13.vml"/><Relationship Id="rId2"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9" Type="http://schemas.openxmlformats.org/officeDocument/2006/relationships/oleObject" Target="../embeddings/oleObject88.bin"/><Relationship Id="rId20" Type="http://schemas.openxmlformats.org/officeDocument/2006/relationships/image" Target="../media/image98.emf"/><Relationship Id="rId21" Type="http://schemas.openxmlformats.org/officeDocument/2006/relationships/oleObject" Target="../embeddings/oleObject94.bin"/><Relationship Id="rId22" Type="http://schemas.openxmlformats.org/officeDocument/2006/relationships/image" Target="../media/image99.emf"/><Relationship Id="rId23" Type="http://schemas.openxmlformats.org/officeDocument/2006/relationships/oleObject" Target="../embeddings/oleObject95.bin"/><Relationship Id="rId24" Type="http://schemas.openxmlformats.org/officeDocument/2006/relationships/image" Target="../media/image100.emf"/><Relationship Id="rId10" Type="http://schemas.openxmlformats.org/officeDocument/2006/relationships/image" Target="../media/image93.emf"/><Relationship Id="rId11" Type="http://schemas.openxmlformats.org/officeDocument/2006/relationships/oleObject" Target="../embeddings/oleObject89.bin"/><Relationship Id="rId12" Type="http://schemas.openxmlformats.org/officeDocument/2006/relationships/image" Target="../media/image94.emf"/><Relationship Id="rId13" Type="http://schemas.openxmlformats.org/officeDocument/2006/relationships/oleObject" Target="../embeddings/oleObject90.bin"/><Relationship Id="rId14" Type="http://schemas.openxmlformats.org/officeDocument/2006/relationships/image" Target="../media/image95.emf"/><Relationship Id="rId15" Type="http://schemas.openxmlformats.org/officeDocument/2006/relationships/oleObject" Target="../embeddings/oleObject91.bin"/><Relationship Id="rId16" Type="http://schemas.openxmlformats.org/officeDocument/2006/relationships/image" Target="../media/image96.emf"/><Relationship Id="rId17" Type="http://schemas.openxmlformats.org/officeDocument/2006/relationships/oleObject" Target="../embeddings/oleObject92.bin"/><Relationship Id="rId18" Type="http://schemas.openxmlformats.org/officeDocument/2006/relationships/image" Target="../media/image97.emf"/><Relationship Id="rId19" Type="http://schemas.openxmlformats.org/officeDocument/2006/relationships/oleObject" Target="../embeddings/oleObject93.bin"/><Relationship Id="rId1" Type="http://schemas.openxmlformats.org/officeDocument/2006/relationships/vmlDrawing" Target="../drawings/vmlDrawing14.vml"/><Relationship Id="rId2" Type="http://schemas.openxmlformats.org/officeDocument/2006/relationships/slideLayout" Target="../slideLayouts/slideLayout13.xml"/><Relationship Id="rId3" Type="http://schemas.openxmlformats.org/officeDocument/2006/relationships/oleObject" Target="../embeddings/oleObject85.bin"/><Relationship Id="rId4" Type="http://schemas.openxmlformats.org/officeDocument/2006/relationships/image" Target="../media/image90.emf"/><Relationship Id="rId5" Type="http://schemas.openxmlformats.org/officeDocument/2006/relationships/oleObject" Target="../embeddings/oleObject86.bin"/><Relationship Id="rId6" Type="http://schemas.openxmlformats.org/officeDocument/2006/relationships/image" Target="../media/image91.emf"/><Relationship Id="rId7" Type="http://schemas.openxmlformats.org/officeDocument/2006/relationships/oleObject" Target="../embeddings/oleObject87.bin"/><Relationship Id="rId8" Type="http://schemas.openxmlformats.org/officeDocument/2006/relationships/image" Target="../media/image9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oleObject" Target="../embeddings/oleObject1.bin"/><Relationship Id="rId5" Type="http://schemas.openxmlformats.org/officeDocument/2006/relationships/image" Target="../media/image4.emf"/><Relationship Id="rId6" Type="http://schemas.openxmlformats.org/officeDocument/2006/relationships/oleObject" Target="../embeddings/oleObject2.bin"/><Relationship Id="rId7"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6.bin"/><Relationship Id="rId20" Type="http://schemas.openxmlformats.org/officeDocument/2006/relationships/image" Target="../media/image15.emf"/><Relationship Id="rId21" Type="http://schemas.openxmlformats.org/officeDocument/2006/relationships/oleObject" Target="../embeddings/oleObject12.bin"/><Relationship Id="rId22" Type="http://schemas.openxmlformats.org/officeDocument/2006/relationships/image" Target="../media/image16.emf"/><Relationship Id="rId10" Type="http://schemas.openxmlformats.org/officeDocument/2006/relationships/image" Target="../media/image10.emf"/><Relationship Id="rId11" Type="http://schemas.openxmlformats.org/officeDocument/2006/relationships/oleObject" Target="../embeddings/oleObject7.bin"/><Relationship Id="rId12" Type="http://schemas.openxmlformats.org/officeDocument/2006/relationships/image" Target="../media/image11.emf"/><Relationship Id="rId13" Type="http://schemas.openxmlformats.org/officeDocument/2006/relationships/oleObject" Target="../embeddings/oleObject8.bin"/><Relationship Id="rId14" Type="http://schemas.openxmlformats.org/officeDocument/2006/relationships/image" Target="../media/image12.emf"/><Relationship Id="rId15" Type="http://schemas.openxmlformats.org/officeDocument/2006/relationships/oleObject" Target="../embeddings/oleObject9.bin"/><Relationship Id="rId16" Type="http://schemas.openxmlformats.org/officeDocument/2006/relationships/image" Target="../media/image13.emf"/><Relationship Id="rId17" Type="http://schemas.openxmlformats.org/officeDocument/2006/relationships/oleObject" Target="../embeddings/oleObject10.bin"/><Relationship Id="rId18" Type="http://schemas.openxmlformats.org/officeDocument/2006/relationships/image" Target="../media/image14.emf"/><Relationship Id="rId19" Type="http://schemas.openxmlformats.org/officeDocument/2006/relationships/oleObject" Target="../embeddings/oleObject11.bin"/><Relationship Id="rId1" Type="http://schemas.openxmlformats.org/officeDocument/2006/relationships/vmlDrawing" Target="../drawings/vmlDrawing2.vml"/><Relationship Id="rId2" Type="http://schemas.openxmlformats.org/officeDocument/2006/relationships/slideLayout" Target="../slideLayouts/slideLayout13.xml"/><Relationship Id="rId3" Type="http://schemas.openxmlformats.org/officeDocument/2006/relationships/oleObject" Target="../embeddings/oleObject3.bin"/><Relationship Id="rId4" Type="http://schemas.openxmlformats.org/officeDocument/2006/relationships/image" Target="../media/image7.emf"/><Relationship Id="rId5" Type="http://schemas.openxmlformats.org/officeDocument/2006/relationships/oleObject" Target="../embeddings/oleObject4.bin"/><Relationship Id="rId6" Type="http://schemas.openxmlformats.org/officeDocument/2006/relationships/image" Target="../media/image8.emf"/><Relationship Id="rId7" Type="http://schemas.openxmlformats.org/officeDocument/2006/relationships/oleObject" Target="../embeddings/oleObject5.bin"/><Relationship Id="rId8"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7.emf"/><Relationship Id="rId5" Type="http://schemas.openxmlformats.org/officeDocument/2006/relationships/oleObject" Target="../embeddings/oleObject14.bin"/><Relationship Id="rId6" Type="http://schemas.openxmlformats.org/officeDocument/2006/relationships/image" Target="../media/image18.e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18.bin"/><Relationship Id="rId20" Type="http://schemas.openxmlformats.org/officeDocument/2006/relationships/image" Target="../media/image27.emf"/><Relationship Id="rId21" Type="http://schemas.openxmlformats.org/officeDocument/2006/relationships/oleObject" Target="../embeddings/oleObject24.bin"/><Relationship Id="rId22" Type="http://schemas.openxmlformats.org/officeDocument/2006/relationships/image" Target="../media/image28.emf"/><Relationship Id="rId23" Type="http://schemas.openxmlformats.org/officeDocument/2006/relationships/oleObject" Target="../embeddings/oleObject25.bin"/><Relationship Id="rId24" Type="http://schemas.openxmlformats.org/officeDocument/2006/relationships/image" Target="../media/image29.emf"/><Relationship Id="rId25" Type="http://schemas.openxmlformats.org/officeDocument/2006/relationships/oleObject" Target="../embeddings/oleObject26.bin"/><Relationship Id="rId26" Type="http://schemas.openxmlformats.org/officeDocument/2006/relationships/image" Target="../media/image30.emf"/><Relationship Id="rId10" Type="http://schemas.openxmlformats.org/officeDocument/2006/relationships/image" Target="../media/image22.emf"/><Relationship Id="rId11" Type="http://schemas.openxmlformats.org/officeDocument/2006/relationships/oleObject" Target="../embeddings/oleObject19.bin"/><Relationship Id="rId12" Type="http://schemas.openxmlformats.org/officeDocument/2006/relationships/image" Target="../media/image23.emf"/><Relationship Id="rId13" Type="http://schemas.openxmlformats.org/officeDocument/2006/relationships/oleObject" Target="../embeddings/oleObject20.bin"/><Relationship Id="rId14" Type="http://schemas.openxmlformats.org/officeDocument/2006/relationships/image" Target="../media/image24.emf"/><Relationship Id="rId15" Type="http://schemas.openxmlformats.org/officeDocument/2006/relationships/oleObject" Target="../embeddings/oleObject21.bin"/><Relationship Id="rId16" Type="http://schemas.openxmlformats.org/officeDocument/2006/relationships/image" Target="../media/image25.emf"/><Relationship Id="rId17" Type="http://schemas.openxmlformats.org/officeDocument/2006/relationships/oleObject" Target="../embeddings/oleObject22.bin"/><Relationship Id="rId18" Type="http://schemas.openxmlformats.org/officeDocument/2006/relationships/image" Target="../media/image26.emf"/><Relationship Id="rId19" Type="http://schemas.openxmlformats.org/officeDocument/2006/relationships/oleObject" Target="../embeddings/oleObject23.bin"/><Relationship Id="rId1" Type="http://schemas.openxmlformats.org/officeDocument/2006/relationships/vmlDrawing" Target="../drawings/vmlDrawing4.vml"/><Relationship Id="rId2" Type="http://schemas.openxmlformats.org/officeDocument/2006/relationships/slideLayout" Target="../slideLayouts/slideLayout13.xml"/><Relationship Id="rId3" Type="http://schemas.openxmlformats.org/officeDocument/2006/relationships/oleObject" Target="../embeddings/oleObject15.bin"/><Relationship Id="rId4" Type="http://schemas.openxmlformats.org/officeDocument/2006/relationships/image" Target="../media/image19.emf"/><Relationship Id="rId5" Type="http://schemas.openxmlformats.org/officeDocument/2006/relationships/oleObject" Target="../embeddings/oleObject16.bin"/><Relationship Id="rId6" Type="http://schemas.openxmlformats.org/officeDocument/2006/relationships/image" Target="../media/image20.emf"/><Relationship Id="rId7" Type="http://schemas.openxmlformats.org/officeDocument/2006/relationships/oleObject" Target="../embeddings/oleObject17.bin"/><Relationship Id="rId8"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a:t>
            </a:r>
            <a:r>
              <a:rPr lang="en-US" dirty="0" smtClean="0">
                <a:ea typeface="ＭＳ Ｐゴシック" pitchFamily="-84" charset="-128"/>
                <a:cs typeface="ＭＳ Ｐゴシック" pitchFamily="-84" charset="-128"/>
              </a:rPr>
              <a:t>17</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811300" y="1531203"/>
            <a:ext cx="3213424"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a:t>
            </a:r>
            <a:r>
              <a:rPr lang="en-US" dirty="0" smtClean="0">
                <a:solidFill>
                  <a:schemeClr val="accent2"/>
                </a:solidFill>
                <a:latin typeface="Monotype Corsiva" pitchFamily="-84" charset="0"/>
              </a:rPr>
              <a:t>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Mar. </a:t>
            </a:r>
            <a:r>
              <a:rPr lang="en-US" dirty="0" smtClean="0">
                <a:solidFill>
                  <a:schemeClr val="accent2"/>
                </a:solidFill>
                <a:latin typeface="Monotype Corsiva" pitchFamily="-84" charset="0"/>
              </a:rPr>
              <a:t>26, </a:t>
            </a:r>
            <a:r>
              <a:rPr lang="en-US" dirty="0" smtClean="0">
                <a:solidFill>
                  <a:schemeClr val="accent2"/>
                </a:solidFill>
                <a:latin typeface="Monotype Corsiva" pitchFamily="-84" charset="0"/>
              </a:rPr>
              <a:t>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838200" y="2286000"/>
            <a:ext cx="7620000" cy="38100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smtClean="0">
                <a:solidFill>
                  <a:schemeClr val="accent2"/>
                </a:solidFill>
                <a:latin typeface="Arial Narrow" pitchFamily="-84" charset="0"/>
              </a:rPr>
              <a:t>Probability of Particle</a:t>
            </a:r>
          </a:p>
          <a:p>
            <a:pPr marL="609600" indent="-609600">
              <a:spcBef>
                <a:spcPct val="20000"/>
              </a:spcBef>
              <a:buFontTx/>
              <a:buChar char="•"/>
            </a:pPr>
            <a:r>
              <a:rPr lang="en-US" sz="3200" dirty="0" smtClean="0">
                <a:solidFill>
                  <a:schemeClr val="accent2"/>
                </a:solidFill>
                <a:latin typeface="Arial Narrow" pitchFamily="-84" charset="0"/>
              </a:rPr>
              <a:t>Schrodinger Wave Equation and Solutions</a:t>
            </a:r>
          </a:p>
          <a:p>
            <a:pPr marL="609600" indent="-609600">
              <a:spcBef>
                <a:spcPct val="20000"/>
              </a:spcBef>
              <a:buFontTx/>
              <a:buChar char="•"/>
            </a:pPr>
            <a:r>
              <a:rPr lang="en-US" sz="3200" dirty="0" smtClean="0">
                <a:solidFill>
                  <a:schemeClr val="accent2"/>
                </a:solidFill>
                <a:latin typeface="Arial Narrow" pitchFamily="-84" charset="0"/>
              </a:rPr>
              <a:t>Normalization and Probability</a:t>
            </a:r>
          </a:p>
          <a:p>
            <a:pPr marL="609600" indent="-609600">
              <a:spcBef>
                <a:spcPct val="20000"/>
              </a:spcBef>
              <a:buFontTx/>
              <a:buChar char="•"/>
            </a:pPr>
            <a:r>
              <a:rPr lang="en-US" sz="3200" dirty="0" smtClean="0">
                <a:solidFill>
                  <a:schemeClr val="accent2"/>
                </a:solidFill>
                <a:latin typeface="Arial Narrow" pitchFamily="-84" charset="0"/>
              </a:rPr>
              <a:t>Time Independent Schrodinger Equation</a:t>
            </a:r>
          </a:p>
          <a:p>
            <a:pPr marL="609600" indent="-609600">
              <a:spcBef>
                <a:spcPct val="20000"/>
              </a:spcBef>
              <a:buFontTx/>
              <a:buChar char="•"/>
            </a:pPr>
            <a:r>
              <a:rPr lang="en-US" sz="3200" smtClean="0">
                <a:solidFill>
                  <a:schemeClr val="accent2"/>
                </a:solidFill>
                <a:latin typeface="Arial Narrow" pitchFamily="-84" charset="0"/>
              </a:rPr>
              <a:t>Expectation Values</a:t>
            </a:r>
            <a:endParaRPr lang="en-US" sz="3200" dirty="0" smtClean="0">
              <a:solidFill>
                <a:schemeClr val="accent2"/>
              </a:solidFill>
              <a:latin typeface="Arial Narrow" pitchFamily="-84" charset="0"/>
            </a:endParaRPr>
          </a:p>
          <a:p>
            <a:pPr marL="609600" indent="-609600">
              <a:spcBef>
                <a:spcPct val="20000"/>
              </a:spcBef>
              <a:buFontTx/>
              <a:buChar char="•"/>
            </a:pPr>
            <a:r>
              <a:rPr lang="en-US" sz="3200" dirty="0" smtClean="0">
                <a:solidFill>
                  <a:schemeClr val="accent2"/>
                </a:solidFill>
                <a:latin typeface="Arial Narrow" pitchFamily="-84" charset="0"/>
              </a:rPr>
              <a:t>Momentum Operator</a:t>
            </a:r>
          </a:p>
          <a:p>
            <a:pPr marL="609600" indent="-609600">
              <a:spcBef>
                <a:spcPct val="20000"/>
              </a:spcBef>
              <a:buFontTx/>
              <a:buChar char="•"/>
            </a:pPr>
            <a:endParaRPr lang="en-US" sz="3200" dirty="0" smtClean="0">
              <a:solidFill>
                <a:schemeClr val="accent2"/>
              </a:solidFill>
              <a:latin typeface="Arial Narrow" pitchFamily="-84" charset="0"/>
            </a:endParaRPr>
          </a:p>
          <a:p>
            <a:pPr marL="609600" indent="-609600">
              <a:spcBef>
                <a:spcPct val="20000"/>
              </a:spcBef>
              <a:buFontTx/>
              <a:buChar char="•"/>
            </a:pPr>
            <a:endParaRPr lang="en-US" sz="3200" dirty="0" smtClean="0">
              <a:solidFill>
                <a:schemeClr val="accent2"/>
              </a:solidFill>
              <a:latin typeface="Arial Narrow" pitchFamily="-84" charset="0"/>
            </a:endParaRPr>
          </a:p>
          <a:p>
            <a:pPr marL="609600" indent="-609600">
              <a:spcBef>
                <a:spcPct val="20000"/>
              </a:spcBef>
              <a:buFontTx/>
              <a:buChar char="•"/>
            </a:pPr>
            <a:endParaRPr lang="en-US" sz="3200" dirty="0" smtClean="0">
              <a:solidFill>
                <a:schemeClr val="accent2"/>
              </a:solidFill>
              <a:latin typeface="Arial Narrow" pitchFamily="-84" charset="0"/>
            </a:endParaRPr>
          </a:p>
          <a:p>
            <a:pPr marL="609600" indent="-609600">
              <a:spcBef>
                <a:spcPct val="20000"/>
              </a:spcBef>
              <a:buFontTx/>
              <a:buChar char="•"/>
            </a:pPr>
            <a:endParaRPr lang="en-US" sz="3200" dirty="0" smtClean="0">
              <a:solidFill>
                <a:schemeClr val="accent2"/>
              </a:solidFill>
              <a:latin typeface="Arial Narrow" pitchFamily="-84" charset="0"/>
            </a:endParaRPr>
          </a:p>
          <a:p>
            <a:pPr marL="609600" indent="-609600">
              <a:spcBef>
                <a:spcPct val="20000"/>
              </a:spcBef>
              <a:buFontTx/>
              <a:buChar char="•"/>
            </a:pPr>
            <a:endParaRPr lang="en-US" sz="3200" dirty="0">
              <a:solidFill>
                <a:schemeClr val="accent2"/>
              </a:solidFill>
              <a:latin typeface="Arial Narrow" pitchFamily="-84" charset="0"/>
            </a:endParaRPr>
          </a:p>
        </p:txBody>
      </p:sp>
      <p:sp>
        <p:nvSpPr>
          <p:cNvPr id="2" name="Date Placeholder 1"/>
          <p:cNvSpPr>
            <a:spLocks noGrp="1"/>
          </p:cNvSpPr>
          <p:nvPr>
            <p:ph type="dt" sz="half" idx="10"/>
          </p:nvPr>
        </p:nvSpPr>
        <p:spPr/>
        <p:txBody>
          <a:bodyPr/>
          <a:lstStyle/>
          <a:p>
            <a:pPr>
              <a:defRPr/>
            </a:pPr>
            <a:r>
              <a:rPr lang="en-US" smtClean="0"/>
              <a:t>Wednesday, Mar. 26, 2014</a:t>
            </a:r>
            <a:endParaRPr lang="en-US"/>
          </a:p>
        </p:txBody>
      </p:sp>
      <p:sp>
        <p:nvSpPr>
          <p:cNvPr id="3" name="Footer Placeholder 2"/>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348842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534400" cy="457200"/>
          </a:xfrm>
        </p:spPr>
        <p:txBody>
          <a:bodyPr/>
          <a:lstStyle/>
          <a:p>
            <a:pPr marL="0" indent="0" eaLnBrk="1" hangingPunct="1">
              <a:spcBef>
                <a:spcPts val="0"/>
              </a:spcBef>
              <a:buNone/>
            </a:pPr>
            <a:r>
              <a:rPr lang="en-US" sz="2400" dirty="0" smtClean="0">
                <a:cs typeface="ＭＳ Ｐゴシック" pitchFamily="-84" charset="-128"/>
              </a:rPr>
              <a:t>Determine </a:t>
            </a:r>
            <a:r>
              <a:rPr lang="en-US" sz="2400" dirty="0" err="1" smtClean="0">
                <a:latin typeface="Symbol" charset="2"/>
                <a:cs typeface="Symbol" charset="2"/>
              </a:rPr>
              <a:t>Ψ</a:t>
            </a:r>
            <a:r>
              <a:rPr lang="en-US" sz="2400" dirty="0" smtClean="0">
                <a:latin typeface="Symbol" charset="2"/>
                <a:cs typeface="Symbol" charset="2"/>
              </a:rPr>
              <a:t> (</a:t>
            </a:r>
            <a:r>
              <a:rPr lang="en-US" sz="2400" dirty="0" err="1" smtClean="0">
                <a:latin typeface="Symbol" charset="2"/>
                <a:cs typeface="Symbol" charset="2"/>
              </a:rPr>
              <a:t>x,t</a:t>
            </a:r>
            <a:r>
              <a:rPr lang="en-US" sz="2400" dirty="0" smtClean="0">
                <a:latin typeface="Symbol" charset="2"/>
                <a:cs typeface="Symbol" charset="2"/>
              </a:rPr>
              <a:t>)=</a:t>
            </a:r>
            <a:r>
              <a:rPr lang="en-US" sz="2400" dirty="0" err="1" smtClean="0">
                <a:cs typeface="ＭＳ Ｐゴシック" pitchFamily="-84" charset="-128"/>
              </a:rPr>
              <a:t>Asin(kx-</a:t>
            </a:r>
            <a:r>
              <a:rPr lang="en-US" sz="2400" dirty="0" err="1" smtClean="0">
                <a:latin typeface="Symbol" charset="2"/>
                <a:cs typeface="Symbol" charset="2"/>
              </a:rPr>
              <a:t>ω</a:t>
            </a:r>
            <a:r>
              <a:rPr lang="en-US" sz="2400" dirty="0" err="1" smtClean="0">
                <a:cs typeface="ＭＳ Ｐゴシック" pitchFamily="-84" charset="-128"/>
              </a:rPr>
              <a:t>t</a:t>
            </a:r>
            <a:r>
              <a:rPr lang="en-US" sz="2400" dirty="0" smtClean="0">
                <a:cs typeface="ＭＳ Ｐゴシック" pitchFamily="-84" charset="-128"/>
              </a:rPr>
              <a:t>) is an acceptable solution for the time-dependent Schrodinger wave Eq. </a:t>
            </a:r>
            <a:endParaRPr lang="en-US" sz="24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b="1" dirty="0" smtClean="0">
                <a:cs typeface="ＭＳ Ｐゴシック" pitchFamily="-84" charset="-128"/>
              </a:rPr>
              <a:t>Ex 6.3: Bad Solution for Wave </a:t>
            </a:r>
            <a:r>
              <a:rPr lang="en-US" sz="4000" b="1" dirty="0">
                <a:cs typeface="ＭＳ Ｐゴシック" pitchFamily="-84" charset="-128"/>
              </a:rPr>
              <a:t>E</a:t>
            </a:r>
            <a:r>
              <a:rPr lang="en-US" sz="4000" b="1" dirty="0" smtClean="0">
                <a:cs typeface="ＭＳ Ｐゴシック" pitchFamily="-84" charset="-128"/>
              </a:rPr>
              <a:t>quation</a:t>
            </a:r>
            <a:endParaRPr lang="en-US" sz="4000" b="1"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Wednesday, Mar. 26, 2014</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10</a:t>
            </a:fld>
            <a:endParaRPr lang="en-US"/>
          </a:p>
        </p:txBody>
      </p:sp>
      <p:sp>
        <p:nvSpPr>
          <p:cNvPr id="7" name="Footer Placeholder 6"/>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88459" name="Object 11"/>
          <p:cNvGraphicFramePr>
            <a:graphicFrameLocks noChangeAspect="1"/>
          </p:cNvGraphicFramePr>
          <p:nvPr>
            <p:extLst>
              <p:ext uri="{D42A27DB-BD31-4B8C-83A1-F6EECF244321}">
                <p14:modId xmlns:p14="http://schemas.microsoft.com/office/powerpoint/2010/main" val="2827880470"/>
              </p:ext>
            </p:extLst>
          </p:nvPr>
        </p:nvGraphicFramePr>
        <p:xfrm>
          <a:off x="660400" y="1524000"/>
          <a:ext cx="2678113" cy="514350"/>
        </p:xfrm>
        <a:graphic>
          <a:graphicData uri="http://schemas.openxmlformats.org/presentationml/2006/ole">
            <mc:AlternateContent xmlns:mc="http://schemas.openxmlformats.org/markup-compatibility/2006">
              <mc:Choice xmlns:v="urn:schemas-microsoft-com:vml" Requires="v">
                <p:oleObj spid="_x0000_s279575" name="Equation" r:id="rId3" imgW="1181100" imgH="228600" progId="Equation.DSMT4">
                  <p:embed/>
                </p:oleObj>
              </mc:Choice>
              <mc:Fallback>
                <p:oleObj name="Equation" r:id="rId3" imgW="1181100" imgH="228600" progId="Equation.DSMT4">
                  <p:embed/>
                  <p:pic>
                    <p:nvPicPr>
                      <p:cNvPr id="0" name=""/>
                      <p:cNvPicPr>
                        <a:picLocks noChangeAspect="1" noChangeArrowheads="1"/>
                      </p:cNvPicPr>
                      <p:nvPr/>
                    </p:nvPicPr>
                    <p:blipFill>
                      <a:blip r:embed="rId4"/>
                      <a:srcRect/>
                      <a:stretch>
                        <a:fillRect/>
                      </a:stretch>
                    </p:blipFill>
                    <p:spPr bwMode="auto">
                      <a:xfrm>
                        <a:off x="660400" y="1524000"/>
                        <a:ext cx="2678113"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ext uri="{D42A27DB-BD31-4B8C-83A1-F6EECF244321}">
                <p14:modId xmlns:p14="http://schemas.microsoft.com/office/powerpoint/2010/main" val="2722660987"/>
              </p:ext>
            </p:extLst>
          </p:nvPr>
        </p:nvGraphicFramePr>
        <p:xfrm>
          <a:off x="609600" y="2057400"/>
          <a:ext cx="5397500" cy="792163"/>
        </p:xfrm>
        <a:graphic>
          <a:graphicData uri="http://schemas.openxmlformats.org/presentationml/2006/ole">
            <mc:AlternateContent xmlns:mc="http://schemas.openxmlformats.org/markup-compatibility/2006">
              <mc:Choice xmlns:v="urn:schemas-microsoft-com:vml" Requires="v">
                <p:oleObj spid="_x0000_s279576" name="Equation" r:id="rId5" imgW="2679700" imgH="393700" progId="Equation.DSMT4">
                  <p:embed/>
                </p:oleObj>
              </mc:Choice>
              <mc:Fallback>
                <p:oleObj name="Equation" r:id="rId5" imgW="2679700" imgH="393700" progId="Equation.DSMT4">
                  <p:embed/>
                  <p:pic>
                    <p:nvPicPr>
                      <p:cNvPr id="0" name=""/>
                      <p:cNvPicPr>
                        <a:picLocks noChangeAspect="1" noChangeArrowheads="1"/>
                      </p:cNvPicPr>
                      <p:nvPr/>
                    </p:nvPicPr>
                    <p:blipFill>
                      <a:blip r:embed="rId6"/>
                      <a:srcRect/>
                      <a:stretch>
                        <a:fillRect/>
                      </a:stretch>
                    </p:blipFill>
                    <p:spPr bwMode="auto">
                      <a:xfrm>
                        <a:off x="609600" y="2057400"/>
                        <a:ext cx="5397500"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2" name="Object 14"/>
          <p:cNvGraphicFramePr>
            <a:graphicFrameLocks noChangeAspect="1"/>
          </p:cNvGraphicFramePr>
          <p:nvPr>
            <p:extLst>
              <p:ext uri="{D42A27DB-BD31-4B8C-83A1-F6EECF244321}">
                <p14:modId xmlns:p14="http://schemas.microsoft.com/office/powerpoint/2010/main" val="2472116536"/>
              </p:ext>
            </p:extLst>
          </p:nvPr>
        </p:nvGraphicFramePr>
        <p:xfrm>
          <a:off x="561975" y="3581400"/>
          <a:ext cx="7693025" cy="838200"/>
        </p:xfrm>
        <a:graphic>
          <a:graphicData uri="http://schemas.openxmlformats.org/presentationml/2006/ole">
            <mc:AlternateContent xmlns:mc="http://schemas.openxmlformats.org/markup-compatibility/2006">
              <mc:Choice xmlns:v="urn:schemas-microsoft-com:vml" Requires="v">
                <p:oleObj spid="_x0000_s279577" name="Equation" r:id="rId7" imgW="3848100" imgH="419100" progId="Equation.DSMT4">
                  <p:embed/>
                </p:oleObj>
              </mc:Choice>
              <mc:Fallback>
                <p:oleObj name="Equation" r:id="rId7" imgW="3848100" imgH="419100" progId="Equation.DSMT4">
                  <p:embed/>
                  <p:pic>
                    <p:nvPicPr>
                      <p:cNvPr id="0" name=""/>
                      <p:cNvPicPr>
                        <a:picLocks noChangeAspect="1" noChangeArrowheads="1"/>
                      </p:cNvPicPr>
                      <p:nvPr/>
                    </p:nvPicPr>
                    <p:blipFill>
                      <a:blip r:embed="rId8"/>
                      <a:srcRect/>
                      <a:stretch>
                        <a:fillRect/>
                      </a:stretch>
                    </p:blipFill>
                    <p:spPr bwMode="auto">
                      <a:xfrm>
                        <a:off x="561975" y="3581400"/>
                        <a:ext cx="7693025"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3" name="Object 11"/>
          <p:cNvGraphicFramePr>
            <a:graphicFrameLocks noChangeAspect="1"/>
          </p:cNvGraphicFramePr>
          <p:nvPr>
            <p:extLst>
              <p:ext uri="{D42A27DB-BD31-4B8C-83A1-F6EECF244321}">
                <p14:modId xmlns:p14="http://schemas.microsoft.com/office/powerpoint/2010/main" val="1638313228"/>
              </p:ext>
            </p:extLst>
          </p:nvPr>
        </p:nvGraphicFramePr>
        <p:xfrm>
          <a:off x="4397375" y="1524000"/>
          <a:ext cx="4344988" cy="609600"/>
        </p:xfrm>
        <a:graphic>
          <a:graphicData uri="http://schemas.openxmlformats.org/presentationml/2006/ole">
            <mc:AlternateContent xmlns:mc="http://schemas.openxmlformats.org/markup-compatibility/2006">
              <mc:Choice xmlns:v="urn:schemas-microsoft-com:vml" Requires="v">
                <p:oleObj spid="_x0000_s279578" name="Equation" r:id="rId9" imgW="2794000" imgH="393700" progId="Equation.DSMT4">
                  <p:embed/>
                </p:oleObj>
              </mc:Choice>
              <mc:Fallback>
                <p:oleObj name="Equation" r:id="rId9" imgW="2794000" imgH="393700" progId="Equation.DSMT4">
                  <p:embed/>
                  <p:pic>
                    <p:nvPicPr>
                      <p:cNvPr id="0" name=""/>
                      <p:cNvPicPr>
                        <a:picLocks noChangeAspect="1" noChangeArrowheads="1"/>
                      </p:cNvPicPr>
                      <p:nvPr/>
                    </p:nvPicPr>
                    <p:blipFill>
                      <a:blip r:embed="rId10"/>
                      <a:srcRect/>
                      <a:stretch>
                        <a:fillRect/>
                      </a:stretch>
                    </p:blipFill>
                    <p:spPr bwMode="auto">
                      <a:xfrm>
                        <a:off x="4397375" y="1524000"/>
                        <a:ext cx="43449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4" name="Object 12"/>
          <p:cNvGraphicFramePr>
            <a:graphicFrameLocks noChangeAspect="1"/>
          </p:cNvGraphicFramePr>
          <p:nvPr>
            <p:extLst>
              <p:ext uri="{D42A27DB-BD31-4B8C-83A1-F6EECF244321}">
                <p14:modId xmlns:p14="http://schemas.microsoft.com/office/powerpoint/2010/main" val="226378508"/>
              </p:ext>
            </p:extLst>
          </p:nvPr>
        </p:nvGraphicFramePr>
        <p:xfrm>
          <a:off x="546100" y="2895600"/>
          <a:ext cx="6980238" cy="838200"/>
        </p:xfrm>
        <a:graphic>
          <a:graphicData uri="http://schemas.openxmlformats.org/presentationml/2006/ole">
            <mc:AlternateContent xmlns:mc="http://schemas.openxmlformats.org/markup-compatibility/2006">
              <mc:Choice xmlns:v="urn:schemas-microsoft-com:vml" Requires="v">
                <p:oleObj spid="_x0000_s279579" name="Equation" r:id="rId11" imgW="3479800" imgH="419100" progId="Equation.DSMT4">
                  <p:embed/>
                </p:oleObj>
              </mc:Choice>
              <mc:Fallback>
                <p:oleObj name="Equation" r:id="rId11" imgW="3479800" imgH="419100" progId="Equation.DSMT4">
                  <p:embed/>
                  <p:pic>
                    <p:nvPicPr>
                      <p:cNvPr id="0" name=""/>
                      <p:cNvPicPr>
                        <a:picLocks noChangeAspect="1" noChangeArrowheads="1"/>
                      </p:cNvPicPr>
                      <p:nvPr/>
                    </p:nvPicPr>
                    <p:blipFill>
                      <a:blip r:embed="rId12"/>
                      <a:srcRect/>
                      <a:stretch>
                        <a:fillRect/>
                      </a:stretch>
                    </p:blipFill>
                    <p:spPr bwMode="auto">
                      <a:xfrm>
                        <a:off x="546100" y="2895600"/>
                        <a:ext cx="698023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ight Arrow 24"/>
          <p:cNvSpPr/>
          <p:nvPr/>
        </p:nvSpPr>
        <p:spPr bwMode="auto">
          <a:xfrm>
            <a:off x="3429000" y="1524000"/>
            <a:ext cx="838200" cy="533400"/>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 name="Rectangle 35"/>
          <p:cNvSpPr txBox="1">
            <a:spLocks noChangeArrowheads="1"/>
          </p:cNvSpPr>
          <p:nvPr/>
        </p:nvSpPr>
        <p:spPr bwMode="auto">
          <a:xfrm>
            <a:off x="228600" y="5486400"/>
            <a:ext cx="8534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lang="en-US" kern="0" dirty="0" smtClean="0">
                <a:solidFill>
                  <a:schemeClr val="accent2"/>
                </a:solidFill>
                <a:latin typeface="+mn-lt"/>
                <a:ea typeface="ＭＳ Ｐゴシック" pitchFamily="-1" charset="-128"/>
                <a:cs typeface="ＭＳ Ｐゴシック" pitchFamily="-84" charset="-128"/>
              </a:rPr>
              <a:t>This is not true in all </a:t>
            </a:r>
            <a:r>
              <a:rPr lang="en-US" kern="0" dirty="0" err="1" smtClean="0">
                <a:solidFill>
                  <a:schemeClr val="accent2"/>
                </a:solidFill>
                <a:latin typeface="+mn-lt"/>
                <a:ea typeface="ＭＳ Ｐゴシック" pitchFamily="-1" charset="-128"/>
                <a:cs typeface="ＭＳ Ｐゴシック" pitchFamily="-84" charset="-128"/>
              </a:rPr>
              <a:t>x</a:t>
            </a:r>
            <a:r>
              <a:rPr lang="en-US" kern="0" dirty="0" smtClean="0">
                <a:solidFill>
                  <a:schemeClr val="accent2"/>
                </a:solidFill>
                <a:latin typeface="+mn-lt"/>
                <a:ea typeface="ＭＳ Ｐゴシック" pitchFamily="-1" charset="-128"/>
                <a:cs typeface="ＭＳ Ｐゴシック" pitchFamily="-84" charset="-128"/>
              </a:rPr>
              <a:t> and </a:t>
            </a:r>
            <a:r>
              <a:rPr lang="en-US" kern="0" dirty="0" err="1" smtClean="0">
                <a:solidFill>
                  <a:schemeClr val="accent2"/>
                </a:solidFill>
                <a:latin typeface="+mn-lt"/>
                <a:ea typeface="ＭＳ Ｐゴシック" pitchFamily="-1" charset="-128"/>
                <a:cs typeface="ＭＳ Ｐゴシック" pitchFamily="-84" charset="-128"/>
              </a:rPr>
              <a:t>t</a:t>
            </a:r>
            <a:r>
              <a:rPr lang="en-US" kern="0" dirty="0" smtClean="0">
                <a:solidFill>
                  <a:schemeClr val="accent2"/>
                </a:solidFill>
                <a:latin typeface="+mn-lt"/>
                <a:ea typeface="ＭＳ Ｐゴシック" pitchFamily="-1" charset="-128"/>
                <a:cs typeface="ＭＳ Ｐゴシック" pitchFamily="-84" charset="-128"/>
              </a:rPr>
              <a:t>.  </a:t>
            </a:r>
            <a:r>
              <a:rPr lang="en-US" kern="0" dirty="0" smtClean="0">
                <a:solidFill>
                  <a:srgbClr val="3333CC"/>
                </a:solidFill>
                <a:latin typeface="+mn-lt"/>
                <a:ea typeface="ＭＳ Ｐゴシック" pitchFamily="-1" charset="-128"/>
                <a:cs typeface="ＭＳ Ｐゴシック" pitchFamily="-84" charset="-128"/>
              </a:rPr>
              <a:t>So </a:t>
            </a:r>
            <a:r>
              <a:rPr lang="en-US" dirty="0" err="1" smtClean="0">
                <a:solidFill>
                  <a:srgbClr val="3333CC"/>
                </a:solidFill>
                <a:latin typeface="Symbol" charset="2"/>
                <a:cs typeface="Symbol" charset="2"/>
              </a:rPr>
              <a:t>Ψ</a:t>
            </a:r>
            <a:r>
              <a:rPr lang="en-US" dirty="0" smtClean="0">
                <a:solidFill>
                  <a:srgbClr val="3333CC"/>
                </a:solidFill>
                <a:latin typeface="+mn-lt"/>
                <a:cs typeface="Symbol" charset="2"/>
              </a:rPr>
              <a:t> (</a:t>
            </a:r>
            <a:r>
              <a:rPr lang="en-US" dirty="0" err="1" smtClean="0">
                <a:solidFill>
                  <a:srgbClr val="3333CC"/>
                </a:solidFill>
                <a:latin typeface="+mn-lt"/>
                <a:cs typeface="Symbol" charset="2"/>
              </a:rPr>
              <a:t>x,t</a:t>
            </a:r>
            <a:r>
              <a:rPr lang="en-US" dirty="0" smtClean="0">
                <a:solidFill>
                  <a:srgbClr val="3333CC"/>
                </a:solidFill>
                <a:latin typeface="+mn-lt"/>
                <a:cs typeface="Symbol" charset="2"/>
              </a:rPr>
              <a:t>)=</a:t>
            </a:r>
            <a:r>
              <a:rPr lang="en-US" dirty="0" err="1" smtClean="0">
                <a:solidFill>
                  <a:srgbClr val="3333CC"/>
                </a:solidFill>
                <a:latin typeface="+mn-lt"/>
                <a:cs typeface="ＭＳ Ｐゴシック" pitchFamily="-84" charset="-128"/>
              </a:rPr>
              <a:t>Asin(kx-</a:t>
            </a:r>
            <a:r>
              <a:rPr lang="en-US" dirty="0" err="1" smtClean="0">
                <a:solidFill>
                  <a:srgbClr val="3333CC"/>
                </a:solidFill>
                <a:latin typeface="Symbol" charset="2"/>
                <a:cs typeface="Symbol" charset="2"/>
              </a:rPr>
              <a:t>ω</a:t>
            </a:r>
            <a:r>
              <a:rPr lang="en-US" dirty="0" err="1" smtClean="0">
                <a:solidFill>
                  <a:srgbClr val="3333CC"/>
                </a:solidFill>
                <a:latin typeface="+mn-lt"/>
                <a:cs typeface="ＭＳ Ｐゴシック" pitchFamily="-84" charset="-128"/>
              </a:rPr>
              <a:t>t</a:t>
            </a:r>
            <a:r>
              <a:rPr lang="en-US" dirty="0" smtClean="0">
                <a:solidFill>
                  <a:srgbClr val="3333CC"/>
                </a:solidFill>
                <a:latin typeface="+mn-lt"/>
                <a:cs typeface="ＭＳ Ｐゴシック" pitchFamily="-84" charset="-128"/>
              </a:rPr>
              <a:t>) </a:t>
            </a:r>
            <a:r>
              <a:rPr lang="en-US" kern="0" dirty="0" smtClean="0">
                <a:solidFill>
                  <a:schemeClr val="accent2"/>
                </a:solidFill>
                <a:latin typeface="+mn-lt"/>
                <a:ea typeface="ＭＳ Ｐゴシック" pitchFamily="-1" charset="-128"/>
                <a:cs typeface="ＭＳ Ｐゴシック" pitchFamily="-84" charset="-128"/>
              </a:rPr>
              <a:t>is not an acceptable solution for </a:t>
            </a:r>
            <a:r>
              <a:rPr kumimoji="0" lang="en-US" sz="24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Schrodinger Eq.</a:t>
            </a:r>
            <a:r>
              <a:rPr kumimoji="0" lang="en-US" sz="24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  </a:t>
            </a:r>
            <a:endParaRPr kumimoji="0" lang="en-US" sz="24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490510" name="Object 14"/>
          <p:cNvGraphicFramePr>
            <a:graphicFrameLocks noChangeAspect="1"/>
          </p:cNvGraphicFramePr>
          <p:nvPr>
            <p:extLst>
              <p:ext uri="{D42A27DB-BD31-4B8C-83A1-F6EECF244321}">
                <p14:modId xmlns:p14="http://schemas.microsoft.com/office/powerpoint/2010/main" val="3943525137"/>
              </p:ext>
            </p:extLst>
          </p:nvPr>
        </p:nvGraphicFramePr>
        <p:xfrm>
          <a:off x="407988" y="4343400"/>
          <a:ext cx="3832225" cy="654050"/>
        </p:xfrm>
        <a:graphic>
          <a:graphicData uri="http://schemas.openxmlformats.org/presentationml/2006/ole">
            <mc:AlternateContent xmlns:mc="http://schemas.openxmlformats.org/markup-compatibility/2006">
              <mc:Choice xmlns:v="urn:schemas-microsoft-com:vml" Requires="v">
                <p:oleObj spid="_x0000_s279580" name="Equation" r:id="rId13" imgW="2755900" imgH="469900" progId="Equation.DSMT4">
                  <p:embed/>
                </p:oleObj>
              </mc:Choice>
              <mc:Fallback>
                <p:oleObj name="Equation" r:id="rId13" imgW="2755900" imgH="469900" progId="Equation.DSMT4">
                  <p:embed/>
                  <p:pic>
                    <p:nvPicPr>
                      <p:cNvPr id="0" name=""/>
                      <p:cNvPicPr>
                        <a:picLocks noChangeAspect="1" noChangeArrowheads="1"/>
                      </p:cNvPicPr>
                      <p:nvPr/>
                    </p:nvPicPr>
                    <p:blipFill>
                      <a:blip r:embed="rId14"/>
                      <a:srcRect/>
                      <a:stretch>
                        <a:fillRect/>
                      </a:stretch>
                    </p:blipFill>
                    <p:spPr bwMode="auto">
                      <a:xfrm>
                        <a:off x="407988" y="4343400"/>
                        <a:ext cx="3832225"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0511" name="Object 15"/>
          <p:cNvGraphicFramePr>
            <a:graphicFrameLocks noChangeAspect="1"/>
          </p:cNvGraphicFramePr>
          <p:nvPr>
            <p:extLst>
              <p:ext uri="{D42A27DB-BD31-4B8C-83A1-F6EECF244321}">
                <p14:modId xmlns:p14="http://schemas.microsoft.com/office/powerpoint/2010/main" val="2668595101"/>
              </p:ext>
            </p:extLst>
          </p:nvPr>
        </p:nvGraphicFramePr>
        <p:xfrm>
          <a:off x="3848100" y="4700588"/>
          <a:ext cx="5148263" cy="938212"/>
        </p:xfrm>
        <a:graphic>
          <a:graphicData uri="http://schemas.openxmlformats.org/presentationml/2006/ole">
            <mc:AlternateContent xmlns:mc="http://schemas.openxmlformats.org/markup-compatibility/2006">
              <mc:Choice xmlns:v="urn:schemas-microsoft-com:vml" Requires="v">
                <p:oleObj spid="_x0000_s279581" name="Equation" r:id="rId15" imgW="2578100" imgH="469900" progId="Equation.DSMT4">
                  <p:embed/>
                </p:oleObj>
              </mc:Choice>
              <mc:Fallback>
                <p:oleObj name="Equation" r:id="rId15" imgW="2578100" imgH="469900" progId="Equation.DSMT4">
                  <p:embed/>
                  <p:pic>
                    <p:nvPicPr>
                      <p:cNvPr id="0" name=""/>
                      <p:cNvPicPr>
                        <a:picLocks noChangeAspect="1" noChangeArrowheads="1"/>
                      </p:cNvPicPr>
                      <p:nvPr/>
                    </p:nvPicPr>
                    <p:blipFill>
                      <a:blip r:embed="rId16"/>
                      <a:srcRect/>
                      <a:stretch>
                        <a:fillRect/>
                      </a:stretch>
                    </p:blipFill>
                    <p:spPr bwMode="auto">
                      <a:xfrm>
                        <a:off x="3848100" y="4700588"/>
                        <a:ext cx="5148263" cy="938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Right Arrow 28"/>
          <p:cNvSpPr/>
          <p:nvPr/>
        </p:nvSpPr>
        <p:spPr bwMode="auto">
          <a:xfrm>
            <a:off x="2819400" y="4953000"/>
            <a:ext cx="762000" cy="457200"/>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601154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8459"/>
                                        </p:tgtEl>
                                        <p:attrNameLst>
                                          <p:attrName>style.visibility</p:attrName>
                                        </p:attrNameLst>
                                      </p:cBhvr>
                                      <p:to>
                                        <p:strVal val="visible"/>
                                      </p:to>
                                    </p:set>
                                    <p:animEffect transition="in" filter="wipe(left)">
                                      <p:cBhvr>
                                        <p:cTn id="12" dur="500"/>
                                        <p:tgtEl>
                                          <p:spTgt spid="48845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89483"/>
                                        </p:tgtEl>
                                        <p:attrNameLst>
                                          <p:attrName>style.visibility</p:attrName>
                                        </p:attrNameLst>
                                      </p:cBhvr>
                                      <p:to>
                                        <p:strVal val="visible"/>
                                      </p:to>
                                    </p:set>
                                    <p:animEffect transition="in" filter="wipe(left)">
                                      <p:cBhvr>
                                        <p:cTn id="22" dur="500"/>
                                        <p:tgtEl>
                                          <p:spTgt spid="48948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88460"/>
                                        </p:tgtEl>
                                        <p:attrNameLst>
                                          <p:attrName>style.visibility</p:attrName>
                                        </p:attrNameLst>
                                      </p:cBhvr>
                                      <p:to>
                                        <p:strVal val="visible"/>
                                      </p:to>
                                    </p:set>
                                    <p:animEffect transition="in" filter="wipe(left)">
                                      <p:cBhvr>
                                        <p:cTn id="27" dur="500"/>
                                        <p:tgtEl>
                                          <p:spTgt spid="48846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89484"/>
                                        </p:tgtEl>
                                        <p:attrNameLst>
                                          <p:attrName>style.visibility</p:attrName>
                                        </p:attrNameLst>
                                      </p:cBhvr>
                                      <p:to>
                                        <p:strVal val="visible"/>
                                      </p:to>
                                    </p:set>
                                    <p:animEffect transition="in" filter="wipe(left)">
                                      <p:cBhvr>
                                        <p:cTn id="32" dur="500"/>
                                        <p:tgtEl>
                                          <p:spTgt spid="48948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88462"/>
                                        </p:tgtEl>
                                        <p:attrNameLst>
                                          <p:attrName>style.visibility</p:attrName>
                                        </p:attrNameLst>
                                      </p:cBhvr>
                                      <p:to>
                                        <p:strVal val="visible"/>
                                      </p:to>
                                    </p:set>
                                    <p:animEffect transition="in" filter="wipe(left)">
                                      <p:cBhvr>
                                        <p:cTn id="37" dur="500"/>
                                        <p:tgtEl>
                                          <p:spTgt spid="48846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90510"/>
                                        </p:tgtEl>
                                        <p:attrNameLst>
                                          <p:attrName>style.visibility</p:attrName>
                                        </p:attrNameLst>
                                      </p:cBhvr>
                                      <p:to>
                                        <p:strVal val="visible"/>
                                      </p:to>
                                    </p:set>
                                    <p:animEffect transition="in" filter="wipe(left)">
                                      <p:cBhvr>
                                        <p:cTn id="42" dur="500"/>
                                        <p:tgtEl>
                                          <p:spTgt spid="4905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90511"/>
                                        </p:tgtEl>
                                        <p:attrNameLst>
                                          <p:attrName>style.visibility</p:attrName>
                                        </p:attrNameLst>
                                      </p:cBhvr>
                                      <p:to>
                                        <p:strVal val="visible"/>
                                      </p:to>
                                    </p:set>
                                    <p:animEffect transition="in" filter="wipe(left)">
                                      <p:cBhvr>
                                        <p:cTn id="52" dur="500"/>
                                        <p:tgtEl>
                                          <p:spTgt spid="4905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8">
                                            <p:txEl>
                                              <p:pRg st="0" end="0"/>
                                            </p:txEl>
                                          </p:spTgt>
                                        </p:tgtEl>
                                        <p:attrNameLst>
                                          <p:attrName>style.visibility</p:attrName>
                                        </p:attrNameLst>
                                      </p:cBhvr>
                                      <p:to>
                                        <p:strVal val="visible"/>
                                      </p:to>
                                    </p:set>
                                    <p:animEffect transition="in" filter="wipe(left)">
                                      <p:cBhvr>
                                        <p:cTn id="57"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25" grpId="0" animBg="1"/>
      <p:bldP spid="28" grpId="0" build="p"/>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ctrTitle"/>
          </p:nvPr>
        </p:nvSpPr>
        <p:spPr>
          <a:xfrm>
            <a:off x="457200" y="0"/>
            <a:ext cx="8226425" cy="712787"/>
          </a:xfrm>
        </p:spPr>
        <p:txBody>
          <a:bodyPr/>
          <a:lstStyle/>
          <a:p>
            <a:pPr eaLnBrk="1" hangingPunct="1"/>
            <a:r>
              <a:rPr lang="en-US" sz="4800" b="1" dirty="0">
                <a:ea typeface="ＭＳ Ｐゴシック" pitchFamily="-84" charset="-128"/>
                <a:cs typeface="ＭＳ Ｐゴシック" pitchFamily="-84" charset="-128"/>
              </a:rPr>
              <a:t>Normalization and Probability</a:t>
            </a:r>
          </a:p>
        </p:txBody>
      </p:sp>
      <p:sp>
        <p:nvSpPr>
          <p:cNvPr id="20482" name="Rectangle 3"/>
          <p:cNvSpPr>
            <a:spLocks noGrp="1" noChangeArrowheads="1"/>
          </p:cNvSpPr>
          <p:nvPr>
            <p:ph type="subTitle" idx="1"/>
          </p:nvPr>
        </p:nvSpPr>
        <p:spPr>
          <a:xfrm>
            <a:off x="533400" y="762000"/>
            <a:ext cx="7772400" cy="4876800"/>
          </a:xfrm>
        </p:spPr>
        <p:txBody>
          <a:bodyPr/>
          <a:lstStyle/>
          <a:p>
            <a:pPr marL="457200" indent="-457200" algn="l" eaLnBrk="1" hangingPunct="1">
              <a:buFont typeface="Arial"/>
              <a:buChar char="•"/>
            </a:pPr>
            <a:r>
              <a:rPr lang="en-US" sz="2800" dirty="0">
                <a:ea typeface="ＭＳ Ｐゴシック" pitchFamily="-84" charset="-128"/>
                <a:cs typeface="ＭＳ Ｐゴシック" pitchFamily="-84" charset="-128"/>
              </a:rPr>
              <a:t>The probability </a:t>
            </a:r>
            <a:r>
              <a:rPr lang="en-US" sz="2800" i="1" dirty="0" err="1">
                <a:ea typeface="ＭＳ Ｐゴシック" pitchFamily="-84" charset="-128"/>
                <a:cs typeface="ＭＳ Ｐゴシック" pitchFamily="-84" charset="-128"/>
              </a:rPr>
              <a:t>P</a:t>
            </a:r>
            <a:r>
              <a:rPr lang="en-US" sz="2800" dirty="0" err="1">
                <a:ea typeface="ＭＳ Ｐゴシック" pitchFamily="-84" charset="-128"/>
                <a:cs typeface="ＭＳ Ｐゴシック" pitchFamily="-84" charset="-128"/>
              </a:rPr>
              <a:t>(</a:t>
            </a:r>
            <a:r>
              <a:rPr lang="en-US" sz="2800" i="1" dirty="0" err="1">
                <a:ea typeface="ＭＳ Ｐゴシック" pitchFamily="-84" charset="-128"/>
                <a:cs typeface="ＭＳ Ｐゴシック" pitchFamily="-84" charset="-128"/>
              </a:rPr>
              <a:t>x</a:t>
            </a:r>
            <a:r>
              <a:rPr lang="en-US" sz="2800" dirty="0">
                <a:ea typeface="ＭＳ Ｐゴシック" pitchFamily="-84" charset="-128"/>
                <a:cs typeface="ＭＳ Ｐゴシック" pitchFamily="-84" charset="-128"/>
              </a:rPr>
              <a:t>) </a:t>
            </a:r>
            <a:r>
              <a:rPr lang="en-US" sz="2800" i="1" dirty="0" err="1">
                <a:ea typeface="ＭＳ Ｐゴシック" pitchFamily="-84" charset="-128"/>
                <a:cs typeface="ＭＳ Ｐゴシック" pitchFamily="-84" charset="-128"/>
              </a:rPr>
              <a:t>dx</a:t>
            </a:r>
            <a:r>
              <a:rPr lang="en-US" sz="2800" dirty="0">
                <a:ea typeface="ＭＳ Ｐゴシック" pitchFamily="-84" charset="-128"/>
                <a:cs typeface="ＭＳ Ｐゴシック" pitchFamily="-84" charset="-128"/>
              </a:rPr>
              <a:t> of a particle being between </a:t>
            </a:r>
            <a:r>
              <a:rPr lang="en-US" sz="2800" i="1" dirty="0" err="1">
                <a:ea typeface="ＭＳ Ｐゴシック" pitchFamily="-84" charset="-128"/>
                <a:cs typeface="ＭＳ Ｐゴシック" pitchFamily="-84" charset="-128"/>
              </a:rPr>
              <a:t>x</a:t>
            </a:r>
            <a:r>
              <a:rPr lang="en-US" sz="2800" dirty="0">
                <a:ea typeface="ＭＳ Ｐゴシック" pitchFamily="-84" charset="-128"/>
                <a:cs typeface="ＭＳ Ｐゴシック" pitchFamily="-84" charset="-128"/>
              </a:rPr>
              <a:t> and </a:t>
            </a:r>
            <a:r>
              <a:rPr lang="en-US" sz="2800" i="1" dirty="0">
                <a:ea typeface="ＭＳ Ｐゴシック" pitchFamily="-84" charset="-128"/>
                <a:cs typeface="ＭＳ Ｐゴシック" pitchFamily="-84" charset="-128"/>
              </a:rPr>
              <a:t>X </a:t>
            </a:r>
            <a:r>
              <a:rPr lang="en-US" sz="2800" dirty="0">
                <a:ea typeface="ＭＳ Ｐゴシック" pitchFamily="-84" charset="-128"/>
                <a:cs typeface="ＭＳ Ｐゴシック" pitchFamily="-84" charset="-128"/>
              </a:rPr>
              <a:t>+ </a:t>
            </a:r>
            <a:r>
              <a:rPr lang="en-US" sz="2800" i="1" dirty="0" err="1">
                <a:ea typeface="ＭＳ Ｐゴシック" pitchFamily="-84" charset="-128"/>
                <a:cs typeface="ＭＳ Ｐゴシック" pitchFamily="-84" charset="-128"/>
              </a:rPr>
              <a:t>dx</a:t>
            </a:r>
            <a:r>
              <a:rPr lang="en-US" sz="2800" dirty="0">
                <a:ea typeface="ＭＳ Ｐゴシック" pitchFamily="-84" charset="-128"/>
                <a:cs typeface="ＭＳ Ｐゴシック" pitchFamily="-84" charset="-128"/>
              </a:rPr>
              <a:t> was given in the equation</a:t>
            </a:r>
          </a:p>
          <a:p>
            <a:pPr marL="457200" indent="-457200" algn="l" eaLnBrk="1" hangingPunct="1">
              <a:buFont typeface="Arial"/>
              <a:buChar char="•"/>
            </a:pPr>
            <a:endParaRPr lang="en-US" sz="2800" dirty="0" smtClean="0">
              <a:ea typeface="ＭＳ Ｐゴシック" pitchFamily="-84" charset="-128"/>
              <a:cs typeface="ＭＳ Ｐゴシック" pitchFamily="-84" charset="-128"/>
            </a:endParaRPr>
          </a:p>
          <a:p>
            <a:pPr marL="457200" indent="-457200" algn="l" eaLnBrk="1" hangingPunct="1">
              <a:buFont typeface="Arial"/>
              <a:buChar char="•"/>
            </a:pPr>
            <a:r>
              <a:rPr lang="en-US" sz="2800" dirty="0" smtClean="0">
                <a:ea typeface="ＭＳ Ｐゴシック" pitchFamily="-84" charset="-128"/>
                <a:cs typeface="ＭＳ Ｐゴシック" pitchFamily="-84" charset="-128"/>
              </a:rPr>
              <a:t>Here </a:t>
            </a:r>
            <a:r>
              <a:rPr lang="en-US" sz="2800" dirty="0" err="1" smtClean="0">
                <a:latin typeface="Symbol" charset="2"/>
                <a:ea typeface="ＭＳ Ｐゴシック" pitchFamily="-84" charset="-128"/>
                <a:cs typeface="Symbol" charset="2"/>
              </a:rPr>
              <a:t>Ψ</a:t>
            </a:r>
            <a:r>
              <a:rPr lang="en-US" sz="2800" dirty="0" smtClean="0">
                <a:ea typeface="ＭＳ Ｐゴシック" pitchFamily="-84" charset="-128"/>
                <a:cs typeface="ＭＳ Ｐゴシック" pitchFamily="-84" charset="-128"/>
              </a:rPr>
              <a:t>* denotes </a:t>
            </a:r>
            <a:r>
              <a:rPr lang="en-US" sz="2800" dirty="0">
                <a:ea typeface="ＭＳ Ｐゴシック" pitchFamily="-84" charset="-128"/>
                <a:cs typeface="ＭＳ Ｐゴシック" pitchFamily="-84" charset="-128"/>
              </a:rPr>
              <a:t>the complex conjugate of</a:t>
            </a:r>
            <a:r>
              <a:rPr lang="en-US" sz="2800" dirty="0" smtClean="0">
                <a:ea typeface="ＭＳ Ｐゴシック" pitchFamily="-84" charset="-128"/>
                <a:cs typeface="ＭＳ Ｐゴシック" pitchFamily="-84" charset="-128"/>
              </a:rPr>
              <a:t> </a:t>
            </a:r>
            <a:r>
              <a:rPr lang="en-US" sz="2800" dirty="0" err="1" smtClean="0">
                <a:latin typeface="Symbol" charset="2"/>
                <a:ea typeface="ＭＳ Ｐゴシック" pitchFamily="-84" charset="-128"/>
                <a:cs typeface="Symbol" charset="2"/>
              </a:rPr>
              <a:t>Ψ</a:t>
            </a:r>
            <a:r>
              <a:rPr lang="en-US" sz="2800" dirty="0" smtClean="0">
                <a:ea typeface="ＭＳ Ｐゴシック" pitchFamily="-84" charset="-128"/>
                <a:cs typeface="ＭＳ Ｐゴシック" pitchFamily="-84" charset="-128"/>
              </a:rPr>
              <a:t>     </a:t>
            </a:r>
          </a:p>
          <a:p>
            <a:pPr marL="457200" indent="-457200" algn="l" eaLnBrk="1" hangingPunct="1">
              <a:buFont typeface="Arial"/>
              <a:buChar char="•"/>
            </a:pPr>
            <a:r>
              <a:rPr lang="en-US" sz="2800" dirty="0">
                <a:ea typeface="ＭＳ Ｐゴシック" pitchFamily="-84" charset="-128"/>
                <a:cs typeface="ＭＳ Ｐゴシック" pitchFamily="-84" charset="-128"/>
              </a:rPr>
              <a:t>The probability of the particle being between </a:t>
            </a:r>
            <a:r>
              <a:rPr lang="en-US" sz="2800" i="1" dirty="0">
                <a:ea typeface="ＭＳ Ｐゴシック" pitchFamily="-84" charset="-128"/>
                <a:cs typeface="ＭＳ Ｐゴシック" pitchFamily="-84" charset="-128"/>
              </a:rPr>
              <a:t>x</a:t>
            </a:r>
            <a:r>
              <a:rPr lang="en-US" sz="2800" baseline="-25000" dirty="0">
                <a:ea typeface="ＭＳ Ｐゴシック" pitchFamily="-84" charset="-128"/>
                <a:cs typeface="ＭＳ Ｐゴシック" pitchFamily="-84" charset="-128"/>
              </a:rPr>
              <a:t>1</a:t>
            </a:r>
            <a:r>
              <a:rPr lang="en-US" sz="2800" dirty="0">
                <a:ea typeface="ＭＳ Ｐゴシック" pitchFamily="-84" charset="-128"/>
                <a:cs typeface="ＭＳ Ｐゴシック" pitchFamily="-84" charset="-128"/>
              </a:rPr>
              <a:t> and </a:t>
            </a:r>
            <a:r>
              <a:rPr lang="en-US" sz="2800" i="1" dirty="0">
                <a:ea typeface="ＭＳ Ｐゴシック" pitchFamily="-84" charset="-128"/>
                <a:cs typeface="ＭＳ Ｐゴシック" pitchFamily="-84" charset="-128"/>
              </a:rPr>
              <a:t>x</a:t>
            </a:r>
            <a:r>
              <a:rPr lang="en-US" sz="2800" baseline="-25000" dirty="0">
                <a:ea typeface="ＭＳ Ｐゴシック" pitchFamily="-84" charset="-128"/>
                <a:cs typeface="ＭＳ Ｐゴシック" pitchFamily="-84" charset="-128"/>
              </a:rPr>
              <a:t>2</a:t>
            </a:r>
            <a:r>
              <a:rPr lang="en-US" sz="2800" dirty="0">
                <a:ea typeface="ＭＳ Ｐゴシック" pitchFamily="-84" charset="-128"/>
                <a:cs typeface="ＭＳ Ｐゴシック" pitchFamily="-84" charset="-128"/>
              </a:rPr>
              <a:t> is given by</a:t>
            </a:r>
            <a:endParaRPr lang="en-US" sz="2800" dirty="0" smtClean="0">
              <a:ea typeface="ＭＳ Ｐゴシック" pitchFamily="-84" charset="-128"/>
              <a:cs typeface="ＭＳ Ｐゴシック" pitchFamily="-84" charset="-128"/>
            </a:endParaRPr>
          </a:p>
          <a:p>
            <a:pPr algn="l" eaLnBrk="1" hangingPunct="1">
              <a:buNone/>
            </a:pPr>
            <a:endParaRPr lang="en-US" sz="2800" dirty="0" smtClean="0">
              <a:ea typeface="ＭＳ Ｐゴシック" pitchFamily="-84" charset="-128"/>
              <a:cs typeface="ＭＳ Ｐゴシック" pitchFamily="-84" charset="-128"/>
            </a:endParaRPr>
          </a:p>
          <a:p>
            <a:pPr marL="457200" indent="-457200" algn="l" eaLnBrk="1" hangingPunct="1">
              <a:buFont typeface="Arial"/>
              <a:buChar char="•"/>
            </a:pPr>
            <a:r>
              <a:rPr lang="en-US" sz="2800" dirty="0">
                <a:ea typeface="ＭＳ Ｐゴシック" pitchFamily="-84" charset="-128"/>
                <a:cs typeface="ＭＳ Ｐゴシック" pitchFamily="-84" charset="-128"/>
              </a:rPr>
              <a:t>The wave function must also be normalized so that the probability of the particle being somewhere on the </a:t>
            </a:r>
            <a:r>
              <a:rPr lang="en-US" sz="2800" i="1" dirty="0" err="1">
                <a:ea typeface="ＭＳ Ｐゴシック" pitchFamily="-84" charset="-128"/>
                <a:cs typeface="ＭＳ Ｐゴシック" pitchFamily="-84" charset="-128"/>
              </a:rPr>
              <a:t>x</a:t>
            </a:r>
            <a:r>
              <a:rPr lang="en-US" sz="2800" dirty="0">
                <a:ea typeface="ＭＳ Ｐゴシック" pitchFamily="-84" charset="-128"/>
                <a:cs typeface="ＭＳ Ｐゴシック" pitchFamily="-84" charset="-128"/>
              </a:rPr>
              <a:t> axis is 1.</a:t>
            </a:r>
          </a:p>
        </p:txBody>
      </p:sp>
      <p:sp>
        <p:nvSpPr>
          <p:cNvPr id="9" name="Date Placeholder 8"/>
          <p:cNvSpPr>
            <a:spLocks noGrp="1"/>
          </p:cNvSpPr>
          <p:nvPr>
            <p:ph type="dt" sz="half" idx="10"/>
          </p:nvPr>
        </p:nvSpPr>
        <p:spPr/>
        <p:txBody>
          <a:bodyPr/>
          <a:lstStyle/>
          <a:p>
            <a:pPr>
              <a:defRPr/>
            </a:pPr>
            <a:r>
              <a:rPr lang="en-US" smtClean="0"/>
              <a:t>Wednesday, Mar. 26, 2014</a:t>
            </a:r>
            <a:endParaRPr lang="en-US"/>
          </a:p>
        </p:txBody>
      </p:sp>
      <p:sp>
        <p:nvSpPr>
          <p:cNvPr id="10" name="Slide Number Placeholder 9"/>
          <p:cNvSpPr>
            <a:spLocks noGrp="1"/>
          </p:cNvSpPr>
          <p:nvPr>
            <p:ph type="sldNum" sz="quarter" idx="12"/>
          </p:nvPr>
        </p:nvSpPr>
        <p:spPr/>
        <p:txBody>
          <a:bodyPr/>
          <a:lstStyle/>
          <a:p>
            <a:pPr>
              <a:defRPr/>
            </a:pPr>
            <a:fld id="{3DD774B2-BEFC-0F4C-8EFB-A9A3D81A594A}" type="slidenum">
              <a:rPr lang="en-US" smtClean="0"/>
              <a:pPr>
                <a:defRPr/>
              </a:pPr>
              <a:t>11</a:t>
            </a:fld>
            <a:endParaRPr lang="en-US"/>
          </a:p>
        </p:txBody>
      </p:sp>
      <p:sp>
        <p:nvSpPr>
          <p:cNvPr id="11" name="Footer Placeholder 10"/>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23554" name="Object 2"/>
          <p:cNvGraphicFramePr>
            <a:graphicFrameLocks noChangeAspect="1"/>
          </p:cNvGraphicFramePr>
          <p:nvPr>
            <p:extLst>
              <p:ext uri="{D42A27DB-BD31-4B8C-83A1-F6EECF244321}">
                <p14:modId xmlns:p14="http://schemas.microsoft.com/office/powerpoint/2010/main" val="946074622"/>
              </p:ext>
            </p:extLst>
          </p:nvPr>
        </p:nvGraphicFramePr>
        <p:xfrm>
          <a:off x="2503488" y="1749425"/>
          <a:ext cx="3883025" cy="536575"/>
        </p:xfrm>
        <a:graphic>
          <a:graphicData uri="http://schemas.openxmlformats.org/presentationml/2006/ole">
            <mc:AlternateContent xmlns:mc="http://schemas.openxmlformats.org/markup-compatibility/2006">
              <mc:Choice xmlns:v="urn:schemas-microsoft-com:vml" Requires="v">
                <p:oleObj spid="_x0000_s280587" name="Equation" r:id="rId3" imgW="1752600" imgH="241300" progId="Equation.DSMT4">
                  <p:embed/>
                </p:oleObj>
              </mc:Choice>
              <mc:Fallback>
                <p:oleObj name="Equation" r:id="rId3" imgW="1752600" imgH="241300" progId="Equation.DSMT4">
                  <p:embed/>
                  <p:pic>
                    <p:nvPicPr>
                      <p:cNvPr id="0" name=""/>
                      <p:cNvPicPr>
                        <a:picLocks noChangeAspect="1" noChangeArrowheads="1"/>
                      </p:cNvPicPr>
                      <p:nvPr/>
                    </p:nvPicPr>
                    <p:blipFill>
                      <a:blip r:embed="rId4"/>
                      <a:srcRect/>
                      <a:stretch>
                        <a:fillRect/>
                      </a:stretch>
                    </p:blipFill>
                    <p:spPr bwMode="auto">
                      <a:xfrm>
                        <a:off x="2503488" y="1749425"/>
                        <a:ext cx="3883025"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5" name="Object 3"/>
          <p:cNvGraphicFramePr>
            <a:graphicFrameLocks noChangeAspect="1"/>
          </p:cNvGraphicFramePr>
          <p:nvPr>
            <p:extLst>
              <p:ext uri="{D42A27DB-BD31-4B8C-83A1-F6EECF244321}">
                <p14:modId xmlns:p14="http://schemas.microsoft.com/office/powerpoint/2010/main" val="3107400217"/>
              </p:ext>
            </p:extLst>
          </p:nvPr>
        </p:nvGraphicFramePr>
        <p:xfrm>
          <a:off x="3152775" y="3352800"/>
          <a:ext cx="2109788" cy="790575"/>
        </p:xfrm>
        <a:graphic>
          <a:graphicData uri="http://schemas.openxmlformats.org/presentationml/2006/ole">
            <mc:AlternateContent xmlns:mc="http://schemas.openxmlformats.org/markup-compatibility/2006">
              <mc:Choice xmlns:v="urn:schemas-microsoft-com:vml" Requires="v">
                <p:oleObj spid="_x0000_s280588" name="Equation" r:id="rId5" imgW="952500" imgH="355600" progId="Equation.DSMT4">
                  <p:embed/>
                </p:oleObj>
              </mc:Choice>
              <mc:Fallback>
                <p:oleObj name="Equation" r:id="rId5" imgW="952500" imgH="355600" progId="Equation.DSMT4">
                  <p:embed/>
                  <p:pic>
                    <p:nvPicPr>
                      <p:cNvPr id="0" name=""/>
                      <p:cNvPicPr>
                        <a:picLocks noChangeAspect="1" noChangeArrowheads="1"/>
                      </p:cNvPicPr>
                      <p:nvPr/>
                    </p:nvPicPr>
                    <p:blipFill>
                      <a:blip r:embed="rId6"/>
                      <a:srcRect/>
                      <a:stretch>
                        <a:fillRect/>
                      </a:stretch>
                    </p:blipFill>
                    <p:spPr bwMode="auto">
                      <a:xfrm>
                        <a:off x="3152775" y="3352800"/>
                        <a:ext cx="2109788"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6" name="Object 4"/>
          <p:cNvGraphicFramePr>
            <a:graphicFrameLocks noChangeAspect="1"/>
          </p:cNvGraphicFramePr>
          <p:nvPr>
            <p:extLst>
              <p:ext uri="{D42A27DB-BD31-4B8C-83A1-F6EECF244321}">
                <p14:modId xmlns:p14="http://schemas.microsoft.com/office/powerpoint/2010/main" val="4233042015"/>
              </p:ext>
            </p:extLst>
          </p:nvPr>
        </p:nvGraphicFramePr>
        <p:xfrm>
          <a:off x="3154363" y="5257800"/>
          <a:ext cx="3460750" cy="735013"/>
        </p:xfrm>
        <a:graphic>
          <a:graphicData uri="http://schemas.openxmlformats.org/presentationml/2006/ole">
            <mc:AlternateContent xmlns:mc="http://schemas.openxmlformats.org/markup-compatibility/2006">
              <mc:Choice xmlns:v="urn:schemas-microsoft-com:vml" Requires="v">
                <p:oleObj spid="_x0000_s280589" name="Equation" r:id="rId7" imgW="1562100" imgH="330200" progId="Equation.DSMT4">
                  <p:embed/>
                </p:oleObj>
              </mc:Choice>
              <mc:Fallback>
                <p:oleObj name="Equation" r:id="rId7" imgW="1562100" imgH="330200" progId="Equation.DSMT4">
                  <p:embed/>
                  <p:pic>
                    <p:nvPicPr>
                      <p:cNvPr id="0" name=""/>
                      <p:cNvPicPr>
                        <a:picLocks noChangeAspect="1" noChangeArrowheads="1"/>
                      </p:cNvPicPr>
                      <p:nvPr/>
                    </p:nvPicPr>
                    <p:blipFill>
                      <a:blip r:embed="rId8"/>
                      <a:srcRect/>
                      <a:stretch>
                        <a:fillRect/>
                      </a:stretch>
                    </p:blipFill>
                    <p:spPr bwMode="auto">
                      <a:xfrm>
                        <a:off x="3154363" y="5257800"/>
                        <a:ext cx="3460750" cy="735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795348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wipe(left)">
                                      <p:cBhvr>
                                        <p:cTn id="7" dur="500"/>
                                        <p:tgtEl>
                                          <p:spTgt spid="20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wipe(left)">
                                      <p:cBhvr>
                                        <p:cTn id="12" dur="500"/>
                                        <p:tgtEl>
                                          <p:spTgt spid="235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482">
                                            <p:txEl>
                                              <p:pRg st="2" end="2"/>
                                            </p:txEl>
                                          </p:spTgt>
                                        </p:tgtEl>
                                        <p:attrNameLst>
                                          <p:attrName>style.visibility</p:attrName>
                                        </p:attrNameLst>
                                      </p:cBhvr>
                                      <p:to>
                                        <p:strVal val="visible"/>
                                      </p:to>
                                    </p:set>
                                    <p:animEffect transition="in" filter="wipe(left)">
                                      <p:cBhvr>
                                        <p:cTn id="17" dur="500"/>
                                        <p:tgtEl>
                                          <p:spTgt spid="204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482">
                                            <p:txEl>
                                              <p:pRg st="3" end="3"/>
                                            </p:txEl>
                                          </p:spTgt>
                                        </p:tgtEl>
                                        <p:attrNameLst>
                                          <p:attrName>style.visibility</p:attrName>
                                        </p:attrNameLst>
                                      </p:cBhvr>
                                      <p:to>
                                        <p:strVal val="visible"/>
                                      </p:to>
                                    </p:set>
                                    <p:animEffect transition="in" filter="wipe(left)">
                                      <p:cBhvr>
                                        <p:cTn id="22" dur="500"/>
                                        <p:tgtEl>
                                          <p:spTgt spid="204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555"/>
                                        </p:tgtEl>
                                        <p:attrNameLst>
                                          <p:attrName>style.visibility</p:attrName>
                                        </p:attrNameLst>
                                      </p:cBhvr>
                                      <p:to>
                                        <p:strVal val="visible"/>
                                      </p:to>
                                    </p:set>
                                    <p:animEffect transition="in" filter="wipe(left)">
                                      <p:cBhvr>
                                        <p:cTn id="27" dur="500"/>
                                        <p:tgtEl>
                                          <p:spTgt spid="2355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482">
                                            <p:txEl>
                                              <p:pRg st="5" end="5"/>
                                            </p:txEl>
                                          </p:spTgt>
                                        </p:tgtEl>
                                        <p:attrNameLst>
                                          <p:attrName>style.visibility</p:attrName>
                                        </p:attrNameLst>
                                      </p:cBhvr>
                                      <p:to>
                                        <p:strVal val="visible"/>
                                      </p:to>
                                    </p:set>
                                    <p:animEffect transition="in" filter="wipe(left)">
                                      <p:cBhvr>
                                        <p:cTn id="32" dur="500"/>
                                        <p:tgtEl>
                                          <p:spTgt spid="2048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556"/>
                                        </p:tgtEl>
                                        <p:attrNameLst>
                                          <p:attrName>style.visibility</p:attrName>
                                        </p:attrNameLst>
                                      </p:cBhvr>
                                      <p:to>
                                        <p:strVal val="visible"/>
                                      </p:to>
                                    </p:set>
                                    <p:animEffect transition="in" filter="wipe(left)">
                                      <p:cBhvr>
                                        <p:cTn id="3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534400" cy="457200"/>
          </a:xfrm>
        </p:spPr>
        <p:txBody>
          <a:bodyPr/>
          <a:lstStyle/>
          <a:p>
            <a:pPr marL="0" indent="0" eaLnBrk="1" hangingPunct="1">
              <a:spcBef>
                <a:spcPts val="0"/>
              </a:spcBef>
              <a:buNone/>
            </a:pPr>
            <a:r>
              <a:rPr lang="en-US" sz="2400" dirty="0" smtClean="0">
                <a:cs typeface="ＭＳ Ｐゴシック" pitchFamily="-84" charset="-128"/>
              </a:rPr>
              <a:t>Consider a wave packet formed by using the wave function that </a:t>
            </a:r>
            <a:r>
              <a:rPr lang="en-US" sz="2400" dirty="0" err="1" smtClean="0">
                <a:cs typeface="ＭＳ Ｐゴシック" pitchFamily="-84" charset="-128"/>
              </a:rPr>
              <a:t>Ae</a:t>
            </a:r>
            <a:r>
              <a:rPr lang="en-US" sz="2400" baseline="30000" dirty="0" err="1" smtClean="0">
                <a:cs typeface="ＭＳ Ｐゴシック" pitchFamily="-84" charset="-128"/>
              </a:rPr>
              <a:t>-</a:t>
            </a:r>
            <a:r>
              <a:rPr lang="en-US" sz="2400" baseline="30000" dirty="0" err="1" smtClean="0">
                <a:latin typeface="Symbol" charset="2"/>
                <a:cs typeface="Symbol" charset="2"/>
              </a:rPr>
              <a:t>α|x</a:t>
            </a:r>
            <a:r>
              <a:rPr lang="en-US" sz="2400" baseline="30000" dirty="0" smtClean="0">
                <a:latin typeface="Symbol" charset="2"/>
                <a:cs typeface="Symbol" charset="2"/>
              </a:rPr>
              <a:t>|</a:t>
            </a:r>
            <a:r>
              <a:rPr lang="en-US" sz="2400" dirty="0" smtClean="0">
                <a:latin typeface="Symbol" charset="2"/>
                <a:cs typeface="Symbol" charset="2"/>
              </a:rPr>
              <a:t>, </a:t>
            </a:r>
            <a:r>
              <a:rPr lang="en-US" sz="2400" dirty="0" smtClean="0">
                <a:cs typeface="ＭＳ Ｐゴシック" pitchFamily="-84" charset="-128"/>
              </a:rPr>
              <a:t>where A is a constant to be determined by normalization.  Normalize this wave function and find the probabilities of the particle being between 0 and 1/</a:t>
            </a:r>
            <a:r>
              <a:rPr lang="en-US" sz="2400" dirty="0" smtClean="0">
                <a:latin typeface="Symbol" charset="2"/>
                <a:cs typeface="Symbol" charset="2"/>
              </a:rPr>
              <a:t>α</a:t>
            </a:r>
            <a:r>
              <a:rPr lang="en-US" sz="2400" dirty="0" smtClean="0">
                <a:cs typeface="ＭＳ Ｐゴシック" pitchFamily="-84" charset="-128"/>
              </a:rPr>
              <a:t>, and between 1/</a:t>
            </a:r>
            <a:r>
              <a:rPr lang="en-US" sz="2400" dirty="0" smtClean="0">
                <a:latin typeface="Symbol" charset="2"/>
                <a:cs typeface="Symbol" charset="2"/>
              </a:rPr>
              <a:t>α</a:t>
            </a:r>
            <a:r>
              <a:rPr lang="en-US" sz="2400" dirty="0" smtClean="0">
                <a:cs typeface="ＭＳ Ｐゴシック" pitchFamily="-84" charset="-128"/>
              </a:rPr>
              <a:t> and 2/</a:t>
            </a:r>
            <a:r>
              <a:rPr lang="en-US" sz="2400" dirty="0" smtClean="0">
                <a:latin typeface="Symbol" charset="2"/>
                <a:cs typeface="Symbol" charset="2"/>
              </a:rPr>
              <a:t>α</a:t>
            </a:r>
            <a:r>
              <a:rPr lang="en-US" sz="2400" dirty="0" smtClean="0">
                <a:cs typeface="ＭＳ Ｐゴシック" pitchFamily="-84" charset="-128"/>
              </a:rPr>
              <a:t>.  </a:t>
            </a:r>
            <a:endParaRPr lang="en-US" sz="24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b="1" dirty="0" smtClean="0">
                <a:cs typeface="ＭＳ Ｐゴシック" pitchFamily="-84" charset="-128"/>
              </a:rPr>
              <a:t>Ex 6.4: Normalization</a:t>
            </a:r>
            <a:endParaRPr lang="en-US" b="1"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Wednesday, Mar. 26, 2014</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12</a:t>
            </a:fld>
            <a:endParaRPr lang="en-US"/>
          </a:p>
        </p:txBody>
      </p:sp>
      <p:sp>
        <p:nvSpPr>
          <p:cNvPr id="7" name="Footer Placeholder 6"/>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88459" name="Object 11"/>
          <p:cNvGraphicFramePr>
            <a:graphicFrameLocks noChangeAspect="1"/>
          </p:cNvGraphicFramePr>
          <p:nvPr>
            <p:extLst>
              <p:ext uri="{D42A27DB-BD31-4B8C-83A1-F6EECF244321}">
                <p14:modId xmlns:p14="http://schemas.microsoft.com/office/powerpoint/2010/main" val="417780737"/>
              </p:ext>
            </p:extLst>
          </p:nvPr>
        </p:nvGraphicFramePr>
        <p:xfrm>
          <a:off x="1004888" y="2438400"/>
          <a:ext cx="1554162" cy="457200"/>
        </p:xfrm>
        <a:graphic>
          <a:graphicData uri="http://schemas.openxmlformats.org/presentationml/2006/ole">
            <mc:AlternateContent xmlns:mc="http://schemas.openxmlformats.org/markup-compatibility/2006">
              <mc:Choice xmlns:v="urn:schemas-microsoft-com:vml" Requires="v">
                <p:oleObj spid="_x0000_s283680" name="Equation" r:id="rId3" imgW="685800" imgH="203200" progId="Equation.DSMT4">
                  <p:embed/>
                </p:oleObj>
              </mc:Choice>
              <mc:Fallback>
                <p:oleObj name="Equation" r:id="rId3" imgW="685800" imgH="203200" progId="Equation.DSMT4">
                  <p:embed/>
                  <p:pic>
                    <p:nvPicPr>
                      <p:cNvPr id="0" name=""/>
                      <p:cNvPicPr>
                        <a:picLocks noChangeAspect="1" noChangeArrowheads="1"/>
                      </p:cNvPicPr>
                      <p:nvPr/>
                    </p:nvPicPr>
                    <p:blipFill>
                      <a:blip r:embed="rId4"/>
                      <a:srcRect/>
                      <a:stretch>
                        <a:fillRect/>
                      </a:stretch>
                    </p:blipFill>
                    <p:spPr bwMode="auto">
                      <a:xfrm>
                        <a:off x="1004888" y="2438400"/>
                        <a:ext cx="155416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ext uri="{D42A27DB-BD31-4B8C-83A1-F6EECF244321}">
                <p14:modId xmlns:p14="http://schemas.microsoft.com/office/powerpoint/2010/main" val="87315760"/>
              </p:ext>
            </p:extLst>
          </p:nvPr>
        </p:nvGraphicFramePr>
        <p:xfrm>
          <a:off x="1635125" y="3505200"/>
          <a:ext cx="4411663" cy="611188"/>
        </p:xfrm>
        <a:graphic>
          <a:graphicData uri="http://schemas.openxmlformats.org/presentationml/2006/ole">
            <mc:AlternateContent xmlns:mc="http://schemas.openxmlformats.org/markup-compatibility/2006">
              <mc:Choice xmlns:v="urn:schemas-microsoft-com:vml" Requires="v">
                <p:oleObj spid="_x0000_s283681" name="Equation" r:id="rId5" imgW="2374900" imgH="330200" progId="Equation.DSMT4">
                  <p:embed/>
                </p:oleObj>
              </mc:Choice>
              <mc:Fallback>
                <p:oleObj name="Equation" r:id="rId5" imgW="2374900" imgH="330200" progId="Equation.DSMT4">
                  <p:embed/>
                  <p:pic>
                    <p:nvPicPr>
                      <p:cNvPr id="0" name=""/>
                      <p:cNvPicPr>
                        <a:picLocks noChangeAspect="1" noChangeArrowheads="1"/>
                      </p:cNvPicPr>
                      <p:nvPr/>
                    </p:nvPicPr>
                    <p:blipFill>
                      <a:blip r:embed="rId6"/>
                      <a:srcRect/>
                      <a:stretch>
                        <a:fillRect/>
                      </a:stretch>
                    </p:blipFill>
                    <p:spPr bwMode="auto">
                      <a:xfrm>
                        <a:off x="1635125" y="3505200"/>
                        <a:ext cx="4411663"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ight Arrow 24"/>
          <p:cNvSpPr/>
          <p:nvPr/>
        </p:nvSpPr>
        <p:spPr bwMode="auto">
          <a:xfrm>
            <a:off x="381000" y="3304044"/>
            <a:ext cx="1143000" cy="1039356"/>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mn-lt"/>
              </a:rPr>
              <a:t>Probability density</a:t>
            </a:r>
          </a:p>
        </p:txBody>
      </p:sp>
      <p:graphicFrame>
        <p:nvGraphicFramePr>
          <p:cNvPr id="491529" name="Object 9"/>
          <p:cNvGraphicFramePr>
            <a:graphicFrameLocks noChangeAspect="1"/>
          </p:cNvGraphicFramePr>
          <p:nvPr>
            <p:extLst>
              <p:ext uri="{D42A27DB-BD31-4B8C-83A1-F6EECF244321}">
                <p14:modId xmlns:p14="http://schemas.microsoft.com/office/powerpoint/2010/main" val="3626987465"/>
              </p:ext>
            </p:extLst>
          </p:nvPr>
        </p:nvGraphicFramePr>
        <p:xfrm>
          <a:off x="6043613" y="3505200"/>
          <a:ext cx="2878137" cy="612775"/>
        </p:xfrm>
        <a:graphic>
          <a:graphicData uri="http://schemas.openxmlformats.org/presentationml/2006/ole">
            <mc:AlternateContent xmlns:mc="http://schemas.openxmlformats.org/markup-compatibility/2006">
              <mc:Choice xmlns:v="urn:schemas-microsoft-com:vml" Requires="v">
                <p:oleObj spid="_x0000_s283682" name="Equation" r:id="rId7" imgW="1549400" imgH="330200" progId="Equation.DSMT4">
                  <p:embed/>
                </p:oleObj>
              </mc:Choice>
              <mc:Fallback>
                <p:oleObj name="Equation" r:id="rId7" imgW="1549400" imgH="330200" progId="Equation.DSMT4">
                  <p:embed/>
                  <p:pic>
                    <p:nvPicPr>
                      <p:cNvPr id="0" name=""/>
                      <p:cNvPicPr>
                        <a:picLocks noChangeAspect="1" noChangeArrowheads="1"/>
                      </p:cNvPicPr>
                      <p:nvPr/>
                    </p:nvPicPr>
                    <p:blipFill>
                      <a:blip r:embed="rId8"/>
                      <a:srcRect/>
                      <a:stretch>
                        <a:fillRect/>
                      </a:stretch>
                    </p:blipFill>
                    <p:spPr bwMode="auto">
                      <a:xfrm>
                        <a:off x="6043613" y="3505200"/>
                        <a:ext cx="2878137"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30" name="Object 10"/>
          <p:cNvGraphicFramePr>
            <a:graphicFrameLocks noChangeAspect="1"/>
          </p:cNvGraphicFramePr>
          <p:nvPr>
            <p:extLst>
              <p:ext uri="{D42A27DB-BD31-4B8C-83A1-F6EECF244321}">
                <p14:modId xmlns:p14="http://schemas.microsoft.com/office/powerpoint/2010/main" val="69636705"/>
              </p:ext>
            </p:extLst>
          </p:nvPr>
        </p:nvGraphicFramePr>
        <p:xfrm>
          <a:off x="328613" y="4556125"/>
          <a:ext cx="2076450" cy="612775"/>
        </p:xfrm>
        <a:graphic>
          <a:graphicData uri="http://schemas.openxmlformats.org/presentationml/2006/ole">
            <mc:AlternateContent xmlns:mc="http://schemas.openxmlformats.org/markup-compatibility/2006">
              <mc:Choice xmlns:v="urn:schemas-microsoft-com:vml" Requires="v">
                <p:oleObj spid="_x0000_s283683" name="Equation" r:id="rId9" imgW="1117600" imgH="330200" progId="Equation.DSMT4">
                  <p:embed/>
                </p:oleObj>
              </mc:Choice>
              <mc:Fallback>
                <p:oleObj name="Equation" r:id="rId9" imgW="1117600" imgH="330200" progId="Equation.DSMT4">
                  <p:embed/>
                  <p:pic>
                    <p:nvPicPr>
                      <p:cNvPr id="0" name=""/>
                      <p:cNvPicPr>
                        <a:picLocks noChangeAspect="1" noChangeArrowheads="1"/>
                      </p:cNvPicPr>
                      <p:nvPr/>
                    </p:nvPicPr>
                    <p:blipFill>
                      <a:blip r:embed="rId10"/>
                      <a:srcRect/>
                      <a:stretch>
                        <a:fillRect/>
                      </a:stretch>
                    </p:blipFill>
                    <p:spPr bwMode="auto">
                      <a:xfrm>
                        <a:off x="328613" y="4556125"/>
                        <a:ext cx="2076450"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32" name="Object 12"/>
          <p:cNvGraphicFramePr>
            <a:graphicFrameLocks noChangeAspect="1"/>
          </p:cNvGraphicFramePr>
          <p:nvPr>
            <p:extLst>
              <p:ext uri="{D42A27DB-BD31-4B8C-83A1-F6EECF244321}">
                <p14:modId xmlns:p14="http://schemas.microsoft.com/office/powerpoint/2010/main" val="2994260170"/>
              </p:ext>
            </p:extLst>
          </p:nvPr>
        </p:nvGraphicFramePr>
        <p:xfrm>
          <a:off x="6315075" y="5486400"/>
          <a:ext cx="2595563" cy="685800"/>
        </p:xfrm>
        <a:graphic>
          <a:graphicData uri="http://schemas.openxmlformats.org/presentationml/2006/ole">
            <mc:AlternateContent xmlns:mc="http://schemas.openxmlformats.org/markup-compatibility/2006">
              <mc:Choice xmlns:v="urn:schemas-microsoft-com:vml" Requires="v">
                <p:oleObj spid="_x0000_s283684" name="Equation" r:id="rId11" imgW="863600" imgH="228600" progId="Equation.DSMT4">
                  <p:embed/>
                </p:oleObj>
              </mc:Choice>
              <mc:Fallback>
                <p:oleObj name="Equation" r:id="rId11" imgW="863600" imgH="228600" progId="Equation.DSMT4">
                  <p:embed/>
                  <p:pic>
                    <p:nvPicPr>
                      <p:cNvPr id="0" name=""/>
                      <p:cNvPicPr>
                        <a:picLocks noChangeAspect="1" noChangeArrowheads="1"/>
                      </p:cNvPicPr>
                      <p:nvPr/>
                    </p:nvPicPr>
                    <p:blipFill>
                      <a:blip r:embed="rId12"/>
                      <a:srcRect/>
                      <a:stretch>
                        <a:fillRect/>
                      </a:stretch>
                    </p:blipFill>
                    <p:spPr bwMode="auto">
                      <a:xfrm>
                        <a:off x="6315075" y="5486400"/>
                        <a:ext cx="259556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 name="Picture 1"/>
          <p:cNvPicPr>
            <a:picLocks/>
          </p:cNvPicPr>
          <p:nvPr/>
        </p:nvPicPr>
        <p:blipFill>
          <a:blip r:embed="rId13"/>
          <a:srcRect/>
          <a:stretch>
            <a:fillRect/>
          </a:stretch>
        </p:blipFill>
        <p:spPr bwMode="auto">
          <a:xfrm>
            <a:off x="3962400" y="1752600"/>
            <a:ext cx="3276600" cy="1676400"/>
          </a:xfrm>
          <a:prstGeom prst="rect">
            <a:avLst/>
          </a:prstGeom>
          <a:noFill/>
          <a:ln w="9525">
            <a:noFill/>
            <a:miter lim="800000"/>
            <a:headEnd/>
            <a:tailEnd/>
          </a:ln>
        </p:spPr>
      </p:pic>
      <p:graphicFrame>
        <p:nvGraphicFramePr>
          <p:cNvPr id="491533" name="Object 13"/>
          <p:cNvGraphicFramePr>
            <a:graphicFrameLocks noChangeAspect="1"/>
          </p:cNvGraphicFramePr>
          <p:nvPr>
            <p:extLst>
              <p:ext uri="{D42A27DB-BD31-4B8C-83A1-F6EECF244321}">
                <p14:modId xmlns:p14="http://schemas.microsoft.com/office/powerpoint/2010/main" val="3800195893"/>
              </p:ext>
            </p:extLst>
          </p:nvPr>
        </p:nvGraphicFramePr>
        <p:xfrm>
          <a:off x="1053152" y="5410200"/>
          <a:ext cx="1385248" cy="609600"/>
        </p:xfrm>
        <a:graphic>
          <a:graphicData uri="http://schemas.openxmlformats.org/presentationml/2006/ole">
            <mc:AlternateContent xmlns:mc="http://schemas.openxmlformats.org/markup-compatibility/2006">
              <mc:Choice xmlns:v="urn:schemas-microsoft-com:vml" Requires="v">
                <p:oleObj spid="_x0000_s283685" name="Equation" r:id="rId14" imgW="520700" imgH="228600" progId="Equation.DSMT4">
                  <p:embed/>
                </p:oleObj>
              </mc:Choice>
              <mc:Fallback>
                <p:oleObj name="Equation" r:id="rId14" imgW="520700" imgH="228600" progId="Equation.DSMT4">
                  <p:embed/>
                  <p:pic>
                    <p:nvPicPr>
                      <p:cNvPr id="0" name=""/>
                      <p:cNvPicPr>
                        <a:picLocks noChangeAspect="1" noChangeArrowheads="1"/>
                      </p:cNvPicPr>
                      <p:nvPr/>
                    </p:nvPicPr>
                    <p:blipFill>
                      <a:blip r:embed="rId15"/>
                      <a:srcRect/>
                      <a:stretch>
                        <a:fillRect/>
                      </a:stretch>
                    </p:blipFill>
                    <p:spPr bwMode="auto">
                      <a:xfrm>
                        <a:off x="1053152" y="5410200"/>
                        <a:ext cx="138524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ight Arrow 23"/>
          <p:cNvSpPr/>
          <p:nvPr/>
        </p:nvSpPr>
        <p:spPr bwMode="auto">
          <a:xfrm>
            <a:off x="228600" y="5408414"/>
            <a:ext cx="762000" cy="611386"/>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800000"/>
              </a:solidFill>
              <a:effectLst/>
              <a:latin typeface="+mn-lt"/>
            </a:endParaRPr>
          </a:p>
        </p:txBody>
      </p:sp>
      <p:sp>
        <p:nvSpPr>
          <p:cNvPr id="26" name="Right Arrow 25"/>
          <p:cNvSpPr/>
          <p:nvPr/>
        </p:nvSpPr>
        <p:spPr bwMode="auto">
          <a:xfrm>
            <a:off x="3352800" y="5486400"/>
            <a:ext cx="2743200" cy="611386"/>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mn-lt"/>
              </a:rPr>
              <a:t>Normalized Wave Function</a:t>
            </a:r>
          </a:p>
        </p:txBody>
      </p:sp>
      <p:graphicFrame>
        <p:nvGraphicFramePr>
          <p:cNvPr id="491534" name="Object 14"/>
          <p:cNvGraphicFramePr>
            <a:graphicFrameLocks noChangeAspect="1"/>
          </p:cNvGraphicFramePr>
          <p:nvPr>
            <p:extLst>
              <p:ext uri="{D42A27DB-BD31-4B8C-83A1-F6EECF244321}">
                <p14:modId xmlns:p14="http://schemas.microsoft.com/office/powerpoint/2010/main" val="661114221"/>
              </p:ext>
            </p:extLst>
          </p:nvPr>
        </p:nvGraphicFramePr>
        <p:xfrm>
          <a:off x="4632325" y="4391025"/>
          <a:ext cx="1744663" cy="942975"/>
        </p:xfrm>
        <a:graphic>
          <a:graphicData uri="http://schemas.openxmlformats.org/presentationml/2006/ole">
            <mc:AlternateContent xmlns:mc="http://schemas.openxmlformats.org/markup-compatibility/2006">
              <mc:Choice xmlns:v="urn:schemas-microsoft-com:vml" Requires="v">
                <p:oleObj spid="_x0000_s283686" name="Equation" r:id="rId16" imgW="939800" imgH="508000" progId="Equation.DSMT4">
                  <p:embed/>
                </p:oleObj>
              </mc:Choice>
              <mc:Fallback>
                <p:oleObj name="Equation" r:id="rId16" imgW="939800" imgH="508000" progId="Equation.DSMT4">
                  <p:embed/>
                  <p:pic>
                    <p:nvPicPr>
                      <p:cNvPr id="0" name=""/>
                      <p:cNvPicPr>
                        <a:picLocks noChangeAspect="1" noChangeArrowheads="1"/>
                      </p:cNvPicPr>
                      <p:nvPr/>
                    </p:nvPicPr>
                    <p:blipFill>
                      <a:blip r:embed="rId17"/>
                      <a:srcRect/>
                      <a:stretch>
                        <a:fillRect/>
                      </a:stretch>
                    </p:blipFill>
                    <p:spPr bwMode="auto">
                      <a:xfrm>
                        <a:off x="4632325" y="4391025"/>
                        <a:ext cx="1744663"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35" name="Object 15"/>
          <p:cNvGraphicFramePr>
            <a:graphicFrameLocks noChangeAspect="1"/>
          </p:cNvGraphicFramePr>
          <p:nvPr>
            <p:extLst>
              <p:ext uri="{D42A27DB-BD31-4B8C-83A1-F6EECF244321}">
                <p14:modId xmlns:p14="http://schemas.microsoft.com/office/powerpoint/2010/main" val="3746555813"/>
              </p:ext>
            </p:extLst>
          </p:nvPr>
        </p:nvGraphicFramePr>
        <p:xfrm>
          <a:off x="6546850" y="4479925"/>
          <a:ext cx="1060450" cy="777875"/>
        </p:xfrm>
        <a:graphic>
          <a:graphicData uri="http://schemas.openxmlformats.org/presentationml/2006/ole">
            <mc:AlternateContent xmlns:mc="http://schemas.openxmlformats.org/markup-compatibility/2006">
              <mc:Choice xmlns:v="urn:schemas-microsoft-com:vml" Requires="v">
                <p:oleObj spid="_x0000_s283687" name="Equation" r:id="rId18" imgW="571500" imgH="419100" progId="Equation.DSMT4">
                  <p:embed/>
                </p:oleObj>
              </mc:Choice>
              <mc:Fallback>
                <p:oleObj name="Equation" r:id="rId18" imgW="571500" imgH="419100" progId="Equation.DSMT4">
                  <p:embed/>
                  <p:pic>
                    <p:nvPicPr>
                      <p:cNvPr id="0" name=""/>
                      <p:cNvPicPr>
                        <a:picLocks noChangeAspect="1" noChangeArrowheads="1"/>
                      </p:cNvPicPr>
                      <p:nvPr/>
                    </p:nvPicPr>
                    <p:blipFill>
                      <a:blip r:embed="rId19"/>
                      <a:srcRect/>
                      <a:stretch>
                        <a:fillRect/>
                      </a:stretch>
                    </p:blipFill>
                    <p:spPr bwMode="auto">
                      <a:xfrm>
                        <a:off x="6546850" y="4479925"/>
                        <a:ext cx="1060450" cy="77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36" name="Object 16"/>
          <p:cNvGraphicFramePr>
            <a:graphicFrameLocks noChangeAspect="1"/>
          </p:cNvGraphicFramePr>
          <p:nvPr>
            <p:extLst>
              <p:ext uri="{D42A27DB-BD31-4B8C-83A1-F6EECF244321}">
                <p14:modId xmlns:p14="http://schemas.microsoft.com/office/powerpoint/2010/main" val="2910900179"/>
              </p:ext>
            </p:extLst>
          </p:nvPr>
        </p:nvGraphicFramePr>
        <p:xfrm>
          <a:off x="7735887" y="4724400"/>
          <a:ext cx="188913" cy="282575"/>
        </p:xfrm>
        <a:graphic>
          <a:graphicData uri="http://schemas.openxmlformats.org/presentationml/2006/ole">
            <mc:AlternateContent xmlns:mc="http://schemas.openxmlformats.org/markup-compatibility/2006">
              <mc:Choice xmlns:v="urn:schemas-microsoft-com:vml" Requires="v">
                <p:oleObj spid="_x0000_s283688" name="Equation" r:id="rId20" imgW="101600" imgH="152400" progId="Equation.DSMT4">
                  <p:embed/>
                </p:oleObj>
              </mc:Choice>
              <mc:Fallback>
                <p:oleObj name="Equation" r:id="rId20" imgW="101600" imgH="152400" progId="Equation.DSMT4">
                  <p:embed/>
                  <p:pic>
                    <p:nvPicPr>
                      <p:cNvPr id="0" name=""/>
                      <p:cNvPicPr>
                        <a:picLocks noChangeAspect="1" noChangeArrowheads="1"/>
                      </p:cNvPicPr>
                      <p:nvPr/>
                    </p:nvPicPr>
                    <p:blipFill>
                      <a:blip r:embed="rId21"/>
                      <a:srcRect/>
                      <a:stretch>
                        <a:fillRect/>
                      </a:stretch>
                    </p:blipFill>
                    <p:spPr bwMode="auto">
                      <a:xfrm>
                        <a:off x="7735887" y="4724400"/>
                        <a:ext cx="188913" cy="28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37" name="Object 17"/>
          <p:cNvGraphicFramePr>
            <a:graphicFrameLocks noChangeAspect="1"/>
          </p:cNvGraphicFramePr>
          <p:nvPr>
            <p:extLst>
              <p:ext uri="{D42A27DB-BD31-4B8C-83A1-F6EECF244321}">
                <p14:modId xmlns:p14="http://schemas.microsoft.com/office/powerpoint/2010/main" val="2160002664"/>
              </p:ext>
            </p:extLst>
          </p:nvPr>
        </p:nvGraphicFramePr>
        <p:xfrm>
          <a:off x="2466975" y="4568825"/>
          <a:ext cx="2005013" cy="612775"/>
        </p:xfrm>
        <a:graphic>
          <a:graphicData uri="http://schemas.openxmlformats.org/presentationml/2006/ole">
            <mc:AlternateContent xmlns:mc="http://schemas.openxmlformats.org/markup-compatibility/2006">
              <mc:Choice xmlns:v="urn:schemas-microsoft-com:vml" Requires="v">
                <p:oleObj spid="_x0000_s283689" name="Equation" r:id="rId22" imgW="1079500" imgH="330200" progId="Equation.DSMT4">
                  <p:embed/>
                </p:oleObj>
              </mc:Choice>
              <mc:Fallback>
                <p:oleObj name="Equation" r:id="rId22" imgW="1079500" imgH="330200" progId="Equation.DSMT4">
                  <p:embed/>
                  <p:pic>
                    <p:nvPicPr>
                      <p:cNvPr id="0" name=""/>
                      <p:cNvPicPr>
                        <a:picLocks noChangeAspect="1" noChangeArrowheads="1"/>
                      </p:cNvPicPr>
                      <p:nvPr/>
                    </p:nvPicPr>
                    <p:blipFill>
                      <a:blip r:embed="rId23"/>
                      <a:srcRect/>
                      <a:stretch>
                        <a:fillRect/>
                      </a:stretch>
                    </p:blipFill>
                    <p:spPr bwMode="auto">
                      <a:xfrm>
                        <a:off x="2466975" y="4568825"/>
                        <a:ext cx="2005013"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678907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8459"/>
                                        </p:tgtEl>
                                        <p:attrNameLst>
                                          <p:attrName>style.visibility</p:attrName>
                                        </p:attrNameLst>
                                      </p:cBhvr>
                                      <p:to>
                                        <p:strVal val="visible"/>
                                      </p:to>
                                    </p:set>
                                    <p:animEffect transition="in" filter="wipe(left)">
                                      <p:cBhvr>
                                        <p:cTn id="12" dur="500"/>
                                        <p:tgtEl>
                                          <p:spTgt spid="48845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88460"/>
                                        </p:tgtEl>
                                        <p:attrNameLst>
                                          <p:attrName>style.visibility</p:attrName>
                                        </p:attrNameLst>
                                      </p:cBhvr>
                                      <p:to>
                                        <p:strVal val="visible"/>
                                      </p:to>
                                    </p:set>
                                    <p:animEffect transition="in" filter="wipe(left)">
                                      <p:cBhvr>
                                        <p:cTn id="29" dur="500"/>
                                        <p:tgtEl>
                                          <p:spTgt spid="48846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91529"/>
                                        </p:tgtEl>
                                        <p:attrNameLst>
                                          <p:attrName>style.visibility</p:attrName>
                                        </p:attrNameLst>
                                      </p:cBhvr>
                                      <p:to>
                                        <p:strVal val="visible"/>
                                      </p:to>
                                    </p:set>
                                    <p:animEffect transition="in" filter="wipe(left)">
                                      <p:cBhvr>
                                        <p:cTn id="34" dur="500"/>
                                        <p:tgtEl>
                                          <p:spTgt spid="49152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91530"/>
                                        </p:tgtEl>
                                        <p:attrNameLst>
                                          <p:attrName>style.visibility</p:attrName>
                                        </p:attrNameLst>
                                      </p:cBhvr>
                                      <p:to>
                                        <p:strVal val="visible"/>
                                      </p:to>
                                    </p:set>
                                    <p:animEffect transition="in" filter="wipe(left)">
                                      <p:cBhvr>
                                        <p:cTn id="39" dur="500"/>
                                        <p:tgtEl>
                                          <p:spTgt spid="49153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91537"/>
                                        </p:tgtEl>
                                        <p:attrNameLst>
                                          <p:attrName>style.visibility</p:attrName>
                                        </p:attrNameLst>
                                      </p:cBhvr>
                                      <p:to>
                                        <p:strVal val="visible"/>
                                      </p:to>
                                    </p:set>
                                    <p:animEffect transition="in" filter="wipe(left)">
                                      <p:cBhvr>
                                        <p:cTn id="44" dur="500"/>
                                        <p:tgtEl>
                                          <p:spTgt spid="49153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91534"/>
                                        </p:tgtEl>
                                        <p:attrNameLst>
                                          <p:attrName>style.visibility</p:attrName>
                                        </p:attrNameLst>
                                      </p:cBhvr>
                                      <p:to>
                                        <p:strVal val="visible"/>
                                      </p:to>
                                    </p:set>
                                    <p:animEffect transition="in" filter="wipe(left)">
                                      <p:cBhvr>
                                        <p:cTn id="49" dur="500"/>
                                        <p:tgtEl>
                                          <p:spTgt spid="49153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91535"/>
                                        </p:tgtEl>
                                        <p:attrNameLst>
                                          <p:attrName>style.visibility</p:attrName>
                                        </p:attrNameLst>
                                      </p:cBhvr>
                                      <p:to>
                                        <p:strVal val="visible"/>
                                      </p:to>
                                    </p:set>
                                    <p:animEffect transition="in" filter="wipe(left)">
                                      <p:cBhvr>
                                        <p:cTn id="54" dur="500"/>
                                        <p:tgtEl>
                                          <p:spTgt spid="49153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91536"/>
                                        </p:tgtEl>
                                        <p:attrNameLst>
                                          <p:attrName>style.visibility</p:attrName>
                                        </p:attrNameLst>
                                      </p:cBhvr>
                                      <p:to>
                                        <p:strVal val="visible"/>
                                      </p:to>
                                    </p:set>
                                    <p:animEffect transition="in" filter="wipe(left)">
                                      <p:cBhvr>
                                        <p:cTn id="59" dur="500"/>
                                        <p:tgtEl>
                                          <p:spTgt spid="49153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left)">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491533"/>
                                        </p:tgtEl>
                                        <p:attrNameLst>
                                          <p:attrName>style.visibility</p:attrName>
                                        </p:attrNameLst>
                                      </p:cBhvr>
                                      <p:to>
                                        <p:strVal val="visible"/>
                                      </p:to>
                                    </p:set>
                                    <p:animEffect transition="in" filter="wipe(left)">
                                      <p:cBhvr>
                                        <p:cTn id="69" dur="500"/>
                                        <p:tgtEl>
                                          <p:spTgt spid="49153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491532"/>
                                        </p:tgtEl>
                                        <p:attrNameLst>
                                          <p:attrName>style.visibility</p:attrName>
                                        </p:attrNameLst>
                                      </p:cBhvr>
                                      <p:to>
                                        <p:strVal val="visible"/>
                                      </p:to>
                                    </p:set>
                                    <p:animEffect transition="in" filter="wipe(left)">
                                      <p:cBhvr>
                                        <p:cTn id="79" dur="500"/>
                                        <p:tgtEl>
                                          <p:spTgt spid="491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25" grpId="0" animBg="1"/>
      <p:bldP spid="24"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534400" cy="1066800"/>
          </a:xfrm>
        </p:spPr>
        <p:txBody>
          <a:bodyPr/>
          <a:lstStyle/>
          <a:p>
            <a:pPr marL="0" indent="0" eaLnBrk="1" hangingPunct="1">
              <a:spcBef>
                <a:spcPts val="0"/>
              </a:spcBef>
              <a:buNone/>
            </a:pPr>
            <a:r>
              <a:rPr lang="en-US" sz="2400" dirty="0" smtClean="0">
                <a:cs typeface="ＭＳ Ｐゴシック" pitchFamily="-84" charset="-128"/>
              </a:rPr>
              <a:t>Using the wave function, we can compute the probability for a particle to be with 0 to 1/</a:t>
            </a:r>
            <a:r>
              <a:rPr lang="en-US" sz="2400" dirty="0" smtClean="0">
                <a:latin typeface="Symbol" charset="2"/>
                <a:cs typeface="Symbol" charset="2"/>
              </a:rPr>
              <a:t>α</a:t>
            </a:r>
            <a:r>
              <a:rPr lang="en-US" sz="2400" dirty="0" smtClean="0">
                <a:cs typeface="ＭＳ Ｐゴシック" pitchFamily="-84" charset="-128"/>
              </a:rPr>
              <a:t> and 1/</a:t>
            </a:r>
            <a:r>
              <a:rPr lang="en-US" sz="2400" dirty="0" smtClean="0">
                <a:latin typeface="Symbol" charset="2"/>
                <a:cs typeface="Symbol" charset="2"/>
              </a:rPr>
              <a:t>α</a:t>
            </a:r>
            <a:r>
              <a:rPr lang="en-US" sz="2400" dirty="0" smtClean="0">
                <a:cs typeface="ＭＳ Ｐゴシック" pitchFamily="-84" charset="-128"/>
              </a:rPr>
              <a:t> to 2/</a:t>
            </a:r>
            <a:r>
              <a:rPr lang="en-US" sz="2400" dirty="0" smtClean="0">
                <a:latin typeface="Symbol" charset="2"/>
                <a:cs typeface="Symbol" charset="2"/>
              </a:rPr>
              <a:t>α</a:t>
            </a:r>
            <a:r>
              <a:rPr lang="en-US" sz="2400" dirty="0" smtClean="0">
                <a:cs typeface="ＭＳ Ｐゴシック" pitchFamily="-84" charset="-128"/>
              </a:rPr>
              <a:t>.</a:t>
            </a:r>
            <a:endParaRPr lang="en-US" sz="24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b="1" dirty="0" smtClean="0">
                <a:cs typeface="ＭＳ Ｐゴシック" pitchFamily="-84" charset="-128"/>
              </a:rPr>
              <a:t>Ex 6.4: Normalization, cont’d</a:t>
            </a:r>
            <a:endParaRPr lang="en-US" b="1"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Wednesday, Mar. 26, 2014</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13</a:t>
            </a:fld>
            <a:endParaRPr lang="en-US"/>
          </a:p>
        </p:txBody>
      </p:sp>
      <p:sp>
        <p:nvSpPr>
          <p:cNvPr id="7" name="Footer Placeholder 6"/>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88459" name="Object 11"/>
          <p:cNvGraphicFramePr>
            <a:graphicFrameLocks noChangeAspect="1"/>
          </p:cNvGraphicFramePr>
          <p:nvPr>
            <p:extLst>
              <p:ext uri="{D42A27DB-BD31-4B8C-83A1-F6EECF244321}">
                <p14:modId xmlns:p14="http://schemas.microsoft.com/office/powerpoint/2010/main" val="2819468134"/>
              </p:ext>
            </p:extLst>
          </p:nvPr>
        </p:nvGraphicFramePr>
        <p:xfrm>
          <a:off x="700088" y="1676400"/>
          <a:ext cx="1812925" cy="514350"/>
        </p:xfrm>
        <a:graphic>
          <a:graphicData uri="http://schemas.openxmlformats.org/presentationml/2006/ole">
            <mc:AlternateContent xmlns:mc="http://schemas.openxmlformats.org/markup-compatibility/2006">
              <mc:Choice xmlns:v="urn:schemas-microsoft-com:vml" Requires="v">
                <p:oleObj spid="_x0000_s284701" name="Equation" r:id="rId3" imgW="800100" imgH="228600" progId="Equation.DSMT4">
                  <p:embed/>
                </p:oleObj>
              </mc:Choice>
              <mc:Fallback>
                <p:oleObj name="Equation" r:id="rId3" imgW="800100" imgH="228600" progId="Equation.DSMT4">
                  <p:embed/>
                  <p:pic>
                    <p:nvPicPr>
                      <p:cNvPr id="0" name=""/>
                      <p:cNvPicPr>
                        <a:picLocks noChangeAspect="1" noChangeArrowheads="1"/>
                      </p:cNvPicPr>
                      <p:nvPr/>
                    </p:nvPicPr>
                    <p:blipFill>
                      <a:blip r:embed="rId4"/>
                      <a:srcRect/>
                      <a:stretch>
                        <a:fillRect/>
                      </a:stretch>
                    </p:blipFill>
                    <p:spPr bwMode="auto">
                      <a:xfrm>
                        <a:off x="700088" y="1676400"/>
                        <a:ext cx="1812925"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ext uri="{D42A27DB-BD31-4B8C-83A1-F6EECF244321}">
                <p14:modId xmlns:p14="http://schemas.microsoft.com/office/powerpoint/2010/main" val="143625712"/>
              </p:ext>
            </p:extLst>
          </p:nvPr>
        </p:nvGraphicFramePr>
        <p:xfrm>
          <a:off x="620713" y="3514725"/>
          <a:ext cx="2028825" cy="611188"/>
        </p:xfrm>
        <a:graphic>
          <a:graphicData uri="http://schemas.openxmlformats.org/presentationml/2006/ole">
            <mc:AlternateContent xmlns:mc="http://schemas.openxmlformats.org/markup-compatibility/2006">
              <mc:Choice xmlns:v="urn:schemas-microsoft-com:vml" Requires="v">
                <p:oleObj spid="_x0000_s284702" name="Equation" r:id="rId5" imgW="1092200" imgH="330200" progId="Equation.DSMT4">
                  <p:embed/>
                </p:oleObj>
              </mc:Choice>
              <mc:Fallback>
                <p:oleObj name="Equation" r:id="rId5" imgW="1092200" imgH="330200" progId="Equation.DSMT4">
                  <p:embed/>
                  <p:pic>
                    <p:nvPicPr>
                      <p:cNvPr id="0" name=""/>
                      <p:cNvPicPr>
                        <a:picLocks noChangeAspect="1" noChangeArrowheads="1"/>
                      </p:cNvPicPr>
                      <p:nvPr/>
                    </p:nvPicPr>
                    <p:blipFill>
                      <a:blip r:embed="rId6"/>
                      <a:srcRect/>
                      <a:stretch>
                        <a:fillRect/>
                      </a:stretch>
                    </p:blipFill>
                    <p:spPr bwMode="auto">
                      <a:xfrm>
                        <a:off x="620713" y="3514725"/>
                        <a:ext cx="2028825"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ctangle 35"/>
          <p:cNvSpPr txBox="1">
            <a:spLocks noChangeArrowheads="1"/>
          </p:cNvSpPr>
          <p:nvPr/>
        </p:nvSpPr>
        <p:spPr bwMode="auto">
          <a:xfrm>
            <a:off x="609600" y="2667000"/>
            <a:ext cx="1676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lang="en-US" kern="0" dirty="0" smtClean="0">
                <a:solidFill>
                  <a:schemeClr val="accent2"/>
                </a:solidFill>
                <a:latin typeface="+mn-lt"/>
                <a:ea typeface="ＭＳ Ｐゴシック" pitchFamily="-1" charset="-128"/>
                <a:cs typeface="ＭＳ Ｐゴシック" pitchFamily="-84" charset="-128"/>
              </a:rPr>
              <a:t>For 0 to 1/</a:t>
            </a:r>
            <a:r>
              <a:rPr lang="en-US" kern="0" dirty="0" smtClean="0">
                <a:solidFill>
                  <a:schemeClr val="accent2"/>
                </a:solidFill>
                <a:latin typeface="Symbol" charset="2"/>
                <a:ea typeface="ＭＳ Ｐゴシック" pitchFamily="-1" charset="-128"/>
                <a:cs typeface="Symbol" charset="2"/>
              </a:rPr>
              <a:t>α</a:t>
            </a:r>
            <a:r>
              <a:rPr lang="en-US" kern="0" dirty="0" smtClean="0">
                <a:solidFill>
                  <a:schemeClr val="accent2"/>
                </a:solidFill>
                <a:latin typeface="+mn-lt"/>
                <a:ea typeface="ＭＳ Ｐゴシック" pitchFamily="-1" charset="-128"/>
                <a:cs typeface="ＭＳ Ｐゴシック" pitchFamily="-84" charset="-128"/>
              </a:rPr>
              <a:t>:</a:t>
            </a:r>
            <a:endParaRPr kumimoji="0" lang="en-US" sz="24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pic>
        <p:nvPicPr>
          <p:cNvPr id="21" name="Picture 1"/>
          <p:cNvPicPr>
            <a:picLocks/>
          </p:cNvPicPr>
          <p:nvPr/>
        </p:nvPicPr>
        <p:blipFill>
          <a:blip r:embed="rId7"/>
          <a:srcRect/>
          <a:stretch>
            <a:fillRect/>
          </a:stretch>
        </p:blipFill>
        <p:spPr bwMode="auto">
          <a:xfrm>
            <a:off x="3962400" y="1066800"/>
            <a:ext cx="4419600" cy="2362200"/>
          </a:xfrm>
          <a:prstGeom prst="rect">
            <a:avLst/>
          </a:prstGeom>
          <a:noFill/>
          <a:ln w="9525">
            <a:noFill/>
            <a:miter lim="800000"/>
            <a:headEnd/>
            <a:tailEnd/>
          </a:ln>
        </p:spPr>
      </p:pic>
      <p:sp>
        <p:nvSpPr>
          <p:cNvPr id="20" name="Rectangle 35"/>
          <p:cNvSpPr txBox="1">
            <a:spLocks noChangeArrowheads="1"/>
          </p:cNvSpPr>
          <p:nvPr/>
        </p:nvSpPr>
        <p:spPr bwMode="auto">
          <a:xfrm>
            <a:off x="609600" y="4343400"/>
            <a:ext cx="1981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lang="en-US" kern="0" dirty="0" smtClean="0">
                <a:solidFill>
                  <a:schemeClr val="accent2"/>
                </a:solidFill>
                <a:latin typeface="+mn-lt"/>
                <a:ea typeface="ＭＳ Ｐゴシック" pitchFamily="-1" charset="-128"/>
                <a:cs typeface="ＭＳ Ｐゴシック" pitchFamily="-84" charset="-128"/>
              </a:rPr>
              <a:t>For </a:t>
            </a:r>
            <a:r>
              <a:rPr lang="en-US" kern="0" dirty="0" smtClean="0">
                <a:solidFill>
                  <a:schemeClr val="accent2"/>
                </a:solidFill>
                <a:ea typeface="ＭＳ Ｐゴシック" pitchFamily="-1" charset="-128"/>
                <a:cs typeface="ＭＳ Ｐゴシック" pitchFamily="-84" charset="-128"/>
              </a:rPr>
              <a:t>1/</a:t>
            </a:r>
            <a:r>
              <a:rPr lang="en-US" kern="0" dirty="0" smtClean="0">
                <a:solidFill>
                  <a:schemeClr val="accent2"/>
                </a:solidFill>
                <a:latin typeface="Symbol" charset="2"/>
                <a:ea typeface="ＭＳ Ｐゴシック" pitchFamily="-1" charset="-128"/>
                <a:cs typeface="Symbol" charset="2"/>
              </a:rPr>
              <a:t>α</a:t>
            </a:r>
            <a:r>
              <a:rPr lang="en-US" kern="0" dirty="0" smtClean="0">
                <a:solidFill>
                  <a:schemeClr val="accent2"/>
                </a:solidFill>
                <a:latin typeface="+mn-lt"/>
                <a:ea typeface="ＭＳ Ｐゴシック" pitchFamily="-1" charset="-128"/>
                <a:cs typeface="ＭＳ Ｐゴシック" pitchFamily="-84" charset="-128"/>
              </a:rPr>
              <a:t> to 2/</a:t>
            </a:r>
            <a:r>
              <a:rPr lang="en-US" kern="0" dirty="0" smtClean="0">
                <a:solidFill>
                  <a:schemeClr val="accent2"/>
                </a:solidFill>
                <a:latin typeface="Symbol" charset="2"/>
                <a:ea typeface="ＭＳ Ｐゴシック" pitchFamily="-1" charset="-128"/>
                <a:cs typeface="Symbol" charset="2"/>
              </a:rPr>
              <a:t>α</a:t>
            </a:r>
            <a:r>
              <a:rPr lang="en-US" kern="0" dirty="0" smtClean="0">
                <a:solidFill>
                  <a:schemeClr val="accent2"/>
                </a:solidFill>
                <a:latin typeface="+mn-lt"/>
                <a:ea typeface="ＭＳ Ｐゴシック" pitchFamily="-1" charset="-128"/>
                <a:cs typeface="ＭＳ Ｐゴシック" pitchFamily="-84" charset="-128"/>
              </a:rPr>
              <a:t>:</a:t>
            </a:r>
            <a:endParaRPr kumimoji="0" lang="en-US" sz="24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3" name="Rectangle 35"/>
          <p:cNvSpPr txBox="1">
            <a:spLocks noChangeArrowheads="1"/>
          </p:cNvSpPr>
          <p:nvPr/>
        </p:nvSpPr>
        <p:spPr bwMode="auto">
          <a:xfrm>
            <a:off x="609600" y="5791200"/>
            <a:ext cx="3048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lang="en-US" kern="0" dirty="0" smtClean="0">
                <a:solidFill>
                  <a:schemeClr val="accent2"/>
                </a:solidFill>
                <a:latin typeface="+mn-lt"/>
                <a:ea typeface="ＭＳ Ｐゴシック" pitchFamily="-1" charset="-128"/>
                <a:cs typeface="ＭＳ Ｐゴシック" pitchFamily="-84" charset="-128"/>
              </a:rPr>
              <a:t>How about </a:t>
            </a:r>
            <a:r>
              <a:rPr lang="en-US" kern="0" dirty="0" smtClean="0">
                <a:solidFill>
                  <a:schemeClr val="accent2"/>
                </a:solidFill>
                <a:ea typeface="ＭＳ Ｐゴシック" pitchFamily="-1" charset="-128"/>
                <a:cs typeface="ＭＳ Ｐゴシック" pitchFamily="-84" charset="-128"/>
              </a:rPr>
              <a:t>2/</a:t>
            </a:r>
            <a:r>
              <a:rPr lang="en-US" kern="0" dirty="0" smtClean="0">
                <a:solidFill>
                  <a:schemeClr val="accent2"/>
                </a:solidFill>
                <a:latin typeface="Symbol" charset="2"/>
                <a:ea typeface="ＭＳ Ｐゴシック" pitchFamily="-1" charset="-128"/>
                <a:cs typeface="Symbol" charset="2"/>
              </a:rPr>
              <a:t>α</a:t>
            </a:r>
            <a:r>
              <a:rPr lang="en-US" kern="0" dirty="0" smtClean="0">
                <a:solidFill>
                  <a:schemeClr val="accent2"/>
                </a:solidFill>
                <a:ea typeface="ＭＳ Ｐゴシック" pitchFamily="-1" charset="-128"/>
                <a:cs typeface="ＭＳ Ｐゴシック" pitchFamily="-84" charset="-128"/>
              </a:rPr>
              <a:t>:</a:t>
            </a:r>
            <a:r>
              <a:rPr lang="en-US" kern="0" dirty="0" smtClean="0">
                <a:solidFill>
                  <a:schemeClr val="accent2"/>
                </a:solidFill>
                <a:latin typeface="+mn-lt"/>
                <a:ea typeface="ＭＳ Ｐゴシック" pitchFamily="-1" charset="-128"/>
                <a:cs typeface="ＭＳ Ｐゴシック" pitchFamily="-84" charset="-128"/>
              </a:rPr>
              <a:t>to ∞?</a:t>
            </a:r>
            <a:endParaRPr kumimoji="0" lang="en-US" sz="24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492553" name="Object 9"/>
          <p:cNvGraphicFramePr>
            <a:graphicFrameLocks noChangeAspect="1"/>
          </p:cNvGraphicFramePr>
          <p:nvPr>
            <p:extLst>
              <p:ext uri="{D42A27DB-BD31-4B8C-83A1-F6EECF244321}">
                <p14:modId xmlns:p14="http://schemas.microsoft.com/office/powerpoint/2010/main" val="604136676"/>
              </p:ext>
            </p:extLst>
          </p:nvPr>
        </p:nvGraphicFramePr>
        <p:xfrm>
          <a:off x="2620963" y="3505200"/>
          <a:ext cx="1722437" cy="611188"/>
        </p:xfrm>
        <a:graphic>
          <a:graphicData uri="http://schemas.openxmlformats.org/presentationml/2006/ole">
            <mc:AlternateContent xmlns:mc="http://schemas.openxmlformats.org/markup-compatibility/2006">
              <mc:Choice xmlns:v="urn:schemas-microsoft-com:vml" Requires="v">
                <p:oleObj spid="_x0000_s284703" name="Equation" r:id="rId8" imgW="927100" imgH="330200" progId="Equation.DSMT4">
                  <p:embed/>
                </p:oleObj>
              </mc:Choice>
              <mc:Fallback>
                <p:oleObj name="Equation" r:id="rId8" imgW="927100" imgH="330200" progId="Equation.DSMT4">
                  <p:embed/>
                  <p:pic>
                    <p:nvPicPr>
                      <p:cNvPr id="0" name=""/>
                      <p:cNvPicPr>
                        <a:picLocks noChangeAspect="1" noChangeArrowheads="1"/>
                      </p:cNvPicPr>
                      <p:nvPr/>
                    </p:nvPicPr>
                    <p:blipFill>
                      <a:blip r:embed="rId9"/>
                      <a:srcRect/>
                      <a:stretch>
                        <a:fillRect/>
                      </a:stretch>
                    </p:blipFill>
                    <p:spPr bwMode="auto">
                      <a:xfrm>
                        <a:off x="2620963" y="3505200"/>
                        <a:ext cx="1722437"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4" name="Object 10"/>
          <p:cNvGraphicFramePr>
            <a:graphicFrameLocks noChangeAspect="1"/>
          </p:cNvGraphicFramePr>
          <p:nvPr>
            <p:extLst>
              <p:ext uri="{D42A27DB-BD31-4B8C-83A1-F6EECF244321}">
                <p14:modId xmlns:p14="http://schemas.microsoft.com/office/powerpoint/2010/main" val="4044962774"/>
              </p:ext>
            </p:extLst>
          </p:nvPr>
        </p:nvGraphicFramePr>
        <p:xfrm>
          <a:off x="4368800" y="3373438"/>
          <a:ext cx="3303588" cy="893762"/>
        </p:xfrm>
        <a:graphic>
          <a:graphicData uri="http://schemas.openxmlformats.org/presentationml/2006/ole">
            <mc:AlternateContent xmlns:mc="http://schemas.openxmlformats.org/markup-compatibility/2006">
              <mc:Choice xmlns:v="urn:schemas-microsoft-com:vml" Requires="v">
                <p:oleObj spid="_x0000_s284704" name="Equation" r:id="rId10" imgW="1778000" imgH="482600" progId="Equation.DSMT4">
                  <p:embed/>
                </p:oleObj>
              </mc:Choice>
              <mc:Fallback>
                <p:oleObj name="Equation" r:id="rId10" imgW="1778000" imgH="482600" progId="Equation.DSMT4">
                  <p:embed/>
                  <p:pic>
                    <p:nvPicPr>
                      <p:cNvPr id="0" name=""/>
                      <p:cNvPicPr>
                        <a:picLocks noChangeAspect="1" noChangeArrowheads="1"/>
                      </p:cNvPicPr>
                      <p:nvPr/>
                    </p:nvPicPr>
                    <p:blipFill>
                      <a:blip r:embed="rId11"/>
                      <a:srcRect/>
                      <a:stretch>
                        <a:fillRect/>
                      </a:stretch>
                    </p:blipFill>
                    <p:spPr bwMode="auto">
                      <a:xfrm>
                        <a:off x="4368800" y="3373438"/>
                        <a:ext cx="3303588" cy="893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5" name="Object 11"/>
          <p:cNvGraphicFramePr>
            <a:graphicFrameLocks noChangeAspect="1"/>
          </p:cNvGraphicFramePr>
          <p:nvPr>
            <p:extLst>
              <p:ext uri="{D42A27DB-BD31-4B8C-83A1-F6EECF244321}">
                <p14:modId xmlns:p14="http://schemas.microsoft.com/office/powerpoint/2010/main" val="4104035121"/>
              </p:ext>
            </p:extLst>
          </p:nvPr>
        </p:nvGraphicFramePr>
        <p:xfrm>
          <a:off x="7696200" y="3657600"/>
          <a:ext cx="731837" cy="282575"/>
        </p:xfrm>
        <a:graphic>
          <a:graphicData uri="http://schemas.openxmlformats.org/presentationml/2006/ole">
            <mc:AlternateContent xmlns:mc="http://schemas.openxmlformats.org/markup-compatibility/2006">
              <mc:Choice xmlns:v="urn:schemas-microsoft-com:vml" Requires="v">
                <p:oleObj spid="_x0000_s284705" name="Equation" r:id="rId12" imgW="393700" imgH="152400" progId="Equation.DSMT4">
                  <p:embed/>
                </p:oleObj>
              </mc:Choice>
              <mc:Fallback>
                <p:oleObj name="Equation" r:id="rId12" imgW="393700" imgH="152400" progId="Equation.DSMT4">
                  <p:embed/>
                  <p:pic>
                    <p:nvPicPr>
                      <p:cNvPr id="0" name=""/>
                      <p:cNvPicPr>
                        <a:picLocks noChangeAspect="1" noChangeArrowheads="1"/>
                      </p:cNvPicPr>
                      <p:nvPr/>
                    </p:nvPicPr>
                    <p:blipFill>
                      <a:blip r:embed="rId13"/>
                      <a:srcRect/>
                      <a:stretch>
                        <a:fillRect/>
                      </a:stretch>
                    </p:blipFill>
                    <p:spPr bwMode="auto">
                      <a:xfrm>
                        <a:off x="7696200" y="3657600"/>
                        <a:ext cx="731837" cy="28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6" name="Object 12"/>
          <p:cNvGraphicFramePr>
            <a:graphicFrameLocks noChangeAspect="1"/>
          </p:cNvGraphicFramePr>
          <p:nvPr>
            <p:extLst>
              <p:ext uri="{D42A27DB-BD31-4B8C-83A1-F6EECF244321}">
                <p14:modId xmlns:p14="http://schemas.microsoft.com/office/powerpoint/2010/main" val="2899091715"/>
              </p:ext>
            </p:extLst>
          </p:nvPr>
        </p:nvGraphicFramePr>
        <p:xfrm>
          <a:off x="603250" y="4953000"/>
          <a:ext cx="2051050" cy="657225"/>
        </p:xfrm>
        <a:graphic>
          <a:graphicData uri="http://schemas.openxmlformats.org/presentationml/2006/ole">
            <mc:AlternateContent xmlns:mc="http://schemas.openxmlformats.org/markup-compatibility/2006">
              <mc:Choice xmlns:v="urn:schemas-microsoft-com:vml" Requires="v">
                <p:oleObj spid="_x0000_s284706" name="Equation" r:id="rId14" imgW="1104900" imgH="355600" progId="Equation.DSMT4">
                  <p:embed/>
                </p:oleObj>
              </mc:Choice>
              <mc:Fallback>
                <p:oleObj name="Equation" r:id="rId14" imgW="1104900" imgH="355600" progId="Equation.DSMT4">
                  <p:embed/>
                  <p:pic>
                    <p:nvPicPr>
                      <p:cNvPr id="0" name=""/>
                      <p:cNvPicPr>
                        <a:picLocks noChangeAspect="1" noChangeArrowheads="1"/>
                      </p:cNvPicPr>
                      <p:nvPr/>
                    </p:nvPicPr>
                    <p:blipFill>
                      <a:blip r:embed="rId15"/>
                      <a:srcRect/>
                      <a:stretch>
                        <a:fillRect/>
                      </a:stretch>
                    </p:blipFill>
                    <p:spPr bwMode="auto">
                      <a:xfrm>
                        <a:off x="603250" y="4953000"/>
                        <a:ext cx="2051050"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7" name="Object 13"/>
          <p:cNvGraphicFramePr>
            <a:graphicFrameLocks noChangeAspect="1"/>
          </p:cNvGraphicFramePr>
          <p:nvPr>
            <p:extLst>
              <p:ext uri="{D42A27DB-BD31-4B8C-83A1-F6EECF244321}">
                <p14:modId xmlns:p14="http://schemas.microsoft.com/office/powerpoint/2010/main" val="3318570355"/>
              </p:ext>
            </p:extLst>
          </p:nvPr>
        </p:nvGraphicFramePr>
        <p:xfrm>
          <a:off x="2678113" y="4953000"/>
          <a:ext cx="1746250" cy="657225"/>
        </p:xfrm>
        <a:graphic>
          <a:graphicData uri="http://schemas.openxmlformats.org/presentationml/2006/ole">
            <mc:AlternateContent xmlns:mc="http://schemas.openxmlformats.org/markup-compatibility/2006">
              <mc:Choice xmlns:v="urn:schemas-microsoft-com:vml" Requires="v">
                <p:oleObj spid="_x0000_s284707" name="Equation" r:id="rId16" imgW="939800" imgH="355600" progId="Equation.DSMT4">
                  <p:embed/>
                </p:oleObj>
              </mc:Choice>
              <mc:Fallback>
                <p:oleObj name="Equation" r:id="rId16" imgW="939800" imgH="355600" progId="Equation.DSMT4">
                  <p:embed/>
                  <p:pic>
                    <p:nvPicPr>
                      <p:cNvPr id="0" name=""/>
                      <p:cNvPicPr>
                        <a:picLocks noChangeAspect="1" noChangeArrowheads="1"/>
                      </p:cNvPicPr>
                      <p:nvPr/>
                    </p:nvPicPr>
                    <p:blipFill>
                      <a:blip r:embed="rId17"/>
                      <a:srcRect/>
                      <a:stretch>
                        <a:fillRect/>
                      </a:stretch>
                    </p:blipFill>
                    <p:spPr bwMode="auto">
                      <a:xfrm>
                        <a:off x="2678113" y="4953000"/>
                        <a:ext cx="1746250"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8" name="Object 14"/>
          <p:cNvGraphicFramePr>
            <a:graphicFrameLocks noChangeAspect="1"/>
          </p:cNvGraphicFramePr>
          <p:nvPr>
            <p:extLst>
              <p:ext uri="{D42A27DB-BD31-4B8C-83A1-F6EECF244321}">
                <p14:modId xmlns:p14="http://schemas.microsoft.com/office/powerpoint/2010/main" val="719031876"/>
              </p:ext>
            </p:extLst>
          </p:nvPr>
        </p:nvGraphicFramePr>
        <p:xfrm>
          <a:off x="4414838" y="4800600"/>
          <a:ext cx="3562350" cy="892175"/>
        </p:xfrm>
        <a:graphic>
          <a:graphicData uri="http://schemas.openxmlformats.org/presentationml/2006/ole">
            <mc:AlternateContent xmlns:mc="http://schemas.openxmlformats.org/markup-compatibility/2006">
              <mc:Choice xmlns:v="urn:schemas-microsoft-com:vml" Requires="v">
                <p:oleObj spid="_x0000_s284708" name="Equation" r:id="rId18" imgW="1917700" imgH="482600" progId="Equation.DSMT4">
                  <p:embed/>
                </p:oleObj>
              </mc:Choice>
              <mc:Fallback>
                <p:oleObj name="Equation" r:id="rId18" imgW="1917700" imgH="482600" progId="Equation.DSMT4">
                  <p:embed/>
                  <p:pic>
                    <p:nvPicPr>
                      <p:cNvPr id="0" name=""/>
                      <p:cNvPicPr>
                        <a:picLocks noChangeAspect="1" noChangeArrowheads="1"/>
                      </p:cNvPicPr>
                      <p:nvPr/>
                    </p:nvPicPr>
                    <p:blipFill>
                      <a:blip r:embed="rId19"/>
                      <a:srcRect/>
                      <a:stretch>
                        <a:fillRect/>
                      </a:stretch>
                    </p:blipFill>
                    <p:spPr bwMode="auto">
                      <a:xfrm>
                        <a:off x="4414838" y="4800600"/>
                        <a:ext cx="3562350"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9" name="Object 15"/>
          <p:cNvGraphicFramePr>
            <a:graphicFrameLocks noChangeAspect="1"/>
          </p:cNvGraphicFramePr>
          <p:nvPr>
            <p:extLst>
              <p:ext uri="{D42A27DB-BD31-4B8C-83A1-F6EECF244321}">
                <p14:modId xmlns:p14="http://schemas.microsoft.com/office/powerpoint/2010/main" val="419934784"/>
              </p:ext>
            </p:extLst>
          </p:nvPr>
        </p:nvGraphicFramePr>
        <p:xfrm>
          <a:off x="7924800" y="5105400"/>
          <a:ext cx="730250" cy="304800"/>
        </p:xfrm>
        <a:graphic>
          <a:graphicData uri="http://schemas.openxmlformats.org/presentationml/2006/ole">
            <mc:AlternateContent xmlns:mc="http://schemas.openxmlformats.org/markup-compatibility/2006">
              <mc:Choice xmlns:v="urn:schemas-microsoft-com:vml" Requires="v">
                <p:oleObj spid="_x0000_s284709" name="Equation" r:id="rId20" imgW="393700" imgH="165100" progId="Equation.DSMT4">
                  <p:embed/>
                </p:oleObj>
              </mc:Choice>
              <mc:Fallback>
                <p:oleObj name="Equation" r:id="rId20" imgW="393700" imgH="165100" progId="Equation.DSMT4">
                  <p:embed/>
                  <p:pic>
                    <p:nvPicPr>
                      <p:cNvPr id="0" name=""/>
                      <p:cNvPicPr>
                        <a:picLocks noChangeAspect="1" noChangeArrowheads="1"/>
                      </p:cNvPicPr>
                      <p:nvPr/>
                    </p:nvPicPr>
                    <p:blipFill>
                      <a:blip r:embed="rId21"/>
                      <a:srcRect/>
                      <a:stretch>
                        <a:fillRect/>
                      </a:stretch>
                    </p:blipFill>
                    <p:spPr bwMode="auto">
                      <a:xfrm>
                        <a:off x="7924800" y="5105400"/>
                        <a:ext cx="73025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 name="Straight Connector 30"/>
          <p:cNvCxnSpPr/>
          <p:nvPr/>
        </p:nvCxnSpPr>
        <p:spPr bwMode="auto">
          <a:xfrm rot="5400000">
            <a:off x="5524500" y="2095500"/>
            <a:ext cx="1600994" cy="794"/>
          </a:xfrm>
          <a:prstGeom prst="line">
            <a:avLst/>
          </a:prstGeom>
          <a:noFill/>
          <a:ln w="28575" cap="flat" cmpd="sng" algn="ctr">
            <a:solidFill>
              <a:srgbClr val="800000"/>
            </a:solidFill>
            <a:prstDash val="solid"/>
            <a:round/>
            <a:headEnd type="none" w="med" len="med"/>
            <a:tailEnd type="none" w="med" len="med"/>
          </a:ln>
          <a:effectLst/>
        </p:spPr>
      </p:cxnSp>
      <p:cxnSp>
        <p:nvCxnSpPr>
          <p:cNvPr id="35" name="Straight Connector 34"/>
          <p:cNvCxnSpPr/>
          <p:nvPr/>
        </p:nvCxnSpPr>
        <p:spPr bwMode="auto">
          <a:xfrm rot="5400000">
            <a:off x="5142706" y="2095500"/>
            <a:ext cx="1600994" cy="794"/>
          </a:xfrm>
          <a:prstGeom prst="line">
            <a:avLst/>
          </a:prstGeom>
          <a:noFill/>
          <a:ln w="28575" cap="flat" cmpd="sng" algn="ctr">
            <a:solidFill>
              <a:srgbClr val="800000"/>
            </a:solidFill>
            <a:prstDash val="solid"/>
            <a:round/>
            <a:headEnd type="none" w="med" len="med"/>
            <a:tailEnd type="none" w="med" len="med"/>
          </a:ln>
          <a:effectLst/>
        </p:spPr>
      </p:cxnSp>
      <p:sp>
        <p:nvSpPr>
          <p:cNvPr id="37" name="Rectangle 36"/>
          <p:cNvSpPr/>
          <p:nvPr/>
        </p:nvSpPr>
        <p:spPr bwMode="auto">
          <a:xfrm>
            <a:off x="5943600" y="1371600"/>
            <a:ext cx="381000" cy="1524000"/>
          </a:xfrm>
          <a:prstGeom prst="rect">
            <a:avLst/>
          </a:prstGeom>
          <a:solidFill>
            <a:srgbClr val="FFFFCC">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8" name="Rectangle 37"/>
          <p:cNvSpPr/>
          <p:nvPr/>
        </p:nvSpPr>
        <p:spPr bwMode="auto">
          <a:xfrm>
            <a:off x="6324600" y="1371600"/>
            <a:ext cx="381000" cy="1524000"/>
          </a:xfrm>
          <a:prstGeom prst="rect">
            <a:avLst/>
          </a:prstGeom>
          <a:solidFill>
            <a:srgbClr val="CCFFCC">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061544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8459"/>
                                        </p:tgtEl>
                                        <p:attrNameLst>
                                          <p:attrName>style.visibility</p:attrName>
                                        </p:attrNameLst>
                                      </p:cBhvr>
                                      <p:to>
                                        <p:strVal val="visible"/>
                                      </p:to>
                                    </p:set>
                                    <p:animEffect transition="in" filter="wipe(left)">
                                      <p:cBhvr>
                                        <p:cTn id="12" dur="500"/>
                                        <p:tgtEl>
                                          <p:spTgt spid="48845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wipe(left)">
                                      <p:cBhvr>
                                        <p:cTn id="24" dur="500"/>
                                        <p:tgtEl>
                                          <p:spTgt spid="2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down)">
                                      <p:cBhvr>
                                        <p:cTn id="29" dur="500"/>
                                        <p:tgtEl>
                                          <p:spTgt spid="31"/>
                                        </p:tgtEl>
                                      </p:cBhvr>
                                    </p:animEffect>
                                  </p:childTnLst>
                                </p:cTn>
                              </p:par>
                              <p:par>
                                <p:cTn id="30" presetID="22" presetClass="entr" presetSubtype="4"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down)">
                                      <p:cBhvr>
                                        <p:cTn id="32" dur="500"/>
                                        <p:tgtEl>
                                          <p:spTgt spid="35"/>
                                        </p:tgtEl>
                                      </p:cBhvr>
                                    </p:animEffec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88460"/>
                                        </p:tgtEl>
                                        <p:attrNameLst>
                                          <p:attrName>style.visibility</p:attrName>
                                        </p:attrNameLst>
                                      </p:cBhvr>
                                      <p:to>
                                        <p:strVal val="visible"/>
                                      </p:to>
                                    </p:set>
                                    <p:animEffect transition="in" filter="wipe(left)">
                                      <p:cBhvr>
                                        <p:cTn id="41" dur="500"/>
                                        <p:tgtEl>
                                          <p:spTgt spid="48846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92553"/>
                                        </p:tgtEl>
                                        <p:attrNameLst>
                                          <p:attrName>style.visibility</p:attrName>
                                        </p:attrNameLst>
                                      </p:cBhvr>
                                      <p:to>
                                        <p:strVal val="visible"/>
                                      </p:to>
                                    </p:set>
                                    <p:animEffect transition="in" filter="wipe(left)">
                                      <p:cBhvr>
                                        <p:cTn id="46" dur="500"/>
                                        <p:tgtEl>
                                          <p:spTgt spid="49255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92554"/>
                                        </p:tgtEl>
                                        <p:attrNameLst>
                                          <p:attrName>style.visibility</p:attrName>
                                        </p:attrNameLst>
                                      </p:cBhvr>
                                      <p:to>
                                        <p:strVal val="visible"/>
                                      </p:to>
                                    </p:set>
                                    <p:animEffect transition="in" filter="wipe(left)">
                                      <p:cBhvr>
                                        <p:cTn id="51" dur="500"/>
                                        <p:tgtEl>
                                          <p:spTgt spid="49255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92555"/>
                                        </p:tgtEl>
                                        <p:attrNameLst>
                                          <p:attrName>style.visibility</p:attrName>
                                        </p:attrNameLst>
                                      </p:cBhvr>
                                      <p:to>
                                        <p:strVal val="visible"/>
                                      </p:to>
                                    </p:set>
                                    <p:animEffect transition="in" filter="wipe(left)">
                                      <p:cBhvr>
                                        <p:cTn id="56" dur="500"/>
                                        <p:tgtEl>
                                          <p:spTgt spid="49255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20">
                                            <p:txEl>
                                              <p:pRg st="0" end="0"/>
                                            </p:txEl>
                                          </p:spTgt>
                                        </p:tgtEl>
                                        <p:attrNameLst>
                                          <p:attrName>style.visibility</p:attrName>
                                        </p:attrNameLst>
                                      </p:cBhvr>
                                      <p:to>
                                        <p:strVal val="visible"/>
                                      </p:to>
                                    </p:set>
                                    <p:animEffect transition="in" filter="wipe(left)">
                                      <p:cBhvr>
                                        <p:cTn id="61" dur="500"/>
                                        <p:tgtEl>
                                          <p:spTgt spid="20">
                                            <p:txEl>
                                              <p:pRg st="0" end="0"/>
                                            </p:txEl>
                                          </p:spTgt>
                                        </p:tgtEl>
                                      </p:cBhvr>
                                    </p:animEffect>
                                  </p:childTnLst>
                                </p:cTn>
                              </p:par>
                            </p:childTnLst>
                          </p:cTn>
                        </p:par>
                        <p:par>
                          <p:cTn id="62" fill="hold">
                            <p:stCondLst>
                              <p:cond delay="900"/>
                            </p:stCondLst>
                            <p:childTnLst>
                              <p:par>
                                <p:cTn id="63" presetID="22" presetClass="entr" presetSubtype="4"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ipe(down)">
                                      <p:cBhvr>
                                        <p:cTn id="65" dur="500"/>
                                        <p:tgtEl>
                                          <p:spTgt spid="3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492556"/>
                                        </p:tgtEl>
                                        <p:attrNameLst>
                                          <p:attrName>style.visibility</p:attrName>
                                        </p:attrNameLst>
                                      </p:cBhvr>
                                      <p:to>
                                        <p:strVal val="visible"/>
                                      </p:to>
                                    </p:set>
                                    <p:animEffect transition="in" filter="wipe(left)">
                                      <p:cBhvr>
                                        <p:cTn id="70" dur="500"/>
                                        <p:tgtEl>
                                          <p:spTgt spid="49255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492557"/>
                                        </p:tgtEl>
                                        <p:attrNameLst>
                                          <p:attrName>style.visibility</p:attrName>
                                        </p:attrNameLst>
                                      </p:cBhvr>
                                      <p:to>
                                        <p:strVal val="visible"/>
                                      </p:to>
                                    </p:set>
                                    <p:animEffect transition="in" filter="wipe(left)">
                                      <p:cBhvr>
                                        <p:cTn id="75" dur="500"/>
                                        <p:tgtEl>
                                          <p:spTgt spid="49255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492558"/>
                                        </p:tgtEl>
                                        <p:attrNameLst>
                                          <p:attrName>style.visibility</p:attrName>
                                        </p:attrNameLst>
                                      </p:cBhvr>
                                      <p:to>
                                        <p:strVal val="visible"/>
                                      </p:to>
                                    </p:set>
                                    <p:animEffect transition="in" filter="wipe(left)">
                                      <p:cBhvr>
                                        <p:cTn id="80" dur="500"/>
                                        <p:tgtEl>
                                          <p:spTgt spid="492558"/>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492559"/>
                                        </p:tgtEl>
                                        <p:attrNameLst>
                                          <p:attrName>style.visibility</p:attrName>
                                        </p:attrNameLst>
                                      </p:cBhvr>
                                      <p:to>
                                        <p:strVal val="visible"/>
                                      </p:to>
                                    </p:set>
                                    <p:animEffect transition="in" filter="wipe(left)">
                                      <p:cBhvr>
                                        <p:cTn id="85" dur="500"/>
                                        <p:tgtEl>
                                          <p:spTgt spid="492559"/>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23">
                                            <p:txEl>
                                              <p:pRg st="0" end="0"/>
                                            </p:txEl>
                                          </p:spTgt>
                                        </p:tgtEl>
                                        <p:attrNameLst>
                                          <p:attrName>style.visibility</p:attrName>
                                        </p:attrNameLst>
                                      </p:cBhvr>
                                      <p:to>
                                        <p:strVal val="visible"/>
                                      </p:to>
                                    </p:set>
                                    <p:animEffect transition="in" filter="wipe(left)">
                                      <p:cBhvr>
                                        <p:cTn id="90"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28" grpId="0" build="p"/>
      <p:bldP spid="20" grpId="0" build="p"/>
      <p:bldP spid="23" grpId="0" build="p"/>
      <p:bldP spid="37"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57200" y="76200"/>
            <a:ext cx="8229600" cy="609600"/>
          </a:xfrm>
        </p:spPr>
        <p:txBody>
          <a:bodyPr/>
          <a:lstStyle/>
          <a:p>
            <a:pPr eaLnBrk="1" hangingPunct="1"/>
            <a:r>
              <a:rPr lang="en-US" b="1" dirty="0">
                <a:ea typeface="ＭＳ Ｐゴシック" pitchFamily="-84" charset="-128"/>
                <a:cs typeface="ＭＳ Ｐゴシック" pitchFamily="-84" charset="-128"/>
              </a:rPr>
              <a:t>Properties of Valid Wave Functions</a:t>
            </a:r>
          </a:p>
        </p:txBody>
      </p:sp>
      <p:sp>
        <p:nvSpPr>
          <p:cNvPr id="21506" name="Rectangle 3"/>
          <p:cNvSpPr>
            <a:spLocks noGrp="1" noChangeArrowheads="1"/>
          </p:cNvSpPr>
          <p:nvPr>
            <p:ph type="body" sz="half" idx="1"/>
          </p:nvPr>
        </p:nvSpPr>
        <p:spPr>
          <a:xfrm>
            <a:off x="457200" y="685800"/>
            <a:ext cx="8382000" cy="5486400"/>
          </a:xfrm>
        </p:spPr>
        <p:txBody>
          <a:bodyPr/>
          <a:lstStyle/>
          <a:p>
            <a:pPr marL="495300" indent="-495300" eaLnBrk="1" hangingPunct="1">
              <a:buFont typeface="Wingdings" pitchFamily="-84" charset="2"/>
              <a:buNone/>
            </a:pPr>
            <a:r>
              <a:rPr lang="en-US" sz="2800" b="1" dirty="0">
                <a:ea typeface="ＭＳ Ｐゴシック" pitchFamily="-84" charset="-128"/>
                <a:cs typeface="ＭＳ Ｐゴシック" pitchFamily="-84" charset="-128"/>
              </a:rPr>
              <a:t>Boundary conditions</a:t>
            </a:r>
            <a:endParaRPr lang="en-US" sz="2800" b="1" dirty="0" smtClean="0">
              <a:ea typeface="ＭＳ Ｐゴシック" pitchFamily="-84" charset="-128"/>
              <a:cs typeface="ＭＳ Ｐゴシック" pitchFamily="-84" charset="-128"/>
            </a:endParaRPr>
          </a:p>
          <a:p>
            <a:pPr marL="495300" indent="-495300" eaLnBrk="1" hangingPunct="1">
              <a:buClr>
                <a:schemeClr val="tx1"/>
              </a:buClr>
              <a:buSzPct val="90000"/>
              <a:buFont typeface="Wingdings" pitchFamily="-84" charset="2"/>
              <a:buAutoNum type="arabicParenR"/>
            </a:pPr>
            <a:r>
              <a:rPr lang="en-US" sz="2400" dirty="0" smtClean="0">
                <a:ea typeface="ＭＳ Ｐゴシック" pitchFamily="-84" charset="-128"/>
                <a:cs typeface="ＭＳ Ｐゴシック" pitchFamily="-84" charset="-128"/>
              </a:rPr>
              <a:t>To </a:t>
            </a:r>
            <a:r>
              <a:rPr lang="en-US" sz="2400" dirty="0">
                <a:ea typeface="ＭＳ Ｐゴシック" pitchFamily="-84" charset="-128"/>
                <a:cs typeface="ＭＳ Ｐゴシック" pitchFamily="-84" charset="-128"/>
              </a:rPr>
              <a:t>avoid infinite probabilities, the wave function must be finite everywhere.</a:t>
            </a:r>
            <a:endParaRPr lang="en-US" sz="2400" dirty="0" smtClean="0">
              <a:ea typeface="ＭＳ Ｐゴシック" pitchFamily="-84" charset="-128"/>
              <a:cs typeface="ＭＳ Ｐゴシック" pitchFamily="-84" charset="-128"/>
            </a:endParaRPr>
          </a:p>
          <a:p>
            <a:pPr marL="495300" indent="-495300" eaLnBrk="1" hangingPunct="1">
              <a:buClr>
                <a:schemeClr val="tx1"/>
              </a:buClr>
              <a:buSzPct val="90000"/>
              <a:buFont typeface="Wingdings" pitchFamily="-84" charset="2"/>
              <a:buAutoNum type="arabicParenR"/>
            </a:pPr>
            <a:r>
              <a:rPr lang="en-US" sz="2400" dirty="0" smtClean="0">
                <a:ea typeface="ＭＳ Ｐゴシック" pitchFamily="-84" charset="-128"/>
                <a:cs typeface="ＭＳ Ｐゴシック" pitchFamily="-84" charset="-128"/>
              </a:rPr>
              <a:t>To </a:t>
            </a:r>
            <a:r>
              <a:rPr lang="en-US" sz="2400" dirty="0">
                <a:ea typeface="ＭＳ Ｐゴシック" pitchFamily="-84" charset="-128"/>
                <a:cs typeface="ＭＳ Ｐゴシック" pitchFamily="-84" charset="-128"/>
              </a:rPr>
              <a:t>avoid multiple values of the probability, the wave function must be single valued.</a:t>
            </a:r>
          </a:p>
          <a:p>
            <a:pPr marL="495300" indent="-495300" eaLnBrk="1" hangingPunct="1">
              <a:buClr>
                <a:schemeClr val="tx1"/>
              </a:buClr>
              <a:buSzPct val="90000"/>
              <a:buFont typeface="Wingdings" pitchFamily="-84" charset="2"/>
              <a:buAutoNum type="arabicParenR"/>
            </a:pPr>
            <a:r>
              <a:rPr lang="en-US" sz="2400" dirty="0">
                <a:ea typeface="ＭＳ Ｐゴシック" pitchFamily="-84" charset="-128"/>
                <a:cs typeface="ＭＳ Ｐゴシック" pitchFamily="-84" charset="-128"/>
              </a:rPr>
              <a:t>For finite potentials, the wave function and its </a:t>
            </a:r>
            <a:r>
              <a:rPr lang="en-US" sz="2400" dirty="0" smtClean="0">
                <a:ea typeface="ＭＳ Ｐゴシック" pitchFamily="-84" charset="-128"/>
                <a:cs typeface="ＭＳ Ｐゴシック" pitchFamily="-84" charset="-128"/>
              </a:rPr>
              <a:t>derivatives </a:t>
            </a:r>
            <a:r>
              <a:rPr lang="en-US" sz="2400" dirty="0">
                <a:ea typeface="ＭＳ Ｐゴシック" pitchFamily="-84" charset="-128"/>
                <a:cs typeface="ＭＳ Ｐゴシック" pitchFamily="-84" charset="-128"/>
              </a:rPr>
              <a:t>must be continuous. This is required because the second-order derivative term in the wave equation must be single valued. (There are exceptions to this rule when </a:t>
            </a:r>
            <a:r>
              <a:rPr lang="en-US" sz="2400" i="1" dirty="0">
                <a:ea typeface="ＭＳ Ｐゴシック" pitchFamily="-84" charset="-128"/>
                <a:cs typeface="ＭＳ Ｐゴシック" pitchFamily="-84" charset="-128"/>
              </a:rPr>
              <a:t>V</a:t>
            </a:r>
            <a:r>
              <a:rPr lang="en-US" sz="2400" dirty="0">
                <a:ea typeface="ＭＳ Ｐゴシック" pitchFamily="-84" charset="-128"/>
                <a:cs typeface="ＭＳ Ｐゴシック" pitchFamily="-84" charset="-128"/>
              </a:rPr>
              <a:t> is infinite.)</a:t>
            </a:r>
          </a:p>
          <a:p>
            <a:pPr marL="495300" indent="-495300" eaLnBrk="1" hangingPunct="1">
              <a:buClr>
                <a:schemeClr val="tx1"/>
              </a:buClr>
              <a:buSzPct val="90000"/>
              <a:buFont typeface="Wingdings" pitchFamily="-84" charset="2"/>
              <a:buAutoNum type="arabicParenR"/>
            </a:pPr>
            <a:r>
              <a:rPr lang="en-US" sz="2400" dirty="0">
                <a:ea typeface="ＭＳ Ｐゴシック" pitchFamily="-84" charset="-128"/>
                <a:cs typeface="ＭＳ Ｐゴシック" pitchFamily="-84" charset="-128"/>
              </a:rPr>
              <a:t>In order to normalize the wave functions, they must approach zero as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approaches infinity</a:t>
            </a:r>
            <a:r>
              <a:rPr lang="en-US" sz="2400" dirty="0" smtClean="0">
                <a:ea typeface="ＭＳ Ｐゴシック" pitchFamily="-84" charset="-128"/>
                <a:cs typeface="ＭＳ Ｐゴシック" pitchFamily="-84" charset="-128"/>
              </a:rPr>
              <a:t>.</a:t>
            </a:r>
          </a:p>
          <a:p>
            <a:pPr marL="495300" indent="-495300" eaLnBrk="1" hangingPunct="1">
              <a:buFont typeface="Wingdings" pitchFamily="-84" charset="2"/>
              <a:buNone/>
            </a:pPr>
            <a:r>
              <a:rPr lang="en-US" sz="2400" b="1" dirty="0">
                <a:ea typeface="ＭＳ Ｐゴシック" pitchFamily="-84" charset="-128"/>
                <a:cs typeface="ＭＳ Ｐゴシック" pitchFamily="-84" charset="-128"/>
              </a:rPr>
              <a:t>Solutions that do not satisfy these properties do not generally correspond to physically realizable circumstances</a:t>
            </a:r>
            <a:r>
              <a:rPr lang="en-US" sz="2400" dirty="0">
                <a:ea typeface="ＭＳ Ｐゴシック" pitchFamily="-84" charset="-128"/>
                <a:cs typeface="ＭＳ Ｐゴシック" pitchFamily="-84" charset="-128"/>
              </a:rPr>
              <a:t>.</a:t>
            </a:r>
          </a:p>
        </p:txBody>
      </p:sp>
      <p:sp>
        <p:nvSpPr>
          <p:cNvPr id="4" name="Date Placeholder 3"/>
          <p:cNvSpPr>
            <a:spLocks noGrp="1"/>
          </p:cNvSpPr>
          <p:nvPr>
            <p:ph type="dt" sz="half" idx="10"/>
          </p:nvPr>
        </p:nvSpPr>
        <p:spPr/>
        <p:txBody>
          <a:bodyPr/>
          <a:lstStyle/>
          <a:p>
            <a:pPr>
              <a:defRPr/>
            </a:pPr>
            <a:r>
              <a:rPr lang="en-US" smtClean="0"/>
              <a:t>Wednesday, Mar. 26, 2014</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14</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38773440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wipe(left)">
                                      <p:cBhvr>
                                        <p:cTn id="7" dur="500"/>
                                        <p:tgtEl>
                                          <p:spTgt spid="215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506">
                                            <p:txEl>
                                              <p:pRg st="1" end="1"/>
                                            </p:txEl>
                                          </p:spTgt>
                                        </p:tgtEl>
                                        <p:attrNameLst>
                                          <p:attrName>style.visibility</p:attrName>
                                        </p:attrNameLst>
                                      </p:cBhvr>
                                      <p:to>
                                        <p:strVal val="visible"/>
                                      </p:to>
                                    </p:set>
                                    <p:animEffect transition="in" filter="wipe(left)">
                                      <p:cBhvr>
                                        <p:cTn id="12" dur="500"/>
                                        <p:tgtEl>
                                          <p:spTgt spid="215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1506">
                                            <p:txEl>
                                              <p:pRg st="2" end="2"/>
                                            </p:txEl>
                                          </p:spTgt>
                                        </p:tgtEl>
                                        <p:attrNameLst>
                                          <p:attrName>style.visibility</p:attrName>
                                        </p:attrNameLst>
                                      </p:cBhvr>
                                      <p:to>
                                        <p:strVal val="visible"/>
                                      </p:to>
                                    </p:set>
                                    <p:animEffect transition="in" filter="wipe(left)">
                                      <p:cBhvr>
                                        <p:cTn id="17" dur="500"/>
                                        <p:tgtEl>
                                          <p:spTgt spid="215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1506">
                                            <p:txEl>
                                              <p:pRg st="3" end="3"/>
                                            </p:txEl>
                                          </p:spTgt>
                                        </p:tgtEl>
                                        <p:attrNameLst>
                                          <p:attrName>style.visibility</p:attrName>
                                        </p:attrNameLst>
                                      </p:cBhvr>
                                      <p:to>
                                        <p:strVal val="visible"/>
                                      </p:to>
                                    </p:set>
                                    <p:animEffect transition="in" filter="wipe(left)">
                                      <p:cBhvr>
                                        <p:cTn id="22" dur="500"/>
                                        <p:tgtEl>
                                          <p:spTgt spid="215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1506">
                                            <p:txEl>
                                              <p:pRg st="4" end="4"/>
                                            </p:txEl>
                                          </p:spTgt>
                                        </p:tgtEl>
                                        <p:attrNameLst>
                                          <p:attrName>style.visibility</p:attrName>
                                        </p:attrNameLst>
                                      </p:cBhvr>
                                      <p:to>
                                        <p:strVal val="visible"/>
                                      </p:to>
                                    </p:set>
                                    <p:animEffect transition="in" filter="wipe(left)">
                                      <p:cBhvr>
                                        <p:cTn id="27" dur="500"/>
                                        <p:tgtEl>
                                          <p:spTgt spid="2150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1506">
                                            <p:txEl>
                                              <p:pRg st="5" end="5"/>
                                            </p:txEl>
                                          </p:spTgt>
                                        </p:tgtEl>
                                        <p:attrNameLst>
                                          <p:attrName>style.visibility</p:attrName>
                                        </p:attrNameLst>
                                      </p:cBhvr>
                                      <p:to>
                                        <p:strVal val="visible"/>
                                      </p:to>
                                    </p:set>
                                    <p:animEffect transition="in" filter="wipe(left)">
                                      <p:cBhvr>
                                        <p:cTn id="32" dur="500"/>
                                        <p:tgtEl>
                                          <p:spTgt spid="215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57200" y="76200"/>
            <a:ext cx="8229600" cy="712787"/>
          </a:xfrm>
        </p:spPr>
        <p:txBody>
          <a:bodyPr/>
          <a:lstStyle/>
          <a:p>
            <a:pPr eaLnBrk="1" hangingPunct="1"/>
            <a:r>
              <a:rPr lang="en-US" sz="3400" b="1" dirty="0">
                <a:ea typeface="ＭＳ Ｐゴシック" pitchFamily="-84" charset="-128"/>
                <a:cs typeface="ＭＳ Ｐゴシック" pitchFamily="-84" charset="-128"/>
              </a:rPr>
              <a:t>Time-Independent Schrödinger Wave Equation</a:t>
            </a:r>
          </a:p>
        </p:txBody>
      </p:sp>
      <p:sp>
        <p:nvSpPr>
          <p:cNvPr id="22530" name="Rectangle 3"/>
          <p:cNvSpPr>
            <a:spLocks noGrp="1" noChangeArrowheads="1"/>
          </p:cNvSpPr>
          <p:nvPr>
            <p:ph type="body" sz="half" idx="1"/>
          </p:nvPr>
        </p:nvSpPr>
        <p:spPr>
          <a:xfrm>
            <a:off x="303213" y="762000"/>
            <a:ext cx="8688387" cy="4800600"/>
          </a:xfrm>
        </p:spPr>
        <p:txBody>
          <a:bodyPr/>
          <a:lstStyle/>
          <a:p>
            <a:pPr eaLnBrk="1" hangingPunct="1">
              <a:lnSpc>
                <a:spcPct val="90000"/>
              </a:lnSpc>
            </a:pPr>
            <a:r>
              <a:rPr lang="en-US" sz="2800" dirty="0">
                <a:ea typeface="ＭＳ Ｐゴシック" pitchFamily="-84" charset="-128"/>
                <a:cs typeface="ＭＳ Ｐゴシック" pitchFamily="-84" charset="-128"/>
              </a:rPr>
              <a:t>The potential in many cases will not depend explicitly on time.</a:t>
            </a:r>
          </a:p>
          <a:p>
            <a:pPr eaLnBrk="1" hangingPunct="1">
              <a:lnSpc>
                <a:spcPct val="90000"/>
              </a:lnSpc>
            </a:pPr>
            <a:r>
              <a:rPr lang="en-US" sz="2800" dirty="0">
                <a:ea typeface="ＭＳ Ｐゴシック" pitchFamily="-84" charset="-128"/>
                <a:cs typeface="ＭＳ Ｐゴシック" pitchFamily="-84" charset="-128"/>
              </a:rPr>
              <a:t>The dependence on time and position can then be separated in the Schrödinger wave equation. </a:t>
            </a:r>
            <a:r>
              <a:rPr lang="en-US" sz="2800" dirty="0" smtClean="0">
                <a:ea typeface="ＭＳ Ｐゴシック" pitchFamily="-84" charset="-128"/>
                <a:cs typeface="ＭＳ Ｐゴシック" pitchFamily="-84" charset="-128"/>
              </a:rPr>
              <a:t>Let,</a:t>
            </a:r>
          </a:p>
          <a:p>
            <a:pPr eaLnBrk="1" hangingPunct="1">
              <a:lnSpc>
                <a:spcPct val="90000"/>
              </a:lnSpc>
              <a:buNone/>
            </a:pPr>
            <a:endParaRPr lang="en-US" sz="2800" dirty="0" smtClean="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2800" dirty="0">
                <a:ea typeface="ＭＳ Ｐゴシック" pitchFamily="-84" charset="-128"/>
                <a:cs typeface="ＭＳ Ｐゴシック" pitchFamily="-84" charset="-128"/>
              </a:rPr>
              <a:t>	which yields:</a:t>
            </a:r>
            <a:endParaRPr lang="en-US" sz="2800" dirty="0" smtClean="0">
              <a:ea typeface="ＭＳ Ｐゴシック" pitchFamily="-84" charset="-128"/>
              <a:cs typeface="ＭＳ Ｐゴシック" pitchFamily="-84" charset="-128"/>
            </a:endParaRPr>
          </a:p>
          <a:p>
            <a:pPr eaLnBrk="1" hangingPunct="1">
              <a:lnSpc>
                <a:spcPct val="90000"/>
              </a:lnSpc>
              <a:buNone/>
            </a:pPr>
            <a:endParaRPr lang="en-US" sz="2800" dirty="0" smtClean="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2800" dirty="0">
                <a:ea typeface="ＭＳ Ｐゴシック" pitchFamily="-84" charset="-128"/>
                <a:cs typeface="ＭＳ Ｐゴシック" pitchFamily="-84" charset="-128"/>
              </a:rPr>
              <a:t>	Now divide by the wave function</a:t>
            </a:r>
            <a:r>
              <a:rPr lang="en-US" sz="2800" dirty="0" smtClean="0">
                <a:ea typeface="ＭＳ Ｐゴシック" pitchFamily="-84" charset="-128"/>
                <a:cs typeface="ＭＳ Ｐゴシック" pitchFamily="-84" charset="-128"/>
              </a:rPr>
              <a:t>:</a:t>
            </a:r>
          </a:p>
          <a:p>
            <a:pPr eaLnBrk="1" hangingPunct="1">
              <a:lnSpc>
                <a:spcPct val="90000"/>
              </a:lnSpc>
            </a:pPr>
            <a:r>
              <a:rPr lang="en-US" sz="2800" dirty="0">
                <a:solidFill>
                  <a:srgbClr val="3333CC"/>
                </a:solidFill>
                <a:ea typeface="ＭＳ Ｐゴシック" pitchFamily="-84" charset="-128"/>
                <a:cs typeface="ＭＳ Ｐゴシック" pitchFamily="-84" charset="-128"/>
              </a:rPr>
              <a:t>The left side of this last equation </a:t>
            </a:r>
            <a:r>
              <a:rPr lang="en-US" sz="2800" dirty="0">
                <a:ea typeface="ＭＳ Ｐゴシック" pitchFamily="-84" charset="-128"/>
                <a:cs typeface="ＭＳ Ｐゴシック" pitchFamily="-84" charset="-128"/>
              </a:rPr>
              <a:t>depends only on time, and </a:t>
            </a:r>
            <a:r>
              <a:rPr lang="en-US" sz="2800" i="1" dirty="0">
                <a:ea typeface="ＭＳ Ｐゴシック" pitchFamily="-84" charset="-128"/>
                <a:cs typeface="ＭＳ Ｐゴシック" pitchFamily="-84" charset="-128"/>
              </a:rPr>
              <a:t>the right side</a:t>
            </a:r>
            <a:r>
              <a:rPr lang="en-US" sz="2800" dirty="0">
                <a:ea typeface="ＭＳ Ｐゴシック" pitchFamily="-84" charset="-128"/>
                <a:cs typeface="ＭＳ Ｐゴシック" pitchFamily="-84" charset="-128"/>
              </a:rPr>
              <a:t> depends only on spatial coordinates. Hence each side must be equal to a constant. The time dependent side is</a:t>
            </a: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p:txBody>
      </p:sp>
      <p:sp>
        <p:nvSpPr>
          <p:cNvPr id="8" name="Date Placeholder 7"/>
          <p:cNvSpPr>
            <a:spLocks noGrp="1"/>
          </p:cNvSpPr>
          <p:nvPr>
            <p:ph type="dt" sz="half" idx="10"/>
          </p:nvPr>
        </p:nvSpPr>
        <p:spPr/>
        <p:txBody>
          <a:bodyPr/>
          <a:lstStyle/>
          <a:p>
            <a:pPr>
              <a:defRPr/>
            </a:pPr>
            <a:r>
              <a:rPr lang="en-US" smtClean="0"/>
              <a:t>Wednesday, Mar. 26, 2014</a:t>
            </a:r>
            <a:endParaRPr lang="en-US" dirty="0"/>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15</a:t>
            </a:fld>
            <a:endParaRPr lang="en-US"/>
          </a:p>
        </p:txBody>
      </p:sp>
      <p:sp>
        <p:nvSpPr>
          <p:cNvPr id="10" name="Footer Placeholder 9"/>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25602" name="Object 2"/>
          <p:cNvGraphicFramePr>
            <a:graphicFrameLocks noChangeAspect="1"/>
          </p:cNvGraphicFramePr>
          <p:nvPr>
            <p:extLst>
              <p:ext uri="{D42A27DB-BD31-4B8C-83A1-F6EECF244321}">
                <p14:modId xmlns:p14="http://schemas.microsoft.com/office/powerpoint/2010/main" val="3083407573"/>
              </p:ext>
            </p:extLst>
          </p:nvPr>
        </p:nvGraphicFramePr>
        <p:xfrm>
          <a:off x="5791200" y="1676400"/>
          <a:ext cx="1322388" cy="506413"/>
        </p:xfrm>
        <a:graphic>
          <a:graphicData uri="http://schemas.openxmlformats.org/presentationml/2006/ole">
            <mc:AlternateContent xmlns:mc="http://schemas.openxmlformats.org/markup-compatibility/2006">
              <mc:Choice xmlns:v="urn:schemas-microsoft-com:vml" Requires="v">
                <p:oleObj spid="_x0000_s285719" name="Equation" r:id="rId3" imgW="596900" imgH="228600" progId="Equation.DSMT4">
                  <p:embed/>
                </p:oleObj>
              </mc:Choice>
              <mc:Fallback>
                <p:oleObj name="Equation" r:id="rId3" imgW="596900" imgH="228600" progId="Equation.DSMT4">
                  <p:embed/>
                  <p:pic>
                    <p:nvPicPr>
                      <p:cNvPr id="0" name=""/>
                      <p:cNvPicPr>
                        <a:picLocks noChangeAspect="1" noChangeArrowheads="1"/>
                      </p:cNvPicPr>
                      <p:nvPr/>
                    </p:nvPicPr>
                    <p:blipFill>
                      <a:blip r:embed="rId4"/>
                      <a:srcRect/>
                      <a:stretch>
                        <a:fillRect/>
                      </a:stretch>
                    </p:blipFill>
                    <p:spPr bwMode="auto">
                      <a:xfrm>
                        <a:off x="5791200" y="1676400"/>
                        <a:ext cx="1322388"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3" name="Object 3"/>
          <p:cNvGraphicFramePr>
            <a:graphicFrameLocks noChangeAspect="1"/>
          </p:cNvGraphicFramePr>
          <p:nvPr>
            <p:extLst>
              <p:ext uri="{D42A27DB-BD31-4B8C-83A1-F6EECF244321}">
                <p14:modId xmlns:p14="http://schemas.microsoft.com/office/powerpoint/2010/main" val="2804487532"/>
              </p:ext>
            </p:extLst>
          </p:nvPr>
        </p:nvGraphicFramePr>
        <p:xfrm>
          <a:off x="2501900" y="2400300"/>
          <a:ext cx="6503988" cy="876300"/>
        </p:xfrm>
        <a:graphic>
          <a:graphicData uri="http://schemas.openxmlformats.org/presentationml/2006/ole">
            <mc:AlternateContent xmlns:mc="http://schemas.openxmlformats.org/markup-compatibility/2006">
              <mc:Choice xmlns:v="urn:schemas-microsoft-com:vml" Requires="v">
                <p:oleObj spid="_x0000_s285720" name="Equation" r:id="rId5" imgW="3111500" imgH="419100" progId="Equation.DSMT4">
                  <p:embed/>
                </p:oleObj>
              </mc:Choice>
              <mc:Fallback>
                <p:oleObj name="Equation" r:id="rId5" imgW="3111500" imgH="419100" progId="Equation.DSMT4">
                  <p:embed/>
                  <p:pic>
                    <p:nvPicPr>
                      <p:cNvPr id="0" name=""/>
                      <p:cNvPicPr>
                        <a:picLocks noChangeAspect="1" noChangeArrowheads="1"/>
                      </p:cNvPicPr>
                      <p:nvPr/>
                    </p:nvPicPr>
                    <p:blipFill>
                      <a:blip r:embed="rId6"/>
                      <a:srcRect/>
                      <a:stretch>
                        <a:fillRect/>
                      </a:stretch>
                    </p:blipFill>
                    <p:spPr bwMode="auto">
                      <a:xfrm>
                        <a:off x="2501900" y="2400300"/>
                        <a:ext cx="6503988"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4" name="Object 4"/>
          <p:cNvGraphicFramePr>
            <a:graphicFrameLocks noChangeAspect="1"/>
          </p:cNvGraphicFramePr>
          <p:nvPr>
            <p:extLst>
              <p:ext uri="{D42A27DB-BD31-4B8C-83A1-F6EECF244321}">
                <p14:modId xmlns:p14="http://schemas.microsoft.com/office/powerpoint/2010/main" val="31893535"/>
              </p:ext>
            </p:extLst>
          </p:nvPr>
        </p:nvGraphicFramePr>
        <p:xfrm>
          <a:off x="5129213" y="3436938"/>
          <a:ext cx="1347787" cy="612775"/>
        </p:xfrm>
        <a:graphic>
          <a:graphicData uri="http://schemas.openxmlformats.org/presentationml/2006/ole">
            <mc:AlternateContent xmlns:mc="http://schemas.openxmlformats.org/markup-compatibility/2006">
              <mc:Choice xmlns:v="urn:schemas-microsoft-com:vml" Requires="v">
                <p:oleObj spid="_x0000_s285721" name="Equation" r:id="rId7" imgW="977900" imgH="444500" progId="Equation.DSMT4">
                  <p:embed/>
                </p:oleObj>
              </mc:Choice>
              <mc:Fallback>
                <p:oleObj name="Equation" r:id="rId7" imgW="977900" imgH="444500" progId="Equation.DSMT4">
                  <p:embed/>
                  <p:pic>
                    <p:nvPicPr>
                      <p:cNvPr id="0" name=""/>
                      <p:cNvPicPr>
                        <a:picLocks noChangeAspect="1" noChangeArrowheads="1"/>
                      </p:cNvPicPr>
                      <p:nvPr/>
                    </p:nvPicPr>
                    <p:blipFill>
                      <a:blip r:embed="rId8"/>
                      <a:srcRect/>
                      <a:stretch>
                        <a:fillRect/>
                      </a:stretch>
                    </p:blipFill>
                    <p:spPr bwMode="auto">
                      <a:xfrm>
                        <a:off x="5129213" y="3436938"/>
                        <a:ext cx="1347787"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5" name="Object 5"/>
          <p:cNvGraphicFramePr>
            <a:graphicFrameLocks noChangeAspect="1"/>
          </p:cNvGraphicFramePr>
          <p:nvPr>
            <p:extLst>
              <p:ext uri="{D42A27DB-BD31-4B8C-83A1-F6EECF244321}">
                <p14:modId xmlns:p14="http://schemas.microsoft.com/office/powerpoint/2010/main" val="2262649787"/>
              </p:ext>
            </p:extLst>
          </p:nvPr>
        </p:nvGraphicFramePr>
        <p:xfrm>
          <a:off x="3594100" y="5181600"/>
          <a:ext cx="1573213" cy="895350"/>
        </p:xfrm>
        <a:graphic>
          <a:graphicData uri="http://schemas.openxmlformats.org/presentationml/2006/ole">
            <mc:AlternateContent xmlns:mc="http://schemas.openxmlformats.org/markup-compatibility/2006">
              <mc:Choice xmlns:v="urn:schemas-microsoft-com:vml" Requires="v">
                <p:oleObj spid="_x0000_s285722" name="Equation" r:id="rId9" imgW="736600" imgH="419100" progId="Equation.DSMT4">
                  <p:embed/>
                </p:oleObj>
              </mc:Choice>
              <mc:Fallback>
                <p:oleObj name="Equation" r:id="rId9" imgW="736600" imgH="419100" progId="Equation.DSMT4">
                  <p:embed/>
                  <p:pic>
                    <p:nvPicPr>
                      <p:cNvPr id="0" name=""/>
                      <p:cNvPicPr>
                        <a:picLocks noChangeAspect="1" noChangeArrowheads="1"/>
                      </p:cNvPicPr>
                      <p:nvPr/>
                    </p:nvPicPr>
                    <p:blipFill>
                      <a:blip r:embed="rId10"/>
                      <a:srcRect/>
                      <a:stretch>
                        <a:fillRect/>
                      </a:stretch>
                    </p:blipFill>
                    <p:spPr bwMode="auto">
                      <a:xfrm>
                        <a:off x="3594100" y="5181600"/>
                        <a:ext cx="1573213" cy="895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2"/>
          <p:cNvGraphicFramePr>
            <a:graphicFrameLocks noChangeAspect="1"/>
          </p:cNvGraphicFramePr>
          <p:nvPr>
            <p:extLst>
              <p:ext uri="{D42A27DB-BD31-4B8C-83A1-F6EECF244321}">
                <p14:modId xmlns:p14="http://schemas.microsoft.com/office/powerpoint/2010/main" val="3169883950"/>
              </p:ext>
            </p:extLst>
          </p:nvPr>
        </p:nvGraphicFramePr>
        <p:xfrm>
          <a:off x="7108825" y="1676400"/>
          <a:ext cx="815975" cy="506413"/>
        </p:xfrm>
        <a:graphic>
          <a:graphicData uri="http://schemas.openxmlformats.org/presentationml/2006/ole">
            <mc:AlternateContent xmlns:mc="http://schemas.openxmlformats.org/markup-compatibility/2006">
              <mc:Choice xmlns:v="urn:schemas-microsoft-com:vml" Requires="v">
                <p:oleObj spid="_x0000_s285723" name="Equation" r:id="rId11" imgW="368300" imgH="228600" progId="Equation.DSMT4">
                  <p:embed/>
                </p:oleObj>
              </mc:Choice>
              <mc:Fallback>
                <p:oleObj name="Equation" r:id="rId11" imgW="368300" imgH="228600" progId="Equation.DSMT4">
                  <p:embed/>
                  <p:pic>
                    <p:nvPicPr>
                      <p:cNvPr id="0" name=""/>
                      <p:cNvPicPr>
                        <a:picLocks noChangeAspect="1" noChangeArrowheads="1"/>
                      </p:cNvPicPr>
                      <p:nvPr/>
                    </p:nvPicPr>
                    <p:blipFill>
                      <a:blip r:embed="rId12"/>
                      <a:srcRect/>
                      <a:stretch>
                        <a:fillRect/>
                      </a:stretch>
                    </p:blipFill>
                    <p:spPr bwMode="auto">
                      <a:xfrm>
                        <a:off x="7108825" y="1676400"/>
                        <a:ext cx="815975"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2"/>
          <p:cNvGraphicFramePr>
            <a:graphicFrameLocks noChangeAspect="1"/>
          </p:cNvGraphicFramePr>
          <p:nvPr>
            <p:extLst>
              <p:ext uri="{D42A27DB-BD31-4B8C-83A1-F6EECF244321}">
                <p14:modId xmlns:p14="http://schemas.microsoft.com/office/powerpoint/2010/main" val="622590906"/>
              </p:ext>
            </p:extLst>
          </p:nvPr>
        </p:nvGraphicFramePr>
        <p:xfrm>
          <a:off x="7831138" y="1676400"/>
          <a:ext cx="703262" cy="506413"/>
        </p:xfrm>
        <a:graphic>
          <a:graphicData uri="http://schemas.openxmlformats.org/presentationml/2006/ole">
            <mc:AlternateContent xmlns:mc="http://schemas.openxmlformats.org/markup-compatibility/2006">
              <mc:Choice xmlns:v="urn:schemas-microsoft-com:vml" Requires="v">
                <p:oleObj spid="_x0000_s285724" name="Equation" r:id="rId13" imgW="317500" imgH="228600" progId="Equation.DSMT4">
                  <p:embed/>
                </p:oleObj>
              </mc:Choice>
              <mc:Fallback>
                <p:oleObj name="Equation" r:id="rId13" imgW="317500" imgH="228600" progId="Equation.DSMT4">
                  <p:embed/>
                  <p:pic>
                    <p:nvPicPr>
                      <p:cNvPr id="0" name=""/>
                      <p:cNvPicPr>
                        <a:picLocks noChangeAspect="1" noChangeArrowheads="1"/>
                      </p:cNvPicPr>
                      <p:nvPr/>
                    </p:nvPicPr>
                    <p:blipFill>
                      <a:blip r:embed="rId14"/>
                      <a:srcRect/>
                      <a:stretch>
                        <a:fillRect/>
                      </a:stretch>
                    </p:blipFill>
                    <p:spPr bwMode="auto">
                      <a:xfrm>
                        <a:off x="7831138" y="1676400"/>
                        <a:ext cx="703262"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1612878926"/>
              </p:ext>
            </p:extLst>
          </p:nvPr>
        </p:nvGraphicFramePr>
        <p:xfrm>
          <a:off x="6477000" y="3429000"/>
          <a:ext cx="2292350" cy="630238"/>
        </p:xfrm>
        <a:graphic>
          <a:graphicData uri="http://schemas.openxmlformats.org/presentationml/2006/ole">
            <mc:AlternateContent xmlns:mc="http://schemas.openxmlformats.org/markup-compatibility/2006">
              <mc:Choice xmlns:v="urn:schemas-microsoft-com:vml" Requires="v">
                <p:oleObj spid="_x0000_s285725" name="Equation" r:id="rId15" imgW="1663700" imgH="457200" progId="Equation.DSMT4">
                  <p:embed/>
                </p:oleObj>
              </mc:Choice>
              <mc:Fallback>
                <p:oleObj name="Equation" r:id="rId15" imgW="1663700" imgH="457200" progId="Equation.DSMT4">
                  <p:embed/>
                  <p:pic>
                    <p:nvPicPr>
                      <p:cNvPr id="0" name=""/>
                      <p:cNvPicPr>
                        <a:picLocks noChangeAspect="1" noChangeArrowheads="1"/>
                      </p:cNvPicPr>
                      <p:nvPr/>
                    </p:nvPicPr>
                    <p:blipFill>
                      <a:blip r:embed="rId16"/>
                      <a:srcRect/>
                      <a:stretch>
                        <a:fillRect/>
                      </a:stretch>
                    </p:blipFill>
                    <p:spPr bwMode="auto">
                      <a:xfrm>
                        <a:off x="6477000" y="3429000"/>
                        <a:ext cx="2292350" cy="63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105897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wipe(left)">
                                      <p:cBhvr>
                                        <p:cTn id="12" dur="500"/>
                                        <p:tgtEl>
                                          <p:spTgt spid="225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602"/>
                                        </p:tgtEl>
                                        <p:attrNameLst>
                                          <p:attrName>style.visibility</p:attrName>
                                        </p:attrNameLst>
                                      </p:cBhvr>
                                      <p:to>
                                        <p:strVal val="visible"/>
                                      </p:to>
                                    </p:set>
                                    <p:animEffect transition="in" filter="wipe(left)">
                                      <p:cBhvr>
                                        <p:cTn id="17" dur="500"/>
                                        <p:tgtEl>
                                          <p:spTgt spid="2560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530">
                                            <p:txEl>
                                              <p:pRg st="3" end="3"/>
                                            </p:txEl>
                                          </p:spTgt>
                                        </p:tgtEl>
                                        <p:attrNameLst>
                                          <p:attrName>style.visibility</p:attrName>
                                        </p:attrNameLst>
                                      </p:cBhvr>
                                      <p:to>
                                        <p:strVal val="visible"/>
                                      </p:to>
                                    </p:set>
                                    <p:animEffect transition="in" filter="wipe(left)">
                                      <p:cBhvr>
                                        <p:cTn id="32" dur="500"/>
                                        <p:tgtEl>
                                          <p:spTgt spid="2253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5603"/>
                                        </p:tgtEl>
                                        <p:attrNameLst>
                                          <p:attrName>style.visibility</p:attrName>
                                        </p:attrNameLst>
                                      </p:cBhvr>
                                      <p:to>
                                        <p:strVal val="visible"/>
                                      </p:to>
                                    </p:set>
                                    <p:animEffect transition="in" filter="wipe(left)">
                                      <p:cBhvr>
                                        <p:cTn id="37" dur="500"/>
                                        <p:tgtEl>
                                          <p:spTgt spid="2560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2530">
                                            <p:txEl>
                                              <p:pRg st="5" end="5"/>
                                            </p:txEl>
                                          </p:spTgt>
                                        </p:tgtEl>
                                        <p:attrNameLst>
                                          <p:attrName>style.visibility</p:attrName>
                                        </p:attrNameLst>
                                      </p:cBhvr>
                                      <p:to>
                                        <p:strVal val="visible"/>
                                      </p:to>
                                    </p:set>
                                    <p:animEffect transition="in" filter="wipe(left)">
                                      <p:cBhvr>
                                        <p:cTn id="42" dur="500"/>
                                        <p:tgtEl>
                                          <p:spTgt spid="22530">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5604"/>
                                        </p:tgtEl>
                                        <p:attrNameLst>
                                          <p:attrName>style.visibility</p:attrName>
                                        </p:attrNameLst>
                                      </p:cBhvr>
                                      <p:to>
                                        <p:strVal val="visible"/>
                                      </p:to>
                                    </p:set>
                                    <p:animEffect transition="in" filter="wipe(left)">
                                      <p:cBhvr>
                                        <p:cTn id="47" dur="500"/>
                                        <p:tgtEl>
                                          <p:spTgt spid="2560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2530">
                                            <p:txEl>
                                              <p:pRg st="6" end="6"/>
                                            </p:txEl>
                                          </p:spTgt>
                                        </p:tgtEl>
                                        <p:attrNameLst>
                                          <p:attrName>style.visibility</p:attrName>
                                        </p:attrNameLst>
                                      </p:cBhvr>
                                      <p:to>
                                        <p:strVal val="visible"/>
                                      </p:to>
                                    </p:set>
                                    <p:animEffect transition="in" filter="wipe(left)">
                                      <p:cBhvr>
                                        <p:cTn id="57" dur="500"/>
                                        <p:tgtEl>
                                          <p:spTgt spid="22530">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5605"/>
                                        </p:tgtEl>
                                        <p:attrNameLst>
                                          <p:attrName>style.visibility</p:attrName>
                                        </p:attrNameLst>
                                      </p:cBhvr>
                                      <p:to>
                                        <p:strVal val="visible"/>
                                      </p:to>
                                    </p:set>
                                    <p:animEffect transition="in" filter="wipe(left)">
                                      <p:cBhvr>
                                        <p:cTn id="62"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2"/>
          <p:cNvSpPr>
            <a:spLocks noGrp="1"/>
          </p:cNvSpPr>
          <p:nvPr>
            <p:ph type="body" sz="half" idx="1"/>
          </p:nvPr>
        </p:nvSpPr>
        <p:spPr>
          <a:xfrm>
            <a:off x="457200" y="838200"/>
            <a:ext cx="8305800" cy="5064125"/>
          </a:xfrm>
        </p:spPr>
        <p:txBody>
          <a:bodyPr/>
          <a:lstStyle/>
          <a:p>
            <a:pPr eaLnBrk="1" hangingPunct="1">
              <a:buClr>
                <a:srgbClr val="3333CC"/>
              </a:buClr>
              <a:buSzPct val="65000"/>
              <a:buFont typeface="Wingdings" pitchFamily="-84" charset="2"/>
              <a:buChar char="n"/>
            </a:pPr>
            <a:r>
              <a:rPr lang="en-US" sz="2400" dirty="0" smtClean="0"/>
              <a:t>We integrate both sides and find:</a:t>
            </a:r>
          </a:p>
          <a:p>
            <a:pPr eaLnBrk="1" hangingPunct="1">
              <a:buClr>
                <a:srgbClr val="3333CC"/>
              </a:buClr>
              <a:buSzPct val="65000"/>
              <a:buFont typeface="Wingdings" pitchFamily="-84" charset="2"/>
              <a:buChar char="n"/>
            </a:pPr>
            <a:endParaRPr lang="en-US" sz="2400" dirty="0" smtClean="0"/>
          </a:p>
          <a:p>
            <a:pPr eaLnBrk="1" hangingPunct="1">
              <a:buClr>
                <a:srgbClr val="3333CC"/>
              </a:buClr>
              <a:buSzPct val="65000"/>
              <a:buNone/>
            </a:pPr>
            <a:r>
              <a:rPr lang="en-US" sz="2400" dirty="0" smtClean="0"/>
              <a:t>	where </a:t>
            </a:r>
            <a:r>
              <a:rPr lang="en-US" sz="2400" i="1" dirty="0" smtClean="0"/>
              <a:t>C</a:t>
            </a:r>
            <a:r>
              <a:rPr lang="en-US" sz="2400" dirty="0" smtClean="0"/>
              <a:t> is an integration constant that we may choose to be 0. Therefore</a:t>
            </a:r>
          </a:p>
          <a:p>
            <a:pPr eaLnBrk="1" hangingPunct="1">
              <a:buClr>
                <a:srgbClr val="3333CC"/>
              </a:buClr>
              <a:buSzPct val="65000"/>
              <a:buNone/>
            </a:pPr>
            <a:endParaRPr lang="en-US" sz="2400" dirty="0" smtClean="0"/>
          </a:p>
          <a:p>
            <a:pPr eaLnBrk="1" hangingPunct="1">
              <a:buClr>
                <a:srgbClr val="3333CC"/>
              </a:buClr>
              <a:buSzPct val="65000"/>
              <a:buNone/>
            </a:pPr>
            <a:r>
              <a:rPr lang="en-US" sz="2400" dirty="0" smtClean="0"/>
              <a:t>	This determines </a:t>
            </a:r>
            <a:r>
              <a:rPr lang="en-US" sz="2400" i="1" dirty="0" err="1" smtClean="0"/>
              <a:t>f</a:t>
            </a:r>
            <a:r>
              <a:rPr lang="en-US" sz="2400" i="1" dirty="0" smtClean="0"/>
              <a:t> </a:t>
            </a:r>
            <a:r>
              <a:rPr lang="en-US" sz="2400" dirty="0" smtClean="0"/>
              <a:t>to be by comparing it to the wave function of a free particle</a:t>
            </a:r>
          </a:p>
          <a:p>
            <a:pPr eaLnBrk="1" hangingPunct="1">
              <a:buClr>
                <a:srgbClr val="3333CC"/>
              </a:buClr>
              <a:buSzPct val="65000"/>
              <a:buNone/>
            </a:pPr>
            <a:endParaRPr lang="en-US" sz="2400" dirty="0" smtClean="0"/>
          </a:p>
          <a:p>
            <a:pPr eaLnBrk="1" hangingPunct="1">
              <a:buClr>
                <a:srgbClr val="3333CC"/>
              </a:buClr>
              <a:buSzPct val="65000"/>
              <a:buNone/>
            </a:pPr>
            <a:endParaRPr lang="en-US" sz="2400" dirty="0" smtClean="0"/>
          </a:p>
          <a:p>
            <a:pPr eaLnBrk="1" hangingPunct="1">
              <a:buClr>
                <a:srgbClr val="3333CC"/>
              </a:buClr>
              <a:buSzPct val="65000"/>
              <a:buFont typeface="Wingdings" pitchFamily="-84" charset="2"/>
              <a:buChar char="n"/>
            </a:pPr>
            <a:r>
              <a:rPr lang="en-US" sz="2400" dirty="0" smtClean="0"/>
              <a:t>This is known as the </a:t>
            </a:r>
            <a:r>
              <a:rPr lang="en-US" sz="2400" b="1" dirty="0" smtClean="0"/>
              <a:t>time-independent Schrödinger wave equation</a:t>
            </a:r>
            <a:r>
              <a:rPr lang="en-US" sz="2400" dirty="0" smtClean="0"/>
              <a:t>, and it is a fundamental equation in quantum mechanics.</a:t>
            </a:r>
          </a:p>
          <a:p>
            <a:endParaRPr lang="en-US" sz="2400" dirty="0"/>
          </a:p>
        </p:txBody>
      </p:sp>
      <p:sp>
        <p:nvSpPr>
          <p:cNvPr id="23554" name="Rectangle 9"/>
          <p:cNvSpPr>
            <a:spLocks noGrp="1" noChangeArrowheads="1"/>
          </p:cNvSpPr>
          <p:nvPr>
            <p:ph type="title"/>
          </p:nvPr>
        </p:nvSpPr>
        <p:spPr>
          <a:xfrm>
            <a:off x="-76200" y="-76200"/>
            <a:ext cx="9144000" cy="990600"/>
          </a:xfrm>
        </p:spPr>
        <p:txBody>
          <a:bodyPr/>
          <a:lstStyle/>
          <a:p>
            <a:pPr algn="ctr" eaLnBrk="1" hangingPunct="1"/>
            <a:r>
              <a:rPr lang="en-US" sz="3400" b="1" dirty="0">
                <a:ea typeface="ＭＳ Ｐゴシック" pitchFamily="-84" charset="-128"/>
                <a:cs typeface="ＭＳ Ｐゴシック" pitchFamily="-84" charset="-128"/>
              </a:rPr>
              <a:t>Time-Independent Schrödinger Wave </a:t>
            </a:r>
            <a:r>
              <a:rPr lang="en-US" sz="3400" b="1" dirty="0" smtClean="0">
                <a:ea typeface="ＭＳ Ｐゴシック" pitchFamily="-84" charset="-128"/>
                <a:cs typeface="ＭＳ Ｐゴシック" pitchFamily="-84" charset="-128"/>
              </a:rPr>
              <a:t>Equation</a:t>
            </a:r>
            <a:r>
              <a:rPr lang="en-US" sz="3400" b="1" dirty="0" smtClean="0">
                <a:solidFill>
                  <a:srgbClr val="FF0000"/>
                </a:solidFill>
                <a:ea typeface="ＭＳ Ｐゴシック" pitchFamily="-84" charset="-128"/>
                <a:cs typeface="ＭＳ Ｐゴシック" pitchFamily="-84" charset="-128"/>
              </a:rPr>
              <a:t>(</a:t>
            </a:r>
            <a:r>
              <a:rPr lang="en-US" sz="3400" b="1" dirty="0" err="1" smtClean="0">
                <a:solidFill>
                  <a:srgbClr val="FF0000"/>
                </a:solidFill>
                <a:ea typeface="ＭＳ Ｐゴシック" pitchFamily="-84" charset="-128"/>
                <a:cs typeface="ＭＳ Ｐゴシック" pitchFamily="-84" charset="-128"/>
              </a:rPr>
              <a:t>con’</a:t>
            </a:r>
            <a:r>
              <a:rPr lang="en-US" altLang="ja-JP" sz="3400" b="1" dirty="0" err="1" smtClean="0">
                <a:solidFill>
                  <a:srgbClr val="FF0000"/>
                </a:solidFill>
                <a:ea typeface="ＭＳ Ｐゴシック" pitchFamily="-84" charset="-128"/>
                <a:cs typeface="ＭＳ Ｐゴシック" pitchFamily="-84" charset="-128"/>
              </a:rPr>
              <a:t>t</a:t>
            </a:r>
            <a:r>
              <a:rPr lang="en-US" altLang="ja-JP" sz="3400" b="1" dirty="0">
                <a:solidFill>
                  <a:srgbClr val="FF0000"/>
                </a:solidFill>
                <a:ea typeface="ＭＳ Ｐゴシック" pitchFamily="-84" charset="-128"/>
                <a:cs typeface="ＭＳ Ｐゴシック" pitchFamily="-84" charset="-128"/>
              </a:rPr>
              <a:t>)</a:t>
            </a:r>
            <a:endParaRPr lang="en-US" sz="3400" b="1" dirty="0">
              <a:solidFill>
                <a:srgbClr val="FF0000"/>
              </a:solidFill>
              <a:ea typeface="ＭＳ Ｐゴシック" pitchFamily="-84" charset="-128"/>
              <a:cs typeface="ＭＳ Ｐゴシック" pitchFamily="-84" charset="-128"/>
            </a:endParaRPr>
          </a:p>
        </p:txBody>
      </p:sp>
      <p:sp>
        <p:nvSpPr>
          <p:cNvPr id="11" name="Date Placeholder 10"/>
          <p:cNvSpPr>
            <a:spLocks noGrp="1"/>
          </p:cNvSpPr>
          <p:nvPr>
            <p:ph type="dt" sz="half" idx="10"/>
          </p:nvPr>
        </p:nvSpPr>
        <p:spPr/>
        <p:txBody>
          <a:bodyPr/>
          <a:lstStyle/>
          <a:p>
            <a:pPr>
              <a:defRPr/>
            </a:pPr>
            <a:r>
              <a:rPr lang="en-US" smtClean="0"/>
              <a:t>Wednesday, Mar. 26, 2014</a:t>
            </a:r>
            <a:endParaRPr lang="en-US"/>
          </a:p>
        </p:txBody>
      </p:sp>
      <p:sp>
        <p:nvSpPr>
          <p:cNvPr id="12" name="Slide Number Placeholder 11"/>
          <p:cNvSpPr>
            <a:spLocks noGrp="1"/>
          </p:cNvSpPr>
          <p:nvPr>
            <p:ph type="sldNum" sz="quarter" idx="12"/>
          </p:nvPr>
        </p:nvSpPr>
        <p:spPr/>
        <p:txBody>
          <a:bodyPr/>
          <a:lstStyle/>
          <a:p>
            <a:pPr>
              <a:defRPr/>
            </a:pPr>
            <a:fld id="{6E4BFBEB-12DC-8949-B61D-A8F2554F50A6}" type="slidenum">
              <a:rPr lang="en-US" smtClean="0"/>
              <a:pPr>
                <a:defRPr/>
              </a:pPr>
              <a:t>16</a:t>
            </a:fld>
            <a:endParaRPr lang="en-US"/>
          </a:p>
        </p:txBody>
      </p:sp>
      <p:sp>
        <p:nvSpPr>
          <p:cNvPr id="13" name="Footer Placeholder 12"/>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57734" name="Object 6"/>
          <p:cNvGraphicFramePr>
            <a:graphicFrameLocks noChangeAspect="1"/>
          </p:cNvGraphicFramePr>
          <p:nvPr>
            <p:extLst>
              <p:ext uri="{D42A27DB-BD31-4B8C-83A1-F6EECF244321}">
                <p14:modId xmlns:p14="http://schemas.microsoft.com/office/powerpoint/2010/main" val="3776381820"/>
              </p:ext>
            </p:extLst>
          </p:nvPr>
        </p:nvGraphicFramePr>
        <p:xfrm>
          <a:off x="4643438" y="774700"/>
          <a:ext cx="1820862" cy="825500"/>
        </p:xfrm>
        <a:graphic>
          <a:graphicData uri="http://schemas.openxmlformats.org/presentationml/2006/ole">
            <mc:AlternateContent xmlns:mc="http://schemas.openxmlformats.org/markup-compatibility/2006">
              <mc:Choice xmlns:v="urn:schemas-microsoft-com:vml" Requires="v">
                <p:oleObj spid="_x0000_s286755" name="Equation" r:id="rId3" imgW="927100" imgH="419100" progId="Equation.DSMT4">
                  <p:embed/>
                </p:oleObj>
              </mc:Choice>
              <mc:Fallback>
                <p:oleObj name="Equation" r:id="rId3" imgW="927100" imgH="419100" progId="Equation.DSMT4">
                  <p:embed/>
                  <p:pic>
                    <p:nvPicPr>
                      <p:cNvPr id="0" name=""/>
                      <p:cNvPicPr>
                        <a:picLocks noChangeAspect="1" noChangeArrowheads="1"/>
                      </p:cNvPicPr>
                      <p:nvPr/>
                    </p:nvPicPr>
                    <p:blipFill>
                      <a:blip r:embed="rId4"/>
                      <a:srcRect/>
                      <a:stretch>
                        <a:fillRect/>
                      </a:stretch>
                    </p:blipFill>
                    <p:spPr bwMode="auto">
                      <a:xfrm>
                        <a:off x="4643438" y="774700"/>
                        <a:ext cx="1820862"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35" name="Object 7"/>
          <p:cNvGraphicFramePr>
            <a:graphicFrameLocks noChangeAspect="1"/>
          </p:cNvGraphicFramePr>
          <p:nvPr>
            <p:extLst>
              <p:ext uri="{D42A27DB-BD31-4B8C-83A1-F6EECF244321}">
                <p14:modId xmlns:p14="http://schemas.microsoft.com/office/powerpoint/2010/main" val="1099858286"/>
              </p:ext>
            </p:extLst>
          </p:nvPr>
        </p:nvGraphicFramePr>
        <p:xfrm>
          <a:off x="3352800" y="2109067"/>
          <a:ext cx="1219200" cy="786533"/>
        </p:xfrm>
        <a:graphic>
          <a:graphicData uri="http://schemas.openxmlformats.org/presentationml/2006/ole">
            <mc:AlternateContent xmlns:mc="http://schemas.openxmlformats.org/markup-compatibility/2006">
              <mc:Choice xmlns:v="urn:schemas-microsoft-com:vml" Requires="v">
                <p:oleObj spid="_x0000_s286756" name="Equation" r:id="rId5" imgW="609600" imgH="393700" progId="Equation.DSMT4">
                  <p:embed/>
                </p:oleObj>
              </mc:Choice>
              <mc:Fallback>
                <p:oleObj name="Equation" r:id="rId5" imgW="609600" imgH="393700" progId="Equation.DSMT4">
                  <p:embed/>
                  <p:pic>
                    <p:nvPicPr>
                      <p:cNvPr id="0" name=""/>
                      <p:cNvPicPr>
                        <a:picLocks noChangeAspect="1" noChangeArrowheads="1"/>
                      </p:cNvPicPr>
                      <p:nvPr/>
                    </p:nvPicPr>
                    <p:blipFill>
                      <a:blip r:embed="rId6"/>
                      <a:srcRect/>
                      <a:stretch>
                        <a:fillRect/>
                      </a:stretch>
                    </p:blipFill>
                    <p:spPr bwMode="auto">
                      <a:xfrm>
                        <a:off x="3352800" y="2109067"/>
                        <a:ext cx="1219200" cy="7865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36" name="Object 8"/>
          <p:cNvGraphicFramePr>
            <a:graphicFrameLocks noChangeAspect="1"/>
          </p:cNvGraphicFramePr>
          <p:nvPr>
            <p:extLst>
              <p:ext uri="{D42A27DB-BD31-4B8C-83A1-F6EECF244321}">
                <p14:modId xmlns:p14="http://schemas.microsoft.com/office/powerpoint/2010/main" val="4276238912"/>
              </p:ext>
            </p:extLst>
          </p:nvPr>
        </p:nvGraphicFramePr>
        <p:xfrm>
          <a:off x="2154238" y="3492500"/>
          <a:ext cx="1938337" cy="384175"/>
        </p:xfrm>
        <a:graphic>
          <a:graphicData uri="http://schemas.openxmlformats.org/presentationml/2006/ole">
            <mc:AlternateContent xmlns:mc="http://schemas.openxmlformats.org/markup-compatibility/2006">
              <mc:Choice xmlns:v="urn:schemas-microsoft-com:vml" Requires="v">
                <p:oleObj spid="_x0000_s286757" name="Equation" r:id="rId7" imgW="1219200" imgH="241300" progId="Equation.DSMT4">
                  <p:embed/>
                </p:oleObj>
              </mc:Choice>
              <mc:Fallback>
                <p:oleObj name="Equation" r:id="rId7" imgW="1219200" imgH="241300" progId="Equation.DSMT4">
                  <p:embed/>
                  <p:pic>
                    <p:nvPicPr>
                      <p:cNvPr id="0" name=""/>
                      <p:cNvPicPr>
                        <a:picLocks noChangeAspect="1" noChangeArrowheads="1"/>
                      </p:cNvPicPr>
                      <p:nvPr/>
                    </p:nvPicPr>
                    <p:blipFill>
                      <a:blip r:embed="rId8"/>
                      <a:srcRect/>
                      <a:stretch>
                        <a:fillRect/>
                      </a:stretch>
                    </p:blipFill>
                    <p:spPr bwMode="auto">
                      <a:xfrm>
                        <a:off x="2154238" y="3492500"/>
                        <a:ext cx="1938337"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37" name="Object 9"/>
          <p:cNvGraphicFramePr>
            <a:graphicFrameLocks noChangeAspect="1"/>
          </p:cNvGraphicFramePr>
          <p:nvPr>
            <p:extLst>
              <p:ext uri="{D42A27DB-BD31-4B8C-83A1-F6EECF244321}">
                <p14:modId xmlns:p14="http://schemas.microsoft.com/office/powerpoint/2010/main" val="2296298642"/>
              </p:ext>
            </p:extLst>
          </p:nvPr>
        </p:nvGraphicFramePr>
        <p:xfrm>
          <a:off x="3711575" y="3948113"/>
          <a:ext cx="1949450" cy="776287"/>
        </p:xfrm>
        <a:graphic>
          <a:graphicData uri="http://schemas.openxmlformats.org/presentationml/2006/ole">
            <mc:AlternateContent xmlns:mc="http://schemas.openxmlformats.org/markup-compatibility/2006">
              <mc:Choice xmlns:v="urn:schemas-microsoft-com:vml" Requires="v">
                <p:oleObj spid="_x0000_s286758" name="Equation" r:id="rId9" imgW="1117600" imgH="444500" progId="Equation.DSMT4">
                  <p:embed/>
                </p:oleObj>
              </mc:Choice>
              <mc:Fallback>
                <p:oleObj name="Equation" r:id="rId9" imgW="1117600" imgH="444500" progId="Equation.DSMT4">
                  <p:embed/>
                  <p:pic>
                    <p:nvPicPr>
                      <p:cNvPr id="0" name=""/>
                      <p:cNvPicPr>
                        <a:picLocks noChangeAspect="1" noChangeArrowheads="1"/>
                      </p:cNvPicPr>
                      <p:nvPr/>
                    </p:nvPicPr>
                    <p:blipFill>
                      <a:blip r:embed="rId10"/>
                      <a:srcRect/>
                      <a:stretch>
                        <a:fillRect/>
                      </a:stretch>
                    </p:blipFill>
                    <p:spPr bwMode="auto">
                      <a:xfrm>
                        <a:off x="3711575" y="3948113"/>
                        <a:ext cx="1949450" cy="776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38" name="Object 10"/>
          <p:cNvGraphicFramePr>
            <a:graphicFrameLocks noChangeAspect="1"/>
          </p:cNvGraphicFramePr>
          <p:nvPr>
            <p:extLst>
              <p:ext uri="{D42A27DB-BD31-4B8C-83A1-F6EECF244321}">
                <p14:modId xmlns:p14="http://schemas.microsoft.com/office/powerpoint/2010/main" val="4253497743"/>
              </p:ext>
            </p:extLst>
          </p:nvPr>
        </p:nvGraphicFramePr>
        <p:xfrm>
          <a:off x="2378075" y="5372100"/>
          <a:ext cx="4592638" cy="876300"/>
        </p:xfrm>
        <a:graphic>
          <a:graphicData uri="http://schemas.openxmlformats.org/presentationml/2006/ole">
            <mc:AlternateContent xmlns:mc="http://schemas.openxmlformats.org/markup-compatibility/2006">
              <mc:Choice xmlns:v="urn:schemas-microsoft-com:vml" Requires="v">
                <p:oleObj spid="_x0000_s286759" name="Equation" r:id="rId11" imgW="2197100" imgH="419100" progId="Equation.DSMT4">
                  <p:embed/>
                </p:oleObj>
              </mc:Choice>
              <mc:Fallback>
                <p:oleObj name="Equation" r:id="rId11" imgW="2197100" imgH="419100" progId="Equation.DSMT4">
                  <p:embed/>
                  <p:pic>
                    <p:nvPicPr>
                      <p:cNvPr id="0" name=""/>
                      <p:cNvPicPr>
                        <a:picLocks noChangeAspect="1" noChangeArrowheads="1"/>
                      </p:cNvPicPr>
                      <p:nvPr/>
                    </p:nvPicPr>
                    <p:blipFill>
                      <a:blip r:embed="rId12"/>
                      <a:srcRect/>
                      <a:stretch>
                        <a:fillRect/>
                      </a:stretch>
                    </p:blipFill>
                    <p:spPr bwMode="auto">
                      <a:xfrm>
                        <a:off x="2378075" y="5372100"/>
                        <a:ext cx="4592638"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41" name="Object 13"/>
          <p:cNvGraphicFramePr>
            <a:graphicFrameLocks noChangeAspect="1"/>
          </p:cNvGraphicFramePr>
          <p:nvPr>
            <p:extLst>
              <p:ext uri="{D42A27DB-BD31-4B8C-83A1-F6EECF244321}">
                <p14:modId xmlns:p14="http://schemas.microsoft.com/office/powerpoint/2010/main" val="979556552"/>
              </p:ext>
            </p:extLst>
          </p:nvPr>
        </p:nvGraphicFramePr>
        <p:xfrm>
          <a:off x="6553200" y="971550"/>
          <a:ext cx="1397000" cy="400050"/>
        </p:xfrm>
        <a:graphic>
          <a:graphicData uri="http://schemas.openxmlformats.org/presentationml/2006/ole">
            <mc:AlternateContent xmlns:mc="http://schemas.openxmlformats.org/markup-compatibility/2006">
              <mc:Choice xmlns:v="urn:schemas-microsoft-com:vml" Requires="v">
                <p:oleObj spid="_x0000_s286760" name="Equation" r:id="rId13" imgW="711200" imgH="203200" progId="Equation.DSMT4">
                  <p:embed/>
                </p:oleObj>
              </mc:Choice>
              <mc:Fallback>
                <p:oleObj name="Equation" r:id="rId13" imgW="711200" imgH="203200" progId="Equation.DSMT4">
                  <p:embed/>
                  <p:pic>
                    <p:nvPicPr>
                      <p:cNvPr id="0" name=""/>
                      <p:cNvPicPr>
                        <a:picLocks noChangeAspect="1" noChangeArrowheads="1"/>
                      </p:cNvPicPr>
                      <p:nvPr/>
                    </p:nvPicPr>
                    <p:blipFill>
                      <a:blip r:embed="rId14"/>
                      <a:srcRect/>
                      <a:stretch>
                        <a:fillRect/>
                      </a:stretch>
                    </p:blipFill>
                    <p:spPr bwMode="auto">
                      <a:xfrm>
                        <a:off x="6553200" y="971550"/>
                        <a:ext cx="13970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42" name="Object 14"/>
          <p:cNvGraphicFramePr>
            <a:graphicFrameLocks noChangeAspect="1"/>
          </p:cNvGraphicFramePr>
          <p:nvPr>
            <p:extLst>
              <p:ext uri="{D42A27DB-BD31-4B8C-83A1-F6EECF244321}">
                <p14:modId xmlns:p14="http://schemas.microsoft.com/office/powerpoint/2010/main" val="2148632795"/>
              </p:ext>
            </p:extLst>
          </p:nvPr>
        </p:nvGraphicFramePr>
        <p:xfrm>
          <a:off x="4114800" y="3492500"/>
          <a:ext cx="666750" cy="303212"/>
        </p:xfrm>
        <a:graphic>
          <a:graphicData uri="http://schemas.openxmlformats.org/presentationml/2006/ole">
            <mc:AlternateContent xmlns:mc="http://schemas.openxmlformats.org/markup-compatibility/2006">
              <mc:Choice xmlns:v="urn:schemas-microsoft-com:vml" Requires="v">
                <p:oleObj spid="_x0000_s286761" name="Equation" r:id="rId15" imgW="419100" imgH="190500" progId="Equation.DSMT4">
                  <p:embed/>
                </p:oleObj>
              </mc:Choice>
              <mc:Fallback>
                <p:oleObj name="Equation" r:id="rId15" imgW="419100" imgH="190500" progId="Equation.DSMT4">
                  <p:embed/>
                  <p:pic>
                    <p:nvPicPr>
                      <p:cNvPr id="0" name=""/>
                      <p:cNvPicPr>
                        <a:picLocks noChangeAspect="1" noChangeArrowheads="1"/>
                      </p:cNvPicPr>
                      <p:nvPr/>
                    </p:nvPicPr>
                    <p:blipFill>
                      <a:blip r:embed="rId16"/>
                      <a:srcRect/>
                      <a:stretch>
                        <a:fillRect/>
                      </a:stretch>
                    </p:blipFill>
                    <p:spPr bwMode="auto">
                      <a:xfrm>
                        <a:off x="4114800" y="3492500"/>
                        <a:ext cx="666750" cy="303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43" name="Object 15"/>
          <p:cNvGraphicFramePr>
            <a:graphicFrameLocks noChangeAspect="1"/>
          </p:cNvGraphicFramePr>
          <p:nvPr>
            <p:extLst>
              <p:ext uri="{D42A27DB-BD31-4B8C-83A1-F6EECF244321}">
                <p14:modId xmlns:p14="http://schemas.microsoft.com/office/powerpoint/2010/main" val="1727635567"/>
              </p:ext>
            </p:extLst>
          </p:nvPr>
        </p:nvGraphicFramePr>
        <p:xfrm>
          <a:off x="4810125" y="3551238"/>
          <a:ext cx="1152525" cy="322262"/>
        </p:xfrm>
        <a:graphic>
          <a:graphicData uri="http://schemas.openxmlformats.org/presentationml/2006/ole">
            <mc:AlternateContent xmlns:mc="http://schemas.openxmlformats.org/markup-compatibility/2006">
              <mc:Choice xmlns:v="urn:schemas-microsoft-com:vml" Requires="v">
                <p:oleObj spid="_x0000_s286762" name="Equation" r:id="rId17" imgW="723900" imgH="203200" progId="Equation.DSMT4">
                  <p:embed/>
                </p:oleObj>
              </mc:Choice>
              <mc:Fallback>
                <p:oleObj name="Equation" r:id="rId17" imgW="723900" imgH="203200" progId="Equation.DSMT4">
                  <p:embed/>
                  <p:pic>
                    <p:nvPicPr>
                      <p:cNvPr id="0" name=""/>
                      <p:cNvPicPr>
                        <a:picLocks noChangeAspect="1" noChangeArrowheads="1"/>
                      </p:cNvPicPr>
                      <p:nvPr/>
                    </p:nvPicPr>
                    <p:blipFill>
                      <a:blip r:embed="rId18"/>
                      <a:srcRect/>
                      <a:stretch>
                        <a:fillRect/>
                      </a:stretch>
                    </p:blipFill>
                    <p:spPr bwMode="auto">
                      <a:xfrm>
                        <a:off x="4810125" y="3551238"/>
                        <a:ext cx="1152525" cy="322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44" name="Object 16"/>
          <p:cNvGraphicFramePr>
            <a:graphicFrameLocks noChangeAspect="1"/>
          </p:cNvGraphicFramePr>
          <p:nvPr>
            <p:extLst>
              <p:ext uri="{D42A27DB-BD31-4B8C-83A1-F6EECF244321}">
                <p14:modId xmlns:p14="http://schemas.microsoft.com/office/powerpoint/2010/main" val="63302571"/>
              </p:ext>
            </p:extLst>
          </p:nvPr>
        </p:nvGraphicFramePr>
        <p:xfrm>
          <a:off x="6096000" y="3513138"/>
          <a:ext cx="1273175" cy="284162"/>
        </p:xfrm>
        <a:graphic>
          <a:graphicData uri="http://schemas.openxmlformats.org/presentationml/2006/ole">
            <mc:AlternateContent xmlns:mc="http://schemas.openxmlformats.org/markup-compatibility/2006">
              <mc:Choice xmlns:v="urn:schemas-microsoft-com:vml" Requires="v">
                <p:oleObj spid="_x0000_s286763" name="Equation" r:id="rId19" imgW="800100" imgH="177800" progId="Equation.DSMT4">
                  <p:embed/>
                </p:oleObj>
              </mc:Choice>
              <mc:Fallback>
                <p:oleObj name="Equation" r:id="rId19" imgW="800100" imgH="177800" progId="Equation.DSMT4">
                  <p:embed/>
                  <p:pic>
                    <p:nvPicPr>
                      <p:cNvPr id="0" name=""/>
                      <p:cNvPicPr>
                        <a:picLocks noChangeAspect="1" noChangeArrowheads="1"/>
                      </p:cNvPicPr>
                      <p:nvPr/>
                    </p:nvPicPr>
                    <p:blipFill>
                      <a:blip r:embed="rId20"/>
                      <a:srcRect/>
                      <a:stretch>
                        <a:fillRect/>
                      </a:stretch>
                    </p:blipFill>
                    <p:spPr bwMode="auto">
                      <a:xfrm>
                        <a:off x="6096000" y="3513138"/>
                        <a:ext cx="1273175"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3"/>
          <p:cNvGraphicFramePr>
            <a:graphicFrameLocks noChangeAspect="1"/>
          </p:cNvGraphicFramePr>
          <p:nvPr>
            <p:extLst>
              <p:ext uri="{D42A27DB-BD31-4B8C-83A1-F6EECF244321}">
                <p14:modId xmlns:p14="http://schemas.microsoft.com/office/powerpoint/2010/main" val="598364105"/>
              </p:ext>
            </p:extLst>
          </p:nvPr>
        </p:nvGraphicFramePr>
        <p:xfrm>
          <a:off x="7889875" y="990600"/>
          <a:ext cx="873125" cy="300037"/>
        </p:xfrm>
        <a:graphic>
          <a:graphicData uri="http://schemas.openxmlformats.org/presentationml/2006/ole">
            <mc:AlternateContent xmlns:mc="http://schemas.openxmlformats.org/markup-compatibility/2006">
              <mc:Choice xmlns:v="urn:schemas-microsoft-com:vml" Requires="v">
                <p:oleObj spid="_x0000_s286764" name="Equation" r:id="rId21" imgW="444500" imgH="152400" progId="Equation.DSMT4">
                  <p:embed/>
                </p:oleObj>
              </mc:Choice>
              <mc:Fallback>
                <p:oleObj name="Equation" r:id="rId21" imgW="444500" imgH="152400" progId="Equation.DSMT4">
                  <p:embed/>
                  <p:pic>
                    <p:nvPicPr>
                      <p:cNvPr id="0" name=""/>
                      <p:cNvPicPr>
                        <a:picLocks noChangeAspect="1" noChangeArrowheads="1"/>
                      </p:cNvPicPr>
                      <p:nvPr/>
                    </p:nvPicPr>
                    <p:blipFill>
                      <a:blip r:embed="rId22"/>
                      <a:srcRect/>
                      <a:stretch>
                        <a:fillRect/>
                      </a:stretch>
                    </p:blipFill>
                    <p:spPr bwMode="auto">
                      <a:xfrm>
                        <a:off x="7889875" y="990600"/>
                        <a:ext cx="873125"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063256001"/>
              </p:ext>
            </p:extLst>
          </p:nvPr>
        </p:nvGraphicFramePr>
        <p:xfrm>
          <a:off x="7377113" y="3505200"/>
          <a:ext cx="242887" cy="244475"/>
        </p:xfrm>
        <a:graphic>
          <a:graphicData uri="http://schemas.openxmlformats.org/presentationml/2006/ole">
            <mc:AlternateContent xmlns:mc="http://schemas.openxmlformats.org/markup-compatibility/2006">
              <mc:Choice xmlns:v="urn:schemas-microsoft-com:vml" Requires="v">
                <p:oleObj spid="_x0000_s286765" name="Equation" r:id="rId23" imgW="152400" imgH="152400" progId="Equation.DSMT4">
                  <p:embed/>
                </p:oleObj>
              </mc:Choice>
              <mc:Fallback>
                <p:oleObj name="Equation" r:id="rId23" imgW="152400" imgH="152400" progId="Equation.DSMT4">
                  <p:embed/>
                  <p:pic>
                    <p:nvPicPr>
                      <p:cNvPr id="0" name=""/>
                      <p:cNvPicPr>
                        <a:picLocks noChangeAspect="1" noChangeArrowheads="1"/>
                      </p:cNvPicPr>
                      <p:nvPr/>
                    </p:nvPicPr>
                    <p:blipFill>
                      <a:blip r:embed="rId24"/>
                      <a:srcRect/>
                      <a:stretch>
                        <a:fillRect/>
                      </a:stretch>
                    </p:blipFill>
                    <p:spPr bwMode="auto">
                      <a:xfrm>
                        <a:off x="7377113" y="3505200"/>
                        <a:ext cx="242887" cy="24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697400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left)">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7734"/>
                                        </p:tgtEl>
                                        <p:attrNameLst>
                                          <p:attrName>style.visibility</p:attrName>
                                        </p:attrNameLst>
                                      </p:cBhvr>
                                      <p:to>
                                        <p:strVal val="visible"/>
                                      </p:to>
                                    </p:set>
                                    <p:animEffect transition="in" filter="wipe(left)">
                                      <p:cBhvr>
                                        <p:cTn id="12" dur="500"/>
                                        <p:tgtEl>
                                          <p:spTgt spid="4577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57741"/>
                                        </p:tgtEl>
                                        <p:attrNameLst>
                                          <p:attrName>style.visibility</p:attrName>
                                        </p:attrNameLst>
                                      </p:cBhvr>
                                      <p:to>
                                        <p:strVal val="visible"/>
                                      </p:to>
                                    </p:set>
                                    <p:animEffect transition="in" filter="wipe(left)">
                                      <p:cBhvr>
                                        <p:cTn id="17" dur="500"/>
                                        <p:tgtEl>
                                          <p:spTgt spid="4577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9">
                                            <p:txEl>
                                              <p:pRg st="2" end="2"/>
                                            </p:txEl>
                                          </p:spTgt>
                                        </p:tgtEl>
                                        <p:attrNameLst>
                                          <p:attrName>style.visibility</p:attrName>
                                        </p:attrNameLst>
                                      </p:cBhvr>
                                      <p:to>
                                        <p:strVal val="visible"/>
                                      </p:to>
                                    </p:set>
                                    <p:animEffect transition="in" filter="wipe(left)">
                                      <p:cBhvr>
                                        <p:cTn id="27" dur="500"/>
                                        <p:tgtEl>
                                          <p:spTgt spid="1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57735"/>
                                        </p:tgtEl>
                                        <p:attrNameLst>
                                          <p:attrName>style.visibility</p:attrName>
                                        </p:attrNameLst>
                                      </p:cBhvr>
                                      <p:to>
                                        <p:strVal val="visible"/>
                                      </p:to>
                                    </p:set>
                                    <p:animEffect transition="in" filter="wipe(left)">
                                      <p:cBhvr>
                                        <p:cTn id="32" dur="500"/>
                                        <p:tgtEl>
                                          <p:spTgt spid="4577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9">
                                            <p:txEl>
                                              <p:pRg st="4" end="4"/>
                                            </p:txEl>
                                          </p:spTgt>
                                        </p:tgtEl>
                                        <p:attrNameLst>
                                          <p:attrName>style.visibility</p:attrName>
                                        </p:attrNameLst>
                                      </p:cBhvr>
                                      <p:to>
                                        <p:strVal val="visible"/>
                                      </p:to>
                                    </p:set>
                                    <p:animEffect transition="in" filter="wipe(left)">
                                      <p:cBhvr>
                                        <p:cTn id="37" dur="500"/>
                                        <p:tgtEl>
                                          <p:spTgt spid="19">
                                            <p:txEl>
                                              <p:pRg st="4" end="4"/>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457736"/>
                                        </p:tgtEl>
                                        <p:attrNameLst>
                                          <p:attrName>style.visibility</p:attrName>
                                        </p:attrNameLst>
                                      </p:cBhvr>
                                      <p:to>
                                        <p:strVal val="visible"/>
                                      </p:to>
                                    </p:set>
                                    <p:animEffect transition="in" filter="wipe(left)">
                                      <p:cBhvr>
                                        <p:cTn id="40" dur="500"/>
                                        <p:tgtEl>
                                          <p:spTgt spid="45773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57742"/>
                                        </p:tgtEl>
                                        <p:attrNameLst>
                                          <p:attrName>style.visibility</p:attrName>
                                        </p:attrNameLst>
                                      </p:cBhvr>
                                      <p:to>
                                        <p:strVal val="visible"/>
                                      </p:to>
                                    </p:set>
                                    <p:animEffect transition="in" filter="wipe(left)">
                                      <p:cBhvr>
                                        <p:cTn id="45" dur="500"/>
                                        <p:tgtEl>
                                          <p:spTgt spid="45774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57743"/>
                                        </p:tgtEl>
                                        <p:attrNameLst>
                                          <p:attrName>style.visibility</p:attrName>
                                        </p:attrNameLst>
                                      </p:cBhvr>
                                      <p:to>
                                        <p:strVal val="visible"/>
                                      </p:to>
                                    </p:set>
                                    <p:animEffect transition="in" filter="wipe(left)">
                                      <p:cBhvr>
                                        <p:cTn id="50" dur="500"/>
                                        <p:tgtEl>
                                          <p:spTgt spid="45774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457744"/>
                                        </p:tgtEl>
                                        <p:attrNameLst>
                                          <p:attrName>style.visibility</p:attrName>
                                        </p:attrNameLst>
                                      </p:cBhvr>
                                      <p:to>
                                        <p:strVal val="visible"/>
                                      </p:to>
                                    </p:set>
                                    <p:animEffect transition="in" filter="wipe(left)">
                                      <p:cBhvr>
                                        <p:cTn id="55" dur="500"/>
                                        <p:tgtEl>
                                          <p:spTgt spid="45774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457737"/>
                                        </p:tgtEl>
                                        <p:attrNameLst>
                                          <p:attrName>style.visibility</p:attrName>
                                        </p:attrNameLst>
                                      </p:cBhvr>
                                      <p:to>
                                        <p:strVal val="visible"/>
                                      </p:to>
                                    </p:set>
                                    <p:animEffect transition="in" filter="wipe(left)">
                                      <p:cBhvr>
                                        <p:cTn id="65" dur="500"/>
                                        <p:tgtEl>
                                          <p:spTgt spid="45773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19">
                                            <p:txEl>
                                              <p:pRg st="7" end="7"/>
                                            </p:txEl>
                                          </p:spTgt>
                                        </p:tgtEl>
                                        <p:attrNameLst>
                                          <p:attrName>style.visibility</p:attrName>
                                        </p:attrNameLst>
                                      </p:cBhvr>
                                      <p:to>
                                        <p:strVal val="visible"/>
                                      </p:to>
                                    </p:set>
                                    <p:animEffect transition="in" filter="wipe(left)">
                                      <p:cBhvr>
                                        <p:cTn id="70" dur="500"/>
                                        <p:tgtEl>
                                          <p:spTgt spid="19">
                                            <p:txEl>
                                              <p:pRg st="7" end="7"/>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457738"/>
                                        </p:tgtEl>
                                        <p:attrNameLst>
                                          <p:attrName>style.visibility</p:attrName>
                                        </p:attrNameLst>
                                      </p:cBhvr>
                                      <p:to>
                                        <p:strVal val="visible"/>
                                      </p:to>
                                    </p:set>
                                    <p:animEffect transition="in" filter="wipe(left)">
                                      <p:cBhvr>
                                        <p:cTn id="75" dur="500"/>
                                        <p:tgtEl>
                                          <p:spTgt spid="457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457200" y="76200"/>
            <a:ext cx="8229600" cy="712787"/>
          </a:xfrm>
        </p:spPr>
        <p:txBody>
          <a:bodyPr/>
          <a:lstStyle/>
          <a:p>
            <a:pPr algn="ctr" eaLnBrk="1" hangingPunct="1"/>
            <a:r>
              <a:rPr lang="en-US" sz="4800" b="1" dirty="0">
                <a:ea typeface="ＭＳ Ｐゴシック" pitchFamily="-84" charset="-128"/>
                <a:cs typeface="ＭＳ Ｐゴシック" pitchFamily="-84" charset="-128"/>
              </a:rPr>
              <a:t>Stationary State</a:t>
            </a:r>
          </a:p>
        </p:txBody>
      </p:sp>
      <p:sp>
        <p:nvSpPr>
          <p:cNvPr id="24578" name="AutoShape 3"/>
          <p:cNvSpPr>
            <a:spLocks noGrp="1" noChangeAspect="1" noChangeArrowheads="1"/>
          </p:cNvSpPr>
          <p:nvPr>
            <p:ph type="body" sz="half" idx="1"/>
          </p:nvPr>
        </p:nvSpPr>
        <p:spPr>
          <a:xfrm>
            <a:off x="227013" y="838200"/>
            <a:ext cx="8383587" cy="4878388"/>
          </a:xfrm>
        </p:spPr>
        <p:txBody>
          <a:bodyPr/>
          <a:lstStyle/>
          <a:p>
            <a:pPr eaLnBrk="1" hangingPunct="1"/>
            <a:r>
              <a:rPr lang="en-US" dirty="0" smtClean="0">
                <a:ea typeface="ＭＳ Ｐゴシック" pitchFamily="-84" charset="-128"/>
                <a:cs typeface="ＭＳ Ｐゴシック" pitchFamily="-84" charset="-128"/>
              </a:rPr>
              <a:t>Recalling </a:t>
            </a:r>
            <a:r>
              <a:rPr lang="en-US" dirty="0">
                <a:ea typeface="ＭＳ Ｐゴシック" pitchFamily="-84" charset="-128"/>
                <a:cs typeface="ＭＳ Ｐゴシック" pitchFamily="-84" charset="-128"/>
              </a:rPr>
              <a:t>the separation of variables: </a:t>
            </a:r>
          </a:p>
          <a:p>
            <a:pPr eaLnBrk="1" hangingPunct="1">
              <a:buFont typeface="Wingdings" pitchFamily="-84" charset="2"/>
              <a:buNone/>
            </a:pPr>
            <a:r>
              <a:rPr lang="en-US" dirty="0">
                <a:ea typeface="ＭＳ Ｐゴシック" pitchFamily="-84" charset="-128"/>
                <a:cs typeface="ＭＳ Ｐゴシック" pitchFamily="-84" charset="-128"/>
              </a:rPr>
              <a:t>     and with  </a:t>
            </a:r>
            <a:r>
              <a:rPr lang="en-US" dirty="0" err="1">
                <a:latin typeface="Apple Chancery"/>
                <a:ea typeface="ＭＳ Ｐゴシック" pitchFamily="-84" charset="-128"/>
                <a:cs typeface="Apple Chancery"/>
              </a:rPr>
              <a:t>f</a:t>
            </a:r>
            <a:r>
              <a:rPr lang="en-US" dirty="0" err="1">
                <a:ea typeface="ＭＳ Ｐゴシック" pitchFamily="-84" charset="-128"/>
                <a:cs typeface="ＭＳ Ｐゴシック" pitchFamily="-84" charset="-128"/>
              </a:rPr>
              <a:t>(t</a:t>
            </a:r>
            <a:r>
              <a:rPr lang="en-US" dirty="0">
                <a:ea typeface="ＭＳ Ｐゴシック" pitchFamily="-84" charset="-128"/>
                <a:cs typeface="ＭＳ Ｐゴシック" pitchFamily="-84" charset="-128"/>
              </a:rPr>
              <a:t>) =            the wave function can be written as</a:t>
            </a:r>
            <a:r>
              <a:rPr lang="en-US" dirty="0" smtClean="0">
                <a:ea typeface="ＭＳ Ｐゴシック" pitchFamily="-84" charset="-128"/>
                <a:cs typeface="ＭＳ Ｐゴシック" pitchFamily="-84" charset="-128"/>
              </a:rPr>
              <a:t>:</a:t>
            </a:r>
          </a:p>
          <a:p>
            <a:pPr eaLnBrk="1" hangingPunct="1"/>
            <a:r>
              <a:rPr lang="en-US" dirty="0">
                <a:ea typeface="ＭＳ Ｐゴシック" pitchFamily="-84" charset="-128"/>
                <a:cs typeface="ＭＳ Ｐゴシック" pitchFamily="-84" charset="-128"/>
              </a:rPr>
              <a:t>The probability density becomes:</a:t>
            </a:r>
          </a:p>
          <a:p>
            <a:pPr eaLnBrk="1" hangingPunct="1"/>
            <a:endParaRPr lang="en-US" dirty="0" smtClean="0">
              <a:ea typeface="ＭＳ Ｐゴシック" pitchFamily="-84" charset="-128"/>
              <a:cs typeface="ＭＳ Ｐゴシック" pitchFamily="-84" charset="-128"/>
            </a:endParaRPr>
          </a:p>
          <a:p>
            <a:pPr eaLnBrk="1" hangingPunct="1">
              <a:buNone/>
            </a:pPr>
            <a:endParaRPr lang="en-US" dirty="0" smtClean="0">
              <a:ea typeface="ＭＳ Ｐゴシック" pitchFamily="-84" charset="-128"/>
              <a:cs typeface="ＭＳ Ｐゴシック" pitchFamily="-84" charset="-128"/>
            </a:endParaRPr>
          </a:p>
          <a:p>
            <a:pPr eaLnBrk="1" hangingPunct="1"/>
            <a:r>
              <a:rPr lang="en-US" dirty="0">
                <a:ea typeface="ＭＳ Ｐゴシック" pitchFamily="-84" charset="-128"/>
                <a:cs typeface="ＭＳ Ｐゴシック" pitchFamily="-84" charset="-128"/>
              </a:rPr>
              <a:t>The probability distributions are constant in time. This is a standing wave phenomena that is called the stationary state.</a:t>
            </a:r>
          </a:p>
        </p:txBody>
      </p:sp>
      <p:graphicFrame>
        <p:nvGraphicFramePr>
          <p:cNvPr id="24582" name="Object 3"/>
          <p:cNvGraphicFramePr>
            <a:graphicFrameLocks noChangeAspect="1"/>
          </p:cNvGraphicFramePr>
          <p:nvPr>
            <p:extLst>
              <p:ext uri="{D42A27DB-BD31-4B8C-83A1-F6EECF244321}">
                <p14:modId xmlns:p14="http://schemas.microsoft.com/office/powerpoint/2010/main" val="1011130445"/>
              </p:ext>
            </p:extLst>
          </p:nvPr>
        </p:nvGraphicFramePr>
        <p:xfrm>
          <a:off x="3030538" y="1400175"/>
          <a:ext cx="781050" cy="509588"/>
        </p:xfrm>
        <a:graphic>
          <a:graphicData uri="http://schemas.openxmlformats.org/presentationml/2006/ole">
            <mc:AlternateContent xmlns:mc="http://schemas.openxmlformats.org/markup-compatibility/2006">
              <mc:Choice xmlns:v="urn:schemas-microsoft-com:vml" Requires="v">
                <p:oleObj spid="_x0000_s287764" name="Equation" r:id="rId3" imgW="292100" imgH="190500" progId="Equation.DSMT4">
                  <p:embed/>
                </p:oleObj>
              </mc:Choice>
              <mc:Fallback>
                <p:oleObj name="Equation" r:id="rId3" imgW="292100" imgH="190500" progId="Equation.DSMT4">
                  <p:embed/>
                  <p:pic>
                    <p:nvPicPr>
                      <p:cNvPr id="0" name=""/>
                      <p:cNvPicPr>
                        <a:picLocks noChangeAspect="1" noChangeArrowheads="1"/>
                      </p:cNvPicPr>
                      <p:nvPr/>
                    </p:nvPicPr>
                    <p:blipFill>
                      <a:blip r:embed="rId4"/>
                      <a:srcRect/>
                      <a:stretch>
                        <a:fillRect/>
                      </a:stretch>
                    </p:blipFill>
                    <p:spPr bwMode="auto">
                      <a:xfrm>
                        <a:off x="3030538" y="1400175"/>
                        <a:ext cx="781050" cy="50958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 name="Date Placeholder 7"/>
          <p:cNvSpPr>
            <a:spLocks noGrp="1"/>
          </p:cNvSpPr>
          <p:nvPr>
            <p:ph type="dt" sz="half" idx="10"/>
          </p:nvPr>
        </p:nvSpPr>
        <p:spPr/>
        <p:txBody>
          <a:bodyPr/>
          <a:lstStyle/>
          <a:p>
            <a:pPr>
              <a:defRPr/>
            </a:pPr>
            <a:r>
              <a:rPr lang="en-US" smtClean="0"/>
              <a:t>Wednesday, Mar. 26, 2014</a:t>
            </a:r>
            <a:endParaRPr lang="en-US"/>
          </a:p>
        </p:txBody>
      </p:sp>
      <p:sp>
        <p:nvSpPr>
          <p:cNvPr id="9" name="Slide Number Placeholder 8"/>
          <p:cNvSpPr>
            <a:spLocks noGrp="1"/>
          </p:cNvSpPr>
          <p:nvPr>
            <p:ph type="sldNum" sz="quarter" idx="12"/>
          </p:nvPr>
        </p:nvSpPr>
        <p:spPr/>
        <p:txBody>
          <a:bodyPr/>
          <a:lstStyle/>
          <a:p>
            <a:fld id="{FDDAF44D-5BDC-464D-BFC2-357404B9B058}" type="slidenum">
              <a:rPr lang="en-US" smtClean="0"/>
              <a:pPr/>
              <a:t>17</a:t>
            </a:fld>
            <a:endParaRPr lang="en-US"/>
          </a:p>
        </p:txBody>
      </p:sp>
      <p:sp>
        <p:nvSpPr>
          <p:cNvPr id="10" name="Footer Placeholder 9"/>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58758" name="Object 6"/>
          <p:cNvGraphicFramePr>
            <a:graphicFrameLocks noChangeAspect="1"/>
          </p:cNvGraphicFramePr>
          <p:nvPr>
            <p:extLst>
              <p:ext uri="{D42A27DB-BD31-4B8C-83A1-F6EECF244321}">
                <p14:modId xmlns:p14="http://schemas.microsoft.com/office/powerpoint/2010/main" val="2306519277"/>
              </p:ext>
            </p:extLst>
          </p:nvPr>
        </p:nvGraphicFramePr>
        <p:xfrm>
          <a:off x="6172200" y="906463"/>
          <a:ext cx="2882207" cy="541337"/>
        </p:xfrm>
        <a:graphic>
          <a:graphicData uri="http://schemas.openxmlformats.org/presentationml/2006/ole">
            <mc:AlternateContent xmlns:mc="http://schemas.openxmlformats.org/markup-compatibility/2006">
              <mc:Choice xmlns:v="urn:schemas-microsoft-com:vml" Requires="v">
                <p:oleObj spid="_x0000_s287765" name="Equation" r:id="rId5" imgW="1219200" imgH="228600" progId="Equation.DSMT4">
                  <p:embed/>
                </p:oleObj>
              </mc:Choice>
              <mc:Fallback>
                <p:oleObj name="Equation" r:id="rId5" imgW="1219200" imgH="228600" progId="Equation.DSMT4">
                  <p:embed/>
                  <p:pic>
                    <p:nvPicPr>
                      <p:cNvPr id="0" name=""/>
                      <p:cNvPicPr>
                        <a:picLocks noChangeAspect="1" noChangeArrowheads="1"/>
                      </p:cNvPicPr>
                      <p:nvPr/>
                    </p:nvPicPr>
                    <p:blipFill>
                      <a:blip r:embed="rId6"/>
                      <a:srcRect/>
                      <a:stretch>
                        <a:fillRect/>
                      </a:stretch>
                    </p:blipFill>
                    <p:spPr bwMode="auto">
                      <a:xfrm>
                        <a:off x="6172200" y="906463"/>
                        <a:ext cx="2882207" cy="541337"/>
                      </a:xfrm>
                      <a:prstGeom prst="rect">
                        <a:avLst/>
                      </a:prstGeom>
                      <a:noFill/>
                    </p:spPr>
                  </p:pic>
                </p:oleObj>
              </mc:Fallback>
            </mc:AlternateContent>
          </a:graphicData>
        </a:graphic>
      </p:graphicFrame>
      <p:graphicFrame>
        <p:nvGraphicFramePr>
          <p:cNvPr id="458759" name="Object 7"/>
          <p:cNvGraphicFramePr>
            <a:graphicFrameLocks noChangeAspect="1"/>
          </p:cNvGraphicFramePr>
          <p:nvPr>
            <p:extLst>
              <p:ext uri="{D42A27DB-BD31-4B8C-83A1-F6EECF244321}">
                <p14:modId xmlns:p14="http://schemas.microsoft.com/office/powerpoint/2010/main" val="3321269675"/>
              </p:ext>
            </p:extLst>
          </p:nvPr>
        </p:nvGraphicFramePr>
        <p:xfrm>
          <a:off x="2757488" y="2011363"/>
          <a:ext cx="2678112" cy="536575"/>
        </p:xfrm>
        <a:graphic>
          <a:graphicData uri="http://schemas.openxmlformats.org/presentationml/2006/ole">
            <mc:AlternateContent xmlns:mc="http://schemas.openxmlformats.org/markup-compatibility/2006">
              <mc:Choice xmlns:v="urn:schemas-microsoft-com:vml" Requires="v">
                <p:oleObj spid="_x0000_s287766" name="Equation" r:id="rId7" imgW="1206500" imgH="241300" progId="Equation.DSMT4">
                  <p:embed/>
                </p:oleObj>
              </mc:Choice>
              <mc:Fallback>
                <p:oleObj name="Equation" r:id="rId7" imgW="1206500" imgH="241300" progId="Equation.DSMT4">
                  <p:embed/>
                  <p:pic>
                    <p:nvPicPr>
                      <p:cNvPr id="0" name=""/>
                      <p:cNvPicPr>
                        <a:picLocks noChangeAspect="1" noChangeArrowheads="1"/>
                      </p:cNvPicPr>
                      <p:nvPr/>
                    </p:nvPicPr>
                    <p:blipFill>
                      <a:blip r:embed="rId8"/>
                      <a:srcRect/>
                      <a:stretch>
                        <a:fillRect/>
                      </a:stretch>
                    </p:blipFill>
                    <p:spPr bwMode="auto">
                      <a:xfrm>
                        <a:off x="2757488" y="2011363"/>
                        <a:ext cx="2678112"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8760" name="Object 8"/>
          <p:cNvGraphicFramePr>
            <a:graphicFrameLocks noChangeAspect="1"/>
          </p:cNvGraphicFramePr>
          <p:nvPr>
            <p:extLst>
              <p:ext uri="{D42A27DB-BD31-4B8C-83A1-F6EECF244321}">
                <p14:modId xmlns:p14="http://schemas.microsoft.com/office/powerpoint/2010/main" val="1916017155"/>
              </p:ext>
            </p:extLst>
          </p:nvPr>
        </p:nvGraphicFramePr>
        <p:xfrm>
          <a:off x="914400" y="3276600"/>
          <a:ext cx="1608138" cy="652463"/>
        </p:xfrm>
        <a:graphic>
          <a:graphicData uri="http://schemas.openxmlformats.org/presentationml/2006/ole">
            <mc:AlternateContent xmlns:mc="http://schemas.openxmlformats.org/markup-compatibility/2006">
              <mc:Choice xmlns:v="urn:schemas-microsoft-com:vml" Requires="v">
                <p:oleObj spid="_x0000_s287767" name="Equation" r:id="rId9" imgW="469900" imgH="190500" progId="Equation.DSMT4">
                  <p:embed/>
                </p:oleObj>
              </mc:Choice>
              <mc:Fallback>
                <p:oleObj name="Equation" r:id="rId9" imgW="469900" imgH="190500" progId="Equation.DSMT4">
                  <p:embed/>
                  <p:pic>
                    <p:nvPicPr>
                      <p:cNvPr id="0" name=""/>
                      <p:cNvPicPr>
                        <a:picLocks noChangeAspect="1" noChangeArrowheads="1"/>
                      </p:cNvPicPr>
                      <p:nvPr/>
                    </p:nvPicPr>
                    <p:blipFill>
                      <a:blip r:embed="rId10"/>
                      <a:srcRect/>
                      <a:stretch>
                        <a:fillRect/>
                      </a:stretch>
                    </p:blipFill>
                    <p:spPr bwMode="auto">
                      <a:xfrm>
                        <a:off x="914400" y="3276600"/>
                        <a:ext cx="1608138" cy="652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8763" name="Object 11"/>
          <p:cNvGraphicFramePr>
            <a:graphicFrameLocks noChangeAspect="1"/>
          </p:cNvGraphicFramePr>
          <p:nvPr>
            <p:extLst>
              <p:ext uri="{D42A27DB-BD31-4B8C-83A1-F6EECF244321}">
                <p14:modId xmlns:p14="http://schemas.microsoft.com/office/powerpoint/2010/main" val="2576477012"/>
              </p:ext>
            </p:extLst>
          </p:nvPr>
        </p:nvGraphicFramePr>
        <p:xfrm>
          <a:off x="2557463" y="3179763"/>
          <a:ext cx="3825875" cy="957262"/>
        </p:xfrm>
        <a:graphic>
          <a:graphicData uri="http://schemas.openxmlformats.org/presentationml/2006/ole">
            <mc:AlternateContent xmlns:mc="http://schemas.openxmlformats.org/markup-compatibility/2006">
              <mc:Choice xmlns:v="urn:schemas-microsoft-com:vml" Requires="v">
                <p:oleObj spid="_x0000_s287768" name="Equation" r:id="rId11" imgW="1117600" imgH="279400" progId="Equation.DSMT4">
                  <p:embed/>
                </p:oleObj>
              </mc:Choice>
              <mc:Fallback>
                <p:oleObj name="Equation" r:id="rId11" imgW="1117600" imgH="279400" progId="Equation.DSMT4">
                  <p:embed/>
                  <p:pic>
                    <p:nvPicPr>
                      <p:cNvPr id="0" name=""/>
                      <p:cNvPicPr>
                        <a:picLocks noChangeAspect="1" noChangeArrowheads="1"/>
                      </p:cNvPicPr>
                      <p:nvPr/>
                    </p:nvPicPr>
                    <p:blipFill>
                      <a:blip r:embed="rId12"/>
                      <a:srcRect/>
                      <a:stretch>
                        <a:fillRect/>
                      </a:stretch>
                    </p:blipFill>
                    <p:spPr bwMode="auto">
                      <a:xfrm>
                        <a:off x="2557463" y="3179763"/>
                        <a:ext cx="3825875" cy="95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8764" name="Object 12"/>
          <p:cNvGraphicFramePr>
            <a:graphicFrameLocks noChangeAspect="1"/>
          </p:cNvGraphicFramePr>
          <p:nvPr>
            <p:extLst>
              <p:ext uri="{D42A27DB-BD31-4B8C-83A1-F6EECF244321}">
                <p14:modId xmlns:p14="http://schemas.microsoft.com/office/powerpoint/2010/main" val="1173318683"/>
              </p:ext>
            </p:extLst>
          </p:nvPr>
        </p:nvGraphicFramePr>
        <p:xfrm>
          <a:off x="6324600" y="3200400"/>
          <a:ext cx="1477962" cy="827087"/>
        </p:xfrm>
        <a:graphic>
          <a:graphicData uri="http://schemas.openxmlformats.org/presentationml/2006/ole">
            <mc:AlternateContent xmlns:mc="http://schemas.openxmlformats.org/markup-compatibility/2006">
              <mc:Choice xmlns:v="urn:schemas-microsoft-com:vml" Requires="v">
                <p:oleObj spid="_x0000_s287769" name="Equation" r:id="rId13" imgW="431800" imgH="241300" progId="Equation.DSMT4">
                  <p:embed/>
                </p:oleObj>
              </mc:Choice>
              <mc:Fallback>
                <p:oleObj name="Equation" r:id="rId13" imgW="431800" imgH="241300" progId="Equation.DSMT4">
                  <p:embed/>
                  <p:pic>
                    <p:nvPicPr>
                      <p:cNvPr id="0" name=""/>
                      <p:cNvPicPr>
                        <a:picLocks noChangeAspect="1" noChangeArrowheads="1"/>
                      </p:cNvPicPr>
                      <p:nvPr/>
                    </p:nvPicPr>
                    <p:blipFill>
                      <a:blip r:embed="rId14"/>
                      <a:srcRect/>
                      <a:stretch>
                        <a:fillRect/>
                      </a:stretch>
                    </p:blipFill>
                    <p:spPr bwMode="auto">
                      <a:xfrm>
                        <a:off x="6324600" y="3200400"/>
                        <a:ext cx="1477962" cy="827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438330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wipe(left)">
                                      <p:cBhvr>
                                        <p:cTn id="7" dur="5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8758"/>
                                        </p:tgtEl>
                                        <p:attrNameLst>
                                          <p:attrName>style.visibility</p:attrName>
                                        </p:attrNameLst>
                                      </p:cBhvr>
                                      <p:to>
                                        <p:strVal val="visible"/>
                                      </p:to>
                                    </p:set>
                                    <p:animEffect transition="in" filter="wipe(left)">
                                      <p:cBhvr>
                                        <p:cTn id="12" dur="500"/>
                                        <p:tgtEl>
                                          <p:spTgt spid="4587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4578">
                                            <p:txEl>
                                              <p:pRg st="1" end="1"/>
                                            </p:txEl>
                                          </p:spTgt>
                                        </p:tgtEl>
                                        <p:attrNameLst>
                                          <p:attrName>style.visibility</p:attrName>
                                        </p:attrNameLst>
                                      </p:cBhvr>
                                      <p:to>
                                        <p:strVal val="visible"/>
                                      </p:to>
                                    </p:set>
                                    <p:animEffect transition="in" filter="wipe(left)">
                                      <p:cBhvr>
                                        <p:cTn id="17" dur="500"/>
                                        <p:tgtEl>
                                          <p:spTgt spid="24578">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4582"/>
                                        </p:tgtEl>
                                        <p:attrNameLst>
                                          <p:attrName>style.visibility</p:attrName>
                                        </p:attrNameLst>
                                      </p:cBhvr>
                                      <p:to>
                                        <p:strVal val="visible"/>
                                      </p:to>
                                    </p:set>
                                    <p:animEffect transition="in" filter="wipe(down)">
                                      <p:cBhvr>
                                        <p:cTn id="20" dur="500"/>
                                        <p:tgtEl>
                                          <p:spTgt spid="2458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58759"/>
                                        </p:tgtEl>
                                        <p:attrNameLst>
                                          <p:attrName>style.visibility</p:attrName>
                                        </p:attrNameLst>
                                      </p:cBhvr>
                                      <p:to>
                                        <p:strVal val="visible"/>
                                      </p:to>
                                    </p:set>
                                    <p:animEffect transition="in" filter="wipe(left)">
                                      <p:cBhvr>
                                        <p:cTn id="25" dur="500"/>
                                        <p:tgtEl>
                                          <p:spTgt spid="45875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4578">
                                            <p:txEl>
                                              <p:pRg st="2" end="2"/>
                                            </p:txEl>
                                          </p:spTgt>
                                        </p:tgtEl>
                                        <p:attrNameLst>
                                          <p:attrName>style.visibility</p:attrName>
                                        </p:attrNameLst>
                                      </p:cBhvr>
                                      <p:to>
                                        <p:strVal val="visible"/>
                                      </p:to>
                                    </p:set>
                                    <p:animEffect transition="in" filter="wipe(left)">
                                      <p:cBhvr>
                                        <p:cTn id="30" dur="500"/>
                                        <p:tgtEl>
                                          <p:spTgt spid="2457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58760"/>
                                        </p:tgtEl>
                                        <p:attrNameLst>
                                          <p:attrName>style.visibility</p:attrName>
                                        </p:attrNameLst>
                                      </p:cBhvr>
                                      <p:to>
                                        <p:strVal val="visible"/>
                                      </p:to>
                                    </p:set>
                                    <p:animEffect transition="in" filter="wipe(left)">
                                      <p:cBhvr>
                                        <p:cTn id="35" dur="500"/>
                                        <p:tgtEl>
                                          <p:spTgt spid="45876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58763"/>
                                        </p:tgtEl>
                                        <p:attrNameLst>
                                          <p:attrName>style.visibility</p:attrName>
                                        </p:attrNameLst>
                                      </p:cBhvr>
                                      <p:to>
                                        <p:strVal val="visible"/>
                                      </p:to>
                                    </p:set>
                                    <p:animEffect transition="in" filter="wipe(left)">
                                      <p:cBhvr>
                                        <p:cTn id="40" dur="500"/>
                                        <p:tgtEl>
                                          <p:spTgt spid="45876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58764"/>
                                        </p:tgtEl>
                                        <p:attrNameLst>
                                          <p:attrName>style.visibility</p:attrName>
                                        </p:attrNameLst>
                                      </p:cBhvr>
                                      <p:to>
                                        <p:strVal val="visible"/>
                                      </p:to>
                                    </p:set>
                                    <p:animEffect transition="in" filter="wipe(left)">
                                      <p:cBhvr>
                                        <p:cTn id="45" dur="500"/>
                                        <p:tgtEl>
                                          <p:spTgt spid="45876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4578">
                                            <p:txEl>
                                              <p:pRg st="5" end="5"/>
                                            </p:txEl>
                                          </p:spTgt>
                                        </p:tgtEl>
                                        <p:attrNameLst>
                                          <p:attrName>style.visibility</p:attrName>
                                        </p:attrNameLst>
                                      </p:cBhvr>
                                      <p:to>
                                        <p:strVal val="visible"/>
                                      </p:to>
                                    </p:set>
                                    <p:animEffect transition="in" filter="wipe(left)">
                                      <p:cBhvr>
                                        <p:cTn id="50" dur="500"/>
                                        <p:tgtEl>
                                          <p:spTgt spid="245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76200"/>
            <a:ext cx="7772400" cy="1143000"/>
          </a:xfrm>
        </p:spPr>
        <p:txBody>
          <a:bodyPr/>
          <a:lstStyle/>
          <a:p>
            <a:r>
              <a:rPr lang="en-US" b="1" dirty="0" smtClean="0">
                <a:ea typeface="ＭＳ Ｐゴシック" pitchFamily="-84" charset="-128"/>
                <a:cs typeface="ＭＳ Ｐゴシック" pitchFamily="-84" charset="-128"/>
              </a:rPr>
              <a:t>Comparison of Classical and Quantum Mechanics</a:t>
            </a:r>
            <a:endParaRPr lang="en-US" b="1" dirty="0"/>
          </a:p>
        </p:txBody>
      </p:sp>
      <p:sp>
        <p:nvSpPr>
          <p:cNvPr id="3" name="Content Placeholder 2"/>
          <p:cNvSpPr>
            <a:spLocks noGrp="1"/>
          </p:cNvSpPr>
          <p:nvPr>
            <p:ph sz="quarter" idx="1"/>
          </p:nvPr>
        </p:nvSpPr>
        <p:spPr>
          <a:xfrm>
            <a:off x="228600" y="1295400"/>
            <a:ext cx="8686800" cy="4800600"/>
          </a:xfrm>
        </p:spPr>
        <p:txBody>
          <a:bodyPr/>
          <a:lstStyle/>
          <a:p>
            <a:pPr>
              <a:spcBef>
                <a:spcPts val="0"/>
              </a:spcBef>
              <a:buClr>
                <a:srgbClr val="3333CC"/>
              </a:buClr>
              <a:buSzPct val="65000"/>
              <a:buFont typeface="Arial"/>
              <a:buChar char="•"/>
            </a:pPr>
            <a:r>
              <a:rPr lang="en-US" dirty="0" smtClean="0">
                <a:solidFill>
                  <a:srgbClr val="3333CC"/>
                </a:solidFill>
              </a:rPr>
              <a:t>Newton’</a:t>
            </a:r>
            <a:r>
              <a:rPr lang="en-US" altLang="ja-JP" dirty="0" smtClean="0">
                <a:solidFill>
                  <a:srgbClr val="3333CC"/>
                </a:solidFill>
              </a:rPr>
              <a:t>s second law and Schrödinger’s wave equation are both differential equations.</a:t>
            </a:r>
          </a:p>
          <a:p>
            <a:pPr>
              <a:spcBef>
                <a:spcPts val="0"/>
              </a:spcBef>
              <a:buClr>
                <a:srgbClr val="3333CC"/>
              </a:buClr>
              <a:buSzPct val="65000"/>
              <a:buFont typeface="Arial"/>
              <a:buChar char="•"/>
            </a:pPr>
            <a:r>
              <a:rPr lang="en-US" dirty="0" smtClean="0">
                <a:solidFill>
                  <a:srgbClr val="3333CC"/>
                </a:solidFill>
              </a:rPr>
              <a:t>Newton’</a:t>
            </a:r>
            <a:r>
              <a:rPr lang="en-US" altLang="ja-JP" dirty="0" smtClean="0">
                <a:solidFill>
                  <a:srgbClr val="3333CC"/>
                </a:solidFill>
              </a:rPr>
              <a:t>s second law can be derived from the Schrödinger wave equation, so the latter is the more fundamental.</a:t>
            </a:r>
          </a:p>
          <a:p>
            <a:pPr>
              <a:spcBef>
                <a:spcPts val="0"/>
              </a:spcBef>
              <a:buClr>
                <a:srgbClr val="3333CC"/>
              </a:buClr>
              <a:buSzPct val="65000"/>
              <a:buFont typeface="Arial"/>
              <a:buChar char="•"/>
            </a:pPr>
            <a:r>
              <a:rPr lang="en-US" dirty="0" smtClean="0">
                <a:solidFill>
                  <a:srgbClr val="3333CC"/>
                </a:solidFill>
              </a:rPr>
              <a:t>Classical mechanics only appears to be more precise because it deals with macroscopic phenomena. The underlying uncertainties in macroscopic measurements are just too small to be significant due to the small size of the Planck’s constant</a:t>
            </a:r>
          </a:p>
          <a:p>
            <a:pPr>
              <a:buFont typeface="Arial"/>
              <a:buChar char="•"/>
            </a:pPr>
            <a:endParaRPr lang="en-US" dirty="0"/>
          </a:p>
        </p:txBody>
      </p:sp>
      <p:sp>
        <p:nvSpPr>
          <p:cNvPr id="7" name="Date Placeholder 6"/>
          <p:cNvSpPr>
            <a:spLocks noGrp="1"/>
          </p:cNvSpPr>
          <p:nvPr>
            <p:ph type="dt" sz="half" idx="10"/>
          </p:nvPr>
        </p:nvSpPr>
        <p:spPr/>
        <p:txBody>
          <a:bodyPr/>
          <a:lstStyle/>
          <a:p>
            <a:pPr>
              <a:defRPr/>
            </a:pPr>
            <a:r>
              <a:rPr lang="en-US" smtClean="0"/>
              <a:t>Wednesday, Mar. 26, 2014</a:t>
            </a:r>
            <a:endParaRPr lang="en-US"/>
          </a:p>
        </p:txBody>
      </p:sp>
      <p:sp>
        <p:nvSpPr>
          <p:cNvPr id="8" name="Footer Placeholder 7"/>
          <p:cNvSpPr>
            <a:spLocks noGrp="1"/>
          </p:cNvSpPr>
          <p:nvPr>
            <p:ph type="ftr" sz="quarter" idx="11"/>
          </p:nvPr>
        </p:nvSpPr>
        <p:spPr/>
        <p:txBody>
          <a:bodyPr/>
          <a:lstStyle/>
          <a:p>
            <a:pPr>
              <a:defRPr/>
            </a:pPr>
            <a:r>
              <a:rPr lang="nl-NL" smtClean="0"/>
              <a:t>PHYS 3313-001, Spring 2014                      Dr. Jaehoon Yu</a:t>
            </a:r>
            <a:endParaRPr lang="en-US"/>
          </a:p>
        </p:txBody>
      </p:sp>
      <p:sp>
        <p:nvSpPr>
          <p:cNvPr id="9" name="Slide Number Placeholder 8"/>
          <p:cNvSpPr>
            <a:spLocks noGrp="1"/>
          </p:cNvSpPr>
          <p:nvPr>
            <p:ph type="sldNum" sz="quarter" idx="12"/>
          </p:nvPr>
        </p:nvSpPr>
        <p:spPr/>
        <p:txBody>
          <a:bodyPr/>
          <a:lstStyle/>
          <a:p>
            <a:pPr>
              <a:defRPr/>
            </a:pPr>
            <a:fld id="{633D2C0A-C00C-6D49-85C5-A00CF6C3B057}" type="slidenum">
              <a:rPr lang="en-US" smtClean="0"/>
              <a:pPr>
                <a:defRPr/>
              </a:pPr>
              <a:t>18</a:t>
            </a:fld>
            <a:endParaRPr lang="en-US"/>
          </a:p>
        </p:txBody>
      </p:sp>
    </p:spTree>
    <p:extLst>
      <p:ext uri="{BB962C8B-B14F-4D97-AF65-F5344CB8AC3E}">
        <p14:creationId xmlns:p14="http://schemas.microsoft.com/office/powerpoint/2010/main" val="35360782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5"/>
          <p:cNvSpPr>
            <a:spLocks noGrp="1" noChangeArrowheads="1"/>
          </p:cNvSpPr>
          <p:nvPr>
            <p:ph type="title"/>
          </p:nvPr>
        </p:nvSpPr>
        <p:spPr>
          <a:xfrm>
            <a:off x="457200" y="76200"/>
            <a:ext cx="8229600" cy="788987"/>
          </a:xfrm>
        </p:spPr>
        <p:txBody>
          <a:bodyPr/>
          <a:lstStyle/>
          <a:p>
            <a:pPr eaLnBrk="1" hangingPunct="1"/>
            <a:r>
              <a:rPr lang="en-US" sz="4800" b="1" dirty="0" smtClean="0">
                <a:ea typeface="ＭＳ Ｐゴシック" pitchFamily="-84" charset="-128"/>
                <a:cs typeface="ＭＳ Ｐゴシック" pitchFamily="-84" charset="-128"/>
              </a:rPr>
              <a:t>Expectation </a:t>
            </a:r>
            <a:r>
              <a:rPr lang="en-US" sz="4800" b="1" dirty="0">
                <a:ea typeface="ＭＳ Ｐゴシック" pitchFamily="-84" charset="-128"/>
                <a:cs typeface="ＭＳ Ｐゴシック" pitchFamily="-84" charset="-128"/>
              </a:rPr>
              <a:t>Values</a:t>
            </a:r>
          </a:p>
        </p:txBody>
      </p:sp>
      <p:sp>
        <p:nvSpPr>
          <p:cNvPr id="26626" name="Rectangle 3"/>
          <p:cNvSpPr>
            <a:spLocks noGrp="1" noChangeArrowheads="1"/>
          </p:cNvSpPr>
          <p:nvPr>
            <p:ph type="body" sz="half" idx="1"/>
          </p:nvPr>
        </p:nvSpPr>
        <p:spPr>
          <a:xfrm>
            <a:off x="457200" y="914400"/>
            <a:ext cx="8383588" cy="4802188"/>
          </a:xfrm>
        </p:spPr>
        <p:txBody>
          <a:bodyPr/>
          <a:lstStyle/>
          <a:p>
            <a:pPr eaLnBrk="1" hangingPunct="1"/>
            <a:r>
              <a:rPr lang="en-US" sz="2400" dirty="0" smtClean="0">
                <a:ea typeface="ＭＳ Ｐゴシック" pitchFamily="-84" charset="-128"/>
                <a:cs typeface="ＭＳ Ｐゴシック" pitchFamily="-84" charset="-128"/>
              </a:rPr>
              <a:t>In quantum mechanics, measurements can only be expressed in terms of average behaviors since precision measurement of each event is impossible (what principle is this?)</a:t>
            </a:r>
          </a:p>
          <a:p>
            <a:pPr eaLnBrk="1" hangingPunct="1"/>
            <a:r>
              <a:rPr lang="en-US" sz="2400" dirty="0" smtClean="0">
                <a:ea typeface="ＭＳ Ｐゴシック" pitchFamily="-84" charset="-128"/>
                <a:cs typeface="ＭＳ Ｐゴシック" pitchFamily="-84" charset="-128"/>
              </a:rPr>
              <a:t>The </a:t>
            </a:r>
            <a:r>
              <a:rPr lang="en-US" sz="2400" b="1" dirty="0">
                <a:ea typeface="ＭＳ Ｐゴシック" pitchFamily="-84" charset="-128"/>
                <a:cs typeface="ＭＳ Ｐゴシック" pitchFamily="-84" charset="-128"/>
              </a:rPr>
              <a:t>expectation value</a:t>
            </a:r>
            <a:r>
              <a:rPr lang="en-US" sz="2400" dirty="0">
                <a:ea typeface="ＭＳ Ｐゴシック" pitchFamily="-84" charset="-128"/>
                <a:cs typeface="ＭＳ Ｐゴシック" pitchFamily="-84" charset="-128"/>
              </a:rPr>
              <a:t> is the expected result of the average of many measurements of a given quantity. The expectation value of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is denoted by &lt;</a:t>
            </a:r>
            <a:r>
              <a:rPr lang="en-US" sz="2400" i="1" dirty="0" err="1">
                <a:ea typeface="ＭＳ Ｐゴシック" pitchFamily="-84" charset="-128"/>
                <a:cs typeface="ＭＳ Ｐゴシック" pitchFamily="-84" charset="-128"/>
              </a:rPr>
              <a:t>x</a:t>
            </a:r>
            <a:r>
              <a:rPr lang="en-US" sz="2400" dirty="0" smtClean="0">
                <a:ea typeface="ＭＳ Ｐゴシック" pitchFamily="-84" charset="-128"/>
                <a:cs typeface="ＭＳ Ｐゴシック" pitchFamily="-84" charset="-128"/>
              </a:rPr>
              <a:t>&gt;.</a:t>
            </a:r>
          </a:p>
          <a:p>
            <a:pPr eaLnBrk="1" hangingPunct="1"/>
            <a:r>
              <a:rPr lang="en-US" sz="2400" dirty="0">
                <a:ea typeface="ＭＳ Ｐゴシック" pitchFamily="-84" charset="-128"/>
                <a:cs typeface="ＭＳ Ｐゴシック" pitchFamily="-84" charset="-128"/>
              </a:rPr>
              <a:t>Any measurable </a:t>
            </a:r>
            <a:r>
              <a:rPr lang="en-US" sz="2400" dirty="0" smtClean="0">
                <a:ea typeface="ＭＳ Ｐゴシック" pitchFamily="-84" charset="-128"/>
                <a:cs typeface="ＭＳ Ｐゴシック" pitchFamily="-84" charset="-128"/>
              </a:rPr>
              <a:t>quantity </a:t>
            </a:r>
            <a:r>
              <a:rPr lang="en-US" sz="2400" dirty="0">
                <a:ea typeface="ＭＳ Ｐゴシック" pitchFamily="-84" charset="-128"/>
                <a:cs typeface="ＭＳ Ｐゴシック" pitchFamily="-84" charset="-128"/>
              </a:rPr>
              <a:t>for which we can calculate the expectation value is called a </a:t>
            </a:r>
            <a:r>
              <a:rPr lang="en-US" sz="2400" b="1" u="sng" dirty="0">
                <a:solidFill>
                  <a:srgbClr val="800000"/>
                </a:solidFill>
                <a:ea typeface="ＭＳ Ｐゴシック" pitchFamily="-84" charset="-128"/>
                <a:cs typeface="ＭＳ Ｐゴシック" pitchFamily="-84" charset="-128"/>
              </a:rPr>
              <a:t>physical observable</a:t>
            </a:r>
            <a:r>
              <a:rPr lang="en-US" sz="2400" dirty="0">
                <a:ea typeface="ＭＳ Ｐゴシック" pitchFamily="-84" charset="-128"/>
                <a:cs typeface="ＭＳ Ｐゴシック" pitchFamily="-84" charset="-128"/>
              </a:rPr>
              <a:t>. The expectation values of physical observables (for example, position, linear momentum, angular momentum, and energy) must be real, because the experimental results of measurements are real.</a:t>
            </a:r>
          </a:p>
          <a:p>
            <a:pPr eaLnBrk="1" hangingPunct="1"/>
            <a:r>
              <a:rPr lang="en-US" sz="2400" dirty="0">
                <a:ea typeface="ＭＳ Ｐゴシック" pitchFamily="-84" charset="-128"/>
                <a:cs typeface="ＭＳ Ｐゴシック" pitchFamily="-84" charset="-128"/>
              </a:rPr>
              <a:t>The average value of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is </a:t>
            </a:r>
          </a:p>
        </p:txBody>
      </p:sp>
      <p:sp>
        <p:nvSpPr>
          <p:cNvPr id="5" name="Date Placeholder 4"/>
          <p:cNvSpPr>
            <a:spLocks noGrp="1"/>
          </p:cNvSpPr>
          <p:nvPr>
            <p:ph type="dt" sz="half" idx="10"/>
          </p:nvPr>
        </p:nvSpPr>
        <p:spPr/>
        <p:txBody>
          <a:bodyPr/>
          <a:lstStyle/>
          <a:p>
            <a:pPr>
              <a:defRPr/>
            </a:pPr>
            <a:r>
              <a:rPr lang="en-US" smtClean="0"/>
              <a:t>Wednesday, Mar. 26, 2014</a:t>
            </a:r>
            <a:endParaRPr lang="en-US"/>
          </a:p>
        </p:txBody>
      </p:sp>
      <p:sp>
        <p:nvSpPr>
          <p:cNvPr id="6" name="Slide Number Placeholder 5"/>
          <p:cNvSpPr>
            <a:spLocks noGrp="1"/>
          </p:cNvSpPr>
          <p:nvPr>
            <p:ph type="sldNum" sz="quarter" idx="12"/>
          </p:nvPr>
        </p:nvSpPr>
        <p:spPr/>
        <p:txBody>
          <a:bodyPr/>
          <a:lstStyle/>
          <a:p>
            <a:fld id="{FDDAF44D-5BDC-464D-BFC2-357404B9B058}" type="slidenum">
              <a:rPr lang="en-US" smtClean="0"/>
              <a:pPr/>
              <a:t>19</a:t>
            </a:fld>
            <a:endParaRPr lang="en-US"/>
          </a:p>
        </p:txBody>
      </p:sp>
      <p:sp>
        <p:nvSpPr>
          <p:cNvPr id="7" name="Footer Placeholder 6"/>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60802" name="Object 2"/>
          <p:cNvGraphicFramePr>
            <a:graphicFrameLocks noChangeAspect="1"/>
          </p:cNvGraphicFramePr>
          <p:nvPr>
            <p:extLst>
              <p:ext uri="{D42A27DB-BD31-4B8C-83A1-F6EECF244321}">
                <p14:modId xmlns:p14="http://schemas.microsoft.com/office/powerpoint/2010/main" val="565928914"/>
              </p:ext>
            </p:extLst>
          </p:nvPr>
        </p:nvGraphicFramePr>
        <p:xfrm>
          <a:off x="3962400" y="5172075"/>
          <a:ext cx="4110038" cy="781050"/>
        </p:xfrm>
        <a:graphic>
          <a:graphicData uri="http://schemas.openxmlformats.org/presentationml/2006/ole">
            <mc:AlternateContent xmlns:mc="http://schemas.openxmlformats.org/markup-compatibility/2006">
              <mc:Choice xmlns:v="urn:schemas-microsoft-com:vml" Requires="v">
                <p:oleObj spid="_x0000_s288776" name="Equation" r:id="rId3" imgW="2273300" imgH="431800" progId="Equation.DSMT4">
                  <p:embed/>
                </p:oleObj>
              </mc:Choice>
              <mc:Fallback>
                <p:oleObj name="Equation" r:id="rId3" imgW="2273300" imgH="431800" progId="Equation.DSMT4">
                  <p:embed/>
                  <p:pic>
                    <p:nvPicPr>
                      <p:cNvPr id="0" name=""/>
                      <p:cNvPicPr>
                        <a:picLocks noChangeAspect="1" noChangeArrowheads="1"/>
                      </p:cNvPicPr>
                      <p:nvPr/>
                    </p:nvPicPr>
                    <p:blipFill>
                      <a:blip r:embed="rId4"/>
                      <a:srcRect/>
                      <a:stretch>
                        <a:fillRect/>
                      </a:stretch>
                    </p:blipFill>
                    <p:spPr bwMode="auto">
                      <a:xfrm>
                        <a:off x="3962400" y="5172075"/>
                        <a:ext cx="4110038" cy="781050"/>
                      </a:xfrm>
                      <a:prstGeom prst="rect">
                        <a:avLst/>
                      </a:prstGeom>
                      <a:noFill/>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3578638948"/>
              </p:ext>
            </p:extLst>
          </p:nvPr>
        </p:nvGraphicFramePr>
        <p:xfrm>
          <a:off x="7997825" y="4953000"/>
          <a:ext cx="917575" cy="1219200"/>
        </p:xfrm>
        <a:graphic>
          <a:graphicData uri="http://schemas.openxmlformats.org/presentationml/2006/ole">
            <mc:AlternateContent xmlns:mc="http://schemas.openxmlformats.org/markup-compatibility/2006">
              <mc:Choice xmlns:v="urn:schemas-microsoft-com:vml" Requires="v">
                <p:oleObj spid="_x0000_s288777" name="Equation" r:id="rId5" imgW="508000" imgH="673100" progId="Equation.DSMT4">
                  <p:embed/>
                </p:oleObj>
              </mc:Choice>
              <mc:Fallback>
                <p:oleObj name="Equation" r:id="rId5" imgW="508000" imgH="673100" progId="Equation.DSMT4">
                  <p:embed/>
                  <p:pic>
                    <p:nvPicPr>
                      <p:cNvPr id="0" name=""/>
                      <p:cNvPicPr>
                        <a:picLocks noChangeAspect="1" noChangeArrowheads="1"/>
                      </p:cNvPicPr>
                      <p:nvPr/>
                    </p:nvPicPr>
                    <p:blipFill>
                      <a:blip r:embed="rId6"/>
                      <a:srcRect/>
                      <a:stretch>
                        <a:fillRect/>
                      </a:stretch>
                    </p:blipFill>
                    <p:spPr bwMode="auto">
                      <a:xfrm>
                        <a:off x="7997825" y="4953000"/>
                        <a:ext cx="917575" cy="1219200"/>
                      </a:xfrm>
                      <a:prstGeom prst="rect">
                        <a:avLst/>
                      </a:prstGeom>
                      <a:noFill/>
                    </p:spPr>
                  </p:pic>
                </p:oleObj>
              </mc:Fallback>
            </mc:AlternateContent>
          </a:graphicData>
        </a:graphic>
      </p:graphicFrame>
    </p:spTree>
    <p:extLst>
      <p:ext uri="{BB962C8B-B14F-4D97-AF65-F5344CB8AC3E}">
        <p14:creationId xmlns:p14="http://schemas.microsoft.com/office/powerpoint/2010/main" val="400842903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wipe(left)">
                                      <p:cBhvr>
                                        <p:cTn id="7" dur="500"/>
                                        <p:tgtEl>
                                          <p:spTgt spid="26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6626">
                                            <p:txEl>
                                              <p:pRg st="1" end="1"/>
                                            </p:txEl>
                                          </p:spTgt>
                                        </p:tgtEl>
                                        <p:attrNameLst>
                                          <p:attrName>style.visibility</p:attrName>
                                        </p:attrNameLst>
                                      </p:cBhvr>
                                      <p:to>
                                        <p:strVal val="visible"/>
                                      </p:to>
                                    </p:set>
                                    <p:animEffect transition="in" filter="wipe(left)">
                                      <p:cBhvr>
                                        <p:cTn id="12" dur="500"/>
                                        <p:tgtEl>
                                          <p:spTgt spid="266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6626">
                                            <p:txEl>
                                              <p:pRg st="2" end="2"/>
                                            </p:txEl>
                                          </p:spTgt>
                                        </p:tgtEl>
                                        <p:attrNameLst>
                                          <p:attrName>style.visibility</p:attrName>
                                        </p:attrNameLst>
                                      </p:cBhvr>
                                      <p:to>
                                        <p:strVal val="visible"/>
                                      </p:to>
                                    </p:set>
                                    <p:animEffect transition="in" filter="wipe(left)">
                                      <p:cBhvr>
                                        <p:cTn id="17" dur="500"/>
                                        <p:tgtEl>
                                          <p:spTgt spid="266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6626">
                                            <p:txEl>
                                              <p:pRg st="3" end="3"/>
                                            </p:txEl>
                                          </p:spTgt>
                                        </p:tgtEl>
                                        <p:attrNameLst>
                                          <p:attrName>style.visibility</p:attrName>
                                        </p:attrNameLst>
                                      </p:cBhvr>
                                      <p:to>
                                        <p:strVal val="visible"/>
                                      </p:to>
                                    </p:set>
                                    <p:animEffect transition="in" filter="wipe(left)">
                                      <p:cBhvr>
                                        <p:cTn id="22" dur="500"/>
                                        <p:tgtEl>
                                          <p:spTgt spid="266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60802"/>
                                        </p:tgtEl>
                                        <p:attrNameLst>
                                          <p:attrName>style.visibility</p:attrName>
                                        </p:attrNameLst>
                                      </p:cBhvr>
                                      <p:to>
                                        <p:strVal val="visible"/>
                                      </p:to>
                                    </p:set>
                                    <p:animEffect transition="in" filter="wipe(left)">
                                      <p:cBhvr>
                                        <p:cTn id="27" dur="500"/>
                                        <p:tgtEl>
                                          <p:spTgt spid="46080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Wednesday, Mar. 26, 2014</a:t>
            </a:r>
            <a:endParaRPr lang="en-US"/>
          </a:p>
        </p:txBody>
      </p:sp>
      <p:sp>
        <p:nvSpPr>
          <p:cNvPr id="5" name="Footer Placeholder 4"/>
          <p:cNvSpPr>
            <a:spLocks noGrp="1"/>
          </p:cNvSpPr>
          <p:nvPr>
            <p:ph type="ftr" sz="quarter" idx="11"/>
          </p:nvPr>
        </p:nvSpPr>
        <p:spPr/>
        <p:txBody>
          <a:bodyPr/>
          <a:lstStyle/>
          <a:p>
            <a:pPr>
              <a:defRPr/>
            </a:pPr>
            <a:r>
              <a:rPr lang="nl-NL" smtClean="0"/>
              <a:t>PHYS 3313-001, Spring 2014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685800" y="-76200"/>
            <a:ext cx="7772400" cy="762000"/>
          </a:xfrm>
        </p:spPr>
        <p:txBody>
          <a:bodyPr/>
          <a:lstStyle/>
          <a:p>
            <a:pPr eaLnBrk="1" hangingPunct="1"/>
            <a:r>
              <a:rPr lang="en-US" sz="5400"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85800"/>
            <a:ext cx="8305800" cy="5486400"/>
          </a:xfrm>
        </p:spPr>
        <p:txBody>
          <a:bodyPr/>
          <a:lstStyle/>
          <a:p>
            <a:pPr eaLnBrk="1" hangingPunct="1"/>
            <a:r>
              <a:rPr lang="en-US" dirty="0" smtClean="0"/>
              <a:t>Research paper template has been uploaded onto the class web page link to research</a:t>
            </a:r>
            <a:endParaRPr lang="en-US" dirty="0"/>
          </a:p>
          <a:p>
            <a:pPr eaLnBrk="1" hangingPunct="1"/>
            <a:r>
              <a:rPr lang="en-US" dirty="0" smtClean="0"/>
              <a:t>Special colloquium on April 2, triple extra credit</a:t>
            </a:r>
          </a:p>
          <a:p>
            <a:pPr eaLnBrk="1" hangingPunct="1"/>
            <a:r>
              <a:rPr lang="en-US" dirty="0" smtClean="0"/>
              <a:t>Colloquium this Wednesday at 4pm in SH101</a:t>
            </a:r>
          </a:p>
        </p:txBody>
      </p:sp>
    </p:spTree>
    <p:extLst>
      <p:ext uri="{BB962C8B-B14F-4D97-AF65-F5344CB8AC3E}">
        <p14:creationId xmlns:p14="http://schemas.microsoft.com/office/powerpoint/2010/main" val="2660341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49213"/>
            <a:ext cx="8229600" cy="712787"/>
          </a:xfrm>
        </p:spPr>
        <p:txBody>
          <a:bodyPr/>
          <a:lstStyle/>
          <a:p>
            <a:pPr eaLnBrk="1" hangingPunct="1"/>
            <a:r>
              <a:rPr lang="en-US" b="1" dirty="0">
                <a:ea typeface="ＭＳ Ｐゴシック" pitchFamily="-84" charset="-128"/>
                <a:cs typeface="ＭＳ Ｐゴシック" pitchFamily="-84" charset="-128"/>
              </a:rPr>
              <a:t>Continuous Expectation Values</a:t>
            </a:r>
          </a:p>
        </p:txBody>
      </p:sp>
      <p:sp>
        <p:nvSpPr>
          <p:cNvPr id="27650" name="Rectangle 3"/>
          <p:cNvSpPr>
            <a:spLocks noGrp="1" noChangeArrowheads="1"/>
          </p:cNvSpPr>
          <p:nvPr>
            <p:ph type="body" sz="half" idx="1"/>
          </p:nvPr>
        </p:nvSpPr>
        <p:spPr>
          <a:xfrm>
            <a:off x="381000" y="838200"/>
            <a:ext cx="4649788" cy="4725988"/>
          </a:xfrm>
        </p:spPr>
        <p:txBody>
          <a:bodyPr/>
          <a:lstStyle/>
          <a:p>
            <a:pPr eaLnBrk="1" hangingPunct="1"/>
            <a:r>
              <a:rPr lang="en-US" sz="2800" dirty="0">
                <a:ea typeface="ＭＳ Ｐゴシック" pitchFamily="-84" charset="-128"/>
                <a:cs typeface="ＭＳ Ｐゴシック" pitchFamily="-84" charset="-128"/>
              </a:rPr>
              <a:t>We can change from discrete to continuous variables by using the probability </a:t>
            </a:r>
            <a:r>
              <a:rPr lang="en-US" sz="2800" i="1" dirty="0" err="1">
                <a:ea typeface="ＭＳ Ｐゴシック" pitchFamily="-84" charset="-128"/>
                <a:cs typeface="ＭＳ Ｐゴシック" pitchFamily="-84" charset="-128"/>
              </a:rPr>
              <a:t>P</a:t>
            </a:r>
            <a:r>
              <a:rPr lang="en-US" sz="2800" dirty="0" err="1">
                <a:ea typeface="ＭＳ Ｐゴシック" pitchFamily="-84" charset="-128"/>
                <a:cs typeface="ＭＳ Ｐゴシック" pitchFamily="-84" charset="-128"/>
              </a:rPr>
              <a:t>(</a:t>
            </a:r>
            <a:r>
              <a:rPr lang="en-US" sz="2800" i="1" dirty="0" err="1">
                <a:ea typeface="ＭＳ Ｐゴシック" pitchFamily="-84" charset="-128"/>
                <a:cs typeface="ＭＳ Ｐゴシック" pitchFamily="-84" charset="-128"/>
              </a:rPr>
              <a:t>x</a:t>
            </a:r>
            <a:r>
              <a:rPr lang="en-US" sz="2800" dirty="0" err="1">
                <a:ea typeface="ＭＳ Ｐゴシック" pitchFamily="-84" charset="-128"/>
                <a:cs typeface="ＭＳ Ｐゴシック" pitchFamily="-84" charset="-128"/>
              </a:rPr>
              <a:t>,</a:t>
            </a:r>
            <a:r>
              <a:rPr lang="en-US" sz="2800" i="1" dirty="0" err="1">
                <a:ea typeface="ＭＳ Ｐゴシック" pitchFamily="-84" charset="-128"/>
                <a:cs typeface="ＭＳ Ｐゴシック" pitchFamily="-84" charset="-128"/>
              </a:rPr>
              <a:t>t</a:t>
            </a:r>
            <a:r>
              <a:rPr lang="en-US" sz="2800" dirty="0">
                <a:ea typeface="ＭＳ Ｐゴシック" pitchFamily="-84" charset="-128"/>
                <a:cs typeface="ＭＳ Ｐゴシック" pitchFamily="-84" charset="-128"/>
              </a:rPr>
              <a:t>) of observing the particle at a particular </a:t>
            </a:r>
            <a:r>
              <a:rPr lang="en-US" sz="2800" i="1" dirty="0" err="1">
                <a:ea typeface="ＭＳ Ｐゴシック" pitchFamily="-84" charset="-128"/>
                <a:cs typeface="ＭＳ Ｐゴシック" pitchFamily="-84" charset="-128"/>
              </a:rPr>
              <a:t>x</a:t>
            </a:r>
            <a:r>
              <a:rPr lang="en-US" sz="2800" dirty="0" smtClean="0">
                <a:ea typeface="ＭＳ Ｐゴシック" pitchFamily="-84" charset="-128"/>
                <a:cs typeface="ＭＳ Ｐゴシック" pitchFamily="-84" charset="-128"/>
              </a:rPr>
              <a:t>.</a:t>
            </a:r>
          </a:p>
          <a:p>
            <a:pPr eaLnBrk="1" hangingPunct="1"/>
            <a:r>
              <a:rPr lang="en-US" sz="2800" dirty="0">
                <a:ea typeface="ＭＳ Ｐゴシック" pitchFamily="-84" charset="-128"/>
                <a:cs typeface="ＭＳ Ｐゴシック" pitchFamily="-84" charset="-128"/>
              </a:rPr>
              <a:t>Using the wave function, the expectation value is</a:t>
            </a:r>
            <a:r>
              <a:rPr lang="en-US" sz="2800" dirty="0" smtClean="0">
                <a:ea typeface="ＭＳ Ｐゴシック" pitchFamily="-84" charset="-128"/>
                <a:cs typeface="ＭＳ Ｐゴシック" pitchFamily="-84" charset="-128"/>
              </a:rPr>
              <a:t>:</a:t>
            </a:r>
          </a:p>
          <a:p>
            <a:pPr eaLnBrk="1" hangingPunct="1"/>
            <a:r>
              <a:rPr lang="en-US" sz="2800" dirty="0">
                <a:ea typeface="ＭＳ Ｐゴシック" pitchFamily="-84" charset="-128"/>
                <a:cs typeface="ＭＳ Ｐゴシック" pitchFamily="-84" charset="-128"/>
              </a:rPr>
              <a:t>The expectation value of any function </a:t>
            </a:r>
            <a:r>
              <a:rPr lang="en-US" sz="2800" i="1" dirty="0" err="1">
                <a:ea typeface="ＭＳ Ｐゴシック" pitchFamily="-84" charset="-128"/>
                <a:cs typeface="ＭＳ Ｐゴシック" pitchFamily="-84" charset="-128"/>
              </a:rPr>
              <a:t>g</a:t>
            </a:r>
            <a:r>
              <a:rPr lang="en-US" sz="2800" dirty="0" err="1">
                <a:ea typeface="ＭＳ Ｐゴシック" pitchFamily="-84" charset="-128"/>
                <a:cs typeface="ＭＳ Ｐゴシック" pitchFamily="-84" charset="-128"/>
              </a:rPr>
              <a:t>(</a:t>
            </a:r>
            <a:r>
              <a:rPr lang="en-US" sz="2800" i="1" dirty="0" err="1">
                <a:ea typeface="ＭＳ Ｐゴシック" pitchFamily="-84" charset="-128"/>
                <a:cs typeface="ＭＳ Ｐゴシック" pitchFamily="-84" charset="-128"/>
              </a:rPr>
              <a:t>x</a:t>
            </a:r>
            <a:r>
              <a:rPr lang="en-US" sz="2800" dirty="0">
                <a:ea typeface="ＭＳ Ｐゴシック" pitchFamily="-84" charset="-128"/>
                <a:cs typeface="ＭＳ Ｐゴシック" pitchFamily="-84" charset="-128"/>
              </a:rPr>
              <a:t>) for a normalized wave function:</a:t>
            </a:r>
          </a:p>
          <a:p>
            <a:pPr eaLnBrk="1" hangingPunct="1"/>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Wednesday, Mar. 26, 2014</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20</a:t>
            </a:fld>
            <a:endParaRPr lang="en-US"/>
          </a:p>
        </p:txBody>
      </p:sp>
      <p:sp>
        <p:nvSpPr>
          <p:cNvPr id="9" name="Footer Placeholder 8"/>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61826" name="Object 2"/>
          <p:cNvGraphicFramePr>
            <a:graphicFrameLocks noChangeAspect="1"/>
          </p:cNvGraphicFramePr>
          <p:nvPr>
            <p:extLst>
              <p:ext uri="{D42A27DB-BD31-4B8C-83A1-F6EECF244321}">
                <p14:modId xmlns:p14="http://schemas.microsoft.com/office/powerpoint/2010/main" val="1513949358"/>
              </p:ext>
            </p:extLst>
          </p:nvPr>
        </p:nvGraphicFramePr>
        <p:xfrm>
          <a:off x="5500688" y="807972"/>
          <a:ext cx="2957512" cy="1782828"/>
        </p:xfrm>
        <a:graphic>
          <a:graphicData uri="http://schemas.openxmlformats.org/presentationml/2006/ole">
            <mc:AlternateContent xmlns:mc="http://schemas.openxmlformats.org/markup-compatibility/2006">
              <mc:Choice xmlns:v="urn:schemas-microsoft-com:vml" Requires="v">
                <p:oleObj spid="_x0000_s289803" name="Equation" r:id="rId3" imgW="1054100" imgH="635000" progId="Equation.DSMT4">
                  <p:embed/>
                </p:oleObj>
              </mc:Choice>
              <mc:Fallback>
                <p:oleObj name="Equation" r:id="rId3" imgW="1054100" imgH="635000" progId="Equation.DSMT4">
                  <p:embed/>
                  <p:pic>
                    <p:nvPicPr>
                      <p:cNvPr id="0" name=""/>
                      <p:cNvPicPr>
                        <a:picLocks noChangeAspect="1" noChangeArrowheads="1"/>
                      </p:cNvPicPr>
                      <p:nvPr/>
                    </p:nvPicPr>
                    <p:blipFill>
                      <a:blip r:embed="rId4"/>
                      <a:srcRect/>
                      <a:stretch>
                        <a:fillRect/>
                      </a:stretch>
                    </p:blipFill>
                    <p:spPr bwMode="auto">
                      <a:xfrm>
                        <a:off x="5500688" y="807972"/>
                        <a:ext cx="2957512" cy="1782828"/>
                      </a:xfrm>
                      <a:prstGeom prst="rect">
                        <a:avLst/>
                      </a:prstGeom>
                      <a:noFill/>
                      <a:ln>
                        <a:noFill/>
                      </a:ln>
                    </p:spPr>
                  </p:pic>
                </p:oleObj>
              </mc:Fallback>
            </mc:AlternateContent>
          </a:graphicData>
        </a:graphic>
      </p:graphicFrame>
      <p:graphicFrame>
        <p:nvGraphicFramePr>
          <p:cNvPr id="461827" name="Object 3"/>
          <p:cNvGraphicFramePr>
            <a:graphicFrameLocks noChangeAspect="1"/>
          </p:cNvGraphicFramePr>
          <p:nvPr>
            <p:extLst>
              <p:ext uri="{D42A27DB-BD31-4B8C-83A1-F6EECF244321}">
                <p14:modId xmlns:p14="http://schemas.microsoft.com/office/powerpoint/2010/main" val="3637398171"/>
              </p:ext>
            </p:extLst>
          </p:nvPr>
        </p:nvGraphicFramePr>
        <p:xfrm>
          <a:off x="4866430" y="2667000"/>
          <a:ext cx="4052146" cy="1524000"/>
        </p:xfrm>
        <a:graphic>
          <a:graphicData uri="http://schemas.openxmlformats.org/presentationml/2006/ole">
            <mc:AlternateContent xmlns:mc="http://schemas.openxmlformats.org/markup-compatibility/2006">
              <mc:Choice xmlns:v="urn:schemas-microsoft-com:vml" Requires="v">
                <p:oleObj spid="_x0000_s289804" name="Equation" r:id="rId5" imgW="1689100" imgH="635000" progId="Equation.DSMT4">
                  <p:embed/>
                </p:oleObj>
              </mc:Choice>
              <mc:Fallback>
                <p:oleObj name="Equation" r:id="rId5" imgW="1689100" imgH="635000" progId="Equation.DSMT4">
                  <p:embed/>
                  <p:pic>
                    <p:nvPicPr>
                      <p:cNvPr id="0" name=""/>
                      <p:cNvPicPr>
                        <a:picLocks noChangeAspect="1" noChangeArrowheads="1"/>
                      </p:cNvPicPr>
                      <p:nvPr/>
                    </p:nvPicPr>
                    <p:blipFill>
                      <a:blip r:embed="rId6"/>
                      <a:srcRect/>
                      <a:stretch>
                        <a:fillRect/>
                      </a:stretch>
                    </p:blipFill>
                    <p:spPr bwMode="auto">
                      <a:xfrm>
                        <a:off x="4866430" y="2667000"/>
                        <a:ext cx="4052146" cy="1524000"/>
                      </a:xfrm>
                      <a:prstGeom prst="rect">
                        <a:avLst/>
                      </a:prstGeom>
                      <a:noFill/>
                      <a:ln>
                        <a:noFill/>
                      </a:ln>
                    </p:spPr>
                  </p:pic>
                </p:oleObj>
              </mc:Fallback>
            </mc:AlternateContent>
          </a:graphicData>
        </a:graphic>
      </p:graphicFrame>
      <p:graphicFrame>
        <p:nvGraphicFramePr>
          <p:cNvPr id="461828" name="Object 4"/>
          <p:cNvGraphicFramePr>
            <a:graphicFrameLocks noChangeAspect="1"/>
          </p:cNvGraphicFramePr>
          <p:nvPr>
            <p:extLst>
              <p:ext uri="{D42A27DB-BD31-4B8C-83A1-F6EECF244321}">
                <p14:modId xmlns:p14="http://schemas.microsoft.com/office/powerpoint/2010/main" val="2850311637"/>
              </p:ext>
            </p:extLst>
          </p:nvPr>
        </p:nvGraphicFramePr>
        <p:xfrm>
          <a:off x="3038324" y="5059363"/>
          <a:ext cx="5877076" cy="884237"/>
        </p:xfrm>
        <a:graphic>
          <a:graphicData uri="http://schemas.openxmlformats.org/presentationml/2006/ole">
            <mc:AlternateContent xmlns:mc="http://schemas.openxmlformats.org/markup-compatibility/2006">
              <mc:Choice xmlns:v="urn:schemas-microsoft-com:vml" Requires="v">
                <p:oleObj spid="_x0000_s289805" name="Equation" r:id="rId7" imgW="2197100" imgH="330200" progId="Equation.DSMT4">
                  <p:embed/>
                </p:oleObj>
              </mc:Choice>
              <mc:Fallback>
                <p:oleObj name="Equation" r:id="rId7" imgW="2197100" imgH="330200" progId="Equation.DSMT4">
                  <p:embed/>
                  <p:pic>
                    <p:nvPicPr>
                      <p:cNvPr id="0" name=""/>
                      <p:cNvPicPr>
                        <a:picLocks noChangeAspect="1" noChangeArrowheads="1"/>
                      </p:cNvPicPr>
                      <p:nvPr/>
                    </p:nvPicPr>
                    <p:blipFill>
                      <a:blip r:embed="rId8"/>
                      <a:srcRect/>
                      <a:stretch>
                        <a:fillRect/>
                      </a:stretch>
                    </p:blipFill>
                    <p:spPr bwMode="auto">
                      <a:xfrm>
                        <a:off x="3038324" y="5059363"/>
                        <a:ext cx="5877076" cy="8842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13901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wipe(left)">
                                      <p:cBhvr>
                                        <p:cTn id="7" dur="500"/>
                                        <p:tgtEl>
                                          <p:spTgt spid="27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1826"/>
                                        </p:tgtEl>
                                        <p:attrNameLst>
                                          <p:attrName>style.visibility</p:attrName>
                                        </p:attrNameLst>
                                      </p:cBhvr>
                                      <p:to>
                                        <p:strVal val="visible"/>
                                      </p:to>
                                    </p:set>
                                    <p:animEffect transition="in" filter="wipe(left)">
                                      <p:cBhvr>
                                        <p:cTn id="12" dur="500"/>
                                        <p:tgtEl>
                                          <p:spTgt spid="4618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7650">
                                            <p:txEl>
                                              <p:pRg st="1" end="1"/>
                                            </p:txEl>
                                          </p:spTgt>
                                        </p:tgtEl>
                                        <p:attrNameLst>
                                          <p:attrName>style.visibility</p:attrName>
                                        </p:attrNameLst>
                                      </p:cBhvr>
                                      <p:to>
                                        <p:strVal val="visible"/>
                                      </p:to>
                                    </p:set>
                                    <p:animEffect transition="in" filter="wipe(left)">
                                      <p:cBhvr>
                                        <p:cTn id="17" dur="500"/>
                                        <p:tgtEl>
                                          <p:spTgt spid="2765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1827"/>
                                        </p:tgtEl>
                                        <p:attrNameLst>
                                          <p:attrName>style.visibility</p:attrName>
                                        </p:attrNameLst>
                                      </p:cBhvr>
                                      <p:to>
                                        <p:strVal val="visible"/>
                                      </p:to>
                                    </p:set>
                                    <p:animEffect transition="in" filter="wipe(left)">
                                      <p:cBhvr>
                                        <p:cTn id="22" dur="500"/>
                                        <p:tgtEl>
                                          <p:spTgt spid="4618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7650">
                                            <p:txEl>
                                              <p:pRg st="2" end="2"/>
                                            </p:txEl>
                                          </p:spTgt>
                                        </p:tgtEl>
                                        <p:attrNameLst>
                                          <p:attrName>style.visibility</p:attrName>
                                        </p:attrNameLst>
                                      </p:cBhvr>
                                      <p:to>
                                        <p:strVal val="visible"/>
                                      </p:to>
                                    </p:set>
                                    <p:animEffect transition="in" filter="wipe(left)">
                                      <p:cBhvr>
                                        <p:cTn id="27" dur="500"/>
                                        <p:tgtEl>
                                          <p:spTgt spid="2765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61828"/>
                                        </p:tgtEl>
                                        <p:attrNameLst>
                                          <p:attrName>style.visibility</p:attrName>
                                        </p:attrNameLst>
                                      </p:cBhvr>
                                      <p:to>
                                        <p:strVal val="visible"/>
                                      </p:to>
                                    </p:set>
                                    <p:animEffect transition="in" filter="wipe(left)">
                                      <p:cBhvr>
                                        <p:cTn id="32" dur="500"/>
                                        <p:tgtEl>
                                          <p:spTgt spid="461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457200" y="-103187"/>
            <a:ext cx="8229600" cy="865187"/>
          </a:xfrm>
        </p:spPr>
        <p:txBody>
          <a:bodyPr/>
          <a:lstStyle/>
          <a:p>
            <a:pPr eaLnBrk="1" hangingPunct="1"/>
            <a:r>
              <a:rPr lang="en-US" b="1" dirty="0">
                <a:ea typeface="ＭＳ Ｐゴシック" pitchFamily="-84" charset="-128"/>
                <a:cs typeface="ＭＳ Ｐゴシック" pitchFamily="-84" charset="-128"/>
              </a:rPr>
              <a:t>Momentum Operator</a:t>
            </a:r>
          </a:p>
        </p:txBody>
      </p:sp>
      <p:sp>
        <p:nvSpPr>
          <p:cNvPr id="28674" name="Rectangle 3"/>
          <p:cNvSpPr>
            <a:spLocks noGrp="1" noChangeArrowheads="1"/>
          </p:cNvSpPr>
          <p:nvPr>
            <p:ph type="body" sz="half" idx="1"/>
          </p:nvPr>
        </p:nvSpPr>
        <p:spPr>
          <a:xfrm>
            <a:off x="457200" y="609600"/>
            <a:ext cx="8234363" cy="4530725"/>
          </a:xfrm>
        </p:spPr>
        <p:txBody>
          <a:bodyPr/>
          <a:lstStyle/>
          <a:p>
            <a:pPr eaLnBrk="1" hangingPunct="1"/>
            <a:r>
              <a:rPr lang="en-US" sz="2400" dirty="0">
                <a:ea typeface="ＭＳ Ｐゴシック" pitchFamily="-84" charset="-128"/>
                <a:cs typeface="ＭＳ Ｐゴシック" pitchFamily="-84" charset="-128"/>
              </a:rPr>
              <a:t>To find the expectation value of </a:t>
            </a:r>
            <a:r>
              <a:rPr lang="en-US" sz="2400" i="1" dirty="0" err="1">
                <a:ea typeface="ＭＳ Ｐゴシック" pitchFamily="-84" charset="-128"/>
                <a:cs typeface="ＭＳ Ｐゴシック" pitchFamily="-84" charset="-128"/>
              </a:rPr>
              <a:t>p</a:t>
            </a:r>
            <a:r>
              <a:rPr lang="en-US" sz="2400" dirty="0">
                <a:ea typeface="ＭＳ Ｐゴシック" pitchFamily="-84" charset="-128"/>
                <a:cs typeface="ＭＳ Ｐゴシック" pitchFamily="-84" charset="-128"/>
              </a:rPr>
              <a:t>, we first need to represent </a:t>
            </a:r>
            <a:r>
              <a:rPr lang="en-US" sz="2400" i="1" dirty="0" err="1">
                <a:ea typeface="ＭＳ Ｐゴシック" pitchFamily="-84" charset="-128"/>
                <a:cs typeface="ＭＳ Ｐゴシック" pitchFamily="-84" charset="-128"/>
              </a:rPr>
              <a:t>p</a:t>
            </a:r>
            <a:r>
              <a:rPr lang="en-US" sz="2400" dirty="0">
                <a:ea typeface="ＭＳ Ｐゴシック" pitchFamily="-84" charset="-128"/>
                <a:cs typeface="ＭＳ Ｐゴシック" pitchFamily="-84" charset="-128"/>
              </a:rPr>
              <a:t> in terms of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and </a:t>
            </a:r>
            <a:r>
              <a:rPr lang="en-US" sz="2400" i="1" dirty="0" err="1">
                <a:ea typeface="ＭＳ Ｐゴシック" pitchFamily="-84" charset="-128"/>
                <a:cs typeface="ＭＳ Ｐゴシック" pitchFamily="-84" charset="-128"/>
              </a:rPr>
              <a:t>t</a:t>
            </a:r>
            <a:r>
              <a:rPr lang="en-US" sz="2400" dirty="0">
                <a:ea typeface="ＭＳ Ｐゴシック" pitchFamily="-84" charset="-128"/>
                <a:cs typeface="ＭＳ Ｐゴシック" pitchFamily="-84" charset="-128"/>
              </a:rPr>
              <a:t>. Consider the derivative of the wave function of a free particle with respect to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a:t>
            </a:r>
            <a:endParaRPr lang="en-US" sz="2400" dirty="0" smtClean="0">
              <a:ea typeface="ＭＳ Ｐゴシック" pitchFamily="-84" charset="-128"/>
              <a:cs typeface="ＭＳ Ｐゴシック" pitchFamily="-84" charset="-128"/>
            </a:endParaRPr>
          </a:p>
          <a:p>
            <a:pPr eaLnBrk="1" hangingPunct="1">
              <a:buNone/>
            </a:pPr>
            <a:endParaRPr lang="en-US" sz="2400" dirty="0" smtClean="0">
              <a:ea typeface="ＭＳ Ｐゴシック" pitchFamily="-84" charset="-128"/>
              <a:cs typeface="ＭＳ Ｐゴシック" pitchFamily="-84" charset="-128"/>
            </a:endParaRPr>
          </a:p>
          <a:p>
            <a:pPr eaLnBrk="1" hangingPunct="1"/>
            <a:endParaRPr lang="en-US" sz="2400" dirty="0">
              <a:ea typeface="ＭＳ Ｐゴシック" pitchFamily="-84" charset="-128"/>
              <a:cs typeface="ＭＳ Ｐゴシック" pitchFamily="-84" charset="-128"/>
            </a:endParaRPr>
          </a:p>
          <a:p>
            <a:pPr eaLnBrk="1" hangingPunct="1">
              <a:buFont typeface="Wingdings" pitchFamily="-84" charset="2"/>
              <a:buNone/>
            </a:pPr>
            <a:r>
              <a:rPr lang="en-US" sz="2400" dirty="0">
                <a:ea typeface="ＭＳ Ｐゴシック" pitchFamily="-84" charset="-128"/>
                <a:cs typeface="ＭＳ Ｐゴシック" pitchFamily="-84" charset="-128"/>
              </a:rPr>
              <a:t>	With </a:t>
            </a:r>
            <a:r>
              <a:rPr lang="en-US" sz="2400" i="1" dirty="0" err="1">
                <a:ea typeface="ＭＳ Ｐゴシック" pitchFamily="-84" charset="-128"/>
                <a:cs typeface="ＭＳ Ｐゴシック" pitchFamily="-84" charset="-128"/>
              </a:rPr>
              <a:t>k</a:t>
            </a:r>
            <a:r>
              <a:rPr lang="en-US" sz="2400" dirty="0">
                <a:ea typeface="ＭＳ Ｐゴシック" pitchFamily="-84" charset="-128"/>
                <a:cs typeface="ＭＳ Ｐゴシック" pitchFamily="-84" charset="-128"/>
              </a:rPr>
              <a:t> = </a:t>
            </a:r>
            <a:r>
              <a:rPr lang="en-US" sz="2400" i="1" dirty="0" err="1">
                <a:ea typeface="ＭＳ Ｐゴシック" pitchFamily="-84" charset="-128"/>
                <a:cs typeface="ＭＳ Ｐゴシック" pitchFamily="-84" charset="-128"/>
              </a:rPr>
              <a:t>p</a:t>
            </a:r>
            <a:r>
              <a:rPr lang="en-US" sz="2400" dirty="0">
                <a:ea typeface="ＭＳ Ｐゴシック" pitchFamily="-84" charset="-128"/>
                <a:cs typeface="ＭＳ Ｐゴシック" pitchFamily="-84" charset="-128"/>
              </a:rPr>
              <a:t> / </a:t>
            </a:r>
            <a:r>
              <a:rPr lang="en-US" sz="2400" i="1" dirty="0" err="1">
                <a:ea typeface="Arial" pitchFamily="-84" charset="0"/>
                <a:cs typeface="Arial" pitchFamily="-84" charset="0"/>
              </a:rPr>
              <a:t>ħ</a:t>
            </a:r>
            <a:r>
              <a:rPr lang="en-US" sz="2400" i="1" dirty="0">
                <a:ea typeface="Arial" pitchFamily="-84" charset="0"/>
                <a:cs typeface="Arial" pitchFamily="-84" charset="0"/>
              </a:rPr>
              <a:t>  </a:t>
            </a:r>
            <a:r>
              <a:rPr lang="en-US" sz="2400" dirty="0">
                <a:ea typeface="ＭＳ Ｐゴシック" pitchFamily="-84" charset="-128"/>
                <a:cs typeface="ＭＳ Ｐゴシック" pitchFamily="-84" charset="-128"/>
              </a:rPr>
              <a:t>we have</a:t>
            </a: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buFont typeface="Wingdings" pitchFamily="-84" charset="2"/>
              <a:buNone/>
            </a:pPr>
            <a:r>
              <a:rPr lang="en-US" sz="2400" dirty="0">
                <a:ea typeface="ＭＳ Ｐゴシック" pitchFamily="-84" charset="-128"/>
                <a:cs typeface="ＭＳ Ｐゴシック" pitchFamily="-84" charset="-128"/>
              </a:rPr>
              <a:t>	This yields</a:t>
            </a: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This suggests we define the momentum operator as	           </a:t>
            </a:r>
            <a:r>
              <a:rPr lang="en-US" sz="2400" dirty="0" smtClean="0">
                <a:ea typeface="ＭＳ Ｐゴシック" pitchFamily="-84" charset="-128"/>
                <a:cs typeface="ＭＳ Ｐゴシック" pitchFamily="-84" charset="-128"/>
              </a:rPr>
              <a:t>.</a:t>
            </a:r>
          </a:p>
          <a:p>
            <a:pPr eaLnBrk="1" hangingPunct="1"/>
            <a:r>
              <a:rPr lang="en-US" sz="2400" dirty="0">
                <a:ea typeface="ＭＳ Ｐゴシック" pitchFamily="-84" charset="-128"/>
                <a:cs typeface="ＭＳ Ｐゴシック" pitchFamily="-84" charset="-128"/>
              </a:rPr>
              <a:t>The expectation value of the momentum is</a:t>
            </a:r>
          </a:p>
        </p:txBody>
      </p:sp>
      <p:sp>
        <p:nvSpPr>
          <p:cNvPr id="9" name="Date Placeholder 8"/>
          <p:cNvSpPr>
            <a:spLocks noGrp="1"/>
          </p:cNvSpPr>
          <p:nvPr>
            <p:ph type="dt" sz="half" idx="10"/>
          </p:nvPr>
        </p:nvSpPr>
        <p:spPr/>
        <p:txBody>
          <a:bodyPr/>
          <a:lstStyle/>
          <a:p>
            <a:pPr>
              <a:defRPr/>
            </a:pPr>
            <a:r>
              <a:rPr lang="en-US" smtClean="0"/>
              <a:t>Wednesday, Mar. 26, 2014</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21</a:t>
            </a:fld>
            <a:endParaRPr lang="en-US"/>
          </a:p>
        </p:txBody>
      </p:sp>
      <p:sp>
        <p:nvSpPr>
          <p:cNvPr id="11" name="Footer Placeholder 10"/>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63874" name="Object 2"/>
          <p:cNvGraphicFramePr>
            <a:graphicFrameLocks noChangeAspect="1"/>
          </p:cNvGraphicFramePr>
          <p:nvPr>
            <p:extLst>
              <p:ext uri="{D42A27DB-BD31-4B8C-83A1-F6EECF244321}">
                <p14:modId xmlns:p14="http://schemas.microsoft.com/office/powerpoint/2010/main" val="1330123687"/>
              </p:ext>
            </p:extLst>
          </p:nvPr>
        </p:nvGraphicFramePr>
        <p:xfrm>
          <a:off x="1639888" y="1828800"/>
          <a:ext cx="2841625" cy="871538"/>
        </p:xfrm>
        <a:graphic>
          <a:graphicData uri="http://schemas.openxmlformats.org/presentationml/2006/ole">
            <mc:AlternateContent xmlns:mc="http://schemas.openxmlformats.org/markup-compatibility/2006">
              <mc:Choice xmlns:v="urn:schemas-microsoft-com:vml" Requires="v">
                <p:oleObj spid="_x0000_s290851" name="Equation" r:id="rId3" imgW="1282700" imgH="393700" progId="Equation.DSMT4">
                  <p:embed/>
                </p:oleObj>
              </mc:Choice>
              <mc:Fallback>
                <p:oleObj name="Equation" r:id="rId3" imgW="1282700" imgH="393700" progId="Equation.DSMT4">
                  <p:embed/>
                  <p:pic>
                    <p:nvPicPr>
                      <p:cNvPr id="0" name=""/>
                      <p:cNvPicPr>
                        <a:picLocks noChangeAspect="1" noChangeArrowheads="1"/>
                      </p:cNvPicPr>
                      <p:nvPr/>
                    </p:nvPicPr>
                    <p:blipFill>
                      <a:blip r:embed="rId4"/>
                      <a:srcRect/>
                      <a:stretch>
                        <a:fillRect/>
                      </a:stretch>
                    </p:blipFill>
                    <p:spPr bwMode="auto">
                      <a:xfrm>
                        <a:off x="1639888" y="1828800"/>
                        <a:ext cx="2841625" cy="871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75" name="Object 3"/>
          <p:cNvGraphicFramePr>
            <a:graphicFrameLocks noChangeAspect="1"/>
          </p:cNvGraphicFramePr>
          <p:nvPr>
            <p:extLst>
              <p:ext uri="{D42A27DB-BD31-4B8C-83A1-F6EECF244321}">
                <p14:modId xmlns:p14="http://schemas.microsoft.com/office/powerpoint/2010/main" val="3722988251"/>
              </p:ext>
            </p:extLst>
          </p:nvPr>
        </p:nvGraphicFramePr>
        <p:xfrm>
          <a:off x="3546475" y="2555875"/>
          <a:ext cx="873125" cy="873125"/>
        </p:xfrm>
        <a:graphic>
          <a:graphicData uri="http://schemas.openxmlformats.org/presentationml/2006/ole">
            <mc:AlternateContent xmlns:mc="http://schemas.openxmlformats.org/markup-compatibility/2006">
              <mc:Choice xmlns:v="urn:schemas-microsoft-com:vml" Requires="v">
                <p:oleObj spid="_x0000_s290852" name="Equation" r:id="rId5" imgW="393700" imgH="393700" progId="Equation.DSMT4">
                  <p:embed/>
                </p:oleObj>
              </mc:Choice>
              <mc:Fallback>
                <p:oleObj name="Equation" r:id="rId5" imgW="393700" imgH="393700" progId="Equation.DSMT4">
                  <p:embed/>
                  <p:pic>
                    <p:nvPicPr>
                      <p:cNvPr id="0" name=""/>
                      <p:cNvPicPr>
                        <a:picLocks noChangeAspect="1" noChangeArrowheads="1"/>
                      </p:cNvPicPr>
                      <p:nvPr/>
                    </p:nvPicPr>
                    <p:blipFill>
                      <a:blip r:embed="rId6"/>
                      <a:srcRect/>
                      <a:stretch>
                        <a:fillRect/>
                      </a:stretch>
                    </p:blipFill>
                    <p:spPr bwMode="auto">
                      <a:xfrm>
                        <a:off x="3546475" y="2555875"/>
                        <a:ext cx="873125"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76" name="Object 4"/>
          <p:cNvGraphicFramePr>
            <a:graphicFrameLocks noChangeAspect="1"/>
          </p:cNvGraphicFramePr>
          <p:nvPr>
            <p:extLst>
              <p:ext uri="{D42A27DB-BD31-4B8C-83A1-F6EECF244321}">
                <p14:modId xmlns:p14="http://schemas.microsoft.com/office/powerpoint/2010/main" val="2618137166"/>
              </p:ext>
            </p:extLst>
          </p:nvPr>
        </p:nvGraphicFramePr>
        <p:xfrm>
          <a:off x="2549525" y="3625850"/>
          <a:ext cx="1855788" cy="561975"/>
        </p:xfrm>
        <a:graphic>
          <a:graphicData uri="http://schemas.openxmlformats.org/presentationml/2006/ole">
            <mc:AlternateContent xmlns:mc="http://schemas.openxmlformats.org/markup-compatibility/2006">
              <mc:Choice xmlns:v="urn:schemas-microsoft-com:vml" Requires="v">
                <p:oleObj spid="_x0000_s290853" name="Equation" r:id="rId7" imgW="838200" imgH="254000" progId="Equation.DSMT4">
                  <p:embed/>
                </p:oleObj>
              </mc:Choice>
              <mc:Fallback>
                <p:oleObj name="Equation" r:id="rId7" imgW="838200" imgH="254000" progId="Equation.DSMT4">
                  <p:embed/>
                  <p:pic>
                    <p:nvPicPr>
                      <p:cNvPr id="0" name=""/>
                      <p:cNvPicPr>
                        <a:picLocks noChangeAspect="1" noChangeArrowheads="1"/>
                      </p:cNvPicPr>
                      <p:nvPr/>
                    </p:nvPicPr>
                    <p:blipFill>
                      <a:blip r:embed="rId8"/>
                      <a:srcRect/>
                      <a:stretch>
                        <a:fillRect/>
                      </a:stretch>
                    </p:blipFill>
                    <p:spPr bwMode="auto">
                      <a:xfrm>
                        <a:off x="2549525" y="3625850"/>
                        <a:ext cx="1855788"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77" name="Object 5"/>
          <p:cNvGraphicFramePr>
            <a:graphicFrameLocks noChangeAspect="1"/>
          </p:cNvGraphicFramePr>
          <p:nvPr>
            <p:extLst>
              <p:ext uri="{D42A27DB-BD31-4B8C-83A1-F6EECF244321}">
                <p14:modId xmlns:p14="http://schemas.microsoft.com/office/powerpoint/2010/main" val="3357003962"/>
              </p:ext>
            </p:extLst>
          </p:nvPr>
        </p:nvGraphicFramePr>
        <p:xfrm>
          <a:off x="6934200" y="4267200"/>
          <a:ext cx="1547813" cy="873125"/>
        </p:xfrm>
        <a:graphic>
          <a:graphicData uri="http://schemas.openxmlformats.org/presentationml/2006/ole">
            <mc:AlternateContent xmlns:mc="http://schemas.openxmlformats.org/markup-compatibility/2006">
              <mc:Choice xmlns:v="urn:schemas-microsoft-com:vml" Requires="v">
                <p:oleObj spid="_x0000_s290854" name="Equation" r:id="rId9" imgW="698500" imgH="393700" progId="Equation.DSMT4">
                  <p:embed/>
                </p:oleObj>
              </mc:Choice>
              <mc:Fallback>
                <p:oleObj name="Equation" r:id="rId9" imgW="698500" imgH="393700" progId="Equation.DSMT4">
                  <p:embed/>
                  <p:pic>
                    <p:nvPicPr>
                      <p:cNvPr id="0" name=""/>
                      <p:cNvPicPr>
                        <a:picLocks noChangeAspect="1" noChangeArrowheads="1"/>
                      </p:cNvPicPr>
                      <p:nvPr/>
                    </p:nvPicPr>
                    <p:blipFill>
                      <a:blip r:embed="rId10"/>
                      <a:srcRect/>
                      <a:stretch>
                        <a:fillRect/>
                      </a:stretch>
                    </p:blipFill>
                    <p:spPr bwMode="auto">
                      <a:xfrm>
                        <a:off x="6934200" y="4267200"/>
                        <a:ext cx="1547813"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78" name="Object 6"/>
          <p:cNvGraphicFramePr>
            <a:graphicFrameLocks noChangeAspect="1"/>
          </p:cNvGraphicFramePr>
          <p:nvPr>
            <p:extLst>
              <p:ext uri="{D42A27DB-BD31-4B8C-83A1-F6EECF244321}">
                <p14:modId xmlns:p14="http://schemas.microsoft.com/office/powerpoint/2010/main" val="4017521813"/>
              </p:ext>
            </p:extLst>
          </p:nvPr>
        </p:nvGraphicFramePr>
        <p:xfrm>
          <a:off x="547688" y="5410200"/>
          <a:ext cx="827087" cy="514350"/>
        </p:xfrm>
        <a:graphic>
          <a:graphicData uri="http://schemas.openxmlformats.org/presentationml/2006/ole">
            <mc:AlternateContent xmlns:mc="http://schemas.openxmlformats.org/markup-compatibility/2006">
              <mc:Choice xmlns:v="urn:schemas-microsoft-com:vml" Requires="v">
                <p:oleObj spid="_x0000_s290855" name="Equation" r:id="rId11" imgW="368300" imgH="228600" progId="Equation.DSMT4">
                  <p:embed/>
                </p:oleObj>
              </mc:Choice>
              <mc:Fallback>
                <p:oleObj name="Equation" r:id="rId11" imgW="368300" imgH="228600" progId="Equation.DSMT4">
                  <p:embed/>
                  <p:pic>
                    <p:nvPicPr>
                      <p:cNvPr id="0" name=""/>
                      <p:cNvPicPr>
                        <a:picLocks noChangeAspect="1" noChangeArrowheads="1"/>
                      </p:cNvPicPr>
                      <p:nvPr/>
                    </p:nvPicPr>
                    <p:blipFill>
                      <a:blip r:embed="rId12"/>
                      <a:srcRect/>
                      <a:stretch>
                        <a:fillRect/>
                      </a:stretch>
                    </p:blipFill>
                    <p:spPr bwMode="auto">
                      <a:xfrm>
                        <a:off x="547688" y="5410200"/>
                        <a:ext cx="827087"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81" name="Object 9"/>
          <p:cNvGraphicFramePr>
            <a:graphicFrameLocks noChangeAspect="1"/>
          </p:cNvGraphicFramePr>
          <p:nvPr>
            <p:extLst>
              <p:ext uri="{D42A27DB-BD31-4B8C-83A1-F6EECF244321}">
                <p14:modId xmlns:p14="http://schemas.microsoft.com/office/powerpoint/2010/main" val="3208948998"/>
              </p:ext>
            </p:extLst>
          </p:nvPr>
        </p:nvGraphicFramePr>
        <p:xfrm>
          <a:off x="4576763" y="1989138"/>
          <a:ext cx="1490662" cy="449262"/>
        </p:xfrm>
        <a:graphic>
          <a:graphicData uri="http://schemas.openxmlformats.org/presentationml/2006/ole">
            <mc:AlternateContent xmlns:mc="http://schemas.openxmlformats.org/markup-compatibility/2006">
              <mc:Choice xmlns:v="urn:schemas-microsoft-com:vml" Requires="v">
                <p:oleObj spid="_x0000_s290856" name="Equation" r:id="rId13" imgW="673100" imgH="203200" progId="Equation.DSMT4">
                  <p:embed/>
                </p:oleObj>
              </mc:Choice>
              <mc:Fallback>
                <p:oleObj name="Equation" r:id="rId13" imgW="673100" imgH="203200" progId="Equation.DSMT4">
                  <p:embed/>
                  <p:pic>
                    <p:nvPicPr>
                      <p:cNvPr id="0" name=""/>
                      <p:cNvPicPr>
                        <a:picLocks noChangeAspect="1" noChangeArrowheads="1"/>
                      </p:cNvPicPr>
                      <p:nvPr/>
                    </p:nvPicPr>
                    <p:blipFill>
                      <a:blip r:embed="rId14"/>
                      <a:srcRect/>
                      <a:stretch>
                        <a:fillRect/>
                      </a:stretch>
                    </p:blipFill>
                    <p:spPr bwMode="auto">
                      <a:xfrm>
                        <a:off x="4576763" y="1989138"/>
                        <a:ext cx="1490662"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82" name="Object 10"/>
          <p:cNvGraphicFramePr>
            <a:graphicFrameLocks noChangeAspect="1"/>
          </p:cNvGraphicFramePr>
          <p:nvPr>
            <p:extLst>
              <p:ext uri="{D42A27DB-BD31-4B8C-83A1-F6EECF244321}">
                <p14:modId xmlns:p14="http://schemas.microsoft.com/office/powerpoint/2010/main" val="3959574791"/>
              </p:ext>
            </p:extLst>
          </p:nvPr>
        </p:nvGraphicFramePr>
        <p:xfrm>
          <a:off x="6086475" y="2057400"/>
          <a:ext cx="619125" cy="365125"/>
        </p:xfrm>
        <a:graphic>
          <a:graphicData uri="http://schemas.openxmlformats.org/presentationml/2006/ole">
            <mc:AlternateContent xmlns:mc="http://schemas.openxmlformats.org/markup-compatibility/2006">
              <mc:Choice xmlns:v="urn:schemas-microsoft-com:vml" Requires="v">
                <p:oleObj spid="_x0000_s290857" name="Equation" r:id="rId15" imgW="279400" imgH="165100" progId="Equation.DSMT4">
                  <p:embed/>
                </p:oleObj>
              </mc:Choice>
              <mc:Fallback>
                <p:oleObj name="Equation" r:id="rId15" imgW="279400" imgH="165100" progId="Equation.DSMT4">
                  <p:embed/>
                  <p:pic>
                    <p:nvPicPr>
                      <p:cNvPr id="0" name=""/>
                      <p:cNvPicPr>
                        <a:picLocks noChangeAspect="1" noChangeArrowheads="1"/>
                      </p:cNvPicPr>
                      <p:nvPr/>
                    </p:nvPicPr>
                    <p:blipFill>
                      <a:blip r:embed="rId16"/>
                      <a:srcRect/>
                      <a:stretch>
                        <a:fillRect/>
                      </a:stretch>
                    </p:blipFill>
                    <p:spPr bwMode="auto">
                      <a:xfrm>
                        <a:off x="6086475" y="2057400"/>
                        <a:ext cx="619125"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83" name="Object 11"/>
          <p:cNvGraphicFramePr>
            <a:graphicFrameLocks noChangeAspect="1"/>
          </p:cNvGraphicFramePr>
          <p:nvPr>
            <p:extLst>
              <p:ext uri="{D42A27DB-BD31-4B8C-83A1-F6EECF244321}">
                <p14:modId xmlns:p14="http://schemas.microsoft.com/office/powerpoint/2010/main" val="4038591475"/>
              </p:ext>
            </p:extLst>
          </p:nvPr>
        </p:nvGraphicFramePr>
        <p:xfrm>
          <a:off x="4441825" y="2555875"/>
          <a:ext cx="815975" cy="873125"/>
        </p:xfrm>
        <a:graphic>
          <a:graphicData uri="http://schemas.openxmlformats.org/presentationml/2006/ole">
            <mc:AlternateContent xmlns:mc="http://schemas.openxmlformats.org/markup-compatibility/2006">
              <mc:Choice xmlns:v="urn:schemas-microsoft-com:vml" Requires="v">
                <p:oleObj spid="_x0000_s290858" name="Equation" r:id="rId17" imgW="368300" imgH="393700" progId="Equation.DSMT4">
                  <p:embed/>
                </p:oleObj>
              </mc:Choice>
              <mc:Fallback>
                <p:oleObj name="Equation" r:id="rId17" imgW="368300" imgH="393700" progId="Equation.DSMT4">
                  <p:embed/>
                  <p:pic>
                    <p:nvPicPr>
                      <p:cNvPr id="0" name=""/>
                      <p:cNvPicPr>
                        <a:picLocks noChangeAspect="1" noChangeArrowheads="1"/>
                      </p:cNvPicPr>
                      <p:nvPr/>
                    </p:nvPicPr>
                    <p:blipFill>
                      <a:blip r:embed="rId18"/>
                      <a:srcRect/>
                      <a:stretch>
                        <a:fillRect/>
                      </a:stretch>
                    </p:blipFill>
                    <p:spPr bwMode="auto">
                      <a:xfrm>
                        <a:off x="4441825" y="2555875"/>
                        <a:ext cx="815975"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84" name="Object 12"/>
          <p:cNvGraphicFramePr>
            <a:graphicFrameLocks noChangeAspect="1"/>
          </p:cNvGraphicFramePr>
          <p:nvPr>
            <p:extLst>
              <p:ext uri="{D42A27DB-BD31-4B8C-83A1-F6EECF244321}">
                <p14:modId xmlns:p14="http://schemas.microsoft.com/office/powerpoint/2010/main" val="83530920"/>
              </p:ext>
            </p:extLst>
          </p:nvPr>
        </p:nvGraphicFramePr>
        <p:xfrm>
          <a:off x="4419600" y="3443288"/>
          <a:ext cx="1771650" cy="900112"/>
        </p:xfrm>
        <a:graphic>
          <a:graphicData uri="http://schemas.openxmlformats.org/presentationml/2006/ole">
            <mc:AlternateContent xmlns:mc="http://schemas.openxmlformats.org/markup-compatibility/2006">
              <mc:Choice xmlns:v="urn:schemas-microsoft-com:vml" Requires="v">
                <p:oleObj spid="_x0000_s290859" name="Equation" r:id="rId19" imgW="800100" imgH="406400" progId="Equation.DSMT4">
                  <p:embed/>
                </p:oleObj>
              </mc:Choice>
              <mc:Fallback>
                <p:oleObj name="Equation" r:id="rId19" imgW="800100" imgH="406400" progId="Equation.DSMT4">
                  <p:embed/>
                  <p:pic>
                    <p:nvPicPr>
                      <p:cNvPr id="0" name=""/>
                      <p:cNvPicPr>
                        <a:picLocks noChangeAspect="1" noChangeArrowheads="1"/>
                      </p:cNvPicPr>
                      <p:nvPr/>
                    </p:nvPicPr>
                    <p:blipFill>
                      <a:blip r:embed="rId20"/>
                      <a:srcRect/>
                      <a:stretch>
                        <a:fillRect/>
                      </a:stretch>
                    </p:blipFill>
                    <p:spPr bwMode="auto">
                      <a:xfrm>
                        <a:off x="4419600" y="3443288"/>
                        <a:ext cx="1771650" cy="900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86" name="Object 14"/>
          <p:cNvGraphicFramePr>
            <a:graphicFrameLocks noChangeAspect="1"/>
          </p:cNvGraphicFramePr>
          <p:nvPr>
            <p:extLst>
              <p:ext uri="{D42A27DB-BD31-4B8C-83A1-F6EECF244321}">
                <p14:modId xmlns:p14="http://schemas.microsoft.com/office/powerpoint/2010/main" val="2771246944"/>
              </p:ext>
            </p:extLst>
          </p:nvPr>
        </p:nvGraphicFramePr>
        <p:xfrm>
          <a:off x="1400175" y="5334000"/>
          <a:ext cx="3452813" cy="742950"/>
        </p:xfrm>
        <a:graphic>
          <a:graphicData uri="http://schemas.openxmlformats.org/presentationml/2006/ole">
            <mc:AlternateContent xmlns:mc="http://schemas.openxmlformats.org/markup-compatibility/2006">
              <mc:Choice xmlns:v="urn:schemas-microsoft-com:vml" Requires="v">
                <p:oleObj spid="_x0000_s290860" name="Equation" r:id="rId21" imgW="1536700" imgH="330200" progId="Equation.DSMT4">
                  <p:embed/>
                </p:oleObj>
              </mc:Choice>
              <mc:Fallback>
                <p:oleObj name="Equation" r:id="rId21" imgW="1536700" imgH="330200" progId="Equation.DSMT4">
                  <p:embed/>
                  <p:pic>
                    <p:nvPicPr>
                      <p:cNvPr id="0" name=""/>
                      <p:cNvPicPr>
                        <a:picLocks noChangeAspect="1" noChangeArrowheads="1"/>
                      </p:cNvPicPr>
                      <p:nvPr/>
                    </p:nvPicPr>
                    <p:blipFill>
                      <a:blip r:embed="rId22"/>
                      <a:srcRect/>
                      <a:stretch>
                        <a:fillRect/>
                      </a:stretch>
                    </p:blipFill>
                    <p:spPr bwMode="auto">
                      <a:xfrm>
                        <a:off x="1400175" y="5334000"/>
                        <a:ext cx="3452813"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87" name="Object 15"/>
          <p:cNvGraphicFramePr>
            <a:graphicFrameLocks noChangeAspect="1"/>
          </p:cNvGraphicFramePr>
          <p:nvPr>
            <p:extLst>
              <p:ext uri="{D42A27DB-BD31-4B8C-83A1-F6EECF244321}">
                <p14:modId xmlns:p14="http://schemas.microsoft.com/office/powerpoint/2010/main" val="3822241162"/>
              </p:ext>
            </p:extLst>
          </p:nvPr>
        </p:nvGraphicFramePr>
        <p:xfrm>
          <a:off x="4843463" y="5257800"/>
          <a:ext cx="3767137" cy="914400"/>
        </p:xfrm>
        <a:graphic>
          <a:graphicData uri="http://schemas.openxmlformats.org/presentationml/2006/ole">
            <mc:AlternateContent xmlns:mc="http://schemas.openxmlformats.org/markup-compatibility/2006">
              <mc:Choice xmlns:v="urn:schemas-microsoft-com:vml" Requires="v">
                <p:oleObj spid="_x0000_s290861" name="Equation" r:id="rId23" imgW="1676400" imgH="406400" progId="Equation.DSMT4">
                  <p:embed/>
                </p:oleObj>
              </mc:Choice>
              <mc:Fallback>
                <p:oleObj name="Equation" r:id="rId23" imgW="1676400" imgH="406400" progId="Equation.DSMT4">
                  <p:embed/>
                  <p:pic>
                    <p:nvPicPr>
                      <p:cNvPr id="0" name=""/>
                      <p:cNvPicPr>
                        <a:picLocks noChangeAspect="1" noChangeArrowheads="1"/>
                      </p:cNvPicPr>
                      <p:nvPr/>
                    </p:nvPicPr>
                    <p:blipFill>
                      <a:blip r:embed="rId24"/>
                      <a:srcRect/>
                      <a:stretch>
                        <a:fillRect/>
                      </a:stretch>
                    </p:blipFill>
                    <p:spPr bwMode="auto">
                      <a:xfrm>
                        <a:off x="4843463" y="5257800"/>
                        <a:ext cx="3767137"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926105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wipe(left)">
                                      <p:cBhvr>
                                        <p:cTn id="7" dur="500"/>
                                        <p:tgtEl>
                                          <p:spTgt spid="286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3874"/>
                                        </p:tgtEl>
                                        <p:attrNameLst>
                                          <p:attrName>style.visibility</p:attrName>
                                        </p:attrNameLst>
                                      </p:cBhvr>
                                      <p:to>
                                        <p:strVal val="visible"/>
                                      </p:to>
                                    </p:set>
                                    <p:animEffect transition="in" filter="wipe(left)">
                                      <p:cBhvr>
                                        <p:cTn id="12" dur="500"/>
                                        <p:tgtEl>
                                          <p:spTgt spid="4638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3881"/>
                                        </p:tgtEl>
                                        <p:attrNameLst>
                                          <p:attrName>style.visibility</p:attrName>
                                        </p:attrNameLst>
                                      </p:cBhvr>
                                      <p:to>
                                        <p:strVal val="visible"/>
                                      </p:to>
                                    </p:set>
                                    <p:animEffect transition="in" filter="wipe(left)">
                                      <p:cBhvr>
                                        <p:cTn id="17" dur="500"/>
                                        <p:tgtEl>
                                          <p:spTgt spid="46388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3882"/>
                                        </p:tgtEl>
                                        <p:attrNameLst>
                                          <p:attrName>style.visibility</p:attrName>
                                        </p:attrNameLst>
                                      </p:cBhvr>
                                      <p:to>
                                        <p:strVal val="visible"/>
                                      </p:to>
                                    </p:set>
                                    <p:animEffect transition="in" filter="wipe(left)">
                                      <p:cBhvr>
                                        <p:cTn id="22" dur="500"/>
                                        <p:tgtEl>
                                          <p:spTgt spid="46388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674">
                                            <p:txEl>
                                              <p:pRg st="3" end="3"/>
                                            </p:txEl>
                                          </p:spTgt>
                                        </p:tgtEl>
                                        <p:attrNameLst>
                                          <p:attrName>style.visibility</p:attrName>
                                        </p:attrNameLst>
                                      </p:cBhvr>
                                      <p:to>
                                        <p:strVal val="visible"/>
                                      </p:to>
                                    </p:set>
                                    <p:animEffect transition="in" filter="wipe(left)">
                                      <p:cBhvr>
                                        <p:cTn id="27" dur="500"/>
                                        <p:tgtEl>
                                          <p:spTgt spid="2867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63875"/>
                                        </p:tgtEl>
                                        <p:attrNameLst>
                                          <p:attrName>style.visibility</p:attrName>
                                        </p:attrNameLst>
                                      </p:cBhvr>
                                      <p:to>
                                        <p:strVal val="visible"/>
                                      </p:to>
                                    </p:set>
                                    <p:animEffect transition="in" filter="wipe(left)">
                                      <p:cBhvr>
                                        <p:cTn id="32" dur="500"/>
                                        <p:tgtEl>
                                          <p:spTgt spid="46387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63883"/>
                                        </p:tgtEl>
                                        <p:attrNameLst>
                                          <p:attrName>style.visibility</p:attrName>
                                        </p:attrNameLst>
                                      </p:cBhvr>
                                      <p:to>
                                        <p:strVal val="visible"/>
                                      </p:to>
                                    </p:set>
                                    <p:animEffect transition="in" filter="wipe(left)">
                                      <p:cBhvr>
                                        <p:cTn id="37" dur="500"/>
                                        <p:tgtEl>
                                          <p:spTgt spid="46388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8674">
                                            <p:txEl>
                                              <p:pRg st="5" end="5"/>
                                            </p:txEl>
                                          </p:spTgt>
                                        </p:tgtEl>
                                        <p:attrNameLst>
                                          <p:attrName>style.visibility</p:attrName>
                                        </p:attrNameLst>
                                      </p:cBhvr>
                                      <p:to>
                                        <p:strVal val="visible"/>
                                      </p:to>
                                    </p:set>
                                    <p:animEffect transition="in" filter="wipe(left)">
                                      <p:cBhvr>
                                        <p:cTn id="42" dur="500"/>
                                        <p:tgtEl>
                                          <p:spTgt spid="2867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63876"/>
                                        </p:tgtEl>
                                        <p:attrNameLst>
                                          <p:attrName>style.visibility</p:attrName>
                                        </p:attrNameLst>
                                      </p:cBhvr>
                                      <p:to>
                                        <p:strVal val="visible"/>
                                      </p:to>
                                    </p:set>
                                    <p:animEffect transition="in" filter="wipe(left)">
                                      <p:cBhvr>
                                        <p:cTn id="47" dur="500"/>
                                        <p:tgtEl>
                                          <p:spTgt spid="46387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63884"/>
                                        </p:tgtEl>
                                        <p:attrNameLst>
                                          <p:attrName>style.visibility</p:attrName>
                                        </p:attrNameLst>
                                      </p:cBhvr>
                                      <p:to>
                                        <p:strVal val="visible"/>
                                      </p:to>
                                    </p:set>
                                    <p:animEffect transition="in" filter="wipe(left)">
                                      <p:cBhvr>
                                        <p:cTn id="52" dur="500"/>
                                        <p:tgtEl>
                                          <p:spTgt spid="46388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8674">
                                            <p:txEl>
                                              <p:pRg st="7" end="7"/>
                                            </p:txEl>
                                          </p:spTgt>
                                        </p:tgtEl>
                                        <p:attrNameLst>
                                          <p:attrName>style.visibility</p:attrName>
                                        </p:attrNameLst>
                                      </p:cBhvr>
                                      <p:to>
                                        <p:strVal val="visible"/>
                                      </p:to>
                                    </p:set>
                                    <p:animEffect transition="in" filter="wipe(left)">
                                      <p:cBhvr>
                                        <p:cTn id="57" dur="500"/>
                                        <p:tgtEl>
                                          <p:spTgt spid="28674">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63877"/>
                                        </p:tgtEl>
                                        <p:attrNameLst>
                                          <p:attrName>style.visibility</p:attrName>
                                        </p:attrNameLst>
                                      </p:cBhvr>
                                      <p:to>
                                        <p:strVal val="visible"/>
                                      </p:to>
                                    </p:set>
                                    <p:animEffect transition="in" filter="wipe(left)">
                                      <p:cBhvr>
                                        <p:cTn id="62" dur="500"/>
                                        <p:tgtEl>
                                          <p:spTgt spid="46387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28674">
                                            <p:txEl>
                                              <p:pRg st="8" end="8"/>
                                            </p:txEl>
                                          </p:spTgt>
                                        </p:tgtEl>
                                        <p:attrNameLst>
                                          <p:attrName>style.visibility</p:attrName>
                                        </p:attrNameLst>
                                      </p:cBhvr>
                                      <p:to>
                                        <p:strVal val="visible"/>
                                      </p:to>
                                    </p:set>
                                    <p:animEffect transition="in" filter="wipe(left)">
                                      <p:cBhvr>
                                        <p:cTn id="67" dur="500"/>
                                        <p:tgtEl>
                                          <p:spTgt spid="28674">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63878"/>
                                        </p:tgtEl>
                                        <p:attrNameLst>
                                          <p:attrName>style.visibility</p:attrName>
                                        </p:attrNameLst>
                                      </p:cBhvr>
                                      <p:to>
                                        <p:strVal val="visible"/>
                                      </p:to>
                                    </p:set>
                                    <p:animEffect transition="in" filter="wipe(left)">
                                      <p:cBhvr>
                                        <p:cTn id="72" dur="500"/>
                                        <p:tgtEl>
                                          <p:spTgt spid="46387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463886"/>
                                        </p:tgtEl>
                                        <p:attrNameLst>
                                          <p:attrName>style.visibility</p:attrName>
                                        </p:attrNameLst>
                                      </p:cBhvr>
                                      <p:to>
                                        <p:strVal val="visible"/>
                                      </p:to>
                                    </p:set>
                                    <p:animEffect transition="in" filter="wipe(left)">
                                      <p:cBhvr>
                                        <p:cTn id="77" dur="500"/>
                                        <p:tgtEl>
                                          <p:spTgt spid="46388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463887"/>
                                        </p:tgtEl>
                                        <p:attrNameLst>
                                          <p:attrName>style.visibility</p:attrName>
                                        </p:attrNameLst>
                                      </p:cBhvr>
                                      <p:to>
                                        <p:strVal val="visible"/>
                                      </p:to>
                                    </p:set>
                                    <p:animEffect transition="in" filter="wipe(left)">
                                      <p:cBhvr>
                                        <p:cTn id="82" dur="500"/>
                                        <p:tgtEl>
                                          <p:spTgt spid="463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457200" y="0"/>
            <a:ext cx="8226425" cy="636587"/>
          </a:xfrm>
        </p:spPr>
        <p:txBody>
          <a:bodyPr/>
          <a:lstStyle/>
          <a:p>
            <a:pPr eaLnBrk="1" hangingPunct="1"/>
            <a:r>
              <a:rPr lang="en-US" sz="4000" b="1" dirty="0" smtClean="0">
                <a:ea typeface="ＭＳ Ｐゴシック" pitchFamily="-84" charset="-128"/>
                <a:cs typeface="ＭＳ Ｐゴシック" pitchFamily="-84" charset="-128"/>
              </a:rPr>
              <a:t>Special Project #4</a:t>
            </a:r>
            <a:endParaRPr lang="en-US" sz="4000" b="1" dirty="0">
              <a:ea typeface="ＭＳ Ｐゴシック" pitchFamily="-84" charset="-128"/>
              <a:cs typeface="ＭＳ Ｐゴシック" pitchFamily="-84" charset="-128"/>
            </a:endParaRPr>
          </a:p>
        </p:txBody>
      </p:sp>
      <p:sp>
        <p:nvSpPr>
          <p:cNvPr id="18434" name="Rectangle 3"/>
          <p:cNvSpPr>
            <a:spLocks noGrp="1" noChangeArrowheads="1"/>
          </p:cNvSpPr>
          <p:nvPr>
            <p:ph type="subTitle" idx="1"/>
          </p:nvPr>
        </p:nvSpPr>
        <p:spPr>
          <a:xfrm>
            <a:off x="457200" y="685800"/>
            <a:ext cx="8001000" cy="5486400"/>
          </a:xfrm>
        </p:spPr>
        <p:txBody>
          <a:bodyPr/>
          <a:lstStyle/>
          <a:p>
            <a:pPr marL="457200" indent="-457200" algn="l" eaLnBrk="1" hangingPunct="1">
              <a:buFont typeface="Arial"/>
              <a:buChar char="•"/>
            </a:pPr>
            <a:r>
              <a:rPr lang="en-US" dirty="0" smtClean="0">
                <a:ea typeface="ＭＳ Ｐゴシック" pitchFamily="-84" charset="-128"/>
                <a:cs typeface="ＭＳ Ｐゴシック" pitchFamily="-84" charset="-128"/>
              </a:rPr>
              <a:t>Prove that the wave function </a:t>
            </a:r>
            <a:r>
              <a:rPr lang="en-US" dirty="0" err="1" smtClean="0">
                <a:latin typeface="Symbol" charset="2"/>
                <a:ea typeface="ＭＳ Ｐゴシック" pitchFamily="-84" charset="-128"/>
                <a:cs typeface="Symbol" charset="2"/>
              </a:rPr>
              <a:t>Ψ</a:t>
            </a:r>
            <a:r>
              <a:rPr lang="en-US" dirty="0" smtClean="0">
                <a:ea typeface="ＭＳ Ｐゴシック" pitchFamily="-84" charset="-128"/>
                <a:cs typeface="ＭＳ Ｐゴシック" pitchFamily="-84" charset="-128"/>
              </a:rPr>
              <a:t>=</a:t>
            </a:r>
            <a:r>
              <a:rPr lang="en-US" dirty="0" err="1" smtClean="0">
                <a:ea typeface="ＭＳ Ｐゴシック" pitchFamily="-84" charset="-128"/>
                <a:cs typeface="ＭＳ Ｐゴシック" pitchFamily="-84" charset="-128"/>
              </a:rPr>
              <a:t>A[sin(kx-</a:t>
            </a:r>
            <a:r>
              <a:rPr lang="en-US" dirty="0" err="1" smtClean="0">
                <a:latin typeface="Symbol" charset="2"/>
                <a:ea typeface="ＭＳ Ｐゴシック" pitchFamily="-84" charset="-128"/>
                <a:cs typeface="Symbol" charset="2"/>
              </a:rPr>
              <a:t>ω</a:t>
            </a:r>
            <a:r>
              <a:rPr lang="en-US" dirty="0" err="1" smtClean="0">
                <a:ea typeface="ＭＳ Ｐゴシック" pitchFamily="-84" charset="-128"/>
                <a:cs typeface="ＭＳ Ｐゴシック" pitchFamily="-84" charset="-128"/>
              </a:rPr>
              <a:t>t)+icos(kx-</a:t>
            </a:r>
            <a:r>
              <a:rPr lang="en-US" dirty="0" err="1" smtClean="0">
                <a:latin typeface="Symbol" charset="2"/>
                <a:ea typeface="ＭＳ Ｐゴシック" pitchFamily="-84" charset="-128"/>
                <a:cs typeface="Symbol" charset="2"/>
              </a:rPr>
              <a:t>ω</a:t>
            </a:r>
            <a:r>
              <a:rPr lang="en-US" dirty="0" err="1" smtClean="0">
                <a:ea typeface="ＭＳ Ｐゴシック" pitchFamily="-84" charset="-128"/>
                <a:cs typeface="ＭＳ Ｐゴシック" pitchFamily="-84" charset="-128"/>
              </a:rPr>
              <a:t>t</a:t>
            </a:r>
            <a:r>
              <a:rPr lang="en-US" dirty="0" smtClean="0">
                <a:ea typeface="ＭＳ Ｐゴシック" pitchFamily="-84" charset="-128"/>
                <a:cs typeface="ＭＳ Ｐゴシック" pitchFamily="-84" charset="-128"/>
              </a:rPr>
              <a:t>)] is a good solution for the time-dependent </a:t>
            </a:r>
            <a:r>
              <a:rPr lang="en-US" dirty="0">
                <a:ea typeface="ＭＳ Ｐゴシック" pitchFamily="-84" charset="-128"/>
                <a:cs typeface="ＭＳ Ｐゴシック" pitchFamily="-84" charset="-128"/>
              </a:rPr>
              <a:t>Schrödinger wave </a:t>
            </a:r>
            <a:r>
              <a:rPr lang="en-US" dirty="0" smtClean="0">
                <a:ea typeface="ＭＳ Ｐゴシック" pitchFamily="-84" charset="-128"/>
                <a:cs typeface="ＭＳ Ｐゴシック" pitchFamily="-84" charset="-128"/>
              </a:rPr>
              <a:t>equation.  Do NOT use the exponential expression of the wave function. (10 points)</a:t>
            </a:r>
          </a:p>
          <a:p>
            <a:pPr marL="457200" indent="-457200" algn="l" eaLnBrk="1" hangingPunct="1">
              <a:buFont typeface="Arial"/>
              <a:buChar char="•"/>
            </a:pPr>
            <a:r>
              <a:rPr lang="en-US" dirty="0" smtClean="0">
                <a:ea typeface="ＭＳ Ｐゴシック" pitchFamily="-84" charset="-128"/>
                <a:cs typeface="ＭＳ Ｐゴシック" pitchFamily="-84" charset="-128"/>
              </a:rPr>
              <a:t>Determine whether or not the wave function </a:t>
            </a:r>
            <a:r>
              <a:rPr lang="en-US" dirty="0" err="1" smtClean="0">
                <a:latin typeface="Symbol" charset="2"/>
                <a:ea typeface="ＭＳ Ｐゴシック" pitchFamily="-84" charset="-128"/>
                <a:cs typeface="Symbol" charset="2"/>
              </a:rPr>
              <a:t>Ψ</a:t>
            </a:r>
            <a:r>
              <a:rPr lang="en-US" dirty="0" smtClean="0">
                <a:ea typeface="ＭＳ Ｐゴシック" pitchFamily="-84" charset="-128"/>
                <a:cs typeface="ＭＳ Ｐゴシック" pitchFamily="-84" charset="-128"/>
              </a:rPr>
              <a:t>=</a:t>
            </a:r>
            <a:r>
              <a:rPr lang="en-US" dirty="0" err="1" smtClean="0">
                <a:ea typeface="ＭＳ Ｐゴシック" pitchFamily="-84" charset="-128"/>
                <a:cs typeface="ＭＳ Ｐゴシック" pitchFamily="-84" charset="-128"/>
              </a:rPr>
              <a:t>Ae</a:t>
            </a:r>
            <a:r>
              <a:rPr lang="en-US" baseline="30000" dirty="0" err="1" smtClean="0">
                <a:ea typeface="ＭＳ Ｐゴシック" pitchFamily="-84" charset="-128"/>
                <a:cs typeface="ＭＳ Ｐゴシック" pitchFamily="-84" charset="-128"/>
              </a:rPr>
              <a:t>-</a:t>
            </a:r>
            <a:r>
              <a:rPr lang="en-US" baseline="30000" dirty="0" err="1" smtClean="0">
                <a:latin typeface="Symbol" charset="2"/>
                <a:ea typeface="ＭＳ Ｐゴシック" pitchFamily="-84" charset="-128"/>
                <a:cs typeface="Symbol" charset="2"/>
              </a:rPr>
              <a:t>α</a:t>
            </a:r>
            <a:r>
              <a:rPr lang="en-US" baseline="30000" dirty="0" err="1" smtClean="0">
                <a:ea typeface="ＭＳ Ｐゴシック" pitchFamily="-84" charset="-128"/>
                <a:cs typeface="ＭＳ Ｐゴシック" pitchFamily="-84" charset="-128"/>
              </a:rPr>
              <a:t>|x</a:t>
            </a:r>
            <a:r>
              <a:rPr lang="en-US" baseline="30000" dirty="0" smtClean="0">
                <a:ea typeface="ＭＳ Ｐゴシック" pitchFamily="-84" charset="-128"/>
                <a:cs typeface="ＭＳ Ｐゴシック" pitchFamily="-84" charset="-128"/>
              </a:rPr>
              <a:t>|</a:t>
            </a:r>
            <a:r>
              <a:rPr lang="en-US" dirty="0" smtClean="0">
                <a:ea typeface="ＭＳ Ｐゴシック" pitchFamily="-84" charset="-128"/>
                <a:cs typeface="ＭＳ Ｐゴシック" pitchFamily="-84" charset="-128"/>
              </a:rPr>
              <a:t> satisfy the time-dependent Schrödinger wave equation. (10 points)</a:t>
            </a:r>
          </a:p>
          <a:p>
            <a:pPr marL="457200" indent="-457200" algn="l" eaLnBrk="1" hangingPunct="1">
              <a:buFont typeface="Arial"/>
              <a:buChar char="•"/>
            </a:pPr>
            <a:r>
              <a:rPr lang="en-US" dirty="0" smtClean="0">
                <a:ea typeface="ＭＳ Ｐゴシック" pitchFamily="-84" charset="-128"/>
                <a:cs typeface="ＭＳ Ｐゴシック" pitchFamily="-84" charset="-128"/>
              </a:rPr>
              <a:t>Due for this special project is Monday, </a:t>
            </a:r>
            <a:r>
              <a:rPr lang="en-US" dirty="0" smtClean="0">
                <a:ea typeface="ＭＳ Ｐゴシック" pitchFamily="-84" charset="-128"/>
                <a:cs typeface="ＭＳ Ｐゴシック" pitchFamily="-84" charset="-128"/>
              </a:rPr>
              <a:t>Apr. 7</a:t>
            </a:r>
            <a:r>
              <a:rPr lang="en-US" dirty="0" smtClean="0">
                <a:ea typeface="ＭＳ Ｐゴシック" pitchFamily="-84" charset="-128"/>
                <a:cs typeface="ＭＳ Ｐゴシック" pitchFamily="-84" charset="-128"/>
              </a:rPr>
              <a:t>.</a:t>
            </a:r>
            <a:endParaRPr lang="en-US" dirty="0" smtClean="0">
              <a:ea typeface="ＭＳ Ｐゴシック" pitchFamily="-84" charset="-128"/>
              <a:cs typeface="ＭＳ Ｐゴシック" pitchFamily="-84" charset="-128"/>
            </a:endParaRPr>
          </a:p>
          <a:p>
            <a:pPr marL="457200" indent="-457200" algn="l" eaLnBrk="1" hangingPunct="1">
              <a:buFont typeface="Arial"/>
              <a:buChar char="•"/>
            </a:pPr>
            <a:r>
              <a:rPr lang="en-US" dirty="0" smtClean="0">
                <a:ea typeface="ＭＳ Ｐゴシック" pitchFamily="-84" charset="-128"/>
                <a:cs typeface="ＭＳ Ｐゴシック" pitchFamily="-84" charset="-128"/>
              </a:rPr>
              <a:t>You MUST have your own answers!</a:t>
            </a:r>
          </a:p>
          <a:p>
            <a:pPr marL="571500" indent="-571500" algn="l" eaLnBrk="1" hangingPunct="1">
              <a:buFont typeface="Arial"/>
              <a:buChar char="•"/>
            </a:pPr>
            <a:endParaRPr lang="en-US" sz="3600"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Wednesday, Mar. 26, 2014</a:t>
            </a:r>
            <a:endParaRPr lang="en-US"/>
          </a:p>
        </p:txBody>
      </p:sp>
      <p:sp>
        <p:nvSpPr>
          <p:cNvPr id="8" name="Slide Number Placeholder 7"/>
          <p:cNvSpPr>
            <a:spLocks noGrp="1"/>
          </p:cNvSpPr>
          <p:nvPr>
            <p:ph type="sldNum" sz="quarter" idx="12"/>
          </p:nvPr>
        </p:nvSpPr>
        <p:spPr/>
        <p:txBody>
          <a:bodyPr/>
          <a:lstStyle/>
          <a:p>
            <a:pPr>
              <a:defRPr/>
            </a:pPr>
            <a:fld id="{3DD774B2-BEFC-0F4C-8EFB-A9A3D81A594A}" type="slidenum">
              <a:rPr lang="en-US" smtClean="0"/>
              <a:pPr>
                <a:defRPr/>
              </a:pPr>
              <a:t>3</a:t>
            </a:fld>
            <a:endParaRPr lang="en-US"/>
          </a:p>
        </p:txBody>
      </p:sp>
      <p:sp>
        <p:nvSpPr>
          <p:cNvPr id="9" name="Footer Placeholder 8"/>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12226443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wipe(left)">
                                      <p:cBhvr>
                                        <p:cTn id="7" dur="5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434">
                                            <p:txEl>
                                              <p:pRg st="1" end="1"/>
                                            </p:txEl>
                                          </p:spTgt>
                                        </p:tgtEl>
                                        <p:attrNameLst>
                                          <p:attrName>style.visibility</p:attrName>
                                        </p:attrNameLst>
                                      </p:cBhvr>
                                      <p:to>
                                        <p:strVal val="visible"/>
                                      </p:to>
                                    </p:set>
                                    <p:animEffect transition="in" filter="wipe(left)">
                                      <p:cBhvr>
                                        <p:cTn id="12" dur="500"/>
                                        <p:tgtEl>
                                          <p:spTgt spid="184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434">
                                            <p:txEl>
                                              <p:pRg st="2" end="2"/>
                                            </p:txEl>
                                          </p:spTgt>
                                        </p:tgtEl>
                                        <p:attrNameLst>
                                          <p:attrName>style.visibility</p:attrName>
                                        </p:attrNameLst>
                                      </p:cBhvr>
                                      <p:to>
                                        <p:strVal val="visible"/>
                                      </p:to>
                                    </p:set>
                                    <p:animEffect transition="in" filter="wipe(left)">
                                      <p:cBhvr>
                                        <p:cTn id="17" dur="500"/>
                                        <p:tgtEl>
                                          <p:spTgt spid="184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434">
                                            <p:txEl>
                                              <p:pRg st="3" end="3"/>
                                            </p:txEl>
                                          </p:spTgt>
                                        </p:tgtEl>
                                        <p:attrNameLst>
                                          <p:attrName>style.visibility</p:attrName>
                                        </p:attrNameLst>
                                      </p:cBhvr>
                                      <p:to>
                                        <p:strVal val="visible"/>
                                      </p:to>
                                    </p:set>
                                    <p:animEffect transition="in" filter="wipe(left)">
                                      <p:cBhvr>
                                        <p:cTn id="22" dur="500"/>
                                        <p:tgtEl>
                                          <p:spTgt spid="184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8" descr="0523"/>
          <p:cNvPicPr>
            <a:picLocks noChangeAspect="1" noChangeArrowheads="1"/>
          </p:cNvPicPr>
          <p:nvPr/>
        </p:nvPicPr>
        <p:blipFill>
          <a:blip r:embed="rId2"/>
          <a:srcRect b="2507"/>
          <a:stretch>
            <a:fillRect/>
          </a:stretch>
        </p:blipFill>
        <p:spPr bwMode="auto">
          <a:xfrm>
            <a:off x="4419600" y="1219200"/>
            <a:ext cx="4546600" cy="4876800"/>
          </a:xfrm>
          <a:prstGeom prst="rect">
            <a:avLst/>
          </a:prstGeom>
          <a:noFill/>
          <a:ln w="9525">
            <a:noFill/>
            <a:miter lim="800000"/>
            <a:headEnd/>
            <a:tailEnd/>
          </a:ln>
        </p:spPr>
      </p:pic>
      <p:sp>
        <p:nvSpPr>
          <p:cNvPr id="100354" name="Rectangle 2"/>
          <p:cNvSpPr>
            <a:spLocks noGrp="1" noChangeArrowheads="1"/>
          </p:cNvSpPr>
          <p:nvPr>
            <p:ph type="title"/>
          </p:nvPr>
        </p:nvSpPr>
        <p:spPr>
          <a:xfrm>
            <a:off x="457200" y="76200"/>
            <a:ext cx="8229600" cy="712787"/>
          </a:xfrm>
        </p:spPr>
        <p:txBody>
          <a:bodyPr/>
          <a:lstStyle/>
          <a:p>
            <a:pPr eaLnBrk="1" hangingPunct="1">
              <a:defRPr/>
            </a:pPr>
            <a:r>
              <a:rPr lang="en-US" sz="4000" dirty="0" smtClean="0">
                <a:cs typeface="+mj-cs"/>
              </a:rPr>
              <a:t>Probability of the Particle</a:t>
            </a:r>
          </a:p>
        </p:txBody>
      </p:sp>
      <p:sp>
        <p:nvSpPr>
          <p:cNvPr id="39940" name="Rectangle 3"/>
          <p:cNvSpPr>
            <a:spLocks noGrp="1" noChangeArrowheads="1"/>
          </p:cNvSpPr>
          <p:nvPr>
            <p:ph type="body" sz="half" idx="1"/>
          </p:nvPr>
        </p:nvSpPr>
        <p:spPr>
          <a:xfrm>
            <a:off x="457200" y="685800"/>
            <a:ext cx="3887788" cy="4800600"/>
          </a:xfrm>
        </p:spPr>
        <p:txBody>
          <a:bodyPr/>
          <a:lstStyle/>
          <a:p>
            <a:pPr marL="533400" indent="-533400" eaLnBrk="1" hangingPunct="1"/>
            <a:r>
              <a:rPr lang="en-US" sz="2800" dirty="0" smtClean="0">
                <a:cs typeface="ＭＳ Ｐゴシック" pitchFamily="-84" charset="-128"/>
              </a:rPr>
              <a:t>The </a:t>
            </a:r>
            <a:r>
              <a:rPr lang="en-US" sz="2800" dirty="0">
                <a:cs typeface="ＭＳ Ｐゴシック" pitchFamily="-84" charset="-128"/>
              </a:rPr>
              <a:t>probability of observing the particle between </a:t>
            </a:r>
            <a:r>
              <a:rPr lang="en-US" sz="2800" i="1" dirty="0" err="1">
                <a:cs typeface="ＭＳ Ｐゴシック" pitchFamily="-84" charset="-128"/>
              </a:rPr>
              <a:t>x</a:t>
            </a:r>
            <a:r>
              <a:rPr lang="en-US" sz="2800" dirty="0">
                <a:cs typeface="ＭＳ Ｐゴシック" pitchFamily="-84" charset="-128"/>
              </a:rPr>
              <a:t> and </a:t>
            </a:r>
            <a:r>
              <a:rPr lang="en-US" sz="2800" i="1" dirty="0" err="1">
                <a:cs typeface="ＭＳ Ｐゴシック" pitchFamily="-84" charset="-128"/>
              </a:rPr>
              <a:t>x</a:t>
            </a:r>
            <a:r>
              <a:rPr lang="en-US" sz="2800" dirty="0">
                <a:cs typeface="ＭＳ Ｐゴシック" pitchFamily="-84" charset="-128"/>
              </a:rPr>
              <a:t> + </a:t>
            </a:r>
            <a:r>
              <a:rPr lang="en-US" sz="2800" i="1" dirty="0" err="1">
                <a:cs typeface="ＭＳ Ｐゴシック" pitchFamily="-84" charset="-128"/>
              </a:rPr>
              <a:t>dx</a:t>
            </a:r>
            <a:r>
              <a:rPr lang="en-US" sz="2800" dirty="0">
                <a:cs typeface="ＭＳ Ｐゴシック" pitchFamily="-84" charset="-128"/>
              </a:rPr>
              <a:t> in each state </a:t>
            </a:r>
            <a:r>
              <a:rPr lang="en-US" sz="2800" dirty="0" smtClean="0">
                <a:cs typeface="ＭＳ Ｐゴシック" pitchFamily="-84" charset="-128"/>
              </a:rPr>
              <a:t>is</a:t>
            </a:r>
          </a:p>
          <a:p>
            <a:pPr marL="533400" indent="-533400" eaLnBrk="1" hangingPunct="1">
              <a:buNone/>
            </a:pPr>
            <a:endParaRPr lang="en-US" sz="2800" dirty="0" smtClean="0">
              <a:cs typeface="ＭＳ Ｐゴシック" pitchFamily="-84" charset="-128"/>
            </a:endParaRPr>
          </a:p>
          <a:p>
            <a:pPr marL="533400" indent="-533400" eaLnBrk="1" hangingPunct="1"/>
            <a:r>
              <a:rPr lang="en-US" sz="2800" dirty="0" smtClean="0">
                <a:cs typeface="ＭＳ Ｐゴシック" pitchFamily="-84" charset="-128"/>
              </a:rPr>
              <a:t>Note </a:t>
            </a:r>
            <a:r>
              <a:rPr lang="en-US" sz="2800" dirty="0">
                <a:cs typeface="ＭＳ Ｐゴシック" pitchFamily="-84" charset="-128"/>
              </a:rPr>
              <a:t>that </a:t>
            </a:r>
            <a:r>
              <a:rPr lang="en-US" sz="2800" i="1" dirty="0">
                <a:cs typeface="ＭＳ Ｐゴシック" pitchFamily="-84" charset="-128"/>
              </a:rPr>
              <a:t>E</a:t>
            </a:r>
            <a:r>
              <a:rPr lang="en-US" sz="2800" baseline="-25000" dirty="0">
                <a:cs typeface="ＭＳ Ｐゴシック" pitchFamily="-84" charset="-128"/>
              </a:rPr>
              <a:t>0</a:t>
            </a:r>
            <a:r>
              <a:rPr lang="en-US" sz="2800" dirty="0">
                <a:cs typeface="ＭＳ Ｐゴシック" pitchFamily="-84" charset="-128"/>
              </a:rPr>
              <a:t> = 0 is not a possible energy </a:t>
            </a:r>
            <a:r>
              <a:rPr lang="en-US" sz="2800" dirty="0" smtClean="0">
                <a:cs typeface="ＭＳ Ｐゴシック" pitchFamily="-84" charset="-128"/>
              </a:rPr>
              <a:t>level.</a:t>
            </a:r>
          </a:p>
          <a:p>
            <a:pPr marL="533400" indent="-533400" eaLnBrk="1" hangingPunct="1"/>
            <a:r>
              <a:rPr lang="en-US" sz="2800" dirty="0" smtClean="0">
                <a:cs typeface="ＭＳ Ｐゴシック" pitchFamily="-84" charset="-128"/>
              </a:rPr>
              <a:t>The </a:t>
            </a:r>
            <a:r>
              <a:rPr lang="en-US" sz="2800" dirty="0">
                <a:cs typeface="ＭＳ Ｐゴシック" pitchFamily="-84" charset="-128"/>
              </a:rPr>
              <a:t>concept of energy levels, as first discussed in the Bohr model, has surfaced in a natural way by using waves.</a:t>
            </a:r>
          </a:p>
        </p:txBody>
      </p:sp>
      <p:pic>
        <p:nvPicPr>
          <p:cNvPr id="39941" name="Picture 14"/>
          <p:cNvPicPr preferRelativeResize="0">
            <a:picLocks noChangeAspect="1" noChangeArrowheads="1"/>
          </p:cNvPicPr>
          <p:nvPr/>
        </p:nvPicPr>
        <p:blipFill>
          <a:blip r:embed="rId3"/>
          <a:srcRect/>
          <a:stretch>
            <a:fillRect/>
          </a:stretch>
        </p:blipFill>
        <p:spPr bwMode="auto">
          <a:xfrm>
            <a:off x="1222375" y="2514600"/>
            <a:ext cx="2435225" cy="466725"/>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Wednesday, Mar. 26, 2014</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4</a:t>
            </a:fld>
            <a:endParaRPr lang="en-US"/>
          </a:p>
        </p:txBody>
      </p:sp>
      <p:sp>
        <p:nvSpPr>
          <p:cNvPr id="8" name="Footer Placeholder 7"/>
          <p:cNvSpPr>
            <a:spLocks noGrp="1"/>
          </p:cNvSpPr>
          <p:nvPr>
            <p:ph type="ftr" sz="quarter" idx="11"/>
          </p:nvPr>
        </p:nvSpPr>
        <p:spPr/>
        <p:txBody>
          <a:bodyPr/>
          <a:lstStyle/>
          <a:p>
            <a:pPr>
              <a:defRPr/>
            </a:pPr>
            <a:r>
              <a:rPr lang="nl-NL" smtClean="0"/>
              <a:t>PHYS 3313-001, Spring 2014                      Dr. Jaehoon Yu</a:t>
            </a:r>
            <a:endParaRPr lang="en-US"/>
          </a:p>
        </p:txBody>
      </p:sp>
      <p:sp>
        <p:nvSpPr>
          <p:cNvPr id="9" name="Rectangle 8"/>
          <p:cNvSpPr/>
          <p:nvPr/>
        </p:nvSpPr>
        <p:spPr bwMode="auto">
          <a:xfrm>
            <a:off x="4419600" y="914400"/>
            <a:ext cx="2286000" cy="5257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Rectangle 9"/>
          <p:cNvSpPr/>
          <p:nvPr/>
        </p:nvSpPr>
        <p:spPr bwMode="auto">
          <a:xfrm>
            <a:off x="6781800" y="914400"/>
            <a:ext cx="2286000" cy="5257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231224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940">
                                            <p:txEl>
                                              <p:pRg st="0" end="0"/>
                                            </p:txEl>
                                          </p:spTgt>
                                        </p:tgtEl>
                                        <p:attrNameLst>
                                          <p:attrName>style.visibility</p:attrName>
                                        </p:attrNameLst>
                                      </p:cBhvr>
                                      <p:to>
                                        <p:strVal val="visible"/>
                                      </p:to>
                                    </p:set>
                                    <p:animEffect transition="in" filter="wipe(left)">
                                      <p:cBhvr>
                                        <p:cTn id="7" dur="500"/>
                                        <p:tgtEl>
                                          <p:spTgt spid="399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9940">
                                            <p:txEl>
                                              <p:pRg st="2" end="2"/>
                                            </p:txEl>
                                          </p:spTgt>
                                        </p:tgtEl>
                                        <p:attrNameLst>
                                          <p:attrName>style.visibility</p:attrName>
                                        </p:attrNameLst>
                                      </p:cBhvr>
                                      <p:to>
                                        <p:strVal val="visible"/>
                                      </p:to>
                                    </p:set>
                                    <p:animEffect transition="in" filter="wipe(left)">
                                      <p:cBhvr>
                                        <p:cTn id="12" dur="500"/>
                                        <p:tgtEl>
                                          <p:spTgt spid="3994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xit" presetSubtype="32" fill="hold" grpId="0" nodeType="clickEffect">
                                  <p:stCondLst>
                                    <p:cond delay="0"/>
                                  </p:stCondLst>
                                  <p:childTnLst>
                                    <p:anim calcmode="lin" valueType="num">
                                      <p:cBhvr>
                                        <p:cTn id="16" dur="500"/>
                                        <p:tgtEl>
                                          <p:spTgt spid="9"/>
                                        </p:tgtEl>
                                        <p:attrNameLst>
                                          <p:attrName>ppt_w</p:attrName>
                                        </p:attrNameLst>
                                      </p:cBhvr>
                                      <p:tavLst>
                                        <p:tav tm="0">
                                          <p:val>
                                            <p:strVal val="ppt_w"/>
                                          </p:val>
                                        </p:tav>
                                        <p:tav tm="100000">
                                          <p:val>
                                            <p:fltVal val="0"/>
                                          </p:val>
                                        </p:tav>
                                      </p:tavLst>
                                    </p:anim>
                                    <p:anim calcmode="lin" valueType="num">
                                      <p:cBhvr>
                                        <p:cTn id="17" dur="500"/>
                                        <p:tgtEl>
                                          <p:spTgt spid="9"/>
                                        </p:tgtEl>
                                        <p:attrNameLst>
                                          <p:attrName>ppt_h</p:attrName>
                                        </p:attrNameLst>
                                      </p:cBhvr>
                                      <p:tavLst>
                                        <p:tav tm="0">
                                          <p:val>
                                            <p:strVal val="ppt_h"/>
                                          </p:val>
                                        </p:tav>
                                        <p:tav tm="100000">
                                          <p:val>
                                            <p:fltVal val="0"/>
                                          </p:val>
                                        </p:tav>
                                      </p:tavLst>
                                    </p:anim>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39940">
                                            <p:txEl>
                                              <p:pRg st="3" end="3"/>
                                            </p:txEl>
                                          </p:spTgt>
                                        </p:tgtEl>
                                        <p:attrNameLst>
                                          <p:attrName>style.visibility</p:attrName>
                                        </p:attrNameLst>
                                      </p:cBhvr>
                                      <p:to>
                                        <p:strVal val="visible"/>
                                      </p:to>
                                    </p:set>
                                    <p:animEffect transition="in" filter="wipe(left)">
                                      <p:cBhvr>
                                        <p:cTn id="23" dur="500"/>
                                        <p:tgtEl>
                                          <p:spTgt spid="39940">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xit" presetSubtype="32" fill="hold" grpId="0" nodeType="clickEffect">
                                  <p:stCondLst>
                                    <p:cond delay="0"/>
                                  </p:stCondLst>
                                  <p:childTnLst>
                                    <p:anim calcmode="lin" valueType="num">
                                      <p:cBhvr>
                                        <p:cTn id="27" dur="500"/>
                                        <p:tgtEl>
                                          <p:spTgt spid="10"/>
                                        </p:tgtEl>
                                        <p:attrNameLst>
                                          <p:attrName>ppt_w</p:attrName>
                                        </p:attrNameLst>
                                      </p:cBhvr>
                                      <p:tavLst>
                                        <p:tav tm="0">
                                          <p:val>
                                            <p:strVal val="ppt_w"/>
                                          </p:val>
                                        </p:tav>
                                        <p:tav tm="100000">
                                          <p:val>
                                            <p:fltVal val="0"/>
                                          </p:val>
                                        </p:tav>
                                      </p:tavLst>
                                    </p:anim>
                                    <p:anim calcmode="lin" valueType="num">
                                      <p:cBhvr>
                                        <p:cTn id="28" dur="500"/>
                                        <p:tgtEl>
                                          <p:spTgt spid="10"/>
                                        </p:tgtEl>
                                        <p:attrNameLst>
                                          <p:attrName>ppt_h</p:attrName>
                                        </p:attrNameLst>
                                      </p:cBhvr>
                                      <p:tavLst>
                                        <p:tav tm="0">
                                          <p:val>
                                            <p:strVal val="ppt_h"/>
                                          </p:val>
                                        </p:tav>
                                        <p:tav tm="100000">
                                          <p:val>
                                            <p:fltVal val="0"/>
                                          </p:val>
                                        </p:tav>
                                      </p:tavLst>
                                    </p:anim>
                                    <p:set>
                                      <p:cBhvr>
                                        <p:cTn id="2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457200" y="0"/>
            <a:ext cx="8226425" cy="636587"/>
          </a:xfrm>
        </p:spPr>
        <p:txBody>
          <a:bodyPr/>
          <a:lstStyle/>
          <a:p>
            <a:pPr eaLnBrk="1" hangingPunct="1"/>
            <a:r>
              <a:rPr lang="en-US" sz="4000" b="1" dirty="0">
                <a:ea typeface="ＭＳ Ｐゴシック" pitchFamily="-84" charset="-128"/>
                <a:cs typeface="ＭＳ Ｐゴシック" pitchFamily="-84" charset="-128"/>
              </a:rPr>
              <a:t>The Schrödinger </a:t>
            </a:r>
            <a:r>
              <a:rPr lang="en-US" sz="4000" b="1" dirty="0" smtClean="0">
                <a:ea typeface="ＭＳ Ｐゴシック" pitchFamily="-84" charset="-128"/>
                <a:cs typeface="ＭＳ Ｐゴシック" pitchFamily="-84" charset="-128"/>
              </a:rPr>
              <a:t>Wave Equation</a:t>
            </a:r>
            <a:endParaRPr lang="en-US" sz="4000" b="1" dirty="0">
              <a:ea typeface="ＭＳ Ｐゴシック" pitchFamily="-84" charset="-128"/>
              <a:cs typeface="ＭＳ Ｐゴシック" pitchFamily="-84" charset="-128"/>
            </a:endParaRPr>
          </a:p>
        </p:txBody>
      </p:sp>
      <p:sp>
        <p:nvSpPr>
          <p:cNvPr id="18434" name="Rectangle 3"/>
          <p:cNvSpPr>
            <a:spLocks noGrp="1" noChangeArrowheads="1"/>
          </p:cNvSpPr>
          <p:nvPr>
            <p:ph type="subTitle" idx="1"/>
          </p:nvPr>
        </p:nvSpPr>
        <p:spPr>
          <a:xfrm>
            <a:off x="457200" y="685800"/>
            <a:ext cx="8001000" cy="5486400"/>
          </a:xfrm>
        </p:spPr>
        <p:txBody>
          <a:bodyPr/>
          <a:lstStyle/>
          <a:p>
            <a:pPr marL="457200" indent="-457200" algn="l" eaLnBrk="1" hangingPunct="1">
              <a:buFont typeface="Arial"/>
              <a:buChar char="•"/>
            </a:pPr>
            <a:r>
              <a:rPr lang="en-US" dirty="0" smtClean="0">
                <a:ea typeface="ＭＳ Ｐゴシック" pitchFamily="-84" charset="-128"/>
                <a:cs typeface="ＭＳ Ｐゴシック" pitchFamily="-84" charset="-128"/>
              </a:rPr>
              <a:t>Erwin Schrödinger and Werner </a:t>
            </a:r>
            <a:r>
              <a:rPr lang="en-US" dirty="0" err="1" smtClean="0">
                <a:ea typeface="ＭＳ Ｐゴシック" pitchFamily="-84" charset="-128"/>
                <a:cs typeface="ＭＳ Ｐゴシック" pitchFamily="-84" charset="-128"/>
              </a:rPr>
              <a:t>Heinsenberg</a:t>
            </a:r>
            <a:r>
              <a:rPr lang="en-US" dirty="0" smtClean="0">
                <a:ea typeface="ＭＳ Ｐゴシック" pitchFamily="-84" charset="-128"/>
                <a:cs typeface="ＭＳ Ｐゴシック" pitchFamily="-84" charset="-128"/>
              </a:rPr>
              <a:t> proposed quantum theory in 1920</a:t>
            </a:r>
          </a:p>
          <a:p>
            <a:pPr marL="1200150" lvl="1" indent="-457200" eaLnBrk="1" hangingPunct="1">
              <a:buFont typeface="Arial"/>
              <a:buChar char="•"/>
            </a:pPr>
            <a:r>
              <a:rPr lang="en-US" dirty="0" smtClean="0">
                <a:ea typeface="ＭＳ Ｐゴシック" pitchFamily="-84" charset="-128"/>
                <a:cs typeface="ＭＳ Ｐゴシック" pitchFamily="-84" charset="-128"/>
              </a:rPr>
              <a:t>The two proposed very different forms of equations</a:t>
            </a:r>
          </a:p>
          <a:p>
            <a:pPr marL="1200150" lvl="1" indent="-457200" eaLnBrk="1" hangingPunct="1">
              <a:buFont typeface="Arial"/>
              <a:buChar char="•"/>
            </a:pPr>
            <a:r>
              <a:rPr lang="en-US" dirty="0" err="1" smtClean="0">
                <a:ea typeface="ＭＳ Ｐゴシック" pitchFamily="-84" charset="-128"/>
                <a:cs typeface="ＭＳ Ｐゴシック" pitchFamily="-84" charset="-128"/>
              </a:rPr>
              <a:t>Heinserberg</a:t>
            </a:r>
            <a:r>
              <a:rPr lang="en-US" dirty="0" smtClean="0">
                <a:ea typeface="ＭＳ Ｐゴシック" pitchFamily="-84" charset="-128"/>
                <a:cs typeface="ＭＳ Ｐゴシック" pitchFamily="-84" charset="-128"/>
              </a:rPr>
              <a:t>: Matrix based framework</a:t>
            </a:r>
          </a:p>
          <a:p>
            <a:pPr marL="1200150" lvl="1" indent="-457200" eaLnBrk="1" hangingPunct="1">
              <a:buFont typeface="Arial"/>
              <a:buChar char="•"/>
            </a:pPr>
            <a:r>
              <a:rPr lang="en-US" dirty="0" smtClean="0">
                <a:ea typeface="ＭＳ Ｐゴシック" pitchFamily="-84" charset="-128"/>
                <a:cs typeface="ＭＳ Ｐゴシック" pitchFamily="-84" charset="-128"/>
              </a:rPr>
              <a:t>Schrödinger: Wave mechanics, similar to the classical wave equation</a:t>
            </a:r>
          </a:p>
          <a:p>
            <a:pPr marL="457200" indent="-457200" algn="just" eaLnBrk="1" hangingPunct="1">
              <a:buFont typeface="Arial"/>
              <a:buChar char="•"/>
            </a:pPr>
            <a:r>
              <a:rPr lang="en-US" dirty="0" smtClean="0">
                <a:ea typeface="ＭＳ Ｐゴシック" pitchFamily="-84" charset="-128"/>
                <a:cs typeface="ＭＳ Ｐゴシック" pitchFamily="-84" charset="-128"/>
              </a:rPr>
              <a:t>Paul Dirac and Schrödinger later on proved that the two give identical results</a:t>
            </a:r>
          </a:p>
          <a:p>
            <a:pPr marL="457200" indent="-457200" algn="just" eaLnBrk="1" hangingPunct="1">
              <a:buFont typeface="Arial"/>
              <a:buChar char="•"/>
            </a:pPr>
            <a:r>
              <a:rPr lang="en-US" dirty="0" smtClean="0">
                <a:ea typeface="ＭＳ Ｐゴシック" pitchFamily="-84" charset="-128"/>
                <a:cs typeface="ＭＳ Ｐゴシック" pitchFamily="-84" charset="-128"/>
              </a:rPr>
              <a:t>The probabilistic nature of quantum theory is contradictory to the direct cause and effect seen in classical physics and makes it difficult to grasp!</a:t>
            </a:r>
            <a:endParaRPr lang="en-US"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Wednesday, Mar. 26, 2014</a:t>
            </a:r>
            <a:endParaRPr lang="en-US"/>
          </a:p>
        </p:txBody>
      </p:sp>
      <p:sp>
        <p:nvSpPr>
          <p:cNvPr id="8" name="Slide Number Placeholder 7"/>
          <p:cNvSpPr>
            <a:spLocks noGrp="1"/>
          </p:cNvSpPr>
          <p:nvPr>
            <p:ph type="sldNum" sz="quarter" idx="12"/>
          </p:nvPr>
        </p:nvSpPr>
        <p:spPr/>
        <p:txBody>
          <a:bodyPr/>
          <a:lstStyle/>
          <a:p>
            <a:pPr>
              <a:defRPr/>
            </a:pPr>
            <a:fld id="{3DD774B2-BEFC-0F4C-8EFB-A9A3D81A594A}" type="slidenum">
              <a:rPr lang="en-US" smtClean="0"/>
              <a:pPr>
                <a:defRPr/>
              </a:pPr>
              <a:t>5</a:t>
            </a:fld>
            <a:endParaRPr lang="en-US"/>
          </a:p>
        </p:txBody>
      </p:sp>
      <p:sp>
        <p:nvSpPr>
          <p:cNvPr id="9" name="Footer Placeholder 8"/>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39136469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wipe(left)">
                                      <p:cBhvr>
                                        <p:cTn id="7" dur="5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434">
                                            <p:txEl>
                                              <p:pRg st="1" end="1"/>
                                            </p:txEl>
                                          </p:spTgt>
                                        </p:tgtEl>
                                        <p:attrNameLst>
                                          <p:attrName>style.visibility</p:attrName>
                                        </p:attrNameLst>
                                      </p:cBhvr>
                                      <p:to>
                                        <p:strVal val="visible"/>
                                      </p:to>
                                    </p:set>
                                    <p:animEffect transition="in" filter="wipe(left)">
                                      <p:cBhvr>
                                        <p:cTn id="12" dur="500"/>
                                        <p:tgtEl>
                                          <p:spTgt spid="184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434">
                                            <p:txEl>
                                              <p:pRg st="2" end="2"/>
                                            </p:txEl>
                                          </p:spTgt>
                                        </p:tgtEl>
                                        <p:attrNameLst>
                                          <p:attrName>style.visibility</p:attrName>
                                        </p:attrNameLst>
                                      </p:cBhvr>
                                      <p:to>
                                        <p:strVal val="visible"/>
                                      </p:to>
                                    </p:set>
                                    <p:animEffect transition="in" filter="wipe(left)">
                                      <p:cBhvr>
                                        <p:cTn id="17" dur="500"/>
                                        <p:tgtEl>
                                          <p:spTgt spid="184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434">
                                            <p:txEl>
                                              <p:pRg st="3" end="3"/>
                                            </p:txEl>
                                          </p:spTgt>
                                        </p:tgtEl>
                                        <p:attrNameLst>
                                          <p:attrName>style.visibility</p:attrName>
                                        </p:attrNameLst>
                                      </p:cBhvr>
                                      <p:to>
                                        <p:strVal val="visible"/>
                                      </p:to>
                                    </p:set>
                                    <p:animEffect transition="in" filter="wipe(left)">
                                      <p:cBhvr>
                                        <p:cTn id="22" dur="500"/>
                                        <p:tgtEl>
                                          <p:spTgt spid="184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434">
                                            <p:txEl>
                                              <p:pRg st="4" end="4"/>
                                            </p:txEl>
                                          </p:spTgt>
                                        </p:tgtEl>
                                        <p:attrNameLst>
                                          <p:attrName>style.visibility</p:attrName>
                                        </p:attrNameLst>
                                      </p:cBhvr>
                                      <p:to>
                                        <p:strVal val="visible"/>
                                      </p:to>
                                    </p:set>
                                    <p:animEffect transition="in" filter="wipe(left)">
                                      <p:cBhvr>
                                        <p:cTn id="27" dur="500"/>
                                        <p:tgtEl>
                                          <p:spTgt spid="1843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8434">
                                            <p:txEl>
                                              <p:pRg st="5" end="5"/>
                                            </p:txEl>
                                          </p:spTgt>
                                        </p:tgtEl>
                                        <p:attrNameLst>
                                          <p:attrName>style.visibility</p:attrName>
                                        </p:attrNameLst>
                                      </p:cBhvr>
                                      <p:to>
                                        <p:strVal val="visible"/>
                                      </p:to>
                                    </p:set>
                                    <p:animEffect transition="in" filter="wipe(left)">
                                      <p:cBhvr>
                                        <p:cTn id="32" dur="500"/>
                                        <p:tgtEl>
                                          <p:spTgt spid="184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457200" y="0"/>
            <a:ext cx="8226425" cy="636587"/>
          </a:xfrm>
        </p:spPr>
        <p:txBody>
          <a:bodyPr/>
          <a:lstStyle/>
          <a:p>
            <a:pPr eaLnBrk="1" hangingPunct="1"/>
            <a:r>
              <a:rPr lang="en-US" b="1" dirty="0" smtClean="0">
                <a:ea typeface="ＭＳ Ｐゴシック" pitchFamily="-84" charset="-128"/>
                <a:cs typeface="ＭＳ Ｐゴシック" pitchFamily="-84" charset="-128"/>
              </a:rPr>
              <a:t>The </a:t>
            </a:r>
            <a:r>
              <a:rPr lang="en-US" b="1" dirty="0">
                <a:ea typeface="ＭＳ Ｐゴシック" pitchFamily="-84" charset="-128"/>
                <a:cs typeface="ＭＳ Ｐゴシック" pitchFamily="-84" charset="-128"/>
              </a:rPr>
              <a:t>Schrödinger Wave Equation</a:t>
            </a:r>
          </a:p>
        </p:txBody>
      </p:sp>
      <p:sp>
        <p:nvSpPr>
          <p:cNvPr id="18434" name="Rectangle 3"/>
          <p:cNvSpPr>
            <a:spLocks noGrp="1" noChangeArrowheads="1"/>
          </p:cNvSpPr>
          <p:nvPr>
            <p:ph type="subTitle" idx="1"/>
          </p:nvPr>
        </p:nvSpPr>
        <p:spPr>
          <a:xfrm>
            <a:off x="457200" y="685800"/>
            <a:ext cx="8001000" cy="4114800"/>
          </a:xfrm>
        </p:spPr>
        <p:txBody>
          <a:bodyPr/>
          <a:lstStyle/>
          <a:p>
            <a:pPr marL="342900" indent="-342900" algn="l" eaLnBrk="1" hangingPunct="1">
              <a:buFont typeface="Wingdings" pitchFamily="-84" charset="2"/>
              <a:buChar char="n"/>
            </a:pPr>
            <a:r>
              <a:rPr lang="en-US" sz="2800" dirty="0">
                <a:ea typeface="ＭＳ Ｐゴシック" pitchFamily="-84" charset="-128"/>
                <a:cs typeface="ＭＳ Ｐゴシック" pitchFamily="-84" charset="-128"/>
              </a:rPr>
              <a:t>The Schrödinger wave equation in its time-dependent form for a particle of energy </a:t>
            </a:r>
            <a:r>
              <a:rPr lang="en-US" sz="2800" i="1" dirty="0">
                <a:ea typeface="ＭＳ Ｐゴシック" pitchFamily="-84" charset="-128"/>
                <a:cs typeface="ＭＳ Ｐゴシック" pitchFamily="-84" charset="-128"/>
              </a:rPr>
              <a:t>E</a:t>
            </a:r>
            <a:r>
              <a:rPr lang="en-US" sz="2800" dirty="0">
                <a:ea typeface="ＭＳ Ｐゴシック" pitchFamily="-84" charset="-128"/>
                <a:cs typeface="ＭＳ Ｐゴシック" pitchFamily="-84" charset="-128"/>
              </a:rPr>
              <a:t> moving in a potential </a:t>
            </a:r>
            <a:r>
              <a:rPr lang="en-US" sz="2800" i="1" dirty="0">
                <a:ea typeface="ＭＳ Ｐゴシック" pitchFamily="-84" charset="-128"/>
                <a:cs typeface="ＭＳ Ｐゴシック" pitchFamily="-84" charset="-128"/>
              </a:rPr>
              <a:t>V</a:t>
            </a:r>
            <a:r>
              <a:rPr lang="en-US" sz="2800" dirty="0">
                <a:ea typeface="ＭＳ Ｐゴシック" pitchFamily="-84" charset="-128"/>
                <a:cs typeface="ＭＳ Ｐゴシック" pitchFamily="-84" charset="-128"/>
              </a:rPr>
              <a:t> in one dimension is</a:t>
            </a:r>
            <a:endParaRPr lang="en-US" sz="2800" dirty="0" smtClean="0">
              <a:ea typeface="ＭＳ Ｐゴシック" pitchFamily="-84" charset="-128"/>
              <a:cs typeface="ＭＳ Ｐゴシック" pitchFamily="-84" charset="-128"/>
            </a:endParaRPr>
          </a:p>
          <a:p>
            <a:pPr marL="342900" indent="-342900" algn="l" eaLnBrk="1" hangingPunct="1">
              <a:buNone/>
            </a:pPr>
            <a:endParaRPr lang="en-US" sz="2800" dirty="0" smtClean="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sz="2800" dirty="0">
              <a:ea typeface="ＭＳ Ｐゴシック" pitchFamily="-84" charset="-128"/>
              <a:cs typeface="ＭＳ Ｐゴシック" pitchFamily="-84" charset="-128"/>
            </a:endParaRPr>
          </a:p>
          <a:p>
            <a:pPr marL="342900" indent="-342900" algn="l" eaLnBrk="1" hangingPunct="1">
              <a:buFont typeface="Wingdings" pitchFamily="-84" charset="2"/>
              <a:buChar char="n"/>
            </a:pPr>
            <a:r>
              <a:rPr lang="en-US" sz="2800" dirty="0">
                <a:ea typeface="ＭＳ Ｐゴシック" pitchFamily="-84" charset="-128"/>
                <a:cs typeface="ＭＳ Ｐゴシック" pitchFamily="-84" charset="-128"/>
              </a:rPr>
              <a:t>The extension into three dimensions is</a:t>
            </a:r>
          </a:p>
          <a:p>
            <a:pPr marL="342900" indent="-342900" algn="l" eaLnBrk="1" hangingPunct="1">
              <a:buFont typeface="Wingdings" pitchFamily="-84" charset="2"/>
              <a:buChar char="n"/>
            </a:pPr>
            <a:endParaRPr lang="en-US" sz="2800" dirty="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sz="2800" dirty="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sz="2800" dirty="0" smtClean="0">
              <a:ea typeface="ＭＳ Ｐゴシック" pitchFamily="-84" charset="-128"/>
              <a:cs typeface="ＭＳ Ｐゴシック" pitchFamily="-84" charset="-128"/>
            </a:endParaRPr>
          </a:p>
          <a:p>
            <a:pPr marL="342900" indent="-342900" algn="l" eaLnBrk="1" hangingPunct="1"/>
            <a:r>
              <a:rPr lang="en-US" sz="2800" dirty="0" smtClean="0">
                <a:ea typeface="ＭＳ Ｐゴシック" pitchFamily="-84" charset="-128"/>
                <a:cs typeface="ＭＳ Ｐゴシック" pitchFamily="-84" charset="-128"/>
              </a:rPr>
              <a:t>where	     </a:t>
            </a:r>
            <a:r>
              <a:rPr lang="en-US" sz="2800" dirty="0">
                <a:ea typeface="ＭＳ Ｐゴシック" pitchFamily="-84" charset="-128"/>
                <a:cs typeface="ＭＳ Ｐゴシック" pitchFamily="-84" charset="-128"/>
              </a:rPr>
              <a:t>is an imaginary number</a:t>
            </a:r>
            <a:endParaRPr lang="en-US" sz="2800" i="1" dirty="0">
              <a:latin typeface="Harlow Solid Italic" pitchFamily="82" charset="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sz="2800" dirty="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dirty="0">
              <a:ea typeface="ＭＳ Ｐゴシック" pitchFamily="-84" charset="-128"/>
              <a:cs typeface="ＭＳ Ｐゴシック" pitchFamily="-84" charset="-128"/>
            </a:endParaRPr>
          </a:p>
        </p:txBody>
      </p:sp>
      <p:pic>
        <p:nvPicPr>
          <p:cNvPr id="18437" name="Picture 15"/>
          <p:cNvPicPr preferRelativeResize="0">
            <a:picLocks noChangeAspect="1" noChangeArrowheads="1"/>
          </p:cNvPicPr>
          <p:nvPr/>
        </p:nvPicPr>
        <p:blipFill>
          <a:blip r:embed="rId3"/>
          <a:srcRect/>
          <a:stretch>
            <a:fillRect/>
          </a:stretch>
        </p:blipFill>
        <p:spPr bwMode="auto">
          <a:xfrm>
            <a:off x="1898650" y="5273675"/>
            <a:ext cx="768350" cy="288925"/>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Wednesday, Mar. 26, 2014</a:t>
            </a:r>
            <a:endParaRPr lang="en-US"/>
          </a:p>
        </p:txBody>
      </p:sp>
      <p:sp>
        <p:nvSpPr>
          <p:cNvPr id="8" name="Slide Number Placeholder 7"/>
          <p:cNvSpPr>
            <a:spLocks noGrp="1"/>
          </p:cNvSpPr>
          <p:nvPr>
            <p:ph type="sldNum" sz="quarter" idx="12"/>
          </p:nvPr>
        </p:nvSpPr>
        <p:spPr/>
        <p:txBody>
          <a:bodyPr/>
          <a:lstStyle/>
          <a:p>
            <a:pPr>
              <a:defRPr/>
            </a:pPr>
            <a:fld id="{3DD774B2-BEFC-0F4C-8EFB-A9A3D81A594A}" type="slidenum">
              <a:rPr lang="en-US" smtClean="0"/>
              <a:pPr>
                <a:defRPr/>
              </a:pPr>
              <a:t>6</a:t>
            </a:fld>
            <a:endParaRPr lang="en-US"/>
          </a:p>
        </p:txBody>
      </p:sp>
      <p:sp>
        <p:nvSpPr>
          <p:cNvPr id="9" name="Footer Placeholder 8"/>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103453259"/>
              </p:ext>
            </p:extLst>
          </p:nvPr>
        </p:nvGraphicFramePr>
        <p:xfrm>
          <a:off x="2147888" y="2057400"/>
          <a:ext cx="5457825" cy="928688"/>
        </p:xfrm>
        <a:graphic>
          <a:graphicData uri="http://schemas.openxmlformats.org/presentationml/2006/ole">
            <mc:AlternateContent xmlns:mc="http://schemas.openxmlformats.org/markup-compatibility/2006">
              <mc:Choice xmlns:v="urn:schemas-microsoft-com:vml" Requires="v">
                <p:oleObj spid="_x0000_s1032" name="Equation" r:id="rId4" imgW="2463800" imgH="419100" progId="Equation.DSMT4">
                  <p:embed/>
                </p:oleObj>
              </mc:Choice>
              <mc:Fallback>
                <p:oleObj name="Equation" r:id="rId4" imgW="2463800" imgH="419100" progId="Equation.DSMT4">
                  <p:embed/>
                  <p:pic>
                    <p:nvPicPr>
                      <p:cNvPr id="0" name=""/>
                      <p:cNvPicPr>
                        <a:picLocks noChangeAspect="1" noChangeArrowheads="1"/>
                      </p:cNvPicPr>
                      <p:nvPr/>
                    </p:nvPicPr>
                    <p:blipFill>
                      <a:blip r:embed="rId5"/>
                      <a:srcRect/>
                      <a:stretch>
                        <a:fillRect/>
                      </a:stretch>
                    </p:blipFill>
                    <p:spPr bwMode="auto">
                      <a:xfrm>
                        <a:off x="2147888" y="2057400"/>
                        <a:ext cx="5457825" cy="92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7" name="Object 3"/>
          <p:cNvGraphicFramePr>
            <a:graphicFrameLocks noChangeAspect="1"/>
          </p:cNvGraphicFramePr>
          <p:nvPr>
            <p:extLst>
              <p:ext uri="{D42A27DB-BD31-4B8C-83A1-F6EECF244321}">
                <p14:modId xmlns:p14="http://schemas.microsoft.com/office/powerpoint/2010/main" val="3574789609"/>
              </p:ext>
            </p:extLst>
          </p:nvPr>
        </p:nvGraphicFramePr>
        <p:xfrm>
          <a:off x="1367883" y="3810000"/>
          <a:ext cx="7090317" cy="1066800"/>
        </p:xfrm>
        <a:graphic>
          <a:graphicData uri="http://schemas.openxmlformats.org/presentationml/2006/ole">
            <mc:AlternateContent xmlns:mc="http://schemas.openxmlformats.org/markup-compatibility/2006">
              <mc:Choice xmlns:v="urn:schemas-microsoft-com:vml" Requires="v">
                <p:oleObj spid="_x0000_s1033" name="Equation" r:id="rId6" imgW="3124200" imgH="469900" progId="Equation.DSMT4">
                  <p:embed/>
                </p:oleObj>
              </mc:Choice>
              <mc:Fallback>
                <p:oleObj name="Equation" r:id="rId6" imgW="3124200" imgH="469900" progId="Equation.DSMT4">
                  <p:embed/>
                  <p:pic>
                    <p:nvPicPr>
                      <p:cNvPr id="0" name=""/>
                      <p:cNvPicPr>
                        <a:picLocks noChangeAspect="1" noChangeArrowheads="1"/>
                      </p:cNvPicPr>
                      <p:nvPr/>
                    </p:nvPicPr>
                    <p:blipFill>
                      <a:blip r:embed="rId7"/>
                      <a:srcRect/>
                      <a:stretch>
                        <a:fillRect/>
                      </a:stretch>
                    </p:blipFill>
                    <p:spPr bwMode="auto">
                      <a:xfrm>
                        <a:off x="1367883" y="3810000"/>
                        <a:ext cx="7090317"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877740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wipe(left)">
                                      <p:cBhvr>
                                        <p:cTn id="7" dur="5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434">
                                            <p:txEl>
                                              <p:pRg st="3" end="3"/>
                                            </p:txEl>
                                          </p:spTgt>
                                        </p:tgtEl>
                                        <p:attrNameLst>
                                          <p:attrName>style.visibility</p:attrName>
                                        </p:attrNameLst>
                                      </p:cBhvr>
                                      <p:to>
                                        <p:strVal val="visible"/>
                                      </p:to>
                                    </p:set>
                                    <p:animEffect transition="in" filter="wipe(left)">
                                      <p:cBhvr>
                                        <p:cTn id="17" dur="500"/>
                                        <p:tgtEl>
                                          <p:spTgt spid="1843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07"/>
                                        </p:tgtEl>
                                        <p:attrNameLst>
                                          <p:attrName>style.visibility</p:attrName>
                                        </p:attrNameLst>
                                      </p:cBhvr>
                                      <p:to>
                                        <p:strVal val="visible"/>
                                      </p:to>
                                    </p:set>
                                    <p:animEffect transition="in" filter="wipe(left)">
                                      <p:cBhvr>
                                        <p:cTn id="22" dur="500"/>
                                        <p:tgtEl>
                                          <p:spTgt spid="2150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434">
                                            <p:txEl>
                                              <p:pRg st="7" end="7"/>
                                            </p:txEl>
                                          </p:spTgt>
                                        </p:tgtEl>
                                        <p:attrNameLst>
                                          <p:attrName>style.visibility</p:attrName>
                                        </p:attrNameLst>
                                      </p:cBhvr>
                                      <p:to>
                                        <p:strVal val="visible"/>
                                      </p:to>
                                    </p:set>
                                    <p:animEffect transition="in" filter="wipe(left)">
                                      <p:cBhvr>
                                        <p:cTn id="27" dur="500"/>
                                        <p:tgtEl>
                                          <p:spTgt spid="18434">
                                            <p:txEl>
                                              <p:pRg st="7" end="7"/>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18437"/>
                                        </p:tgtEl>
                                        <p:attrNameLst>
                                          <p:attrName>style.visibility</p:attrName>
                                        </p:attrNameLst>
                                      </p:cBhvr>
                                      <p:to>
                                        <p:strVal val="visible"/>
                                      </p:to>
                                    </p:set>
                                    <p:animEffect transition="in" filter="wipe(left)">
                                      <p:cBhvr>
                                        <p:cTn id="30"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534400" cy="1371600"/>
          </a:xfrm>
        </p:spPr>
        <p:txBody>
          <a:bodyPr/>
          <a:lstStyle/>
          <a:p>
            <a:pPr marL="0" indent="0" eaLnBrk="1" hangingPunct="1">
              <a:spcBef>
                <a:spcPts val="0"/>
              </a:spcBef>
              <a:buNone/>
            </a:pPr>
            <a:r>
              <a:rPr lang="en-US" sz="2000" dirty="0" smtClean="0">
                <a:cs typeface="ＭＳ Ｐゴシック" pitchFamily="-84" charset="-128"/>
              </a:rPr>
              <a:t>The wave equation must be linear so that we can use the superposition principle to.  Prove that the wave function in Schrodinger equation is linear by showing that it is satisfied for the wave equation </a:t>
            </a:r>
            <a:r>
              <a:rPr lang="en-US" sz="2000" dirty="0" err="1" smtClean="0">
                <a:latin typeface="Symbol" charset="2"/>
                <a:cs typeface="Symbol" charset="2"/>
              </a:rPr>
              <a:t>Ψ</a:t>
            </a:r>
            <a:r>
              <a:rPr lang="en-US" sz="2000" dirty="0" smtClean="0">
                <a:latin typeface="Symbol" charset="2"/>
                <a:cs typeface="Symbol" charset="2"/>
              </a:rPr>
              <a:t> (</a:t>
            </a:r>
            <a:r>
              <a:rPr lang="en-US" sz="2000" dirty="0" err="1" smtClean="0">
                <a:latin typeface="Symbol" charset="2"/>
                <a:cs typeface="Symbol" charset="2"/>
              </a:rPr>
              <a:t>x,t</a:t>
            </a:r>
            <a:r>
              <a:rPr lang="en-US" sz="2000" dirty="0" smtClean="0">
                <a:latin typeface="Symbol" charset="2"/>
                <a:cs typeface="Symbol" charset="2"/>
              </a:rPr>
              <a:t>)=aΨ</a:t>
            </a:r>
            <a:r>
              <a:rPr lang="en-US" sz="2000" baseline="-25000" dirty="0" smtClean="0">
                <a:latin typeface="Symbol" charset="2"/>
                <a:cs typeface="Symbol" charset="2"/>
              </a:rPr>
              <a:t>1</a:t>
            </a:r>
            <a:r>
              <a:rPr lang="en-US" sz="2000" dirty="0" smtClean="0">
                <a:latin typeface="Symbol" charset="2"/>
                <a:cs typeface="Symbol" charset="2"/>
              </a:rPr>
              <a:t> (x,t)+bΨ</a:t>
            </a:r>
            <a:r>
              <a:rPr lang="en-US" sz="2000" baseline="-25000" dirty="0" smtClean="0">
                <a:latin typeface="Symbol" charset="2"/>
                <a:cs typeface="Symbol" charset="2"/>
              </a:rPr>
              <a:t>2 </a:t>
            </a:r>
            <a:r>
              <a:rPr lang="en-US" sz="2000" dirty="0" smtClean="0">
                <a:latin typeface="Symbol" charset="2"/>
                <a:cs typeface="Symbol" charset="2"/>
              </a:rPr>
              <a:t>(</a:t>
            </a:r>
            <a:r>
              <a:rPr lang="en-US" sz="2000" dirty="0" err="1" smtClean="0">
                <a:latin typeface="Symbol" charset="2"/>
                <a:cs typeface="Symbol" charset="2"/>
              </a:rPr>
              <a:t>x,t</a:t>
            </a:r>
            <a:r>
              <a:rPr lang="en-US" sz="2000" dirty="0" smtClean="0">
                <a:latin typeface="Symbol" charset="2"/>
                <a:cs typeface="Symbol" charset="2"/>
              </a:rPr>
              <a:t>) </a:t>
            </a:r>
            <a:r>
              <a:rPr lang="en-US" sz="2000" dirty="0" smtClean="0">
                <a:latin typeface="+mj-lt"/>
                <a:cs typeface="Symbol" charset="2"/>
              </a:rPr>
              <a:t>where a and </a:t>
            </a:r>
            <a:r>
              <a:rPr lang="en-US" sz="2000" dirty="0" err="1" smtClean="0">
                <a:latin typeface="+mj-lt"/>
                <a:cs typeface="Symbol" charset="2"/>
              </a:rPr>
              <a:t>b</a:t>
            </a:r>
            <a:r>
              <a:rPr lang="en-US" sz="2000" dirty="0" smtClean="0">
                <a:latin typeface="+mj-lt"/>
                <a:cs typeface="Symbol" charset="2"/>
              </a:rPr>
              <a:t> are constants and </a:t>
            </a:r>
            <a:r>
              <a:rPr lang="en-US" sz="2000" dirty="0" smtClean="0">
                <a:latin typeface="Symbol" charset="2"/>
                <a:cs typeface="Symbol" charset="2"/>
              </a:rPr>
              <a:t>Ψ</a:t>
            </a:r>
            <a:r>
              <a:rPr lang="en-US" sz="2000" baseline="-25000" dirty="0" smtClean="0">
                <a:latin typeface="Symbol" charset="2"/>
                <a:cs typeface="Symbol" charset="2"/>
              </a:rPr>
              <a:t>1</a:t>
            </a:r>
            <a:r>
              <a:rPr lang="en-US" sz="2000" dirty="0" smtClean="0">
                <a:latin typeface="Symbol" charset="2"/>
                <a:cs typeface="Symbol" charset="2"/>
              </a:rPr>
              <a:t> (</a:t>
            </a:r>
            <a:r>
              <a:rPr lang="en-US" sz="2000" dirty="0" err="1" smtClean="0">
                <a:latin typeface="Symbol" charset="2"/>
                <a:cs typeface="Symbol" charset="2"/>
              </a:rPr>
              <a:t>x,t</a:t>
            </a:r>
            <a:r>
              <a:rPr lang="en-US" sz="2000" dirty="0" smtClean="0">
                <a:latin typeface="Symbol" charset="2"/>
                <a:cs typeface="Symbol" charset="2"/>
              </a:rPr>
              <a:t>) </a:t>
            </a:r>
            <a:r>
              <a:rPr lang="en-US" sz="2000" dirty="0" smtClean="0">
                <a:cs typeface="Symbol" charset="2"/>
              </a:rPr>
              <a:t>and</a:t>
            </a:r>
            <a:r>
              <a:rPr lang="en-US" sz="2000" dirty="0" smtClean="0">
                <a:latin typeface="Symbol" charset="2"/>
                <a:cs typeface="Symbol" charset="2"/>
              </a:rPr>
              <a:t> Ψ</a:t>
            </a:r>
            <a:r>
              <a:rPr lang="en-US" sz="2000" baseline="-25000" dirty="0" smtClean="0">
                <a:latin typeface="Symbol" charset="2"/>
                <a:cs typeface="Symbol" charset="2"/>
              </a:rPr>
              <a:t>2</a:t>
            </a:r>
            <a:r>
              <a:rPr lang="en-US" sz="2000" dirty="0" smtClean="0">
                <a:latin typeface="Symbol" charset="2"/>
                <a:cs typeface="Symbol" charset="2"/>
              </a:rPr>
              <a:t> (</a:t>
            </a:r>
            <a:r>
              <a:rPr lang="en-US" sz="2000" dirty="0" err="1" smtClean="0">
                <a:latin typeface="Symbol" charset="2"/>
                <a:cs typeface="Symbol" charset="2"/>
              </a:rPr>
              <a:t>x,t</a:t>
            </a:r>
            <a:r>
              <a:rPr lang="en-US" sz="2000" dirty="0" smtClean="0">
                <a:latin typeface="Symbol" charset="2"/>
                <a:cs typeface="Symbol" charset="2"/>
              </a:rPr>
              <a:t>) </a:t>
            </a:r>
            <a:r>
              <a:rPr lang="en-US" sz="2000" dirty="0" smtClean="0">
                <a:cs typeface="Symbol" charset="2"/>
              </a:rPr>
              <a:t>describe two waves each satisfying the Schrodinger Eq.</a:t>
            </a:r>
            <a:endParaRPr lang="en-US" sz="2000" dirty="0">
              <a:cs typeface="Symbol" charset="2"/>
            </a:endParaRPr>
          </a:p>
        </p:txBody>
      </p:sp>
      <p:sp>
        <p:nvSpPr>
          <p:cNvPr id="22531" name="Rectangle 9"/>
          <p:cNvSpPr>
            <a:spLocks noGrp="1" noChangeArrowheads="1"/>
          </p:cNvSpPr>
          <p:nvPr>
            <p:ph type="title"/>
          </p:nvPr>
        </p:nvSpPr>
        <p:spPr>
          <a:xfrm>
            <a:off x="228600" y="-76200"/>
            <a:ext cx="8686800" cy="838200"/>
          </a:xfrm>
        </p:spPr>
        <p:txBody>
          <a:bodyPr/>
          <a:lstStyle/>
          <a:p>
            <a:pPr eaLnBrk="1" hangingPunct="1"/>
            <a:r>
              <a:rPr lang="en-US" sz="4000" b="1" dirty="0" smtClean="0">
                <a:cs typeface="ＭＳ Ｐゴシック" pitchFamily="-84" charset="-128"/>
              </a:rPr>
              <a:t>Ex 6.1: Wave equation and Superposition</a:t>
            </a:r>
            <a:endParaRPr lang="en-US" sz="4000" b="1"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Wednesday, Mar. 26, 2014</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7</a:t>
            </a:fld>
            <a:endParaRPr lang="en-US"/>
          </a:p>
        </p:txBody>
      </p:sp>
      <p:sp>
        <p:nvSpPr>
          <p:cNvPr id="7" name="Footer Placeholder 6"/>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16777" name="Object 9"/>
          <p:cNvGraphicFramePr>
            <a:graphicFrameLocks noChangeAspect="1"/>
          </p:cNvGraphicFramePr>
          <p:nvPr>
            <p:extLst>
              <p:ext uri="{D42A27DB-BD31-4B8C-83A1-F6EECF244321}">
                <p14:modId xmlns:p14="http://schemas.microsoft.com/office/powerpoint/2010/main" val="2423142773"/>
              </p:ext>
            </p:extLst>
          </p:nvPr>
        </p:nvGraphicFramePr>
        <p:xfrm>
          <a:off x="466725" y="2208213"/>
          <a:ext cx="1358900" cy="285750"/>
        </p:xfrm>
        <a:graphic>
          <a:graphicData uri="http://schemas.openxmlformats.org/presentationml/2006/ole">
            <mc:AlternateContent xmlns:mc="http://schemas.openxmlformats.org/markup-compatibility/2006">
              <mc:Choice xmlns:v="urn:schemas-microsoft-com:vml" Requires="v">
                <p:oleObj spid="_x0000_s276512" name="Equation" r:id="rId3" imgW="965200" imgH="203200" progId="Equation.DSMT4">
                  <p:embed/>
                </p:oleObj>
              </mc:Choice>
              <mc:Fallback>
                <p:oleObj name="Equation" r:id="rId3" imgW="965200" imgH="203200" progId="Equation.DSMT4">
                  <p:embed/>
                  <p:pic>
                    <p:nvPicPr>
                      <p:cNvPr id="0" name=""/>
                      <p:cNvPicPr>
                        <a:picLocks noChangeAspect="1" noChangeArrowheads="1"/>
                      </p:cNvPicPr>
                      <p:nvPr/>
                    </p:nvPicPr>
                    <p:blipFill>
                      <a:blip r:embed="rId4"/>
                      <a:srcRect/>
                      <a:stretch>
                        <a:fillRect/>
                      </a:stretch>
                    </p:blipFill>
                    <p:spPr bwMode="auto">
                      <a:xfrm>
                        <a:off x="466725" y="2208213"/>
                        <a:ext cx="13589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59" name="Object 11"/>
          <p:cNvGraphicFramePr>
            <a:graphicFrameLocks noChangeAspect="1"/>
          </p:cNvGraphicFramePr>
          <p:nvPr>
            <p:extLst>
              <p:ext uri="{D42A27DB-BD31-4B8C-83A1-F6EECF244321}">
                <p14:modId xmlns:p14="http://schemas.microsoft.com/office/powerpoint/2010/main" val="3865213795"/>
              </p:ext>
            </p:extLst>
          </p:nvPr>
        </p:nvGraphicFramePr>
        <p:xfrm>
          <a:off x="466725" y="2698750"/>
          <a:ext cx="3381375" cy="552450"/>
        </p:xfrm>
        <a:graphic>
          <a:graphicData uri="http://schemas.openxmlformats.org/presentationml/2006/ole">
            <mc:AlternateContent xmlns:mc="http://schemas.openxmlformats.org/markup-compatibility/2006">
              <mc:Choice xmlns:v="urn:schemas-microsoft-com:vml" Requires="v">
                <p:oleObj spid="_x0000_s276513" name="Equation" r:id="rId5" imgW="2400300" imgH="393700" progId="Equation.DSMT4">
                  <p:embed/>
                </p:oleObj>
              </mc:Choice>
              <mc:Fallback>
                <p:oleObj name="Equation" r:id="rId5" imgW="2400300" imgH="393700" progId="Equation.DSMT4">
                  <p:embed/>
                  <p:pic>
                    <p:nvPicPr>
                      <p:cNvPr id="0" name=""/>
                      <p:cNvPicPr>
                        <a:picLocks noChangeAspect="1" noChangeArrowheads="1"/>
                      </p:cNvPicPr>
                      <p:nvPr/>
                    </p:nvPicPr>
                    <p:blipFill>
                      <a:blip r:embed="rId6"/>
                      <a:srcRect/>
                      <a:stretch>
                        <a:fillRect/>
                      </a:stretch>
                    </p:blipFill>
                    <p:spPr bwMode="auto">
                      <a:xfrm>
                        <a:off x="466725" y="2698750"/>
                        <a:ext cx="3381375"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ext uri="{D42A27DB-BD31-4B8C-83A1-F6EECF244321}">
                <p14:modId xmlns:p14="http://schemas.microsoft.com/office/powerpoint/2010/main" val="1577625915"/>
              </p:ext>
            </p:extLst>
          </p:nvPr>
        </p:nvGraphicFramePr>
        <p:xfrm>
          <a:off x="458788" y="3359150"/>
          <a:ext cx="3417887" cy="554038"/>
        </p:xfrm>
        <a:graphic>
          <a:graphicData uri="http://schemas.openxmlformats.org/presentationml/2006/ole">
            <mc:AlternateContent xmlns:mc="http://schemas.openxmlformats.org/markup-compatibility/2006">
              <mc:Choice xmlns:v="urn:schemas-microsoft-com:vml" Requires="v">
                <p:oleObj spid="_x0000_s276514" name="Equation" r:id="rId7" imgW="2425700" imgH="393700" progId="Equation.DSMT4">
                  <p:embed/>
                </p:oleObj>
              </mc:Choice>
              <mc:Fallback>
                <p:oleObj name="Equation" r:id="rId7" imgW="2425700" imgH="393700" progId="Equation.DSMT4">
                  <p:embed/>
                  <p:pic>
                    <p:nvPicPr>
                      <p:cNvPr id="0" name=""/>
                      <p:cNvPicPr>
                        <a:picLocks noChangeAspect="1" noChangeArrowheads="1"/>
                      </p:cNvPicPr>
                      <p:nvPr/>
                    </p:nvPicPr>
                    <p:blipFill>
                      <a:blip r:embed="rId8"/>
                      <a:srcRect/>
                      <a:stretch>
                        <a:fillRect/>
                      </a:stretch>
                    </p:blipFill>
                    <p:spPr bwMode="auto">
                      <a:xfrm>
                        <a:off x="458788" y="3359150"/>
                        <a:ext cx="3417887"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1" name="Object 13"/>
          <p:cNvGraphicFramePr>
            <a:graphicFrameLocks noChangeAspect="1"/>
          </p:cNvGraphicFramePr>
          <p:nvPr>
            <p:extLst>
              <p:ext uri="{D42A27DB-BD31-4B8C-83A1-F6EECF244321}">
                <p14:modId xmlns:p14="http://schemas.microsoft.com/office/powerpoint/2010/main" val="3011421427"/>
              </p:ext>
            </p:extLst>
          </p:nvPr>
        </p:nvGraphicFramePr>
        <p:xfrm>
          <a:off x="4751388" y="3336925"/>
          <a:ext cx="4097337" cy="625475"/>
        </p:xfrm>
        <a:graphic>
          <a:graphicData uri="http://schemas.openxmlformats.org/presentationml/2006/ole">
            <mc:AlternateContent xmlns:mc="http://schemas.openxmlformats.org/markup-compatibility/2006">
              <mc:Choice xmlns:v="urn:schemas-microsoft-com:vml" Requires="v">
                <p:oleObj spid="_x0000_s276515" name="Equation" r:id="rId9" imgW="2908300" imgH="444500" progId="Equation.DSMT4">
                  <p:embed/>
                </p:oleObj>
              </mc:Choice>
              <mc:Fallback>
                <p:oleObj name="Equation" r:id="rId9" imgW="2908300" imgH="444500" progId="Equation.DSMT4">
                  <p:embed/>
                  <p:pic>
                    <p:nvPicPr>
                      <p:cNvPr id="0" name=""/>
                      <p:cNvPicPr>
                        <a:picLocks noChangeAspect="1" noChangeArrowheads="1"/>
                      </p:cNvPicPr>
                      <p:nvPr/>
                    </p:nvPicPr>
                    <p:blipFill>
                      <a:blip r:embed="rId10"/>
                      <a:srcRect/>
                      <a:stretch>
                        <a:fillRect/>
                      </a:stretch>
                    </p:blipFill>
                    <p:spPr bwMode="auto">
                      <a:xfrm>
                        <a:off x="4751388" y="3336925"/>
                        <a:ext cx="4097337" cy="62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2" name="Object 14"/>
          <p:cNvGraphicFramePr>
            <a:graphicFrameLocks noChangeAspect="1"/>
          </p:cNvGraphicFramePr>
          <p:nvPr>
            <p:extLst>
              <p:ext uri="{D42A27DB-BD31-4B8C-83A1-F6EECF244321}">
                <p14:modId xmlns:p14="http://schemas.microsoft.com/office/powerpoint/2010/main" val="1897717499"/>
              </p:ext>
            </p:extLst>
          </p:nvPr>
        </p:nvGraphicFramePr>
        <p:xfrm>
          <a:off x="542925" y="4038600"/>
          <a:ext cx="2200275" cy="590550"/>
        </p:xfrm>
        <a:graphic>
          <a:graphicData uri="http://schemas.openxmlformats.org/presentationml/2006/ole">
            <mc:AlternateContent xmlns:mc="http://schemas.openxmlformats.org/markup-compatibility/2006">
              <mc:Choice xmlns:v="urn:schemas-microsoft-com:vml" Requires="v">
                <p:oleObj spid="_x0000_s276516" name="Equation" r:id="rId11" imgW="1562100" imgH="419100" progId="Equation.DSMT4">
                  <p:embed/>
                </p:oleObj>
              </mc:Choice>
              <mc:Fallback>
                <p:oleObj name="Equation" r:id="rId11" imgW="1562100" imgH="419100" progId="Equation.DSMT4">
                  <p:embed/>
                  <p:pic>
                    <p:nvPicPr>
                      <p:cNvPr id="0" name=""/>
                      <p:cNvPicPr>
                        <a:picLocks noChangeAspect="1" noChangeArrowheads="1"/>
                      </p:cNvPicPr>
                      <p:nvPr/>
                    </p:nvPicPr>
                    <p:blipFill>
                      <a:blip r:embed="rId12"/>
                      <a:srcRect/>
                      <a:stretch>
                        <a:fillRect/>
                      </a:stretch>
                    </p:blipFill>
                    <p:spPr bwMode="auto">
                      <a:xfrm>
                        <a:off x="542925" y="4038600"/>
                        <a:ext cx="2200275"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3" name="Object 15"/>
          <p:cNvGraphicFramePr>
            <a:graphicFrameLocks noChangeAspect="1"/>
          </p:cNvGraphicFramePr>
          <p:nvPr>
            <p:extLst>
              <p:ext uri="{D42A27DB-BD31-4B8C-83A1-F6EECF244321}">
                <p14:modId xmlns:p14="http://schemas.microsoft.com/office/powerpoint/2010/main" val="3562984491"/>
              </p:ext>
            </p:extLst>
          </p:nvPr>
        </p:nvGraphicFramePr>
        <p:xfrm>
          <a:off x="466725" y="4792663"/>
          <a:ext cx="6245225" cy="661987"/>
        </p:xfrm>
        <a:graphic>
          <a:graphicData uri="http://schemas.openxmlformats.org/presentationml/2006/ole">
            <mc:AlternateContent xmlns:mc="http://schemas.openxmlformats.org/markup-compatibility/2006">
              <mc:Choice xmlns:v="urn:schemas-microsoft-com:vml" Requires="v">
                <p:oleObj spid="_x0000_s276517" name="Equation" r:id="rId13" imgW="4432300" imgH="469900" progId="Equation.DSMT4">
                  <p:embed/>
                </p:oleObj>
              </mc:Choice>
              <mc:Fallback>
                <p:oleObj name="Equation" r:id="rId13" imgW="4432300" imgH="469900" progId="Equation.DSMT4">
                  <p:embed/>
                  <p:pic>
                    <p:nvPicPr>
                      <p:cNvPr id="0" name=""/>
                      <p:cNvPicPr>
                        <a:picLocks noChangeAspect="1" noChangeArrowheads="1"/>
                      </p:cNvPicPr>
                      <p:nvPr/>
                    </p:nvPicPr>
                    <p:blipFill>
                      <a:blip r:embed="rId14"/>
                      <a:srcRect/>
                      <a:stretch>
                        <a:fillRect/>
                      </a:stretch>
                    </p:blipFill>
                    <p:spPr bwMode="auto">
                      <a:xfrm>
                        <a:off x="466725" y="4792663"/>
                        <a:ext cx="6245225" cy="661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4" name="Object 16"/>
          <p:cNvGraphicFramePr>
            <a:graphicFrameLocks noChangeAspect="1"/>
          </p:cNvGraphicFramePr>
          <p:nvPr>
            <p:extLst>
              <p:ext uri="{D42A27DB-BD31-4B8C-83A1-F6EECF244321}">
                <p14:modId xmlns:p14="http://schemas.microsoft.com/office/powerpoint/2010/main" val="2361843355"/>
              </p:ext>
            </p:extLst>
          </p:nvPr>
        </p:nvGraphicFramePr>
        <p:xfrm>
          <a:off x="466725" y="5562600"/>
          <a:ext cx="5853113" cy="661988"/>
        </p:xfrm>
        <a:graphic>
          <a:graphicData uri="http://schemas.openxmlformats.org/presentationml/2006/ole">
            <mc:AlternateContent xmlns:mc="http://schemas.openxmlformats.org/markup-compatibility/2006">
              <mc:Choice xmlns:v="urn:schemas-microsoft-com:vml" Requires="v">
                <p:oleObj spid="_x0000_s276518" name="Equation" r:id="rId15" imgW="4152900" imgH="469900" progId="Equation.DSMT4">
                  <p:embed/>
                </p:oleObj>
              </mc:Choice>
              <mc:Fallback>
                <p:oleObj name="Equation" r:id="rId15" imgW="4152900" imgH="469900" progId="Equation.DSMT4">
                  <p:embed/>
                  <p:pic>
                    <p:nvPicPr>
                      <p:cNvPr id="0" name=""/>
                      <p:cNvPicPr>
                        <a:picLocks noChangeAspect="1" noChangeArrowheads="1"/>
                      </p:cNvPicPr>
                      <p:nvPr/>
                    </p:nvPicPr>
                    <p:blipFill>
                      <a:blip r:embed="rId16"/>
                      <a:srcRect/>
                      <a:stretch>
                        <a:fillRect/>
                      </a:stretch>
                    </p:blipFill>
                    <p:spPr bwMode="auto">
                      <a:xfrm>
                        <a:off x="466725" y="5562600"/>
                        <a:ext cx="5853113" cy="661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5" name="Object 17"/>
          <p:cNvGraphicFramePr>
            <a:graphicFrameLocks noChangeAspect="1"/>
          </p:cNvGraphicFramePr>
          <p:nvPr>
            <p:extLst>
              <p:ext uri="{D42A27DB-BD31-4B8C-83A1-F6EECF244321}">
                <p14:modId xmlns:p14="http://schemas.microsoft.com/office/powerpoint/2010/main" val="681388907"/>
              </p:ext>
            </p:extLst>
          </p:nvPr>
        </p:nvGraphicFramePr>
        <p:xfrm>
          <a:off x="2401888" y="2057400"/>
          <a:ext cx="2398712" cy="588963"/>
        </p:xfrm>
        <a:graphic>
          <a:graphicData uri="http://schemas.openxmlformats.org/presentationml/2006/ole">
            <mc:AlternateContent xmlns:mc="http://schemas.openxmlformats.org/markup-compatibility/2006">
              <mc:Choice xmlns:v="urn:schemas-microsoft-com:vml" Requires="v">
                <p:oleObj spid="_x0000_s276519" name="Equation" r:id="rId17" imgW="1701800" imgH="419100" progId="Equation.DSMT4">
                  <p:embed/>
                </p:oleObj>
              </mc:Choice>
              <mc:Fallback>
                <p:oleObj name="Equation" r:id="rId17" imgW="1701800" imgH="419100" progId="Equation.DSMT4">
                  <p:embed/>
                  <p:pic>
                    <p:nvPicPr>
                      <p:cNvPr id="0" name=""/>
                      <p:cNvPicPr>
                        <a:picLocks noChangeAspect="1" noChangeArrowheads="1"/>
                      </p:cNvPicPr>
                      <p:nvPr/>
                    </p:nvPicPr>
                    <p:blipFill>
                      <a:blip r:embed="rId18"/>
                      <a:srcRect/>
                      <a:stretch>
                        <a:fillRect/>
                      </a:stretch>
                    </p:blipFill>
                    <p:spPr bwMode="auto">
                      <a:xfrm>
                        <a:off x="2401888" y="2057400"/>
                        <a:ext cx="2398712" cy="588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6" name="Object 18"/>
          <p:cNvGraphicFramePr>
            <a:graphicFrameLocks noChangeAspect="1"/>
          </p:cNvGraphicFramePr>
          <p:nvPr>
            <p:extLst>
              <p:ext uri="{D42A27DB-BD31-4B8C-83A1-F6EECF244321}">
                <p14:modId xmlns:p14="http://schemas.microsoft.com/office/powerpoint/2010/main" val="600268501"/>
              </p:ext>
            </p:extLst>
          </p:nvPr>
        </p:nvGraphicFramePr>
        <p:xfrm>
          <a:off x="5464175" y="2057400"/>
          <a:ext cx="2451100" cy="588963"/>
        </p:xfrm>
        <a:graphic>
          <a:graphicData uri="http://schemas.openxmlformats.org/presentationml/2006/ole">
            <mc:AlternateContent xmlns:mc="http://schemas.openxmlformats.org/markup-compatibility/2006">
              <mc:Choice xmlns:v="urn:schemas-microsoft-com:vml" Requires="v">
                <p:oleObj spid="_x0000_s276520" name="Equation" r:id="rId19" imgW="1739900" imgH="419100" progId="Equation.DSMT4">
                  <p:embed/>
                </p:oleObj>
              </mc:Choice>
              <mc:Fallback>
                <p:oleObj name="Equation" r:id="rId19" imgW="1739900" imgH="419100" progId="Equation.DSMT4">
                  <p:embed/>
                  <p:pic>
                    <p:nvPicPr>
                      <p:cNvPr id="0" name=""/>
                      <p:cNvPicPr>
                        <a:picLocks noChangeAspect="1" noChangeArrowheads="1"/>
                      </p:cNvPicPr>
                      <p:nvPr/>
                    </p:nvPicPr>
                    <p:blipFill>
                      <a:blip r:embed="rId20"/>
                      <a:srcRect/>
                      <a:stretch>
                        <a:fillRect/>
                      </a:stretch>
                    </p:blipFill>
                    <p:spPr bwMode="auto">
                      <a:xfrm>
                        <a:off x="5464175" y="2057400"/>
                        <a:ext cx="2451100" cy="588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ight Arrow 25"/>
          <p:cNvSpPr/>
          <p:nvPr/>
        </p:nvSpPr>
        <p:spPr bwMode="auto">
          <a:xfrm>
            <a:off x="4114800" y="3352800"/>
            <a:ext cx="533400" cy="533400"/>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 name="Right Arrow 26"/>
          <p:cNvSpPr/>
          <p:nvPr/>
        </p:nvSpPr>
        <p:spPr bwMode="auto">
          <a:xfrm>
            <a:off x="2819400" y="4114800"/>
            <a:ext cx="1447800" cy="550247"/>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800000"/>
                </a:solidFill>
                <a:effectLst/>
                <a:latin typeface="+mn-lt"/>
              </a:rPr>
              <a:t>Rearrange</a:t>
            </a:r>
            <a:r>
              <a:rPr kumimoji="0" lang="en-US" sz="1200" b="1" i="0" u="none" strike="noStrike" cap="none" normalizeH="0" dirty="0" smtClean="0">
                <a:ln>
                  <a:noFill/>
                </a:ln>
                <a:solidFill>
                  <a:srgbClr val="800000"/>
                </a:solidFill>
                <a:effectLst/>
                <a:latin typeface="+mn-lt"/>
              </a:rPr>
              <a:t> terms</a:t>
            </a:r>
            <a:endParaRPr kumimoji="0" lang="en-US" sz="1200" b="1" i="0" u="none" strike="noStrike" cap="none" normalizeH="0" baseline="0" dirty="0" smtClean="0">
              <a:ln>
                <a:noFill/>
              </a:ln>
              <a:solidFill>
                <a:srgbClr val="800000"/>
              </a:solidFill>
              <a:effectLst/>
              <a:latin typeface="+mn-lt"/>
            </a:endParaRPr>
          </a:p>
        </p:txBody>
      </p:sp>
      <p:graphicFrame>
        <p:nvGraphicFramePr>
          <p:cNvPr id="488467" name="Object 19"/>
          <p:cNvGraphicFramePr>
            <a:graphicFrameLocks noChangeAspect="1"/>
          </p:cNvGraphicFramePr>
          <p:nvPr>
            <p:extLst>
              <p:ext uri="{D42A27DB-BD31-4B8C-83A1-F6EECF244321}">
                <p14:modId xmlns:p14="http://schemas.microsoft.com/office/powerpoint/2010/main" val="3951370930"/>
              </p:ext>
            </p:extLst>
          </p:nvPr>
        </p:nvGraphicFramePr>
        <p:xfrm>
          <a:off x="4364038" y="4038600"/>
          <a:ext cx="4600575" cy="661988"/>
        </p:xfrm>
        <a:graphic>
          <a:graphicData uri="http://schemas.openxmlformats.org/presentationml/2006/ole">
            <mc:AlternateContent xmlns:mc="http://schemas.openxmlformats.org/markup-compatibility/2006">
              <mc:Choice xmlns:v="urn:schemas-microsoft-com:vml" Requires="v">
                <p:oleObj spid="_x0000_s276521" name="Equation" r:id="rId21" imgW="3263900" imgH="469900" progId="Equation.DSMT4">
                  <p:embed/>
                </p:oleObj>
              </mc:Choice>
              <mc:Fallback>
                <p:oleObj name="Equation" r:id="rId21" imgW="3263900" imgH="469900" progId="Equation.DSMT4">
                  <p:embed/>
                  <p:pic>
                    <p:nvPicPr>
                      <p:cNvPr id="0" name=""/>
                      <p:cNvPicPr>
                        <a:picLocks noChangeAspect="1" noChangeArrowheads="1"/>
                      </p:cNvPicPr>
                      <p:nvPr/>
                    </p:nvPicPr>
                    <p:blipFill>
                      <a:blip r:embed="rId22"/>
                      <a:srcRect/>
                      <a:stretch>
                        <a:fillRect/>
                      </a:stretch>
                    </p:blipFill>
                    <p:spPr bwMode="auto">
                      <a:xfrm>
                        <a:off x="4364038" y="4038600"/>
                        <a:ext cx="4600575" cy="661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897095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6777"/>
                                        </p:tgtEl>
                                        <p:attrNameLst>
                                          <p:attrName>style.visibility</p:attrName>
                                        </p:attrNameLst>
                                      </p:cBhvr>
                                      <p:to>
                                        <p:strVal val="visible"/>
                                      </p:to>
                                    </p:set>
                                    <p:animEffect transition="in" filter="wipe(left)">
                                      <p:cBhvr>
                                        <p:cTn id="12" dur="500"/>
                                        <p:tgtEl>
                                          <p:spTgt spid="41677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88465"/>
                                        </p:tgtEl>
                                        <p:attrNameLst>
                                          <p:attrName>style.visibility</p:attrName>
                                        </p:attrNameLst>
                                      </p:cBhvr>
                                      <p:to>
                                        <p:strVal val="visible"/>
                                      </p:to>
                                    </p:set>
                                    <p:animEffect transition="in" filter="wipe(left)">
                                      <p:cBhvr>
                                        <p:cTn id="17" dur="500"/>
                                        <p:tgtEl>
                                          <p:spTgt spid="4884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88466"/>
                                        </p:tgtEl>
                                        <p:attrNameLst>
                                          <p:attrName>style.visibility</p:attrName>
                                        </p:attrNameLst>
                                      </p:cBhvr>
                                      <p:to>
                                        <p:strVal val="visible"/>
                                      </p:to>
                                    </p:set>
                                    <p:animEffect transition="in" filter="wipe(left)">
                                      <p:cBhvr>
                                        <p:cTn id="22" dur="500"/>
                                        <p:tgtEl>
                                          <p:spTgt spid="4884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88459"/>
                                        </p:tgtEl>
                                        <p:attrNameLst>
                                          <p:attrName>style.visibility</p:attrName>
                                        </p:attrNameLst>
                                      </p:cBhvr>
                                      <p:to>
                                        <p:strVal val="visible"/>
                                      </p:to>
                                    </p:set>
                                    <p:animEffect transition="in" filter="wipe(left)">
                                      <p:cBhvr>
                                        <p:cTn id="27" dur="500"/>
                                        <p:tgtEl>
                                          <p:spTgt spid="4884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88460"/>
                                        </p:tgtEl>
                                        <p:attrNameLst>
                                          <p:attrName>style.visibility</p:attrName>
                                        </p:attrNameLst>
                                      </p:cBhvr>
                                      <p:to>
                                        <p:strVal val="visible"/>
                                      </p:to>
                                    </p:set>
                                    <p:animEffect transition="in" filter="wipe(left)">
                                      <p:cBhvr>
                                        <p:cTn id="32" dur="500"/>
                                        <p:tgtEl>
                                          <p:spTgt spid="48846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88461"/>
                                        </p:tgtEl>
                                        <p:attrNameLst>
                                          <p:attrName>style.visibility</p:attrName>
                                        </p:attrNameLst>
                                      </p:cBhvr>
                                      <p:to>
                                        <p:strVal val="visible"/>
                                      </p:to>
                                    </p:set>
                                    <p:animEffect transition="in" filter="wipe(left)">
                                      <p:cBhvr>
                                        <p:cTn id="42" dur="500"/>
                                        <p:tgtEl>
                                          <p:spTgt spid="48846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88462"/>
                                        </p:tgtEl>
                                        <p:attrNameLst>
                                          <p:attrName>style.visibility</p:attrName>
                                        </p:attrNameLst>
                                      </p:cBhvr>
                                      <p:to>
                                        <p:strVal val="visible"/>
                                      </p:to>
                                    </p:set>
                                    <p:animEffect transition="in" filter="wipe(left)">
                                      <p:cBhvr>
                                        <p:cTn id="47" dur="500"/>
                                        <p:tgtEl>
                                          <p:spTgt spid="48846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88467"/>
                                        </p:tgtEl>
                                        <p:attrNameLst>
                                          <p:attrName>style.visibility</p:attrName>
                                        </p:attrNameLst>
                                      </p:cBhvr>
                                      <p:to>
                                        <p:strVal val="visible"/>
                                      </p:to>
                                    </p:set>
                                    <p:animEffect transition="in" filter="wipe(left)">
                                      <p:cBhvr>
                                        <p:cTn id="57" dur="500"/>
                                        <p:tgtEl>
                                          <p:spTgt spid="48846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88463"/>
                                        </p:tgtEl>
                                        <p:attrNameLst>
                                          <p:attrName>style.visibility</p:attrName>
                                        </p:attrNameLst>
                                      </p:cBhvr>
                                      <p:to>
                                        <p:strVal val="visible"/>
                                      </p:to>
                                    </p:set>
                                    <p:animEffect transition="in" filter="wipe(left)">
                                      <p:cBhvr>
                                        <p:cTn id="62" dur="500"/>
                                        <p:tgtEl>
                                          <p:spTgt spid="48846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488464"/>
                                        </p:tgtEl>
                                        <p:attrNameLst>
                                          <p:attrName>style.visibility</p:attrName>
                                        </p:attrNameLst>
                                      </p:cBhvr>
                                      <p:to>
                                        <p:strVal val="visible"/>
                                      </p:to>
                                    </p:set>
                                    <p:animEffect transition="in" filter="wipe(left)">
                                      <p:cBhvr>
                                        <p:cTn id="67" dur="500"/>
                                        <p:tgtEl>
                                          <p:spTgt spid="488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ctrTitle"/>
          </p:nvPr>
        </p:nvSpPr>
        <p:spPr>
          <a:xfrm>
            <a:off x="457200" y="152400"/>
            <a:ext cx="8226425" cy="1066800"/>
          </a:xfrm>
        </p:spPr>
        <p:txBody>
          <a:bodyPr/>
          <a:lstStyle/>
          <a:p>
            <a:pPr algn="ctr" eaLnBrk="1" hangingPunct="1"/>
            <a:r>
              <a:rPr lang="en-US" sz="4000" b="1" dirty="0">
                <a:ea typeface="ＭＳ Ｐゴシック" pitchFamily="-84" charset="-128"/>
                <a:cs typeface="ＭＳ Ｐゴシック" pitchFamily="-84" charset="-128"/>
              </a:rPr>
              <a:t>General Solution of the Schrödinger Wave Equation</a:t>
            </a:r>
          </a:p>
        </p:txBody>
      </p:sp>
      <p:sp>
        <p:nvSpPr>
          <p:cNvPr id="19458" name="Rectangle 3"/>
          <p:cNvSpPr>
            <a:spLocks noGrp="1" noChangeArrowheads="1"/>
          </p:cNvSpPr>
          <p:nvPr>
            <p:ph type="subTitle" idx="1"/>
          </p:nvPr>
        </p:nvSpPr>
        <p:spPr>
          <a:xfrm>
            <a:off x="457200" y="1295400"/>
            <a:ext cx="7620000" cy="4572000"/>
          </a:xfrm>
        </p:spPr>
        <p:txBody>
          <a:bodyPr/>
          <a:lstStyle/>
          <a:p>
            <a:pPr marL="342900" indent="-342900" algn="l" eaLnBrk="1" hangingPunct="1">
              <a:buFont typeface="Arial"/>
              <a:buChar char="•"/>
            </a:pPr>
            <a:r>
              <a:rPr lang="en-US" sz="2400" dirty="0">
                <a:ea typeface="ＭＳ Ｐゴシック" pitchFamily="-84" charset="-128"/>
                <a:cs typeface="ＭＳ Ｐゴシック" pitchFamily="-84" charset="-128"/>
              </a:rPr>
              <a:t>The general form of the solution of the Schrödinger wave equation is given by:</a:t>
            </a:r>
          </a:p>
          <a:p>
            <a:pPr marL="342900" indent="-342900" algn="l" eaLnBrk="1" hangingPunct="1">
              <a:buFont typeface="Wingdings" pitchFamily="-84" charset="2"/>
              <a:buChar char="n"/>
            </a:pPr>
            <a:endParaRPr lang="en-US" sz="2400" dirty="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sz="2400" dirty="0" smtClean="0">
              <a:ea typeface="ＭＳ Ｐゴシック" pitchFamily="-84" charset="-128"/>
              <a:cs typeface="ＭＳ Ｐゴシック" pitchFamily="-84" charset="-128"/>
            </a:endParaRPr>
          </a:p>
          <a:p>
            <a:pPr marL="342900" indent="-342900" algn="l" eaLnBrk="1" hangingPunct="1"/>
            <a:r>
              <a:rPr lang="en-US" sz="2400" dirty="0" smtClean="0">
                <a:ea typeface="ＭＳ Ｐゴシック" pitchFamily="-84" charset="-128"/>
                <a:cs typeface="ＭＳ Ｐゴシック" pitchFamily="-84" charset="-128"/>
              </a:rPr>
              <a:t>which </a:t>
            </a:r>
            <a:r>
              <a:rPr lang="en-US" sz="2400" dirty="0">
                <a:ea typeface="ＭＳ Ｐゴシック" pitchFamily="-84" charset="-128"/>
                <a:cs typeface="ＭＳ Ｐゴシック" pitchFamily="-84" charset="-128"/>
              </a:rPr>
              <a:t>also describes a wave</a:t>
            </a:r>
            <a:r>
              <a:rPr lang="en-US" sz="2400" dirty="0" smtClean="0">
                <a:ea typeface="ＭＳ Ｐゴシック" pitchFamily="-84" charset="-128"/>
                <a:cs typeface="ＭＳ Ｐゴシック" pitchFamily="-84" charset="-128"/>
              </a:rPr>
              <a:t> propagating </a:t>
            </a:r>
            <a:r>
              <a:rPr lang="en-US" sz="2400" dirty="0">
                <a:ea typeface="ＭＳ Ｐゴシック" pitchFamily="-84" charset="-128"/>
                <a:cs typeface="ＭＳ Ｐゴシック" pitchFamily="-84" charset="-128"/>
              </a:rPr>
              <a:t>in the </a:t>
            </a:r>
            <a:r>
              <a:rPr lang="en-US" sz="2400" i="1" dirty="0">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direction. In general the amplitude may also be complex. </a:t>
            </a:r>
            <a:r>
              <a:rPr lang="en-US" sz="2400" i="1" dirty="0">
                <a:solidFill>
                  <a:srgbClr val="3333CC"/>
                </a:solidFill>
                <a:ea typeface="ＭＳ Ｐゴシック" pitchFamily="-84" charset="-128"/>
                <a:cs typeface="ＭＳ Ｐゴシック" pitchFamily="-84" charset="-128"/>
              </a:rPr>
              <a:t>This is called the </a:t>
            </a:r>
            <a:r>
              <a:rPr lang="en-US" sz="2400" b="1" i="1" u="sng" dirty="0">
                <a:solidFill>
                  <a:srgbClr val="800000"/>
                </a:solidFill>
                <a:ea typeface="ＭＳ Ｐゴシック" pitchFamily="-84" charset="-128"/>
                <a:cs typeface="ＭＳ Ｐゴシック" pitchFamily="-84" charset="-128"/>
              </a:rPr>
              <a:t>wave function of the particle</a:t>
            </a:r>
            <a:r>
              <a:rPr lang="en-US" sz="2400" i="1" dirty="0" smtClean="0">
                <a:solidFill>
                  <a:srgbClr val="3333CC"/>
                </a:solidFill>
                <a:ea typeface="ＭＳ Ｐゴシック" pitchFamily="-84" charset="-128"/>
                <a:cs typeface="ＭＳ Ｐゴシック" pitchFamily="-84" charset="-128"/>
              </a:rPr>
              <a:t>.</a:t>
            </a:r>
            <a:endParaRPr lang="en-US" sz="2400" dirty="0" smtClean="0">
              <a:solidFill>
                <a:srgbClr val="3333CC"/>
              </a:solidFill>
              <a:ea typeface="ＭＳ Ｐゴシック" pitchFamily="-84" charset="-128"/>
              <a:cs typeface="ＭＳ Ｐゴシック" pitchFamily="-84" charset="-128"/>
            </a:endParaRPr>
          </a:p>
          <a:p>
            <a:pPr marL="342900" indent="-342900" algn="l" eaLnBrk="1" hangingPunct="1">
              <a:buFont typeface="Arial"/>
              <a:buChar char="•"/>
            </a:pPr>
            <a:r>
              <a:rPr lang="en-US" sz="2400" dirty="0">
                <a:ea typeface="ＭＳ Ｐゴシック" pitchFamily="-84" charset="-128"/>
                <a:cs typeface="ＭＳ Ｐゴシック" pitchFamily="-84" charset="-128"/>
              </a:rPr>
              <a:t>The wave function is also </a:t>
            </a:r>
            <a:r>
              <a:rPr lang="en-US" sz="2400" b="1" dirty="0">
                <a:ea typeface="ＭＳ Ｐゴシック" pitchFamily="-84" charset="-128"/>
                <a:cs typeface="ＭＳ Ｐゴシック" pitchFamily="-84" charset="-128"/>
              </a:rPr>
              <a:t>not</a:t>
            </a:r>
            <a:r>
              <a:rPr lang="en-US" sz="2400" dirty="0">
                <a:ea typeface="ＭＳ Ｐゴシック" pitchFamily="-84" charset="-128"/>
                <a:cs typeface="ＭＳ Ｐゴシック" pitchFamily="-84" charset="-128"/>
              </a:rPr>
              <a:t> restricted to being real.</a:t>
            </a:r>
            <a:r>
              <a:rPr lang="en-US" sz="2400" dirty="0" smtClean="0">
                <a:ea typeface="ＭＳ Ｐゴシック" pitchFamily="-84" charset="-128"/>
                <a:cs typeface="ＭＳ Ｐゴシック" pitchFamily="-84" charset="-128"/>
              </a:rPr>
              <a:t> Only </a:t>
            </a:r>
            <a:r>
              <a:rPr lang="en-US" sz="2400" dirty="0">
                <a:ea typeface="ＭＳ Ｐゴシック" pitchFamily="-84" charset="-128"/>
                <a:cs typeface="ＭＳ Ｐゴシック" pitchFamily="-84" charset="-128"/>
              </a:rPr>
              <a:t>the physically measurable quantities</a:t>
            </a:r>
            <a:r>
              <a:rPr lang="en-US" sz="2400" dirty="0" smtClean="0">
                <a:ea typeface="ＭＳ Ｐゴシック" pitchFamily="-84" charset="-128"/>
                <a:cs typeface="ＭＳ Ｐゴシック" pitchFamily="-84" charset="-128"/>
              </a:rPr>
              <a:t> (or </a:t>
            </a:r>
            <a:r>
              <a:rPr lang="en-US" sz="2400" b="1" u="sng" dirty="0" smtClean="0">
                <a:solidFill>
                  <a:srgbClr val="800000"/>
                </a:solidFill>
                <a:ea typeface="ＭＳ Ｐゴシック" pitchFamily="-84" charset="-128"/>
                <a:cs typeface="ＭＳ Ｐゴシック" pitchFamily="-84" charset="-128"/>
              </a:rPr>
              <a:t>observables</a:t>
            </a:r>
            <a:r>
              <a:rPr lang="en-US" sz="2400" dirty="0" smtClean="0">
                <a:ea typeface="ＭＳ Ｐゴシック" pitchFamily="-84" charset="-128"/>
                <a:cs typeface="ＭＳ Ｐゴシック" pitchFamily="-84" charset="-128"/>
              </a:rPr>
              <a:t>) must </a:t>
            </a:r>
            <a:r>
              <a:rPr lang="en-US" sz="2400" dirty="0">
                <a:ea typeface="ＭＳ Ｐゴシック" pitchFamily="-84" charset="-128"/>
                <a:cs typeface="ＭＳ Ｐゴシック" pitchFamily="-84" charset="-128"/>
              </a:rPr>
              <a:t>be real. These include the probability, momentum and energy.</a:t>
            </a:r>
          </a:p>
        </p:txBody>
      </p:sp>
      <p:sp>
        <p:nvSpPr>
          <p:cNvPr id="5" name="Date Placeholder 4"/>
          <p:cNvSpPr>
            <a:spLocks noGrp="1"/>
          </p:cNvSpPr>
          <p:nvPr>
            <p:ph type="dt" sz="half" idx="10"/>
          </p:nvPr>
        </p:nvSpPr>
        <p:spPr/>
        <p:txBody>
          <a:bodyPr/>
          <a:lstStyle/>
          <a:p>
            <a:pPr>
              <a:defRPr/>
            </a:pPr>
            <a:r>
              <a:rPr lang="en-US" smtClean="0"/>
              <a:t>Wednesday, Mar. 26, 2014</a:t>
            </a:r>
            <a:endParaRPr lang="en-US"/>
          </a:p>
        </p:txBody>
      </p:sp>
      <p:sp>
        <p:nvSpPr>
          <p:cNvPr id="6" name="Slide Number Placeholder 5"/>
          <p:cNvSpPr>
            <a:spLocks noGrp="1"/>
          </p:cNvSpPr>
          <p:nvPr>
            <p:ph type="sldNum" sz="quarter" idx="12"/>
          </p:nvPr>
        </p:nvSpPr>
        <p:spPr/>
        <p:txBody>
          <a:bodyPr/>
          <a:lstStyle/>
          <a:p>
            <a:pPr>
              <a:defRPr/>
            </a:pPr>
            <a:fld id="{3DD774B2-BEFC-0F4C-8EFB-A9A3D81A594A}" type="slidenum">
              <a:rPr lang="en-US" smtClean="0"/>
              <a:pPr>
                <a:defRPr/>
              </a:pPr>
              <a:t>8</a:t>
            </a:fld>
            <a:endParaRPr lang="en-US"/>
          </a:p>
        </p:txBody>
      </p:sp>
      <p:sp>
        <p:nvSpPr>
          <p:cNvPr id="7" name="Footer Placeholder 6"/>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22530" name="Object 2"/>
          <p:cNvGraphicFramePr>
            <a:graphicFrameLocks noChangeAspect="1"/>
          </p:cNvGraphicFramePr>
          <p:nvPr>
            <p:extLst>
              <p:ext uri="{D42A27DB-BD31-4B8C-83A1-F6EECF244321}">
                <p14:modId xmlns:p14="http://schemas.microsoft.com/office/powerpoint/2010/main" val="2465285459"/>
              </p:ext>
            </p:extLst>
          </p:nvPr>
        </p:nvGraphicFramePr>
        <p:xfrm>
          <a:off x="914400" y="2298700"/>
          <a:ext cx="2755900" cy="565150"/>
        </p:xfrm>
        <a:graphic>
          <a:graphicData uri="http://schemas.openxmlformats.org/presentationml/2006/ole">
            <mc:AlternateContent xmlns:mc="http://schemas.openxmlformats.org/markup-compatibility/2006">
              <mc:Choice xmlns:v="urn:schemas-microsoft-com:vml" Requires="v">
                <p:oleObj spid="_x0000_s277512" name="Equation" r:id="rId3" imgW="1244600" imgH="254000" progId="Equation.DSMT4">
                  <p:embed/>
                </p:oleObj>
              </mc:Choice>
              <mc:Fallback>
                <p:oleObj name="Equation" r:id="rId3" imgW="1244600" imgH="254000" progId="Equation.DSMT4">
                  <p:embed/>
                  <p:pic>
                    <p:nvPicPr>
                      <p:cNvPr id="0" name=""/>
                      <p:cNvPicPr>
                        <a:picLocks noChangeAspect="1" noChangeArrowheads="1"/>
                      </p:cNvPicPr>
                      <p:nvPr/>
                    </p:nvPicPr>
                    <p:blipFill>
                      <a:blip r:embed="rId4"/>
                      <a:srcRect/>
                      <a:stretch>
                        <a:fillRect/>
                      </a:stretch>
                    </p:blipFill>
                    <p:spPr bwMode="auto">
                      <a:xfrm>
                        <a:off x="914400" y="2298700"/>
                        <a:ext cx="2755900"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2702895236"/>
              </p:ext>
            </p:extLst>
          </p:nvPr>
        </p:nvGraphicFramePr>
        <p:xfrm>
          <a:off x="3660775" y="2286000"/>
          <a:ext cx="4416425" cy="563562"/>
        </p:xfrm>
        <a:graphic>
          <a:graphicData uri="http://schemas.openxmlformats.org/presentationml/2006/ole">
            <mc:AlternateContent xmlns:mc="http://schemas.openxmlformats.org/markup-compatibility/2006">
              <mc:Choice xmlns:v="urn:schemas-microsoft-com:vml" Requires="v">
                <p:oleObj spid="_x0000_s277513" name="Equation" r:id="rId5" imgW="1993900" imgH="254000" progId="Equation.DSMT4">
                  <p:embed/>
                </p:oleObj>
              </mc:Choice>
              <mc:Fallback>
                <p:oleObj name="Equation" r:id="rId5" imgW="1993900" imgH="254000" progId="Equation.DSMT4">
                  <p:embed/>
                  <p:pic>
                    <p:nvPicPr>
                      <p:cNvPr id="0" name=""/>
                      <p:cNvPicPr>
                        <a:picLocks noChangeAspect="1" noChangeArrowheads="1"/>
                      </p:cNvPicPr>
                      <p:nvPr/>
                    </p:nvPicPr>
                    <p:blipFill>
                      <a:blip r:embed="rId6"/>
                      <a:srcRect/>
                      <a:stretch>
                        <a:fillRect/>
                      </a:stretch>
                    </p:blipFill>
                    <p:spPr bwMode="auto">
                      <a:xfrm>
                        <a:off x="3660775" y="2286000"/>
                        <a:ext cx="4416425" cy="563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667572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wipe(left)">
                                      <p:cBhvr>
                                        <p:cTn id="7" dur="500"/>
                                        <p:tgtEl>
                                          <p:spTgt spid="194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530"/>
                                        </p:tgtEl>
                                        <p:attrNameLst>
                                          <p:attrName>style.visibility</p:attrName>
                                        </p:attrNameLst>
                                      </p:cBhvr>
                                      <p:to>
                                        <p:strVal val="visible"/>
                                      </p:to>
                                    </p:set>
                                    <p:animEffect transition="in" filter="wipe(left)">
                                      <p:cBhvr>
                                        <p:cTn id="12" dur="500"/>
                                        <p:tgtEl>
                                          <p:spTgt spid="225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9458">
                                            <p:txEl>
                                              <p:pRg st="3" end="3"/>
                                            </p:txEl>
                                          </p:spTgt>
                                        </p:tgtEl>
                                        <p:attrNameLst>
                                          <p:attrName>style.visibility</p:attrName>
                                        </p:attrNameLst>
                                      </p:cBhvr>
                                      <p:to>
                                        <p:strVal val="visible"/>
                                      </p:to>
                                    </p:set>
                                    <p:animEffect transition="in" filter="wipe(left)">
                                      <p:cBhvr>
                                        <p:cTn id="22" dur="500"/>
                                        <p:tgtEl>
                                          <p:spTgt spid="194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9458">
                                            <p:txEl>
                                              <p:pRg st="4" end="4"/>
                                            </p:txEl>
                                          </p:spTgt>
                                        </p:tgtEl>
                                        <p:attrNameLst>
                                          <p:attrName>style.visibility</p:attrName>
                                        </p:attrNameLst>
                                      </p:cBhvr>
                                      <p:to>
                                        <p:strVal val="visible"/>
                                      </p:to>
                                    </p:set>
                                    <p:animEffect transition="in" filter="wipe(left)">
                                      <p:cBhvr>
                                        <p:cTn id="27" dur="500"/>
                                        <p:tgtEl>
                                          <p:spTgt spid="194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534400" cy="457200"/>
          </a:xfrm>
        </p:spPr>
        <p:txBody>
          <a:bodyPr/>
          <a:lstStyle/>
          <a:p>
            <a:pPr marL="0" indent="0" eaLnBrk="1" hangingPunct="1">
              <a:spcBef>
                <a:spcPts val="0"/>
              </a:spcBef>
              <a:buNone/>
            </a:pPr>
            <a:r>
              <a:rPr lang="en-US" sz="2400" dirty="0" smtClean="0">
                <a:cs typeface="ＭＳ Ｐゴシック" pitchFamily="-84" charset="-128"/>
              </a:rPr>
              <a:t>Show that </a:t>
            </a:r>
            <a:r>
              <a:rPr lang="en-US" sz="2400" dirty="0" err="1" smtClean="0">
                <a:cs typeface="ＭＳ Ｐゴシック" pitchFamily="-84" charset="-128"/>
              </a:rPr>
              <a:t>Ae</a:t>
            </a:r>
            <a:r>
              <a:rPr lang="en-US" sz="2400" baseline="30000" dirty="0" err="1" smtClean="0">
                <a:cs typeface="ＭＳ Ｐゴシック" pitchFamily="-84" charset="-128"/>
              </a:rPr>
              <a:t>i(kx-</a:t>
            </a:r>
            <a:r>
              <a:rPr lang="en-US" sz="2400" baseline="30000" dirty="0" err="1" smtClean="0">
                <a:latin typeface="Symbol" charset="2"/>
                <a:cs typeface="Symbol" charset="2"/>
              </a:rPr>
              <a:t>ω</a:t>
            </a:r>
            <a:r>
              <a:rPr lang="en-US" sz="2400" baseline="30000" dirty="0" err="1" smtClean="0">
                <a:cs typeface="ＭＳ Ｐゴシック" pitchFamily="-84" charset="-128"/>
              </a:rPr>
              <a:t>t</a:t>
            </a:r>
            <a:r>
              <a:rPr lang="en-US" sz="2400" baseline="30000" dirty="0" smtClean="0">
                <a:cs typeface="ＭＳ Ｐゴシック" pitchFamily="-84" charset="-128"/>
              </a:rPr>
              <a:t>) </a:t>
            </a:r>
            <a:r>
              <a:rPr lang="en-US" sz="2400" dirty="0" smtClean="0">
                <a:cs typeface="ＭＳ Ｐゴシック" pitchFamily="-84" charset="-128"/>
              </a:rPr>
              <a:t>satisfies the time-dependent Schrodinger wave Eq. </a:t>
            </a:r>
            <a:endParaRPr lang="en-US" sz="24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b="1" dirty="0" smtClean="0">
                <a:cs typeface="ＭＳ Ｐゴシック" pitchFamily="-84" charset="-128"/>
              </a:rPr>
              <a:t>Ex 6.2: Solution for Wave </a:t>
            </a:r>
            <a:r>
              <a:rPr lang="en-US" sz="4000" b="1" dirty="0">
                <a:cs typeface="ＭＳ Ｐゴシック" pitchFamily="-84" charset="-128"/>
              </a:rPr>
              <a:t>E</a:t>
            </a:r>
            <a:r>
              <a:rPr lang="en-US" sz="4000" b="1" dirty="0" smtClean="0">
                <a:cs typeface="ＭＳ Ｐゴシック" pitchFamily="-84" charset="-128"/>
              </a:rPr>
              <a:t>quation</a:t>
            </a:r>
            <a:endParaRPr lang="en-US" sz="4000" b="1"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Wednesday, Mar. 26, 2014</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9</a:t>
            </a:fld>
            <a:endParaRPr lang="en-US"/>
          </a:p>
        </p:txBody>
      </p:sp>
      <p:sp>
        <p:nvSpPr>
          <p:cNvPr id="7" name="Footer Placeholder 6"/>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88459" name="Object 11"/>
          <p:cNvGraphicFramePr>
            <a:graphicFrameLocks noChangeAspect="1"/>
          </p:cNvGraphicFramePr>
          <p:nvPr>
            <p:extLst>
              <p:ext uri="{D42A27DB-BD31-4B8C-83A1-F6EECF244321}">
                <p14:modId xmlns:p14="http://schemas.microsoft.com/office/powerpoint/2010/main" val="3038625891"/>
              </p:ext>
            </p:extLst>
          </p:nvPr>
        </p:nvGraphicFramePr>
        <p:xfrm>
          <a:off x="485775" y="1219200"/>
          <a:ext cx="1843088" cy="457200"/>
        </p:xfrm>
        <a:graphic>
          <a:graphicData uri="http://schemas.openxmlformats.org/presentationml/2006/ole">
            <mc:AlternateContent xmlns:mc="http://schemas.openxmlformats.org/markup-compatibility/2006">
              <mc:Choice xmlns:v="urn:schemas-microsoft-com:vml" Requires="v">
                <p:oleObj spid="_x0000_s278566" name="Equation" r:id="rId3" imgW="812800" imgH="203200" progId="Equation.DSMT4">
                  <p:embed/>
                </p:oleObj>
              </mc:Choice>
              <mc:Fallback>
                <p:oleObj name="Equation" r:id="rId3" imgW="812800" imgH="203200" progId="Equation.DSMT4">
                  <p:embed/>
                  <p:pic>
                    <p:nvPicPr>
                      <p:cNvPr id="0" name=""/>
                      <p:cNvPicPr>
                        <a:picLocks noChangeAspect="1" noChangeArrowheads="1"/>
                      </p:cNvPicPr>
                      <p:nvPr/>
                    </p:nvPicPr>
                    <p:blipFill>
                      <a:blip r:embed="rId4"/>
                      <a:srcRect/>
                      <a:stretch>
                        <a:fillRect/>
                      </a:stretch>
                    </p:blipFill>
                    <p:spPr bwMode="auto">
                      <a:xfrm>
                        <a:off x="485775" y="1219200"/>
                        <a:ext cx="184308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ext uri="{D42A27DB-BD31-4B8C-83A1-F6EECF244321}">
                <p14:modId xmlns:p14="http://schemas.microsoft.com/office/powerpoint/2010/main" val="821087468"/>
              </p:ext>
            </p:extLst>
          </p:nvPr>
        </p:nvGraphicFramePr>
        <p:xfrm>
          <a:off x="488950" y="1828800"/>
          <a:ext cx="4143375" cy="685800"/>
        </p:xfrm>
        <a:graphic>
          <a:graphicData uri="http://schemas.openxmlformats.org/presentationml/2006/ole">
            <mc:AlternateContent xmlns:mc="http://schemas.openxmlformats.org/markup-compatibility/2006">
              <mc:Choice xmlns:v="urn:schemas-microsoft-com:vml" Requires="v">
                <p:oleObj spid="_x0000_s278567" name="Equation" r:id="rId5" imgW="2374900" imgH="393700" progId="Equation.DSMT4">
                  <p:embed/>
                </p:oleObj>
              </mc:Choice>
              <mc:Fallback>
                <p:oleObj name="Equation" r:id="rId5" imgW="2374900" imgH="393700" progId="Equation.DSMT4">
                  <p:embed/>
                  <p:pic>
                    <p:nvPicPr>
                      <p:cNvPr id="0" name=""/>
                      <p:cNvPicPr>
                        <a:picLocks noChangeAspect="1" noChangeArrowheads="1"/>
                      </p:cNvPicPr>
                      <p:nvPr/>
                    </p:nvPicPr>
                    <p:blipFill>
                      <a:blip r:embed="rId6"/>
                      <a:srcRect/>
                      <a:stretch>
                        <a:fillRect/>
                      </a:stretch>
                    </p:blipFill>
                    <p:spPr bwMode="auto">
                      <a:xfrm>
                        <a:off x="488950" y="1828800"/>
                        <a:ext cx="414337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2" name="Object 14"/>
          <p:cNvGraphicFramePr>
            <a:graphicFrameLocks noChangeAspect="1"/>
          </p:cNvGraphicFramePr>
          <p:nvPr>
            <p:extLst>
              <p:ext uri="{D42A27DB-BD31-4B8C-83A1-F6EECF244321}">
                <p14:modId xmlns:p14="http://schemas.microsoft.com/office/powerpoint/2010/main" val="52358231"/>
              </p:ext>
            </p:extLst>
          </p:nvPr>
        </p:nvGraphicFramePr>
        <p:xfrm>
          <a:off x="523875" y="3352800"/>
          <a:ext cx="4778375" cy="685800"/>
        </p:xfrm>
        <a:graphic>
          <a:graphicData uri="http://schemas.openxmlformats.org/presentationml/2006/ole">
            <mc:AlternateContent xmlns:mc="http://schemas.openxmlformats.org/markup-compatibility/2006">
              <mc:Choice xmlns:v="urn:schemas-microsoft-com:vml" Requires="v">
                <p:oleObj spid="_x0000_s278568" name="Equation" r:id="rId7" imgW="2921000" imgH="419100" progId="Equation.DSMT4">
                  <p:embed/>
                </p:oleObj>
              </mc:Choice>
              <mc:Fallback>
                <p:oleObj name="Equation" r:id="rId7" imgW="2921000" imgH="419100" progId="Equation.DSMT4">
                  <p:embed/>
                  <p:pic>
                    <p:nvPicPr>
                      <p:cNvPr id="0" name=""/>
                      <p:cNvPicPr>
                        <a:picLocks noChangeAspect="1" noChangeArrowheads="1"/>
                      </p:cNvPicPr>
                      <p:nvPr/>
                    </p:nvPicPr>
                    <p:blipFill>
                      <a:blip r:embed="rId8"/>
                      <a:srcRect/>
                      <a:stretch>
                        <a:fillRect/>
                      </a:stretch>
                    </p:blipFill>
                    <p:spPr bwMode="auto">
                      <a:xfrm>
                        <a:off x="523875" y="3352800"/>
                        <a:ext cx="477837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3" name="Object 11"/>
          <p:cNvGraphicFramePr>
            <a:graphicFrameLocks noChangeAspect="1"/>
          </p:cNvGraphicFramePr>
          <p:nvPr>
            <p:extLst>
              <p:ext uri="{D42A27DB-BD31-4B8C-83A1-F6EECF244321}">
                <p14:modId xmlns:p14="http://schemas.microsoft.com/office/powerpoint/2010/main" val="4155676778"/>
              </p:ext>
            </p:extLst>
          </p:nvPr>
        </p:nvGraphicFramePr>
        <p:xfrm>
          <a:off x="3549650" y="1219200"/>
          <a:ext cx="4030663" cy="609600"/>
        </p:xfrm>
        <a:graphic>
          <a:graphicData uri="http://schemas.openxmlformats.org/presentationml/2006/ole">
            <mc:AlternateContent xmlns:mc="http://schemas.openxmlformats.org/markup-compatibility/2006">
              <mc:Choice xmlns:v="urn:schemas-microsoft-com:vml" Requires="v">
                <p:oleObj spid="_x0000_s278569" name="Equation" r:id="rId9" imgW="2590800" imgH="393700" progId="Equation.DSMT4">
                  <p:embed/>
                </p:oleObj>
              </mc:Choice>
              <mc:Fallback>
                <p:oleObj name="Equation" r:id="rId9" imgW="2590800" imgH="393700" progId="Equation.DSMT4">
                  <p:embed/>
                  <p:pic>
                    <p:nvPicPr>
                      <p:cNvPr id="0" name=""/>
                      <p:cNvPicPr>
                        <a:picLocks noChangeAspect="1" noChangeArrowheads="1"/>
                      </p:cNvPicPr>
                      <p:nvPr/>
                    </p:nvPicPr>
                    <p:blipFill>
                      <a:blip r:embed="rId10"/>
                      <a:srcRect/>
                      <a:stretch>
                        <a:fillRect/>
                      </a:stretch>
                    </p:blipFill>
                    <p:spPr bwMode="auto">
                      <a:xfrm>
                        <a:off x="3549650" y="1219200"/>
                        <a:ext cx="403066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4" name="Object 12"/>
          <p:cNvGraphicFramePr>
            <a:graphicFrameLocks noChangeAspect="1"/>
          </p:cNvGraphicFramePr>
          <p:nvPr>
            <p:extLst>
              <p:ext uri="{D42A27DB-BD31-4B8C-83A1-F6EECF244321}">
                <p14:modId xmlns:p14="http://schemas.microsoft.com/office/powerpoint/2010/main" val="1253297333"/>
              </p:ext>
            </p:extLst>
          </p:nvPr>
        </p:nvGraphicFramePr>
        <p:xfrm>
          <a:off x="487363" y="2590800"/>
          <a:ext cx="6753225" cy="685800"/>
        </p:xfrm>
        <a:graphic>
          <a:graphicData uri="http://schemas.openxmlformats.org/presentationml/2006/ole">
            <mc:AlternateContent xmlns:mc="http://schemas.openxmlformats.org/markup-compatibility/2006">
              <mc:Choice xmlns:v="urn:schemas-microsoft-com:vml" Requires="v">
                <p:oleObj spid="_x0000_s278570" name="Equation" r:id="rId11" imgW="4114800" imgH="419100" progId="Equation.DSMT4">
                  <p:embed/>
                </p:oleObj>
              </mc:Choice>
              <mc:Fallback>
                <p:oleObj name="Equation" r:id="rId11" imgW="4114800" imgH="419100" progId="Equation.DSMT4">
                  <p:embed/>
                  <p:pic>
                    <p:nvPicPr>
                      <p:cNvPr id="0" name=""/>
                      <p:cNvPicPr>
                        <a:picLocks noChangeAspect="1" noChangeArrowheads="1"/>
                      </p:cNvPicPr>
                      <p:nvPr/>
                    </p:nvPicPr>
                    <p:blipFill>
                      <a:blip r:embed="rId12"/>
                      <a:srcRect/>
                      <a:stretch>
                        <a:fillRect/>
                      </a:stretch>
                    </p:blipFill>
                    <p:spPr bwMode="auto">
                      <a:xfrm>
                        <a:off x="487363" y="2590800"/>
                        <a:ext cx="675322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5" name="Object 13"/>
          <p:cNvGraphicFramePr>
            <a:graphicFrameLocks noChangeAspect="1"/>
          </p:cNvGraphicFramePr>
          <p:nvPr>
            <p:extLst>
              <p:ext uri="{D42A27DB-BD31-4B8C-83A1-F6EECF244321}">
                <p14:modId xmlns:p14="http://schemas.microsoft.com/office/powerpoint/2010/main" val="3974322558"/>
              </p:ext>
            </p:extLst>
          </p:nvPr>
        </p:nvGraphicFramePr>
        <p:xfrm>
          <a:off x="6343650" y="3200400"/>
          <a:ext cx="2238375" cy="725488"/>
        </p:xfrm>
        <a:graphic>
          <a:graphicData uri="http://schemas.openxmlformats.org/presentationml/2006/ole">
            <mc:AlternateContent xmlns:mc="http://schemas.openxmlformats.org/markup-compatibility/2006">
              <mc:Choice xmlns:v="urn:schemas-microsoft-com:vml" Requires="v">
                <p:oleObj spid="_x0000_s278571" name="Equation" r:id="rId13" imgW="1447800" imgH="469900" progId="Equation.DSMT4">
                  <p:embed/>
                </p:oleObj>
              </mc:Choice>
              <mc:Fallback>
                <p:oleObj name="Equation" r:id="rId13" imgW="1447800" imgH="469900" progId="Equation.DSMT4">
                  <p:embed/>
                  <p:pic>
                    <p:nvPicPr>
                      <p:cNvPr id="0" name=""/>
                      <p:cNvPicPr>
                        <a:picLocks noChangeAspect="1" noChangeArrowheads="1"/>
                      </p:cNvPicPr>
                      <p:nvPr/>
                    </p:nvPicPr>
                    <p:blipFill>
                      <a:blip r:embed="rId14"/>
                      <a:srcRect/>
                      <a:stretch>
                        <a:fillRect/>
                      </a:stretch>
                    </p:blipFill>
                    <p:spPr bwMode="auto">
                      <a:xfrm>
                        <a:off x="6343650" y="3200400"/>
                        <a:ext cx="2238375" cy="725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6" name="Object 14"/>
          <p:cNvGraphicFramePr>
            <a:graphicFrameLocks noChangeAspect="1"/>
          </p:cNvGraphicFramePr>
          <p:nvPr>
            <p:extLst>
              <p:ext uri="{D42A27DB-BD31-4B8C-83A1-F6EECF244321}">
                <p14:modId xmlns:p14="http://schemas.microsoft.com/office/powerpoint/2010/main" val="3764856257"/>
              </p:ext>
            </p:extLst>
          </p:nvPr>
        </p:nvGraphicFramePr>
        <p:xfrm>
          <a:off x="7185025" y="5181600"/>
          <a:ext cx="1782763" cy="762000"/>
        </p:xfrm>
        <a:graphic>
          <a:graphicData uri="http://schemas.openxmlformats.org/presentationml/2006/ole">
            <mc:AlternateContent xmlns:mc="http://schemas.openxmlformats.org/markup-compatibility/2006">
              <mc:Choice xmlns:v="urn:schemas-microsoft-com:vml" Requires="v">
                <p:oleObj spid="_x0000_s278572" name="Equation" r:id="rId15" imgW="977900" imgH="419100" progId="Equation.DSMT4">
                  <p:embed/>
                </p:oleObj>
              </mc:Choice>
              <mc:Fallback>
                <p:oleObj name="Equation" r:id="rId15" imgW="977900" imgH="419100" progId="Equation.DSMT4">
                  <p:embed/>
                  <p:pic>
                    <p:nvPicPr>
                      <p:cNvPr id="0" name=""/>
                      <p:cNvPicPr>
                        <a:picLocks noChangeAspect="1" noChangeArrowheads="1"/>
                      </p:cNvPicPr>
                      <p:nvPr/>
                    </p:nvPicPr>
                    <p:blipFill>
                      <a:blip r:embed="rId16"/>
                      <a:srcRect/>
                      <a:stretch>
                        <a:fillRect/>
                      </a:stretch>
                    </p:blipFill>
                    <p:spPr bwMode="auto">
                      <a:xfrm>
                        <a:off x="7185025" y="5181600"/>
                        <a:ext cx="1782763"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7" name="Object 15"/>
          <p:cNvGraphicFramePr>
            <a:graphicFrameLocks noChangeAspect="1"/>
          </p:cNvGraphicFramePr>
          <p:nvPr>
            <p:extLst>
              <p:ext uri="{D42A27DB-BD31-4B8C-83A1-F6EECF244321}">
                <p14:modId xmlns:p14="http://schemas.microsoft.com/office/powerpoint/2010/main" val="3087776516"/>
              </p:ext>
            </p:extLst>
          </p:nvPr>
        </p:nvGraphicFramePr>
        <p:xfrm>
          <a:off x="390525" y="4038600"/>
          <a:ext cx="3394075" cy="666750"/>
        </p:xfrm>
        <a:graphic>
          <a:graphicData uri="http://schemas.openxmlformats.org/presentationml/2006/ole">
            <mc:AlternateContent xmlns:mc="http://schemas.openxmlformats.org/markup-compatibility/2006">
              <mc:Choice xmlns:v="urn:schemas-microsoft-com:vml" Requires="v">
                <p:oleObj spid="_x0000_s278573" name="Equation" r:id="rId17" imgW="2197100" imgH="431800" progId="Equation.DSMT4">
                  <p:embed/>
                </p:oleObj>
              </mc:Choice>
              <mc:Fallback>
                <p:oleObj name="Equation" r:id="rId17" imgW="2197100" imgH="431800" progId="Equation.DSMT4">
                  <p:embed/>
                  <p:pic>
                    <p:nvPicPr>
                      <p:cNvPr id="0" name=""/>
                      <p:cNvPicPr>
                        <a:picLocks noChangeAspect="1" noChangeArrowheads="1"/>
                      </p:cNvPicPr>
                      <p:nvPr/>
                    </p:nvPicPr>
                    <p:blipFill>
                      <a:blip r:embed="rId18"/>
                      <a:srcRect/>
                      <a:stretch>
                        <a:fillRect/>
                      </a:stretch>
                    </p:blipFill>
                    <p:spPr bwMode="auto">
                      <a:xfrm>
                        <a:off x="390525" y="4038600"/>
                        <a:ext cx="3394075"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8" name="Object 16"/>
          <p:cNvGraphicFramePr>
            <a:graphicFrameLocks noChangeAspect="1"/>
          </p:cNvGraphicFramePr>
          <p:nvPr>
            <p:extLst>
              <p:ext uri="{D42A27DB-BD31-4B8C-83A1-F6EECF244321}">
                <p14:modId xmlns:p14="http://schemas.microsoft.com/office/powerpoint/2010/main" val="3117059918"/>
              </p:ext>
            </p:extLst>
          </p:nvPr>
        </p:nvGraphicFramePr>
        <p:xfrm>
          <a:off x="6343650" y="3962400"/>
          <a:ext cx="1943100" cy="725488"/>
        </p:xfrm>
        <a:graphic>
          <a:graphicData uri="http://schemas.openxmlformats.org/presentationml/2006/ole">
            <mc:AlternateContent xmlns:mc="http://schemas.openxmlformats.org/markup-compatibility/2006">
              <mc:Choice xmlns:v="urn:schemas-microsoft-com:vml" Requires="v">
                <p:oleObj spid="_x0000_s278574" name="Equation" r:id="rId19" imgW="1257300" imgH="469900" progId="Equation.DSMT4">
                  <p:embed/>
                </p:oleObj>
              </mc:Choice>
              <mc:Fallback>
                <p:oleObj name="Equation" r:id="rId19" imgW="1257300" imgH="469900" progId="Equation.DSMT4">
                  <p:embed/>
                  <p:pic>
                    <p:nvPicPr>
                      <p:cNvPr id="0" name=""/>
                      <p:cNvPicPr>
                        <a:picLocks noChangeAspect="1" noChangeArrowheads="1"/>
                      </p:cNvPicPr>
                      <p:nvPr/>
                    </p:nvPicPr>
                    <p:blipFill>
                      <a:blip r:embed="rId20"/>
                      <a:srcRect/>
                      <a:stretch>
                        <a:fillRect/>
                      </a:stretch>
                    </p:blipFill>
                    <p:spPr bwMode="auto">
                      <a:xfrm>
                        <a:off x="6343650" y="3962400"/>
                        <a:ext cx="1943100" cy="725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9" name="Object 17"/>
          <p:cNvGraphicFramePr>
            <a:graphicFrameLocks noChangeAspect="1"/>
          </p:cNvGraphicFramePr>
          <p:nvPr>
            <p:extLst>
              <p:ext uri="{D42A27DB-BD31-4B8C-83A1-F6EECF244321}">
                <p14:modId xmlns:p14="http://schemas.microsoft.com/office/powerpoint/2010/main" val="1119995111"/>
              </p:ext>
            </p:extLst>
          </p:nvPr>
        </p:nvGraphicFramePr>
        <p:xfrm>
          <a:off x="400050" y="4667250"/>
          <a:ext cx="4276725" cy="666750"/>
        </p:xfrm>
        <a:graphic>
          <a:graphicData uri="http://schemas.openxmlformats.org/presentationml/2006/ole">
            <mc:AlternateContent xmlns:mc="http://schemas.openxmlformats.org/markup-compatibility/2006">
              <mc:Choice xmlns:v="urn:schemas-microsoft-com:vml" Requires="v">
                <p:oleObj spid="_x0000_s278575" name="Equation" r:id="rId21" imgW="2768600" imgH="431800" progId="Equation.DSMT4">
                  <p:embed/>
                </p:oleObj>
              </mc:Choice>
              <mc:Fallback>
                <p:oleObj name="Equation" r:id="rId21" imgW="2768600" imgH="431800" progId="Equation.DSMT4">
                  <p:embed/>
                  <p:pic>
                    <p:nvPicPr>
                      <p:cNvPr id="0" name=""/>
                      <p:cNvPicPr>
                        <a:picLocks noChangeAspect="1" noChangeArrowheads="1"/>
                      </p:cNvPicPr>
                      <p:nvPr/>
                    </p:nvPicPr>
                    <p:blipFill>
                      <a:blip r:embed="rId22"/>
                      <a:srcRect/>
                      <a:stretch>
                        <a:fillRect/>
                      </a:stretch>
                    </p:blipFill>
                    <p:spPr bwMode="auto">
                      <a:xfrm>
                        <a:off x="400050" y="4667250"/>
                        <a:ext cx="4276725"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90" name="Object 18"/>
          <p:cNvGraphicFramePr>
            <a:graphicFrameLocks noChangeAspect="1"/>
          </p:cNvGraphicFramePr>
          <p:nvPr>
            <p:extLst>
              <p:ext uri="{D42A27DB-BD31-4B8C-83A1-F6EECF244321}">
                <p14:modId xmlns:p14="http://schemas.microsoft.com/office/powerpoint/2010/main" val="2952165615"/>
              </p:ext>
            </p:extLst>
          </p:nvPr>
        </p:nvGraphicFramePr>
        <p:xfrm>
          <a:off x="5791200" y="4800600"/>
          <a:ext cx="2276475" cy="314325"/>
        </p:xfrm>
        <a:graphic>
          <a:graphicData uri="http://schemas.openxmlformats.org/presentationml/2006/ole">
            <mc:AlternateContent xmlns:mc="http://schemas.openxmlformats.org/markup-compatibility/2006">
              <mc:Choice xmlns:v="urn:schemas-microsoft-com:vml" Requires="v">
                <p:oleObj spid="_x0000_s278576" name="Equation" r:id="rId23" imgW="1473200" imgH="203200" progId="Equation.DSMT4">
                  <p:embed/>
                </p:oleObj>
              </mc:Choice>
              <mc:Fallback>
                <p:oleObj name="Equation" r:id="rId23" imgW="1473200" imgH="203200" progId="Equation.DSMT4">
                  <p:embed/>
                  <p:pic>
                    <p:nvPicPr>
                      <p:cNvPr id="0" name=""/>
                      <p:cNvPicPr>
                        <a:picLocks noChangeAspect="1" noChangeArrowheads="1"/>
                      </p:cNvPicPr>
                      <p:nvPr/>
                    </p:nvPicPr>
                    <p:blipFill>
                      <a:blip r:embed="rId24"/>
                      <a:srcRect/>
                      <a:stretch>
                        <a:fillRect/>
                      </a:stretch>
                    </p:blipFill>
                    <p:spPr bwMode="auto">
                      <a:xfrm>
                        <a:off x="5791200" y="4800600"/>
                        <a:ext cx="2276475"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91" name="Object 19"/>
          <p:cNvGraphicFramePr>
            <a:graphicFrameLocks noChangeAspect="1"/>
          </p:cNvGraphicFramePr>
          <p:nvPr>
            <p:extLst>
              <p:ext uri="{D42A27DB-BD31-4B8C-83A1-F6EECF244321}">
                <p14:modId xmlns:p14="http://schemas.microsoft.com/office/powerpoint/2010/main" val="3109680483"/>
              </p:ext>
            </p:extLst>
          </p:nvPr>
        </p:nvGraphicFramePr>
        <p:xfrm>
          <a:off x="395288" y="5181600"/>
          <a:ext cx="5741987" cy="762000"/>
        </p:xfrm>
        <a:graphic>
          <a:graphicData uri="http://schemas.openxmlformats.org/presentationml/2006/ole">
            <mc:AlternateContent xmlns:mc="http://schemas.openxmlformats.org/markup-compatibility/2006">
              <mc:Choice xmlns:v="urn:schemas-microsoft-com:vml" Requires="v">
                <p:oleObj spid="_x0000_s278577" name="Equation" r:id="rId25" imgW="3149600" imgH="419100" progId="Equation.DSMT4">
                  <p:embed/>
                </p:oleObj>
              </mc:Choice>
              <mc:Fallback>
                <p:oleObj name="Equation" r:id="rId25" imgW="3149600" imgH="419100" progId="Equation.DSMT4">
                  <p:embed/>
                  <p:pic>
                    <p:nvPicPr>
                      <p:cNvPr id="0" name=""/>
                      <p:cNvPicPr>
                        <a:picLocks noChangeAspect="1" noChangeArrowheads="1"/>
                      </p:cNvPicPr>
                      <p:nvPr/>
                    </p:nvPicPr>
                    <p:blipFill>
                      <a:blip r:embed="rId26"/>
                      <a:srcRect/>
                      <a:stretch>
                        <a:fillRect/>
                      </a:stretch>
                    </p:blipFill>
                    <p:spPr bwMode="auto">
                      <a:xfrm>
                        <a:off x="395288" y="5181600"/>
                        <a:ext cx="5741987"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ight Arrow 24"/>
          <p:cNvSpPr/>
          <p:nvPr/>
        </p:nvSpPr>
        <p:spPr bwMode="auto">
          <a:xfrm>
            <a:off x="2514600" y="1219200"/>
            <a:ext cx="838200" cy="533400"/>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6" name="Right Arrow 25"/>
          <p:cNvSpPr/>
          <p:nvPr/>
        </p:nvSpPr>
        <p:spPr bwMode="auto">
          <a:xfrm>
            <a:off x="4876800" y="4724400"/>
            <a:ext cx="838200" cy="533400"/>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 name="Right Arrow 26"/>
          <p:cNvSpPr/>
          <p:nvPr/>
        </p:nvSpPr>
        <p:spPr bwMode="auto">
          <a:xfrm>
            <a:off x="6248400" y="5334000"/>
            <a:ext cx="838200" cy="533400"/>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 name="Rectangle 35"/>
          <p:cNvSpPr txBox="1">
            <a:spLocks noChangeArrowheads="1"/>
          </p:cNvSpPr>
          <p:nvPr/>
        </p:nvSpPr>
        <p:spPr bwMode="auto">
          <a:xfrm>
            <a:off x="609600" y="5867400"/>
            <a:ext cx="8534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kumimoji="0" lang="en-US" sz="24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So </a:t>
            </a:r>
            <a:r>
              <a:rPr lang="en-US" dirty="0" err="1" smtClean="0">
                <a:solidFill>
                  <a:schemeClr val="accent2"/>
                </a:solidFill>
                <a:latin typeface="+mn-lt"/>
                <a:cs typeface="ＭＳ Ｐゴシック" pitchFamily="-84" charset="-128"/>
              </a:rPr>
              <a:t>Ae</a:t>
            </a:r>
            <a:r>
              <a:rPr lang="en-US" baseline="30000" dirty="0" err="1" smtClean="0">
                <a:solidFill>
                  <a:schemeClr val="accent2"/>
                </a:solidFill>
                <a:latin typeface="+mn-lt"/>
                <a:cs typeface="ＭＳ Ｐゴシック" pitchFamily="-84" charset="-128"/>
              </a:rPr>
              <a:t>i(kx-</a:t>
            </a:r>
            <a:r>
              <a:rPr lang="en-US" baseline="30000" dirty="0" err="1" smtClean="0">
                <a:solidFill>
                  <a:schemeClr val="accent2"/>
                </a:solidFill>
                <a:latin typeface="Symbol" charset="2"/>
                <a:cs typeface="Symbol" charset="2"/>
              </a:rPr>
              <a:t>ω</a:t>
            </a:r>
            <a:r>
              <a:rPr lang="en-US" baseline="30000" dirty="0" err="1" smtClean="0">
                <a:solidFill>
                  <a:schemeClr val="accent2"/>
                </a:solidFill>
                <a:latin typeface="+mn-lt"/>
                <a:cs typeface="ＭＳ Ｐゴシック" pitchFamily="-84" charset="-128"/>
              </a:rPr>
              <a:t>t</a:t>
            </a:r>
            <a:r>
              <a:rPr lang="en-US" baseline="30000" dirty="0" smtClean="0">
                <a:solidFill>
                  <a:schemeClr val="accent2"/>
                </a:solidFill>
                <a:latin typeface="+mn-lt"/>
                <a:cs typeface="ＭＳ Ｐゴシック" pitchFamily="-84" charset="-128"/>
              </a:rPr>
              <a:t>)</a:t>
            </a:r>
            <a:r>
              <a:rPr lang="en-US" baseline="30000" dirty="0" smtClean="0">
                <a:cs typeface="ＭＳ Ｐゴシック" pitchFamily="-84" charset="-128"/>
              </a:rPr>
              <a:t> </a:t>
            </a:r>
            <a:r>
              <a:rPr kumimoji="0" lang="en-US" sz="24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is a good solution</a:t>
            </a:r>
            <a:r>
              <a:rPr kumimoji="0" lang="en-US" sz="24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and satisfies Schrodinger Eq.</a:t>
            </a:r>
            <a:r>
              <a:rPr kumimoji="0" lang="en-US" sz="24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  </a:t>
            </a:r>
            <a:endParaRPr kumimoji="0" lang="en-US" sz="24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Tree>
    <p:extLst>
      <p:ext uri="{BB962C8B-B14F-4D97-AF65-F5344CB8AC3E}">
        <p14:creationId xmlns:p14="http://schemas.microsoft.com/office/powerpoint/2010/main" val="17168938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8459"/>
                                        </p:tgtEl>
                                        <p:attrNameLst>
                                          <p:attrName>style.visibility</p:attrName>
                                        </p:attrNameLst>
                                      </p:cBhvr>
                                      <p:to>
                                        <p:strVal val="visible"/>
                                      </p:to>
                                    </p:set>
                                    <p:animEffect transition="in" filter="wipe(left)">
                                      <p:cBhvr>
                                        <p:cTn id="12" dur="500"/>
                                        <p:tgtEl>
                                          <p:spTgt spid="48845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89483"/>
                                        </p:tgtEl>
                                        <p:attrNameLst>
                                          <p:attrName>style.visibility</p:attrName>
                                        </p:attrNameLst>
                                      </p:cBhvr>
                                      <p:to>
                                        <p:strVal val="visible"/>
                                      </p:to>
                                    </p:set>
                                    <p:animEffect transition="in" filter="wipe(left)">
                                      <p:cBhvr>
                                        <p:cTn id="22" dur="500"/>
                                        <p:tgtEl>
                                          <p:spTgt spid="48948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88460"/>
                                        </p:tgtEl>
                                        <p:attrNameLst>
                                          <p:attrName>style.visibility</p:attrName>
                                        </p:attrNameLst>
                                      </p:cBhvr>
                                      <p:to>
                                        <p:strVal val="visible"/>
                                      </p:to>
                                    </p:set>
                                    <p:animEffect transition="in" filter="wipe(left)">
                                      <p:cBhvr>
                                        <p:cTn id="27" dur="500"/>
                                        <p:tgtEl>
                                          <p:spTgt spid="48846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89484"/>
                                        </p:tgtEl>
                                        <p:attrNameLst>
                                          <p:attrName>style.visibility</p:attrName>
                                        </p:attrNameLst>
                                      </p:cBhvr>
                                      <p:to>
                                        <p:strVal val="visible"/>
                                      </p:to>
                                    </p:set>
                                    <p:animEffect transition="in" filter="wipe(left)">
                                      <p:cBhvr>
                                        <p:cTn id="32" dur="500"/>
                                        <p:tgtEl>
                                          <p:spTgt spid="48948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88462"/>
                                        </p:tgtEl>
                                        <p:attrNameLst>
                                          <p:attrName>style.visibility</p:attrName>
                                        </p:attrNameLst>
                                      </p:cBhvr>
                                      <p:to>
                                        <p:strVal val="visible"/>
                                      </p:to>
                                    </p:set>
                                    <p:animEffect transition="in" filter="wipe(left)">
                                      <p:cBhvr>
                                        <p:cTn id="37" dur="500"/>
                                        <p:tgtEl>
                                          <p:spTgt spid="48846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89485"/>
                                        </p:tgtEl>
                                        <p:attrNameLst>
                                          <p:attrName>style.visibility</p:attrName>
                                        </p:attrNameLst>
                                      </p:cBhvr>
                                      <p:to>
                                        <p:strVal val="visible"/>
                                      </p:to>
                                    </p:set>
                                    <p:animEffect transition="in" filter="wipe(left)">
                                      <p:cBhvr>
                                        <p:cTn id="42" dur="500"/>
                                        <p:tgtEl>
                                          <p:spTgt spid="48948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89487"/>
                                        </p:tgtEl>
                                        <p:attrNameLst>
                                          <p:attrName>style.visibility</p:attrName>
                                        </p:attrNameLst>
                                      </p:cBhvr>
                                      <p:to>
                                        <p:strVal val="visible"/>
                                      </p:to>
                                    </p:set>
                                    <p:animEffect transition="in" filter="wipe(left)">
                                      <p:cBhvr>
                                        <p:cTn id="47" dur="500"/>
                                        <p:tgtEl>
                                          <p:spTgt spid="48948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89489"/>
                                        </p:tgtEl>
                                        <p:attrNameLst>
                                          <p:attrName>style.visibility</p:attrName>
                                        </p:attrNameLst>
                                      </p:cBhvr>
                                      <p:to>
                                        <p:strVal val="visible"/>
                                      </p:to>
                                    </p:set>
                                    <p:animEffect transition="in" filter="wipe(left)">
                                      <p:cBhvr>
                                        <p:cTn id="52" dur="500"/>
                                        <p:tgtEl>
                                          <p:spTgt spid="48948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89490"/>
                                        </p:tgtEl>
                                        <p:attrNameLst>
                                          <p:attrName>style.visibility</p:attrName>
                                        </p:attrNameLst>
                                      </p:cBhvr>
                                      <p:to>
                                        <p:strVal val="visible"/>
                                      </p:to>
                                    </p:set>
                                    <p:animEffect transition="in" filter="wipe(left)">
                                      <p:cBhvr>
                                        <p:cTn id="62" dur="500"/>
                                        <p:tgtEl>
                                          <p:spTgt spid="48949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489488"/>
                                        </p:tgtEl>
                                        <p:attrNameLst>
                                          <p:attrName>style.visibility</p:attrName>
                                        </p:attrNameLst>
                                      </p:cBhvr>
                                      <p:to>
                                        <p:strVal val="visible"/>
                                      </p:to>
                                    </p:set>
                                    <p:animEffect transition="in" filter="wipe(left)">
                                      <p:cBhvr>
                                        <p:cTn id="67" dur="500"/>
                                        <p:tgtEl>
                                          <p:spTgt spid="48948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89491"/>
                                        </p:tgtEl>
                                        <p:attrNameLst>
                                          <p:attrName>style.visibility</p:attrName>
                                        </p:attrNameLst>
                                      </p:cBhvr>
                                      <p:to>
                                        <p:strVal val="visible"/>
                                      </p:to>
                                    </p:set>
                                    <p:animEffect transition="in" filter="wipe(left)">
                                      <p:cBhvr>
                                        <p:cTn id="72" dur="500"/>
                                        <p:tgtEl>
                                          <p:spTgt spid="48949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489486"/>
                                        </p:tgtEl>
                                        <p:attrNameLst>
                                          <p:attrName>style.visibility</p:attrName>
                                        </p:attrNameLst>
                                      </p:cBhvr>
                                      <p:to>
                                        <p:strVal val="visible"/>
                                      </p:to>
                                    </p:set>
                                    <p:animEffect transition="in" filter="wipe(left)">
                                      <p:cBhvr>
                                        <p:cTn id="82" dur="500"/>
                                        <p:tgtEl>
                                          <p:spTgt spid="48948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28">
                                            <p:txEl>
                                              <p:pRg st="0" end="0"/>
                                            </p:txEl>
                                          </p:spTgt>
                                        </p:tgtEl>
                                        <p:attrNameLst>
                                          <p:attrName>style.visibility</p:attrName>
                                        </p:attrNameLst>
                                      </p:cBhvr>
                                      <p:to>
                                        <p:strVal val="visible"/>
                                      </p:to>
                                    </p:set>
                                    <p:animEffect transition="in" filter="wipe(left)">
                                      <p:cBhvr>
                                        <p:cTn id="87"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25" grpId="0" animBg="1"/>
      <p:bldP spid="26" grpId="0" animBg="1"/>
      <p:bldP spid="27" grpId="0" animBg="1"/>
      <p:bldP spid="28"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39551</TotalTime>
  <Words>1723</Words>
  <Application>Microsoft Macintosh PowerPoint</Application>
  <PresentationFormat>On-screen Show (4:3)</PresentationFormat>
  <Paragraphs>195</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phys1443-spring02</vt:lpstr>
      <vt:lpstr>Equation</vt:lpstr>
      <vt:lpstr>PHYS 3313 – Section 001 Lecture #17</vt:lpstr>
      <vt:lpstr>Announcements</vt:lpstr>
      <vt:lpstr>Special Project #4</vt:lpstr>
      <vt:lpstr>Probability of the Particle</vt:lpstr>
      <vt:lpstr>The Schrödinger Wave Equation</vt:lpstr>
      <vt:lpstr>The Schrödinger Wave Equation</vt:lpstr>
      <vt:lpstr>Ex 6.1: Wave equation and Superposition</vt:lpstr>
      <vt:lpstr>General Solution of the Schrödinger Wave Equation</vt:lpstr>
      <vt:lpstr>Ex 6.2: Solution for Wave Equation</vt:lpstr>
      <vt:lpstr>Ex 6.3: Bad Solution for Wave Equation</vt:lpstr>
      <vt:lpstr>Normalization and Probability</vt:lpstr>
      <vt:lpstr>Ex 6.4: Normalization</vt:lpstr>
      <vt:lpstr>Ex 6.4: Normalization, cont’d</vt:lpstr>
      <vt:lpstr>Properties of Valid Wave Functions</vt:lpstr>
      <vt:lpstr>Time-Independent Schrödinger Wave Equation</vt:lpstr>
      <vt:lpstr>Time-Independent Schrödinger Wave Equation(con’t)</vt:lpstr>
      <vt:lpstr>Stationary State</vt:lpstr>
      <vt:lpstr>Comparison of Classical and Quantum Mechanics</vt:lpstr>
      <vt:lpstr>Expectation Values</vt:lpstr>
      <vt:lpstr>Continuous Expectation Values</vt:lpstr>
      <vt:lpstr>Momentum Operator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1162</cp:revision>
  <dcterms:created xsi:type="dcterms:W3CDTF">2012-08-29T20:00:19Z</dcterms:created>
  <dcterms:modified xsi:type="dcterms:W3CDTF">2014-03-27T21:40:00Z</dcterms:modified>
</cp:coreProperties>
</file>