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77" r:id="rId2"/>
    <p:sldId id="624" r:id="rId3"/>
    <p:sldId id="826" r:id="rId4"/>
    <p:sldId id="836" r:id="rId5"/>
    <p:sldId id="876" r:id="rId6"/>
    <p:sldId id="877" r:id="rId7"/>
    <p:sldId id="878" r:id="rId8"/>
    <p:sldId id="844" r:id="rId9"/>
    <p:sldId id="846" r:id="rId10"/>
    <p:sldId id="847" r:id="rId11"/>
    <p:sldId id="848" r:id="rId1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5E9"/>
    <a:srgbClr val="5FE9DD"/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96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8" Type="http://schemas.openxmlformats.org/officeDocument/2006/relationships/image" Target="../media/image14.emf"/><Relationship Id="rId9" Type="http://schemas.openxmlformats.org/officeDocument/2006/relationships/image" Target="../media/image15.emf"/><Relationship Id="rId10" Type="http://schemas.openxmlformats.org/officeDocument/2006/relationships/image" Target="../media/image16.emf"/><Relationship Id="rId11" Type="http://schemas.openxmlformats.org/officeDocument/2006/relationships/image" Target="../media/image17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7" Type="http://schemas.openxmlformats.org/officeDocument/2006/relationships/image" Target="../media/image24.emf"/><Relationship Id="rId8" Type="http://schemas.openxmlformats.org/officeDocument/2006/relationships/image" Target="../media/image25.emf"/><Relationship Id="rId9" Type="http://schemas.openxmlformats.org/officeDocument/2006/relationships/image" Target="../media/image26.emf"/><Relationship Id="rId10" Type="http://schemas.openxmlformats.org/officeDocument/2006/relationships/image" Target="../media/image27.emf"/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6" Type="http://schemas.openxmlformats.org/officeDocument/2006/relationships/image" Target="../media/image40.emf"/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45.emf"/><Relationship Id="rId6" Type="http://schemas.openxmlformats.org/officeDocument/2006/relationships/image" Target="../media/image46.emf"/><Relationship Id="rId7" Type="http://schemas.openxmlformats.org/officeDocument/2006/relationships/image" Target="../media/image47.emf"/><Relationship Id="rId8" Type="http://schemas.openxmlformats.org/officeDocument/2006/relationships/image" Target="../media/image48.emf"/><Relationship Id="rId9" Type="http://schemas.openxmlformats.org/officeDocument/2006/relationships/image" Target="../media/image49.emf"/><Relationship Id="rId10" Type="http://schemas.openxmlformats.org/officeDocument/2006/relationships/image" Target="../media/image50.emf"/><Relationship Id="rId11" Type="http://schemas.openxmlformats.org/officeDocument/2006/relationships/image" Target="../media/image51.emf"/><Relationship Id="rId1" Type="http://schemas.openxmlformats.org/officeDocument/2006/relationships/image" Target="../media/image41.emf"/><Relationship Id="rId2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8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4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81799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85089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  <p:sldLayoutId id="2147483721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7.bin"/><Relationship Id="rId12" Type="http://schemas.openxmlformats.org/officeDocument/2006/relationships/image" Target="../media/image39.emf"/><Relationship Id="rId13" Type="http://schemas.openxmlformats.org/officeDocument/2006/relationships/oleObject" Target="../embeddings/oleObject38.bin"/><Relationship Id="rId14" Type="http://schemas.openxmlformats.org/officeDocument/2006/relationships/image" Target="../media/image4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33.bin"/><Relationship Id="rId4" Type="http://schemas.openxmlformats.org/officeDocument/2006/relationships/image" Target="../media/image35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36.e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37.emf"/><Relationship Id="rId9" Type="http://schemas.openxmlformats.org/officeDocument/2006/relationships/oleObject" Target="../embeddings/oleObject36.bin"/><Relationship Id="rId10" Type="http://schemas.openxmlformats.org/officeDocument/2006/relationships/image" Target="../media/image38.emf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emf"/><Relationship Id="rId20" Type="http://schemas.openxmlformats.org/officeDocument/2006/relationships/oleObject" Target="../embeddings/oleObject47.bin"/><Relationship Id="rId21" Type="http://schemas.openxmlformats.org/officeDocument/2006/relationships/image" Target="../media/image49.emf"/><Relationship Id="rId22" Type="http://schemas.openxmlformats.org/officeDocument/2006/relationships/oleObject" Target="../embeddings/oleObject48.bin"/><Relationship Id="rId23" Type="http://schemas.openxmlformats.org/officeDocument/2006/relationships/image" Target="../media/image50.emf"/><Relationship Id="rId24" Type="http://schemas.openxmlformats.org/officeDocument/2006/relationships/oleObject" Target="../embeddings/oleObject49.bin"/><Relationship Id="rId25" Type="http://schemas.openxmlformats.org/officeDocument/2006/relationships/image" Target="../media/image51.emf"/><Relationship Id="rId10" Type="http://schemas.openxmlformats.org/officeDocument/2006/relationships/oleObject" Target="../embeddings/oleObject42.bin"/><Relationship Id="rId11" Type="http://schemas.openxmlformats.org/officeDocument/2006/relationships/image" Target="../media/image44.emf"/><Relationship Id="rId12" Type="http://schemas.openxmlformats.org/officeDocument/2006/relationships/oleObject" Target="../embeddings/oleObject43.bin"/><Relationship Id="rId13" Type="http://schemas.openxmlformats.org/officeDocument/2006/relationships/image" Target="../media/image45.emf"/><Relationship Id="rId14" Type="http://schemas.openxmlformats.org/officeDocument/2006/relationships/oleObject" Target="../embeddings/oleObject44.bin"/><Relationship Id="rId15" Type="http://schemas.openxmlformats.org/officeDocument/2006/relationships/image" Target="../media/image46.emf"/><Relationship Id="rId16" Type="http://schemas.openxmlformats.org/officeDocument/2006/relationships/oleObject" Target="../embeddings/oleObject45.bin"/><Relationship Id="rId17" Type="http://schemas.openxmlformats.org/officeDocument/2006/relationships/image" Target="../media/image47.emf"/><Relationship Id="rId18" Type="http://schemas.openxmlformats.org/officeDocument/2006/relationships/oleObject" Target="../embeddings/oleObject46.bin"/><Relationship Id="rId19" Type="http://schemas.openxmlformats.org/officeDocument/2006/relationships/image" Target="../media/image4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52.jpeg"/><Relationship Id="rId4" Type="http://schemas.openxmlformats.org/officeDocument/2006/relationships/oleObject" Target="../embeddings/oleObject39.bin"/><Relationship Id="rId5" Type="http://schemas.openxmlformats.org/officeDocument/2006/relationships/image" Target="../media/image41.emf"/><Relationship Id="rId6" Type="http://schemas.openxmlformats.org/officeDocument/2006/relationships/oleObject" Target="../embeddings/oleObject40.bin"/><Relationship Id="rId7" Type="http://schemas.openxmlformats.org/officeDocument/2006/relationships/image" Target="../media/image42.emf"/><Relationship Id="rId8" Type="http://schemas.openxmlformats.org/officeDocument/2006/relationships/oleObject" Target="../embeddings/oleObject4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.bin"/><Relationship Id="rId20" Type="http://schemas.openxmlformats.org/officeDocument/2006/relationships/image" Target="../media/image15.emf"/><Relationship Id="rId21" Type="http://schemas.openxmlformats.org/officeDocument/2006/relationships/oleObject" Target="../embeddings/oleObject15.bin"/><Relationship Id="rId22" Type="http://schemas.openxmlformats.org/officeDocument/2006/relationships/image" Target="../media/image16.emf"/><Relationship Id="rId23" Type="http://schemas.openxmlformats.org/officeDocument/2006/relationships/oleObject" Target="../embeddings/oleObject16.bin"/><Relationship Id="rId24" Type="http://schemas.openxmlformats.org/officeDocument/2006/relationships/image" Target="../media/image17.emf"/><Relationship Id="rId10" Type="http://schemas.openxmlformats.org/officeDocument/2006/relationships/image" Target="../media/image10.emf"/><Relationship Id="rId11" Type="http://schemas.openxmlformats.org/officeDocument/2006/relationships/oleObject" Target="../embeddings/oleObject10.bin"/><Relationship Id="rId12" Type="http://schemas.openxmlformats.org/officeDocument/2006/relationships/image" Target="../media/image11.emf"/><Relationship Id="rId13" Type="http://schemas.openxmlformats.org/officeDocument/2006/relationships/oleObject" Target="../embeddings/oleObject11.bin"/><Relationship Id="rId14" Type="http://schemas.openxmlformats.org/officeDocument/2006/relationships/image" Target="../media/image12.emf"/><Relationship Id="rId15" Type="http://schemas.openxmlformats.org/officeDocument/2006/relationships/oleObject" Target="../embeddings/oleObject12.bin"/><Relationship Id="rId16" Type="http://schemas.openxmlformats.org/officeDocument/2006/relationships/image" Target="../media/image13.emf"/><Relationship Id="rId17" Type="http://schemas.openxmlformats.org/officeDocument/2006/relationships/oleObject" Target="../embeddings/oleObject13.bin"/><Relationship Id="rId18" Type="http://schemas.openxmlformats.org/officeDocument/2006/relationships/image" Target="../media/image14.emf"/><Relationship Id="rId19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6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0.bin"/><Relationship Id="rId20" Type="http://schemas.openxmlformats.org/officeDocument/2006/relationships/image" Target="../media/image26.emf"/><Relationship Id="rId21" Type="http://schemas.openxmlformats.org/officeDocument/2006/relationships/oleObject" Target="../embeddings/oleObject26.bin"/><Relationship Id="rId22" Type="http://schemas.openxmlformats.org/officeDocument/2006/relationships/image" Target="../media/image27.emf"/><Relationship Id="rId10" Type="http://schemas.openxmlformats.org/officeDocument/2006/relationships/image" Target="../media/image21.emf"/><Relationship Id="rId11" Type="http://schemas.openxmlformats.org/officeDocument/2006/relationships/oleObject" Target="../embeddings/oleObject21.bin"/><Relationship Id="rId12" Type="http://schemas.openxmlformats.org/officeDocument/2006/relationships/image" Target="../media/image22.emf"/><Relationship Id="rId13" Type="http://schemas.openxmlformats.org/officeDocument/2006/relationships/oleObject" Target="../embeddings/oleObject22.bin"/><Relationship Id="rId14" Type="http://schemas.openxmlformats.org/officeDocument/2006/relationships/image" Target="../media/image23.emf"/><Relationship Id="rId15" Type="http://schemas.openxmlformats.org/officeDocument/2006/relationships/oleObject" Target="../embeddings/oleObject23.bin"/><Relationship Id="rId16" Type="http://schemas.openxmlformats.org/officeDocument/2006/relationships/image" Target="../media/image24.emf"/><Relationship Id="rId17" Type="http://schemas.openxmlformats.org/officeDocument/2006/relationships/oleObject" Target="../embeddings/oleObject24.bin"/><Relationship Id="rId18" Type="http://schemas.openxmlformats.org/officeDocument/2006/relationships/image" Target="../media/image25.emf"/><Relationship Id="rId19" Type="http://schemas.openxmlformats.org/officeDocument/2006/relationships/oleObject" Target="../embeddings/oleObject25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emf"/><Relationship Id="rId12" Type="http://schemas.openxmlformats.org/officeDocument/2006/relationships/oleObject" Target="../embeddings/oleObject31.bin"/><Relationship Id="rId13" Type="http://schemas.openxmlformats.org/officeDocument/2006/relationships/image" Target="../media/image32.emf"/><Relationship Id="rId14" Type="http://schemas.openxmlformats.org/officeDocument/2006/relationships/oleObject" Target="../embeddings/oleObject32.bin"/><Relationship Id="rId15" Type="http://schemas.openxmlformats.org/officeDocument/2006/relationships/image" Target="../media/image3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34.jpeg"/><Relationship Id="rId4" Type="http://schemas.openxmlformats.org/officeDocument/2006/relationships/oleObject" Target="../embeddings/oleObject27.bin"/><Relationship Id="rId5" Type="http://schemas.openxmlformats.org/officeDocument/2006/relationships/image" Target="../media/image28.e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29.emf"/><Relationship Id="rId8" Type="http://schemas.openxmlformats.org/officeDocument/2006/relationships/oleObject" Target="../embeddings/oleObject29.bin"/><Relationship Id="rId9" Type="http://schemas.openxmlformats.org/officeDocument/2006/relationships/image" Target="../media/image30.emf"/><Relationship Id="rId10" Type="http://schemas.openxmlformats.org/officeDocument/2006/relationships/oleObject" Target="../embeddings/oleObject3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#18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77436" y="1531203"/>
            <a:ext cx="28811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Mar. 31,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838200" y="2514600"/>
            <a:ext cx="7620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Valid Wave Functions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Energy and Position Operators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Infinite Square Well Potential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Finite Square Well Potential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algn="ctr" eaLnBrk="1" hangingPunct="1"/>
            <a:r>
              <a:rPr lang="en-US" sz="4800" b="1" dirty="0">
                <a:ea typeface="ＭＳ Ｐゴシック" pitchFamily="-84" charset="-128"/>
                <a:cs typeface="ＭＳ Ｐゴシック" pitchFamily="-84" charset="-128"/>
              </a:rPr>
              <a:t>Quantization</a:t>
            </a:r>
          </a:p>
        </p:txBody>
      </p:sp>
      <p:sp>
        <p:nvSpPr>
          <p:cNvPr id="3174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33400"/>
            <a:ext cx="8307388" cy="5257800"/>
          </a:xfrm>
          <a:noFill/>
        </p:spPr>
        <p:txBody>
          <a:bodyPr/>
          <a:lstStyle/>
          <a:p>
            <a:pPr algn="just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Since the wave function must be continuous, the boundary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conditions of the potential dictate that the wave function must be zero at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0 and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These yield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valid solutions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for B=0, and for </a:t>
            </a:r>
            <a:r>
              <a:rPr lang="en-US" sz="2400" b="1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integer values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of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such that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kL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400" i="1" dirty="0" smtClean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l-GR" sz="2400" i="1" dirty="0" smtClean="0">
                <a:latin typeface="Symbol" charset="2"/>
                <a:ea typeface="Arial" pitchFamily="-84" charset="0"/>
                <a:cs typeface="Symbol" charset="2"/>
              </a:rPr>
              <a:t>π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 </a:t>
            </a:r>
            <a:r>
              <a:rPr lang="en-US" sz="2400" dirty="0" err="1" smtClean="0">
                <a:ea typeface="Arial" pitchFamily="-84" charset="0"/>
                <a:cs typeface="Arial" pitchFamily="-84" charset="0"/>
                <a:sym typeface="Wingdings"/>
              </a:rPr>
              <a:t></a:t>
            </a:r>
            <a:r>
              <a:rPr lang="en-US" sz="2400" dirty="0" smtClean="0">
                <a:ea typeface="Arial" pitchFamily="-84" charset="0"/>
                <a:cs typeface="Arial" pitchFamily="-84" charset="0"/>
                <a:sym typeface="Wingdings"/>
              </a:rPr>
              <a:t> </a:t>
            </a:r>
            <a:r>
              <a:rPr lang="en-US" sz="2400" dirty="0" err="1" smtClean="0">
                <a:ea typeface="Arial" pitchFamily="-84" charset="0"/>
                <a:cs typeface="Arial" pitchFamily="-84" charset="0"/>
                <a:sym typeface="Wingdings"/>
              </a:rPr>
              <a:t>k</a:t>
            </a:r>
            <a:r>
              <a:rPr lang="en-US" sz="2400" dirty="0" smtClean="0">
                <a:ea typeface="Arial" pitchFamily="-84" charset="0"/>
                <a:cs typeface="Arial" pitchFamily="-84" charset="0"/>
                <a:sym typeface="Wingdings"/>
              </a:rPr>
              <a:t>=</a:t>
            </a:r>
            <a:r>
              <a:rPr lang="en-US" sz="2400" dirty="0" err="1" smtClean="0">
                <a:ea typeface="Arial" pitchFamily="-84" charset="0"/>
                <a:cs typeface="Arial" pitchFamily="-84" charset="0"/>
                <a:sym typeface="Wingdings"/>
              </a:rPr>
              <a:t>n</a:t>
            </a:r>
            <a:r>
              <a:rPr lang="en-US" sz="2400" dirty="0" err="1" smtClean="0">
                <a:latin typeface="Symbol" charset="2"/>
                <a:ea typeface="Arial" pitchFamily="-84" charset="0"/>
                <a:cs typeface="Symbol" charset="2"/>
                <a:sym typeface="Wingdings"/>
              </a:rPr>
              <a:t>π</a:t>
            </a:r>
            <a:r>
              <a:rPr lang="en-US" sz="2400" dirty="0" smtClean="0">
                <a:ea typeface="Arial" pitchFamily="-84" charset="0"/>
                <a:cs typeface="Arial" pitchFamily="-84" charset="0"/>
                <a:sym typeface="Wingdings"/>
              </a:rPr>
              <a:t>/L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wave function is now</a:t>
            </a:r>
          </a:p>
          <a:p>
            <a:pPr algn="just" eaLnBrk="1" hangingPunct="1"/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We normalize the wave function</a:t>
            </a:r>
          </a:p>
          <a:p>
            <a:pPr algn="just" eaLnBrk="1" hangingPunct="1"/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/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normalized wave function becomes</a:t>
            </a:r>
          </a:p>
          <a:p>
            <a:pPr algn="just" eaLnBrk="1" hangingPunct="1"/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These functions are identical to those obtained for a vibrating string with fixed ends.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4669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168330"/>
              </p:ext>
            </p:extLst>
          </p:nvPr>
        </p:nvGraphicFramePr>
        <p:xfrm>
          <a:off x="4191000" y="2157413"/>
          <a:ext cx="13271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99" name="Equation" r:id="rId3" imgW="533400" imgH="228600" progId="Equation.DSMT4">
                  <p:embed/>
                </p:oleObj>
              </mc:Choice>
              <mc:Fallback>
                <p:oleObj name="Equation" r:id="rId3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157413"/>
                        <a:ext cx="132715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709427"/>
              </p:ext>
            </p:extLst>
          </p:nvPr>
        </p:nvGraphicFramePr>
        <p:xfrm>
          <a:off x="1020763" y="3429000"/>
          <a:ext cx="3198812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000" name="Equation" r:id="rId5" imgW="1371600" imgH="330200" progId="Equation.DSMT4">
                  <p:embed/>
                </p:oleObj>
              </mc:Choice>
              <mc:Fallback>
                <p:oleObj name="Equation" r:id="rId5" imgW="13716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3429000"/>
                        <a:ext cx="3198812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553119"/>
              </p:ext>
            </p:extLst>
          </p:nvPr>
        </p:nvGraphicFramePr>
        <p:xfrm>
          <a:off x="2819400" y="4914900"/>
          <a:ext cx="1155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001" name="Equation" r:id="rId7" imgW="533400" imgH="228600" progId="Equation.DSMT4">
                  <p:embed/>
                </p:oleObj>
              </mc:Choice>
              <mc:Fallback>
                <p:oleObj name="Equation" r:id="rId7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914900"/>
                        <a:ext cx="11557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482006"/>
              </p:ext>
            </p:extLst>
          </p:nvPr>
        </p:nvGraphicFramePr>
        <p:xfrm>
          <a:off x="5029200" y="3335337"/>
          <a:ext cx="32893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002" name="Equation" r:id="rId9" imgW="1409700" imgH="431800" progId="Equation.DSMT4">
                  <p:embed/>
                </p:oleObj>
              </mc:Choice>
              <mc:Fallback>
                <p:oleObj name="Equation" r:id="rId9" imgW="1409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335337"/>
                        <a:ext cx="3289300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17050"/>
              </p:ext>
            </p:extLst>
          </p:nvPr>
        </p:nvGraphicFramePr>
        <p:xfrm>
          <a:off x="5432425" y="1905000"/>
          <a:ext cx="195897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003" name="Equation" r:id="rId11" imgW="787400" imgH="431800" progId="Equation.DSMT4">
                  <p:embed/>
                </p:oleObj>
              </mc:Choice>
              <mc:Fallback>
                <p:oleObj name="Equation" r:id="rId11" imgW="787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425" y="1905000"/>
                        <a:ext cx="1958975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299338"/>
              </p:ext>
            </p:extLst>
          </p:nvPr>
        </p:nvGraphicFramePr>
        <p:xfrm>
          <a:off x="4038600" y="4724400"/>
          <a:ext cx="1981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004" name="Equation" r:id="rId13" imgW="914400" imgH="457200" progId="Equation.DSMT4">
                  <p:embed/>
                </p:oleObj>
              </mc:Choice>
              <mc:Fallback>
                <p:oleObj name="Equation" r:id="rId13" imgW="914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724400"/>
                        <a:ext cx="19812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55947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Quantized Energy</a:t>
            </a:r>
          </a:p>
        </p:txBody>
      </p:sp>
      <p:sp>
        <p:nvSpPr>
          <p:cNvPr id="3277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382000" cy="4497388"/>
          </a:xfrm>
          <a:noFill/>
        </p:spPr>
        <p:txBody>
          <a:bodyPr/>
          <a:lstStyle/>
          <a:p>
            <a:pPr algn="just"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quantized wave number now becomes</a:t>
            </a:r>
          </a:p>
          <a:p>
            <a:pPr algn="just"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Solving for the energy yields</a:t>
            </a:r>
          </a:p>
          <a:p>
            <a:pPr algn="just" eaLnBrk="1" hangingPunct="1"/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Note that the energy depends on the integer values of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. Hence the energy is quantized and nonzero. </a:t>
            </a:r>
          </a:p>
          <a:p>
            <a:pPr algn="just"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special case of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= 1 is called the </a:t>
            </a:r>
            <a:r>
              <a:rPr lang="en-US" sz="2800" b="1" u="sng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ground state energy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pic>
        <p:nvPicPr>
          <p:cNvPr id="32774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191000"/>
            <a:ext cx="533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4689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418301"/>
              </p:ext>
            </p:extLst>
          </p:nvPr>
        </p:nvGraphicFramePr>
        <p:xfrm>
          <a:off x="6411913" y="581025"/>
          <a:ext cx="160337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113" name="Equation" r:id="rId4" imgW="850900" imgH="393700" progId="Equation.DSMT4">
                  <p:embed/>
                </p:oleObj>
              </mc:Choice>
              <mc:Fallback>
                <p:oleObj name="Equation" r:id="rId4" imgW="850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1913" y="581025"/>
                        <a:ext cx="1603375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89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749822"/>
              </p:ext>
            </p:extLst>
          </p:nvPr>
        </p:nvGraphicFramePr>
        <p:xfrm>
          <a:off x="1341437" y="1981200"/>
          <a:ext cx="715963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114" name="Equation" r:id="rId6" imgW="330200" imgH="203200" progId="Equation.DSMT4">
                  <p:embed/>
                </p:oleObj>
              </mc:Choice>
              <mc:Fallback>
                <p:oleObj name="Equation" r:id="rId6" imgW="330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7" y="1981200"/>
                        <a:ext cx="715963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89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307566"/>
              </p:ext>
            </p:extLst>
          </p:nvPr>
        </p:nvGraphicFramePr>
        <p:xfrm>
          <a:off x="7086600" y="5638560"/>
          <a:ext cx="1143000" cy="686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115" name="Equation" r:id="rId8" imgW="698500" imgH="419100" progId="Equation.DSMT4">
                  <p:embed/>
                </p:oleObj>
              </mc:Choice>
              <mc:Fallback>
                <p:oleObj name="Equation" r:id="rId8" imgW="698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638560"/>
                        <a:ext cx="1143000" cy="686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89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402831"/>
              </p:ext>
            </p:extLst>
          </p:nvPr>
        </p:nvGraphicFramePr>
        <p:xfrm>
          <a:off x="7086600" y="4953000"/>
          <a:ext cx="12493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116" name="Equation" r:id="rId10" imgW="762000" imgH="419100" progId="Equation.DSMT4">
                  <p:embed/>
                </p:oleObj>
              </mc:Choice>
              <mc:Fallback>
                <p:oleObj name="Equation" r:id="rId10" imgW="762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953000"/>
                        <a:ext cx="124936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89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361319"/>
              </p:ext>
            </p:extLst>
          </p:nvPr>
        </p:nvGraphicFramePr>
        <p:xfrm>
          <a:off x="7086600" y="4191000"/>
          <a:ext cx="12271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117" name="Equation" r:id="rId12" imgW="749300" imgH="419100" progId="Equation.DSMT4">
                  <p:embed/>
                </p:oleObj>
              </mc:Choice>
              <mc:Fallback>
                <p:oleObj name="Equation" r:id="rId12" imgW="749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191000"/>
                        <a:ext cx="122713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694466"/>
              </p:ext>
            </p:extLst>
          </p:nvPr>
        </p:nvGraphicFramePr>
        <p:xfrm>
          <a:off x="7986713" y="544513"/>
          <a:ext cx="1004887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118" name="Equation" r:id="rId14" imgW="533400" imgH="431800" progId="Equation.DSMT4">
                  <p:embed/>
                </p:oleObj>
              </mc:Choice>
              <mc:Fallback>
                <p:oleObj name="Equation" r:id="rId14" imgW="533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6713" y="544513"/>
                        <a:ext cx="1004887" cy="814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173472"/>
              </p:ext>
            </p:extLst>
          </p:nvPr>
        </p:nvGraphicFramePr>
        <p:xfrm>
          <a:off x="2079625" y="1682750"/>
          <a:ext cx="33020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119" name="Equation" r:id="rId16" imgW="1524000" imgH="419100" progId="Equation.DSMT4">
                  <p:embed/>
                </p:oleObj>
              </mc:Choice>
              <mc:Fallback>
                <p:oleObj name="Equation" r:id="rId16" imgW="1524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25" y="1682750"/>
                        <a:ext cx="33020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0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88297"/>
              </p:ext>
            </p:extLst>
          </p:nvPr>
        </p:nvGraphicFramePr>
        <p:xfrm>
          <a:off x="160337" y="4259263"/>
          <a:ext cx="906463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120" name="Equation" r:id="rId18" imgW="914400" imgH="698500" progId="Equation.DSMT4">
                  <p:embed/>
                </p:oleObj>
              </mc:Choice>
              <mc:Fallback>
                <p:oleObj name="Equation" r:id="rId18" imgW="914400" imgH="698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7" y="4259263"/>
                        <a:ext cx="906463" cy="69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0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124777"/>
              </p:ext>
            </p:extLst>
          </p:nvPr>
        </p:nvGraphicFramePr>
        <p:xfrm>
          <a:off x="171450" y="5035550"/>
          <a:ext cx="919163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121" name="Equation" r:id="rId20" imgW="927100" imgH="711200" progId="Equation.DSMT4">
                  <p:embed/>
                </p:oleObj>
              </mc:Choice>
              <mc:Fallback>
                <p:oleObj name="Equation" r:id="rId20" imgW="927100" imgH="7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5035550"/>
                        <a:ext cx="919163" cy="70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0738"/>
              </p:ext>
            </p:extLst>
          </p:nvPr>
        </p:nvGraphicFramePr>
        <p:xfrm>
          <a:off x="8305800" y="5153025"/>
          <a:ext cx="62388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122" name="Equation" r:id="rId22" imgW="381000" imgH="203200" progId="Equation.DSMT4">
                  <p:embed/>
                </p:oleObj>
              </mc:Choice>
              <mc:Fallback>
                <p:oleObj name="Equation" r:id="rId22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5153025"/>
                        <a:ext cx="623888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143530"/>
              </p:ext>
            </p:extLst>
          </p:nvPr>
        </p:nvGraphicFramePr>
        <p:xfrm>
          <a:off x="8305800" y="4392613"/>
          <a:ext cx="623888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123" name="Equation" r:id="rId24" imgW="381000" imgH="203200" progId="Equation.DSMT4">
                  <p:embed/>
                </p:oleObj>
              </mc:Choice>
              <mc:Fallback>
                <p:oleObj name="Equation" r:id="rId24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392613"/>
                        <a:ext cx="623888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62467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305800" cy="5486400"/>
          </a:xfrm>
        </p:spPr>
        <p:txBody>
          <a:bodyPr/>
          <a:lstStyle/>
          <a:p>
            <a:pPr eaLnBrk="1" hangingPunct="1"/>
            <a:r>
              <a:rPr lang="en-US" dirty="0" smtClean="0"/>
              <a:t>Research paper template has been uploaded onto the class web page link to research</a:t>
            </a:r>
            <a:endParaRPr lang="en-US" dirty="0"/>
          </a:p>
          <a:p>
            <a:pPr eaLnBrk="1" hangingPunct="1"/>
            <a:r>
              <a:rPr lang="en-US" dirty="0" smtClean="0"/>
              <a:t>Special colloquium at 4pm, this Wednesday, April 2, triple extra credit</a:t>
            </a:r>
          </a:p>
          <a:p>
            <a:pPr eaLnBrk="1" hangingPunct="1"/>
            <a:r>
              <a:rPr lang="en-US" dirty="0" smtClean="0"/>
              <a:t>Quiz #3 at the beginning of the class next Monday, Apr. 7</a:t>
            </a:r>
          </a:p>
          <a:p>
            <a:pPr lvl="1" eaLnBrk="1" hangingPunct="1"/>
            <a:r>
              <a:rPr lang="en-US" dirty="0" smtClean="0"/>
              <a:t>Covers CH 5.1 through what we finish this Wednesday</a:t>
            </a:r>
          </a:p>
        </p:txBody>
      </p:sp>
    </p:spTree>
    <p:extLst>
      <p:ext uri="{BB962C8B-B14F-4D97-AF65-F5344CB8AC3E}">
        <p14:creationId xmlns:p14="http://schemas.microsoft.com/office/powerpoint/2010/main" val="26603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636587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ea typeface="ＭＳ Ｐゴシック" pitchFamily="-84" charset="-128"/>
                <a:cs typeface="ＭＳ Ｐゴシック" pitchFamily="-84" charset="-128"/>
              </a:rPr>
              <a:t>Reminder: Special Project #4</a:t>
            </a:r>
            <a:endParaRPr lang="en-US" sz="4000" b="1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85800"/>
            <a:ext cx="8001000" cy="5486400"/>
          </a:xfrm>
        </p:spPr>
        <p:txBody>
          <a:bodyPr/>
          <a:lstStyle/>
          <a:p>
            <a:pPr marL="457200" indent="-457200" algn="l" eaLnBrk="1" hangingPunct="1">
              <a:buFont typeface="Arial"/>
              <a:buChar char="•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Prove that the wave function </a:t>
            </a:r>
            <a:r>
              <a:rPr lang="en-US" dirty="0" err="1" smtClean="0">
                <a:latin typeface="Symbol" charset="2"/>
                <a:ea typeface="ＭＳ Ｐゴシック" pitchFamily="-84" charset="-128"/>
                <a:cs typeface="Symbol" charset="2"/>
              </a:rPr>
              <a:t>Ψ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=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A[sin(kx-</a:t>
            </a:r>
            <a:r>
              <a:rPr lang="en-US" dirty="0" err="1" smtClean="0">
                <a:latin typeface="Symbol" charset="2"/>
                <a:ea typeface="ＭＳ Ｐゴシック" pitchFamily="-84" charset="-128"/>
                <a:cs typeface="Symbol" charset="2"/>
              </a:rPr>
              <a:t>ω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t)+icos(kx-</a:t>
            </a:r>
            <a:r>
              <a:rPr lang="en-US" dirty="0" err="1" smtClean="0">
                <a:latin typeface="Symbol" charset="2"/>
                <a:ea typeface="ＭＳ Ｐゴシック" pitchFamily="-84" charset="-128"/>
                <a:cs typeface="Symbol" charset="2"/>
              </a:rPr>
              <a:t>ω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)] is a good solution for the time-dependent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Schrödinger wave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equation.  Do NOT use the exponential expression of the wave function. (10 points)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Determine whether or not the wave function </a:t>
            </a:r>
            <a:r>
              <a:rPr lang="en-US" dirty="0" err="1" smtClean="0">
                <a:latin typeface="Symbol" charset="2"/>
                <a:ea typeface="ＭＳ Ｐゴシック" pitchFamily="-84" charset="-128"/>
                <a:cs typeface="Symbol" charset="2"/>
              </a:rPr>
              <a:t>Ψ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=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Ae</a:t>
            </a:r>
            <a:r>
              <a:rPr lang="en-US" baseline="30000" dirty="0" err="1" smtClean="0">
                <a:ea typeface="ＭＳ Ｐゴシック" pitchFamily="-84" charset="-128"/>
                <a:cs typeface="ＭＳ Ｐゴシック" pitchFamily="-84" charset="-128"/>
              </a:rPr>
              <a:t>-</a:t>
            </a:r>
            <a:r>
              <a:rPr lang="en-US" baseline="300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α</a:t>
            </a:r>
            <a:r>
              <a:rPr lang="en-US" baseline="30000" dirty="0" err="1" smtClean="0">
                <a:ea typeface="ＭＳ Ｐゴシック" pitchFamily="-84" charset="-128"/>
                <a:cs typeface="ＭＳ Ｐゴシック" pitchFamily="-84" charset="-128"/>
              </a:rPr>
              <a:t>|x</a:t>
            </a:r>
            <a:r>
              <a:rPr lang="en-US" baseline="30000" dirty="0" smtClean="0">
                <a:ea typeface="ＭＳ Ｐゴシック" pitchFamily="-84" charset="-128"/>
                <a:cs typeface="ＭＳ Ｐゴシック" pitchFamily="-84" charset="-128"/>
              </a:rPr>
              <a:t>|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satisfy the time-dependent Schrödinger wave equation. (10 points)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Due for this special project is Monday, Apr.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7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You MUST have your own answers!</a:t>
            </a:r>
          </a:p>
          <a:p>
            <a:pPr marL="571500" indent="-571500" algn="l" eaLnBrk="1" hangingPunct="1">
              <a:buFont typeface="Arial"/>
              <a:buChar char="•"/>
            </a:pPr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443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Properties of Valid Wave Functions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382000" cy="5486400"/>
          </a:xfrm>
        </p:spPr>
        <p:txBody>
          <a:bodyPr/>
          <a:lstStyle/>
          <a:p>
            <a:pPr marL="495300" indent="-495300" eaLnBrk="1" hangingPunct="1">
              <a:buFont typeface="Wingdings" pitchFamily="-84" charset="2"/>
              <a:buNone/>
            </a:pPr>
            <a:r>
              <a:rPr lang="en-US" sz="2800" b="1" dirty="0">
                <a:ea typeface="ＭＳ Ｐゴシック" pitchFamily="-84" charset="-128"/>
                <a:cs typeface="ＭＳ Ｐゴシック" pitchFamily="-84" charset="-128"/>
              </a:rPr>
              <a:t>Boundary conditions</a:t>
            </a:r>
            <a:endParaRPr lang="en-US" sz="2800" b="1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495300" indent="-4953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To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avoid infinite probabilities, the wave function must be finite everywhere.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495300" indent="-4953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To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avoid multiple values of the probability, the wave function must be single valued.</a:t>
            </a:r>
          </a:p>
          <a:p>
            <a:pPr marL="495300" indent="-4953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For finite potentials, the wave function and its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derivatives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must be continuous. This is required because the second-order derivative term in the wave equation must be single valued. (There are exceptions to this rule when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is infinite.)</a:t>
            </a:r>
          </a:p>
          <a:p>
            <a:pPr marL="495300" indent="-4953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In order to normalize the wave functions, they must approach zero as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approaches infinity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495300" indent="-495300" eaLnBrk="1" hangingPunct="1">
              <a:buFont typeface="Wingdings" pitchFamily="-84" charset="2"/>
              <a:buNone/>
            </a:pPr>
            <a:r>
              <a:rPr lang="en-US" sz="2400" b="1" dirty="0">
                <a:ea typeface="ＭＳ Ｐゴシック" pitchFamily="-84" charset="-128"/>
                <a:cs typeface="ＭＳ Ｐゴシック" pitchFamily="-84" charset="-128"/>
              </a:rPr>
              <a:t>Solutions that do not satisfy these properties do not generally correspond to physically realizable circumstances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440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88987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ea typeface="ＭＳ Ｐゴシック" pitchFamily="-84" charset="-128"/>
                <a:cs typeface="ＭＳ Ｐゴシック" pitchFamily="-84" charset="-128"/>
              </a:rPr>
              <a:t>Expectation </a:t>
            </a:r>
            <a:r>
              <a:rPr lang="en-US" sz="4800" b="1" dirty="0">
                <a:ea typeface="ＭＳ Ｐゴシック" pitchFamily="-84" charset="-128"/>
                <a:cs typeface="ＭＳ Ｐゴシック" pitchFamily="-84" charset="-128"/>
              </a:rPr>
              <a:t>Values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83588" cy="4802188"/>
          </a:xfrm>
        </p:spPr>
        <p:txBody>
          <a:bodyPr/>
          <a:lstStyle/>
          <a:p>
            <a:pPr algn="just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In quantum mechanics, measurements can only be expressed in terms of average behaviors since precision measurement of each event is impossible (what principle is this?)</a:t>
            </a:r>
          </a:p>
          <a:p>
            <a:pPr algn="just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400" b="1" dirty="0">
                <a:ea typeface="ＭＳ Ｐゴシック" pitchFamily="-84" charset="-128"/>
                <a:cs typeface="ＭＳ Ｐゴシック" pitchFamily="-84" charset="-128"/>
              </a:rPr>
              <a:t>expectation value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is the expected result of the average of many measurements of a given quantity. The expectation value of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is denoted by &lt;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&gt;.</a:t>
            </a:r>
          </a:p>
          <a:p>
            <a:pPr algn="just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Any measurable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quantity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for which we can calculate the expectation value is called a </a:t>
            </a:r>
            <a:r>
              <a:rPr lang="en-US" sz="2400" b="1" u="sng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physical observable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 The expectation values of physical observables (for example, position, linear momentum, angular momentum, and energy) must be real, because the experimental results of measurements are real.</a:t>
            </a: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average value of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is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4608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947167"/>
              </p:ext>
            </p:extLst>
          </p:nvPr>
        </p:nvGraphicFramePr>
        <p:xfrm>
          <a:off x="3962400" y="5172075"/>
          <a:ext cx="4110038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3" imgW="2273300" imgH="431800" progId="Equation.DSMT4">
                  <p:embed/>
                </p:oleObj>
              </mc:Choice>
              <mc:Fallback>
                <p:oleObj name="Equation" r:id="rId3" imgW="22733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172075"/>
                        <a:ext cx="4110038" cy="781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425050"/>
              </p:ext>
            </p:extLst>
          </p:nvPr>
        </p:nvGraphicFramePr>
        <p:xfrm>
          <a:off x="7997825" y="4953000"/>
          <a:ext cx="9175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5" imgW="508000" imgH="673100" progId="Equation.DSMT4">
                  <p:embed/>
                </p:oleObj>
              </mc:Choice>
              <mc:Fallback>
                <p:oleObj name="Equation" r:id="rId5" imgW="5080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7825" y="4953000"/>
                        <a:ext cx="917575" cy="1219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93058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712787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Continuous Expectation Values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38200"/>
            <a:ext cx="4649788" cy="4725988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We can change from discrete to continuous variables by using the probability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800" dirty="0" err="1"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 err="1">
                <a:ea typeface="ＭＳ Ｐゴシック" pitchFamily="-84" charset="-128"/>
                <a:cs typeface="ＭＳ Ｐゴシック" pitchFamily="-84" charset="-128"/>
              </a:rPr>
              <a:t>,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) of observing the particle at a particular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Using the wave function, the expectation value is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expectation value of any function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g</a:t>
            </a:r>
            <a:r>
              <a:rPr lang="en-US" sz="2800" dirty="0" err="1"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) for a normalized wave function:</a:t>
            </a:r>
          </a:p>
          <a:p>
            <a:pPr eaLnBrk="1" hangingPunct="1"/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4618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582387"/>
              </p:ext>
            </p:extLst>
          </p:nvPr>
        </p:nvGraphicFramePr>
        <p:xfrm>
          <a:off x="5500688" y="807972"/>
          <a:ext cx="2957512" cy="1782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17" name="Equation" r:id="rId3" imgW="1054100" imgH="635000" progId="Equation.DSMT4">
                  <p:embed/>
                </p:oleObj>
              </mc:Choice>
              <mc:Fallback>
                <p:oleObj name="Equation" r:id="rId3" imgW="1054100" imgH="63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807972"/>
                        <a:ext cx="2957512" cy="17828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278538"/>
              </p:ext>
            </p:extLst>
          </p:nvPr>
        </p:nvGraphicFramePr>
        <p:xfrm>
          <a:off x="4866430" y="2667000"/>
          <a:ext cx="4052146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18" name="Equation" r:id="rId5" imgW="1689100" imgH="635000" progId="Equation.DSMT4">
                  <p:embed/>
                </p:oleObj>
              </mc:Choice>
              <mc:Fallback>
                <p:oleObj name="Equation" r:id="rId5" imgW="1689100" imgH="63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6430" y="2667000"/>
                        <a:ext cx="4052146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822604"/>
              </p:ext>
            </p:extLst>
          </p:nvPr>
        </p:nvGraphicFramePr>
        <p:xfrm>
          <a:off x="3038324" y="5059363"/>
          <a:ext cx="5877076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19" name="Equation" r:id="rId7" imgW="2197100" imgH="330200" progId="Equation.DSMT4">
                  <p:embed/>
                </p:oleObj>
              </mc:Choice>
              <mc:Fallback>
                <p:oleObj name="Equation" r:id="rId7" imgW="21971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8324" y="5059363"/>
                        <a:ext cx="5877076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93180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3187"/>
            <a:ext cx="8229600" cy="865187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Momentum Operator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8234363" cy="4530725"/>
          </a:xfrm>
        </p:spPr>
        <p:txBody>
          <a:bodyPr/>
          <a:lstStyle/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To find the expectation value of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, we first need to represent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in terms of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 Consider the derivative of the wave function of a free particle with respect to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: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With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k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/ </a:t>
            </a:r>
            <a:r>
              <a:rPr lang="en-US" sz="2400" i="1" dirty="0" err="1">
                <a:ea typeface="Arial" pitchFamily="-84" charset="0"/>
                <a:cs typeface="Arial" pitchFamily="-84" charset="0"/>
              </a:rPr>
              <a:t>ħ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 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we have</a:t>
            </a:r>
          </a:p>
          <a:p>
            <a:pPr eaLnBrk="1" hangingPunct="1"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This yields</a:t>
            </a:r>
          </a:p>
          <a:p>
            <a:pPr eaLnBrk="1" hangingPunct="1"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This suggests we define the momentum operator as	          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expectation value of the momentum is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4638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044553"/>
              </p:ext>
            </p:extLst>
          </p:nvPr>
        </p:nvGraphicFramePr>
        <p:xfrm>
          <a:off x="1639888" y="1828800"/>
          <a:ext cx="284162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13" name="Equation" r:id="rId3" imgW="1282700" imgH="393700" progId="Equation.DSMT4">
                  <p:embed/>
                </p:oleObj>
              </mc:Choice>
              <mc:Fallback>
                <p:oleObj name="Equation" r:id="rId3" imgW="1282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1828800"/>
                        <a:ext cx="2841625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555071"/>
              </p:ext>
            </p:extLst>
          </p:nvPr>
        </p:nvGraphicFramePr>
        <p:xfrm>
          <a:off x="3546475" y="2555875"/>
          <a:ext cx="8731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14" name="Equation" r:id="rId5" imgW="393700" imgH="393700" progId="Equation.DSMT4">
                  <p:embed/>
                </p:oleObj>
              </mc:Choice>
              <mc:Fallback>
                <p:oleObj name="Equation" r:id="rId5" imgW="393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475" y="2555875"/>
                        <a:ext cx="87312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08157"/>
              </p:ext>
            </p:extLst>
          </p:nvPr>
        </p:nvGraphicFramePr>
        <p:xfrm>
          <a:off x="2549525" y="3625850"/>
          <a:ext cx="18557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15" name="Equation" r:id="rId7" imgW="838200" imgH="254000" progId="Equation.DSMT4">
                  <p:embed/>
                </p:oleObj>
              </mc:Choice>
              <mc:Fallback>
                <p:oleObj name="Equation" r:id="rId7" imgW="838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525" y="3625850"/>
                        <a:ext cx="185578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349822"/>
              </p:ext>
            </p:extLst>
          </p:nvPr>
        </p:nvGraphicFramePr>
        <p:xfrm>
          <a:off x="6934200" y="4267200"/>
          <a:ext cx="1547813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16" name="Equation" r:id="rId9" imgW="698500" imgH="393700" progId="Equation.DSMT4">
                  <p:embed/>
                </p:oleObj>
              </mc:Choice>
              <mc:Fallback>
                <p:oleObj name="Equation" r:id="rId9" imgW="698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267200"/>
                        <a:ext cx="1547813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93995"/>
              </p:ext>
            </p:extLst>
          </p:nvPr>
        </p:nvGraphicFramePr>
        <p:xfrm>
          <a:off x="547688" y="5410200"/>
          <a:ext cx="82708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17" name="Equation" r:id="rId11" imgW="368300" imgH="228600" progId="Equation.DSMT4">
                  <p:embed/>
                </p:oleObj>
              </mc:Choice>
              <mc:Fallback>
                <p:oleObj name="Equation" r:id="rId11" imgW="368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5410200"/>
                        <a:ext cx="827087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635071"/>
              </p:ext>
            </p:extLst>
          </p:nvPr>
        </p:nvGraphicFramePr>
        <p:xfrm>
          <a:off x="4576763" y="1989138"/>
          <a:ext cx="1490662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18" name="Equation" r:id="rId13" imgW="673100" imgH="203200" progId="Equation.DSMT4">
                  <p:embed/>
                </p:oleObj>
              </mc:Choice>
              <mc:Fallback>
                <p:oleObj name="Equation" r:id="rId13" imgW="673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763" y="1989138"/>
                        <a:ext cx="1490662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490343"/>
              </p:ext>
            </p:extLst>
          </p:nvPr>
        </p:nvGraphicFramePr>
        <p:xfrm>
          <a:off x="6086475" y="2057400"/>
          <a:ext cx="6191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19" name="Equation" r:id="rId15" imgW="279400" imgH="165100" progId="Equation.DSMT4">
                  <p:embed/>
                </p:oleObj>
              </mc:Choice>
              <mc:Fallback>
                <p:oleObj name="Equation" r:id="rId15" imgW="2794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2057400"/>
                        <a:ext cx="61912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93726"/>
              </p:ext>
            </p:extLst>
          </p:nvPr>
        </p:nvGraphicFramePr>
        <p:xfrm>
          <a:off x="4441825" y="2555875"/>
          <a:ext cx="8159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20" name="Equation" r:id="rId17" imgW="368300" imgH="393700" progId="Equation.DSMT4">
                  <p:embed/>
                </p:oleObj>
              </mc:Choice>
              <mc:Fallback>
                <p:oleObj name="Equation" r:id="rId17" imgW="368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1825" y="2555875"/>
                        <a:ext cx="81597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160537"/>
              </p:ext>
            </p:extLst>
          </p:nvPr>
        </p:nvGraphicFramePr>
        <p:xfrm>
          <a:off x="4419600" y="3443288"/>
          <a:ext cx="177165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21" name="Equation" r:id="rId19" imgW="800100" imgH="406400" progId="Equation.DSMT4">
                  <p:embed/>
                </p:oleObj>
              </mc:Choice>
              <mc:Fallback>
                <p:oleObj name="Equation" r:id="rId19" imgW="8001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443288"/>
                        <a:ext cx="1771650" cy="900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983994"/>
              </p:ext>
            </p:extLst>
          </p:nvPr>
        </p:nvGraphicFramePr>
        <p:xfrm>
          <a:off x="1400175" y="5334000"/>
          <a:ext cx="345281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22" name="Equation" r:id="rId21" imgW="1536700" imgH="330200" progId="Equation.DSMT4">
                  <p:embed/>
                </p:oleObj>
              </mc:Choice>
              <mc:Fallback>
                <p:oleObj name="Equation" r:id="rId21" imgW="15367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5334000"/>
                        <a:ext cx="3452813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90252"/>
              </p:ext>
            </p:extLst>
          </p:nvPr>
        </p:nvGraphicFramePr>
        <p:xfrm>
          <a:off x="4843463" y="5257800"/>
          <a:ext cx="37671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23" name="Equation" r:id="rId23" imgW="1676400" imgH="406400" progId="Equation.DSMT4">
                  <p:embed/>
                </p:oleObj>
              </mc:Choice>
              <mc:Fallback>
                <p:oleObj name="Equation" r:id="rId23" imgW="16764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3463" y="5257800"/>
                        <a:ext cx="3767137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4796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r>
              <a:rPr lang="en-US" sz="4800" b="1" dirty="0" smtClean="0">
                <a:ea typeface="ＭＳ Ｐゴシック" pitchFamily="-84" charset="-128"/>
                <a:cs typeface="ＭＳ Ｐゴシック" pitchFamily="-84" charset="-128"/>
              </a:rPr>
              <a:t>Position and Energy Operators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685800"/>
            <a:ext cx="8305800" cy="5140325"/>
          </a:xfrm>
        </p:spPr>
        <p:txBody>
          <a:bodyPr/>
          <a:lstStyle/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 smtClean="0">
                <a:solidFill>
                  <a:srgbClr val="3333CC"/>
                </a:solidFill>
              </a:rPr>
              <a:t>The position </a:t>
            </a:r>
            <a:r>
              <a:rPr lang="en-US" i="1" dirty="0" err="1" smtClean="0">
                <a:solidFill>
                  <a:srgbClr val="3333CC"/>
                </a:solidFill>
              </a:rPr>
              <a:t>x</a:t>
            </a:r>
            <a:r>
              <a:rPr lang="en-US" dirty="0" smtClean="0">
                <a:solidFill>
                  <a:srgbClr val="3333CC"/>
                </a:solidFill>
              </a:rPr>
              <a:t> is its own operator as seen above.</a:t>
            </a:r>
          </a:p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 smtClean="0">
                <a:solidFill>
                  <a:srgbClr val="3333CC"/>
                </a:solidFill>
              </a:rPr>
              <a:t>The time derivative of the free-particle wave function is</a:t>
            </a:r>
          </a:p>
          <a:p>
            <a:pPr eaLnBrk="1" hangingPunct="1">
              <a:buClr>
                <a:srgbClr val="3333CC"/>
              </a:buClr>
              <a:buSzPct val="65000"/>
              <a:buNone/>
            </a:pPr>
            <a:endParaRPr lang="en-US" dirty="0" smtClean="0">
              <a:solidFill>
                <a:srgbClr val="3333CC"/>
              </a:solidFill>
            </a:endParaRPr>
          </a:p>
          <a:p>
            <a:pPr eaLnBrk="1" hangingPunct="1">
              <a:buClr>
                <a:srgbClr val="3333CC"/>
              </a:buClr>
              <a:buSzPct val="65000"/>
              <a:buNone/>
            </a:pPr>
            <a:r>
              <a:rPr lang="en-US" dirty="0" smtClean="0">
                <a:solidFill>
                  <a:srgbClr val="3333CC"/>
                </a:solidFill>
              </a:rPr>
              <a:t>	Substituting </a:t>
            </a:r>
            <a:r>
              <a:rPr lang="el-GR" i="1" dirty="0" smtClean="0">
                <a:solidFill>
                  <a:srgbClr val="3333CC"/>
                </a:solidFill>
                <a:latin typeface="Symbol" charset="2"/>
                <a:ea typeface="Arial" pitchFamily="-84" charset="0"/>
                <a:cs typeface="Symbol" charset="2"/>
              </a:rPr>
              <a:t>ω</a:t>
            </a:r>
            <a:r>
              <a:rPr lang="en-US" dirty="0" smtClean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 = </a:t>
            </a:r>
            <a:r>
              <a:rPr lang="en-US" i="1" dirty="0" smtClean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E</a:t>
            </a:r>
            <a:r>
              <a:rPr lang="en-US" dirty="0" smtClean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 / </a:t>
            </a:r>
            <a:r>
              <a:rPr lang="en-US" i="1" dirty="0" err="1" smtClean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ħ</a:t>
            </a:r>
            <a:r>
              <a:rPr lang="en-US" dirty="0" smtClean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  yields		</a:t>
            </a:r>
          </a:p>
          <a:p>
            <a:pPr eaLnBrk="1" hangingPunct="1">
              <a:buClr>
                <a:srgbClr val="3333CC"/>
              </a:buClr>
              <a:buSzPct val="65000"/>
              <a:buNone/>
            </a:pPr>
            <a:endParaRPr lang="en-US" dirty="0" smtClean="0">
              <a:solidFill>
                <a:srgbClr val="3333CC"/>
              </a:solidFill>
              <a:ea typeface="Arial" pitchFamily="-84" charset="0"/>
              <a:cs typeface="Arial" pitchFamily="-84" charset="0"/>
            </a:endParaRPr>
          </a:p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 smtClean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So the energy operator is</a:t>
            </a:r>
          </a:p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 smtClean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The expectation value of the energy 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134428"/>
              </p:ext>
            </p:extLst>
          </p:nvPr>
        </p:nvGraphicFramePr>
        <p:xfrm>
          <a:off x="1676400" y="1981200"/>
          <a:ext cx="871538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23" name="Equation" r:id="rId3" imgW="393700" imgH="393700" progId="Equation.DSMT4">
                  <p:embed/>
                </p:oleObj>
              </mc:Choice>
              <mc:Fallback>
                <p:oleObj name="Equation" r:id="rId3" imgW="393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981200"/>
                        <a:ext cx="871538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045032"/>
              </p:ext>
            </p:extLst>
          </p:nvPr>
        </p:nvGraphicFramePr>
        <p:xfrm>
          <a:off x="5186363" y="2987675"/>
          <a:ext cx="18859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24" name="Equation" r:id="rId5" imgW="850900" imgH="254000" progId="Equation.DSMT4">
                  <p:embed/>
                </p:oleObj>
              </mc:Choice>
              <mc:Fallback>
                <p:oleObj name="Equation" r:id="rId5" imgW="850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6363" y="2987675"/>
                        <a:ext cx="188595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785844"/>
              </p:ext>
            </p:extLst>
          </p:nvPr>
        </p:nvGraphicFramePr>
        <p:xfrm>
          <a:off x="4772025" y="3962400"/>
          <a:ext cx="13239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25" name="Equation" r:id="rId7" imgW="596900" imgH="393700" progId="Equation.DSMT4">
                  <p:embed/>
                </p:oleObj>
              </mc:Choice>
              <mc:Fallback>
                <p:oleObj name="Equation" r:id="rId7" imgW="596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025" y="3962400"/>
                        <a:ext cx="132397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544394"/>
              </p:ext>
            </p:extLst>
          </p:nvPr>
        </p:nvGraphicFramePr>
        <p:xfrm>
          <a:off x="762000" y="5486400"/>
          <a:ext cx="8572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26" name="Equation" r:id="rId9" imgW="381000" imgH="228600" progId="Equation.DSMT4">
                  <p:embed/>
                </p:oleObj>
              </mc:Choice>
              <mc:Fallback>
                <p:oleObj name="Equation" r:id="rId9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486400"/>
                        <a:ext cx="85725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852121"/>
              </p:ext>
            </p:extLst>
          </p:nvPr>
        </p:nvGraphicFramePr>
        <p:xfrm>
          <a:off x="2600325" y="1947863"/>
          <a:ext cx="19431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27" name="Equation" r:id="rId11" imgW="876300" imgH="393700" progId="Equation.DSMT4">
                  <p:embed/>
                </p:oleObj>
              </mc:Choice>
              <mc:Fallback>
                <p:oleObj name="Equation" r:id="rId11" imgW="876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325" y="1947863"/>
                        <a:ext cx="1943100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604162"/>
              </p:ext>
            </p:extLst>
          </p:nvPr>
        </p:nvGraphicFramePr>
        <p:xfrm>
          <a:off x="4570413" y="2112963"/>
          <a:ext cx="180181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28" name="Equation" r:id="rId13" imgW="812800" imgH="215900" progId="Equation.DSMT4">
                  <p:embed/>
                </p:oleObj>
              </mc:Choice>
              <mc:Fallback>
                <p:oleObj name="Equation" r:id="rId13" imgW="812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13" y="2112963"/>
                        <a:ext cx="1801812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315529"/>
              </p:ext>
            </p:extLst>
          </p:nvPr>
        </p:nvGraphicFramePr>
        <p:xfrm>
          <a:off x="6365875" y="2197100"/>
          <a:ext cx="8731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29" name="Equation" r:id="rId15" imgW="393700" imgH="177800" progId="Equation.DSMT4">
                  <p:embed/>
                </p:oleObj>
              </mc:Choice>
              <mc:Fallback>
                <p:oleObj name="Equation" r:id="rId15" imgW="3937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75" y="2197100"/>
                        <a:ext cx="87312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188735"/>
              </p:ext>
            </p:extLst>
          </p:nvPr>
        </p:nvGraphicFramePr>
        <p:xfrm>
          <a:off x="7035800" y="2833687"/>
          <a:ext cx="15748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30" name="Equation" r:id="rId17" imgW="711200" imgH="406400" progId="Equation.DSMT4">
                  <p:embed/>
                </p:oleObj>
              </mc:Choice>
              <mc:Fallback>
                <p:oleObj name="Equation" r:id="rId17" imgW="7112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5800" y="2833687"/>
                        <a:ext cx="15748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734042"/>
              </p:ext>
            </p:extLst>
          </p:nvPr>
        </p:nvGraphicFramePr>
        <p:xfrm>
          <a:off x="1690688" y="5334000"/>
          <a:ext cx="348138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31" name="Equation" r:id="rId19" imgW="1549400" imgH="330200" progId="Equation.DSMT4">
                  <p:embed/>
                </p:oleObj>
              </mc:Choice>
              <mc:Fallback>
                <p:oleObj name="Equation" r:id="rId19" imgW="15494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5334000"/>
                        <a:ext cx="3481387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302442"/>
              </p:ext>
            </p:extLst>
          </p:nvPr>
        </p:nvGraphicFramePr>
        <p:xfrm>
          <a:off x="5210175" y="5257800"/>
          <a:ext cx="35385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32" name="Equation" r:id="rId21" imgW="1574800" imgH="406400" progId="Equation.DSMT4">
                  <p:embed/>
                </p:oleObj>
              </mc:Choice>
              <mc:Fallback>
                <p:oleObj name="Equation" r:id="rId21" imgW="15748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0175" y="5257800"/>
                        <a:ext cx="353853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0728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1524000"/>
            <a:ext cx="152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ea typeface="ＭＳ Ｐゴシック" pitchFamily="-84" charset="-128"/>
                <a:cs typeface="ＭＳ Ｐゴシック" pitchFamily="-84" charset="-128"/>
              </a:rPr>
              <a:t>Infinite </a:t>
            </a:r>
            <a:r>
              <a:rPr lang="en-US" sz="4800" b="1" dirty="0">
                <a:ea typeface="ＭＳ Ｐゴシック" pitchFamily="-84" charset="-128"/>
                <a:cs typeface="ＭＳ Ｐゴシック" pitchFamily="-84" charset="-128"/>
              </a:rPr>
              <a:t>Square-Well Potential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09600"/>
            <a:ext cx="8231188" cy="47259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simplest such system is that of a particle trapped in a box with infinitely hard walls that the particle cannot penetrate. This potential is called an infinite square well and is given by</a:t>
            </a:r>
          </a:p>
          <a:p>
            <a:pPr eaLnBrk="1" hangingPunct="1">
              <a:spcBef>
                <a:spcPct val="0"/>
              </a:spcBef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wave function must be zero where the potential is infinite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Where the potential is zero inside the box, the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time independent Schrödinger wave equation                                            becomes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			       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	     where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              .</a:t>
            </a:r>
          </a:p>
          <a:p>
            <a:pPr eaLnBrk="1" hangingPunct="1">
              <a:spcBef>
                <a:spcPct val="0"/>
              </a:spcBef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general solution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is                 	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		.				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31,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4659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672086"/>
              </p:ext>
            </p:extLst>
          </p:nvPr>
        </p:nvGraphicFramePr>
        <p:xfrm>
          <a:off x="3151188" y="2057400"/>
          <a:ext cx="354647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75" name="Equation" r:id="rId4" imgW="1600200" imgH="469900" progId="Equation.DSMT4">
                  <p:embed/>
                </p:oleObj>
              </mc:Choice>
              <mc:Fallback>
                <p:oleObj name="Equation" r:id="rId4" imgW="1600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188" y="2057400"/>
                        <a:ext cx="3546475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893076"/>
              </p:ext>
            </p:extLst>
          </p:nvPr>
        </p:nvGraphicFramePr>
        <p:xfrm>
          <a:off x="2133600" y="4895850"/>
          <a:ext cx="18192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76" name="Equation" r:id="rId6" imgW="1028700" imgH="419100" progId="Equation.DSMT4">
                  <p:embed/>
                </p:oleObj>
              </mc:Choice>
              <mc:Fallback>
                <p:oleObj name="Equation" r:id="rId6" imgW="1028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895850"/>
                        <a:ext cx="181927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968729"/>
              </p:ext>
            </p:extLst>
          </p:nvPr>
        </p:nvGraphicFramePr>
        <p:xfrm>
          <a:off x="6248400" y="4914900"/>
          <a:ext cx="15970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77" name="Equation" r:id="rId8" imgW="901700" imgH="279400" progId="Equation.DSMT4">
                  <p:embed/>
                </p:oleObj>
              </mc:Choice>
              <mc:Fallback>
                <p:oleObj name="Equation" r:id="rId8" imgW="901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914900"/>
                        <a:ext cx="15970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886251"/>
              </p:ext>
            </p:extLst>
          </p:nvPr>
        </p:nvGraphicFramePr>
        <p:xfrm>
          <a:off x="3886200" y="5715000"/>
          <a:ext cx="36750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78" name="Equation" r:id="rId10" imgW="1574800" imgH="228600" progId="Equation.DSMT4">
                  <p:embed/>
                </p:oleObj>
              </mc:Choice>
              <mc:Fallback>
                <p:oleObj name="Equation" r:id="rId10" imgW="1574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715000"/>
                        <a:ext cx="36750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889934"/>
              </p:ext>
            </p:extLst>
          </p:nvPr>
        </p:nvGraphicFramePr>
        <p:xfrm>
          <a:off x="4130675" y="5029200"/>
          <a:ext cx="89852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79" name="Equation" r:id="rId12" imgW="508000" imgH="228600" progId="Equation.DSMT4">
                  <p:embed/>
                </p:oleObj>
              </mc:Choice>
              <mc:Fallback>
                <p:oleObj name="Equation" r:id="rId12" imgW="508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0675" y="5029200"/>
                        <a:ext cx="898525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833141"/>
              </p:ext>
            </p:extLst>
          </p:nvPr>
        </p:nvGraphicFramePr>
        <p:xfrm>
          <a:off x="5943600" y="4444122"/>
          <a:ext cx="3066360" cy="585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80" name="Equation" r:id="rId14" imgW="2197100" imgH="419100" progId="Equation.DSMT4">
                  <p:embed/>
                </p:oleObj>
              </mc:Choice>
              <mc:Fallback>
                <p:oleObj name="Equation" r:id="rId14" imgW="2197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444122"/>
                        <a:ext cx="3066360" cy="58507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38220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45048</TotalTime>
  <Words>954</Words>
  <Application>Microsoft Macintosh PowerPoint</Application>
  <PresentationFormat>On-screen Show (4:3)</PresentationFormat>
  <Paragraphs>114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phys1443-spring02</vt:lpstr>
      <vt:lpstr>Equation</vt:lpstr>
      <vt:lpstr>PHYS 3313 – Section 001 Lecture #18</vt:lpstr>
      <vt:lpstr>Announcements</vt:lpstr>
      <vt:lpstr>Reminder: Special Project #4</vt:lpstr>
      <vt:lpstr>Properties of Valid Wave Functions</vt:lpstr>
      <vt:lpstr>Expectation Values</vt:lpstr>
      <vt:lpstr>Continuous Expectation Values</vt:lpstr>
      <vt:lpstr>Momentum Operator</vt:lpstr>
      <vt:lpstr>Position and Energy Operators</vt:lpstr>
      <vt:lpstr>Infinite Square-Well Potential</vt:lpstr>
      <vt:lpstr>Quantization</vt:lpstr>
      <vt:lpstr>Quantized Energy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1174</cp:revision>
  <dcterms:created xsi:type="dcterms:W3CDTF">2012-08-29T20:00:19Z</dcterms:created>
  <dcterms:modified xsi:type="dcterms:W3CDTF">2014-03-31T22:31:16Z</dcterms:modified>
</cp:coreProperties>
</file>