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7" r:id="rId2"/>
    <p:sldId id="624" r:id="rId3"/>
    <p:sldId id="826" r:id="rId4"/>
    <p:sldId id="836" r:id="rId5"/>
    <p:sldId id="876" r:id="rId6"/>
    <p:sldId id="877" r:id="rId7"/>
    <p:sldId id="878" r:id="rId8"/>
    <p:sldId id="844" r:id="rId9"/>
    <p:sldId id="846" r:id="rId10"/>
    <p:sldId id="847" r:id="rId11"/>
    <p:sldId id="848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Relationship Id="rId11" Type="http://schemas.openxmlformats.org/officeDocument/2006/relationships/image" Target="../media/image17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Relationship Id="rId11" Type="http://schemas.openxmlformats.org/officeDocument/2006/relationships/image" Target="../media/image51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508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emf"/><Relationship Id="rId20" Type="http://schemas.openxmlformats.org/officeDocument/2006/relationships/oleObject" Target="../embeddings/oleObject47.bin"/><Relationship Id="rId21" Type="http://schemas.openxmlformats.org/officeDocument/2006/relationships/image" Target="../media/image49.emf"/><Relationship Id="rId22" Type="http://schemas.openxmlformats.org/officeDocument/2006/relationships/oleObject" Target="../embeddings/oleObject48.bin"/><Relationship Id="rId23" Type="http://schemas.openxmlformats.org/officeDocument/2006/relationships/image" Target="../media/image50.emf"/><Relationship Id="rId24" Type="http://schemas.openxmlformats.org/officeDocument/2006/relationships/oleObject" Target="../embeddings/oleObject49.bin"/><Relationship Id="rId25" Type="http://schemas.openxmlformats.org/officeDocument/2006/relationships/image" Target="../media/image51.emf"/><Relationship Id="rId10" Type="http://schemas.openxmlformats.org/officeDocument/2006/relationships/oleObject" Target="../embeddings/oleObject42.bin"/><Relationship Id="rId11" Type="http://schemas.openxmlformats.org/officeDocument/2006/relationships/image" Target="../media/image44.emf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45.emf"/><Relationship Id="rId14" Type="http://schemas.openxmlformats.org/officeDocument/2006/relationships/oleObject" Target="../embeddings/oleObject44.bin"/><Relationship Id="rId15" Type="http://schemas.openxmlformats.org/officeDocument/2006/relationships/image" Target="../media/image46.emf"/><Relationship Id="rId16" Type="http://schemas.openxmlformats.org/officeDocument/2006/relationships/oleObject" Target="../embeddings/oleObject45.bin"/><Relationship Id="rId17" Type="http://schemas.openxmlformats.org/officeDocument/2006/relationships/image" Target="../media/image47.emf"/><Relationship Id="rId18" Type="http://schemas.openxmlformats.org/officeDocument/2006/relationships/oleObject" Target="../embeddings/oleObject46.bin"/><Relationship Id="rId19" Type="http://schemas.openxmlformats.org/officeDocument/2006/relationships/image" Target="../media/image4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2.jpe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image" Target="../media/image15.emf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16.emf"/><Relationship Id="rId23" Type="http://schemas.openxmlformats.org/officeDocument/2006/relationships/oleObject" Target="../embeddings/oleObject16.bin"/><Relationship Id="rId24" Type="http://schemas.openxmlformats.org/officeDocument/2006/relationships/image" Target="../media/image17.emf"/><Relationship Id="rId10" Type="http://schemas.openxmlformats.org/officeDocument/2006/relationships/image" Target="../media/image10.emf"/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4.emf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20" Type="http://schemas.openxmlformats.org/officeDocument/2006/relationships/image" Target="../media/image26.emf"/><Relationship Id="rId21" Type="http://schemas.openxmlformats.org/officeDocument/2006/relationships/oleObject" Target="../embeddings/oleObject26.bin"/><Relationship Id="rId22" Type="http://schemas.openxmlformats.org/officeDocument/2006/relationships/image" Target="../media/image27.emf"/><Relationship Id="rId10" Type="http://schemas.openxmlformats.org/officeDocument/2006/relationships/image" Target="../media/image21.emf"/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3.e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24.emf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25.emf"/><Relationship Id="rId19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34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7436" y="1531203"/>
            <a:ext cx="288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Mar. 31,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5146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Valid Wave Functions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Energy and Position Operators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Infinite Square Well Potential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Finite Square Well Potential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Quantization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07388" cy="5257800"/>
          </a:xfrm>
          <a:noFill/>
        </p:spPr>
        <p:txBody>
          <a:bodyPr/>
          <a:lstStyle/>
          <a:p>
            <a:pPr algn="just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Since the wave function must be continuous, the boundary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conditions of the potential dictate that the wave function must be zero at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These yield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valid solutions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B=0, and for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integer values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such that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l-GR" sz="2400" i="1" dirty="0" smtClean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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k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=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n</a:t>
            </a:r>
            <a:r>
              <a:rPr lang="en-US" sz="2400" dirty="0" err="1" smtClean="0">
                <a:latin typeface="Symbol" charset="2"/>
                <a:ea typeface="Arial" pitchFamily="-84" charset="0"/>
                <a:cs typeface="Symbol" charset="2"/>
                <a:sym typeface="Wingdings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/L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now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normalize the wave function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normalized wave function becomes</a:t>
            </a:r>
          </a:p>
          <a:p>
            <a:pPr algn="just" eaLnBrk="1" hangingPunct="1"/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These functions are identical to those obtained for a vibrating string with fixed ends.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168330"/>
              </p:ext>
            </p:extLst>
          </p:nvPr>
        </p:nvGraphicFramePr>
        <p:xfrm>
          <a:off x="4191000" y="2157413"/>
          <a:ext cx="1327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7" name="Equation" r:id="rId3" imgW="533400" imgH="228600" progId="Equation.DSMT4">
                  <p:embed/>
                </p:oleObj>
              </mc:Choice>
              <mc:Fallback>
                <p:oleObj name="Equation" r:id="rId3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57413"/>
                        <a:ext cx="13271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09427"/>
              </p:ext>
            </p:extLst>
          </p:nvPr>
        </p:nvGraphicFramePr>
        <p:xfrm>
          <a:off x="1020763" y="3429000"/>
          <a:ext cx="319881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8" name="Equation" r:id="rId5" imgW="1371600" imgH="330200" progId="Equation.DSMT4">
                  <p:embed/>
                </p:oleObj>
              </mc:Choice>
              <mc:Fallback>
                <p:oleObj name="Equation" r:id="rId5" imgW="1371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429000"/>
                        <a:ext cx="319881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553119"/>
              </p:ext>
            </p:extLst>
          </p:nvPr>
        </p:nvGraphicFramePr>
        <p:xfrm>
          <a:off x="2819400" y="4914900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9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14900"/>
                        <a:ext cx="1155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482006"/>
              </p:ext>
            </p:extLst>
          </p:nvPr>
        </p:nvGraphicFramePr>
        <p:xfrm>
          <a:off x="5029200" y="3335337"/>
          <a:ext cx="32893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90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35337"/>
                        <a:ext cx="328930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17050"/>
              </p:ext>
            </p:extLst>
          </p:nvPr>
        </p:nvGraphicFramePr>
        <p:xfrm>
          <a:off x="5432425" y="1905000"/>
          <a:ext cx="195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91" name="Equation" r:id="rId11" imgW="787400" imgH="431800" progId="Equation.DSMT4">
                  <p:embed/>
                </p:oleObj>
              </mc:Choice>
              <mc:Fallback>
                <p:oleObj name="Equation" r:id="rId11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905000"/>
                        <a:ext cx="1958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99338"/>
              </p:ext>
            </p:extLst>
          </p:nvPr>
        </p:nvGraphicFramePr>
        <p:xfrm>
          <a:off x="4038600" y="47244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92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24400"/>
                        <a:ext cx="1981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594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Quantized Energy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382000" cy="4497388"/>
          </a:xfrm>
          <a:noFill/>
        </p:spPr>
        <p:txBody>
          <a:bodyPr/>
          <a:lstStyle/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quantized wave number now becomes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Solving for the energy yields</a:t>
            </a:r>
          </a:p>
          <a:p>
            <a:pPr algn="just"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Note that the energy depends on the integer values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Hence the energy is quantized and nonzero. 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special case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1 is called the </a:t>
            </a:r>
            <a:r>
              <a:rPr lang="en-US" sz="28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ground state energy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3277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910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8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18301"/>
              </p:ext>
            </p:extLst>
          </p:nvPr>
        </p:nvGraphicFramePr>
        <p:xfrm>
          <a:off x="6411913" y="581025"/>
          <a:ext cx="1603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91" name="Equation" r:id="rId4" imgW="850900" imgH="393700" progId="Equation.DSMT4">
                  <p:embed/>
                </p:oleObj>
              </mc:Choice>
              <mc:Fallback>
                <p:oleObj name="Equation" r:id="rId4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81025"/>
                        <a:ext cx="1603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49822"/>
              </p:ext>
            </p:extLst>
          </p:nvPr>
        </p:nvGraphicFramePr>
        <p:xfrm>
          <a:off x="1341437" y="1981200"/>
          <a:ext cx="7159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92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7" y="1981200"/>
                        <a:ext cx="7159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07566"/>
              </p:ext>
            </p:extLst>
          </p:nvPr>
        </p:nvGraphicFramePr>
        <p:xfrm>
          <a:off x="7086600" y="5638560"/>
          <a:ext cx="1143000" cy="68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93" name="Equation" r:id="rId8" imgW="698500" imgH="419100" progId="Equation.DSMT4">
                  <p:embed/>
                </p:oleObj>
              </mc:Choice>
              <mc:Fallback>
                <p:oleObj name="Equation" r:id="rId8" imgW="69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38560"/>
                        <a:ext cx="1143000" cy="686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1219200" y="41148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40386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76800" y="40386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68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402831"/>
              </p:ext>
            </p:extLst>
          </p:nvPr>
        </p:nvGraphicFramePr>
        <p:xfrm>
          <a:off x="7086600" y="4953000"/>
          <a:ext cx="12493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94" name="Equation" r:id="rId10" imgW="762000" imgH="419100" progId="Equation.DSMT4">
                  <p:embed/>
                </p:oleObj>
              </mc:Choice>
              <mc:Fallback>
                <p:oleObj name="Equation" r:id="rId10" imgW="76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53000"/>
                        <a:ext cx="12493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61319"/>
              </p:ext>
            </p:extLst>
          </p:nvPr>
        </p:nvGraphicFramePr>
        <p:xfrm>
          <a:off x="7086600" y="4191000"/>
          <a:ext cx="1227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95" name="Equation" r:id="rId12" imgW="749300" imgH="419100" progId="Equation.DSMT4">
                  <p:embed/>
                </p:oleObj>
              </mc:Choice>
              <mc:Fallback>
                <p:oleObj name="Equation" r:id="rId12" imgW="749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12271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94466"/>
              </p:ext>
            </p:extLst>
          </p:nvPr>
        </p:nvGraphicFramePr>
        <p:xfrm>
          <a:off x="7986713" y="544513"/>
          <a:ext cx="10048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96" name="Equation" r:id="rId14" imgW="533400" imgH="431800" progId="Equation.DSMT4">
                  <p:embed/>
                </p:oleObj>
              </mc:Choice>
              <mc:Fallback>
                <p:oleObj name="Equation" r:id="rId14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544513"/>
                        <a:ext cx="1004887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173472"/>
              </p:ext>
            </p:extLst>
          </p:nvPr>
        </p:nvGraphicFramePr>
        <p:xfrm>
          <a:off x="2079625" y="1682750"/>
          <a:ext cx="3302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97" name="Equation" r:id="rId16" imgW="1524000" imgH="419100" progId="Equation.DSMT4">
                  <p:embed/>
                </p:oleObj>
              </mc:Choice>
              <mc:Fallback>
                <p:oleObj name="Equation" r:id="rId16" imgW="152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1682750"/>
                        <a:ext cx="3302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88297"/>
              </p:ext>
            </p:extLst>
          </p:nvPr>
        </p:nvGraphicFramePr>
        <p:xfrm>
          <a:off x="160337" y="4259263"/>
          <a:ext cx="90646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98" name="Equation" r:id="rId18" imgW="914400" imgH="698500" progId="Equation.DSMT4">
                  <p:embed/>
                </p:oleObj>
              </mc:Choice>
              <mc:Fallback>
                <p:oleObj name="Equation" r:id="rId18" imgW="9144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" y="4259263"/>
                        <a:ext cx="906463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124777"/>
              </p:ext>
            </p:extLst>
          </p:nvPr>
        </p:nvGraphicFramePr>
        <p:xfrm>
          <a:off x="171450" y="5035550"/>
          <a:ext cx="9191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99" name="Equation" r:id="rId20" imgW="927100" imgH="711200" progId="Equation.DSMT4">
                  <p:embed/>
                </p:oleObj>
              </mc:Choice>
              <mc:Fallback>
                <p:oleObj name="Equation" r:id="rId20" imgW="9271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5035550"/>
                        <a:ext cx="919163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0738"/>
              </p:ext>
            </p:extLst>
          </p:nvPr>
        </p:nvGraphicFramePr>
        <p:xfrm>
          <a:off x="8305800" y="5153025"/>
          <a:ext cx="6238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00" name="Equation" r:id="rId22" imgW="381000" imgH="203200" progId="Equation.DSMT4">
                  <p:embed/>
                </p:oleObj>
              </mc:Choice>
              <mc:Fallback>
                <p:oleObj name="Equation" r:id="rId22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153025"/>
                        <a:ext cx="62388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143530"/>
              </p:ext>
            </p:extLst>
          </p:nvPr>
        </p:nvGraphicFramePr>
        <p:xfrm>
          <a:off x="8305800" y="4392613"/>
          <a:ext cx="6238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01" name="Equation" r:id="rId24" imgW="381000" imgH="203200" progId="Equation.DSMT4">
                  <p:embed/>
                </p:oleObj>
              </mc:Choice>
              <mc:Fallback>
                <p:oleObj name="Equation" r:id="rId2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92613"/>
                        <a:ext cx="6238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246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Research paper template has been uploaded onto the class web page link to research</a:t>
            </a:r>
            <a:endParaRPr lang="en-US" dirty="0"/>
          </a:p>
          <a:p>
            <a:pPr eaLnBrk="1" hangingPunct="1"/>
            <a:r>
              <a:rPr lang="en-US" dirty="0" smtClean="0"/>
              <a:t>Special colloquium at 4pm, this Wednesday, April 2, triple extra credit</a:t>
            </a:r>
          </a:p>
          <a:p>
            <a:pPr eaLnBrk="1" hangingPunct="1"/>
            <a:r>
              <a:rPr lang="en-US" dirty="0" smtClean="0"/>
              <a:t>Quiz #3 at the beginning of the class next Monday, Apr. 7</a:t>
            </a:r>
          </a:p>
          <a:p>
            <a:pPr lvl="1" eaLnBrk="1" hangingPunct="1"/>
            <a:r>
              <a:rPr lang="en-US" dirty="0" smtClean="0"/>
              <a:t>Covers CH 5.1 through what we finish this Wednesday</a:t>
            </a:r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-84" charset="-128"/>
                <a:cs typeface="ＭＳ Ｐゴシック" pitchFamily="-84" charset="-128"/>
              </a:rPr>
              <a:t>Reminder: Special Project #4</a:t>
            </a:r>
            <a:endParaRPr lang="en-US" sz="40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Prove that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A[sin(kx-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t)+icos(kx-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)] is a good solution for the time-dependent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Schrödinger wave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equation.  Do NOT use the exponential expression of the wave function.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Determine whether or not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Ae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baseline="30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α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|x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|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satisfy the time-dependent Schrödinger wave equation.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Due for this special project is Monday, Apr.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7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Properties of Valid Wave Functions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5486400"/>
          </a:xfrm>
        </p:spPr>
        <p:txBody>
          <a:bodyPr/>
          <a:lstStyle/>
          <a:p>
            <a:pPr marL="495300" indent="-495300" eaLnBrk="1" hangingPunct="1">
              <a:buFont typeface="Wingdings" pitchFamily="-84" charset="2"/>
              <a:buNone/>
            </a:pP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Boundary conditions</a:t>
            </a:r>
            <a:endParaRPr lang="en-US" sz="2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avoid infinite probabilities, the wave function must be finite everywhere.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avoid multiple values of the probability, the wave function must be single valued.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For finite potentials, the wave function and its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derivatives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must be continuous. This is required because the second-order derivative term in the wave equation must be single valued. (There are exceptions to this rule when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infinite.)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order to normalize the wave functions, they must approach zero as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approaches infinity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95300" indent="-495300" eaLnBrk="1" hangingPunct="1">
              <a:buFont typeface="Wingdings" pitchFamily="-84" charset="2"/>
              <a:buNone/>
            </a:pP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Solutions that do not satisfy these properties do not generally correspond to physically realizable circumstances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44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Expectation </a:t>
            </a:r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Values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8" cy="4802188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In quantum mechanics, measurements can only be expressed in terms of average behaviors since precision measurement of each event is impossible (what principle is this?)</a:t>
            </a:r>
          </a:p>
          <a:p>
            <a:pPr algn="just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expectation value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the expected result of the average of many measurements of a given quantity. The expectation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denoted by &lt;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&gt;.</a:t>
            </a: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Any measurable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quantity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for which we can calculate the expectation value is called a </a:t>
            </a:r>
            <a:r>
              <a:rPr lang="en-US" sz="24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physical observable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The expectation values of physical observables (for example, position, linear momentum, angular momentum, and energy) must be real, because the experimental results of measurements are real.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average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0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947167"/>
              </p:ext>
            </p:extLst>
          </p:nvPr>
        </p:nvGraphicFramePr>
        <p:xfrm>
          <a:off x="3962400" y="5172075"/>
          <a:ext cx="41100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2273300" imgH="431800" progId="Equation.DSMT4">
                  <p:embed/>
                </p:oleObj>
              </mc:Choice>
              <mc:Fallback>
                <p:oleObj name="Equation" r:id="rId3" imgW="2273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72075"/>
                        <a:ext cx="4110038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425050"/>
              </p:ext>
            </p:extLst>
          </p:nvPr>
        </p:nvGraphicFramePr>
        <p:xfrm>
          <a:off x="7997825" y="4953000"/>
          <a:ext cx="917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508000" imgH="673100" progId="Equation.DSMT4">
                  <p:embed/>
                </p:oleObj>
              </mc:Choice>
              <mc:Fallback>
                <p:oleObj name="Equation" r:id="rId5" imgW="5080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4953000"/>
                        <a:ext cx="917575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305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7127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Continuous Expectation Values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4649788" cy="47259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We can change from discrete to continuous variables by using the probability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of observing the particle at a particular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Using the wave function, the expectation value is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expectation value of any function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g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for a normalized wave function: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1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82387"/>
              </p:ext>
            </p:extLst>
          </p:nvPr>
        </p:nvGraphicFramePr>
        <p:xfrm>
          <a:off x="5500688" y="807972"/>
          <a:ext cx="2957512" cy="178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1" name="Equation" r:id="rId3" imgW="1054100" imgH="635000" progId="Equation.DSMT4">
                  <p:embed/>
                </p:oleObj>
              </mc:Choice>
              <mc:Fallback>
                <p:oleObj name="Equation" r:id="rId3" imgW="1054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807972"/>
                        <a:ext cx="2957512" cy="1782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278538"/>
              </p:ext>
            </p:extLst>
          </p:nvPr>
        </p:nvGraphicFramePr>
        <p:xfrm>
          <a:off x="4866430" y="2667000"/>
          <a:ext cx="405214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2" name="Equation" r:id="rId5" imgW="1689100" imgH="635000" progId="Equation.DSMT4">
                  <p:embed/>
                </p:oleObj>
              </mc:Choice>
              <mc:Fallback>
                <p:oleObj name="Equation" r:id="rId5" imgW="1689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430" y="2667000"/>
                        <a:ext cx="4052146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22604"/>
              </p:ext>
            </p:extLst>
          </p:nvPr>
        </p:nvGraphicFramePr>
        <p:xfrm>
          <a:off x="3038324" y="5059363"/>
          <a:ext cx="5877076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3" name="Equation" r:id="rId7" imgW="2197100" imgH="330200" progId="Equation.DSMT4">
                  <p:embed/>
                </p:oleObj>
              </mc:Choice>
              <mc:Fallback>
                <p:oleObj name="Equation" r:id="rId7" imgW="2197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324" y="5059363"/>
                        <a:ext cx="5877076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318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7"/>
            <a:ext cx="8229600" cy="8651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Momentum Operator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234363" cy="4530725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find the expectation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we first need to represent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in terms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Consider the derivative of the wave function of a free particle with respect to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With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/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ħ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 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This yields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This suggests we define the momentum operator as	          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expectation value of the momentum 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3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044553"/>
              </p:ext>
            </p:extLst>
          </p:nvPr>
        </p:nvGraphicFramePr>
        <p:xfrm>
          <a:off x="1639888" y="1828800"/>
          <a:ext cx="28416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1" name="Equation" r:id="rId3" imgW="1282700" imgH="393700" progId="Equation.DSMT4">
                  <p:embed/>
                </p:oleObj>
              </mc:Choice>
              <mc:Fallback>
                <p:oleObj name="Equation" r:id="rId3" imgW="128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828800"/>
                        <a:ext cx="28416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55071"/>
              </p:ext>
            </p:extLst>
          </p:nvPr>
        </p:nvGraphicFramePr>
        <p:xfrm>
          <a:off x="3546475" y="2555875"/>
          <a:ext cx="873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2" name="Equation" r:id="rId5" imgW="393700" imgH="393700" progId="Equation.DSMT4">
                  <p:embed/>
                </p:oleObj>
              </mc:Choice>
              <mc:Fallback>
                <p:oleObj name="Equation" r:id="rId5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555875"/>
                        <a:ext cx="873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08157"/>
              </p:ext>
            </p:extLst>
          </p:nvPr>
        </p:nvGraphicFramePr>
        <p:xfrm>
          <a:off x="2549525" y="3625850"/>
          <a:ext cx="18557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3" name="Equation" r:id="rId7" imgW="838200" imgH="254000" progId="Equation.DSMT4">
                  <p:embed/>
                </p:oleObj>
              </mc:Choice>
              <mc:Fallback>
                <p:oleObj name="Equation" r:id="rId7" imgW="83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3625850"/>
                        <a:ext cx="18557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349822"/>
              </p:ext>
            </p:extLst>
          </p:nvPr>
        </p:nvGraphicFramePr>
        <p:xfrm>
          <a:off x="6934200" y="4267200"/>
          <a:ext cx="15478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4" name="Equation" r:id="rId9" imgW="698500" imgH="393700" progId="Equation.DSMT4">
                  <p:embed/>
                </p:oleObj>
              </mc:Choice>
              <mc:Fallback>
                <p:oleObj name="Equation" r:id="rId9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154781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93995"/>
              </p:ext>
            </p:extLst>
          </p:nvPr>
        </p:nvGraphicFramePr>
        <p:xfrm>
          <a:off x="547688" y="5410200"/>
          <a:ext cx="8270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5" name="Equation" r:id="rId11" imgW="368300" imgH="228600" progId="Equation.DSMT4">
                  <p:embed/>
                </p:oleObj>
              </mc:Choice>
              <mc:Fallback>
                <p:oleObj name="Equation" r:id="rId11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410200"/>
                        <a:ext cx="8270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35071"/>
              </p:ext>
            </p:extLst>
          </p:nvPr>
        </p:nvGraphicFramePr>
        <p:xfrm>
          <a:off x="4576763" y="1989138"/>
          <a:ext cx="14906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6" name="Equation" r:id="rId13" imgW="673100" imgH="203200" progId="Equation.DSMT4">
                  <p:embed/>
                </p:oleObj>
              </mc:Choice>
              <mc:Fallback>
                <p:oleObj name="Equation" r:id="rId13" imgW="673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1989138"/>
                        <a:ext cx="149066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490343"/>
              </p:ext>
            </p:extLst>
          </p:nvPr>
        </p:nvGraphicFramePr>
        <p:xfrm>
          <a:off x="6086475" y="2057400"/>
          <a:ext cx="619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7" name="Equation" r:id="rId15" imgW="279400" imgH="165100" progId="Equation.DSMT4">
                  <p:embed/>
                </p:oleObj>
              </mc:Choice>
              <mc:Fallback>
                <p:oleObj name="Equation" r:id="rId15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2057400"/>
                        <a:ext cx="6191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93726"/>
              </p:ext>
            </p:extLst>
          </p:nvPr>
        </p:nvGraphicFramePr>
        <p:xfrm>
          <a:off x="4441825" y="2555875"/>
          <a:ext cx="815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8" name="Equation" r:id="rId17" imgW="368300" imgH="393700" progId="Equation.DSMT4">
                  <p:embed/>
                </p:oleObj>
              </mc:Choice>
              <mc:Fallback>
                <p:oleObj name="Equation" r:id="rId17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2555875"/>
                        <a:ext cx="815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60537"/>
              </p:ext>
            </p:extLst>
          </p:nvPr>
        </p:nvGraphicFramePr>
        <p:xfrm>
          <a:off x="4419600" y="3443288"/>
          <a:ext cx="17716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9" name="Equation" r:id="rId19" imgW="800100" imgH="406400" progId="Equation.DSMT4">
                  <p:embed/>
                </p:oleObj>
              </mc:Choice>
              <mc:Fallback>
                <p:oleObj name="Equation" r:id="rId19" imgW="800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43288"/>
                        <a:ext cx="17716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83994"/>
              </p:ext>
            </p:extLst>
          </p:nvPr>
        </p:nvGraphicFramePr>
        <p:xfrm>
          <a:off x="1400175" y="5334000"/>
          <a:ext cx="34528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00" name="Equation" r:id="rId21" imgW="1536700" imgH="330200" progId="Equation.DSMT4">
                  <p:embed/>
                </p:oleObj>
              </mc:Choice>
              <mc:Fallback>
                <p:oleObj name="Equation" r:id="rId21" imgW="1536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334000"/>
                        <a:ext cx="34528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90252"/>
              </p:ext>
            </p:extLst>
          </p:nvPr>
        </p:nvGraphicFramePr>
        <p:xfrm>
          <a:off x="4843463" y="5257800"/>
          <a:ext cx="3767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01" name="Equation" r:id="rId23" imgW="1676400" imgH="406400" progId="Equation.DSMT4">
                  <p:embed/>
                </p:oleObj>
              </mc:Choice>
              <mc:Fallback>
                <p:oleObj name="Equation" r:id="rId23" imgW="167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5257800"/>
                        <a:ext cx="3767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79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Position and Energy Operators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85800"/>
            <a:ext cx="8305800" cy="51403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 position </a:t>
            </a:r>
            <a:r>
              <a:rPr lang="en-US" i="1" dirty="0" err="1" smtClean="0">
                <a:solidFill>
                  <a:srgbClr val="3333CC"/>
                </a:solidFill>
              </a:rPr>
              <a:t>x</a:t>
            </a:r>
            <a:r>
              <a:rPr lang="en-US" dirty="0" smtClean="0">
                <a:solidFill>
                  <a:srgbClr val="3333CC"/>
                </a:solidFill>
              </a:rPr>
              <a:t> is its own operator as seen above.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 time derivative of the free-particle wave function is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 smtClean="0">
              <a:solidFill>
                <a:srgbClr val="3333CC"/>
              </a:solidFill>
            </a:endParaRPr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dirty="0" smtClean="0">
                <a:solidFill>
                  <a:srgbClr val="3333CC"/>
                </a:solidFill>
              </a:rPr>
              <a:t>	Substituting </a:t>
            </a:r>
            <a:r>
              <a:rPr lang="el-GR" i="1" dirty="0" smtClean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ω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/ </a:t>
            </a:r>
            <a:r>
              <a:rPr lang="en-US" i="1" dirty="0" err="1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ħ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 yields		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 smtClean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So the energy operator is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The expectation value of the energy 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134428"/>
              </p:ext>
            </p:extLst>
          </p:nvPr>
        </p:nvGraphicFramePr>
        <p:xfrm>
          <a:off x="1676400" y="1981200"/>
          <a:ext cx="8715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03" name="Equation" r:id="rId3" imgW="393700" imgH="393700" progId="Equation.DSMT4">
                  <p:embed/>
                </p:oleObj>
              </mc:Choice>
              <mc:Fallback>
                <p:oleObj name="Equation" r:id="rId3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8715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045032"/>
              </p:ext>
            </p:extLst>
          </p:nvPr>
        </p:nvGraphicFramePr>
        <p:xfrm>
          <a:off x="5186363" y="2987675"/>
          <a:ext cx="18859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04" name="Equation" r:id="rId5" imgW="850900" imgH="254000" progId="Equation.DSMT4">
                  <p:embed/>
                </p:oleObj>
              </mc:Choice>
              <mc:Fallback>
                <p:oleObj name="Equation" r:id="rId5" imgW="850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2987675"/>
                        <a:ext cx="18859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785844"/>
              </p:ext>
            </p:extLst>
          </p:nvPr>
        </p:nvGraphicFramePr>
        <p:xfrm>
          <a:off x="4772025" y="3962400"/>
          <a:ext cx="1323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05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962400"/>
                        <a:ext cx="1323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544394"/>
              </p:ext>
            </p:extLst>
          </p:nvPr>
        </p:nvGraphicFramePr>
        <p:xfrm>
          <a:off x="762000" y="5486400"/>
          <a:ext cx="857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06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857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852121"/>
              </p:ext>
            </p:extLst>
          </p:nvPr>
        </p:nvGraphicFramePr>
        <p:xfrm>
          <a:off x="2600325" y="1947863"/>
          <a:ext cx="19431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07" name="Equation" r:id="rId11" imgW="876300" imgH="393700" progId="Equation.DSMT4">
                  <p:embed/>
                </p:oleObj>
              </mc:Choice>
              <mc:Fallback>
                <p:oleObj name="Equation" r:id="rId11" imgW="876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947863"/>
                        <a:ext cx="194310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604162"/>
              </p:ext>
            </p:extLst>
          </p:nvPr>
        </p:nvGraphicFramePr>
        <p:xfrm>
          <a:off x="4570413" y="2112963"/>
          <a:ext cx="18018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08" name="Equation" r:id="rId13" imgW="812800" imgH="215900" progId="Equation.DSMT4">
                  <p:embed/>
                </p:oleObj>
              </mc:Choice>
              <mc:Fallback>
                <p:oleObj name="Equation" r:id="rId13" imgW="812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112963"/>
                        <a:ext cx="18018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15529"/>
              </p:ext>
            </p:extLst>
          </p:nvPr>
        </p:nvGraphicFramePr>
        <p:xfrm>
          <a:off x="6365875" y="2197100"/>
          <a:ext cx="873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09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97100"/>
                        <a:ext cx="8731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188735"/>
              </p:ext>
            </p:extLst>
          </p:nvPr>
        </p:nvGraphicFramePr>
        <p:xfrm>
          <a:off x="7035800" y="2833687"/>
          <a:ext cx="1574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10" name="Equation" r:id="rId17" imgW="711200" imgH="406400" progId="Equation.DSMT4">
                  <p:embed/>
                </p:oleObj>
              </mc:Choice>
              <mc:Fallback>
                <p:oleObj name="Equation" r:id="rId17" imgW="71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2833687"/>
                        <a:ext cx="1574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34042"/>
              </p:ext>
            </p:extLst>
          </p:nvPr>
        </p:nvGraphicFramePr>
        <p:xfrm>
          <a:off x="1690688" y="5334000"/>
          <a:ext cx="34813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11" name="Equation" r:id="rId19" imgW="1549400" imgH="330200" progId="Equation.DSMT4">
                  <p:embed/>
                </p:oleObj>
              </mc:Choice>
              <mc:Fallback>
                <p:oleObj name="Equation" r:id="rId19" imgW="1549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334000"/>
                        <a:ext cx="34813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02442"/>
              </p:ext>
            </p:extLst>
          </p:nvPr>
        </p:nvGraphicFramePr>
        <p:xfrm>
          <a:off x="5210175" y="5257800"/>
          <a:ext cx="3538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12" name="Equation" r:id="rId21" imgW="1574800" imgH="406400" progId="Equation.DSMT4">
                  <p:embed/>
                </p:oleObj>
              </mc:Choice>
              <mc:Fallback>
                <p:oleObj name="Equation" r:id="rId21" imgW="1574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5257800"/>
                        <a:ext cx="35385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72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5240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Infinite </a:t>
            </a:r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Square-Well Potential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231188" cy="4725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simplest such system is that of a particle trapped in a box with infinitely hard walls that the particle cannot penetrate. This potential is called an infinite square well and is given by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 function must be zero where the potential is infinite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Where the potential is zero inside the box, the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time independent Schrödinger wave equation                                            becomes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	       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	     where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             .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general solution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                 	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.				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5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72086"/>
              </p:ext>
            </p:extLst>
          </p:nvPr>
        </p:nvGraphicFramePr>
        <p:xfrm>
          <a:off x="3151188" y="2057400"/>
          <a:ext cx="3546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63" name="Equation" r:id="rId4" imgW="1600200" imgH="469900" progId="Equation.DSMT4">
                  <p:embed/>
                </p:oleObj>
              </mc:Choice>
              <mc:Fallback>
                <p:oleObj name="Equation" r:id="rId4" imgW="1600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2057400"/>
                        <a:ext cx="35464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893076"/>
              </p:ext>
            </p:extLst>
          </p:nvPr>
        </p:nvGraphicFramePr>
        <p:xfrm>
          <a:off x="2133600" y="4895850"/>
          <a:ext cx="1819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64" name="Equation" r:id="rId6" imgW="1028700" imgH="419100" progId="Equation.DSMT4">
                  <p:embed/>
                </p:oleObj>
              </mc:Choice>
              <mc:Fallback>
                <p:oleObj name="Equation" r:id="rId6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95850"/>
                        <a:ext cx="18192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68729"/>
              </p:ext>
            </p:extLst>
          </p:nvPr>
        </p:nvGraphicFramePr>
        <p:xfrm>
          <a:off x="6248400" y="4914900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65" name="Equation" r:id="rId8" imgW="901700" imgH="279400" progId="Equation.DSMT4">
                  <p:embed/>
                </p:oleObj>
              </mc:Choice>
              <mc:Fallback>
                <p:oleObj name="Equation" r:id="rId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14900"/>
                        <a:ext cx="1597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86251"/>
              </p:ext>
            </p:extLst>
          </p:nvPr>
        </p:nvGraphicFramePr>
        <p:xfrm>
          <a:off x="3886200" y="5715000"/>
          <a:ext cx="367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66" name="Equation" r:id="rId10" imgW="1574800" imgH="228600" progId="Equation.DSMT4">
                  <p:embed/>
                </p:oleObj>
              </mc:Choice>
              <mc:Fallback>
                <p:oleObj name="Equation" r:id="rId10" imgW="157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5000"/>
                        <a:ext cx="367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89934"/>
              </p:ext>
            </p:extLst>
          </p:nvPr>
        </p:nvGraphicFramePr>
        <p:xfrm>
          <a:off x="4130675" y="5029200"/>
          <a:ext cx="898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67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029200"/>
                        <a:ext cx="898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833141"/>
              </p:ext>
            </p:extLst>
          </p:nvPr>
        </p:nvGraphicFramePr>
        <p:xfrm>
          <a:off x="5943600" y="4444122"/>
          <a:ext cx="3066360" cy="58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68" name="Equation" r:id="rId14" imgW="2197100" imgH="419100" progId="Equation.DSMT4">
                  <p:embed/>
                </p:oleObj>
              </mc:Choice>
              <mc:Fallback>
                <p:oleObj name="Equation" r:id="rId14" imgW="219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44122"/>
                        <a:ext cx="3066360" cy="5850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822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45047</TotalTime>
  <Words>954</Words>
  <Application>Microsoft Macintosh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phys1443-spring02</vt:lpstr>
      <vt:lpstr>Equation</vt:lpstr>
      <vt:lpstr>PHYS 3313 – Section 001 Lecture #18</vt:lpstr>
      <vt:lpstr>Announcements</vt:lpstr>
      <vt:lpstr>Reminder: Special Project #4</vt:lpstr>
      <vt:lpstr>Properties of Valid Wave Functions</vt:lpstr>
      <vt:lpstr>Expectation Values</vt:lpstr>
      <vt:lpstr>Continuous Expectation Values</vt:lpstr>
      <vt:lpstr>Momentum Operator</vt:lpstr>
      <vt:lpstr>Position and Energy Operators</vt:lpstr>
      <vt:lpstr>Infinite Square-Well Potential</vt:lpstr>
      <vt:lpstr>Quantization</vt:lpstr>
      <vt:lpstr>Quantized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1173</cp:revision>
  <dcterms:created xsi:type="dcterms:W3CDTF">2012-08-29T20:00:19Z</dcterms:created>
  <dcterms:modified xsi:type="dcterms:W3CDTF">2014-03-31T22:29:59Z</dcterms:modified>
</cp:coreProperties>
</file>