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notesSlides/notesSlide1.xml" ContentType="application/vnd.openxmlformats-officedocument.presentationml.notesSlide+xml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77" r:id="rId2"/>
    <p:sldId id="624" r:id="rId3"/>
    <p:sldId id="878" r:id="rId4"/>
    <p:sldId id="826" r:id="rId5"/>
    <p:sldId id="876" r:id="rId6"/>
    <p:sldId id="849" r:id="rId7"/>
    <p:sldId id="877" r:id="rId8"/>
    <p:sldId id="850" r:id="rId9"/>
    <p:sldId id="851" r:id="rId10"/>
    <p:sldId id="852" r:id="rId11"/>
    <p:sldId id="853" r:id="rId12"/>
    <p:sldId id="854" r:id="rId13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D5E9"/>
    <a:srgbClr val="5FE9DD"/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1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7" Type="http://schemas.openxmlformats.org/officeDocument/2006/relationships/image" Target="../media/image15.emf"/><Relationship Id="rId8" Type="http://schemas.openxmlformats.org/officeDocument/2006/relationships/image" Target="../media/image16.emf"/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9" Type="http://schemas.openxmlformats.org/officeDocument/2006/relationships/image" Target="../media/image25.emf"/><Relationship Id="rId20" Type="http://schemas.openxmlformats.org/officeDocument/2006/relationships/image" Target="../media/image36.emf"/><Relationship Id="rId10" Type="http://schemas.openxmlformats.org/officeDocument/2006/relationships/image" Target="../media/image26.emf"/><Relationship Id="rId11" Type="http://schemas.openxmlformats.org/officeDocument/2006/relationships/image" Target="../media/image27.emf"/><Relationship Id="rId12" Type="http://schemas.openxmlformats.org/officeDocument/2006/relationships/image" Target="../media/image28.emf"/><Relationship Id="rId13" Type="http://schemas.openxmlformats.org/officeDocument/2006/relationships/image" Target="../media/image29.emf"/><Relationship Id="rId14" Type="http://schemas.openxmlformats.org/officeDocument/2006/relationships/image" Target="../media/image30.emf"/><Relationship Id="rId15" Type="http://schemas.openxmlformats.org/officeDocument/2006/relationships/image" Target="../media/image31.emf"/><Relationship Id="rId16" Type="http://schemas.openxmlformats.org/officeDocument/2006/relationships/image" Target="../media/image32.emf"/><Relationship Id="rId17" Type="http://schemas.openxmlformats.org/officeDocument/2006/relationships/image" Target="../media/image33.emf"/><Relationship Id="rId18" Type="http://schemas.openxmlformats.org/officeDocument/2006/relationships/image" Target="../media/image34.emf"/><Relationship Id="rId19" Type="http://schemas.openxmlformats.org/officeDocument/2006/relationships/image" Target="../media/image35.emf"/><Relationship Id="rId1" Type="http://schemas.openxmlformats.org/officeDocument/2006/relationships/image" Target="../media/image17.emf"/><Relationship Id="rId2" Type="http://schemas.openxmlformats.org/officeDocument/2006/relationships/image" Target="../media/image18.emf"/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6" Type="http://schemas.openxmlformats.org/officeDocument/2006/relationships/image" Target="../media/image22.emf"/><Relationship Id="rId7" Type="http://schemas.openxmlformats.org/officeDocument/2006/relationships/image" Target="../media/image23.emf"/><Relationship Id="rId8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40.emf"/><Relationship Id="rId5" Type="http://schemas.openxmlformats.org/officeDocument/2006/relationships/image" Target="../media/image41.emf"/><Relationship Id="rId6" Type="http://schemas.openxmlformats.org/officeDocument/2006/relationships/image" Target="../media/image42.emf"/><Relationship Id="rId7" Type="http://schemas.openxmlformats.org/officeDocument/2006/relationships/image" Target="../media/image43.emf"/><Relationship Id="rId1" Type="http://schemas.openxmlformats.org/officeDocument/2006/relationships/image" Target="../media/image37.emf"/><Relationship Id="rId2" Type="http://schemas.openxmlformats.org/officeDocument/2006/relationships/image" Target="../media/image38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4" Type="http://schemas.openxmlformats.org/officeDocument/2006/relationships/image" Target="../media/image47.emf"/><Relationship Id="rId5" Type="http://schemas.openxmlformats.org/officeDocument/2006/relationships/image" Target="../media/image48.emf"/><Relationship Id="rId6" Type="http://schemas.openxmlformats.org/officeDocument/2006/relationships/image" Target="../media/image49.emf"/><Relationship Id="rId7" Type="http://schemas.openxmlformats.org/officeDocument/2006/relationships/image" Target="../media/image50.emf"/><Relationship Id="rId8" Type="http://schemas.openxmlformats.org/officeDocument/2006/relationships/image" Target="../media/image51.emf"/><Relationship Id="rId1" Type="http://schemas.openxmlformats.org/officeDocument/2006/relationships/image" Target="../media/image44.emf"/><Relationship Id="rId2" Type="http://schemas.openxmlformats.org/officeDocument/2006/relationships/image" Target="../media/image45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4" Type="http://schemas.openxmlformats.org/officeDocument/2006/relationships/image" Target="../media/image56.emf"/><Relationship Id="rId5" Type="http://schemas.openxmlformats.org/officeDocument/2006/relationships/image" Target="../media/image57.emf"/><Relationship Id="rId1" Type="http://schemas.openxmlformats.org/officeDocument/2006/relationships/image" Target="../media/image53.emf"/><Relationship Id="rId2" Type="http://schemas.openxmlformats.org/officeDocument/2006/relationships/image" Target="../media/image5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Relationship Id="rId2" Type="http://schemas.openxmlformats.org/officeDocument/2006/relationships/image" Target="../media/image6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388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045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8E05E0-8736-0F4D-A724-73FFBDAA481C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Apr. 2,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Apr. 2,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Apr. 2,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Apr. 2,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Apr. 2, 2014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BFBEB-12DC-8949-B61D-A8F2554F5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81799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Apr. 2,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Apr. 2,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Apr. 2,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Apr. 2,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Apr. 2, 2014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Apr. 2, 2014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Apr. 2,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Apr. 2,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Apr. 2, 2014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0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3.bin"/><Relationship Id="rId20" Type="http://schemas.openxmlformats.org/officeDocument/2006/relationships/image" Target="../media/image51.emf"/><Relationship Id="rId10" Type="http://schemas.openxmlformats.org/officeDocument/2006/relationships/image" Target="../media/image46.emf"/><Relationship Id="rId11" Type="http://schemas.openxmlformats.org/officeDocument/2006/relationships/oleObject" Target="../embeddings/oleObject44.bin"/><Relationship Id="rId12" Type="http://schemas.openxmlformats.org/officeDocument/2006/relationships/image" Target="../media/image47.emf"/><Relationship Id="rId13" Type="http://schemas.openxmlformats.org/officeDocument/2006/relationships/oleObject" Target="../embeddings/oleObject45.bin"/><Relationship Id="rId14" Type="http://schemas.openxmlformats.org/officeDocument/2006/relationships/image" Target="../media/image48.emf"/><Relationship Id="rId15" Type="http://schemas.openxmlformats.org/officeDocument/2006/relationships/oleObject" Target="../embeddings/oleObject46.bin"/><Relationship Id="rId16" Type="http://schemas.openxmlformats.org/officeDocument/2006/relationships/image" Target="../media/image49.emf"/><Relationship Id="rId17" Type="http://schemas.openxmlformats.org/officeDocument/2006/relationships/oleObject" Target="../embeddings/oleObject47.bin"/><Relationship Id="rId18" Type="http://schemas.openxmlformats.org/officeDocument/2006/relationships/image" Target="../media/image50.emf"/><Relationship Id="rId19" Type="http://schemas.openxmlformats.org/officeDocument/2006/relationships/oleObject" Target="../embeddings/oleObject48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52.jpeg"/><Relationship Id="rId5" Type="http://schemas.openxmlformats.org/officeDocument/2006/relationships/oleObject" Target="../embeddings/oleObject41.bin"/><Relationship Id="rId6" Type="http://schemas.openxmlformats.org/officeDocument/2006/relationships/image" Target="../media/image44.emf"/><Relationship Id="rId7" Type="http://schemas.openxmlformats.org/officeDocument/2006/relationships/oleObject" Target="../embeddings/oleObject42.bin"/><Relationship Id="rId8" Type="http://schemas.openxmlformats.org/officeDocument/2006/relationships/image" Target="../media/image45.emf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6.emf"/><Relationship Id="rId12" Type="http://schemas.openxmlformats.org/officeDocument/2006/relationships/oleObject" Target="../embeddings/oleObject53.bin"/><Relationship Id="rId13" Type="http://schemas.openxmlformats.org/officeDocument/2006/relationships/image" Target="../media/image57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58.jpeg"/><Relationship Id="rId4" Type="http://schemas.openxmlformats.org/officeDocument/2006/relationships/oleObject" Target="../embeddings/oleObject49.bin"/><Relationship Id="rId5" Type="http://schemas.openxmlformats.org/officeDocument/2006/relationships/image" Target="../media/image53.emf"/><Relationship Id="rId6" Type="http://schemas.openxmlformats.org/officeDocument/2006/relationships/oleObject" Target="../embeddings/oleObject50.bin"/><Relationship Id="rId7" Type="http://schemas.openxmlformats.org/officeDocument/2006/relationships/image" Target="../media/image54.emf"/><Relationship Id="rId8" Type="http://schemas.openxmlformats.org/officeDocument/2006/relationships/oleObject" Target="../embeddings/oleObject51.bin"/><Relationship Id="rId9" Type="http://schemas.openxmlformats.org/officeDocument/2006/relationships/image" Target="../media/image55.emf"/><Relationship Id="rId10" Type="http://schemas.openxmlformats.org/officeDocument/2006/relationships/oleObject" Target="../embeddings/oleObject5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4" Type="http://schemas.openxmlformats.org/officeDocument/2006/relationships/image" Target="../media/image59.emf"/><Relationship Id="rId5" Type="http://schemas.openxmlformats.org/officeDocument/2006/relationships/oleObject" Target="../embeddings/oleObject55.bin"/><Relationship Id="rId6" Type="http://schemas.openxmlformats.org/officeDocument/2006/relationships/image" Target="../media/image60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e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emf"/><Relationship Id="rId7" Type="http://schemas.openxmlformats.org/officeDocument/2006/relationships/image" Target="../media/image8.png"/><Relationship Id="rId8" Type="http://schemas.openxmlformats.org/officeDocument/2006/relationships/oleObject" Target="../embeddings/oleObject3.bin"/><Relationship Id="rId9" Type="http://schemas.openxmlformats.org/officeDocument/2006/relationships/image" Target="../media/image5.emf"/><Relationship Id="rId10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0.bin"/><Relationship Id="rId12" Type="http://schemas.openxmlformats.org/officeDocument/2006/relationships/image" Target="../media/image13.emf"/><Relationship Id="rId13" Type="http://schemas.openxmlformats.org/officeDocument/2006/relationships/oleObject" Target="../embeddings/oleObject11.bin"/><Relationship Id="rId14" Type="http://schemas.openxmlformats.org/officeDocument/2006/relationships/image" Target="../media/image14.emf"/><Relationship Id="rId15" Type="http://schemas.openxmlformats.org/officeDocument/2006/relationships/oleObject" Target="../embeddings/oleObject12.bin"/><Relationship Id="rId16" Type="http://schemas.openxmlformats.org/officeDocument/2006/relationships/image" Target="../media/image15.emf"/><Relationship Id="rId17" Type="http://schemas.openxmlformats.org/officeDocument/2006/relationships/oleObject" Target="../embeddings/oleObject13.bin"/><Relationship Id="rId18" Type="http://schemas.openxmlformats.org/officeDocument/2006/relationships/image" Target="../media/image1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6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10.e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11.emf"/><Relationship Id="rId9" Type="http://schemas.openxmlformats.org/officeDocument/2006/relationships/oleObject" Target="../embeddings/oleObject9.bin"/><Relationship Id="rId10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20" Type="http://schemas.openxmlformats.org/officeDocument/2006/relationships/image" Target="../media/image25.emf"/><Relationship Id="rId21" Type="http://schemas.openxmlformats.org/officeDocument/2006/relationships/oleObject" Target="../embeddings/oleObject23.bin"/><Relationship Id="rId22" Type="http://schemas.openxmlformats.org/officeDocument/2006/relationships/image" Target="../media/image26.emf"/><Relationship Id="rId23" Type="http://schemas.openxmlformats.org/officeDocument/2006/relationships/oleObject" Target="../embeddings/oleObject24.bin"/><Relationship Id="rId24" Type="http://schemas.openxmlformats.org/officeDocument/2006/relationships/image" Target="../media/image27.emf"/><Relationship Id="rId25" Type="http://schemas.openxmlformats.org/officeDocument/2006/relationships/oleObject" Target="../embeddings/oleObject25.bin"/><Relationship Id="rId26" Type="http://schemas.openxmlformats.org/officeDocument/2006/relationships/image" Target="../media/image28.emf"/><Relationship Id="rId27" Type="http://schemas.openxmlformats.org/officeDocument/2006/relationships/oleObject" Target="../embeddings/oleObject26.bin"/><Relationship Id="rId28" Type="http://schemas.openxmlformats.org/officeDocument/2006/relationships/image" Target="../media/image29.emf"/><Relationship Id="rId29" Type="http://schemas.openxmlformats.org/officeDocument/2006/relationships/oleObject" Target="../embeddings/oleObject27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14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15.bin"/><Relationship Id="rId30" Type="http://schemas.openxmlformats.org/officeDocument/2006/relationships/image" Target="../media/image30.emf"/><Relationship Id="rId31" Type="http://schemas.openxmlformats.org/officeDocument/2006/relationships/oleObject" Target="../embeddings/oleObject28.bin"/><Relationship Id="rId32" Type="http://schemas.openxmlformats.org/officeDocument/2006/relationships/image" Target="../media/image31.emf"/><Relationship Id="rId9" Type="http://schemas.openxmlformats.org/officeDocument/2006/relationships/oleObject" Target="../embeddings/oleObject17.bin"/><Relationship Id="rId6" Type="http://schemas.openxmlformats.org/officeDocument/2006/relationships/image" Target="../media/image18.emf"/><Relationship Id="rId7" Type="http://schemas.openxmlformats.org/officeDocument/2006/relationships/oleObject" Target="../embeddings/oleObject16.bin"/><Relationship Id="rId8" Type="http://schemas.openxmlformats.org/officeDocument/2006/relationships/image" Target="../media/image19.emf"/><Relationship Id="rId33" Type="http://schemas.openxmlformats.org/officeDocument/2006/relationships/oleObject" Target="../embeddings/oleObject29.bin"/><Relationship Id="rId34" Type="http://schemas.openxmlformats.org/officeDocument/2006/relationships/image" Target="../media/image32.emf"/><Relationship Id="rId35" Type="http://schemas.openxmlformats.org/officeDocument/2006/relationships/oleObject" Target="../embeddings/oleObject30.bin"/><Relationship Id="rId36" Type="http://schemas.openxmlformats.org/officeDocument/2006/relationships/image" Target="../media/image33.emf"/><Relationship Id="rId10" Type="http://schemas.openxmlformats.org/officeDocument/2006/relationships/image" Target="../media/image20.emf"/><Relationship Id="rId11" Type="http://schemas.openxmlformats.org/officeDocument/2006/relationships/oleObject" Target="../embeddings/oleObject18.bin"/><Relationship Id="rId12" Type="http://schemas.openxmlformats.org/officeDocument/2006/relationships/image" Target="../media/image21.emf"/><Relationship Id="rId13" Type="http://schemas.openxmlformats.org/officeDocument/2006/relationships/oleObject" Target="../embeddings/oleObject19.bin"/><Relationship Id="rId14" Type="http://schemas.openxmlformats.org/officeDocument/2006/relationships/image" Target="../media/image22.emf"/><Relationship Id="rId15" Type="http://schemas.openxmlformats.org/officeDocument/2006/relationships/oleObject" Target="../embeddings/oleObject20.bin"/><Relationship Id="rId16" Type="http://schemas.openxmlformats.org/officeDocument/2006/relationships/image" Target="../media/image23.emf"/><Relationship Id="rId17" Type="http://schemas.openxmlformats.org/officeDocument/2006/relationships/oleObject" Target="../embeddings/oleObject21.bin"/><Relationship Id="rId18" Type="http://schemas.openxmlformats.org/officeDocument/2006/relationships/image" Target="../media/image24.emf"/><Relationship Id="rId19" Type="http://schemas.openxmlformats.org/officeDocument/2006/relationships/oleObject" Target="../embeddings/oleObject22.bin"/><Relationship Id="rId37" Type="http://schemas.openxmlformats.org/officeDocument/2006/relationships/oleObject" Target="../embeddings/oleObject31.bin"/><Relationship Id="rId38" Type="http://schemas.openxmlformats.org/officeDocument/2006/relationships/image" Target="../media/image34.emf"/><Relationship Id="rId39" Type="http://schemas.openxmlformats.org/officeDocument/2006/relationships/oleObject" Target="../embeddings/oleObject32.bin"/><Relationship Id="rId40" Type="http://schemas.openxmlformats.org/officeDocument/2006/relationships/image" Target="../media/image35.emf"/><Relationship Id="rId41" Type="http://schemas.openxmlformats.org/officeDocument/2006/relationships/oleObject" Target="../embeddings/oleObject33.bin"/><Relationship Id="rId42" Type="http://schemas.openxmlformats.org/officeDocument/2006/relationships/image" Target="../media/image36.emf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8.bin"/><Relationship Id="rId12" Type="http://schemas.openxmlformats.org/officeDocument/2006/relationships/image" Target="../media/image41.emf"/><Relationship Id="rId13" Type="http://schemas.openxmlformats.org/officeDocument/2006/relationships/oleObject" Target="../embeddings/oleObject39.bin"/><Relationship Id="rId14" Type="http://schemas.openxmlformats.org/officeDocument/2006/relationships/image" Target="../media/image42.emf"/><Relationship Id="rId15" Type="http://schemas.openxmlformats.org/officeDocument/2006/relationships/oleObject" Target="../embeddings/oleObject40.bin"/><Relationship Id="rId16" Type="http://schemas.openxmlformats.org/officeDocument/2006/relationships/image" Target="../media/image4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34.bin"/><Relationship Id="rId4" Type="http://schemas.openxmlformats.org/officeDocument/2006/relationships/image" Target="../media/image37.emf"/><Relationship Id="rId5" Type="http://schemas.openxmlformats.org/officeDocument/2006/relationships/oleObject" Target="../embeddings/oleObject35.bin"/><Relationship Id="rId6" Type="http://schemas.openxmlformats.org/officeDocument/2006/relationships/image" Target="../media/image38.emf"/><Relationship Id="rId7" Type="http://schemas.openxmlformats.org/officeDocument/2006/relationships/oleObject" Target="../embeddings/oleObject36.bin"/><Relationship Id="rId8" Type="http://schemas.openxmlformats.org/officeDocument/2006/relationships/image" Target="../media/image39.emf"/><Relationship Id="rId9" Type="http://schemas.openxmlformats.org/officeDocument/2006/relationships/oleObject" Target="../embeddings/oleObject37.bin"/><Relationship Id="rId10" Type="http://schemas.openxmlformats.org/officeDocument/2006/relationships/image" Target="../media/image4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#19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09735" y="1531203"/>
            <a:ext cx="30165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Apr. 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2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, 2014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838200" y="2514600"/>
            <a:ext cx="7620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4000" dirty="0" smtClean="0">
                <a:solidFill>
                  <a:schemeClr val="accent2"/>
                </a:solidFill>
                <a:latin typeface="Arial Narrow" pitchFamily="-84" charset="0"/>
              </a:rPr>
              <a:t>Infinite Square Well Potential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4000" dirty="0" smtClean="0">
                <a:solidFill>
                  <a:schemeClr val="accent2"/>
                </a:solidFill>
                <a:latin typeface="Arial Narrow" pitchFamily="-84" charset="0"/>
              </a:rPr>
              <a:t>Finite Square Well Potential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4000" dirty="0" smtClean="0">
                <a:solidFill>
                  <a:schemeClr val="accent2"/>
                </a:solidFill>
                <a:latin typeface="Arial Narrow" pitchFamily="-84" charset="0"/>
              </a:rPr>
              <a:t>Penetration Depth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4000" dirty="0" smtClean="0">
                <a:solidFill>
                  <a:schemeClr val="accent2"/>
                </a:solidFill>
                <a:latin typeface="Arial Narrow" pitchFamily="-84" charset="0"/>
              </a:rPr>
              <a:t>3D Infinite Potential Well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4000" dirty="0" smtClean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4000" dirty="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Apr. 2,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2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4343400"/>
            <a:ext cx="2819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9144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Finite </a:t>
            </a:r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Square-Well Potential</a:t>
            </a:r>
          </a:p>
        </p:txBody>
      </p:sp>
      <p:sp>
        <p:nvSpPr>
          <p:cNvPr id="3379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458200" cy="4497388"/>
          </a:xfrm>
        </p:spPr>
        <p:txBody>
          <a:bodyPr/>
          <a:lstStyle/>
          <a:p>
            <a:pPr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The finite square-well potential is</a:t>
            </a:r>
          </a:p>
          <a:p>
            <a:pPr eaLnBrk="1" hangingPunct="1"/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13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The Schrödinger equation outside the finite well in regions I and III is</a:t>
            </a:r>
          </a:p>
          <a:p>
            <a:pPr eaLnBrk="1" hangingPunct="1">
              <a:lnSpc>
                <a:spcPct val="130000"/>
              </a:lnSpc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	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			for regions I and III, or using</a:t>
            </a: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130000"/>
              </a:lnSpc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	yields	    . The solution to this differential has exponentials of the form </a:t>
            </a:r>
            <a:r>
              <a:rPr lang="en-US" sz="2400" dirty="0" err="1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sz="2400" baseline="30000" dirty="0" err="1">
                <a:latin typeface="Lucida Grande" pitchFamily="-84" charset="0"/>
                <a:ea typeface="ＭＳ Ｐゴシック" pitchFamily="-84" charset="-128"/>
                <a:cs typeface="ＭＳ Ｐゴシック" pitchFamily="-84" charset="-128"/>
              </a:rPr>
              <a:t>α</a:t>
            </a:r>
            <a:r>
              <a:rPr lang="en-US" sz="2400" baseline="30000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baseline="30000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and </a:t>
            </a:r>
            <a:r>
              <a:rPr lang="en-US" sz="2400" dirty="0" err="1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sz="2400" baseline="30000" dirty="0" err="1">
                <a:ea typeface="ＭＳ Ｐゴシック" pitchFamily="-84" charset="-128"/>
                <a:cs typeface="ＭＳ Ｐゴシック" pitchFamily="-84" charset="-128"/>
              </a:rPr>
              <a:t>-</a:t>
            </a:r>
            <a:r>
              <a:rPr lang="en-US" sz="2400" baseline="30000" dirty="0" err="1">
                <a:latin typeface="Lucida Grande" pitchFamily="-84" charset="0"/>
                <a:ea typeface="ＭＳ Ｐゴシック" pitchFamily="-84" charset="-128"/>
                <a:cs typeface="ＭＳ Ｐゴシック" pitchFamily="-84" charset="-128"/>
              </a:rPr>
              <a:t>α</a:t>
            </a:r>
            <a:r>
              <a:rPr lang="en-US" sz="2400" baseline="30000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.  In the region </a:t>
            </a:r>
            <a:r>
              <a:rPr lang="en-US" sz="2400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&gt; L, we reject the positive exponential and in the region </a:t>
            </a:r>
            <a:r>
              <a:rPr lang="en-US" sz="2400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&lt;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0,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we reject the negative exponential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.  Why?</a:t>
            </a:r>
          </a:p>
          <a:p>
            <a:pPr eaLnBrk="1" hangingPunct="1">
              <a:lnSpc>
                <a:spcPct val="130000"/>
              </a:lnSpc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</p:txBody>
      </p:sp>
      <p:graphicFrame>
        <p:nvGraphicFramePr>
          <p:cNvPr id="33801" name="Object 2"/>
          <p:cNvGraphicFramePr>
            <a:graphicFrameLocks noChangeAspect="1"/>
          </p:cNvGraphicFramePr>
          <p:nvPr/>
        </p:nvGraphicFramePr>
        <p:xfrm>
          <a:off x="4521200" y="3340100"/>
          <a:ext cx="1016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395" name="Equation" r:id="rId5" imgW="101600" imgH="177800" progId="Equation.3">
                  <p:embed/>
                </p:oleObj>
              </mc:Choice>
              <mc:Fallback>
                <p:oleObj name="Equation" r:id="rId5" imgW="1016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3340100"/>
                        <a:ext cx="101600" cy="1778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2" name="Object 3"/>
          <p:cNvGraphicFramePr>
            <a:graphicFrameLocks noChangeAspect="1"/>
          </p:cNvGraphicFramePr>
          <p:nvPr/>
        </p:nvGraphicFramePr>
        <p:xfrm>
          <a:off x="4521200" y="3340100"/>
          <a:ext cx="1016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396" name="Equation" r:id="rId7" imgW="101600" imgH="177800" progId="Equation.DSMT4">
                  <p:embed/>
                </p:oleObj>
              </mc:Choice>
              <mc:Fallback>
                <p:oleObj name="Equation" r:id="rId7" imgW="1016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3340100"/>
                        <a:ext cx="101600" cy="1778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Apr. 2, 2014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4679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31480"/>
              </p:ext>
            </p:extLst>
          </p:nvPr>
        </p:nvGraphicFramePr>
        <p:xfrm>
          <a:off x="4743450" y="609600"/>
          <a:ext cx="228917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397" name="Equation" r:id="rId9" imgW="1498600" imgH="698500" progId="Equation.DSMT4">
                  <p:embed/>
                </p:oleObj>
              </mc:Choice>
              <mc:Fallback>
                <p:oleObj name="Equation" r:id="rId9" imgW="1498600" imgH="698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3450" y="609600"/>
                        <a:ext cx="2289175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6312997"/>
              </p:ext>
            </p:extLst>
          </p:nvPr>
        </p:nvGraphicFramePr>
        <p:xfrm>
          <a:off x="784225" y="2057400"/>
          <a:ext cx="2392363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398" name="Equation" r:id="rId11" imgW="1333500" imgH="444500" progId="Equation.DSMT4">
                  <p:embed/>
                </p:oleObj>
              </mc:Choice>
              <mc:Fallback>
                <p:oleObj name="Equation" r:id="rId11" imgW="13335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225" y="2057400"/>
                        <a:ext cx="2392363" cy="798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169354"/>
              </p:ext>
            </p:extLst>
          </p:nvPr>
        </p:nvGraphicFramePr>
        <p:xfrm>
          <a:off x="6488113" y="2286000"/>
          <a:ext cx="232410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399" name="Equation" r:id="rId13" imgW="1295400" imgH="241300" progId="Equation.DSMT4">
                  <p:embed/>
                </p:oleObj>
              </mc:Choice>
              <mc:Fallback>
                <p:oleObj name="Equation" r:id="rId13" imgW="1295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8113" y="2286000"/>
                        <a:ext cx="2324100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7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276262"/>
              </p:ext>
            </p:extLst>
          </p:nvPr>
        </p:nvGraphicFramePr>
        <p:xfrm>
          <a:off x="1600200" y="2751137"/>
          <a:ext cx="1074737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400" name="Equation" r:id="rId15" imgW="749300" imgH="419100" progId="Equation.DSMT4">
                  <p:embed/>
                </p:oleObj>
              </mc:Choice>
              <mc:Fallback>
                <p:oleObj name="Equation" r:id="rId15" imgW="749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751137"/>
                        <a:ext cx="1074737" cy="601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7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505758"/>
              </p:ext>
            </p:extLst>
          </p:nvPr>
        </p:nvGraphicFramePr>
        <p:xfrm>
          <a:off x="5280025" y="4267200"/>
          <a:ext cx="354330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401" name="Equation" r:id="rId17" imgW="1930400" imgH="241300" progId="Equation.DSMT4">
                  <p:embed/>
                </p:oleObj>
              </mc:Choice>
              <mc:Fallback>
                <p:oleObj name="Equation" r:id="rId17" imgW="1930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0025" y="4267200"/>
                        <a:ext cx="3543300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2216680"/>
              </p:ext>
            </p:extLst>
          </p:nvPr>
        </p:nvGraphicFramePr>
        <p:xfrm>
          <a:off x="5280025" y="4800600"/>
          <a:ext cx="375285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402" name="Equation" r:id="rId19" imgW="2044700" imgH="241300" progId="Equation.DSMT4">
                  <p:embed/>
                </p:oleObj>
              </mc:Choice>
              <mc:Fallback>
                <p:oleObj name="Equation" r:id="rId19" imgW="2044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0025" y="4800600"/>
                        <a:ext cx="3752850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562600" y="54102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3333CC"/>
                </a:solidFill>
                <a:latin typeface="Arial Narrow"/>
                <a:cs typeface="Arial Narrow"/>
              </a:rPr>
              <a:t>This is because the wave function should be 0 as </a:t>
            </a:r>
            <a:r>
              <a:rPr lang="en-US" sz="1800" dirty="0" err="1" smtClean="0">
                <a:solidFill>
                  <a:srgbClr val="3333CC"/>
                </a:solidFill>
                <a:latin typeface="Arial Narrow"/>
                <a:cs typeface="Arial Narrow"/>
              </a:rPr>
              <a:t>x</a:t>
            </a:r>
            <a:r>
              <a:rPr lang="en-US" sz="1800" dirty="0" err="1" smtClean="0">
                <a:solidFill>
                  <a:srgbClr val="3333CC"/>
                </a:solidFill>
                <a:latin typeface="Arial Narrow"/>
                <a:cs typeface="Arial Narrow"/>
                <a:sym typeface="Wingdings"/>
              </a:rPr>
              <a:t>infinity</a:t>
            </a:r>
            <a:r>
              <a:rPr lang="en-US" sz="1800" dirty="0" smtClean="0">
                <a:solidFill>
                  <a:srgbClr val="3333CC"/>
                </a:solidFill>
                <a:latin typeface="Arial Narrow"/>
                <a:cs typeface="Arial Narrow"/>
                <a:sym typeface="Wingdings"/>
              </a:rPr>
              <a:t>.</a:t>
            </a:r>
            <a:endParaRPr lang="en-US" sz="1800" dirty="0">
              <a:solidFill>
                <a:srgbClr val="3333CC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4824396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09600"/>
            <a:ext cx="8307388" cy="6019800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Inside the square well, where the potential </a:t>
            </a:r>
            <a:r>
              <a:rPr lang="en-US" sz="2000" i="1" dirty="0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 is 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zero and the particle is free, </a:t>
            </a: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the wave equation becomes	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	          where </a:t>
            </a:r>
          </a:p>
          <a:p>
            <a:pPr eaLnBrk="1" hangingPunct="1"/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Instead of a sinusoidal solution 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we can write </a:t>
            </a:r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The boundary conditions require that</a:t>
            </a:r>
          </a:p>
          <a:p>
            <a:pPr eaLnBrk="1" hangingPunct="1"/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	and the wave function must be smooth where the regions meet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Note that the </a:t>
            </a:r>
            <a:br>
              <a:rPr lang="en-US" sz="2000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wave function is </a:t>
            </a:r>
            <a:br>
              <a:rPr lang="en-US" sz="2000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nonzero outside </a:t>
            </a:r>
            <a:br>
              <a:rPr lang="en-US" sz="2000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of the box.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eaLnBrk="1" hangingPunct="1"/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Non-zero at the </a:t>
            </a:r>
            <a:b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boundary either..</a:t>
            </a:r>
          </a:p>
          <a:p>
            <a:pPr eaLnBrk="1" hangingPunct="1"/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What would the </a:t>
            </a:r>
            <a:b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energy look like?</a:t>
            </a:r>
          </a:p>
        </p:txBody>
      </p:sp>
      <p:sp>
        <p:nvSpPr>
          <p:cNvPr id="35842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65187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Finite Square-Well Solution</a:t>
            </a:r>
          </a:p>
        </p:txBody>
      </p:sp>
      <p:pic>
        <p:nvPicPr>
          <p:cNvPr id="35847" name="Picture 21" descr="0605"/>
          <p:cNvPicPr preferRelativeResize="0">
            <a:picLocks noChangeAspect="1" noChangeArrowheads="1"/>
          </p:cNvPicPr>
          <p:nvPr/>
        </p:nvPicPr>
        <p:blipFill>
          <a:blip r:embed="rId3"/>
          <a:srcRect b="10109"/>
          <a:stretch>
            <a:fillRect/>
          </a:stretch>
        </p:blipFill>
        <p:spPr bwMode="auto">
          <a:xfrm>
            <a:off x="3048000" y="3733800"/>
            <a:ext cx="5486400" cy="263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Apr. 2, 2014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4720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797453"/>
              </p:ext>
            </p:extLst>
          </p:nvPr>
        </p:nvGraphicFramePr>
        <p:xfrm>
          <a:off x="3241675" y="990600"/>
          <a:ext cx="153352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75" name="Equation" r:id="rId4" imgW="812800" imgH="419100" progId="Equation.DSMT4">
                  <p:embed/>
                </p:oleObj>
              </mc:Choice>
              <mc:Fallback>
                <p:oleObj name="Equation" r:id="rId4" imgW="8128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1675" y="990600"/>
                        <a:ext cx="1533525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909548"/>
              </p:ext>
            </p:extLst>
          </p:nvPr>
        </p:nvGraphicFramePr>
        <p:xfrm>
          <a:off x="5410200" y="1104900"/>
          <a:ext cx="15970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76" name="Equation" r:id="rId6" imgW="901700" imgH="279400" progId="Equation.DSMT4">
                  <p:embed/>
                </p:oleObj>
              </mc:Choice>
              <mc:Fallback>
                <p:oleObj name="Equation" r:id="rId6" imgW="9017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104900"/>
                        <a:ext cx="1597025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013700"/>
              </p:ext>
            </p:extLst>
          </p:nvPr>
        </p:nvGraphicFramePr>
        <p:xfrm>
          <a:off x="2251075" y="2209800"/>
          <a:ext cx="56499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77" name="Equation" r:id="rId8" imgW="2565400" imgH="241300" progId="Equation.DSMT4">
                  <p:embed/>
                </p:oleObj>
              </mc:Choice>
              <mc:Fallback>
                <p:oleObj name="Equation" r:id="rId8" imgW="2565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1075" y="2209800"/>
                        <a:ext cx="564991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0096864"/>
              </p:ext>
            </p:extLst>
          </p:nvPr>
        </p:nvGraphicFramePr>
        <p:xfrm>
          <a:off x="2249488" y="2971800"/>
          <a:ext cx="23701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78" name="Equation" r:id="rId10" imgW="1054100" imgH="203200" progId="Equation.DSMT4">
                  <p:embed/>
                </p:oleObj>
              </mc:Choice>
              <mc:Fallback>
                <p:oleObj name="Equation" r:id="rId10" imgW="1054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9488" y="2971800"/>
                        <a:ext cx="2370137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7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7802039"/>
              </p:ext>
            </p:extLst>
          </p:nvPr>
        </p:nvGraphicFramePr>
        <p:xfrm>
          <a:off x="4648200" y="2971800"/>
          <a:ext cx="32559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79" name="Equation" r:id="rId12" imgW="1447800" imgH="203200" progId="Equation.DSMT4">
                  <p:embed/>
                </p:oleObj>
              </mc:Choice>
              <mc:Fallback>
                <p:oleObj name="Equation" r:id="rId12" imgW="1447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971800"/>
                        <a:ext cx="3255963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2667000" y="3733800"/>
            <a:ext cx="2743200" cy="2362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8237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65187"/>
          </a:xfrm>
        </p:spPr>
        <p:txBody>
          <a:bodyPr/>
          <a:lstStyle/>
          <a:p>
            <a:pPr eaLnBrk="1" hangingPunct="1"/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Penetration Depth</a:t>
            </a:r>
          </a:p>
        </p:txBody>
      </p:sp>
      <p:sp>
        <p:nvSpPr>
          <p:cNvPr id="36866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2812"/>
            <a:ext cx="8383588" cy="4497388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penetration depth is the distance outside the potential well where the probability significantly decreases. It is given by</a:t>
            </a:r>
          </a:p>
          <a:p>
            <a:pPr eaLnBrk="1" hangingPunct="1"/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None/>
            </a:pP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It should not be surprising to find that the penetration distance that violates classical physics is proportional to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Planck’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s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constant.</a:t>
            </a:r>
          </a:p>
          <a:p>
            <a:pPr eaLnBrk="1" hangingPunct="1"/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Apr. 2,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4730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5104080"/>
              </p:ext>
            </p:extLst>
          </p:nvPr>
        </p:nvGraphicFramePr>
        <p:xfrm>
          <a:off x="2057400" y="2590800"/>
          <a:ext cx="1441450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55" name="Equation" r:id="rId3" imgW="609600" imgH="393700" progId="Equation.DSMT4">
                  <p:embed/>
                </p:oleObj>
              </mc:Choice>
              <mc:Fallback>
                <p:oleObj name="Equation" r:id="rId3" imgW="609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590800"/>
                        <a:ext cx="1441450" cy="931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0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2465335"/>
              </p:ext>
            </p:extLst>
          </p:nvPr>
        </p:nvGraphicFramePr>
        <p:xfrm>
          <a:off x="3505200" y="2590800"/>
          <a:ext cx="2103437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56" name="Equation" r:id="rId5" imgW="889000" imgH="482600" progId="Equation.DSMT4">
                  <p:embed/>
                </p:oleObj>
              </mc:Choice>
              <mc:Fallback>
                <p:oleObj name="Equation" r:id="rId5" imgW="8890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590800"/>
                        <a:ext cx="2103437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85202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Apr. 2,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915400" cy="5486400"/>
          </a:xfrm>
        </p:spPr>
        <p:txBody>
          <a:bodyPr/>
          <a:lstStyle/>
          <a:p>
            <a:pPr eaLnBrk="1" hangingPunct="1"/>
            <a:r>
              <a:rPr lang="en-US" dirty="0" smtClean="0"/>
              <a:t>Research paper template has been uploaded onto the class web page link to research</a:t>
            </a:r>
            <a:endParaRPr lang="en-US" dirty="0"/>
          </a:p>
          <a:p>
            <a:pPr eaLnBrk="1" hangingPunct="1"/>
            <a:r>
              <a:rPr lang="en-US" dirty="0" smtClean="0"/>
              <a:t>Homework #4</a:t>
            </a:r>
            <a:endParaRPr lang="en-US" sz="2800" dirty="0"/>
          </a:p>
          <a:p>
            <a:pPr lvl="1" eaLnBrk="1" hangingPunct="1"/>
            <a:r>
              <a:rPr lang="en-US" dirty="0"/>
              <a:t>End of chapter problems on CH5: 8, 10, 16, 24, 26, 36 and </a:t>
            </a:r>
            <a:r>
              <a:rPr lang="en-US" dirty="0" smtClean="0"/>
              <a:t>47</a:t>
            </a:r>
          </a:p>
          <a:p>
            <a:pPr lvl="1" eaLnBrk="1" hangingPunct="1"/>
            <a:r>
              <a:rPr lang="en-US" dirty="0" smtClean="0"/>
              <a:t>Due Wednesday, Apr. 9</a:t>
            </a:r>
            <a:endParaRPr lang="en-US" sz="3600" dirty="0" smtClean="0"/>
          </a:p>
          <a:p>
            <a:pPr eaLnBrk="1" hangingPunct="1"/>
            <a:r>
              <a:rPr lang="en-US" dirty="0" smtClean="0"/>
              <a:t>Quiz #3 at the beginning of the class Monday, Apr. 7</a:t>
            </a:r>
          </a:p>
          <a:p>
            <a:pPr lvl="1" eaLnBrk="1" hangingPunct="1"/>
            <a:r>
              <a:rPr lang="en-US" dirty="0" smtClean="0"/>
              <a:t>Covers CH 5.1 through </a:t>
            </a:r>
            <a:r>
              <a:rPr lang="en-US" dirty="0" smtClean="0"/>
              <a:t>CH6.4</a:t>
            </a:r>
            <a:endParaRPr lang="en-US" dirty="0" smtClean="0"/>
          </a:p>
          <a:p>
            <a:pPr eaLnBrk="1" hangingPunct="1"/>
            <a:r>
              <a:rPr lang="en-US" dirty="0"/>
              <a:t>Special colloquium at 4pm, today for triple extra credit</a:t>
            </a:r>
          </a:p>
          <a:p>
            <a:pPr lvl="1" eaLnBrk="1" hangingPunct="1"/>
            <a:r>
              <a:rPr lang="en-US" dirty="0" smtClean="0"/>
              <a:t>Dr. Gerald </a:t>
            </a:r>
            <a:r>
              <a:rPr lang="en-US" dirty="0" err="1" smtClean="0"/>
              <a:t>Blazey</a:t>
            </a:r>
            <a:r>
              <a:rPr lang="en-US" dirty="0" smtClean="0"/>
              <a:t> of the White House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034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4-04-02 at 12.47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43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636587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ea typeface="ＭＳ Ｐゴシック" pitchFamily="-84" charset="-128"/>
                <a:cs typeface="ＭＳ Ｐゴシック" pitchFamily="-84" charset="-128"/>
              </a:rPr>
              <a:t>Reminder: Special Project #4</a:t>
            </a:r>
            <a:endParaRPr lang="en-US" sz="4000" b="1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685800"/>
            <a:ext cx="8001000" cy="5486400"/>
          </a:xfrm>
        </p:spPr>
        <p:txBody>
          <a:bodyPr/>
          <a:lstStyle/>
          <a:p>
            <a:pPr marL="457200" indent="-457200" algn="l" eaLnBrk="1" hangingPunct="1">
              <a:buFont typeface="Arial"/>
              <a:buChar char="•"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Prove that the wave function </a:t>
            </a:r>
            <a:r>
              <a:rPr lang="en-US" dirty="0" err="1" smtClean="0">
                <a:latin typeface="Symbol" charset="2"/>
                <a:ea typeface="ＭＳ Ｐゴシック" pitchFamily="-84" charset="-128"/>
                <a:cs typeface="Symbol" charset="2"/>
              </a:rPr>
              <a:t>Ψ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=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A[sin(kx-</a:t>
            </a:r>
            <a:r>
              <a:rPr lang="en-US" dirty="0" err="1" smtClean="0">
                <a:latin typeface="Symbol" charset="2"/>
                <a:ea typeface="ＭＳ Ｐゴシック" pitchFamily="-84" charset="-128"/>
                <a:cs typeface="Symbol" charset="2"/>
              </a:rPr>
              <a:t>ω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t)+icos(kx-</a:t>
            </a:r>
            <a:r>
              <a:rPr lang="en-US" dirty="0" err="1" smtClean="0">
                <a:latin typeface="Symbol" charset="2"/>
                <a:ea typeface="ＭＳ Ｐゴシック" pitchFamily="-84" charset="-128"/>
                <a:cs typeface="Symbol" charset="2"/>
              </a:rPr>
              <a:t>ω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)] is a good solution for the time-dependent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Schrödinger wave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equation.  Do NOT use the exponential expression of the wave function. (10 points)</a:t>
            </a:r>
          </a:p>
          <a:p>
            <a:pPr marL="457200" indent="-457200" algn="l" eaLnBrk="1" hangingPunct="1">
              <a:buFont typeface="Arial"/>
              <a:buChar char="•"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Determine whether or not the wave function </a:t>
            </a:r>
            <a:r>
              <a:rPr lang="en-US" dirty="0" err="1" smtClean="0">
                <a:latin typeface="Symbol" charset="2"/>
                <a:ea typeface="ＭＳ Ｐゴシック" pitchFamily="-84" charset="-128"/>
                <a:cs typeface="Symbol" charset="2"/>
              </a:rPr>
              <a:t>Ψ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=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Ae</a:t>
            </a:r>
            <a:r>
              <a:rPr lang="en-US" baseline="30000" dirty="0" err="1" smtClean="0">
                <a:ea typeface="ＭＳ Ｐゴシック" pitchFamily="-84" charset="-128"/>
                <a:cs typeface="ＭＳ Ｐゴシック" pitchFamily="-84" charset="-128"/>
              </a:rPr>
              <a:t>-</a:t>
            </a:r>
            <a:r>
              <a:rPr lang="en-US" baseline="30000" dirty="0" err="1" smtClean="0">
                <a:latin typeface="Symbol" charset="2"/>
                <a:ea typeface="ＭＳ Ｐゴシック" pitchFamily="-84" charset="-128"/>
                <a:cs typeface="Symbol" charset="2"/>
              </a:rPr>
              <a:t>α</a:t>
            </a:r>
            <a:r>
              <a:rPr lang="en-US" baseline="30000" dirty="0" err="1" smtClean="0">
                <a:ea typeface="ＭＳ Ｐゴシック" pitchFamily="-84" charset="-128"/>
                <a:cs typeface="ＭＳ Ｐゴシック" pitchFamily="-84" charset="-128"/>
              </a:rPr>
              <a:t>|x</a:t>
            </a:r>
            <a:r>
              <a:rPr lang="en-US" baseline="30000" dirty="0" smtClean="0">
                <a:ea typeface="ＭＳ Ｐゴシック" pitchFamily="-84" charset="-128"/>
                <a:cs typeface="ＭＳ Ｐゴシック" pitchFamily="-84" charset="-128"/>
              </a:rPr>
              <a:t>|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satisfy the time-dependent Schrödinger wave equation. (10 points)</a:t>
            </a:r>
          </a:p>
          <a:p>
            <a:pPr marL="457200" indent="-457200" algn="l" eaLnBrk="1" hangingPunct="1">
              <a:buFont typeface="Arial"/>
              <a:buChar char="•"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Due for this special project is Monday, Apr.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7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marL="457200" indent="-457200" algn="l" eaLnBrk="1" hangingPunct="1">
              <a:buFont typeface="Arial"/>
              <a:buChar char="•"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You MUST have your own answers!</a:t>
            </a:r>
          </a:p>
          <a:p>
            <a:pPr marL="571500" indent="-571500" algn="l" eaLnBrk="1" hangingPunct="1">
              <a:buFont typeface="Arial"/>
              <a:buChar char="•"/>
            </a:pPr>
            <a:endParaRPr lang="en-US" sz="36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Apr. 2, 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443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636587"/>
          </a:xfrm>
        </p:spPr>
        <p:txBody>
          <a:bodyPr/>
          <a:lstStyle/>
          <a:p>
            <a:pPr eaLnBrk="1" hangingPunct="1"/>
            <a:r>
              <a:rPr lang="en-US" sz="4800" dirty="0" smtClean="0">
                <a:ea typeface="ＭＳ Ｐゴシック" pitchFamily="-84" charset="-128"/>
                <a:cs typeface="ＭＳ Ｐゴシック" pitchFamily="-84" charset="-128"/>
              </a:rPr>
              <a:t>Special project #5</a:t>
            </a:r>
            <a:endParaRPr lang="en-US" sz="4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762000"/>
            <a:ext cx="8305800" cy="5410200"/>
          </a:xfrm>
        </p:spPr>
        <p:txBody>
          <a:bodyPr/>
          <a:lstStyle/>
          <a:p>
            <a:pPr marL="342900" indent="-342900" algn="l" eaLnBrk="1" hangingPunct="1">
              <a:buFont typeface="Wingdings" pitchFamily="-84" charset="2"/>
              <a:buChar char="n"/>
            </a:pP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Show that the Schrodinger equation becomes Newton’s second law in the classical limit.  (15 points)</a:t>
            </a:r>
          </a:p>
          <a:p>
            <a:pPr marL="342900" indent="-342900" algn="l" eaLnBrk="1" hangingPunct="1">
              <a:buFont typeface="Wingdings" pitchFamily="-84" charset="2"/>
              <a:buChar char="n"/>
            </a:pP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Deadline Monday, Apr. </a:t>
            </a: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1, 2014</a:t>
            </a:r>
          </a:p>
          <a:p>
            <a:pPr marL="342900" indent="-342900" algn="l" eaLnBrk="1" hangingPunct="1">
              <a:buFont typeface="Wingdings" pitchFamily="-84" charset="2"/>
              <a:buChar char="n"/>
            </a:pP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You MUST have your own answers!</a:t>
            </a:r>
          </a:p>
          <a:p>
            <a:pPr marL="342900" indent="-342900" algn="l" eaLnBrk="1" hangingPunct="1">
              <a:buFont typeface="Wingdings" pitchFamily="-84" charset="2"/>
              <a:buChar char="n"/>
            </a:pPr>
            <a:endParaRPr lang="en-US" sz="36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Apr. 2, 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783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838200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How does this correspond to Classical Mech.?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277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914400"/>
            <a:ext cx="8763000" cy="4876800"/>
          </a:xfrm>
          <a:noFill/>
        </p:spPr>
        <p:txBody>
          <a:bodyPr/>
          <a:lstStyle/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What is the probability of finding a particle in a box of length L?</a:t>
            </a:r>
          </a:p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Bohr’s </a:t>
            </a:r>
            <a:r>
              <a:rPr lang="en-US" sz="2800" b="1" u="sng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correspondence principle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says that QM and CM must correspond to each other!   When?</a:t>
            </a:r>
          </a:p>
          <a:p>
            <a:pPr lvl="1" eaLnBrk="1" hangingPunct="1"/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When 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becomes large, the QM approaches to CM</a:t>
            </a:r>
          </a:p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So when 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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∞, the probability of finding a particle in a box of length L is </a:t>
            </a: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/>
            </a:r>
            <a:b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</a:b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Which is identical to the CM probability!!</a:t>
            </a:r>
          </a:p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One can also see this from the plot of P!</a:t>
            </a: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Apr. 2,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48845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396549"/>
              </p:ext>
            </p:extLst>
          </p:nvPr>
        </p:nvGraphicFramePr>
        <p:xfrm>
          <a:off x="636588" y="3946525"/>
          <a:ext cx="33020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179" name="Equation" r:id="rId3" imgW="2006600" imgH="292100" progId="Equation.DSMT4">
                  <p:embed/>
                </p:oleObj>
              </mc:Choice>
              <mc:Fallback>
                <p:oleObj name="Equation" r:id="rId3" imgW="20066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8" y="3946525"/>
                        <a:ext cx="33020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6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178538"/>
              </p:ext>
            </p:extLst>
          </p:nvPr>
        </p:nvGraphicFramePr>
        <p:xfrm>
          <a:off x="7848600" y="3810000"/>
          <a:ext cx="1025525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180" name="Equation" r:id="rId5" imgW="622300" imgH="393700" progId="Equation.DSMT4">
                  <p:embed/>
                </p:oleObj>
              </mc:Choice>
              <mc:Fallback>
                <p:oleObj name="Equation" r:id="rId5" imgW="622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3810000"/>
                        <a:ext cx="1025525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 descr="Screen Shot 2012-10-17 at 10.42.19 AM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4495800"/>
            <a:ext cx="1955800" cy="2324100"/>
          </a:xfrm>
          <a:prstGeom prst="rect">
            <a:avLst/>
          </a:prstGeom>
        </p:spPr>
      </p:pic>
      <p:graphicFrame>
        <p:nvGraphicFramePr>
          <p:cNvPr id="488463" name="Object 15"/>
          <p:cNvGraphicFramePr>
            <a:graphicFrameLocks noChangeAspect="1"/>
          </p:cNvGraphicFramePr>
          <p:nvPr/>
        </p:nvGraphicFramePr>
        <p:xfrm>
          <a:off x="8686800" y="838200"/>
          <a:ext cx="271463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181" name="Equation" r:id="rId8" imgW="165100" imgH="393700" progId="Equation.DSMT4">
                  <p:embed/>
                </p:oleObj>
              </mc:Choice>
              <mc:Fallback>
                <p:oleObj name="Equation" r:id="rId8" imgW="165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0" y="838200"/>
                        <a:ext cx="271463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84760"/>
              </p:ext>
            </p:extLst>
          </p:nvPr>
        </p:nvGraphicFramePr>
        <p:xfrm>
          <a:off x="3881438" y="3810000"/>
          <a:ext cx="1985962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182" name="Equation" r:id="rId10" imgW="1206500" imgH="431800" progId="Equation.DSMT4">
                  <p:embed/>
                </p:oleObj>
              </mc:Choice>
              <mc:Fallback>
                <p:oleObj name="Equation" r:id="rId10" imgW="12065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1438" y="3810000"/>
                        <a:ext cx="1985962" cy="70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1672516"/>
              </p:ext>
            </p:extLst>
          </p:nvPr>
        </p:nvGraphicFramePr>
        <p:xfrm>
          <a:off x="5891212" y="3810000"/>
          <a:ext cx="1881188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183" name="Equation" r:id="rId12" imgW="1143000" imgH="457200" progId="Equation.DSMT4">
                  <p:embed/>
                </p:oleObj>
              </mc:Choice>
              <mc:Fallback>
                <p:oleObj name="Equation" r:id="rId12" imgW="1143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1212" y="3810000"/>
                        <a:ext cx="1881188" cy="750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08023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1387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etails of the computation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Apr. 2, 2014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0807625"/>
              </p:ext>
            </p:extLst>
          </p:nvPr>
        </p:nvGraphicFramePr>
        <p:xfrm>
          <a:off x="1143000" y="1981200"/>
          <a:ext cx="1789113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" name="Equation" r:id="rId3" imgW="774700" imgH="393700" progId="Equation.DSMT4">
                  <p:embed/>
                </p:oleObj>
              </mc:Choice>
              <mc:Fallback>
                <p:oleObj name="Equation" r:id="rId3" imgW="774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981200"/>
                        <a:ext cx="1789113" cy="9096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20631"/>
              </p:ext>
            </p:extLst>
          </p:nvPr>
        </p:nvGraphicFramePr>
        <p:xfrm>
          <a:off x="866775" y="850900"/>
          <a:ext cx="2638425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" name="Equation" r:id="rId5" imgW="1143000" imgH="457200" progId="Equation.DSMT4">
                  <p:embed/>
                </p:oleObj>
              </mc:Choice>
              <mc:Fallback>
                <p:oleObj name="Equation" r:id="rId5" imgW="1143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775" y="850900"/>
                        <a:ext cx="2638425" cy="10541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806637"/>
              </p:ext>
            </p:extLst>
          </p:nvPr>
        </p:nvGraphicFramePr>
        <p:xfrm>
          <a:off x="801688" y="3048000"/>
          <a:ext cx="3986213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" name="Equation" r:id="rId7" imgW="1727200" imgH="393700" progId="Equation.DSMT4">
                  <p:embed/>
                </p:oleObj>
              </mc:Choice>
              <mc:Fallback>
                <p:oleObj name="Equation" r:id="rId7" imgW="17272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688" y="3048000"/>
                        <a:ext cx="3986213" cy="9096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512268"/>
              </p:ext>
            </p:extLst>
          </p:nvPr>
        </p:nvGraphicFramePr>
        <p:xfrm>
          <a:off x="801688" y="4049713"/>
          <a:ext cx="3898900" cy="105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" name="Equation" r:id="rId9" imgW="1689100" imgH="457200" progId="Equation.DSMT4">
                  <p:embed/>
                </p:oleObj>
              </mc:Choice>
              <mc:Fallback>
                <p:oleObj name="Equation" r:id="rId9" imgW="1689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688" y="4049713"/>
                        <a:ext cx="3898900" cy="10556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4237109"/>
              </p:ext>
            </p:extLst>
          </p:nvPr>
        </p:nvGraphicFramePr>
        <p:xfrm>
          <a:off x="801688" y="5105400"/>
          <a:ext cx="2932112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" name="Equation" r:id="rId11" imgW="1270000" imgH="406400" progId="Equation.DSMT4">
                  <p:embed/>
                </p:oleObj>
              </mc:Choice>
              <mc:Fallback>
                <p:oleObj name="Equation" r:id="rId11" imgW="12700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688" y="5105400"/>
                        <a:ext cx="2932112" cy="9382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639185"/>
              </p:ext>
            </p:extLst>
          </p:nvPr>
        </p:nvGraphicFramePr>
        <p:xfrm>
          <a:off x="3575050" y="914400"/>
          <a:ext cx="290195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" name="Equation" r:id="rId13" imgW="1257300" imgH="393700" progId="Equation.DSMT4">
                  <p:embed/>
                </p:oleObj>
              </mc:Choice>
              <mc:Fallback>
                <p:oleObj name="Equation" r:id="rId13" imgW="1257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050" y="914400"/>
                        <a:ext cx="2901950" cy="9080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037638"/>
              </p:ext>
            </p:extLst>
          </p:nvPr>
        </p:nvGraphicFramePr>
        <p:xfrm>
          <a:off x="4600575" y="4114800"/>
          <a:ext cx="3400425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5" name="Equation" r:id="rId15" imgW="1473200" imgH="393700" progId="Equation.DSMT4">
                  <p:embed/>
                </p:oleObj>
              </mc:Choice>
              <mc:Fallback>
                <p:oleObj name="Equation" r:id="rId15" imgW="14732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0575" y="4114800"/>
                        <a:ext cx="3400425" cy="9096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7895135"/>
              </p:ext>
            </p:extLst>
          </p:nvPr>
        </p:nvGraphicFramePr>
        <p:xfrm>
          <a:off x="3810000" y="5105400"/>
          <a:ext cx="1554162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6" name="Equation" r:id="rId17" imgW="673100" imgH="419100" progId="Equation.DSMT4">
                  <p:embed/>
                </p:oleObj>
              </mc:Choice>
              <mc:Fallback>
                <p:oleObj name="Equation" r:id="rId17" imgW="673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105400"/>
                        <a:ext cx="1554162" cy="9667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64879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09600"/>
            <a:ext cx="8534400" cy="9144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sz="2800" dirty="0" smtClean="0">
                <a:cs typeface="ＭＳ Ｐゴシック" pitchFamily="-84" charset="-128"/>
              </a:rPr>
              <a:t>Determine the expectation values for </a:t>
            </a:r>
            <a:r>
              <a:rPr lang="en-US" sz="2800" dirty="0" err="1" smtClean="0">
                <a:cs typeface="ＭＳ Ｐゴシック" pitchFamily="-84" charset="-128"/>
              </a:rPr>
              <a:t>x</a:t>
            </a:r>
            <a:r>
              <a:rPr lang="en-US" sz="2800" dirty="0" smtClean="0">
                <a:cs typeface="ＭＳ Ｐゴシック" pitchFamily="-84" charset="-128"/>
              </a:rPr>
              <a:t>, x</a:t>
            </a:r>
            <a:r>
              <a:rPr lang="en-US" sz="2800" baseline="30000" dirty="0" smtClean="0">
                <a:cs typeface="ＭＳ Ｐゴシック" pitchFamily="-84" charset="-128"/>
              </a:rPr>
              <a:t>2</a:t>
            </a:r>
            <a:r>
              <a:rPr lang="en-US" sz="2800" dirty="0" smtClean="0">
                <a:cs typeface="ＭＳ Ｐゴシック" pitchFamily="-84" charset="-128"/>
              </a:rPr>
              <a:t>, </a:t>
            </a:r>
            <a:r>
              <a:rPr lang="en-US" sz="2800" dirty="0" err="1" smtClean="0">
                <a:cs typeface="ＭＳ Ｐゴシック" pitchFamily="-84" charset="-128"/>
              </a:rPr>
              <a:t>p</a:t>
            </a:r>
            <a:r>
              <a:rPr lang="en-US" sz="2800" dirty="0" smtClean="0">
                <a:cs typeface="ＭＳ Ｐゴシック" pitchFamily="-84" charset="-128"/>
              </a:rPr>
              <a:t> and p</a:t>
            </a:r>
            <a:r>
              <a:rPr lang="en-US" sz="2800" baseline="30000" dirty="0" smtClean="0">
                <a:cs typeface="ＭＳ Ｐゴシック" pitchFamily="-84" charset="-128"/>
              </a:rPr>
              <a:t>2</a:t>
            </a:r>
            <a:r>
              <a:rPr lang="en-US" sz="2800" dirty="0" smtClean="0">
                <a:cs typeface="ＭＳ Ｐゴシック" pitchFamily="-84" charset="-128"/>
              </a:rPr>
              <a:t> of a particle in an infinite square well for the first excited state. </a:t>
            </a:r>
            <a:endParaRPr lang="en-US" sz="2800" dirty="0">
              <a:cs typeface="Symbol" charset="2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cs typeface="ＭＳ Ｐゴシック" pitchFamily="-84" charset="-128"/>
              </a:rPr>
              <a:t>Ex 6.8: Expectation values inside a box</a:t>
            </a:r>
            <a:endParaRPr lang="en-US" sz="4000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Apr. 2,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9" name="Rectangle 35"/>
          <p:cNvSpPr txBox="1">
            <a:spLocks noChangeArrowheads="1"/>
          </p:cNvSpPr>
          <p:nvPr/>
        </p:nvSpPr>
        <p:spPr bwMode="auto">
          <a:xfrm>
            <a:off x="304800" y="1600200"/>
            <a:ext cx="7391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What is the wave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 function of the first excited state? 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Symbol" charset="2"/>
            </a:endParaRPr>
          </a:p>
        </p:txBody>
      </p:sp>
      <p:sp>
        <p:nvSpPr>
          <p:cNvPr id="20" name="Rectangle 35"/>
          <p:cNvSpPr txBox="1">
            <a:spLocks noChangeArrowheads="1"/>
          </p:cNvSpPr>
          <p:nvPr/>
        </p:nvSpPr>
        <p:spPr bwMode="auto">
          <a:xfrm>
            <a:off x="7162800" y="1600200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err="1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n</a:t>
            </a:r>
            <a:r>
              <a:rPr lang="en-US" sz="2800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=?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Symbol" charset="2"/>
            </a:endParaRPr>
          </a:p>
        </p:txBody>
      </p:sp>
      <p:sp>
        <p:nvSpPr>
          <p:cNvPr id="21" name="Rectangle 35"/>
          <p:cNvSpPr txBox="1">
            <a:spLocks noChangeArrowheads="1"/>
          </p:cNvSpPr>
          <p:nvPr/>
        </p:nvSpPr>
        <p:spPr bwMode="auto">
          <a:xfrm>
            <a:off x="7848600" y="1600200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noProof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2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Symbol" charset="2"/>
            </a:endParaRPr>
          </a:p>
        </p:txBody>
      </p:sp>
      <p:graphicFrame>
        <p:nvGraphicFramePr>
          <p:cNvPr id="50894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105890"/>
              </p:ext>
            </p:extLst>
          </p:nvPr>
        </p:nvGraphicFramePr>
        <p:xfrm>
          <a:off x="533400" y="2305050"/>
          <a:ext cx="957263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23" name="Equation" r:id="rId3" imgW="635000" imgH="228600" progId="Equation.DSMT4">
                  <p:embed/>
                </p:oleObj>
              </mc:Choice>
              <mc:Fallback>
                <p:oleObj name="Equation" r:id="rId3" imgW="635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305050"/>
                        <a:ext cx="957263" cy="344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894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0295172"/>
              </p:ext>
            </p:extLst>
          </p:nvPr>
        </p:nvGraphicFramePr>
        <p:xfrm>
          <a:off x="533400" y="2962275"/>
          <a:ext cx="7842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24" name="Equation" r:id="rId5" imgW="520700" imgH="241300" progId="Equation.DSMT4">
                  <p:embed/>
                </p:oleObj>
              </mc:Choice>
              <mc:Fallback>
                <p:oleObj name="Equation" r:id="rId5" imgW="520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962275"/>
                        <a:ext cx="784225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894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449924"/>
              </p:ext>
            </p:extLst>
          </p:nvPr>
        </p:nvGraphicFramePr>
        <p:xfrm>
          <a:off x="473075" y="3617912"/>
          <a:ext cx="898525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25" name="Equation" r:id="rId7" imgW="596900" imgH="279400" progId="Equation.DSMT4">
                  <p:embed/>
                </p:oleObj>
              </mc:Choice>
              <mc:Fallback>
                <p:oleObj name="Equation" r:id="rId7" imgW="596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" y="3617912"/>
                        <a:ext cx="898525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894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9339208"/>
              </p:ext>
            </p:extLst>
          </p:nvPr>
        </p:nvGraphicFramePr>
        <p:xfrm>
          <a:off x="492125" y="4356100"/>
          <a:ext cx="803275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26" name="Equation" r:id="rId9" imgW="533400" imgH="241300" progId="Equation.DSMT4">
                  <p:embed/>
                </p:oleObj>
              </mc:Choice>
              <mc:Fallback>
                <p:oleObj name="Equation" r:id="rId9" imgW="533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" y="4356100"/>
                        <a:ext cx="803275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894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759533"/>
              </p:ext>
            </p:extLst>
          </p:nvPr>
        </p:nvGraphicFramePr>
        <p:xfrm>
          <a:off x="457200" y="5073650"/>
          <a:ext cx="917575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27" name="Equation" r:id="rId11" imgW="609600" imgH="279400" progId="Equation.DSMT4">
                  <p:embed/>
                </p:oleObj>
              </mc:Choice>
              <mc:Fallback>
                <p:oleObj name="Equation" r:id="rId11" imgW="6096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073650"/>
                        <a:ext cx="917575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894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3379497"/>
              </p:ext>
            </p:extLst>
          </p:nvPr>
        </p:nvGraphicFramePr>
        <p:xfrm>
          <a:off x="457200" y="5794375"/>
          <a:ext cx="496887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28" name="Equation" r:id="rId13" imgW="330200" imgH="203200" progId="Equation.DSMT4">
                  <p:embed/>
                </p:oleObj>
              </mc:Choice>
              <mc:Fallback>
                <p:oleObj name="Equation" r:id="rId13" imgW="330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794375"/>
                        <a:ext cx="496887" cy="306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691755"/>
              </p:ext>
            </p:extLst>
          </p:nvPr>
        </p:nvGraphicFramePr>
        <p:xfrm>
          <a:off x="1422400" y="2133600"/>
          <a:ext cx="139700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29" name="Equation" r:id="rId15" imgW="927100" imgH="457200" progId="Equation.DSMT4">
                  <p:embed/>
                </p:oleObj>
              </mc:Choice>
              <mc:Fallback>
                <p:oleObj name="Equation" r:id="rId15" imgW="927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2133600"/>
                        <a:ext cx="1397000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635965"/>
              </p:ext>
            </p:extLst>
          </p:nvPr>
        </p:nvGraphicFramePr>
        <p:xfrm>
          <a:off x="1295400" y="2895600"/>
          <a:ext cx="2105025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30" name="Equation" r:id="rId17" imgW="1397000" imgH="330200" progId="Equation.DSMT4">
                  <p:embed/>
                </p:oleObj>
              </mc:Choice>
              <mc:Fallback>
                <p:oleObj name="Equation" r:id="rId17" imgW="13970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895600"/>
                        <a:ext cx="2105025" cy="496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890187"/>
              </p:ext>
            </p:extLst>
          </p:nvPr>
        </p:nvGraphicFramePr>
        <p:xfrm>
          <a:off x="3429000" y="2819400"/>
          <a:ext cx="2103438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31" name="Equation" r:id="rId19" imgW="1397000" imgH="431800" progId="Equation.DSMT4">
                  <p:embed/>
                </p:oleObj>
              </mc:Choice>
              <mc:Fallback>
                <p:oleObj name="Equation" r:id="rId19" imgW="13970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819400"/>
                        <a:ext cx="2103438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837602"/>
              </p:ext>
            </p:extLst>
          </p:nvPr>
        </p:nvGraphicFramePr>
        <p:xfrm>
          <a:off x="5541962" y="2819400"/>
          <a:ext cx="249238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32" name="Equation" r:id="rId21" imgW="165100" imgH="393700" progId="Equation.DSMT4">
                  <p:embed/>
                </p:oleObj>
              </mc:Choice>
              <mc:Fallback>
                <p:oleObj name="Equation" r:id="rId21" imgW="165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1962" y="2819400"/>
                        <a:ext cx="249238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070746"/>
              </p:ext>
            </p:extLst>
          </p:nvPr>
        </p:nvGraphicFramePr>
        <p:xfrm>
          <a:off x="1371600" y="3505200"/>
          <a:ext cx="2198688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33" name="Equation" r:id="rId23" imgW="1460500" imgH="431800" progId="Equation.DSMT4">
                  <p:embed/>
                </p:oleObj>
              </mc:Choice>
              <mc:Fallback>
                <p:oleObj name="Equation" r:id="rId23" imgW="14605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505200"/>
                        <a:ext cx="2198688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2461661"/>
              </p:ext>
            </p:extLst>
          </p:nvPr>
        </p:nvGraphicFramePr>
        <p:xfrm>
          <a:off x="3578225" y="3657600"/>
          <a:ext cx="688975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34" name="Equation" r:id="rId25" imgW="457200" imgH="190500" progId="Equation.DSMT4">
                  <p:embed/>
                </p:oleObj>
              </mc:Choice>
              <mc:Fallback>
                <p:oleObj name="Equation" r:id="rId25" imgW="4572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8225" y="3657600"/>
                        <a:ext cx="688975" cy="287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443794"/>
              </p:ext>
            </p:extLst>
          </p:nvPr>
        </p:nvGraphicFramePr>
        <p:xfrm>
          <a:off x="1277937" y="4191000"/>
          <a:ext cx="3827463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35" name="Equation" r:id="rId27" imgW="2540000" imgH="457200" progId="Equation.DSMT4">
                  <p:embed/>
                </p:oleObj>
              </mc:Choice>
              <mc:Fallback>
                <p:oleObj name="Equation" r:id="rId27" imgW="2540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7937" y="4191000"/>
                        <a:ext cx="3827463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6327913"/>
              </p:ext>
            </p:extLst>
          </p:nvPr>
        </p:nvGraphicFramePr>
        <p:xfrm>
          <a:off x="5070475" y="4191000"/>
          <a:ext cx="3540125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36" name="Equation" r:id="rId29" imgW="2349500" imgH="431800" progId="Equation.DSMT4">
                  <p:embed/>
                </p:oleObj>
              </mc:Choice>
              <mc:Fallback>
                <p:oleObj name="Equation" r:id="rId29" imgW="23495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0475" y="4191000"/>
                        <a:ext cx="3540125" cy="649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8267434"/>
              </p:ext>
            </p:extLst>
          </p:nvPr>
        </p:nvGraphicFramePr>
        <p:xfrm>
          <a:off x="8572500" y="4419600"/>
          <a:ext cx="190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37" name="Equation" r:id="rId31" imgW="127000" imgH="152400" progId="Equation.DSMT4">
                  <p:embed/>
                </p:oleObj>
              </mc:Choice>
              <mc:Fallback>
                <p:oleObj name="Equation" r:id="rId31" imgW="127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0" y="4419600"/>
                        <a:ext cx="1905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1212479"/>
              </p:ext>
            </p:extLst>
          </p:nvPr>
        </p:nvGraphicFramePr>
        <p:xfrm>
          <a:off x="1371600" y="4953000"/>
          <a:ext cx="4017963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38" name="Equation" r:id="rId33" imgW="2667000" imgH="457200" progId="Equation.DSMT4">
                  <p:embed/>
                </p:oleObj>
              </mc:Choice>
              <mc:Fallback>
                <p:oleObj name="Equation" r:id="rId33" imgW="2667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953000"/>
                        <a:ext cx="4017963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2761235"/>
              </p:ext>
            </p:extLst>
          </p:nvPr>
        </p:nvGraphicFramePr>
        <p:xfrm>
          <a:off x="5378450" y="4953000"/>
          <a:ext cx="285115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39" name="Equation" r:id="rId35" imgW="1892300" imgH="457200" progId="Equation.DSMT4">
                  <p:embed/>
                </p:oleObj>
              </mc:Choice>
              <mc:Fallback>
                <p:oleObj name="Equation" r:id="rId35" imgW="18923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8450" y="4953000"/>
                        <a:ext cx="2851150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281544"/>
              </p:ext>
            </p:extLst>
          </p:nvPr>
        </p:nvGraphicFramePr>
        <p:xfrm>
          <a:off x="8226425" y="4953000"/>
          <a:ext cx="68897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40" name="Equation" r:id="rId37" imgW="457200" imgH="419100" progId="Equation.DSMT4">
                  <p:embed/>
                </p:oleObj>
              </mc:Choice>
              <mc:Fallback>
                <p:oleObj name="Equation" r:id="rId37" imgW="4572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6425" y="4953000"/>
                        <a:ext cx="688975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8315242"/>
              </p:ext>
            </p:extLst>
          </p:nvPr>
        </p:nvGraphicFramePr>
        <p:xfrm>
          <a:off x="914400" y="5641975"/>
          <a:ext cx="862013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41" name="Equation" r:id="rId39" imgW="571500" imgH="419100" progId="Equation.DSMT4">
                  <p:embed/>
                </p:oleObj>
              </mc:Choice>
              <mc:Fallback>
                <p:oleObj name="Equation" r:id="rId39" imgW="5715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641975"/>
                        <a:ext cx="862013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4993877"/>
              </p:ext>
            </p:extLst>
          </p:nvPr>
        </p:nvGraphicFramePr>
        <p:xfrm>
          <a:off x="1752600" y="5562600"/>
          <a:ext cx="76517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42" name="Equation" r:id="rId41" imgW="508000" imgH="457200" progId="Equation.DSMT4">
                  <p:embed/>
                </p:oleObj>
              </mc:Choice>
              <mc:Fallback>
                <p:oleObj name="Equation" r:id="rId41" imgW="508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562600"/>
                        <a:ext cx="765175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55711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09600"/>
            <a:ext cx="8534400" cy="9144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sz="2400" dirty="0" smtClean="0">
                <a:cs typeface="ＭＳ Ｐゴシック" pitchFamily="-84" charset="-128"/>
              </a:rPr>
              <a:t>A typical diameter of a nucleus is about 10</a:t>
            </a:r>
            <a:r>
              <a:rPr lang="en-US" sz="2400" baseline="30000" dirty="0" smtClean="0">
                <a:cs typeface="ＭＳ Ｐゴシック" pitchFamily="-84" charset="-128"/>
              </a:rPr>
              <a:t>-14</a:t>
            </a:r>
            <a:r>
              <a:rPr lang="en-US" sz="2400" dirty="0" smtClean="0">
                <a:cs typeface="ＭＳ Ｐゴシック" pitchFamily="-84" charset="-128"/>
              </a:rPr>
              <a:t>m. Use the infinite square-well potential to calculate the transition energy from the first excited state to the ground state for a proton confined to the nucleus.</a:t>
            </a:r>
            <a:endParaRPr lang="en-US" sz="2400" dirty="0">
              <a:cs typeface="Symbol" charset="2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cs typeface="ＭＳ Ｐゴシック" pitchFamily="-84" charset="-128"/>
              </a:rPr>
              <a:t>Ex 6.9: Proton Transition Energy</a:t>
            </a:r>
            <a:endParaRPr lang="en-US" sz="4000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Apr. 2,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9" name="Rectangle 35"/>
          <p:cNvSpPr txBox="1">
            <a:spLocks noChangeArrowheads="1"/>
          </p:cNvSpPr>
          <p:nvPr/>
        </p:nvSpPr>
        <p:spPr bwMode="auto">
          <a:xfrm>
            <a:off x="304800" y="1828800"/>
            <a:ext cx="464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The energ</a:t>
            </a:r>
            <a:r>
              <a:rPr lang="en-US" sz="2800" kern="0" noProof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y </a:t>
            </a:r>
            <a:r>
              <a:rPr lang="en-US" sz="2800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of the state </a:t>
            </a:r>
            <a:r>
              <a:rPr lang="en-US" sz="2800" kern="0" dirty="0" err="1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n</a:t>
            </a:r>
            <a:r>
              <a:rPr lang="en-US" sz="2800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 is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Symbol" charset="2"/>
            </a:endParaRPr>
          </a:p>
        </p:txBody>
      </p:sp>
      <p:sp>
        <p:nvSpPr>
          <p:cNvPr id="20" name="Rectangle 35"/>
          <p:cNvSpPr txBox="1">
            <a:spLocks noChangeArrowheads="1"/>
          </p:cNvSpPr>
          <p:nvPr/>
        </p:nvSpPr>
        <p:spPr bwMode="auto">
          <a:xfrm>
            <a:off x="4419600" y="2590800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err="1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n</a:t>
            </a:r>
            <a:r>
              <a:rPr lang="en-US" sz="2800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=1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Symbol" charset="2"/>
            </a:endParaRPr>
          </a:p>
        </p:txBody>
      </p:sp>
      <p:graphicFrame>
        <p:nvGraphicFramePr>
          <p:cNvPr id="53044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4776626"/>
              </p:ext>
            </p:extLst>
          </p:nvPr>
        </p:nvGraphicFramePr>
        <p:xfrm>
          <a:off x="4051300" y="1682750"/>
          <a:ext cx="187325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323" name="Equation" r:id="rId3" imgW="863600" imgH="419100" progId="Equation.DSMT4">
                  <p:embed/>
                </p:oleObj>
              </mc:Choice>
              <mc:Fallback>
                <p:oleObj name="Equation" r:id="rId3" imgW="863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1300" y="1682750"/>
                        <a:ext cx="187325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35"/>
          <p:cNvSpPr txBox="1">
            <a:spLocks noChangeArrowheads="1"/>
          </p:cNvSpPr>
          <p:nvPr/>
        </p:nvSpPr>
        <p:spPr bwMode="auto">
          <a:xfrm>
            <a:off x="304800" y="2590800"/>
            <a:ext cx="426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What is </a:t>
            </a:r>
            <a:r>
              <a:rPr lang="en-US" sz="2800" kern="0" dirty="0" err="1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n</a:t>
            </a:r>
            <a:r>
              <a:rPr lang="en-US" sz="2800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 for the ground state?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Symbol" charset="2"/>
            </a:endParaRPr>
          </a:p>
        </p:txBody>
      </p:sp>
      <p:graphicFrame>
        <p:nvGraphicFramePr>
          <p:cNvPr id="53044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7722605"/>
              </p:ext>
            </p:extLst>
          </p:nvPr>
        </p:nvGraphicFramePr>
        <p:xfrm>
          <a:off x="544513" y="3124200"/>
          <a:ext cx="1449387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324" name="Equation" r:id="rId5" imgW="812800" imgH="419100" progId="Equation.DSMT4">
                  <p:embed/>
                </p:oleObj>
              </mc:Choice>
              <mc:Fallback>
                <p:oleObj name="Equation" r:id="rId5" imgW="8128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3" y="3124200"/>
                        <a:ext cx="1449387" cy="747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044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766048"/>
              </p:ext>
            </p:extLst>
          </p:nvPr>
        </p:nvGraphicFramePr>
        <p:xfrm>
          <a:off x="3168650" y="3124200"/>
          <a:ext cx="5776913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325" name="Equation" r:id="rId7" imgW="3238500" imgH="508000" progId="Equation.DSMT4">
                  <p:embed/>
                </p:oleObj>
              </mc:Choice>
              <mc:Fallback>
                <p:oleObj name="Equation" r:id="rId7" imgW="32385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650" y="3124200"/>
                        <a:ext cx="5776913" cy="906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044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856204"/>
              </p:ext>
            </p:extLst>
          </p:nvPr>
        </p:nvGraphicFramePr>
        <p:xfrm>
          <a:off x="685800" y="4511675"/>
          <a:ext cx="1766888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326" name="Equation" r:id="rId9" imgW="990600" imgH="419100" progId="Equation.DSMT4">
                  <p:embed/>
                </p:oleObj>
              </mc:Choice>
              <mc:Fallback>
                <p:oleObj name="Equation" r:id="rId9" imgW="990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511675"/>
                        <a:ext cx="1766888" cy="74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044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288453"/>
              </p:ext>
            </p:extLst>
          </p:nvPr>
        </p:nvGraphicFramePr>
        <p:xfrm>
          <a:off x="603250" y="5715000"/>
          <a:ext cx="2649538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327" name="Equation" r:id="rId11" imgW="1485900" imgH="203200" progId="Equation.DSMT4">
                  <p:embed/>
                </p:oleObj>
              </mc:Choice>
              <mc:Fallback>
                <p:oleObj name="Equation" r:id="rId11" imgW="1485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5715000"/>
                        <a:ext cx="2649538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35"/>
          <p:cNvSpPr txBox="1">
            <a:spLocks noChangeArrowheads="1"/>
          </p:cNvSpPr>
          <p:nvPr/>
        </p:nvSpPr>
        <p:spPr bwMode="auto">
          <a:xfrm>
            <a:off x="304800" y="3962400"/>
            <a:ext cx="472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What is </a:t>
            </a:r>
            <a:r>
              <a:rPr lang="en-US" sz="2800" kern="0" dirty="0" err="1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n</a:t>
            </a:r>
            <a:r>
              <a:rPr lang="en-US" sz="2800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 for the 1</a:t>
            </a:r>
            <a:r>
              <a:rPr lang="en-US" sz="2800" kern="0" baseline="3000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st</a:t>
            </a:r>
            <a:r>
              <a:rPr lang="en-US" sz="2800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 excited state?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Symbol" charset="2"/>
            </a:endParaRPr>
          </a:p>
        </p:txBody>
      </p:sp>
      <p:sp>
        <p:nvSpPr>
          <p:cNvPr id="23" name="Rectangle 35"/>
          <p:cNvSpPr txBox="1">
            <a:spLocks noChangeArrowheads="1"/>
          </p:cNvSpPr>
          <p:nvPr/>
        </p:nvSpPr>
        <p:spPr bwMode="auto">
          <a:xfrm>
            <a:off x="4876800" y="3962400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n=2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Symbol" charset="2"/>
            </a:endParaRPr>
          </a:p>
        </p:txBody>
      </p:sp>
      <p:sp>
        <p:nvSpPr>
          <p:cNvPr id="24" name="Rectangle 35"/>
          <p:cNvSpPr txBox="1">
            <a:spLocks noChangeArrowheads="1"/>
          </p:cNvSpPr>
          <p:nvPr/>
        </p:nvSpPr>
        <p:spPr bwMode="auto">
          <a:xfrm>
            <a:off x="457200" y="5181600"/>
            <a:ext cx="472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So the proton transition energy is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Symbol" charset="2"/>
            </a:endParaRPr>
          </a:p>
        </p:txBody>
      </p:sp>
      <p:graphicFrame>
        <p:nvGraphicFramePr>
          <p:cNvPr id="53044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3970760"/>
              </p:ext>
            </p:extLst>
          </p:nvPr>
        </p:nvGraphicFramePr>
        <p:xfrm>
          <a:off x="1958975" y="3124200"/>
          <a:ext cx="1154113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328" name="Equation" r:id="rId13" imgW="647700" imgH="419100" progId="Equation.DSMT4">
                  <p:embed/>
                </p:oleObj>
              </mc:Choice>
              <mc:Fallback>
                <p:oleObj name="Equation" r:id="rId13" imgW="647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8975" y="3124200"/>
                        <a:ext cx="1154113" cy="747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109888"/>
              </p:ext>
            </p:extLst>
          </p:nvPr>
        </p:nvGraphicFramePr>
        <p:xfrm>
          <a:off x="2438400" y="4724400"/>
          <a:ext cx="973138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329" name="Equation" r:id="rId15" imgW="546100" imgH="152400" progId="Equation.DSMT4">
                  <p:embed/>
                </p:oleObj>
              </mc:Choice>
              <mc:Fallback>
                <p:oleObj name="Equation" r:id="rId15" imgW="546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724400"/>
                        <a:ext cx="973138" cy="271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34887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47934</TotalTime>
  <Words>775</Words>
  <Application>Microsoft Macintosh PowerPoint</Application>
  <PresentationFormat>On-screen Show (4:3)</PresentationFormat>
  <Paragraphs>108</Paragraphs>
  <Slides>12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phys1443-spring02</vt:lpstr>
      <vt:lpstr>Equation</vt:lpstr>
      <vt:lpstr>MathType 6.0 Equation</vt:lpstr>
      <vt:lpstr>PHYS 3313 – Section 001 Lecture #19</vt:lpstr>
      <vt:lpstr>Announcements</vt:lpstr>
      <vt:lpstr>PowerPoint Presentation</vt:lpstr>
      <vt:lpstr>Reminder: Special Project #4</vt:lpstr>
      <vt:lpstr>Special project #5</vt:lpstr>
      <vt:lpstr>How does this correspond to Classical Mech.?</vt:lpstr>
      <vt:lpstr>Details of the computation</vt:lpstr>
      <vt:lpstr>Ex 6.8: Expectation values inside a box</vt:lpstr>
      <vt:lpstr>Ex 6.9: Proton Transition Energy</vt:lpstr>
      <vt:lpstr>Finite Square-Well Potential</vt:lpstr>
      <vt:lpstr>Finite Square-Well Solution</vt:lpstr>
      <vt:lpstr>Penetration Depth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1197</cp:revision>
  <dcterms:created xsi:type="dcterms:W3CDTF">2012-08-29T20:00:19Z</dcterms:created>
  <dcterms:modified xsi:type="dcterms:W3CDTF">2014-04-02T20:02:56Z</dcterms:modified>
</cp:coreProperties>
</file>