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77" r:id="rId2"/>
    <p:sldId id="624" r:id="rId3"/>
    <p:sldId id="878" r:id="rId4"/>
    <p:sldId id="826" r:id="rId5"/>
    <p:sldId id="876" r:id="rId6"/>
    <p:sldId id="849" r:id="rId7"/>
    <p:sldId id="877" r:id="rId8"/>
    <p:sldId id="850" r:id="rId9"/>
    <p:sldId id="851" r:id="rId10"/>
    <p:sldId id="852" r:id="rId11"/>
    <p:sldId id="853" r:id="rId12"/>
    <p:sldId id="854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12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.emf"/><Relationship Id="rId20" Type="http://schemas.openxmlformats.org/officeDocument/2006/relationships/image" Target="../media/image36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2" Type="http://schemas.openxmlformats.org/officeDocument/2006/relationships/image" Target="../media/image28.emf"/><Relationship Id="rId13" Type="http://schemas.openxmlformats.org/officeDocument/2006/relationships/image" Target="../media/image29.emf"/><Relationship Id="rId14" Type="http://schemas.openxmlformats.org/officeDocument/2006/relationships/image" Target="../media/image30.emf"/><Relationship Id="rId15" Type="http://schemas.openxmlformats.org/officeDocument/2006/relationships/image" Target="../media/image31.emf"/><Relationship Id="rId16" Type="http://schemas.openxmlformats.org/officeDocument/2006/relationships/image" Target="../media/image32.emf"/><Relationship Id="rId17" Type="http://schemas.openxmlformats.org/officeDocument/2006/relationships/image" Target="../media/image33.emf"/><Relationship Id="rId18" Type="http://schemas.openxmlformats.org/officeDocument/2006/relationships/image" Target="../media/image34.emf"/><Relationship Id="rId19" Type="http://schemas.openxmlformats.org/officeDocument/2006/relationships/image" Target="../media/image35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8E05E0-8736-0F4D-A724-73FFBDAA481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image" Target="../media/image51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2.jpe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5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8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4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5.emf"/><Relationship Id="rId10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image" Target="../media/image8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6.e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27.emf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28.emf"/><Relationship Id="rId27" Type="http://schemas.openxmlformats.org/officeDocument/2006/relationships/oleObject" Target="../embeddings/oleObject26.bin"/><Relationship Id="rId28" Type="http://schemas.openxmlformats.org/officeDocument/2006/relationships/image" Target="../media/image29.e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30" Type="http://schemas.openxmlformats.org/officeDocument/2006/relationships/image" Target="../media/image30.emf"/><Relationship Id="rId31" Type="http://schemas.openxmlformats.org/officeDocument/2006/relationships/oleObject" Target="../embeddings/oleObject28.bin"/><Relationship Id="rId32" Type="http://schemas.openxmlformats.org/officeDocument/2006/relationships/image" Target="../media/image31.emf"/><Relationship Id="rId9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9.emf"/><Relationship Id="rId33" Type="http://schemas.openxmlformats.org/officeDocument/2006/relationships/oleObject" Target="../embeddings/oleObject29.bin"/><Relationship Id="rId34" Type="http://schemas.openxmlformats.org/officeDocument/2006/relationships/image" Target="../media/image32.emf"/><Relationship Id="rId35" Type="http://schemas.openxmlformats.org/officeDocument/2006/relationships/oleObject" Target="../embeddings/oleObject30.bin"/><Relationship Id="rId36" Type="http://schemas.openxmlformats.org/officeDocument/2006/relationships/image" Target="../media/image33.emf"/><Relationship Id="rId10" Type="http://schemas.openxmlformats.org/officeDocument/2006/relationships/image" Target="../media/image20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4.emf"/><Relationship Id="rId19" Type="http://schemas.openxmlformats.org/officeDocument/2006/relationships/oleObject" Target="../embeddings/oleObject22.bin"/><Relationship Id="rId37" Type="http://schemas.openxmlformats.org/officeDocument/2006/relationships/oleObject" Target="../embeddings/oleObject31.bin"/><Relationship Id="rId38" Type="http://schemas.openxmlformats.org/officeDocument/2006/relationships/image" Target="../media/image34.emf"/><Relationship Id="rId39" Type="http://schemas.openxmlformats.org/officeDocument/2006/relationships/oleObject" Target="../embeddings/oleObject32.bin"/><Relationship Id="rId40" Type="http://schemas.openxmlformats.org/officeDocument/2006/relationships/image" Target="../media/image35.emf"/><Relationship Id="rId41" Type="http://schemas.openxmlformats.org/officeDocument/2006/relationships/oleObject" Target="../embeddings/oleObject33.bin"/><Relationship Id="rId42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9735" y="1531203"/>
            <a:ext cx="30165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5146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pitchFamily="-84" charset="0"/>
              </a:rPr>
              <a:t>Infinite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pitchFamily="-84" charset="0"/>
              </a:rPr>
              <a:t>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pitchFamily="-84" charset="0"/>
              </a:rPr>
              <a:t>Penetration Depth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pitchFamily="-84" charset="0"/>
              </a:rPr>
              <a:t>3D Infinite Potential Well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3434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Finite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Square-Well Potential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497388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finite square-well potential is</a:t>
            </a: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Schrödinger equation outside the finite well in regions I and III is</a:t>
            </a:r>
          </a:p>
          <a:p>
            <a:pPr eaLnBrk="1" hangingPunct="1">
              <a:lnSpc>
                <a:spcPct val="13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for regions I and III, or using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3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yields	    . The solution to this differential has exponentials of the form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400" baseline="30000" dirty="0" err="1">
                <a:latin typeface="Lucida Grande" pitchFamily="-84" charset="0"/>
                <a:ea typeface="ＭＳ Ｐゴシック" pitchFamily="-84" charset="-128"/>
                <a:cs typeface="ＭＳ Ｐゴシック" pitchFamily="-84" charset="-128"/>
              </a:rPr>
              <a:t>α</a:t>
            </a:r>
            <a:r>
              <a:rPr lang="en-US" sz="2400" baseline="30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400" baseline="30000" dirty="0" err="1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sz="2400" baseline="30000" dirty="0" err="1">
                <a:latin typeface="Lucida Grande" pitchFamily="-84" charset="0"/>
                <a:ea typeface="ＭＳ Ｐゴシック" pitchFamily="-84" charset="-128"/>
                <a:cs typeface="ＭＳ Ｐゴシック" pitchFamily="-84" charset="-128"/>
              </a:rPr>
              <a:t>α</a:t>
            </a:r>
            <a:r>
              <a:rPr lang="en-US" sz="2400" baseline="30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 In the region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&gt; L, we reject the positive exponential and in the region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&lt;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0,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reject the negative exponential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 Why?</a:t>
            </a:r>
          </a:p>
          <a:p>
            <a:pPr eaLnBrk="1" hangingPunct="1">
              <a:lnSpc>
                <a:spcPct val="13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graphicFrame>
        <p:nvGraphicFramePr>
          <p:cNvPr id="33801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79" name="Equation" r:id="rId5" imgW="101600" imgH="177800" progId="Equation.3">
                  <p:embed/>
                </p:oleObj>
              </mc:Choice>
              <mc:Fallback>
                <p:oleObj name="Equation" r:id="rId5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3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80" name="Equation" r:id="rId7" imgW="101600" imgH="177800" progId="Equation.DSMT4">
                  <p:embed/>
                </p:oleObj>
              </mc:Choice>
              <mc:Fallback>
                <p:oleObj name="Equation" r:id="rId7" imgW="101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7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1480"/>
              </p:ext>
            </p:extLst>
          </p:nvPr>
        </p:nvGraphicFramePr>
        <p:xfrm>
          <a:off x="4743450" y="609600"/>
          <a:ext cx="22891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81" name="Equation" r:id="rId9" imgW="1498600" imgH="698500" progId="Equation.DSMT4">
                  <p:embed/>
                </p:oleObj>
              </mc:Choice>
              <mc:Fallback>
                <p:oleObj name="Equation" r:id="rId9" imgW="14986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609600"/>
                        <a:ext cx="22891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312997"/>
              </p:ext>
            </p:extLst>
          </p:nvPr>
        </p:nvGraphicFramePr>
        <p:xfrm>
          <a:off x="784225" y="2057400"/>
          <a:ext cx="23923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82" name="Equation" r:id="rId11" imgW="1333500" imgH="444500" progId="Equation.DSMT4">
                  <p:embed/>
                </p:oleObj>
              </mc:Choice>
              <mc:Fallback>
                <p:oleObj name="Equation" r:id="rId11" imgW="1333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057400"/>
                        <a:ext cx="2392363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169354"/>
              </p:ext>
            </p:extLst>
          </p:nvPr>
        </p:nvGraphicFramePr>
        <p:xfrm>
          <a:off x="6488113" y="2286000"/>
          <a:ext cx="2324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83" name="Equation" r:id="rId13" imgW="1295400" imgH="241300" progId="Equation.DSMT4">
                  <p:embed/>
                </p:oleObj>
              </mc:Choice>
              <mc:Fallback>
                <p:oleObj name="Equation" r:id="rId13" imgW="1295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2286000"/>
                        <a:ext cx="23241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76262"/>
              </p:ext>
            </p:extLst>
          </p:nvPr>
        </p:nvGraphicFramePr>
        <p:xfrm>
          <a:off x="1600200" y="2751137"/>
          <a:ext cx="10747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84" name="Equation" r:id="rId15" imgW="749300" imgH="419100" progId="Equation.DSMT4">
                  <p:embed/>
                </p:oleObj>
              </mc:Choice>
              <mc:Fallback>
                <p:oleObj name="Equation" r:id="rId15" imgW="749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51137"/>
                        <a:ext cx="1074737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05758"/>
              </p:ext>
            </p:extLst>
          </p:nvPr>
        </p:nvGraphicFramePr>
        <p:xfrm>
          <a:off x="5280025" y="4267200"/>
          <a:ext cx="35433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85" name="Equation" r:id="rId17" imgW="1930400" imgH="241300" progId="Equation.DSMT4">
                  <p:embed/>
                </p:oleObj>
              </mc:Choice>
              <mc:Fallback>
                <p:oleObj name="Equation" r:id="rId17" imgW="1930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4267200"/>
                        <a:ext cx="35433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16680"/>
              </p:ext>
            </p:extLst>
          </p:nvPr>
        </p:nvGraphicFramePr>
        <p:xfrm>
          <a:off x="5280025" y="4800600"/>
          <a:ext cx="3752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86" name="Equation" r:id="rId19" imgW="2044700" imgH="241300" progId="Equation.DSMT4">
                  <p:embed/>
                </p:oleObj>
              </mc:Choice>
              <mc:Fallback>
                <p:oleObj name="Equation" r:id="rId19" imgW="204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4800600"/>
                        <a:ext cx="375285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62600" y="5410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333CC"/>
                </a:solidFill>
                <a:latin typeface="Arial Narrow"/>
                <a:cs typeface="Arial Narrow"/>
              </a:rPr>
              <a:t>This is because the wave function should be 0 as </a:t>
            </a:r>
            <a:r>
              <a:rPr lang="en-US" sz="1800" dirty="0" err="1" smtClean="0">
                <a:solidFill>
                  <a:srgbClr val="3333CC"/>
                </a:solidFill>
                <a:latin typeface="Arial Narrow"/>
                <a:cs typeface="Arial Narrow"/>
              </a:rPr>
              <a:t>x</a:t>
            </a:r>
            <a:r>
              <a:rPr lang="en-US" sz="1800" dirty="0" err="1" smtClean="0">
                <a:solidFill>
                  <a:srgbClr val="3333CC"/>
                </a:solidFill>
                <a:latin typeface="Arial Narrow"/>
                <a:cs typeface="Arial Narrow"/>
                <a:sym typeface="Wingdings"/>
              </a:rPr>
              <a:t>infinity</a:t>
            </a:r>
            <a:r>
              <a:rPr lang="en-US" sz="1800" dirty="0" smtClean="0">
                <a:solidFill>
                  <a:srgbClr val="3333CC"/>
                </a:solidFill>
                <a:latin typeface="Arial Narrow"/>
                <a:cs typeface="Arial Narrow"/>
                <a:sym typeface="Wingdings"/>
              </a:rPr>
              <a:t>.</a:t>
            </a:r>
            <a:endParaRPr lang="en-US" sz="1800" dirty="0">
              <a:solidFill>
                <a:srgbClr val="3333CC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82439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07388" cy="60198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Inside the square well, where the potential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is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zero and the particle is free,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equation becomes	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	          where 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Instead of a sinusoidal solution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we can write 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boundary conditions require that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	and the wave function must be smooth where the regions meet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Note that the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wave function is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nonzero outside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of the box.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Non-zero at the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boundary either..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What would the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energy look like?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Finite Square-Well Solution</a:t>
            </a:r>
          </a:p>
        </p:txBody>
      </p:sp>
      <p:pic>
        <p:nvPicPr>
          <p:cNvPr id="35847" name="Picture 21" descr="0605"/>
          <p:cNvPicPr preferRelativeResize="0">
            <a:picLocks noChangeAspect="1" noChangeArrowheads="1"/>
          </p:cNvPicPr>
          <p:nvPr/>
        </p:nvPicPr>
        <p:blipFill>
          <a:blip r:embed="rId3"/>
          <a:srcRect b="10109"/>
          <a:stretch>
            <a:fillRect/>
          </a:stretch>
        </p:blipFill>
        <p:spPr bwMode="auto">
          <a:xfrm>
            <a:off x="3048000" y="3733800"/>
            <a:ext cx="5486400" cy="263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720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97453"/>
              </p:ext>
            </p:extLst>
          </p:nvPr>
        </p:nvGraphicFramePr>
        <p:xfrm>
          <a:off x="3241675" y="990600"/>
          <a:ext cx="1533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5" name="Equation" r:id="rId4" imgW="812800" imgH="419100" progId="Equation.DSMT4">
                  <p:embed/>
                </p:oleObj>
              </mc:Choice>
              <mc:Fallback>
                <p:oleObj name="Equation" r:id="rId4" imgW="81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990600"/>
                        <a:ext cx="153352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09548"/>
              </p:ext>
            </p:extLst>
          </p:nvPr>
        </p:nvGraphicFramePr>
        <p:xfrm>
          <a:off x="5410200" y="11049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6" name="Equation" r:id="rId6" imgW="901700" imgH="279400" progId="Equation.DSMT4">
                  <p:embed/>
                </p:oleObj>
              </mc:Choice>
              <mc:Fallback>
                <p:oleObj name="Equation" r:id="rId6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1049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13700"/>
              </p:ext>
            </p:extLst>
          </p:nvPr>
        </p:nvGraphicFramePr>
        <p:xfrm>
          <a:off x="2251075" y="2209800"/>
          <a:ext cx="5649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7" name="Equation" r:id="rId8" imgW="2565400" imgH="241300" progId="Equation.DSMT4">
                  <p:embed/>
                </p:oleObj>
              </mc:Choice>
              <mc:Fallback>
                <p:oleObj name="Equation" r:id="rId8" imgW="2565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2209800"/>
                        <a:ext cx="56499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96864"/>
              </p:ext>
            </p:extLst>
          </p:nvPr>
        </p:nvGraphicFramePr>
        <p:xfrm>
          <a:off x="2249488" y="2971800"/>
          <a:ext cx="2370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8" name="Equation" r:id="rId10" imgW="1054100" imgH="203200" progId="Equation.DSMT4">
                  <p:embed/>
                </p:oleObj>
              </mc:Choice>
              <mc:Fallback>
                <p:oleObj name="Equation" r:id="rId10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2971800"/>
                        <a:ext cx="23701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02039"/>
              </p:ext>
            </p:extLst>
          </p:nvPr>
        </p:nvGraphicFramePr>
        <p:xfrm>
          <a:off x="4648200" y="2971800"/>
          <a:ext cx="3255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9" name="Equation" r:id="rId12" imgW="1447800" imgH="203200" progId="Equation.DSMT4">
                  <p:embed/>
                </p:oleObj>
              </mc:Choice>
              <mc:Fallback>
                <p:oleObj name="Equation" r:id="rId12" imgW="144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71800"/>
                        <a:ext cx="32559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667000" y="3733800"/>
            <a:ext cx="274320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23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Penetration Depth</a:t>
            </a:r>
          </a:p>
        </p:txBody>
      </p:sp>
      <p:sp>
        <p:nvSpPr>
          <p:cNvPr id="3686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2812"/>
            <a:ext cx="8383588" cy="449738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penetration depth is the distance outside the potential well where the probability significantly decreases. It is given by</a:t>
            </a:r>
          </a:p>
          <a:p>
            <a:pPr eaLnBrk="1" hangingPunct="1"/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It should not be surprising to find that the penetration distance that violates classical physics is proportional to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constant.</a:t>
            </a:r>
          </a:p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73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04080"/>
              </p:ext>
            </p:extLst>
          </p:nvPr>
        </p:nvGraphicFramePr>
        <p:xfrm>
          <a:off x="2057400" y="2590800"/>
          <a:ext cx="14414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1" name="Equation" r:id="rId3" imgW="609600" imgH="393700" progId="Equation.DSMT4">
                  <p:embed/>
                </p:oleObj>
              </mc:Choice>
              <mc:Fallback>
                <p:oleObj name="Equation" r:id="rId3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44145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65335"/>
              </p:ext>
            </p:extLst>
          </p:nvPr>
        </p:nvGraphicFramePr>
        <p:xfrm>
          <a:off x="3505200" y="2590800"/>
          <a:ext cx="21034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2" name="Equation" r:id="rId5" imgW="889000" imgH="482600" progId="Equation.DSMT4">
                  <p:embed/>
                </p:oleObj>
              </mc:Choice>
              <mc:Fallback>
                <p:oleObj name="Equation" r:id="rId5" imgW="889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590800"/>
                        <a:ext cx="210343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20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Research paper template has been uploaded onto the class web page link to research</a:t>
            </a:r>
            <a:endParaRPr lang="en-US" dirty="0"/>
          </a:p>
          <a:p>
            <a:pPr eaLnBrk="1" hangingPunct="1"/>
            <a:r>
              <a:rPr lang="en-US" dirty="0" smtClean="0"/>
              <a:t>Homework #4</a:t>
            </a:r>
            <a:endParaRPr lang="en-US" sz="2800" dirty="0"/>
          </a:p>
          <a:p>
            <a:pPr lvl="1" eaLnBrk="1" hangingPunct="1"/>
            <a:r>
              <a:rPr lang="en-US" dirty="0"/>
              <a:t>End of chapter problems on CH5: 8, 10, 16, 24, 26, 36 and </a:t>
            </a:r>
            <a:r>
              <a:rPr lang="en-US" dirty="0" smtClean="0"/>
              <a:t>47</a:t>
            </a:r>
          </a:p>
          <a:p>
            <a:pPr lvl="1" eaLnBrk="1" hangingPunct="1"/>
            <a:r>
              <a:rPr lang="en-US" dirty="0" smtClean="0"/>
              <a:t>Due Wednesday, Apr. 9</a:t>
            </a:r>
            <a:endParaRPr lang="en-US" sz="3600" dirty="0" smtClean="0"/>
          </a:p>
          <a:p>
            <a:pPr eaLnBrk="1" hangingPunct="1"/>
            <a:r>
              <a:rPr lang="en-US" dirty="0" smtClean="0"/>
              <a:t>Quiz #3 at the beginning of the class Monday, Apr. 7</a:t>
            </a:r>
          </a:p>
          <a:p>
            <a:pPr lvl="1" eaLnBrk="1" hangingPunct="1"/>
            <a:r>
              <a:rPr lang="en-US" dirty="0" smtClean="0"/>
              <a:t>Covers CH 5.1 through </a:t>
            </a:r>
            <a:r>
              <a:rPr lang="en-US" dirty="0" smtClean="0"/>
              <a:t>CH6.4</a:t>
            </a:r>
            <a:endParaRPr lang="en-US" dirty="0" smtClean="0"/>
          </a:p>
          <a:p>
            <a:pPr eaLnBrk="1" hangingPunct="1"/>
            <a:r>
              <a:rPr lang="en-US" dirty="0"/>
              <a:t>Special colloquium at 4pm, today for triple extra credit</a:t>
            </a:r>
          </a:p>
          <a:p>
            <a:pPr lvl="1" eaLnBrk="1" hangingPunct="1"/>
            <a:r>
              <a:rPr lang="en-US" dirty="0" smtClean="0"/>
              <a:t>Dr. Gerald </a:t>
            </a:r>
            <a:r>
              <a:rPr lang="en-US" dirty="0" err="1" smtClean="0"/>
              <a:t>Blazey</a:t>
            </a:r>
            <a:r>
              <a:rPr lang="en-US" dirty="0" smtClean="0"/>
              <a:t> of the White House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4-02 at 12.4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Reminder: Special Project #4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A[sin(kx-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t)+icos(kx-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)] is a good solution for the time-dependent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 wave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Due for this special project is Monday, Apr.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7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1, 2014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8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How does this correspond to Classical Mech.?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8763000" cy="48768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What is the probability of finding a particle in a box of length L?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Bohr’s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correspondence principle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says that QM and CM must correspond to each other!   When?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becomes large, the QM approaches to CM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 when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∞, the probability of finding a particle in a box of length L is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</a:b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Which is identical to the CM probability!!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One can also see this from the plot of P!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88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396549"/>
              </p:ext>
            </p:extLst>
          </p:nvPr>
        </p:nvGraphicFramePr>
        <p:xfrm>
          <a:off x="636588" y="3946525"/>
          <a:ext cx="3302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69" name="Equation" r:id="rId3" imgW="2006600" imgH="292100" progId="Equation.DSMT4">
                  <p:embed/>
                </p:oleObj>
              </mc:Choice>
              <mc:Fallback>
                <p:oleObj name="Equation" r:id="rId3" imgW="2006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946525"/>
                        <a:ext cx="33020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78538"/>
              </p:ext>
            </p:extLst>
          </p:nvPr>
        </p:nvGraphicFramePr>
        <p:xfrm>
          <a:off x="7848600" y="3810000"/>
          <a:ext cx="10255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70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810000"/>
                        <a:ext cx="10255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creen Shot 2012-10-17 at 10.42.1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95800"/>
            <a:ext cx="1955800" cy="2324100"/>
          </a:xfrm>
          <a:prstGeom prst="rect">
            <a:avLst/>
          </a:prstGeom>
        </p:spPr>
      </p:pic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8686800" y="838200"/>
          <a:ext cx="2714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71" name="Equation" r:id="rId8" imgW="165100" imgH="393700" progId="Equation.DSMT4">
                  <p:embed/>
                </p:oleObj>
              </mc:Choice>
              <mc:Fallback>
                <p:oleObj name="Equation" r:id="rId8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838200"/>
                        <a:ext cx="2714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760"/>
              </p:ext>
            </p:extLst>
          </p:nvPr>
        </p:nvGraphicFramePr>
        <p:xfrm>
          <a:off x="3881438" y="3810000"/>
          <a:ext cx="19859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72" name="Equation" r:id="rId10" imgW="1206500" imgH="431800" progId="Equation.DSMT4">
                  <p:embed/>
                </p:oleObj>
              </mc:Choice>
              <mc:Fallback>
                <p:oleObj name="Equation" r:id="rId10" imgW="1206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810000"/>
                        <a:ext cx="198596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672516"/>
              </p:ext>
            </p:extLst>
          </p:nvPr>
        </p:nvGraphicFramePr>
        <p:xfrm>
          <a:off x="5891212" y="3810000"/>
          <a:ext cx="18811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73" name="Equation" r:id="rId12" imgW="1143000" imgH="457200" progId="Equation.DSMT4">
                  <p:embed/>
                </p:oleObj>
              </mc:Choice>
              <mc:Fallback>
                <p:oleObj name="Equation" r:id="rId12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2" y="3810000"/>
                        <a:ext cx="18811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802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etails of the computation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07625"/>
              </p:ext>
            </p:extLst>
          </p:nvPr>
        </p:nvGraphicFramePr>
        <p:xfrm>
          <a:off x="1143000" y="1981200"/>
          <a:ext cx="17891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3" imgW="774700" imgH="393700" progId="Equation.DSMT4">
                  <p:embed/>
                </p:oleObj>
              </mc:Choice>
              <mc:Fallback>
                <p:oleObj name="Equation" r:id="rId3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1789113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0631"/>
              </p:ext>
            </p:extLst>
          </p:nvPr>
        </p:nvGraphicFramePr>
        <p:xfrm>
          <a:off x="866775" y="850900"/>
          <a:ext cx="26384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850900"/>
                        <a:ext cx="2638425" cy="1054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06637"/>
              </p:ext>
            </p:extLst>
          </p:nvPr>
        </p:nvGraphicFramePr>
        <p:xfrm>
          <a:off x="801688" y="3048000"/>
          <a:ext cx="39862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7" imgW="1727200" imgH="393700" progId="Equation.DSMT4">
                  <p:embed/>
                </p:oleObj>
              </mc:Choice>
              <mc:Fallback>
                <p:oleObj name="Equation" r:id="rId7" imgW="172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3048000"/>
                        <a:ext cx="3986213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12268"/>
              </p:ext>
            </p:extLst>
          </p:nvPr>
        </p:nvGraphicFramePr>
        <p:xfrm>
          <a:off x="801688" y="4049713"/>
          <a:ext cx="38989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9" imgW="1689100" imgH="457200" progId="Equation.DSMT4">
                  <p:embed/>
                </p:oleObj>
              </mc:Choice>
              <mc:Fallback>
                <p:oleObj name="Equation" r:id="rId9" imgW="168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049713"/>
                        <a:ext cx="3898900" cy="1055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37109"/>
              </p:ext>
            </p:extLst>
          </p:nvPr>
        </p:nvGraphicFramePr>
        <p:xfrm>
          <a:off x="801688" y="5105400"/>
          <a:ext cx="29321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11" imgW="1270000" imgH="406400" progId="Equation.DSMT4">
                  <p:embed/>
                </p:oleObj>
              </mc:Choice>
              <mc:Fallback>
                <p:oleObj name="Equation" r:id="rId11" imgW="1270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105400"/>
                        <a:ext cx="2932112" cy="938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39185"/>
              </p:ext>
            </p:extLst>
          </p:nvPr>
        </p:nvGraphicFramePr>
        <p:xfrm>
          <a:off x="3575050" y="914400"/>
          <a:ext cx="2901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13" imgW="1257300" imgH="393700" progId="Equation.DSMT4">
                  <p:embed/>
                </p:oleObj>
              </mc:Choice>
              <mc:Fallback>
                <p:oleObj name="Equation" r:id="rId13" imgW="1257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914400"/>
                        <a:ext cx="2901950" cy="90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37638"/>
              </p:ext>
            </p:extLst>
          </p:nvPr>
        </p:nvGraphicFramePr>
        <p:xfrm>
          <a:off x="4600575" y="4114800"/>
          <a:ext cx="34004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15" imgW="1473200" imgH="393700" progId="Equation.DSMT4">
                  <p:embed/>
                </p:oleObj>
              </mc:Choice>
              <mc:Fallback>
                <p:oleObj name="Equation" r:id="rId15" imgW="1473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4114800"/>
                        <a:ext cx="3400425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95135"/>
              </p:ext>
            </p:extLst>
          </p:nvPr>
        </p:nvGraphicFramePr>
        <p:xfrm>
          <a:off x="3810000" y="5105400"/>
          <a:ext cx="15541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17" imgW="673100" imgH="419100" progId="Equation.DSMT4">
                  <p:embed/>
                </p:oleObj>
              </mc:Choice>
              <mc:Fallback>
                <p:oleObj name="Equation" r:id="rId17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1554162" cy="966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487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Determine the expectation values for </a:t>
            </a:r>
            <a:r>
              <a:rPr lang="en-US" sz="2800" dirty="0" err="1" smtClean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, x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 err="1" smtClean="0">
                <a:cs typeface="ＭＳ Ｐゴシック" pitchFamily="-84" charset="-128"/>
              </a:rPr>
              <a:t>p</a:t>
            </a:r>
            <a:r>
              <a:rPr lang="en-US" sz="2800" dirty="0" smtClean="0">
                <a:cs typeface="ＭＳ Ｐゴシック" pitchFamily="-84" charset="-128"/>
              </a:rPr>
              <a:t> and p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 of a particle in an infinite square well for the first excited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6.8: Expectation values inside a box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6002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wave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function of the first excited state?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71628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1" name="Rectangle 35"/>
          <p:cNvSpPr txBox="1">
            <a:spLocks noChangeArrowheads="1"/>
          </p:cNvSpPr>
          <p:nvPr/>
        </p:nvSpPr>
        <p:spPr bwMode="auto">
          <a:xfrm>
            <a:off x="78486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089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05890"/>
              </p:ext>
            </p:extLst>
          </p:nvPr>
        </p:nvGraphicFramePr>
        <p:xfrm>
          <a:off x="533400" y="2305050"/>
          <a:ext cx="9572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3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05050"/>
                        <a:ext cx="957263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95172"/>
              </p:ext>
            </p:extLst>
          </p:nvPr>
        </p:nvGraphicFramePr>
        <p:xfrm>
          <a:off x="533400" y="2962275"/>
          <a:ext cx="7842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4" name="Equation" r:id="rId5" imgW="520700" imgH="241300" progId="Equation.DSMT4">
                  <p:embed/>
                </p:oleObj>
              </mc:Choice>
              <mc:Fallback>
                <p:oleObj name="Equation" r:id="rId5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62275"/>
                        <a:ext cx="7842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449924"/>
              </p:ext>
            </p:extLst>
          </p:nvPr>
        </p:nvGraphicFramePr>
        <p:xfrm>
          <a:off x="473075" y="3617912"/>
          <a:ext cx="8985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5" name="Equation" r:id="rId7" imgW="596900" imgH="279400" progId="Equation.DSMT4">
                  <p:embed/>
                </p:oleObj>
              </mc:Choice>
              <mc:Fallback>
                <p:oleObj name="Equation" r:id="rId7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617912"/>
                        <a:ext cx="8985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39208"/>
              </p:ext>
            </p:extLst>
          </p:nvPr>
        </p:nvGraphicFramePr>
        <p:xfrm>
          <a:off x="492125" y="4356100"/>
          <a:ext cx="8032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6" name="Equation" r:id="rId9" imgW="533400" imgH="241300" progId="Equation.DSMT4">
                  <p:embed/>
                </p:oleObj>
              </mc:Choice>
              <mc:Fallback>
                <p:oleObj name="Equation" r:id="rId9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356100"/>
                        <a:ext cx="8032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59533"/>
              </p:ext>
            </p:extLst>
          </p:nvPr>
        </p:nvGraphicFramePr>
        <p:xfrm>
          <a:off x="457200" y="5073650"/>
          <a:ext cx="9175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7" name="Equation" r:id="rId11" imgW="609600" imgH="279400" progId="Equation.DSMT4">
                  <p:embed/>
                </p:oleObj>
              </mc:Choice>
              <mc:Fallback>
                <p:oleObj name="Equation" r:id="rId11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73650"/>
                        <a:ext cx="9175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79497"/>
              </p:ext>
            </p:extLst>
          </p:nvPr>
        </p:nvGraphicFramePr>
        <p:xfrm>
          <a:off x="457200" y="5794375"/>
          <a:ext cx="4968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8" name="Equation" r:id="rId13" imgW="330200" imgH="203200" progId="Equation.DSMT4">
                  <p:embed/>
                </p:oleObj>
              </mc:Choice>
              <mc:Fallback>
                <p:oleObj name="Equation" r:id="rId1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4375"/>
                        <a:ext cx="4968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91755"/>
              </p:ext>
            </p:extLst>
          </p:nvPr>
        </p:nvGraphicFramePr>
        <p:xfrm>
          <a:off x="1422400" y="2133600"/>
          <a:ext cx="139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9" name="Equation" r:id="rId15" imgW="927100" imgH="457200" progId="Equation.DSMT4">
                  <p:embed/>
                </p:oleObj>
              </mc:Choice>
              <mc:Fallback>
                <p:oleObj name="Equation" r:id="rId15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133600"/>
                        <a:ext cx="13970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35965"/>
              </p:ext>
            </p:extLst>
          </p:nvPr>
        </p:nvGraphicFramePr>
        <p:xfrm>
          <a:off x="1295400" y="2895600"/>
          <a:ext cx="21050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0" name="Equation" r:id="rId17" imgW="1397000" imgH="330200" progId="Equation.DSMT4">
                  <p:embed/>
                </p:oleObj>
              </mc:Choice>
              <mc:Fallback>
                <p:oleObj name="Equation" r:id="rId17" imgW="1397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21050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890187"/>
              </p:ext>
            </p:extLst>
          </p:nvPr>
        </p:nvGraphicFramePr>
        <p:xfrm>
          <a:off x="3429000" y="2819400"/>
          <a:ext cx="2103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1" name="Equation" r:id="rId19" imgW="1397000" imgH="431800" progId="Equation.DSMT4">
                  <p:embed/>
                </p:oleObj>
              </mc:Choice>
              <mc:Fallback>
                <p:oleObj name="Equation" r:id="rId19" imgW="1397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9400"/>
                        <a:ext cx="21034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37602"/>
              </p:ext>
            </p:extLst>
          </p:nvPr>
        </p:nvGraphicFramePr>
        <p:xfrm>
          <a:off x="5541962" y="2819400"/>
          <a:ext cx="2492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2" name="Equation" r:id="rId21" imgW="165100" imgH="393700" progId="Equation.DSMT4">
                  <p:embed/>
                </p:oleObj>
              </mc:Choice>
              <mc:Fallback>
                <p:oleObj name="Equation" r:id="rId21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2" y="2819400"/>
                        <a:ext cx="2492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070746"/>
              </p:ext>
            </p:extLst>
          </p:nvPr>
        </p:nvGraphicFramePr>
        <p:xfrm>
          <a:off x="1371600" y="3505200"/>
          <a:ext cx="2198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3" name="Equation" r:id="rId23" imgW="1460500" imgH="431800" progId="Equation.DSMT4">
                  <p:embed/>
                </p:oleObj>
              </mc:Choice>
              <mc:Fallback>
                <p:oleObj name="Equation" r:id="rId23" imgW="1460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21986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61661"/>
              </p:ext>
            </p:extLst>
          </p:nvPr>
        </p:nvGraphicFramePr>
        <p:xfrm>
          <a:off x="3578225" y="3657600"/>
          <a:ext cx="688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4" name="Equation" r:id="rId25" imgW="457200" imgH="190500" progId="Equation.DSMT4">
                  <p:embed/>
                </p:oleObj>
              </mc:Choice>
              <mc:Fallback>
                <p:oleObj name="Equation" r:id="rId25" imgW="457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657600"/>
                        <a:ext cx="6889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443794"/>
              </p:ext>
            </p:extLst>
          </p:nvPr>
        </p:nvGraphicFramePr>
        <p:xfrm>
          <a:off x="1277937" y="4191000"/>
          <a:ext cx="38274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5" name="Equation" r:id="rId27" imgW="2540000" imgH="457200" progId="Equation.DSMT4">
                  <p:embed/>
                </p:oleObj>
              </mc:Choice>
              <mc:Fallback>
                <p:oleObj name="Equation" r:id="rId27" imgW="254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7" y="4191000"/>
                        <a:ext cx="38274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27913"/>
              </p:ext>
            </p:extLst>
          </p:nvPr>
        </p:nvGraphicFramePr>
        <p:xfrm>
          <a:off x="5070475" y="4191000"/>
          <a:ext cx="35401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6" name="Equation" r:id="rId29" imgW="2349500" imgH="431800" progId="Equation.DSMT4">
                  <p:embed/>
                </p:oleObj>
              </mc:Choice>
              <mc:Fallback>
                <p:oleObj name="Equation" r:id="rId29" imgW="2349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191000"/>
                        <a:ext cx="35401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67434"/>
              </p:ext>
            </p:extLst>
          </p:nvPr>
        </p:nvGraphicFramePr>
        <p:xfrm>
          <a:off x="8572500" y="44196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7" name="Equation" r:id="rId31" imgW="127000" imgH="152400" progId="Equation.DSMT4">
                  <p:embed/>
                </p:oleObj>
              </mc:Choice>
              <mc:Fallback>
                <p:oleObj name="Equation" r:id="rId31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4419600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12479"/>
              </p:ext>
            </p:extLst>
          </p:nvPr>
        </p:nvGraphicFramePr>
        <p:xfrm>
          <a:off x="1371600" y="4953000"/>
          <a:ext cx="40179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8" name="Equation" r:id="rId33" imgW="2667000" imgH="457200" progId="Equation.DSMT4">
                  <p:embed/>
                </p:oleObj>
              </mc:Choice>
              <mc:Fallback>
                <p:oleObj name="Equation" r:id="rId33" imgW="266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40179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761235"/>
              </p:ext>
            </p:extLst>
          </p:nvPr>
        </p:nvGraphicFramePr>
        <p:xfrm>
          <a:off x="5378450" y="4953000"/>
          <a:ext cx="2851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9" name="Equation" r:id="rId35" imgW="1892300" imgH="457200" progId="Equation.DSMT4">
                  <p:embed/>
                </p:oleObj>
              </mc:Choice>
              <mc:Fallback>
                <p:oleObj name="Equation" r:id="rId35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953000"/>
                        <a:ext cx="28511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81544"/>
              </p:ext>
            </p:extLst>
          </p:nvPr>
        </p:nvGraphicFramePr>
        <p:xfrm>
          <a:off x="8226425" y="4953000"/>
          <a:ext cx="6889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0" name="Equation" r:id="rId37" imgW="457200" imgH="419100" progId="Equation.DSMT4">
                  <p:embed/>
                </p:oleObj>
              </mc:Choice>
              <mc:Fallback>
                <p:oleObj name="Equation" r:id="rId37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425" y="4953000"/>
                        <a:ext cx="6889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15242"/>
              </p:ext>
            </p:extLst>
          </p:nvPr>
        </p:nvGraphicFramePr>
        <p:xfrm>
          <a:off x="914400" y="5641975"/>
          <a:ext cx="862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1" name="Equation" r:id="rId39" imgW="571500" imgH="419100" progId="Equation.DSMT4">
                  <p:embed/>
                </p:oleObj>
              </mc:Choice>
              <mc:Fallback>
                <p:oleObj name="Equation" r:id="rId39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41975"/>
                        <a:ext cx="8620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993877"/>
              </p:ext>
            </p:extLst>
          </p:nvPr>
        </p:nvGraphicFramePr>
        <p:xfrm>
          <a:off x="1752600" y="5562600"/>
          <a:ext cx="7651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2" name="Equation" r:id="rId41" imgW="508000" imgH="457200" progId="Equation.DSMT4">
                  <p:embed/>
                </p:oleObj>
              </mc:Choice>
              <mc:Fallback>
                <p:oleObj name="Equation" r:id="rId41" imgW="50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7651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571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0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9" grpId="0" build="p"/>
      <p:bldP spid="20" grpId="0" build="p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A typical diameter of a nucleus is about 10</a:t>
            </a:r>
            <a:r>
              <a:rPr lang="en-US" sz="2400" baseline="30000" dirty="0" smtClean="0">
                <a:cs typeface="ＭＳ Ｐゴシック" pitchFamily="-84" charset="-128"/>
              </a:rPr>
              <a:t>-14</a:t>
            </a:r>
            <a:r>
              <a:rPr lang="en-US" sz="2400" dirty="0" smtClean="0">
                <a:cs typeface="ＭＳ Ｐゴシック" pitchFamily="-84" charset="-128"/>
              </a:rPr>
              <a:t>m. Use the infinite square-well potential to calculate the transition energy from the first excited state to the ground state for a proton confined to the nucleus.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6.9: Proton Transition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2,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828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energ</a:t>
            </a: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y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of the state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is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4419600" y="2590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76626"/>
              </p:ext>
            </p:extLst>
          </p:nvPr>
        </p:nvGraphicFramePr>
        <p:xfrm>
          <a:off x="4051300" y="1682750"/>
          <a:ext cx="1873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9" name="Equation" r:id="rId3" imgW="863600" imgH="419100" progId="Equation.DSMT4">
                  <p:embed/>
                </p:oleObj>
              </mc:Choice>
              <mc:Fallback>
                <p:oleObj name="Equation" r:id="rId3" imgW="863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1682750"/>
                        <a:ext cx="18732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304800" y="25908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ground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722605"/>
              </p:ext>
            </p:extLst>
          </p:nvPr>
        </p:nvGraphicFramePr>
        <p:xfrm>
          <a:off x="544513" y="3124200"/>
          <a:ext cx="14493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0" name="Equation" r:id="rId5" imgW="812800" imgH="419100" progId="Equation.DSMT4">
                  <p:embed/>
                </p:oleObj>
              </mc:Choice>
              <mc:Fallback>
                <p:oleObj name="Equation" r:id="rId5" imgW="81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124200"/>
                        <a:ext cx="144938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66048"/>
              </p:ext>
            </p:extLst>
          </p:nvPr>
        </p:nvGraphicFramePr>
        <p:xfrm>
          <a:off x="3168650" y="3124200"/>
          <a:ext cx="57769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1" name="Equation" r:id="rId7" imgW="3238500" imgH="508000" progId="Equation.DSMT4">
                  <p:embed/>
                </p:oleObj>
              </mc:Choice>
              <mc:Fallback>
                <p:oleObj name="Equation" r:id="rId7" imgW="32385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3124200"/>
                        <a:ext cx="5776913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856204"/>
              </p:ext>
            </p:extLst>
          </p:nvPr>
        </p:nvGraphicFramePr>
        <p:xfrm>
          <a:off x="685800" y="4511675"/>
          <a:ext cx="17668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2" name="Equation" r:id="rId9" imgW="990600" imgH="419100" progId="Equation.DSMT4">
                  <p:embed/>
                </p:oleObj>
              </mc:Choice>
              <mc:Fallback>
                <p:oleObj name="Equation" r:id="rId9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11675"/>
                        <a:ext cx="176688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288453"/>
              </p:ext>
            </p:extLst>
          </p:nvPr>
        </p:nvGraphicFramePr>
        <p:xfrm>
          <a:off x="603250" y="5715000"/>
          <a:ext cx="26495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3" name="Equation" r:id="rId11" imgW="1485900" imgH="203200" progId="Equation.DSMT4">
                  <p:embed/>
                </p:oleObj>
              </mc:Choice>
              <mc:Fallback>
                <p:oleObj name="Equation" r:id="rId11" imgW="148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715000"/>
                        <a:ext cx="26495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5"/>
          <p:cNvSpPr txBox="1">
            <a:spLocks noChangeArrowheads="1"/>
          </p:cNvSpPr>
          <p:nvPr/>
        </p:nvSpPr>
        <p:spPr bwMode="auto">
          <a:xfrm>
            <a:off x="304800" y="39624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1</a:t>
            </a:r>
            <a:r>
              <a:rPr lang="en-US" sz="2800" kern="0" baseline="3000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excited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4876800" y="3962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n=2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5181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the proton transition energy is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70760"/>
              </p:ext>
            </p:extLst>
          </p:nvPr>
        </p:nvGraphicFramePr>
        <p:xfrm>
          <a:off x="1958975" y="3124200"/>
          <a:ext cx="1154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4" name="Equation" r:id="rId13" imgW="647700" imgH="419100" progId="Equation.DSMT4">
                  <p:embed/>
                </p:oleObj>
              </mc:Choice>
              <mc:Fallback>
                <p:oleObj name="Equation" r:id="rId1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3124200"/>
                        <a:ext cx="1154113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109888"/>
              </p:ext>
            </p:extLst>
          </p:nvPr>
        </p:nvGraphicFramePr>
        <p:xfrm>
          <a:off x="2438400" y="4724400"/>
          <a:ext cx="9731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5" name="Equation" r:id="rId15" imgW="546100" imgH="152400" progId="Equation.DSMT4">
                  <p:embed/>
                </p:oleObj>
              </mc:Choice>
              <mc:Fallback>
                <p:oleObj name="Equation" r:id="rId15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973138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488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9" grpId="0" build="p"/>
      <p:bldP spid="20" grpId="0" build="p"/>
      <p:bldP spid="17" grpId="0" build="p"/>
      <p:bldP spid="22" grpId="0" build="p"/>
      <p:bldP spid="23" grpId="0" build="p"/>
      <p:bldP spid="2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47932</TotalTime>
  <Words>775</Words>
  <Application>Microsoft Macintosh PowerPoint</Application>
  <PresentationFormat>On-screen Show (4:3)</PresentationFormat>
  <Paragraphs>108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phys1443-spring02</vt:lpstr>
      <vt:lpstr>Equation</vt:lpstr>
      <vt:lpstr>MathType 6.0 Equation</vt:lpstr>
      <vt:lpstr>PHYS 3313 – Section 001 Lecture #19</vt:lpstr>
      <vt:lpstr>Announcements</vt:lpstr>
      <vt:lpstr>PowerPoint Presentation</vt:lpstr>
      <vt:lpstr>Reminder: Special Project #4</vt:lpstr>
      <vt:lpstr>Special project #5</vt:lpstr>
      <vt:lpstr>How does this correspond to Classical Mech.?</vt:lpstr>
      <vt:lpstr>Details of the computation</vt:lpstr>
      <vt:lpstr>Ex 6.8: Expectation values inside a box</vt:lpstr>
      <vt:lpstr>Ex 6.9: Proton Transition Energy</vt:lpstr>
      <vt:lpstr>Finite Square-Well Potential</vt:lpstr>
      <vt:lpstr>Finite Square-Well Solution</vt:lpstr>
      <vt:lpstr>Penetration Depth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1196</cp:revision>
  <dcterms:created xsi:type="dcterms:W3CDTF">2012-08-29T20:00:19Z</dcterms:created>
  <dcterms:modified xsi:type="dcterms:W3CDTF">2014-04-02T20:01:45Z</dcterms:modified>
</cp:coreProperties>
</file>