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77" r:id="rId2"/>
    <p:sldId id="624" r:id="rId3"/>
    <p:sldId id="876" r:id="rId4"/>
    <p:sldId id="855" r:id="rId5"/>
    <p:sldId id="856" r:id="rId6"/>
    <p:sldId id="857" r:id="rId7"/>
    <p:sldId id="858"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D5E9"/>
    <a:srgbClr val="5FE9DD"/>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0" d="100"/>
          <a:sy n="120" d="100"/>
        </p:scale>
        <p:origin x="-3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emf"/><Relationship Id="rId8" Type="http://schemas.openxmlformats.org/officeDocument/2006/relationships/image" Target="../media/image9.emf"/><Relationship Id="rId9" Type="http://schemas.openxmlformats.org/officeDocument/2006/relationships/image" Target="../media/image10.emf"/><Relationship Id="rId10" Type="http://schemas.openxmlformats.org/officeDocument/2006/relationships/image" Target="../media/image11.emf"/><Relationship Id="rId1" Type="http://schemas.openxmlformats.org/officeDocument/2006/relationships/image" Target="../media/image2.emf"/><Relationship Id="rId2"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emf"/><Relationship Id="rId4" Type="http://schemas.openxmlformats.org/officeDocument/2006/relationships/image" Target="../media/image15.emf"/><Relationship Id="rId5" Type="http://schemas.openxmlformats.org/officeDocument/2006/relationships/image" Target="../media/image16.emf"/><Relationship Id="rId6" Type="http://schemas.openxmlformats.org/officeDocument/2006/relationships/image" Target="../media/image17.emf"/><Relationship Id="rId7" Type="http://schemas.openxmlformats.org/officeDocument/2006/relationships/image" Target="../media/image18.emf"/><Relationship Id="rId8" Type="http://schemas.openxmlformats.org/officeDocument/2006/relationships/image" Target="../media/image19.emf"/><Relationship Id="rId9" Type="http://schemas.openxmlformats.org/officeDocument/2006/relationships/image" Target="../media/image20.emf"/><Relationship Id="rId1" Type="http://schemas.openxmlformats.org/officeDocument/2006/relationships/image" Target="../media/image12.emf"/><Relationship Id="rId2"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4.emf"/><Relationship Id="rId4" Type="http://schemas.openxmlformats.org/officeDocument/2006/relationships/image" Target="../media/image25.emf"/><Relationship Id="rId5" Type="http://schemas.openxmlformats.org/officeDocument/2006/relationships/image" Target="../media/image26.emf"/><Relationship Id="rId6" Type="http://schemas.openxmlformats.org/officeDocument/2006/relationships/image" Target="../media/image27.emf"/><Relationship Id="rId7" Type="http://schemas.openxmlformats.org/officeDocument/2006/relationships/image" Target="../media/image28.emf"/><Relationship Id="rId8" Type="http://schemas.openxmlformats.org/officeDocument/2006/relationships/image" Target="../media/image29.emf"/><Relationship Id="rId9" Type="http://schemas.openxmlformats.org/officeDocument/2006/relationships/image" Target="../media/image30.emf"/><Relationship Id="rId10" Type="http://schemas.openxmlformats.org/officeDocument/2006/relationships/image" Target="../media/image31.emf"/><Relationship Id="rId11" Type="http://schemas.openxmlformats.org/officeDocument/2006/relationships/image" Target="../media/image32.emf"/><Relationship Id="rId1" Type="http://schemas.openxmlformats.org/officeDocument/2006/relationships/image" Target="../media/image22.emf"/><Relationship Id="rId2"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1030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19750045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extLst>
      <p:ext uri="{BB962C8B-B14F-4D97-AF65-F5344CB8AC3E}">
        <p14:creationId xmlns:p14="http://schemas.microsoft.com/office/powerpoint/2010/main" val="791181799"/>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 7,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Monday, Apr. 7,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Spring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4.bin"/><Relationship Id="rId20" Type="http://schemas.openxmlformats.org/officeDocument/2006/relationships/image" Target="../media/image10.emf"/><Relationship Id="rId21" Type="http://schemas.openxmlformats.org/officeDocument/2006/relationships/oleObject" Target="../embeddings/oleObject10.bin"/><Relationship Id="rId22" Type="http://schemas.openxmlformats.org/officeDocument/2006/relationships/image" Target="../media/image11.emf"/><Relationship Id="rId10" Type="http://schemas.openxmlformats.org/officeDocument/2006/relationships/image" Target="../media/image5.emf"/><Relationship Id="rId11" Type="http://schemas.openxmlformats.org/officeDocument/2006/relationships/oleObject" Target="../embeddings/oleObject5.bin"/><Relationship Id="rId12" Type="http://schemas.openxmlformats.org/officeDocument/2006/relationships/image" Target="../media/image6.emf"/><Relationship Id="rId13" Type="http://schemas.openxmlformats.org/officeDocument/2006/relationships/oleObject" Target="../embeddings/oleObject6.bin"/><Relationship Id="rId14" Type="http://schemas.openxmlformats.org/officeDocument/2006/relationships/image" Target="../media/image7.emf"/><Relationship Id="rId15" Type="http://schemas.openxmlformats.org/officeDocument/2006/relationships/oleObject" Target="../embeddings/oleObject7.bin"/><Relationship Id="rId16" Type="http://schemas.openxmlformats.org/officeDocument/2006/relationships/image" Target="../media/image8.emf"/><Relationship Id="rId17" Type="http://schemas.openxmlformats.org/officeDocument/2006/relationships/oleObject" Target="../embeddings/oleObject8.bin"/><Relationship Id="rId18" Type="http://schemas.openxmlformats.org/officeDocument/2006/relationships/image" Target="../media/image9.emf"/><Relationship Id="rId19" Type="http://schemas.openxmlformats.org/officeDocument/2006/relationships/oleObject" Target="../embeddings/oleObject9.bin"/><Relationship Id="rId1" Type="http://schemas.openxmlformats.org/officeDocument/2006/relationships/vmlDrawing" Target="../drawings/vmlDrawing1.vml"/><Relationship Id="rId2" Type="http://schemas.openxmlformats.org/officeDocument/2006/relationships/slideLayout" Target="../slideLayouts/slideLayout13.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14.bin"/><Relationship Id="rId20" Type="http://schemas.openxmlformats.org/officeDocument/2006/relationships/image" Target="../media/image20.emf"/><Relationship Id="rId21" Type="http://schemas.openxmlformats.org/officeDocument/2006/relationships/image" Target="../media/image21.jpeg"/><Relationship Id="rId10" Type="http://schemas.openxmlformats.org/officeDocument/2006/relationships/image" Target="../media/image15.emf"/><Relationship Id="rId11" Type="http://schemas.openxmlformats.org/officeDocument/2006/relationships/oleObject" Target="../embeddings/oleObject15.bin"/><Relationship Id="rId12" Type="http://schemas.openxmlformats.org/officeDocument/2006/relationships/image" Target="../media/image16.emf"/><Relationship Id="rId13" Type="http://schemas.openxmlformats.org/officeDocument/2006/relationships/oleObject" Target="../embeddings/oleObject16.bin"/><Relationship Id="rId14" Type="http://schemas.openxmlformats.org/officeDocument/2006/relationships/image" Target="../media/image17.emf"/><Relationship Id="rId15" Type="http://schemas.openxmlformats.org/officeDocument/2006/relationships/oleObject" Target="../embeddings/oleObject17.bin"/><Relationship Id="rId16" Type="http://schemas.openxmlformats.org/officeDocument/2006/relationships/image" Target="../media/image18.emf"/><Relationship Id="rId17" Type="http://schemas.openxmlformats.org/officeDocument/2006/relationships/oleObject" Target="../embeddings/oleObject18.bin"/><Relationship Id="rId18" Type="http://schemas.openxmlformats.org/officeDocument/2006/relationships/image" Target="../media/image19.emf"/><Relationship Id="rId19"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oleObject11.bin"/><Relationship Id="rId4" Type="http://schemas.openxmlformats.org/officeDocument/2006/relationships/image" Target="../media/image12.emf"/><Relationship Id="rId5" Type="http://schemas.openxmlformats.org/officeDocument/2006/relationships/oleObject" Target="../embeddings/oleObject12.bin"/><Relationship Id="rId6" Type="http://schemas.openxmlformats.org/officeDocument/2006/relationships/image" Target="../media/image13.emf"/><Relationship Id="rId7" Type="http://schemas.openxmlformats.org/officeDocument/2006/relationships/oleObject" Target="../embeddings/oleObject13.bin"/><Relationship Id="rId8" Type="http://schemas.openxmlformats.org/officeDocument/2006/relationships/image" Target="../media/image14.emf"/></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3.bin"/><Relationship Id="rId20" Type="http://schemas.openxmlformats.org/officeDocument/2006/relationships/image" Target="../media/image30.emf"/><Relationship Id="rId21" Type="http://schemas.openxmlformats.org/officeDocument/2006/relationships/oleObject" Target="../embeddings/oleObject29.bin"/><Relationship Id="rId22" Type="http://schemas.openxmlformats.org/officeDocument/2006/relationships/image" Target="../media/image31.emf"/><Relationship Id="rId23" Type="http://schemas.openxmlformats.org/officeDocument/2006/relationships/oleObject" Target="../embeddings/oleObject30.bin"/><Relationship Id="rId24" Type="http://schemas.openxmlformats.org/officeDocument/2006/relationships/image" Target="../media/image32.emf"/><Relationship Id="rId10" Type="http://schemas.openxmlformats.org/officeDocument/2006/relationships/image" Target="../media/image25.emf"/><Relationship Id="rId11" Type="http://schemas.openxmlformats.org/officeDocument/2006/relationships/oleObject" Target="../embeddings/oleObject24.bin"/><Relationship Id="rId12" Type="http://schemas.openxmlformats.org/officeDocument/2006/relationships/image" Target="../media/image26.emf"/><Relationship Id="rId13" Type="http://schemas.openxmlformats.org/officeDocument/2006/relationships/oleObject" Target="../embeddings/oleObject25.bin"/><Relationship Id="rId14" Type="http://schemas.openxmlformats.org/officeDocument/2006/relationships/image" Target="../media/image27.emf"/><Relationship Id="rId15" Type="http://schemas.openxmlformats.org/officeDocument/2006/relationships/oleObject" Target="../embeddings/oleObject26.bin"/><Relationship Id="rId16" Type="http://schemas.openxmlformats.org/officeDocument/2006/relationships/image" Target="../media/image28.emf"/><Relationship Id="rId17" Type="http://schemas.openxmlformats.org/officeDocument/2006/relationships/oleObject" Target="../embeddings/oleObject27.bin"/><Relationship Id="rId18" Type="http://schemas.openxmlformats.org/officeDocument/2006/relationships/image" Target="../media/image29.emf"/><Relationship Id="rId19" Type="http://schemas.openxmlformats.org/officeDocument/2006/relationships/oleObject" Target="../embeddings/oleObject28.bin"/><Relationship Id="rId1" Type="http://schemas.openxmlformats.org/officeDocument/2006/relationships/vmlDrawing" Target="../drawings/vmlDrawing3.vml"/><Relationship Id="rId2" Type="http://schemas.openxmlformats.org/officeDocument/2006/relationships/slideLayout" Target="../slideLayouts/slideLayout13.xml"/><Relationship Id="rId3" Type="http://schemas.openxmlformats.org/officeDocument/2006/relationships/oleObject" Target="../embeddings/oleObject20.bin"/><Relationship Id="rId4" Type="http://schemas.openxmlformats.org/officeDocument/2006/relationships/image" Target="../media/image22.emf"/><Relationship Id="rId5" Type="http://schemas.openxmlformats.org/officeDocument/2006/relationships/oleObject" Target="../embeddings/oleObject21.bin"/><Relationship Id="rId6" Type="http://schemas.openxmlformats.org/officeDocument/2006/relationships/image" Target="../media/image23.emf"/><Relationship Id="rId7" Type="http://schemas.openxmlformats.org/officeDocument/2006/relationships/oleObject" Target="../embeddings/oleObject22.bin"/><Relationship Id="rId8" Type="http://schemas.openxmlformats.org/officeDocument/2006/relationships/image" Target="../media/image2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#20</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75871" y="1531203"/>
            <a:ext cx="2684282"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 7,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838200" y="2514600"/>
            <a:ext cx="7620000" cy="35814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4000" dirty="0" smtClean="0">
                <a:solidFill>
                  <a:schemeClr val="accent2"/>
                </a:solidFill>
                <a:latin typeface="Arial Narrow" pitchFamily="-84" charset="0"/>
              </a:rPr>
              <a:t>3D Infinite Potential Well</a:t>
            </a:r>
          </a:p>
          <a:p>
            <a:pPr marL="609600" indent="-609600">
              <a:spcBef>
                <a:spcPct val="20000"/>
              </a:spcBef>
              <a:buFontTx/>
              <a:buChar char="•"/>
            </a:pPr>
            <a:r>
              <a:rPr lang="en-US" sz="4000" dirty="0" smtClean="0">
                <a:solidFill>
                  <a:schemeClr val="accent2"/>
                </a:solidFill>
                <a:latin typeface="Arial Narrow" pitchFamily="-84" charset="0"/>
              </a:rPr>
              <a:t>Degeneracy</a:t>
            </a:r>
          </a:p>
          <a:p>
            <a:pPr marL="609600" indent="-609600">
              <a:spcBef>
                <a:spcPct val="20000"/>
              </a:spcBef>
              <a:buFontTx/>
              <a:buChar char="•"/>
            </a:pPr>
            <a:r>
              <a:rPr lang="en-US" sz="4000" dirty="0" smtClean="0">
                <a:solidFill>
                  <a:schemeClr val="accent2"/>
                </a:solidFill>
                <a:latin typeface="Arial Narrow" pitchFamily="-84" charset="0"/>
              </a:rPr>
              <a:t>Simple Harmonic Oscillator</a:t>
            </a:r>
          </a:p>
          <a:p>
            <a:pPr marL="609600" indent="-609600">
              <a:spcBef>
                <a:spcPct val="20000"/>
              </a:spcBef>
              <a:buFontTx/>
              <a:buChar char="•"/>
            </a:pPr>
            <a:r>
              <a:rPr lang="en-US" sz="4000" dirty="0" smtClean="0">
                <a:solidFill>
                  <a:schemeClr val="accent2"/>
                </a:solidFill>
                <a:latin typeface="Arial Narrow" pitchFamily="-84" charset="0"/>
              </a:rPr>
              <a:t>Barriers </a:t>
            </a:r>
            <a:r>
              <a:rPr lang="en-US" sz="4000" smtClean="0">
                <a:solidFill>
                  <a:schemeClr val="accent2"/>
                </a:solidFill>
                <a:latin typeface="Arial Narrow" pitchFamily="-84" charset="0"/>
              </a:rPr>
              <a:t>and Tunneling</a:t>
            </a: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smtClean="0">
              <a:solidFill>
                <a:schemeClr val="accent2"/>
              </a:solidFill>
              <a:latin typeface="Arial Narrow" pitchFamily="-84" charset="0"/>
            </a:endParaRPr>
          </a:p>
          <a:p>
            <a:pPr marL="609600" indent="-609600">
              <a:spcBef>
                <a:spcPct val="20000"/>
              </a:spcBef>
              <a:buFontTx/>
              <a:buChar char="•"/>
            </a:pPr>
            <a:endParaRPr lang="en-US" sz="4000" dirty="0">
              <a:solidFill>
                <a:schemeClr val="accent2"/>
              </a:solidFill>
              <a:latin typeface="Arial Narrow" pitchFamily="-84" charset="0"/>
            </a:endParaRPr>
          </a:p>
        </p:txBody>
      </p:sp>
      <p:sp>
        <p:nvSpPr>
          <p:cNvPr id="2" name="Date Placeholder 1"/>
          <p:cNvSpPr>
            <a:spLocks noGrp="1"/>
          </p:cNvSpPr>
          <p:nvPr>
            <p:ph type="dt" sz="half" idx="10"/>
          </p:nvPr>
        </p:nvSpPr>
        <p:spPr/>
        <p:txBody>
          <a:bodyPr/>
          <a:lstStyle/>
          <a:p>
            <a:pPr>
              <a:defRPr/>
            </a:pPr>
            <a:r>
              <a:rPr lang="en-US" smtClean="0"/>
              <a:t>Monday, Apr. 7, 2014</a:t>
            </a:r>
            <a:endParaRPr lang="en-US"/>
          </a:p>
        </p:txBody>
      </p:sp>
      <p:sp>
        <p:nvSpPr>
          <p:cNvPr id="3" name="Footer Placeholder 2"/>
          <p:cNvSpPr>
            <a:spLocks noGrp="1"/>
          </p:cNvSpPr>
          <p:nvPr>
            <p:ph type="ftr" sz="quarter" idx="11"/>
          </p:nvPr>
        </p:nvSpPr>
        <p:spPr/>
        <p:txBody>
          <a:bodyPr/>
          <a:lstStyle/>
          <a:p>
            <a:pPr>
              <a:defRPr/>
            </a:pPr>
            <a:r>
              <a:rPr lang="nl-NL" smtClean="0"/>
              <a:t>PHYS 3313-001, Spring 2014                      Dr. Jaehoon Yu</a:t>
            </a:r>
            <a:endParaRPr lang="en-US"/>
          </a:p>
        </p:txBody>
      </p:sp>
    </p:spTree>
    <p:extLst>
      <p:ext uri="{BB962C8B-B14F-4D97-AF65-F5344CB8AC3E}">
        <p14:creationId xmlns:p14="http://schemas.microsoft.com/office/powerpoint/2010/main" val="3488425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Monday, Apr. 7, 2014</a:t>
            </a:r>
            <a:endParaRPr lang="en-US"/>
          </a:p>
        </p:txBody>
      </p:sp>
      <p:sp>
        <p:nvSpPr>
          <p:cNvPr id="5" name="Footer Placeholder 4"/>
          <p:cNvSpPr>
            <a:spLocks noGrp="1"/>
          </p:cNvSpPr>
          <p:nvPr>
            <p:ph type="ftr" sz="quarter" idx="11"/>
          </p:nvPr>
        </p:nvSpPr>
        <p:spPr/>
        <p:txBody>
          <a:bodyPr/>
          <a:lstStyle/>
          <a:p>
            <a:pPr>
              <a:defRPr/>
            </a:pPr>
            <a:r>
              <a:rPr lang="nl-NL" smtClean="0"/>
              <a:t>PHYS 3313-001, Spring 2014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685800" y="-76200"/>
            <a:ext cx="7772400" cy="762000"/>
          </a:xfrm>
        </p:spPr>
        <p:txBody>
          <a:bodyPr/>
          <a:lstStyle/>
          <a:p>
            <a:pPr eaLnBrk="1" hangingPunct="1"/>
            <a:r>
              <a:rPr lang="en-US" sz="5400"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152400" y="762000"/>
            <a:ext cx="8915400" cy="5486400"/>
          </a:xfrm>
        </p:spPr>
        <p:txBody>
          <a:bodyPr/>
          <a:lstStyle/>
          <a:p>
            <a:pPr eaLnBrk="1" hangingPunct="1"/>
            <a:r>
              <a:rPr lang="en-US" dirty="0" smtClean="0"/>
              <a:t>Research paper deadline is Monday, Apr. 28</a:t>
            </a:r>
          </a:p>
          <a:p>
            <a:pPr eaLnBrk="1" hangingPunct="1"/>
            <a:r>
              <a:rPr lang="en-US" dirty="0" smtClean="0"/>
              <a:t>Research presentation deadline is Sunday, Apr. 27</a:t>
            </a:r>
          </a:p>
          <a:p>
            <a:pPr eaLnBrk="1" hangingPunct="1"/>
            <a:r>
              <a:rPr lang="en-US" dirty="0" smtClean="0"/>
              <a:t>Reminder: Homework #4</a:t>
            </a:r>
            <a:endParaRPr lang="en-US" sz="2800" dirty="0"/>
          </a:p>
          <a:p>
            <a:pPr lvl="1" eaLnBrk="1" hangingPunct="1"/>
            <a:r>
              <a:rPr lang="en-US" dirty="0"/>
              <a:t>End of chapter problems on CH5: 8, 10, 16, 24, 26, 36 and </a:t>
            </a:r>
            <a:r>
              <a:rPr lang="en-US" dirty="0" smtClean="0"/>
              <a:t>47</a:t>
            </a:r>
          </a:p>
          <a:p>
            <a:pPr lvl="1" eaLnBrk="1" hangingPunct="1"/>
            <a:r>
              <a:rPr lang="en-US" dirty="0" smtClean="0"/>
              <a:t>Due this Wednesday, Apr. 9</a:t>
            </a:r>
          </a:p>
          <a:p>
            <a:pPr eaLnBrk="1" hangingPunct="1"/>
            <a:r>
              <a:rPr lang="en-US" dirty="0" smtClean="0"/>
              <a:t>Bring out special project #4 at the end </a:t>
            </a:r>
            <a:r>
              <a:rPr lang="en-US" smtClean="0"/>
              <a:t>of class</a:t>
            </a:r>
            <a:endParaRPr lang="en-US" dirty="0" smtClean="0"/>
          </a:p>
        </p:txBody>
      </p:sp>
    </p:spTree>
    <p:extLst>
      <p:ext uri="{BB962C8B-B14F-4D97-AF65-F5344CB8AC3E}">
        <p14:creationId xmlns:p14="http://schemas.microsoft.com/office/powerpoint/2010/main" val="2660341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800" dirty="0" smtClean="0">
                <a:ea typeface="ＭＳ Ｐゴシック" pitchFamily="-84" charset="-128"/>
                <a:cs typeface="ＭＳ Ｐゴシック" pitchFamily="-84" charset="-128"/>
              </a:rPr>
              <a:t>Reminder: Special project #5</a:t>
            </a:r>
            <a:endParaRPr lang="en-US" sz="48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762000"/>
            <a:ext cx="8305800" cy="5410200"/>
          </a:xfrm>
        </p:spPr>
        <p:txBody>
          <a:bodyPr/>
          <a:lstStyle/>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Show that the Schrodinger equation becomes Newton’s second law in the classical limit.  (15 points)</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Deadline Monday, Apr. </a:t>
            </a:r>
            <a:r>
              <a:rPr lang="en-US" sz="3600" dirty="0">
                <a:ea typeface="ＭＳ Ｐゴシック" pitchFamily="-84" charset="-128"/>
                <a:cs typeface="ＭＳ Ｐゴシック" pitchFamily="-84" charset="-128"/>
              </a:rPr>
              <a:t>2</a:t>
            </a:r>
            <a:r>
              <a:rPr lang="en-US" sz="3600" dirty="0" smtClean="0">
                <a:ea typeface="ＭＳ Ｐゴシック" pitchFamily="-84" charset="-128"/>
                <a:cs typeface="ＭＳ Ｐゴシック" pitchFamily="-84" charset="-128"/>
              </a:rPr>
              <a:t>1, 2014</a:t>
            </a:r>
          </a:p>
          <a:p>
            <a:pPr marL="342900" indent="-342900" algn="l" eaLnBrk="1" hangingPunct="1">
              <a:buFont typeface="Wingdings" pitchFamily="-84" charset="2"/>
              <a:buChar char="n"/>
            </a:pPr>
            <a:r>
              <a:rPr lang="en-US" sz="3600" dirty="0" smtClean="0">
                <a:ea typeface="ＭＳ Ｐゴシック" pitchFamily="-84" charset="-128"/>
                <a:cs typeface="ＭＳ Ｐゴシック" pitchFamily="-84" charset="-128"/>
              </a:rPr>
              <a:t>You MUST have your own answers!</a:t>
            </a: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Apr. 7, 2014</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nl-NL" smtClean="0"/>
              <a:t>PHYS 3313-001, Spring 2014                      Dr. Jaehoon Yu</a:t>
            </a:r>
            <a:endParaRPr lang="en-US"/>
          </a:p>
        </p:txBody>
      </p:sp>
    </p:spTree>
    <p:extLst>
      <p:ext uri="{BB962C8B-B14F-4D97-AF65-F5344CB8AC3E}">
        <p14:creationId xmlns:p14="http://schemas.microsoft.com/office/powerpoint/2010/main" val="329127838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body" sz="half" idx="1"/>
          </p:nvPr>
        </p:nvSpPr>
        <p:spPr>
          <a:xfrm>
            <a:off x="457200" y="533400"/>
            <a:ext cx="8305800" cy="4878388"/>
          </a:xfrm>
        </p:spPr>
        <p:txBody>
          <a:bodyPr/>
          <a:lstStyle/>
          <a:p>
            <a:pPr eaLnBrk="1" hangingPunct="1">
              <a:lnSpc>
                <a:spcPct val="140000"/>
              </a:lnSpc>
            </a:pPr>
            <a:r>
              <a:rPr lang="en-US" sz="2400" dirty="0">
                <a:ea typeface="ＭＳ Ｐゴシック" pitchFamily="-84" charset="-128"/>
                <a:cs typeface="ＭＳ Ｐゴシック" pitchFamily="-84" charset="-128"/>
              </a:rPr>
              <a:t>The wave function must be a function of all three spatial coordinates. </a:t>
            </a:r>
            <a:endParaRPr lang="en-US" sz="2400" dirty="0" smtClean="0">
              <a:ea typeface="ＭＳ Ｐゴシック" pitchFamily="-84" charset="-128"/>
              <a:cs typeface="ＭＳ Ｐゴシック" pitchFamily="-84" charset="-128"/>
            </a:endParaRPr>
          </a:p>
          <a:p>
            <a:pPr eaLnBrk="1" hangingPunct="1">
              <a:lnSpc>
                <a:spcPct val="140000"/>
              </a:lnSpc>
            </a:pPr>
            <a:r>
              <a:rPr lang="en-US" sz="2400" dirty="0" smtClean="0">
                <a:ea typeface="ＭＳ Ｐゴシック" pitchFamily="-84" charset="-128"/>
                <a:cs typeface="ＭＳ Ｐゴシック" pitchFamily="-84" charset="-128"/>
              </a:rPr>
              <a:t>We </a:t>
            </a:r>
            <a:r>
              <a:rPr lang="en-US" sz="2400" dirty="0">
                <a:ea typeface="ＭＳ Ｐゴシック" pitchFamily="-84" charset="-128"/>
                <a:cs typeface="ＭＳ Ｐゴシック" pitchFamily="-84" charset="-128"/>
              </a:rPr>
              <a:t>begin with the conservation of energy</a:t>
            </a:r>
          </a:p>
          <a:p>
            <a:pPr eaLnBrk="1" hangingPunct="1"/>
            <a:r>
              <a:rPr lang="en-US" sz="2400" dirty="0">
                <a:ea typeface="ＭＳ Ｐゴシック" pitchFamily="-84" charset="-128"/>
                <a:cs typeface="ＭＳ Ｐゴシック" pitchFamily="-84" charset="-128"/>
              </a:rPr>
              <a:t>Multiply this by the wave function to get</a:t>
            </a: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Now consider momentum as an operator acting on the wave function. In this case, the operator must act twice on each dimension. Given</a:t>
            </a:r>
            <a:r>
              <a:rPr lang="en-US" sz="2400" dirty="0" smtClean="0">
                <a:ea typeface="ＭＳ Ｐゴシック" pitchFamily="-84" charset="-128"/>
                <a:cs typeface="ＭＳ Ｐゴシック" pitchFamily="-84" charset="-128"/>
              </a:rPr>
              <a:t>:</a:t>
            </a:r>
          </a:p>
          <a:p>
            <a:pPr eaLnBrk="1" hangingPunct="1"/>
            <a:endParaRPr lang="en-US" sz="2400" dirty="0" smtClean="0">
              <a:ea typeface="ＭＳ Ｐゴシック" pitchFamily="-84" charset="-128"/>
              <a:cs typeface="ＭＳ Ｐゴシック" pitchFamily="-84" charset="-128"/>
            </a:endParaRPr>
          </a:p>
          <a:p>
            <a:pPr eaLnBrk="1" hangingPunct="1">
              <a:buFont typeface="Wingdings" pitchFamily="-84" charset="2"/>
              <a:buNone/>
            </a:pPr>
            <a:endParaRPr lang="en-US" sz="2400" dirty="0">
              <a:ea typeface="ＭＳ Ｐゴシック" pitchFamily="-84" charset="-128"/>
              <a:cs typeface="ＭＳ Ｐゴシック" pitchFamily="-84" charset="-128"/>
            </a:endParaRPr>
          </a:p>
          <a:p>
            <a:pPr eaLnBrk="1" hangingPunct="1"/>
            <a:r>
              <a:rPr lang="en-US" sz="2400" dirty="0">
                <a:ea typeface="ＭＳ Ｐゴシック" pitchFamily="-84" charset="-128"/>
                <a:cs typeface="ＭＳ Ｐゴシック" pitchFamily="-84" charset="-128"/>
              </a:rPr>
              <a:t>The three dimensional Schrödinger wave equation is</a:t>
            </a:r>
          </a:p>
          <a:p>
            <a:pPr eaLnBrk="1" hangingPunct="1"/>
            <a:endParaRPr lang="en-US" sz="2400" dirty="0">
              <a:ea typeface="ＭＳ Ｐゴシック" pitchFamily="-84" charset="-128"/>
              <a:cs typeface="ＭＳ Ｐゴシック" pitchFamily="-84" charset="-128"/>
            </a:endParaRPr>
          </a:p>
          <a:p>
            <a:pPr eaLnBrk="1" hangingPunct="1"/>
            <a:endParaRPr lang="en-US" sz="2400" dirty="0">
              <a:ea typeface="ＭＳ Ｐゴシック" pitchFamily="-84" charset="-128"/>
              <a:cs typeface="ＭＳ Ｐゴシック" pitchFamily="-84" charset="-128"/>
            </a:endParaRPr>
          </a:p>
          <a:p>
            <a:pPr eaLnBrk="1" hangingPunct="1">
              <a:buFont typeface="Wingdings" pitchFamily="-84" charset="2"/>
              <a:buNone/>
            </a:pPr>
            <a:r>
              <a:rPr lang="en-US" sz="2400" dirty="0">
                <a:solidFill>
                  <a:srgbClr val="FF0000"/>
                </a:solidFill>
                <a:ea typeface="ＭＳ Ｐゴシック" pitchFamily="-84" charset="-128"/>
                <a:cs typeface="ＭＳ Ｐゴシック" pitchFamily="-84" charset="-128"/>
              </a:rPr>
              <a:t>                </a:t>
            </a:r>
          </a:p>
        </p:txBody>
      </p:sp>
      <p:sp>
        <p:nvSpPr>
          <p:cNvPr id="37891" name="Rectangle 2"/>
          <p:cNvSpPr>
            <a:spLocks noGrp="1" noChangeArrowheads="1"/>
          </p:cNvSpPr>
          <p:nvPr>
            <p:ph type="title"/>
          </p:nvPr>
        </p:nvSpPr>
        <p:spPr>
          <a:xfrm>
            <a:off x="457200" y="1"/>
            <a:ext cx="8229600" cy="762000"/>
          </a:xfrm>
        </p:spPr>
        <p:txBody>
          <a:bodyPr/>
          <a:lstStyle/>
          <a:p>
            <a:pPr eaLnBrk="1" hangingPunct="1"/>
            <a:r>
              <a:rPr lang="en-US" sz="3600" dirty="0" smtClean="0">
                <a:ea typeface="ＭＳ Ｐゴシック" pitchFamily="-84" charset="-128"/>
                <a:cs typeface="ＭＳ Ｐゴシック" pitchFamily="-84" charset="-128"/>
              </a:rPr>
              <a:t>Three</a:t>
            </a:r>
            <a:r>
              <a:rPr lang="en-US" sz="3600" dirty="0">
                <a:ea typeface="ＭＳ Ｐゴシック" pitchFamily="-84" charset="-128"/>
                <a:cs typeface="ＭＳ Ｐゴシック" pitchFamily="-84" charset="-128"/>
              </a:rPr>
              <a:t>-Dimensional Infinite-Potential Well</a:t>
            </a:r>
          </a:p>
        </p:txBody>
      </p:sp>
      <p:sp>
        <p:nvSpPr>
          <p:cNvPr id="12" name="Date Placeholder 11"/>
          <p:cNvSpPr>
            <a:spLocks noGrp="1"/>
          </p:cNvSpPr>
          <p:nvPr>
            <p:ph type="dt" sz="half" idx="10"/>
          </p:nvPr>
        </p:nvSpPr>
        <p:spPr/>
        <p:txBody>
          <a:bodyPr/>
          <a:lstStyle/>
          <a:p>
            <a:pPr>
              <a:defRPr/>
            </a:pPr>
            <a:r>
              <a:rPr lang="en-US" smtClean="0"/>
              <a:t>Monday, Apr. 7, 2014</a:t>
            </a:r>
            <a:endParaRPr lang="en-US"/>
          </a:p>
        </p:txBody>
      </p:sp>
      <p:sp>
        <p:nvSpPr>
          <p:cNvPr id="13" name="Slide Number Placeholder 12"/>
          <p:cNvSpPr>
            <a:spLocks noGrp="1"/>
          </p:cNvSpPr>
          <p:nvPr>
            <p:ph type="sldNum" sz="quarter" idx="12"/>
          </p:nvPr>
        </p:nvSpPr>
        <p:spPr/>
        <p:txBody>
          <a:bodyPr/>
          <a:lstStyle/>
          <a:p>
            <a:pPr>
              <a:defRPr/>
            </a:pPr>
            <a:fld id="{6E4BFBEB-12DC-8949-B61D-A8F2554F50A6}" type="slidenum">
              <a:rPr lang="en-US" smtClean="0"/>
              <a:pPr>
                <a:defRPr/>
              </a:pPr>
              <a:t>4</a:t>
            </a:fld>
            <a:endParaRPr lang="en-US"/>
          </a:p>
        </p:txBody>
      </p:sp>
      <p:sp>
        <p:nvSpPr>
          <p:cNvPr id="14" name="Footer Placeholder 13"/>
          <p:cNvSpPr>
            <a:spLocks noGrp="1"/>
          </p:cNvSpPr>
          <p:nvPr>
            <p:ph type="ftr" sz="quarter" idx="11"/>
          </p:nvPr>
        </p:nvSpPr>
        <p:spPr/>
        <p:txBody>
          <a:bodyPr/>
          <a:lstStyle/>
          <a:p>
            <a:pPr>
              <a:defRPr/>
            </a:pPr>
            <a:r>
              <a:rPr lang="nl-NL" smtClean="0"/>
              <a:t>PHYS 3313-001, Spring 2014                      Dr. Jaehoon Yu</a:t>
            </a:r>
            <a:endParaRPr lang="en-US"/>
          </a:p>
        </p:txBody>
      </p:sp>
      <p:graphicFrame>
        <p:nvGraphicFramePr>
          <p:cNvPr id="514050" name="Object 2"/>
          <p:cNvGraphicFramePr>
            <a:graphicFrameLocks noChangeAspect="1"/>
          </p:cNvGraphicFramePr>
          <p:nvPr>
            <p:extLst>
              <p:ext uri="{D42A27DB-BD31-4B8C-83A1-F6EECF244321}">
                <p14:modId xmlns:p14="http://schemas.microsoft.com/office/powerpoint/2010/main" val="3931189949"/>
              </p:ext>
            </p:extLst>
          </p:nvPr>
        </p:nvGraphicFramePr>
        <p:xfrm>
          <a:off x="5715000" y="1379538"/>
          <a:ext cx="1393825" cy="269875"/>
        </p:xfrm>
        <a:graphic>
          <a:graphicData uri="http://schemas.openxmlformats.org/presentationml/2006/ole">
            <mc:AlternateContent xmlns:mc="http://schemas.openxmlformats.org/markup-compatibility/2006">
              <mc:Choice xmlns:v="urn:schemas-microsoft-com:vml" Requires="v">
                <p:oleObj spid="_x0000_s302665" name="Equation" r:id="rId3" imgW="787400" imgH="152400" progId="Equation.DSMT4">
                  <p:embed/>
                </p:oleObj>
              </mc:Choice>
              <mc:Fallback>
                <p:oleObj name="Equation" r:id="rId3" imgW="787400" imgH="152400" progId="Equation.DSMT4">
                  <p:embed/>
                  <p:pic>
                    <p:nvPicPr>
                      <p:cNvPr id="0" name=""/>
                      <p:cNvPicPr>
                        <a:picLocks noChangeAspect="1" noChangeArrowheads="1"/>
                      </p:cNvPicPr>
                      <p:nvPr/>
                    </p:nvPicPr>
                    <p:blipFill>
                      <a:blip r:embed="rId4"/>
                      <a:srcRect/>
                      <a:stretch>
                        <a:fillRect/>
                      </a:stretch>
                    </p:blipFill>
                    <p:spPr bwMode="auto">
                      <a:xfrm>
                        <a:off x="5715000" y="1379538"/>
                        <a:ext cx="1393825" cy="269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1" name="Object 3"/>
          <p:cNvGraphicFramePr>
            <a:graphicFrameLocks noChangeAspect="1"/>
          </p:cNvGraphicFramePr>
          <p:nvPr>
            <p:extLst>
              <p:ext uri="{D42A27DB-BD31-4B8C-83A1-F6EECF244321}">
                <p14:modId xmlns:p14="http://schemas.microsoft.com/office/powerpoint/2010/main" val="3867613371"/>
              </p:ext>
            </p:extLst>
          </p:nvPr>
        </p:nvGraphicFramePr>
        <p:xfrm>
          <a:off x="2460625" y="2139950"/>
          <a:ext cx="2270125" cy="831850"/>
        </p:xfrm>
        <a:graphic>
          <a:graphicData uri="http://schemas.openxmlformats.org/presentationml/2006/ole">
            <mc:AlternateContent xmlns:mc="http://schemas.openxmlformats.org/markup-compatibility/2006">
              <mc:Choice xmlns:v="urn:schemas-microsoft-com:vml" Requires="v">
                <p:oleObj spid="_x0000_s302666" name="Equation" r:id="rId5" imgW="1282700" imgH="469900" progId="Equation.DSMT4">
                  <p:embed/>
                </p:oleObj>
              </mc:Choice>
              <mc:Fallback>
                <p:oleObj name="Equation" r:id="rId5" imgW="1282700" imgH="469900" progId="Equation.DSMT4">
                  <p:embed/>
                  <p:pic>
                    <p:nvPicPr>
                      <p:cNvPr id="0" name=""/>
                      <p:cNvPicPr>
                        <a:picLocks noChangeAspect="1" noChangeArrowheads="1"/>
                      </p:cNvPicPr>
                      <p:nvPr/>
                    </p:nvPicPr>
                    <p:blipFill>
                      <a:blip r:embed="rId6"/>
                      <a:srcRect/>
                      <a:stretch>
                        <a:fillRect/>
                      </a:stretch>
                    </p:blipFill>
                    <p:spPr bwMode="auto">
                      <a:xfrm>
                        <a:off x="2460625" y="2139950"/>
                        <a:ext cx="2270125"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2" name="Object 4"/>
          <p:cNvGraphicFramePr>
            <a:graphicFrameLocks noChangeAspect="1"/>
          </p:cNvGraphicFramePr>
          <p:nvPr>
            <p:extLst>
              <p:ext uri="{D42A27DB-BD31-4B8C-83A1-F6EECF244321}">
                <p14:modId xmlns:p14="http://schemas.microsoft.com/office/powerpoint/2010/main" val="3092660552"/>
              </p:ext>
            </p:extLst>
          </p:nvPr>
        </p:nvGraphicFramePr>
        <p:xfrm>
          <a:off x="4757738" y="2154238"/>
          <a:ext cx="1327150" cy="741362"/>
        </p:xfrm>
        <a:graphic>
          <a:graphicData uri="http://schemas.openxmlformats.org/presentationml/2006/ole">
            <mc:AlternateContent xmlns:mc="http://schemas.openxmlformats.org/markup-compatibility/2006">
              <mc:Choice xmlns:v="urn:schemas-microsoft-com:vml" Requires="v">
                <p:oleObj spid="_x0000_s302667" name="Equation" r:id="rId7" imgW="749300" imgH="419100" progId="Equation.DSMT4">
                  <p:embed/>
                </p:oleObj>
              </mc:Choice>
              <mc:Fallback>
                <p:oleObj name="Equation" r:id="rId7" imgW="749300" imgH="419100" progId="Equation.DSMT4">
                  <p:embed/>
                  <p:pic>
                    <p:nvPicPr>
                      <p:cNvPr id="0" name=""/>
                      <p:cNvPicPr>
                        <a:picLocks noChangeAspect="1" noChangeArrowheads="1"/>
                      </p:cNvPicPr>
                      <p:nvPr/>
                    </p:nvPicPr>
                    <p:blipFill>
                      <a:blip r:embed="rId8"/>
                      <a:srcRect/>
                      <a:stretch>
                        <a:fillRect/>
                      </a:stretch>
                    </p:blipFill>
                    <p:spPr bwMode="auto">
                      <a:xfrm>
                        <a:off x="4757738" y="2154238"/>
                        <a:ext cx="1327150" cy="741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3" name="Object 5"/>
          <p:cNvGraphicFramePr>
            <a:graphicFrameLocks noChangeAspect="1"/>
          </p:cNvGraphicFramePr>
          <p:nvPr>
            <p:extLst>
              <p:ext uri="{D42A27DB-BD31-4B8C-83A1-F6EECF244321}">
                <p14:modId xmlns:p14="http://schemas.microsoft.com/office/powerpoint/2010/main" val="2996821186"/>
              </p:ext>
            </p:extLst>
          </p:nvPr>
        </p:nvGraphicFramePr>
        <p:xfrm>
          <a:off x="1308100" y="3956050"/>
          <a:ext cx="1933575" cy="449263"/>
        </p:xfrm>
        <a:graphic>
          <a:graphicData uri="http://schemas.openxmlformats.org/presentationml/2006/ole">
            <mc:AlternateContent xmlns:mc="http://schemas.openxmlformats.org/markup-compatibility/2006">
              <mc:Choice xmlns:v="urn:schemas-microsoft-com:vml" Requires="v">
                <p:oleObj spid="_x0000_s302668" name="Equation" r:id="rId9" imgW="1092200" imgH="254000" progId="Equation.DSMT4">
                  <p:embed/>
                </p:oleObj>
              </mc:Choice>
              <mc:Fallback>
                <p:oleObj name="Equation" r:id="rId9" imgW="1092200" imgH="254000" progId="Equation.DSMT4">
                  <p:embed/>
                  <p:pic>
                    <p:nvPicPr>
                      <p:cNvPr id="0" name=""/>
                      <p:cNvPicPr>
                        <a:picLocks noChangeAspect="1" noChangeArrowheads="1"/>
                      </p:cNvPicPr>
                      <p:nvPr/>
                    </p:nvPicPr>
                    <p:blipFill>
                      <a:blip r:embed="rId10"/>
                      <a:srcRect/>
                      <a:stretch>
                        <a:fillRect/>
                      </a:stretch>
                    </p:blipFill>
                    <p:spPr bwMode="auto">
                      <a:xfrm>
                        <a:off x="1308100" y="3956050"/>
                        <a:ext cx="1933575"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4" name="Object 6"/>
          <p:cNvGraphicFramePr>
            <a:graphicFrameLocks noChangeAspect="1"/>
          </p:cNvGraphicFramePr>
          <p:nvPr>
            <p:extLst>
              <p:ext uri="{D42A27DB-BD31-4B8C-83A1-F6EECF244321}">
                <p14:modId xmlns:p14="http://schemas.microsoft.com/office/powerpoint/2010/main" val="1227034429"/>
              </p:ext>
            </p:extLst>
          </p:nvPr>
        </p:nvGraphicFramePr>
        <p:xfrm>
          <a:off x="860425" y="5181600"/>
          <a:ext cx="4205288" cy="828675"/>
        </p:xfrm>
        <a:graphic>
          <a:graphicData uri="http://schemas.openxmlformats.org/presentationml/2006/ole">
            <mc:AlternateContent xmlns:mc="http://schemas.openxmlformats.org/markup-compatibility/2006">
              <mc:Choice xmlns:v="urn:schemas-microsoft-com:vml" Requires="v">
                <p:oleObj spid="_x0000_s302669" name="Equation" r:id="rId11" imgW="2374900" imgH="469900" progId="Equation.DSMT4">
                  <p:embed/>
                </p:oleObj>
              </mc:Choice>
              <mc:Fallback>
                <p:oleObj name="Equation" r:id="rId11" imgW="2374900" imgH="469900" progId="Equation.DSMT4">
                  <p:embed/>
                  <p:pic>
                    <p:nvPicPr>
                      <p:cNvPr id="0" name=""/>
                      <p:cNvPicPr>
                        <a:picLocks noChangeAspect="1" noChangeArrowheads="1"/>
                      </p:cNvPicPr>
                      <p:nvPr/>
                    </p:nvPicPr>
                    <p:blipFill>
                      <a:blip r:embed="rId12"/>
                      <a:srcRect/>
                      <a:stretch>
                        <a:fillRect/>
                      </a:stretch>
                    </p:blipFill>
                    <p:spPr bwMode="auto">
                      <a:xfrm>
                        <a:off x="860425" y="5181600"/>
                        <a:ext cx="4205288"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5" name="Object 7"/>
          <p:cNvGraphicFramePr>
            <a:graphicFrameLocks noChangeAspect="1"/>
          </p:cNvGraphicFramePr>
          <p:nvPr>
            <p:extLst>
              <p:ext uri="{D42A27DB-BD31-4B8C-83A1-F6EECF244321}">
                <p14:modId xmlns:p14="http://schemas.microsoft.com/office/powerpoint/2010/main" val="2493610257"/>
              </p:ext>
            </p:extLst>
          </p:nvPr>
        </p:nvGraphicFramePr>
        <p:xfrm>
          <a:off x="5345113" y="3810000"/>
          <a:ext cx="1597025" cy="741363"/>
        </p:xfrm>
        <a:graphic>
          <a:graphicData uri="http://schemas.openxmlformats.org/presentationml/2006/ole">
            <mc:AlternateContent xmlns:mc="http://schemas.openxmlformats.org/markup-compatibility/2006">
              <mc:Choice xmlns:v="urn:schemas-microsoft-com:vml" Requires="v">
                <p:oleObj spid="_x0000_s302670" name="Equation" r:id="rId13" imgW="901700" imgH="419100" progId="Equation.DSMT4">
                  <p:embed/>
                </p:oleObj>
              </mc:Choice>
              <mc:Fallback>
                <p:oleObj name="Equation" r:id="rId13" imgW="901700" imgH="419100" progId="Equation.DSMT4">
                  <p:embed/>
                  <p:pic>
                    <p:nvPicPr>
                      <p:cNvPr id="0" name=""/>
                      <p:cNvPicPr>
                        <a:picLocks noChangeAspect="1" noChangeArrowheads="1"/>
                      </p:cNvPicPr>
                      <p:nvPr/>
                    </p:nvPicPr>
                    <p:blipFill>
                      <a:blip r:embed="rId14"/>
                      <a:srcRect/>
                      <a:stretch>
                        <a:fillRect/>
                      </a:stretch>
                    </p:blipFill>
                    <p:spPr bwMode="auto">
                      <a:xfrm>
                        <a:off x="5345113" y="3810000"/>
                        <a:ext cx="1597025" cy="741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6" name="Object 8"/>
          <p:cNvGraphicFramePr>
            <a:graphicFrameLocks noChangeAspect="1"/>
          </p:cNvGraphicFramePr>
          <p:nvPr>
            <p:extLst>
              <p:ext uri="{D42A27DB-BD31-4B8C-83A1-F6EECF244321}">
                <p14:modId xmlns:p14="http://schemas.microsoft.com/office/powerpoint/2010/main" val="2922450461"/>
              </p:ext>
            </p:extLst>
          </p:nvPr>
        </p:nvGraphicFramePr>
        <p:xfrm>
          <a:off x="7089775" y="3810000"/>
          <a:ext cx="1574800" cy="696913"/>
        </p:xfrm>
        <a:graphic>
          <a:graphicData uri="http://schemas.openxmlformats.org/presentationml/2006/ole">
            <mc:AlternateContent xmlns:mc="http://schemas.openxmlformats.org/markup-compatibility/2006">
              <mc:Choice xmlns:v="urn:schemas-microsoft-com:vml" Requires="v">
                <p:oleObj spid="_x0000_s302671" name="Equation" r:id="rId15" imgW="889000" imgH="393700" progId="Equation.DSMT4">
                  <p:embed/>
                </p:oleObj>
              </mc:Choice>
              <mc:Fallback>
                <p:oleObj name="Equation" r:id="rId15" imgW="889000" imgH="393700" progId="Equation.DSMT4">
                  <p:embed/>
                  <p:pic>
                    <p:nvPicPr>
                      <p:cNvPr id="0" name=""/>
                      <p:cNvPicPr>
                        <a:picLocks noChangeAspect="1" noChangeArrowheads="1"/>
                      </p:cNvPicPr>
                      <p:nvPr/>
                    </p:nvPicPr>
                    <p:blipFill>
                      <a:blip r:embed="rId16"/>
                      <a:srcRect/>
                      <a:stretch>
                        <a:fillRect/>
                      </a:stretch>
                    </p:blipFill>
                    <p:spPr bwMode="auto">
                      <a:xfrm>
                        <a:off x="7089775" y="3810000"/>
                        <a:ext cx="1574800" cy="696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7" name="Object 9"/>
          <p:cNvGraphicFramePr>
            <a:graphicFrameLocks noChangeAspect="1"/>
          </p:cNvGraphicFramePr>
          <p:nvPr>
            <p:extLst>
              <p:ext uri="{D42A27DB-BD31-4B8C-83A1-F6EECF244321}">
                <p14:modId xmlns:p14="http://schemas.microsoft.com/office/powerpoint/2010/main" val="2403432269"/>
              </p:ext>
            </p:extLst>
          </p:nvPr>
        </p:nvGraphicFramePr>
        <p:xfrm>
          <a:off x="3592513" y="3852863"/>
          <a:ext cx="1597025" cy="695325"/>
        </p:xfrm>
        <a:graphic>
          <a:graphicData uri="http://schemas.openxmlformats.org/presentationml/2006/ole">
            <mc:AlternateContent xmlns:mc="http://schemas.openxmlformats.org/markup-compatibility/2006">
              <mc:Choice xmlns:v="urn:schemas-microsoft-com:vml" Requires="v">
                <p:oleObj spid="_x0000_s302672" name="Equation" r:id="rId17" imgW="901700" imgH="393700" progId="Equation.DSMT4">
                  <p:embed/>
                </p:oleObj>
              </mc:Choice>
              <mc:Fallback>
                <p:oleObj name="Equation" r:id="rId17" imgW="901700" imgH="393700" progId="Equation.DSMT4">
                  <p:embed/>
                  <p:pic>
                    <p:nvPicPr>
                      <p:cNvPr id="0" name=""/>
                      <p:cNvPicPr>
                        <a:picLocks noChangeAspect="1" noChangeArrowheads="1"/>
                      </p:cNvPicPr>
                      <p:nvPr/>
                    </p:nvPicPr>
                    <p:blipFill>
                      <a:blip r:embed="rId18"/>
                      <a:srcRect/>
                      <a:stretch>
                        <a:fillRect/>
                      </a:stretch>
                    </p:blipFill>
                    <p:spPr bwMode="auto">
                      <a:xfrm>
                        <a:off x="3592513" y="3852863"/>
                        <a:ext cx="159702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58" name="Object 10"/>
          <p:cNvGraphicFramePr>
            <a:graphicFrameLocks noChangeAspect="1"/>
          </p:cNvGraphicFramePr>
          <p:nvPr>
            <p:extLst>
              <p:ext uri="{D42A27DB-BD31-4B8C-83A1-F6EECF244321}">
                <p14:modId xmlns:p14="http://schemas.microsoft.com/office/powerpoint/2010/main" val="2881453543"/>
              </p:ext>
            </p:extLst>
          </p:nvPr>
        </p:nvGraphicFramePr>
        <p:xfrm>
          <a:off x="6289675" y="5235575"/>
          <a:ext cx="2451100" cy="738188"/>
        </p:xfrm>
        <a:graphic>
          <a:graphicData uri="http://schemas.openxmlformats.org/presentationml/2006/ole">
            <mc:AlternateContent xmlns:mc="http://schemas.openxmlformats.org/markup-compatibility/2006">
              <mc:Choice xmlns:v="urn:schemas-microsoft-com:vml" Requires="v">
                <p:oleObj spid="_x0000_s302673" name="Equation" r:id="rId19" imgW="1384300" imgH="419100" progId="Equation.DSMT4">
                  <p:embed/>
                </p:oleObj>
              </mc:Choice>
              <mc:Fallback>
                <p:oleObj name="Equation" r:id="rId19" imgW="1384300" imgH="419100" progId="Equation.DSMT4">
                  <p:embed/>
                  <p:pic>
                    <p:nvPicPr>
                      <p:cNvPr id="0" name=""/>
                      <p:cNvPicPr>
                        <a:picLocks noChangeAspect="1" noChangeArrowheads="1"/>
                      </p:cNvPicPr>
                      <p:nvPr/>
                    </p:nvPicPr>
                    <p:blipFill>
                      <a:blip r:embed="rId20"/>
                      <a:srcRect/>
                      <a:stretch>
                        <a:fillRect/>
                      </a:stretch>
                    </p:blipFill>
                    <p:spPr bwMode="auto">
                      <a:xfrm>
                        <a:off x="6289675" y="5235575"/>
                        <a:ext cx="2451100"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ight Arrow 23"/>
          <p:cNvSpPr/>
          <p:nvPr/>
        </p:nvSpPr>
        <p:spPr bwMode="auto">
          <a:xfrm>
            <a:off x="5181600" y="5257800"/>
            <a:ext cx="990600" cy="611386"/>
          </a:xfrm>
          <a:prstGeom prst="rightArrow">
            <a:avLst/>
          </a:prstGeom>
          <a:solidFill>
            <a:srgbClr val="FFFF00"/>
          </a:solid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800000"/>
                </a:solidFill>
                <a:effectLst/>
                <a:latin typeface="Arial Narrow"/>
                <a:cs typeface="Arial Narrow"/>
              </a:rPr>
              <a:t>Rewrite</a:t>
            </a:r>
          </a:p>
        </p:txBody>
      </p:sp>
      <p:graphicFrame>
        <p:nvGraphicFramePr>
          <p:cNvPr id="17" name="Object 2"/>
          <p:cNvGraphicFramePr>
            <a:graphicFrameLocks noChangeAspect="1"/>
          </p:cNvGraphicFramePr>
          <p:nvPr>
            <p:extLst>
              <p:ext uri="{D42A27DB-BD31-4B8C-83A1-F6EECF244321}">
                <p14:modId xmlns:p14="http://schemas.microsoft.com/office/powerpoint/2010/main" val="3689836396"/>
              </p:ext>
            </p:extLst>
          </p:nvPr>
        </p:nvGraphicFramePr>
        <p:xfrm>
          <a:off x="7102475" y="1143000"/>
          <a:ext cx="898525" cy="742950"/>
        </p:xfrm>
        <a:graphic>
          <a:graphicData uri="http://schemas.openxmlformats.org/presentationml/2006/ole">
            <mc:AlternateContent xmlns:mc="http://schemas.openxmlformats.org/markup-compatibility/2006">
              <mc:Choice xmlns:v="urn:schemas-microsoft-com:vml" Requires="v">
                <p:oleObj spid="_x0000_s302674" name="Equation" r:id="rId21" imgW="508000" imgH="419100" progId="Equation.DSMT4">
                  <p:embed/>
                </p:oleObj>
              </mc:Choice>
              <mc:Fallback>
                <p:oleObj name="Equation" r:id="rId21" imgW="508000" imgH="419100" progId="Equation.DSMT4">
                  <p:embed/>
                  <p:pic>
                    <p:nvPicPr>
                      <p:cNvPr id="0" name=""/>
                      <p:cNvPicPr>
                        <a:picLocks noChangeAspect="1" noChangeArrowheads="1"/>
                      </p:cNvPicPr>
                      <p:nvPr/>
                    </p:nvPicPr>
                    <p:blipFill>
                      <a:blip r:embed="rId22"/>
                      <a:srcRect/>
                      <a:stretch>
                        <a:fillRect/>
                      </a:stretch>
                    </p:blipFill>
                    <p:spPr bwMode="auto">
                      <a:xfrm>
                        <a:off x="7102475" y="1143000"/>
                        <a:ext cx="8985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757700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686800" cy="1371600"/>
          </a:xfrm>
        </p:spPr>
        <p:txBody>
          <a:bodyPr/>
          <a:lstStyle/>
          <a:p>
            <a:pPr marL="0" indent="0" algn="just" eaLnBrk="1" hangingPunct="1">
              <a:spcBef>
                <a:spcPts val="0"/>
              </a:spcBef>
              <a:buNone/>
            </a:pPr>
            <a:r>
              <a:rPr lang="en-US" sz="2000" dirty="0" smtClean="0">
                <a:cs typeface="ＭＳ Ｐゴシック" pitchFamily="-84" charset="-128"/>
              </a:rPr>
              <a:t>Consider a free particle inside a box with lengths L</a:t>
            </a:r>
            <a:r>
              <a:rPr lang="en-US" sz="2000" baseline="-25000" dirty="0" smtClean="0">
                <a:cs typeface="ＭＳ Ｐゴシック" pitchFamily="-84" charset="-128"/>
              </a:rPr>
              <a:t>1</a:t>
            </a:r>
            <a:r>
              <a:rPr lang="en-US" sz="2000" dirty="0" smtClean="0">
                <a:cs typeface="ＭＳ Ｐゴシック" pitchFamily="-84" charset="-128"/>
              </a:rPr>
              <a:t>, L</a:t>
            </a:r>
            <a:r>
              <a:rPr lang="en-US" sz="2000" baseline="-25000" dirty="0" smtClean="0">
                <a:cs typeface="ＭＳ Ｐゴシック" pitchFamily="-84" charset="-128"/>
              </a:rPr>
              <a:t>2</a:t>
            </a:r>
            <a:r>
              <a:rPr lang="en-US" sz="2000" dirty="0" smtClean="0">
                <a:cs typeface="ＭＳ Ｐゴシック" pitchFamily="-84" charset="-128"/>
              </a:rPr>
              <a:t> and L</a:t>
            </a:r>
            <a:r>
              <a:rPr lang="en-US" sz="2000" baseline="-25000" dirty="0" smtClean="0">
                <a:cs typeface="ＭＳ Ｐゴシック" pitchFamily="-84" charset="-128"/>
              </a:rPr>
              <a:t>3</a:t>
            </a:r>
            <a:r>
              <a:rPr lang="en-US" sz="2000" dirty="0" smtClean="0">
                <a:cs typeface="ＭＳ Ｐゴシック" pitchFamily="-84" charset="-128"/>
              </a:rPr>
              <a:t> along the x, y, and z axes, respectively, as shown in the Figure.  The particle is constrained to be inside the box.  Find the wave functions and energies.  Then find the ground energy and wave function and the energy of the first excited state for a cube of sides L. </a:t>
            </a:r>
            <a:endParaRPr lang="en-US" sz="20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6.10: Expectation values inside a box</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Apr. 7, 2014</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nl-NL" smtClean="0"/>
              <a:t>PHYS 3313-001, Spring 2014                      Dr. Jaehoon Yu</a:t>
            </a:r>
            <a:endParaRPr lang="en-US"/>
          </a:p>
        </p:txBody>
      </p:sp>
      <p:sp>
        <p:nvSpPr>
          <p:cNvPr id="19" name="Rectangle 35"/>
          <p:cNvSpPr txBox="1">
            <a:spLocks noChangeArrowheads="1"/>
          </p:cNvSpPr>
          <p:nvPr/>
        </p:nvSpPr>
        <p:spPr bwMode="auto">
          <a:xfrm>
            <a:off x="228600" y="1905000"/>
            <a:ext cx="6096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What are the boundary conditions</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for this situation?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08943" name="Object 15"/>
          <p:cNvGraphicFramePr>
            <a:graphicFrameLocks noChangeAspect="1"/>
          </p:cNvGraphicFramePr>
          <p:nvPr>
            <p:extLst>
              <p:ext uri="{D42A27DB-BD31-4B8C-83A1-F6EECF244321}">
                <p14:modId xmlns:p14="http://schemas.microsoft.com/office/powerpoint/2010/main" val="670842847"/>
              </p:ext>
            </p:extLst>
          </p:nvPr>
        </p:nvGraphicFramePr>
        <p:xfrm>
          <a:off x="1012824" y="4191000"/>
          <a:ext cx="5053207" cy="515938"/>
        </p:xfrm>
        <a:graphic>
          <a:graphicData uri="http://schemas.openxmlformats.org/presentationml/2006/ole">
            <mc:AlternateContent xmlns:mc="http://schemas.openxmlformats.org/markup-compatibility/2006">
              <mc:Choice xmlns:v="urn:schemas-microsoft-com:vml" Requires="v">
                <p:oleObj spid="_x0000_s303631" name="Equation" r:id="rId3" imgW="2362200" imgH="241300" progId="Equation.DSMT4">
                  <p:embed/>
                </p:oleObj>
              </mc:Choice>
              <mc:Fallback>
                <p:oleObj name="Equation" r:id="rId3" imgW="2362200" imgH="241300" progId="Equation.DSMT4">
                  <p:embed/>
                  <p:pic>
                    <p:nvPicPr>
                      <p:cNvPr id="0" name=""/>
                      <p:cNvPicPr>
                        <a:picLocks noChangeAspect="1" noChangeArrowheads="1"/>
                      </p:cNvPicPr>
                      <p:nvPr/>
                    </p:nvPicPr>
                    <p:blipFill>
                      <a:blip r:embed="rId4"/>
                      <a:srcRect/>
                      <a:stretch>
                        <a:fillRect/>
                      </a:stretch>
                    </p:blipFill>
                    <p:spPr bwMode="auto">
                      <a:xfrm>
                        <a:off x="1012824" y="4191000"/>
                        <a:ext cx="5053207" cy="515938"/>
                      </a:xfrm>
                      <a:prstGeom prst="rect">
                        <a:avLst/>
                      </a:prstGeom>
                      <a:noFill/>
                    </p:spPr>
                  </p:pic>
                </p:oleObj>
              </mc:Fallback>
            </mc:AlternateContent>
          </a:graphicData>
        </a:graphic>
      </p:graphicFrame>
      <p:sp>
        <p:nvSpPr>
          <p:cNvPr id="16" name="Rectangle 35"/>
          <p:cNvSpPr txBox="1">
            <a:spLocks noChangeArrowheads="1"/>
          </p:cNvSpPr>
          <p:nvPr/>
        </p:nvSpPr>
        <p:spPr bwMode="auto">
          <a:xfrm>
            <a:off x="228600" y="2286000"/>
            <a:ext cx="8915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Particle</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is free, so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x</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y</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and </a:t>
            </a:r>
            <a:r>
              <a:rPr kumimoji="0" lang="en-US" b="0" i="0" u="none" strike="noStrike" kern="0" cap="none" spc="0" normalizeH="0" noProof="0" dirty="0" err="1" smtClean="0">
                <a:ln>
                  <a:noFill/>
                </a:ln>
                <a:solidFill>
                  <a:schemeClr val="accent2"/>
                </a:solidFill>
                <a:effectLst/>
                <a:uLnTx/>
                <a:uFillTx/>
                <a:latin typeface="+mn-lt"/>
                <a:ea typeface="ＭＳ Ｐゴシック" pitchFamily="-1" charset="-128"/>
                <a:cs typeface="Symbol" charset="2"/>
              </a:rPr>
              <a:t>z</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 wave functions are independent from each other!</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17" name="Rectangle 35"/>
          <p:cNvSpPr txBox="1">
            <a:spLocks noChangeArrowheads="1"/>
          </p:cNvSpPr>
          <p:nvPr/>
        </p:nvSpPr>
        <p:spPr bwMode="auto">
          <a:xfrm>
            <a:off x="228600" y="2743200"/>
            <a:ext cx="5029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Each </a:t>
            </a:r>
            <a:r>
              <a:rPr kumimoji="0" lang="en-US" b="0" i="0" u="none" strike="noStrike" kern="0" cap="none" spc="0" normalizeH="0" noProof="0" dirty="0" smtClean="0">
                <a:ln>
                  <a:noFill/>
                </a:ln>
                <a:solidFill>
                  <a:schemeClr val="accent2"/>
                </a:solidFill>
                <a:effectLst/>
                <a:uLnTx/>
                <a:uFillTx/>
                <a:latin typeface="+mn-lt"/>
                <a:ea typeface="ＭＳ Ｐゴシック" pitchFamily="-1" charset="-128"/>
                <a:cs typeface="Symbol" charset="2"/>
              </a:rPr>
              <a:t>wave function must be 0 at the wall!</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18" name="Rectangle 35"/>
          <p:cNvSpPr txBox="1">
            <a:spLocks noChangeArrowheads="1"/>
          </p:cNvSpPr>
          <p:nvPr/>
        </p:nvSpPr>
        <p:spPr bwMode="auto">
          <a:xfrm>
            <a:off x="5257800" y="2743200"/>
            <a:ext cx="3810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Inside the </a:t>
            </a:r>
            <a:r>
              <a:rPr lang="en-US" kern="0" dirty="0" smtClean="0">
                <a:solidFill>
                  <a:schemeClr val="accent2"/>
                </a:solidFill>
                <a:latin typeface="+mn-lt"/>
                <a:ea typeface="ＭＳ Ｐゴシック" pitchFamily="-1" charset="-128"/>
                <a:cs typeface="Symbol" charset="2"/>
              </a:rPr>
              <a:t>box, potential V is 0.</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16" name="Object 8"/>
          <p:cNvGraphicFramePr>
            <a:graphicFrameLocks noChangeAspect="1"/>
          </p:cNvGraphicFramePr>
          <p:nvPr>
            <p:extLst>
              <p:ext uri="{D42A27DB-BD31-4B8C-83A1-F6EECF244321}">
                <p14:modId xmlns:p14="http://schemas.microsoft.com/office/powerpoint/2010/main" val="3284644496"/>
              </p:ext>
            </p:extLst>
          </p:nvPr>
        </p:nvGraphicFramePr>
        <p:xfrm>
          <a:off x="1066800" y="3170238"/>
          <a:ext cx="2449513" cy="738187"/>
        </p:xfrm>
        <a:graphic>
          <a:graphicData uri="http://schemas.openxmlformats.org/presentationml/2006/ole">
            <mc:AlternateContent xmlns:mc="http://schemas.openxmlformats.org/markup-compatibility/2006">
              <mc:Choice xmlns:v="urn:schemas-microsoft-com:vml" Requires="v">
                <p:oleObj spid="_x0000_s303632" name="Equation" r:id="rId5" imgW="1384300" imgH="419100" progId="Equation.DSMT4">
                  <p:embed/>
                </p:oleObj>
              </mc:Choice>
              <mc:Fallback>
                <p:oleObj name="Equation" r:id="rId5" imgW="1384300" imgH="419100" progId="Equation.DSMT4">
                  <p:embed/>
                  <p:pic>
                    <p:nvPicPr>
                      <p:cNvPr id="0" name=""/>
                      <p:cNvPicPr>
                        <a:picLocks noChangeAspect="1" noChangeArrowheads="1"/>
                      </p:cNvPicPr>
                      <p:nvPr/>
                    </p:nvPicPr>
                    <p:blipFill>
                      <a:blip r:embed="rId6"/>
                      <a:srcRect/>
                      <a:stretch>
                        <a:fillRect/>
                      </a:stretch>
                    </p:blipFill>
                    <p:spPr bwMode="auto">
                      <a:xfrm>
                        <a:off x="1066800" y="3170238"/>
                        <a:ext cx="2449513" cy="738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35"/>
          <p:cNvSpPr txBox="1">
            <a:spLocks noChangeArrowheads="1"/>
          </p:cNvSpPr>
          <p:nvPr/>
        </p:nvSpPr>
        <p:spPr bwMode="auto">
          <a:xfrm>
            <a:off x="381000" y="3810000"/>
            <a:ext cx="3048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A reasonable solution is </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17" name="Object 9"/>
          <p:cNvGraphicFramePr>
            <a:graphicFrameLocks noChangeAspect="1"/>
          </p:cNvGraphicFramePr>
          <p:nvPr>
            <p:extLst>
              <p:ext uri="{D42A27DB-BD31-4B8C-83A1-F6EECF244321}">
                <p14:modId xmlns:p14="http://schemas.microsoft.com/office/powerpoint/2010/main" val="1921686490"/>
              </p:ext>
            </p:extLst>
          </p:nvPr>
        </p:nvGraphicFramePr>
        <p:xfrm>
          <a:off x="561975" y="5105400"/>
          <a:ext cx="2513013" cy="457200"/>
        </p:xfrm>
        <a:graphic>
          <a:graphicData uri="http://schemas.openxmlformats.org/presentationml/2006/ole">
            <mc:AlternateContent xmlns:mc="http://schemas.openxmlformats.org/markup-compatibility/2006">
              <mc:Choice xmlns:v="urn:schemas-microsoft-com:vml" Requires="v">
                <p:oleObj spid="_x0000_s303633" name="Equation" r:id="rId7" imgW="1117600" imgH="203200" progId="Equation.DSMT4">
                  <p:embed/>
                </p:oleObj>
              </mc:Choice>
              <mc:Fallback>
                <p:oleObj name="Equation" r:id="rId7" imgW="1117600" imgH="203200" progId="Equation.DSMT4">
                  <p:embed/>
                  <p:pic>
                    <p:nvPicPr>
                      <p:cNvPr id="0" name=""/>
                      <p:cNvPicPr>
                        <a:picLocks noChangeAspect="1" noChangeArrowheads="1"/>
                      </p:cNvPicPr>
                      <p:nvPr/>
                    </p:nvPicPr>
                    <p:blipFill>
                      <a:blip r:embed="rId8"/>
                      <a:srcRect/>
                      <a:stretch>
                        <a:fillRect/>
                      </a:stretch>
                    </p:blipFill>
                    <p:spPr bwMode="auto">
                      <a:xfrm>
                        <a:off x="561975" y="5105400"/>
                        <a:ext cx="251301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8" name="Object 10"/>
          <p:cNvGraphicFramePr>
            <a:graphicFrameLocks noChangeAspect="1"/>
          </p:cNvGraphicFramePr>
          <p:nvPr>
            <p:extLst>
              <p:ext uri="{D42A27DB-BD31-4B8C-83A1-F6EECF244321}">
                <p14:modId xmlns:p14="http://schemas.microsoft.com/office/powerpoint/2010/main" val="2758764042"/>
              </p:ext>
            </p:extLst>
          </p:nvPr>
        </p:nvGraphicFramePr>
        <p:xfrm>
          <a:off x="3124200" y="5105400"/>
          <a:ext cx="1855787" cy="457200"/>
        </p:xfrm>
        <a:graphic>
          <a:graphicData uri="http://schemas.openxmlformats.org/presentationml/2006/ole">
            <mc:AlternateContent xmlns:mc="http://schemas.openxmlformats.org/markup-compatibility/2006">
              <mc:Choice xmlns:v="urn:schemas-microsoft-com:vml" Requires="v">
                <p:oleObj spid="_x0000_s303634" name="Equation" r:id="rId9" imgW="825500" imgH="203200" progId="Equation.DSMT4">
                  <p:embed/>
                </p:oleObj>
              </mc:Choice>
              <mc:Fallback>
                <p:oleObj name="Equation" r:id="rId9" imgW="825500" imgH="203200" progId="Equation.DSMT4">
                  <p:embed/>
                  <p:pic>
                    <p:nvPicPr>
                      <p:cNvPr id="0" name=""/>
                      <p:cNvPicPr>
                        <a:picLocks noChangeAspect="1" noChangeArrowheads="1"/>
                      </p:cNvPicPr>
                      <p:nvPr/>
                    </p:nvPicPr>
                    <p:blipFill>
                      <a:blip r:embed="rId10"/>
                      <a:srcRect/>
                      <a:stretch>
                        <a:fillRect/>
                      </a:stretch>
                    </p:blipFill>
                    <p:spPr bwMode="auto">
                      <a:xfrm>
                        <a:off x="3124200" y="5105400"/>
                        <a:ext cx="185578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9" name="Object 11"/>
          <p:cNvGraphicFramePr>
            <a:graphicFrameLocks noChangeAspect="1"/>
          </p:cNvGraphicFramePr>
          <p:nvPr>
            <p:extLst>
              <p:ext uri="{D42A27DB-BD31-4B8C-83A1-F6EECF244321}">
                <p14:modId xmlns:p14="http://schemas.microsoft.com/office/powerpoint/2010/main" val="657547684"/>
              </p:ext>
            </p:extLst>
          </p:nvPr>
        </p:nvGraphicFramePr>
        <p:xfrm>
          <a:off x="3438525" y="5553075"/>
          <a:ext cx="879475" cy="695325"/>
        </p:xfrm>
        <a:graphic>
          <a:graphicData uri="http://schemas.openxmlformats.org/presentationml/2006/ole">
            <mc:AlternateContent xmlns:mc="http://schemas.openxmlformats.org/markup-compatibility/2006">
              <mc:Choice xmlns:v="urn:schemas-microsoft-com:vml" Requires="v">
                <p:oleObj spid="_x0000_s303635" name="Equation" r:id="rId11" imgW="546100" imgH="431800" progId="Equation.DSMT4">
                  <p:embed/>
                </p:oleObj>
              </mc:Choice>
              <mc:Fallback>
                <p:oleObj name="Equation" r:id="rId11" imgW="546100" imgH="431800" progId="Equation.DSMT4">
                  <p:embed/>
                  <p:pic>
                    <p:nvPicPr>
                      <p:cNvPr id="0" name=""/>
                      <p:cNvPicPr>
                        <a:picLocks noChangeAspect="1" noChangeArrowheads="1"/>
                      </p:cNvPicPr>
                      <p:nvPr/>
                    </p:nvPicPr>
                    <p:blipFill>
                      <a:blip r:embed="rId12"/>
                      <a:srcRect/>
                      <a:stretch>
                        <a:fillRect/>
                      </a:stretch>
                    </p:blipFill>
                    <p:spPr bwMode="auto">
                      <a:xfrm>
                        <a:off x="3438525" y="5553075"/>
                        <a:ext cx="8794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35"/>
          <p:cNvSpPr txBox="1">
            <a:spLocks noChangeArrowheads="1"/>
          </p:cNvSpPr>
          <p:nvPr/>
        </p:nvSpPr>
        <p:spPr bwMode="auto">
          <a:xfrm>
            <a:off x="381000" y="4648200"/>
            <a:ext cx="3429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Using the boundary condition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5" name="Rectangle 35"/>
          <p:cNvSpPr txBox="1">
            <a:spLocks noChangeArrowheads="1"/>
          </p:cNvSpPr>
          <p:nvPr/>
        </p:nvSpPr>
        <p:spPr bwMode="auto">
          <a:xfrm>
            <a:off x="381000" y="5638800"/>
            <a:ext cx="3429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Symbol" charset="2"/>
              </a:rPr>
              <a:t>So the wave numbers are  </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29420" name="Object 12"/>
          <p:cNvGraphicFramePr>
            <a:graphicFrameLocks noChangeAspect="1"/>
          </p:cNvGraphicFramePr>
          <p:nvPr>
            <p:extLst>
              <p:ext uri="{D42A27DB-BD31-4B8C-83A1-F6EECF244321}">
                <p14:modId xmlns:p14="http://schemas.microsoft.com/office/powerpoint/2010/main" val="2904242644"/>
              </p:ext>
            </p:extLst>
          </p:nvPr>
        </p:nvGraphicFramePr>
        <p:xfrm>
          <a:off x="4622800" y="5562600"/>
          <a:ext cx="939800" cy="695325"/>
        </p:xfrm>
        <a:graphic>
          <a:graphicData uri="http://schemas.openxmlformats.org/presentationml/2006/ole">
            <mc:AlternateContent xmlns:mc="http://schemas.openxmlformats.org/markup-compatibility/2006">
              <mc:Choice xmlns:v="urn:schemas-microsoft-com:vml" Requires="v">
                <p:oleObj spid="_x0000_s303636" name="Equation" r:id="rId13" imgW="584200" imgH="431800" progId="Equation.DSMT4">
                  <p:embed/>
                </p:oleObj>
              </mc:Choice>
              <mc:Fallback>
                <p:oleObj name="Equation" r:id="rId13" imgW="584200" imgH="431800" progId="Equation.DSMT4">
                  <p:embed/>
                  <p:pic>
                    <p:nvPicPr>
                      <p:cNvPr id="0" name=""/>
                      <p:cNvPicPr>
                        <a:picLocks noChangeAspect="1" noChangeArrowheads="1"/>
                      </p:cNvPicPr>
                      <p:nvPr/>
                    </p:nvPicPr>
                    <p:blipFill>
                      <a:blip r:embed="rId14"/>
                      <a:srcRect/>
                      <a:stretch>
                        <a:fillRect/>
                      </a:stretch>
                    </p:blipFill>
                    <p:spPr bwMode="auto">
                      <a:xfrm>
                        <a:off x="4622800" y="5562600"/>
                        <a:ext cx="9398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21" name="Object 13"/>
          <p:cNvGraphicFramePr>
            <a:graphicFrameLocks noChangeAspect="1"/>
          </p:cNvGraphicFramePr>
          <p:nvPr>
            <p:extLst>
              <p:ext uri="{D42A27DB-BD31-4B8C-83A1-F6EECF244321}">
                <p14:modId xmlns:p14="http://schemas.microsoft.com/office/powerpoint/2010/main" val="3628860597"/>
              </p:ext>
            </p:extLst>
          </p:nvPr>
        </p:nvGraphicFramePr>
        <p:xfrm>
          <a:off x="5927725" y="5562600"/>
          <a:ext cx="919163" cy="695325"/>
        </p:xfrm>
        <a:graphic>
          <a:graphicData uri="http://schemas.openxmlformats.org/presentationml/2006/ole">
            <mc:AlternateContent xmlns:mc="http://schemas.openxmlformats.org/markup-compatibility/2006">
              <mc:Choice xmlns:v="urn:schemas-microsoft-com:vml" Requires="v">
                <p:oleObj spid="_x0000_s303637" name="Equation" r:id="rId15" imgW="571500" imgH="431800" progId="Equation.DSMT4">
                  <p:embed/>
                </p:oleObj>
              </mc:Choice>
              <mc:Fallback>
                <p:oleObj name="Equation" r:id="rId15" imgW="571500" imgH="431800" progId="Equation.DSMT4">
                  <p:embed/>
                  <p:pic>
                    <p:nvPicPr>
                      <p:cNvPr id="0" name=""/>
                      <p:cNvPicPr>
                        <a:picLocks noChangeAspect="1" noChangeArrowheads="1"/>
                      </p:cNvPicPr>
                      <p:nvPr/>
                    </p:nvPicPr>
                    <p:blipFill>
                      <a:blip r:embed="rId16"/>
                      <a:srcRect/>
                      <a:stretch>
                        <a:fillRect/>
                      </a:stretch>
                    </p:blipFill>
                    <p:spPr bwMode="auto">
                      <a:xfrm>
                        <a:off x="5927725" y="5562600"/>
                        <a:ext cx="919163"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10"/>
          <p:cNvGraphicFramePr>
            <a:graphicFrameLocks noChangeAspect="1"/>
          </p:cNvGraphicFramePr>
          <p:nvPr>
            <p:extLst>
              <p:ext uri="{D42A27DB-BD31-4B8C-83A1-F6EECF244321}">
                <p14:modId xmlns:p14="http://schemas.microsoft.com/office/powerpoint/2010/main" val="2536290835"/>
              </p:ext>
            </p:extLst>
          </p:nvPr>
        </p:nvGraphicFramePr>
        <p:xfrm>
          <a:off x="4975225" y="5105400"/>
          <a:ext cx="1654175" cy="457200"/>
        </p:xfrm>
        <a:graphic>
          <a:graphicData uri="http://schemas.openxmlformats.org/presentationml/2006/ole">
            <mc:AlternateContent xmlns:mc="http://schemas.openxmlformats.org/markup-compatibility/2006">
              <mc:Choice xmlns:v="urn:schemas-microsoft-com:vml" Requires="v">
                <p:oleObj spid="_x0000_s303638" name="Equation" r:id="rId17" imgW="736600" imgH="203200" progId="Equation.DSMT4">
                  <p:embed/>
                </p:oleObj>
              </mc:Choice>
              <mc:Fallback>
                <p:oleObj name="Equation" r:id="rId17" imgW="736600" imgH="203200" progId="Equation.DSMT4">
                  <p:embed/>
                  <p:pic>
                    <p:nvPicPr>
                      <p:cNvPr id="0" name=""/>
                      <p:cNvPicPr>
                        <a:picLocks noChangeAspect="1" noChangeArrowheads="1"/>
                      </p:cNvPicPr>
                      <p:nvPr/>
                    </p:nvPicPr>
                    <p:blipFill>
                      <a:blip r:embed="rId18"/>
                      <a:srcRect/>
                      <a:stretch>
                        <a:fillRect/>
                      </a:stretch>
                    </p:blipFill>
                    <p:spPr bwMode="auto">
                      <a:xfrm>
                        <a:off x="4975225" y="5105400"/>
                        <a:ext cx="16541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8"/>
          <p:cNvGraphicFramePr>
            <a:graphicFrameLocks noChangeAspect="1"/>
          </p:cNvGraphicFramePr>
          <p:nvPr>
            <p:extLst>
              <p:ext uri="{D42A27DB-BD31-4B8C-83A1-F6EECF244321}">
                <p14:modId xmlns:p14="http://schemas.microsoft.com/office/powerpoint/2010/main" val="1252232479"/>
              </p:ext>
            </p:extLst>
          </p:nvPr>
        </p:nvGraphicFramePr>
        <p:xfrm>
          <a:off x="3503613" y="3178175"/>
          <a:ext cx="2135187" cy="738188"/>
        </p:xfrm>
        <a:graphic>
          <a:graphicData uri="http://schemas.openxmlformats.org/presentationml/2006/ole">
            <mc:AlternateContent xmlns:mc="http://schemas.openxmlformats.org/markup-compatibility/2006">
              <mc:Choice xmlns:v="urn:schemas-microsoft-com:vml" Requires="v">
                <p:oleObj spid="_x0000_s303639" name="Equation" r:id="rId19" imgW="1206500" imgH="419100" progId="Equation.DSMT4">
                  <p:embed/>
                </p:oleObj>
              </mc:Choice>
              <mc:Fallback>
                <p:oleObj name="Equation" r:id="rId19" imgW="1206500" imgH="419100" progId="Equation.DSMT4">
                  <p:embed/>
                  <p:pic>
                    <p:nvPicPr>
                      <p:cNvPr id="0" name=""/>
                      <p:cNvPicPr>
                        <a:picLocks noChangeAspect="1" noChangeArrowheads="1"/>
                      </p:cNvPicPr>
                      <p:nvPr/>
                    </p:nvPicPr>
                    <p:blipFill>
                      <a:blip r:embed="rId20"/>
                      <a:srcRect/>
                      <a:stretch>
                        <a:fillRect/>
                      </a:stretch>
                    </p:blipFill>
                    <p:spPr bwMode="auto">
                      <a:xfrm>
                        <a:off x="3503613" y="3178175"/>
                        <a:ext cx="2135187" cy="738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6" name="Picture 1"/>
          <p:cNvPicPr>
            <a:picLocks/>
          </p:cNvPicPr>
          <p:nvPr/>
        </p:nvPicPr>
        <p:blipFill>
          <a:blip r:embed="rId21">
            <a:extLst>
              <a:ext uri="{28A0092B-C50C-407E-A947-70E740481C1C}">
                <a14:useLocalDpi xmlns:a14="http://schemas.microsoft.com/office/drawing/2010/main" val="0"/>
              </a:ext>
            </a:extLst>
          </a:blip>
          <a:srcRect/>
          <a:stretch>
            <a:fillRect/>
          </a:stretch>
        </p:blipFill>
        <p:spPr bwMode="auto">
          <a:xfrm>
            <a:off x="6654800" y="3276600"/>
            <a:ext cx="2413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1571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228600" y="609600"/>
            <a:ext cx="8686800" cy="1371600"/>
          </a:xfrm>
        </p:spPr>
        <p:txBody>
          <a:bodyPr/>
          <a:lstStyle/>
          <a:p>
            <a:pPr marL="0" indent="0" eaLnBrk="1" hangingPunct="1">
              <a:spcBef>
                <a:spcPts val="0"/>
              </a:spcBef>
              <a:buNone/>
            </a:pPr>
            <a:r>
              <a:rPr lang="en-US" sz="2000" dirty="0" smtClean="0">
                <a:cs typeface="ＭＳ Ｐゴシック" pitchFamily="-84" charset="-128"/>
              </a:rPr>
              <a:t>Consider a free particle inside a box with lengths L</a:t>
            </a:r>
            <a:r>
              <a:rPr lang="en-US" sz="2000" baseline="-25000" dirty="0" smtClean="0">
                <a:cs typeface="ＭＳ Ｐゴシック" pitchFamily="-84" charset="-128"/>
              </a:rPr>
              <a:t>1</a:t>
            </a:r>
            <a:r>
              <a:rPr lang="en-US" sz="2000" dirty="0" smtClean="0">
                <a:cs typeface="ＭＳ Ｐゴシック" pitchFamily="-84" charset="-128"/>
              </a:rPr>
              <a:t>, L</a:t>
            </a:r>
            <a:r>
              <a:rPr lang="en-US" sz="2000" baseline="-25000" dirty="0" smtClean="0">
                <a:cs typeface="ＭＳ Ｐゴシック" pitchFamily="-84" charset="-128"/>
              </a:rPr>
              <a:t>2</a:t>
            </a:r>
            <a:r>
              <a:rPr lang="en-US" sz="2000" dirty="0" smtClean="0">
                <a:cs typeface="ＭＳ Ｐゴシック" pitchFamily="-84" charset="-128"/>
              </a:rPr>
              <a:t> and L</a:t>
            </a:r>
            <a:r>
              <a:rPr lang="en-US" sz="2000" baseline="-25000" dirty="0" smtClean="0">
                <a:cs typeface="ＭＳ Ｐゴシック" pitchFamily="-84" charset="-128"/>
              </a:rPr>
              <a:t>3</a:t>
            </a:r>
            <a:r>
              <a:rPr lang="en-US" sz="2000" dirty="0" smtClean="0">
                <a:cs typeface="ＭＳ Ｐゴシック" pitchFamily="-84" charset="-128"/>
              </a:rPr>
              <a:t> along the </a:t>
            </a:r>
            <a:r>
              <a:rPr lang="en-US" sz="2000" dirty="0" err="1" smtClean="0">
                <a:cs typeface="ＭＳ Ｐゴシック" pitchFamily="-84" charset="-128"/>
              </a:rPr>
              <a:t>x</a:t>
            </a:r>
            <a:r>
              <a:rPr lang="en-US" sz="2000" dirty="0" smtClean="0">
                <a:cs typeface="ＭＳ Ｐゴシック" pitchFamily="-84" charset="-128"/>
              </a:rPr>
              <a:t>, </a:t>
            </a:r>
            <a:r>
              <a:rPr lang="en-US" sz="2000" dirty="0" err="1" smtClean="0">
                <a:cs typeface="ＭＳ Ｐゴシック" pitchFamily="-84" charset="-128"/>
              </a:rPr>
              <a:t>y</a:t>
            </a:r>
            <a:r>
              <a:rPr lang="en-US" sz="2000" dirty="0" smtClean="0">
                <a:cs typeface="ＭＳ Ｐゴシック" pitchFamily="-84" charset="-128"/>
              </a:rPr>
              <a:t>, and </a:t>
            </a:r>
            <a:r>
              <a:rPr lang="en-US" sz="2000" dirty="0" err="1" smtClean="0">
                <a:cs typeface="ＭＳ Ｐゴシック" pitchFamily="-84" charset="-128"/>
              </a:rPr>
              <a:t>z</a:t>
            </a:r>
            <a:r>
              <a:rPr lang="en-US" sz="2000" dirty="0" smtClean="0">
                <a:cs typeface="ＭＳ Ｐゴシック" pitchFamily="-84" charset="-128"/>
              </a:rPr>
              <a:t> axes, respectively, as shown in Fire.  The particle is constrained to be inside the  box.  Find the wave functions and energies.  Then find the round energy and wave function and the energy of the first excited state for a cube of sides L. </a:t>
            </a:r>
            <a:endParaRPr lang="en-US" sz="20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6.10: Expectation values inside a box</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Apr. 7, 2014</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nl-NL" smtClean="0"/>
              <a:t>PHYS 3313-001, Spring 2014                      Dr. Jaehoon Yu</a:t>
            </a:r>
            <a:endParaRPr lang="en-US"/>
          </a:p>
        </p:txBody>
      </p:sp>
      <p:sp>
        <p:nvSpPr>
          <p:cNvPr id="19" name="Rectangle 35"/>
          <p:cNvSpPr txBox="1">
            <a:spLocks noChangeArrowheads="1"/>
          </p:cNvSpPr>
          <p:nvPr/>
        </p:nvSpPr>
        <p:spPr bwMode="auto">
          <a:xfrm>
            <a:off x="228600" y="1905000"/>
            <a:ext cx="78486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defRPr/>
            </a:pP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The energy can be obtained through the </a:t>
            </a:r>
            <a:r>
              <a:rPr kumimoji="0" lang="en-US" b="0" i="0" u="none" strike="noStrike" kern="0" cap="none" spc="0" normalizeH="0" baseline="0" noProof="0" dirty="0" err="1" smtClean="0">
                <a:ln>
                  <a:noFill/>
                </a:ln>
                <a:solidFill>
                  <a:schemeClr val="accent2"/>
                </a:solidFill>
                <a:effectLst/>
                <a:uLnTx/>
                <a:uFillTx/>
                <a:latin typeface="+mn-lt"/>
                <a:ea typeface="ＭＳ Ｐゴシック" pitchFamily="-1" charset="-128"/>
                <a:cs typeface="ＭＳ Ｐゴシック" pitchFamily="-84" charset="-128"/>
              </a:rPr>
              <a:t>Schr</a:t>
            </a:r>
            <a:r>
              <a:rPr lang="en-US" dirty="0" err="1">
                <a:solidFill>
                  <a:srgbClr val="0000FF"/>
                </a:solidFill>
                <a:ea typeface="ＭＳ Ｐゴシック" pitchFamily="-84" charset="-128"/>
                <a:cs typeface="ＭＳ Ｐゴシック" pitchFamily="-84" charset="-128"/>
              </a:rPr>
              <a:t>ö</a:t>
            </a:r>
            <a:r>
              <a:rPr kumimoji="0" lang="en-US"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dinger equation</a:t>
            </a:r>
            <a:endParaRPr kumimoji="0" lang="en-US"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08943" name="Object 15"/>
          <p:cNvGraphicFramePr>
            <a:graphicFrameLocks noChangeAspect="1"/>
          </p:cNvGraphicFramePr>
          <p:nvPr>
            <p:extLst>
              <p:ext uri="{D42A27DB-BD31-4B8C-83A1-F6EECF244321}">
                <p14:modId xmlns:p14="http://schemas.microsoft.com/office/powerpoint/2010/main" val="2921000340"/>
              </p:ext>
            </p:extLst>
          </p:nvPr>
        </p:nvGraphicFramePr>
        <p:xfrm>
          <a:off x="442913" y="3235325"/>
          <a:ext cx="4106862" cy="650875"/>
        </p:xfrm>
        <a:graphic>
          <a:graphicData uri="http://schemas.openxmlformats.org/presentationml/2006/ole">
            <mc:AlternateContent xmlns:mc="http://schemas.openxmlformats.org/markup-compatibility/2006">
              <mc:Choice xmlns:v="urn:schemas-microsoft-com:vml" Requires="v">
                <p:oleObj spid="_x0000_s304771" name="Equation" r:id="rId3" imgW="2438400" imgH="393700" progId="Equation.DSMT4">
                  <p:embed/>
                </p:oleObj>
              </mc:Choice>
              <mc:Fallback>
                <p:oleObj name="Equation" r:id="rId3" imgW="2438400" imgH="393700" progId="Equation.DSMT4">
                  <p:embed/>
                  <p:pic>
                    <p:nvPicPr>
                      <p:cNvPr id="0" name=""/>
                      <p:cNvPicPr>
                        <a:picLocks noChangeAspect="1" noChangeArrowheads="1"/>
                      </p:cNvPicPr>
                      <p:nvPr/>
                    </p:nvPicPr>
                    <p:blipFill>
                      <a:blip r:embed="rId4"/>
                      <a:srcRect/>
                      <a:stretch>
                        <a:fillRect/>
                      </a:stretch>
                    </p:blipFill>
                    <p:spPr bwMode="auto">
                      <a:xfrm>
                        <a:off x="442913" y="3235325"/>
                        <a:ext cx="4106862"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9416" name="Object 8"/>
          <p:cNvGraphicFramePr>
            <a:graphicFrameLocks noChangeAspect="1"/>
          </p:cNvGraphicFramePr>
          <p:nvPr>
            <p:extLst>
              <p:ext uri="{D42A27DB-BD31-4B8C-83A1-F6EECF244321}">
                <p14:modId xmlns:p14="http://schemas.microsoft.com/office/powerpoint/2010/main" val="964318604"/>
              </p:ext>
            </p:extLst>
          </p:nvPr>
        </p:nvGraphicFramePr>
        <p:xfrm>
          <a:off x="1108075" y="2409825"/>
          <a:ext cx="1395413" cy="736600"/>
        </p:xfrm>
        <a:graphic>
          <a:graphicData uri="http://schemas.openxmlformats.org/presentationml/2006/ole">
            <mc:AlternateContent xmlns:mc="http://schemas.openxmlformats.org/markup-compatibility/2006">
              <mc:Choice xmlns:v="urn:schemas-microsoft-com:vml" Requires="v">
                <p:oleObj spid="_x0000_s304772" name="Equation" r:id="rId5" imgW="787400" imgH="419100" progId="Equation.DSMT4">
                  <p:embed/>
                </p:oleObj>
              </mc:Choice>
              <mc:Fallback>
                <p:oleObj name="Equation" r:id="rId5" imgW="787400" imgH="419100" progId="Equation.DSMT4">
                  <p:embed/>
                  <p:pic>
                    <p:nvPicPr>
                      <p:cNvPr id="0" name=""/>
                      <p:cNvPicPr>
                        <a:picLocks noChangeAspect="1" noChangeArrowheads="1"/>
                      </p:cNvPicPr>
                      <p:nvPr/>
                    </p:nvPicPr>
                    <p:blipFill>
                      <a:blip r:embed="rId6"/>
                      <a:srcRect/>
                      <a:stretch>
                        <a:fillRect/>
                      </a:stretch>
                    </p:blipFill>
                    <p:spPr bwMode="auto">
                      <a:xfrm>
                        <a:off x="1108075" y="2409825"/>
                        <a:ext cx="1395413"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0" name="Object 4"/>
          <p:cNvGraphicFramePr>
            <a:graphicFrameLocks noChangeAspect="1"/>
          </p:cNvGraphicFramePr>
          <p:nvPr>
            <p:extLst>
              <p:ext uri="{D42A27DB-BD31-4B8C-83A1-F6EECF244321}">
                <p14:modId xmlns:p14="http://schemas.microsoft.com/office/powerpoint/2010/main" val="2809307862"/>
              </p:ext>
            </p:extLst>
          </p:nvPr>
        </p:nvGraphicFramePr>
        <p:xfrm>
          <a:off x="457200" y="3956050"/>
          <a:ext cx="4343400" cy="692150"/>
        </p:xfrm>
        <a:graphic>
          <a:graphicData uri="http://schemas.openxmlformats.org/presentationml/2006/ole">
            <mc:AlternateContent xmlns:mc="http://schemas.openxmlformats.org/markup-compatibility/2006">
              <mc:Choice xmlns:v="urn:schemas-microsoft-com:vml" Requires="v">
                <p:oleObj spid="_x0000_s304773" name="Equation" r:id="rId7" imgW="2578100" imgH="419100" progId="Equation.DSMT4">
                  <p:embed/>
                </p:oleObj>
              </mc:Choice>
              <mc:Fallback>
                <p:oleObj name="Equation" r:id="rId7" imgW="2578100" imgH="419100" progId="Equation.DSMT4">
                  <p:embed/>
                  <p:pic>
                    <p:nvPicPr>
                      <p:cNvPr id="0" name=""/>
                      <p:cNvPicPr>
                        <a:picLocks noChangeAspect="1" noChangeArrowheads="1"/>
                      </p:cNvPicPr>
                      <p:nvPr/>
                    </p:nvPicPr>
                    <p:blipFill>
                      <a:blip r:embed="rId8"/>
                      <a:srcRect/>
                      <a:stretch>
                        <a:fillRect/>
                      </a:stretch>
                    </p:blipFill>
                    <p:spPr bwMode="auto">
                      <a:xfrm>
                        <a:off x="457200" y="3956050"/>
                        <a:ext cx="4343400"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1" name="Object 5"/>
          <p:cNvGraphicFramePr>
            <a:graphicFrameLocks noChangeAspect="1"/>
          </p:cNvGraphicFramePr>
          <p:nvPr>
            <p:extLst>
              <p:ext uri="{D42A27DB-BD31-4B8C-83A1-F6EECF244321}">
                <p14:modId xmlns:p14="http://schemas.microsoft.com/office/powerpoint/2010/main" val="1462183855"/>
              </p:ext>
            </p:extLst>
          </p:nvPr>
        </p:nvGraphicFramePr>
        <p:xfrm>
          <a:off x="381000" y="4724400"/>
          <a:ext cx="3016250" cy="776288"/>
        </p:xfrm>
        <a:graphic>
          <a:graphicData uri="http://schemas.openxmlformats.org/presentationml/2006/ole">
            <mc:AlternateContent xmlns:mc="http://schemas.openxmlformats.org/markup-compatibility/2006">
              <mc:Choice xmlns:v="urn:schemas-microsoft-com:vml" Requires="v">
                <p:oleObj spid="_x0000_s304774" name="Equation" r:id="rId9" imgW="1790700" imgH="469900" progId="Equation.DSMT4">
                  <p:embed/>
                </p:oleObj>
              </mc:Choice>
              <mc:Fallback>
                <p:oleObj name="Equation" r:id="rId9" imgW="1790700" imgH="469900" progId="Equation.DSMT4">
                  <p:embed/>
                  <p:pic>
                    <p:nvPicPr>
                      <p:cNvPr id="0" name=""/>
                      <p:cNvPicPr>
                        <a:picLocks noChangeAspect="1" noChangeArrowheads="1"/>
                      </p:cNvPicPr>
                      <p:nvPr/>
                    </p:nvPicPr>
                    <p:blipFill>
                      <a:blip r:embed="rId10"/>
                      <a:srcRect/>
                      <a:stretch>
                        <a:fillRect/>
                      </a:stretch>
                    </p:blipFill>
                    <p:spPr bwMode="auto">
                      <a:xfrm>
                        <a:off x="381000" y="4724400"/>
                        <a:ext cx="3016250"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2" name="Object 6"/>
          <p:cNvGraphicFramePr>
            <a:graphicFrameLocks noChangeAspect="1"/>
          </p:cNvGraphicFramePr>
          <p:nvPr>
            <p:extLst>
              <p:ext uri="{D42A27DB-BD31-4B8C-83A1-F6EECF244321}">
                <p14:modId xmlns:p14="http://schemas.microsoft.com/office/powerpoint/2010/main" val="2296537317"/>
              </p:ext>
            </p:extLst>
          </p:nvPr>
        </p:nvGraphicFramePr>
        <p:xfrm>
          <a:off x="488950" y="5503863"/>
          <a:ext cx="2481263" cy="692150"/>
        </p:xfrm>
        <a:graphic>
          <a:graphicData uri="http://schemas.openxmlformats.org/presentationml/2006/ole">
            <mc:AlternateContent xmlns:mc="http://schemas.openxmlformats.org/markup-compatibility/2006">
              <mc:Choice xmlns:v="urn:schemas-microsoft-com:vml" Requires="v">
                <p:oleObj spid="_x0000_s304775" name="Equation" r:id="rId11" imgW="1473200" imgH="419100" progId="Equation.DSMT4">
                  <p:embed/>
                </p:oleObj>
              </mc:Choice>
              <mc:Fallback>
                <p:oleObj name="Equation" r:id="rId11" imgW="1473200" imgH="419100" progId="Equation.DSMT4">
                  <p:embed/>
                  <p:pic>
                    <p:nvPicPr>
                      <p:cNvPr id="0" name=""/>
                      <p:cNvPicPr>
                        <a:picLocks noChangeAspect="1" noChangeArrowheads="1"/>
                      </p:cNvPicPr>
                      <p:nvPr/>
                    </p:nvPicPr>
                    <p:blipFill>
                      <a:blip r:embed="rId12"/>
                      <a:srcRect/>
                      <a:stretch>
                        <a:fillRect/>
                      </a:stretch>
                    </p:blipFill>
                    <p:spPr bwMode="auto">
                      <a:xfrm>
                        <a:off x="488950" y="5503863"/>
                        <a:ext cx="2481263"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3" name="Object 7"/>
          <p:cNvGraphicFramePr>
            <a:graphicFrameLocks noChangeAspect="1"/>
          </p:cNvGraphicFramePr>
          <p:nvPr>
            <p:extLst>
              <p:ext uri="{D42A27DB-BD31-4B8C-83A1-F6EECF244321}">
                <p14:modId xmlns:p14="http://schemas.microsoft.com/office/powerpoint/2010/main" val="1401851149"/>
              </p:ext>
            </p:extLst>
          </p:nvPr>
        </p:nvGraphicFramePr>
        <p:xfrm>
          <a:off x="2486025" y="2362200"/>
          <a:ext cx="3598863" cy="827088"/>
        </p:xfrm>
        <a:graphic>
          <a:graphicData uri="http://schemas.openxmlformats.org/presentationml/2006/ole">
            <mc:AlternateContent xmlns:mc="http://schemas.openxmlformats.org/markup-compatibility/2006">
              <mc:Choice xmlns:v="urn:schemas-microsoft-com:vml" Requires="v">
                <p:oleObj spid="_x0000_s304776" name="Equation" r:id="rId13" imgW="2032000" imgH="469900" progId="Equation.DSMT4">
                  <p:embed/>
                </p:oleObj>
              </mc:Choice>
              <mc:Fallback>
                <p:oleObj name="Equation" r:id="rId13" imgW="2032000" imgH="469900" progId="Equation.DSMT4">
                  <p:embed/>
                  <p:pic>
                    <p:nvPicPr>
                      <p:cNvPr id="0" name=""/>
                      <p:cNvPicPr>
                        <a:picLocks noChangeAspect="1" noChangeArrowheads="1"/>
                      </p:cNvPicPr>
                      <p:nvPr/>
                    </p:nvPicPr>
                    <p:blipFill>
                      <a:blip r:embed="rId14"/>
                      <a:srcRect/>
                      <a:stretch>
                        <a:fillRect/>
                      </a:stretch>
                    </p:blipFill>
                    <p:spPr bwMode="auto">
                      <a:xfrm>
                        <a:off x="2486025" y="2362200"/>
                        <a:ext cx="3598863" cy="82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4" name="Object 8"/>
          <p:cNvGraphicFramePr>
            <a:graphicFrameLocks noChangeAspect="1"/>
          </p:cNvGraphicFramePr>
          <p:nvPr>
            <p:extLst>
              <p:ext uri="{D42A27DB-BD31-4B8C-83A1-F6EECF244321}">
                <p14:modId xmlns:p14="http://schemas.microsoft.com/office/powerpoint/2010/main" val="527306713"/>
              </p:ext>
            </p:extLst>
          </p:nvPr>
        </p:nvGraphicFramePr>
        <p:xfrm>
          <a:off x="2998788" y="5495925"/>
          <a:ext cx="2247900" cy="776288"/>
        </p:xfrm>
        <a:graphic>
          <a:graphicData uri="http://schemas.openxmlformats.org/presentationml/2006/ole">
            <mc:AlternateContent xmlns:mc="http://schemas.openxmlformats.org/markup-compatibility/2006">
              <mc:Choice xmlns:v="urn:schemas-microsoft-com:vml" Requires="v">
                <p:oleObj spid="_x0000_s304777" name="Equation" r:id="rId15" imgW="1333500" imgH="469900" progId="Equation.DSMT4">
                  <p:embed/>
                </p:oleObj>
              </mc:Choice>
              <mc:Fallback>
                <p:oleObj name="Equation" r:id="rId15" imgW="1333500" imgH="469900" progId="Equation.DSMT4">
                  <p:embed/>
                  <p:pic>
                    <p:nvPicPr>
                      <p:cNvPr id="0" name=""/>
                      <p:cNvPicPr>
                        <a:picLocks noChangeAspect="1" noChangeArrowheads="1"/>
                      </p:cNvPicPr>
                      <p:nvPr/>
                    </p:nvPicPr>
                    <p:blipFill>
                      <a:blip r:embed="rId16"/>
                      <a:srcRect/>
                      <a:stretch>
                        <a:fillRect/>
                      </a:stretch>
                    </p:blipFill>
                    <p:spPr bwMode="auto">
                      <a:xfrm>
                        <a:off x="2998788" y="5495925"/>
                        <a:ext cx="2247900" cy="776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35"/>
          <p:cNvSpPr txBox="1">
            <a:spLocks noChangeArrowheads="1"/>
          </p:cNvSpPr>
          <p:nvPr/>
        </p:nvSpPr>
        <p:spPr bwMode="auto">
          <a:xfrm>
            <a:off x="6096000" y="4876800"/>
            <a:ext cx="30480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What</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is the ground state energy?</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1" name="Rectangle 35"/>
          <p:cNvSpPr txBox="1">
            <a:spLocks noChangeArrowheads="1"/>
          </p:cNvSpPr>
          <p:nvPr/>
        </p:nvSpPr>
        <p:spPr bwMode="auto">
          <a:xfrm>
            <a:off x="6096000" y="5562600"/>
            <a:ext cx="30480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When are the energies the same</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for different combinations of </a:t>
            </a:r>
            <a:r>
              <a:rPr kumimoji="0" lang="en-US" sz="1800" b="0" i="0" u="none" strike="noStrike" kern="0" cap="none" spc="0" normalizeH="0" noProof="0" dirty="0" err="1"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err="1" smtClean="0">
                <a:ln>
                  <a:noFill/>
                </a:ln>
                <a:solidFill>
                  <a:schemeClr val="accent2"/>
                </a:solidFill>
                <a:effectLst/>
                <a:uLnTx/>
                <a:uFillTx/>
                <a:latin typeface="+mn-lt"/>
                <a:ea typeface="ＭＳ Ｐゴシック" pitchFamily="-1" charset="-128"/>
                <a:cs typeface="ＭＳ Ｐゴシック" pitchFamily="-84" charset="-128"/>
              </a:rPr>
              <a:t>i</a:t>
            </a:r>
            <a:r>
              <a:rPr kumimoji="0" lang="en-US" sz="18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3" name="Rectangle 35"/>
          <p:cNvSpPr txBox="1">
            <a:spLocks noChangeArrowheads="1"/>
          </p:cNvSpPr>
          <p:nvPr/>
        </p:nvSpPr>
        <p:spPr bwMode="auto">
          <a:xfrm>
            <a:off x="6096000" y="5181600"/>
            <a:ext cx="32766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E</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1,1,1</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when 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1</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2</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=n</a:t>
            </a:r>
            <a:r>
              <a:rPr kumimoji="0" lang="en-US" sz="1800" b="0" i="0" u="none" strike="noStrike" kern="0" cap="none" spc="0" normalizeH="0" baseline="-25000" noProof="0" dirty="0" smtClean="0">
                <a:ln>
                  <a:noFill/>
                </a:ln>
                <a:solidFill>
                  <a:schemeClr val="accent2"/>
                </a:solidFill>
                <a:effectLst/>
                <a:uLnTx/>
                <a:uFillTx/>
                <a:latin typeface="+mn-lt"/>
                <a:ea typeface="ＭＳ Ｐゴシック" pitchFamily="-1" charset="-128"/>
                <a:cs typeface="ＭＳ Ｐゴシック" pitchFamily="-84" charset="-128"/>
              </a:rPr>
              <a:t>3</a:t>
            </a:r>
            <a:r>
              <a:rPr kumimoji="0" lang="en-US" sz="18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=1, how much?</a:t>
            </a:r>
            <a:endParaRPr kumimoji="0" lang="en-US" sz="18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531465" name="Object 9"/>
          <p:cNvGraphicFramePr>
            <a:graphicFrameLocks noChangeAspect="1"/>
          </p:cNvGraphicFramePr>
          <p:nvPr>
            <p:extLst>
              <p:ext uri="{D42A27DB-BD31-4B8C-83A1-F6EECF244321}">
                <p14:modId xmlns:p14="http://schemas.microsoft.com/office/powerpoint/2010/main" val="3458230881"/>
              </p:ext>
            </p:extLst>
          </p:nvPr>
        </p:nvGraphicFramePr>
        <p:xfrm>
          <a:off x="3389313" y="4794250"/>
          <a:ext cx="2674937" cy="692150"/>
        </p:xfrm>
        <a:graphic>
          <a:graphicData uri="http://schemas.openxmlformats.org/presentationml/2006/ole">
            <mc:AlternateContent xmlns:mc="http://schemas.openxmlformats.org/markup-compatibility/2006">
              <mc:Choice xmlns:v="urn:schemas-microsoft-com:vml" Requires="v">
                <p:oleObj spid="_x0000_s304778" name="Equation" r:id="rId17" imgW="1587500" imgH="419100" progId="Equation.DSMT4">
                  <p:embed/>
                </p:oleObj>
              </mc:Choice>
              <mc:Fallback>
                <p:oleObj name="Equation" r:id="rId17" imgW="1587500" imgH="419100" progId="Equation.DSMT4">
                  <p:embed/>
                  <p:pic>
                    <p:nvPicPr>
                      <p:cNvPr id="0" name=""/>
                      <p:cNvPicPr>
                        <a:picLocks noChangeAspect="1" noChangeArrowheads="1"/>
                      </p:cNvPicPr>
                      <p:nvPr/>
                    </p:nvPicPr>
                    <p:blipFill>
                      <a:blip r:embed="rId18"/>
                      <a:srcRect/>
                      <a:stretch>
                        <a:fillRect/>
                      </a:stretch>
                    </p:blipFill>
                    <p:spPr bwMode="auto">
                      <a:xfrm>
                        <a:off x="3389313" y="4794250"/>
                        <a:ext cx="2674937" cy="69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6" name="Object 10"/>
          <p:cNvGraphicFramePr>
            <a:graphicFrameLocks noChangeAspect="1"/>
          </p:cNvGraphicFramePr>
          <p:nvPr>
            <p:extLst>
              <p:ext uri="{D42A27DB-BD31-4B8C-83A1-F6EECF244321}">
                <p14:modId xmlns:p14="http://schemas.microsoft.com/office/powerpoint/2010/main" val="3063153983"/>
              </p:ext>
            </p:extLst>
          </p:nvPr>
        </p:nvGraphicFramePr>
        <p:xfrm>
          <a:off x="4592638" y="3352800"/>
          <a:ext cx="3016250" cy="400050"/>
        </p:xfrm>
        <a:graphic>
          <a:graphicData uri="http://schemas.openxmlformats.org/presentationml/2006/ole">
            <mc:AlternateContent xmlns:mc="http://schemas.openxmlformats.org/markup-compatibility/2006">
              <mc:Choice xmlns:v="urn:schemas-microsoft-com:vml" Requires="v">
                <p:oleObj spid="_x0000_s304779" name="Equation" r:id="rId19" imgW="1790700" imgH="241300" progId="Equation.DSMT4">
                  <p:embed/>
                </p:oleObj>
              </mc:Choice>
              <mc:Fallback>
                <p:oleObj name="Equation" r:id="rId19" imgW="1790700" imgH="241300" progId="Equation.DSMT4">
                  <p:embed/>
                  <p:pic>
                    <p:nvPicPr>
                      <p:cNvPr id="0" name=""/>
                      <p:cNvPicPr>
                        <a:picLocks noChangeAspect="1" noChangeArrowheads="1"/>
                      </p:cNvPicPr>
                      <p:nvPr/>
                    </p:nvPicPr>
                    <p:blipFill>
                      <a:blip r:embed="rId20"/>
                      <a:srcRect/>
                      <a:stretch>
                        <a:fillRect/>
                      </a:stretch>
                    </p:blipFill>
                    <p:spPr bwMode="auto">
                      <a:xfrm>
                        <a:off x="4592638" y="3352800"/>
                        <a:ext cx="3016250"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7" name="Object 11"/>
          <p:cNvGraphicFramePr>
            <a:graphicFrameLocks noChangeAspect="1"/>
          </p:cNvGraphicFramePr>
          <p:nvPr>
            <p:extLst>
              <p:ext uri="{D42A27DB-BD31-4B8C-83A1-F6EECF244321}">
                <p14:modId xmlns:p14="http://schemas.microsoft.com/office/powerpoint/2010/main" val="3305029206"/>
              </p:ext>
            </p:extLst>
          </p:nvPr>
        </p:nvGraphicFramePr>
        <p:xfrm>
          <a:off x="4733925" y="4114800"/>
          <a:ext cx="3359150" cy="398463"/>
        </p:xfrm>
        <a:graphic>
          <a:graphicData uri="http://schemas.openxmlformats.org/presentationml/2006/ole">
            <mc:AlternateContent xmlns:mc="http://schemas.openxmlformats.org/markup-compatibility/2006">
              <mc:Choice xmlns:v="urn:schemas-microsoft-com:vml" Requires="v">
                <p:oleObj spid="_x0000_s304780" name="Equation" r:id="rId21" imgW="1993900" imgH="241300" progId="Equation.DSMT4">
                  <p:embed/>
                </p:oleObj>
              </mc:Choice>
              <mc:Fallback>
                <p:oleObj name="Equation" r:id="rId21" imgW="1993900" imgH="241300" progId="Equation.DSMT4">
                  <p:embed/>
                  <p:pic>
                    <p:nvPicPr>
                      <p:cNvPr id="0" name=""/>
                      <p:cNvPicPr>
                        <a:picLocks noChangeAspect="1" noChangeArrowheads="1"/>
                      </p:cNvPicPr>
                      <p:nvPr/>
                    </p:nvPicPr>
                    <p:blipFill>
                      <a:blip r:embed="rId22"/>
                      <a:srcRect/>
                      <a:stretch>
                        <a:fillRect/>
                      </a:stretch>
                    </p:blipFill>
                    <p:spPr bwMode="auto">
                      <a:xfrm>
                        <a:off x="4733925" y="4114800"/>
                        <a:ext cx="3359150"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1468" name="Object 12"/>
          <p:cNvGraphicFramePr>
            <a:graphicFrameLocks noChangeAspect="1"/>
          </p:cNvGraphicFramePr>
          <p:nvPr>
            <p:extLst>
              <p:ext uri="{D42A27DB-BD31-4B8C-83A1-F6EECF244321}">
                <p14:modId xmlns:p14="http://schemas.microsoft.com/office/powerpoint/2010/main" val="2009930269"/>
              </p:ext>
            </p:extLst>
          </p:nvPr>
        </p:nvGraphicFramePr>
        <p:xfrm>
          <a:off x="8108950" y="4114800"/>
          <a:ext cx="642938" cy="377825"/>
        </p:xfrm>
        <a:graphic>
          <a:graphicData uri="http://schemas.openxmlformats.org/presentationml/2006/ole">
            <mc:AlternateContent xmlns:mc="http://schemas.openxmlformats.org/markup-compatibility/2006">
              <mc:Choice xmlns:v="urn:schemas-microsoft-com:vml" Requires="v">
                <p:oleObj spid="_x0000_s304781" name="Equation" r:id="rId23" imgW="381000" imgH="228600" progId="Equation.DSMT4">
                  <p:embed/>
                </p:oleObj>
              </mc:Choice>
              <mc:Fallback>
                <p:oleObj name="Equation" r:id="rId23" imgW="381000" imgH="228600" progId="Equation.DSMT4">
                  <p:embed/>
                  <p:pic>
                    <p:nvPicPr>
                      <p:cNvPr id="0" name=""/>
                      <p:cNvPicPr>
                        <a:picLocks noChangeAspect="1" noChangeArrowheads="1"/>
                      </p:cNvPicPr>
                      <p:nvPr/>
                    </p:nvPicPr>
                    <p:blipFill>
                      <a:blip r:embed="rId24"/>
                      <a:srcRect/>
                      <a:stretch>
                        <a:fillRect/>
                      </a:stretch>
                    </p:blipFill>
                    <p:spPr bwMode="auto">
                      <a:xfrm>
                        <a:off x="8108950" y="4114800"/>
                        <a:ext cx="642938"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079974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49213"/>
            <a:ext cx="8226425" cy="1093787"/>
          </a:xfrm>
        </p:spPr>
        <p:txBody>
          <a:bodyPr/>
          <a:lstStyle/>
          <a:p>
            <a:pPr eaLnBrk="1" hangingPunct="1"/>
            <a:r>
              <a:rPr lang="en-US" sz="6000" dirty="0" smtClean="0">
                <a:ea typeface="ＭＳ Ｐゴシック" pitchFamily="-84" charset="-128"/>
                <a:cs typeface="ＭＳ Ｐゴシック" pitchFamily="-84" charset="-128"/>
              </a:rPr>
              <a:t>Degeneracy*</a:t>
            </a:r>
            <a:endParaRPr lang="en-US" sz="6000" dirty="0">
              <a:ea typeface="ＭＳ Ｐゴシック" pitchFamily="-84" charset="-128"/>
              <a:cs typeface="ＭＳ Ｐゴシック" pitchFamily="-84" charset="-128"/>
            </a:endParaRPr>
          </a:p>
        </p:txBody>
      </p:sp>
      <p:sp>
        <p:nvSpPr>
          <p:cNvPr id="38914" name="Rectangle 3"/>
          <p:cNvSpPr>
            <a:spLocks noGrp="1" noChangeArrowheads="1"/>
          </p:cNvSpPr>
          <p:nvPr>
            <p:ph type="body" sz="half" idx="1"/>
          </p:nvPr>
        </p:nvSpPr>
        <p:spPr>
          <a:xfrm>
            <a:off x="457200" y="1065212"/>
            <a:ext cx="8383588" cy="4497388"/>
          </a:xfrm>
        </p:spPr>
        <p:txBody>
          <a:bodyPr/>
          <a:lstStyle/>
          <a:p>
            <a:pPr eaLnBrk="1" hangingPunct="1"/>
            <a:r>
              <a:rPr lang="en-US" dirty="0">
                <a:ea typeface="ＭＳ Ｐゴシック" pitchFamily="-84" charset="-128"/>
                <a:cs typeface="ＭＳ Ｐゴシック" pitchFamily="-84" charset="-128"/>
              </a:rPr>
              <a:t>Analysis of the Schrödinger wave equation in three dimensions introduces three quantum numbers that quantize the energy.</a:t>
            </a:r>
            <a:r>
              <a:rPr lang="en-US" dirty="0" smtClean="0">
                <a:ea typeface="ＭＳ Ｐゴシック" pitchFamily="-84" charset="-128"/>
                <a:cs typeface="ＭＳ Ｐゴシック" pitchFamily="-84" charset="-128"/>
              </a:rPr>
              <a:t> </a:t>
            </a:r>
          </a:p>
          <a:p>
            <a:pPr eaLnBrk="1" hangingPunct="1"/>
            <a:r>
              <a:rPr lang="en-US" dirty="0">
                <a:ea typeface="ＭＳ Ｐゴシック" pitchFamily="-84" charset="-128"/>
                <a:cs typeface="ＭＳ Ｐゴシック" pitchFamily="-84" charset="-128"/>
              </a:rPr>
              <a:t>A quantum state is degenerate when there is more than one wave function for a given energy</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Degeneracy results from particular properties of the potential energy function that describes the system. A perturbation of the potential </a:t>
            </a:r>
            <a:r>
              <a:rPr lang="en-US" dirty="0" smtClean="0">
                <a:ea typeface="ＭＳ Ｐゴシック" pitchFamily="-84" charset="-128"/>
                <a:cs typeface="ＭＳ Ｐゴシック" pitchFamily="-84" charset="-128"/>
              </a:rPr>
              <a:t>energy, such as the spin under a B field, </a:t>
            </a:r>
            <a:r>
              <a:rPr lang="en-US" dirty="0">
                <a:ea typeface="ＭＳ Ｐゴシック" pitchFamily="-84" charset="-128"/>
                <a:cs typeface="ＭＳ Ｐゴシック" pitchFamily="-84" charset="-128"/>
              </a:rPr>
              <a:t>can remove the degeneracy.</a:t>
            </a:r>
          </a:p>
          <a:p>
            <a:pPr eaLnBrk="1" hangingPunct="1"/>
            <a:endParaRPr lang="en-US" dirty="0">
              <a:ea typeface="ＭＳ Ｐゴシック" pitchFamily="-84" charset="-128"/>
              <a:cs typeface="ＭＳ Ｐゴシック" pitchFamily="-84" charset="-128"/>
            </a:endParaRPr>
          </a:p>
          <a:p>
            <a:pPr eaLnBrk="1" hangingPunct="1">
              <a:buFont typeface="Wingdings" pitchFamily="-84" charset="2"/>
              <a:buNone/>
            </a:pPr>
            <a:endParaRPr lang="en-US" dirty="0">
              <a:ea typeface="ＭＳ Ｐゴシック" pitchFamily="-84" charset="-128"/>
              <a:cs typeface="ＭＳ Ｐゴシック" pitchFamily="-84" charset="-128"/>
            </a:endParaRPr>
          </a:p>
          <a:p>
            <a:pPr eaLnBrk="1" hangingPunct="1">
              <a:buFont typeface="Wingdings" pitchFamily="-84" charset="2"/>
              <a:buNone/>
            </a:pPr>
            <a:endParaRPr lang="en-US" sz="4800"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Monday, Apr. 7, 2014</a:t>
            </a:r>
            <a:endParaRPr lang="en-US"/>
          </a:p>
        </p:txBody>
      </p:sp>
      <p:sp>
        <p:nvSpPr>
          <p:cNvPr id="5" name="Slide Number Placeholder 4"/>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nl-NL" smtClean="0"/>
              <a:t>PHYS 3313-001, Spring 2014                      Dr. Jaehoon Yu</a:t>
            </a:r>
            <a:endParaRPr lang="en-US"/>
          </a:p>
        </p:txBody>
      </p:sp>
      <p:sp>
        <p:nvSpPr>
          <p:cNvPr id="7" name="TextBox 6"/>
          <p:cNvSpPr txBox="1"/>
          <p:nvPr/>
        </p:nvSpPr>
        <p:spPr>
          <a:xfrm>
            <a:off x="1965359" y="5867400"/>
            <a:ext cx="4435441" cy="307777"/>
          </a:xfrm>
          <a:prstGeom prst="rect">
            <a:avLst/>
          </a:prstGeom>
          <a:solidFill>
            <a:srgbClr val="FFFFCC"/>
          </a:solidFill>
          <a:ln w="28575" cap="flat" cmpd="sng" algn="ctr">
            <a:solidFill>
              <a:srgbClr val="800000"/>
            </a:solidFill>
            <a:prstDash val="solid"/>
            <a:round/>
            <a:headEnd type="none" w="med" len="med"/>
            <a:tailEnd type="none" w="med" len="med"/>
          </a:ln>
        </p:spPr>
        <p:txBody>
          <a:bodyPr wrap="none" rtlCol="0">
            <a:spAutoFit/>
          </a:bodyPr>
          <a:lstStyle/>
          <a:p>
            <a:r>
              <a:rPr lang="en-US" sz="1400" b="1" dirty="0" smtClean="0">
                <a:solidFill>
                  <a:srgbClr val="800000"/>
                </a:solidFill>
                <a:latin typeface="Arial Narrow"/>
                <a:cs typeface="Arial Narrow"/>
              </a:rPr>
              <a:t>*</a:t>
            </a:r>
            <a:r>
              <a:rPr lang="en-US" sz="1400" b="1" dirty="0" err="1" smtClean="0">
                <a:solidFill>
                  <a:srgbClr val="800000"/>
                </a:solidFill>
                <a:latin typeface="Arial Narrow"/>
                <a:cs typeface="Arial Narrow"/>
              </a:rPr>
              <a:t>Mirriam-webster</a:t>
            </a:r>
            <a:r>
              <a:rPr lang="en-US" sz="1400" b="1" dirty="0" smtClean="0">
                <a:solidFill>
                  <a:srgbClr val="800000"/>
                </a:solidFill>
                <a:latin typeface="Arial Narrow"/>
                <a:cs typeface="Arial Narrow"/>
              </a:rPr>
              <a:t>: having two or more states or subdivisions</a:t>
            </a:r>
            <a:endParaRPr lang="en-US" sz="1400" b="1" dirty="0">
              <a:solidFill>
                <a:srgbClr val="800000"/>
              </a:solidFill>
              <a:latin typeface="Arial Narrow"/>
              <a:cs typeface="Arial Narrow"/>
            </a:endParaRPr>
          </a:p>
        </p:txBody>
      </p:sp>
    </p:spTree>
    <p:extLst>
      <p:ext uri="{BB962C8B-B14F-4D97-AF65-F5344CB8AC3E}">
        <p14:creationId xmlns:p14="http://schemas.microsoft.com/office/powerpoint/2010/main" val="42747377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52055</TotalTime>
  <Words>677</Words>
  <Application>Microsoft Macintosh PowerPoint</Application>
  <PresentationFormat>On-screen Show (4:3)</PresentationFormat>
  <Paragraphs>76</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phys1443-spring02</vt:lpstr>
      <vt:lpstr>Equation</vt:lpstr>
      <vt:lpstr>PHYS 3313 – Section 001 Lecture #20</vt:lpstr>
      <vt:lpstr>Announcements</vt:lpstr>
      <vt:lpstr>Reminder: Special project #5</vt:lpstr>
      <vt:lpstr>Three-Dimensional Infinite-Potential Well</vt:lpstr>
      <vt:lpstr>Ex 6.10: Expectation values inside a box</vt:lpstr>
      <vt:lpstr>Ex 6.10: Expectation values inside a box</vt:lpstr>
      <vt:lpstr>Degeneracy*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1207</cp:revision>
  <dcterms:created xsi:type="dcterms:W3CDTF">2012-08-29T20:00:19Z</dcterms:created>
  <dcterms:modified xsi:type="dcterms:W3CDTF">2014-04-07T19:57:03Z</dcterms:modified>
</cp:coreProperties>
</file>