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77" r:id="rId2"/>
    <p:sldId id="624" r:id="rId3"/>
    <p:sldId id="876" r:id="rId4"/>
    <p:sldId id="855" r:id="rId5"/>
    <p:sldId id="856" r:id="rId6"/>
    <p:sldId id="857" r:id="rId7"/>
    <p:sldId id="858"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D5E9"/>
    <a:srgbClr val="5FE9DD"/>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5" d="100"/>
          <a:sy n="95" d="100"/>
        </p:scale>
        <p:origin x="-13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emf"/><Relationship Id="rId8" Type="http://schemas.openxmlformats.org/officeDocument/2006/relationships/image" Target="../media/image9.emf"/><Relationship Id="rId9" Type="http://schemas.openxmlformats.org/officeDocument/2006/relationships/image" Target="../media/image10.emf"/><Relationship Id="rId10" Type="http://schemas.openxmlformats.org/officeDocument/2006/relationships/image" Target="../media/image11.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emf"/><Relationship Id="rId4" Type="http://schemas.openxmlformats.org/officeDocument/2006/relationships/image" Target="../media/image15.emf"/><Relationship Id="rId5" Type="http://schemas.openxmlformats.org/officeDocument/2006/relationships/image" Target="../media/image16.emf"/><Relationship Id="rId6" Type="http://schemas.openxmlformats.org/officeDocument/2006/relationships/image" Target="../media/image17.emf"/><Relationship Id="rId7" Type="http://schemas.openxmlformats.org/officeDocument/2006/relationships/image" Target="../media/image18.emf"/><Relationship Id="rId8" Type="http://schemas.openxmlformats.org/officeDocument/2006/relationships/image" Target="../media/image19.emf"/><Relationship Id="rId9" Type="http://schemas.openxmlformats.org/officeDocument/2006/relationships/image" Target="../media/image20.emf"/><Relationship Id="rId1" Type="http://schemas.openxmlformats.org/officeDocument/2006/relationships/image" Target="../media/image12.emf"/><Relationship Id="rId2"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4.emf"/><Relationship Id="rId4" Type="http://schemas.openxmlformats.org/officeDocument/2006/relationships/image" Target="../media/image25.emf"/><Relationship Id="rId5" Type="http://schemas.openxmlformats.org/officeDocument/2006/relationships/image" Target="../media/image26.emf"/><Relationship Id="rId6" Type="http://schemas.openxmlformats.org/officeDocument/2006/relationships/image" Target="../media/image27.emf"/><Relationship Id="rId7" Type="http://schemas.openxmlformats.org/officeDocument/2006/relationships/image" Target="../media/image28.emf"/><Relationship Id="rId8" Type="http://schemas.openxmlformats.org/officeDocument/2006/relationships/image" Target="../media/image29.emf"/><Relationship Id="rId9" Type="http://schemas.openxmlformats.org/officeDocument/2006/relationships/image" Target="../media/image30.emf"/><Relationship Id="rId10" Type="http://schemas.openxmlformats.org/officeDocument/2006/relationships/image" Target="../media/image31.emf"/><Relationship Id="rId11" Type="http://schemas.openxmlformats.org/officeDocument/2006/relationships/image" Target="../media/image32.emf"/><Relationship Id="rId1" Type="http://schemas.openxmlformats.org/officeDocument/2006/relationships/image" Target="../media/image22.emf"/><Relationship Id="rId2"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1030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19750045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extLst>
      <p:ext uri="{BB962C8B-B14F-4D97-AF65-F5344CB8AC3E}">
        <p14:creationId xmlns:p14="http://schemas.microsoft.com/office/powerpoint/2010/main" val="791181799"/>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Monday, Apr. 7,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Spring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4.bin"/><Relationship Id="rId20" Type="http://schemas.openxmlformats.org/officeDocument/2006/relationships/image" Target="../media/image10.emf"/><Relationship Id="rId21" Type="http://schemas.openxmlformats.org/officeDocument/2006/relationships/oleObject" Target="../embeddings/oleObject10.bin"/><Relationship Id="rId22" Type="http://schemas.openxmlformats.org/officeDocument/2006/relationships/image" Target="../media/image11.emf"/><Relationship Id="rId10" Type="http://schemas.openxmlformats.org/officeDocument/2006/relationships/image" Target="../media/image5.emf"/><Relationship Id="rId11" Type="http://schemas.openxmlformats.org/officeDocument/2006/relationships/oleObject" Target="../embeddings/oleObject5.bin"/><Relationship Id="rId12" Type="http://schemas.openxmlformats.org/officeDocument/2006/relationships/image" Target="../media/image6.emf"/><Relationship Id="rId13" Type="http://schemas.openxmlformats.org/officeDocument/2006/relationships/oleObject" Target="../embeddings/oleObject6.bin"/><Relationship Id="rId14" Type="http://schemas.openxmlformats.org/officeDocument/2006/relationships/image" Target="../media/image7.emf"/><Relationship Id="rId15" Type="http://schemas.openxmlformats.org/officeDocument/2006/relationships/oleObject" Target="../embeddings/oleObject7.bin"/><Relationship Id="rId16" Type="http://schemas.openxmlformats.org/officeDocument/2006/relationships/image" Target="../media/image8.emf"/><Relationship Id="rId17" Type="http://schemas.openxmlformats.org/officeDocument/2006/relationships/oleObject" Target="../embeddings/oleObject8.bin"/><Relationship Id="rId18" Type="http://schemas.openxmlformats.org/officeDocument/2006/relationships/image" Target="../media/image9.emf"/><Relationship Id="rId19" Type="http://schemas.openxmlformats.org/officeDocument/2006/relationships/oleObject" Target="../embeddings/oleObject9.bin"/><Relationship Id="rId1" Type="http://schemas.openxmlformats.org/officeDocument/2006/relationships/vmlDrawing" Target="../drawings/vmlDrawing1.vml"/><Relationship Id="rId2" Type="http://schemas.openxmlformats.org/officeDocument/2006/relationships/slideLayout" Target="../slideLayouts/slideLayout13.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14.bin"/><Relationship Id="rId20" Type="http://schemas.openxmlformats.org/officeDocument/2006/relationships/image" Target="../media/image20.emf"/><Relationship Id="rId21" Type="http://schemas.openxmlformats.org/officeDocument/2006/relationships/image" Target="../media/image21.jpeg"/><Relationship Id="rId10" Type="http://schemas.openxmlformats.org/officeDocument/2006/relationships/image" Target="../media/image15.emf"/><Relationship Id="rId11" Type="http://schemas.openxmlformats.org/officeDocument/2006/relationships/oleObject" Target="../embeddings/oleObject15.bin"/><Relationship Id="rId12" Type="http://schemas.openxmlformats.org/officeDocument/2006/relationships/image" Target="../media/image16.emf"/><Relationship Id="rId13" Type="http://schemas.openxmlformats.org/officeDocument/2006/relationships/oleObject" Target="../embeddings/oleObject16.bin"/><Relationship Id="rId14" Type="http://schemas.openxmlformats.org/officeDocument/2006/relationships/image" Target="../media/image17.emf"/><Relationship Id="rId15" Type="http://schemas.openxmlformats.org/officeDocument/2006/relationships/oleObject" Target="../embeddings/oleObject17.bin"/><Relationship Id="rId16" Type="http://schemas.openxmlformats.org/officeDocument/2006/relationships/image" Target="../media/image18.emf"/><Relationship Id="rId17" Type="http://schemas.openxmlformats.org/officeDocument/2006/relationships/oleObject" Target="../embeddings/oleObject18.bin"/><Relationship Id="rId18" Type="http://schemas.openxmlformats.org/officeDocument/2006/relationships/image" Target="../media/image19.emf"/><Relationship Id="rId19"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oleObject11.bin"/><Relationship Id="rId4" Type="http://schemas.openxmlformats.org/officeDocument/2006/relationships/image" Target="../media/image12.emf"/><Relationship Id="rId5" Type="http://schemas.openxmlformats.org/officeDocument/2006/relationships/oleObject" Target="../embeddings/oleObject12.bin"/><Relationship Id="rId6" Type="http://schemas.openxmlformats.org/officeDocument/2006/relationships/image" Target="../media/image13.emf"/><Relationship Id="rId7" Type="http://schemas.openxmlformats.org/officeDocument/2006/relationships/oleObject" Target="../embeddings/oleObject13.bin"/><Relationship Id="rId8" Type="http://schemas.openxmlformats.org/officeDocument/2006/relationships/image" Target="../media/image14.emf"/></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3.bin"/><Relationship Id="rId20" Type="http://schemas.openxmlformats.org/officeDocument/2006/relationships/image" Target="../media/image30.emf"/><Relationship Id="rId21" Type="http://schemas.openxmlformats.org/officeDocument/2006/relationships/oleObject" Target="../embeddings/oleObject29.bin"/><Relationship Id="rId22" Type="http://schemas.openxmlformats.org/officeDocument/2006/relationships/image" Target="../media/image31.emf"/><Relationship Id="rId23" Type="http://schemas.openxmlformats.org/officeDocument/2006/relationships/oleObject" Target="../embeddings/oleObject30.bin"/><Relationship Id="rId24" Type="http://schemas.openxmlformats.org/officeDocument/2006/relationships/image" Target="../media/image32.emf"/><Relationship Id="rId10" Type="http://schemas.openxmlformats.org/officeDocument/2006/relationships/image" Target="../media/image25.emf"/><Relationship Id="rId11" Type="http://schemas.openxmlformats.org/officeDocument/2006/relationships/oleObject" Target="../embeddings/oleObject24.bin"/><Relationship Id="rId12" Type="http://schemas.openxmlformats.org/officeDocument/2006/relationships/image" Target="../media/image26.emf"/><Relationship Id="rId13" Type="http://schemas.openxmlformats.org/officeDocument/2006/relationships/oleObject" Target="../embeddings/oleObject25.bin"/><Relationship Id="rId14" Type="http://schemas.openxmlformats.org/officeDocument/2006/relationships/image" Target="../media/image27.emf"/><Relationship Id="rId15" Type="http://schemas.openxmlformats.org/officeDocument/2006/relationships/oleObject" Target="../embeddings/oleObject26.bin"/><Relationship Id="rId16" Type="http://schemas.openxmlformats.org/officeDocument/2006/relationships/image" Target="../media/image28.emf"/><Relationship Id="rId17" Type="http://schemas.openxmlformats.org/officeDocument/2006/relationships/oleObject" Target="../embeddings/oleObject27.bin"/><Relationship Id="rId18" Type="http://schemas.openxmlformats.org/officeDocument/2006/relationships/image" Target="../media/image29.emf"/><Relationship Id="rId19" Type="http://schemas.openxmlformats.org/officeDocument/2006/relationships/oleObject" Target="../embeddings/oleObject28.bin"/><Relationship Id="rId1" Type="http://schemas.openxmlformats.org/officeDocument/2006/relationships/vmlDrawing" Target="../drawings/vmlDrawing3.vml"/><Relationship Id="rId2" Type="http://schemas.openxmlformats.org/officeDocument/2006/relationships/slideLayout" Target="../slideLayouts/slideLayout13.xml"/><Relationship Id="rId3" Type="http://schemas.openxmlformats.org/officeDocument/2006/relationships/oleObject" Target="../embeddings/oleObject20.bin"/><Relationship Id="rId4" Type="http://schemas.openxmlformats.org/officeDocument/2006/relationships/image" Target="../media/image22.emf"/><Relationship Id="rId5" Type="http://schemas.openxmlformats.org/officeDocument/2006/relationships/oleObject" Target="../embeddings/oleObject21.bin"/><Relationship Id="rId6" Type="http://schemas.openxmlformats.org/officeDocument/2006/relationships/image" Target="../media/image23.emf"/><Relationship Id="rId7" Type="http://schemas.openxmlformats.org/officeDocument/2006/relationships/oleObject" Target="../embeddings/oleObject22.bin"/><Relationship Id="rId8" Type="http://schemas.openxmlformats.org/officeDocument/2006/relationships/image" Target="../media/image2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#20</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75871" y="1531203"/>
            <a:ext cx="2684282"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 7,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838200" y="2514600"/>
            <a:ext cx="7620000" cy="35814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4000" dirty="0" smtClean="0">
                <a:solidFill>
                  <a:schemeClr val="accent2"/>
                </a:solidFill>
                <a:latin typeface="Arial Narrow" pitchFamily="-84" charset="0"/>
              </a:rPr>
              <a:t>3D Infinite Potential Well</a:t>
            </a:r>
          </a:p>
          <a:p>
            <a:pPr marL="609600" indent="-609600">
              <a:spcBef>
                <a:spcPct val="20000"/>
              </a:spcBef>
              <a:buFontTx/>
              <a:buChar char="•"/>
            </a:pPr>
            <a:r>
              <a:rPr lang="en-US" sz="4000" dirty="0" smtClean="0">
                <a:solidFill>
                  <a:schemeClr val="accent2"/>
                </a:solidFill>
                <a:latin typeface="Arial Narrow" pitchFamily="-84" charset="0"/>
              </a:rPr>
              <a:t>Degeneracy</a:t>
            </a:r>
          </a:p>
          <a:p>
            <a:pPr marL="609600" indent="-609600">
              <a:spcBef>
                <a:spcPct val="20000"/>
              </a:spcBef>
              <a:buFontTx/>
              <a:buChar char="•"/>
            </a:pPr>
            <a:r>
              <a:rPr lang="en-US" sz="4000" dirty="0" smtClean="0">
                <a:solidFill>
                  <a:schemeClr val="accent2"/>
                </a:solidFill>
                <a:latin typeface="Arial Narrow" pitchFamily="-84" charset="0"/>
              </a:rPr>
              <a:t>Simple Harmonic Oscillator</a:t>
            </a:r>
          </a:p>
          <a:p>
            <a:pPr marL="609600" indent="-609600">
              <a:spcBef>
                <a:spcPct val="20000"/>
              </a:spcBef>
              <a:buFontTx/>
              <a:buChar char="•"/>
            </a:pPr>
            <a:r>
              <a:rPr lang="en-US" sz="4000" dirty="0" smtClean="0">
                <a:solidFill>
                  <a:schemeClr val="accent2"/>
                </a:solidFill>
                <a:latin typeface="Arial Narrow" pitchFamily="-84" charset="0"/>
              </a:rPr>
              <a:t>Barriers </a:t>
            </a:r>
            <a:r>
              <a:rPr lang="en-US" sz="4000" smtClean="0">
                <a:solidFill>
                  <a:schemeClr val="accent2"/>
                </a:solidFill>
                <a:latin typeface="Arial Narrow" pitchFamily="-84" charset="0"/>
              </a:rPr>
              <a:t>and Tunneling</a:t>
            </a: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a:solidFill>
                <a:schemeClr val="accent2"/>
              </a:solidFill>
              <a:latin typeface="Arial Narrow" pitchFamily="-84" charset="0"/>
            </a:endParaRPr>
          </a:p>
        </p:txBody>
      </p:sp>
      <p:sp>
        <p:nvSpPr>
          <p:cNvPr id="2" name="Date Placeholder 1"/>
          <p:cNvSpPr>
            <a:spLocks noGrp="1"/>
          </p:cNvSpPr>
          <p:nvPr>
            <p:ph type="dt" sz="half" idx="10"/>
          </p:nvPr>
        </p:nvSpPr>
        <p:spPr/>
        <p:txBody>
          <a:bodyPr/>
          <a:lstStyle/>
          <a:p>
            <a:pPr>
              <a:defRPr/>
            </a:pPr>
            <a:r>
              <a:rPr lang="en-US" smtClean="0"/>
              <a:t>Monday, Apr. 7, 2014</a:t>
            </a:r>
            <a:endParaRPr lang="en-US"/>
          </a:p>
        </p:txBody>
      </p:sp>
      <p:sp>
        <p:nvSpPr>
          <p:cNvPr id="3" name="Footer Placeholder 2"/>
          <p:cNvSpPr>
            <a:spLocks noGrp="1"/>
          </p:cNvSpPr>
          <p:nvPr>
            <p:ph type="ftr" sz="quarter" idx="11"/>
          </p:nvPr>
        </p:nvSpPr>
        <p:spPr/>
        <p:txBody>
          <a:bodyPr/>
          <a:lstStyle/>
          <a:p>
            <a:pPr>
              <a:defRPr/>
            </a:pPr>
            <a:r>
              <a:rPr lang="nl-NL" smtClean="0"/>
              <a:t>PHYS 3313-001, Spring 2014                      Dr. Jaehoon Yu</a:t>
            </a:r>
            <a:endParaRPr lang="en-US"/>
          </a:p>
        </p:txBody>
      </p:sp>
    </p:spTree>
    <p:extLst>
      <p:ext uri="{BB962C8B-B14F-4D97-AF65-F5344CB8AC3E}">
        <p14:creationId xmlns:p14="http://schemas.microsoft.com/office/powerpoint/2010/main" val="3488425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Monday, Apr. 7, 2014</a:t>
            </a:r>
            <a:endParaRPr lang="en-US"/>
          </a:p>
        </p:txBody>
      </p:sp>
      <p:sp>
        <p:nvSpPr>
          <p:cNvPr id="5" name="Footer Placeholder 4"/>
          <p:cNvSpPr>
            <a:spLocks noGrp="1"/>
          </p:cNvSpPr>
          <p:nvPr>
            <p:ph type="ftr" sz="quarter" idx="11"/>
          </p:nvPr>
        </p:nvSpPr>
        <p:spPr/>
        <p:txBody>
          <a:bodyPr/>
          <a:lstStyle/>
          <a:p>
            <a:pPr>
              <a:defRPr/>
            </a:pPr>
            <a:r>
              <a:rPr lang="nl-NL" smtClean="0"/>
              <a:t>PHYS 3313-001, Spring 2014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685800" y="-76200"/>
            <a:ext cx="7772400" cy="762000"/>
          </a:xfrm>
        </p:spPr>
        <p:txBody>
          <a:bodyPr/>
          <a:lstStyle/>
          <a:p>
            <a:pPr eaLnBrk="1" hangingPunct="1"/>
            <a:r>
              <a:rPr lang="en-US" sz="5400"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152400" y="762000"/>
            <a:ext cx="8915400" cy="5486400"/>
          </a:xfrm>
        </p:spPr>
        <p:txBody>
          <a:bodyPr/>
          <a:lstStyle/>
          <a:p>
            <a:pPr eaLnBrk="1" hangingPunct="1"/>
            <a:r>
              <a:rPr lang="en-US" dirty="0" smtClean="0"/>
              <a:t>Research paper deadline is Monday, Apr. 28</a:t>
            </a:r>
          </a:p>
          <a:p>
            <a:pPr eaLnBrk="1" hangingPunct="1"/>
            <a:r>
              <a:rPr lang="en-US" dirty="0" smtClean="0"/>
              <a:t>Research presentation deadline is Sunday, Apr. 27</a:t>
            </a:r>
          </a:p>
          <a:p>
            <a:pPr eaLnBrk="1" hangingPunct="1"/>
            <a:r>
              <a:rPr lang="en-US" dirty="0" smtClean="0"/>
              <a:t>Reminder: Homework #4</a:t>
            </a:r>
            <a:endParaRPr lang="en-US" sz="2800" dirty="0"/>
          </a:p>
          <a:p>
            <a:pPr lvl="1" eaLnBrk="1" hangingPunct="1"/>
            <a:r>
              <a:rPr lang="en-US" dirty="0"/>
              <a:t>End of chapter problems on CH5: 8, 10, 16, 24, 26, 36 and </a:t>
            </a:r>
            <a:r>
              <a:rPr lang="en-US" dirty="0" smtClean="0"/>
              <a:t>47</a:t>
            </a:r>
          </a:p>
          <a:p>
            <a:pPr lvl="1" eaLnBrk="1" hangingPunct="1"/>
            <a:r>
              <a:rPr lang="en-US" dirty="0" smtClean="0"/>
              <a:t>Due this Wednesday, Apr. 9</a:t>
            </a:r>
          </a:p>
          <a:p>
            <a:pPr eaLnBrk="1" hangingPunct="1"/>
            <a:r>
              <a:rPr lang="en-US" dirty="0" smtClean="0"/>
              <a:t>Bring out special project #4 at the end </a:t>
            </a:r>
            <a:r>
              <a:rPr lang="en-US" smtClean="0"/>
              <a:t>of class</a:t>
            </a:r>
            <a:endParaRPr lang="en-US" dirty="0" smtClean="0"/>
          </a:p>
        </p:txBody>
      </p:sp>
    </p:spTree>
    <p:extLst>
      <p:ext uri="{BB962C8B-B14F-4D97-AF65-F5344CB8AC3E}">
        <p14:creationId xmlns:p14="http://schemas.microsoft.com/office/powerpoint/2010/main" val="266034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800" dirty="0" smtClean="0">
                <a:ea typeface="ＭＳ Ｐゴシック" pitchFamily="-84" charset="-128"/>
                <a:cs typeface="ＭＳ Ｐゴシック" pitchFamily="-84" charset="-128"/>
              </a:rPr>
              <a:t>Reminder: Special project #5</a:t>
            </a:r>
            <a:endParaRPr lang="en-US" sz="48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762000"/>
            <a:ext cx="8305800" cy="5410200"/>
          </a:xfrm>
        </p:spPr>
        <p:txBody>
          <a:bodyPr/>
          <a:lstStyle/>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Show that the Schrodinger equation becomes Newton’s second law in the classical limit.  (15 points)</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Deadline Monday, Apr. </a:t>
            </a:r>
            <a:r>
              <a:rPr lang="en-US" sz="3600" dirty="0">
                <a:ea typeface="ＭＳ Ｐゴシック" pitchFamily="-84" charset="-128"/>
                <a:cs typeface="ＭＳ Ｐゴシック" pitchFamily="-84" charset="-128"/>
              </a:rPr>
              <a:t>2</a:t>
            </a:r>
            <a:r>
              <a:rPr lang="en-US" sz="3600" dirty="0" smtClean="0">
                <a:ea typeface="ＭＳ Ｐゴシック" pitchFamily="-84" charset="-128"/>
                <a:cs typeface="ＭＳ Ｐゴシック" pitchFamily="-84" charset="-128"/>
              </a:rPr>
              <a:t>1, 2014</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You MUST have your own answers!</a:t>
            </a: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Apr. 7, 2014</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nl-NL" smtClean="0"/>
              <a:t>PHYS 3313-001, Spring 2014                      Dr. Jaehoon Yu</a:t>
            </a:r>
            <a:endParaRPr lang="en-US"/>
          </a:p>
        </p:txBody>
      </p:sp>
    </p:spTree>
    <p:extLst>
      <p:ext uri="{BB962C8B-B14F-4D97-AF65-F5344CB8AC3E}">
        <p14:creationId xmlns:p14="http://schemas.microsoft.com/office/powerpoint/2010/main" val="329127838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body" sz="half" idx="1"/>
          </p:nvPr>
        </p:nvSpPr>
        <p:spPr>
          <a:xfrm>
            <a:off x="457200" y="533400"/>
            <a:ext cx="8305800" cy="4878388"/>
          </a:xfrm>
        </p:spPr>
        <p:txBody>
          <a:bodyPr/>
          <a:lstStyle/>
          <a:p>
            <a:pPr eaLnBrk="1" hangingPunct="1">
              <a:lnSpc>
                <a:spcPct val="140000"/>
              </a:lnSpc>
            </a:pPr>
            <a:r>
              <a:rPr lang="en-US" sz="2400" dirty="0">
                <a:ea typeface="ＭＳ Ｐゴシック" pitchFamily="-84" charset="-128"/>
                <a:cs typeface="ＭＳ Ｐゴシック" pitchFamily="-84" charset="-128"/>
              </a:rPr>
              <a:t>The wave function must be a function of all three spatial coordinates. </a:t>
            </a:r>
            <a:endParaRPr lang="en-US" sz="2400" dirty="0" smtClean="0">
              <a:ea typeface="ＭＳ Ｐゴシック" pitchFamily="-84" charset="-128"/>
              <a:cs typeface="ＭＳ Ｐゴシック" pitchFamily="-84" charset="-128"/>
            </a:endParaRPr>
          </a:p>
          <a:p>
            <a:pPr eaLnBrk="1" hangingPunct="1">
              <a:lnSpc>
                <a:spcPct val="140000"/>
              </a:lnSpc>
            </a:pPr>
            <a:r>
              <a:rPr lang="en-US" sz="2400" dirty="0" smtClean="0">
                <a:ea typeface="ＭＳ Ｐゴシック" pitchFamily="-84" charset="-128"/>
                <a:cs typeface="ＭＳ Ｐゴシック" pitchFamily="-84" charset="-128"/>
              </a:rPr>
              <a:t>We </a:t>
            </a:r>
            <a:r>
              <a:rPr lang="en-US" sz="2400" dirty="0">
                <a:ea typeface="ＭＳ Ｐゴシック" pitchFamily="-84" charset="-128"/>
                <a:cs typeface="ＭＳ Ｐゴシック" pitchFamily="-84" charset="-128"/>
              </a:rPr>
              <a:t>begin with the conservation of energy</a:t>
            </a:r>
          </a:p>
          <a:p>
            <a:pPr eaLnBrk="1" hangingPunct="1"/>
            <a:r>
              <a:rPr lang="en-US" sz="2400" dirty="0">
                <a:ea typeface="ＭＳ Ｐゴシック" pitchFamily="-84" charset="-128"/>
                <a:cs typeface="ＭＳ Ｐゴシック" pitchFamily="-84" charset="-128"/>
              </a:rPr>
              <a:t>Multiply this by the wave function to get</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Now consider momentum as an operator acting on the wave function. In this case, the operator must act twice on each dimension. Given</a:t>
            </a:r>
            <a:r>
              <a:rPr lang="en-US" sz="2400" dirty="0" smtClean="0">
                <a:ea typeface="ＭＳ Ｐゴシック" pitchFamily="-84" charset="-128"/>
                <a:cs typeface="ＭＳ Ｐゴシック" pitchFamily="-84" charset="-128"/>
              </a:rPr>
              <a:t>:</a:t>
            </a:r>
          </a:p>
          <a:p>
            <a:pPr eaLnBrk="1" hangingPunct="1"/>
            <a:endParaRPr lang="en-US" sz="2400" dirty="0" smtClean="0">
              <a:ea typeface="ＭＳ Ｐゴシック" pitchFamily="-84" charset="-128"/>
              <a:cs typeface="ＭＳ Ｐゴシック" pitchFamily="-84" charset="-128"/>
            </a:endParaRP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three dimensional Schrödinger wave equation is</a:t>
            </a:r>
          </a:p>
          <a:p>
            <a:pPr eaLnBrk="1" hangingPunct="1"/>
            <a:endParaRPr lang="en-US" sz="2400" dirty="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solidFill>
                  <a:srgbClr val="FF0000"/>
                </a:solidFill>
                <a:ea typeface="ＭＳ Ｐゴシック" pitchFamily="-84" charset="-128"/>
                <a:cs typeface="ＭＳ Ｐゴシック" pitchFamily="-84" charset="-128"/>
              </a:rPr>
              <a:t>                </a:t>
            </a:r>
          </a:p>
        </p:txBody>
      </p:sp>
      <p:sp>
        <p:nvSpPr>
          <p:cNvPr id="37891" name="Rectangle 2"/>
          <p:cNvSpPr>
            <a:spLocks noGrp="1" noChangeArrowheads="1"/>
          </p:cNvSpPr>
          <p:nvPr>
            <p:ph type="title"/>
          </p:nvPr>
        </p:nvSpPr>
        <p:spPr>
          <a:xfrm>
            <a:off x="457200" y="1"/>
            <a:ext cx="8229600" cy="762000"/>
          </a:xfrm>
        </p:spPr>
        <p:txBody>
          <a:bodyPr/>
          <a:lstStyle/>
          <a:p>
            <a:pPr eaLnBrk="1" hangingPunct="1"/>
            <a:r>
              <a:rPr lang="en-US" sz="3600" dirty="0" smtClean="0">
                <a:ea typeface="ＭＳ Ｐゴシック" pitchFamily="-84" charset="-128"/>
                <a:cs typeface="ＭＳ Ｐゴシック" pitchFamily="-84" charset="-128"/>
              </a:rPr>
              <a:t>Three</a:t>
            </a:r>
            <a:r>
              <a:rPr lang="en-US" sz="3600" dirty="0">
                <a:ea typeface="ＭＳ Ｐゴシック" pitchFamily="-84" charset="-128"/>
                <a:cs typeface="ＭＳ Ｐゴシック" pitchFamily="-84" charset="-128"/>
              </a:rPr>
              <a:t>-Dimensional Infinite-Potential Well</a:t>
            </a:r>
          </a:p>
        </p:txBody>
      </p:sp>
      <p:sp>
        <p:nvSpPr>
          <p:cNvPr id="12" name="Date Placeholder 11"/>
          <p:cNvSpPr>
            <a:spLocks noGrp="1"/>
          </p:cNvSpPr>
          <p:nvPr>
            <p:ph type="dt" sz="half" idx="10"/>
          </p:nvPr>
        </p:nvSpPr>
        <p:spPr/>
        <p:txBody>
          <a:bodyPr/>
          <a:lstStyle/>
          <a:p>
            <a:pPr>
              <a:defRPr/>
            </a:pPr>
            <a:r>
              <a:rPr lang="en-US" smtClean="0"/>
              <a:t>Monday, Apr. 7, 2014</a:t>
            </a:r>
            <a:endParaRPr lang="en-US"/>
          </a:p>
        </p:txBody>
      </p:sp>
      <p:sp>
        <p:nvSpPr>
          <p:cNvPr id="13" name="Slide Number Placeholder 12"/>
          <p:cNvSpPr>
            <a:spLocks noGrp="1"/>
          </p:cNvSpPr>
          <p:nvPr>
            <p:ph type="sldNum" sz="quarter" idx="12"/>
          </p:nvPr>
        </p:nvSpPr>
        <p:spPr/>
        <p:txBody>
          <a:bodyPr/>
          <a:lstStyle/>
          <a:p>
            <a:pPr>
              <a:defRPr/>
            </a:pPr>
            <a:fld id="{6E4BFBEB-12DC-8949-B61D-A8F2554F50A6}" type="slidenum">
              <a:rPr lang="en-US" smtClean="0"/>
              <a:pPr>
                <a:defRPr/>
              </a:pPr>
              <a:t>4</a:t>
            </a:fld>
            <a:endParaRPr lang="en-US"/>
          </a:p>
        </p:txBody>
      </p:sp>
      <p:sp>
        <p:nvSpPr>
          <p:cNvPr id="14" name="Footer Placeholder 13"/>
          <p:cNvSpPr>
            <a:spLocks noGrp="1"/>
          </p:cNvSpPr>
          <p:nvPr>
            <p:ph type="ftr" sz="quarter" idx="11"/>
          </p:nvPr>
        </p:nvSpPr>
        <p:spPr/>
        <p:txBody>
          <a:bodyPr/>
          <a:lstStyle/>
          <a:p>
            <a:pPr>
              <a:defRPr/>
            </a:pPr>
            <a:r>
              <a:rPr lang="nl-NL" smtClean="0"/>
              <a:t>PHYS 3313-001, Spring 2014                      Dr. Jaehoon Yu</a:t>
            </a:r>
            <a:endParaRPr lang="en-US"/>
          </a:p>
        </p:txBody>
      </p:sp>
      <p:graphicFrame>
        <p:nvGraphicFramePr>
          <p:cNvPr id="514050" name="Object 2"/>
          <p:cNvGraphicFramePr>
            <a:graphicFrameLocks noChangeAspect="1"/>
          </p:cNvGraphicFramePr>
          <p:nvPr>
            <p:extLst>
              <p:ext uri="{D42A27DB-BD31-4B8C-83A1-F6EECF244321}">
                <p14:modId xmlns:p14="http://schemas.microsoft.com/office/powerpoint/2010/main" val="3931189949"/>
              </p:ext>
            </p:extLst>
          </p:nvPr>
        </p:nvGraphicFramePr>
        <p:xfrm>
          <a:off x="5715000" y="1379538"/>
          <a:ext cx="1393825" cy="269875"/>
        </p:xfrm>
        <a:graphic>
          <a:graphicData uri="http://schemas.openxmlformats.org/presentationml/2006/ole">
            <mc:AlternateContent xmlns:mc="http://schemas.openxmlformats.org/markup-compatibility/2006">
              <mc:Choice xmlns:v="urn:schemas-microsoft-com:vml" Requires="v">
                <p:oleObj spid="_x0000_s302645" name="Equation" r:id="rId3" imgW="787400" imgH="152400" progId="Equation.DSMT4">
                  <p:embed/>
                </p:oleObj>
              </mc:Choice>
              <mc:Fallback>
                <p:oleObj name="Equation" r:id="rId3" imgW="787400" imgH="152400" progId="Equation.DSMT4">
                  <p:embed/>
                  <p:pic>
                    <p:nvPicPr>
                      <p:cNvPr id="0" name=""/>
                      <p:cNvPicPr>
                        <a:picLocks noChangeAspect="1" noChangeArrowheads="1"/>
                      </p:cNvPicPr>
                      <p:nvPr/>
                    </p:nvPicPr>
                    <p:blipFill>
                      <a:blip r:embed="rId4"/>
                      <a:srcRect/>
                      <a:stretch>
                        <a:fillRect/>
                      </a:stretch>
                    </p:blipFill>
                    <p:spPr bwMode="auto">
                      <a:xfrm>
                        <a:off x="5715000" y="1379538"/>
                        <a:ext cx="1393825" cy="269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1" name="Object 3"/>
          <p:cNvGraphicFramePr>
            <a:graphicFrameLocks noChangeAspect="1"/>
          </p:cNvGraphicFramePr>
          <p:nvPr>
            <p:extLst>
              <p:ext uri="{D42A27DB-BD31-4B8C-83A1-F6EECF244321}">
                <p14:modId xmlns:p14="http://schemas.microsoft.com/office/powerpoint/2010/main" val="3867613371"/>
              </p:ext>
            </p:extLst>
          </p:nvPr>
        </p:nvGraphicFramePr>
        <p:xfrm>
          <a:off x="2460625" y="2139950"/>
          <a:ext cx="2270125" cy="831850"/>
        </p:xfrm>
        <a:graphic>
          <a:graphicData uri="http://schemas.openxmlformats.org/presentationml/2006/ole">
            <mc:AlternateContent xmlns:mc="http://schemas.openxmlformats.org/markup-compatibility/2006">
              <mc:Choice xmlns:v="urn:schemas-microsoft-com:vml" Requires="v">
                <p:oleObj spid="_x0000_s302646" name="Equation" r:id="rId5" imgW="1282700" imgH="469900" progId="Equation.DSMT4">
                  <p:embed/>
                </p:oleObj>
              </mc:Choice>
              <mc:Fallback>
                <p:oleObj name="Equation" r:id="rId5" imgW="1282700" imgH="469900" progId="Equation.DSMT4">
                  <p:embed/>
                  <p:pic>
                    <p:nvPicPr>
                      <p:cNvPr id="0" name=""/>
                      <p:cNvPicPr>
                        <a:picLocks noChangeAspect="1" noChangeArrowheads="1"/>
                      </p:cNvPicPr>
                      <p:nvPr/>
                    </p:nvPicPr>
                    <p:blipFill>
                      <a:blip r:embed="rId6"/>
                      <a:srcRect/>
                      <a:stretch>
                        <a:fillRect/>
                      </a:stretch>
                    </p:blipFill>
                    <p:spPr bwMode="auto">
                      <a:xfrm>
                        <a:off x="2460625" y="2139950"/>
                        <a:ext cx="2270125"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2" name="Object 4"/>
          <p:cNvGraphicFramePr>
            <a:graphicFrameLocks noChangeAspect="1"/>
          </p:cNvGraphicFramePr>
          <p:nvPr>
            <p:extLst>
              <p:ext uri="{D42A27DB-BD31-4B8C-83A1-F6EECF244321}">
                <p14:modId xmlns:p14="http://schemas.microsoft.com/office/powerpoint/2010/main" val="3092660552"/>
              </p:ext>
            </p:extLst>
          </p:nvPr>
        </p:nvGraphicFramePr>
        <p:xfrm>
          <a:off x="4757738" y="2154238"/>
          <a:ext cx="1327150" cy="741362"/>
        </p:xfrm>
        <a:graphic>
          <a:graphicData uri="http://schemas.openxmlformats.org/presentationml/2006/ole">
            <mc:AlternateContent xmlns:mc="http://schemas.openxmlformats.org/markup-compatibility/2006">
              <mc:Choice xmlns:v="urn:schemas-microsoft-com:vml" Requires="v">
                <p:oleObj spid="_x0000_s302647" name="Equation" r:id="rId7" imgW="749300" imgH="419100" progId="Equation.DSMT4">
                  <p:embed/>
                </p:oleObj>
              </mc:Choice>
              <mc:Fallback>
                <p:oleObj name="Equation" r:id="rId7" imgW="749300" imgH="419100" progId="Equation.DSMT4">
                  <p:embed/>
                  <p:pic>
                    <p:nvPicPr>
                      <p:cNvPr id="0" name=""/>
                      <p:cNvPicPr>
                        <a:picLocks noChangeAspect="1" noChangeArrowheads="1"/>
                      </p:cNvPicPr>
                      <p:nvPr/>
                    </p:nvPicPr>
                    <p:blipFill>
                      <a:blip r:embed="rId8"/>
                      <a:srcRect/>
                      <a:stretch>
                        <a:fillRect/>
                      </a:stretch>
                    </p:blipFill>
                    <p:spPr bwMode="auto">
                      <a:xfrm>
                        <a:off x="4757738" y="2154238"/>
                        <a:ext cx="1327150" cy="741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3" name="Object 5"/>
          <p:cNvGraphicFramePr>
            <a:graphicFrameLocks noChangeAspect="1"/>
          </p:cNvGraphicFramePr>
          <p:nvPr>
            <p:extLst>
              <p:ext uri="{D42A27DB-BD31-4B8C-83A1-F6EECF244321}">
                <p14:modId xmlns:p14="http://schemas.microsoft.com/office/powerpoint/2010/main" val="2996821186"/>
              </p:ext>
            </p:extLst>
          </p:nvPr>
        </p:nvGraphicFramePr>
        <p:xfrm>
          <a:off x="1308100" y="3956050"/>
          <a:ext cx="1933575" cy="449263"/>
        </p:xfrm>
        <a:graphic>
          <a:graphicData uri="http://schemas.openxmlformats.org/presentationml/2006/ole">
            <mc:AlternateContent xmlns:mc="http://schemas.openxmlformats.org/markup-compatibility/2006">
              <mc:Choice xmlns:v="urn:schemas-microsoft-com:vml" Requires="v">
                <p:oleObj spid="_x0000_s302648" name="Equation" r:id="rId9" imgW="1092200" imgH="254000" progId="Equation.DSMT4">
                  <p:embed/>
                </p:oleObj>
              </mc:Choice>
              <mc:Fallback>
                <p:oleObj name="Equation" r:id="rId9" imgW="1092200" imgH="254000" progId="Equation.DSMT4">
                  <p:embed/>
                  <p:pic>
                    <p:nvPicPr>
                      <p:cNvPr id="0" name=""/>
                      <p:cNvPicPr>
                        <a:picLocks noChangeAspect="1" noChangeArrowheads="1"/>
                      </p:cNvPicPr>
                      <p:nvPr/>
                    </p:nvPicPr>
                    <p:blipFill>
                      <a:blip r:embed="rId10"/>
                      <a:srcRect/>
                      <a:stretch>
                        <a:fillRect/>
                      </a:stretch>
                    </p:blipFill>
                    <p:spPr bwMode="auto">
                      <a:xfrm>
                        <a:off x="1308100" y="3956050"/>
                        <a:ext cx="1933575"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4" name="Object 6"/>
          <p:cNvGraphicFramePr>
            <a:graphicFrameLocks noChangeAspect="1"/>
          </p:cNvGraphicFramePr>
          <p:nvPr>
            <p:extLst>
              <p:ext uri="{D42A27DB-BD31-4B8C-83A1-F6EECF244321}">
                <p14:modId xmlns:p14="http://schemas.microsoft.com/office/powerpoint/2010/main" val="1227034429"/>
              </p:ext>
            </p:extLst>
          </p:nvPr>
        </p:nvGraphicFramePr>
        <p:xfrm>
          <a:off x="860425" y="5181600"/>
          <a:ext cx="4205288" cy="828675"/>
        </p:xfrm>
        <a:graphic>
          <a:graphicData uri="http://schemas.openxmlformats.org/presentationml/2006/ole">
            <mc:AlternateContent xmlns:mc="http://schemas.openxmlformats.org/markup-compatibility/2006">
              <mc:Choice xmlns:v="urn:schemas-microsoft-com:vml" Requires="v">
                <p:oleObj spid="_x0000_s302649" name="Equation" r:id="rId11" imgW="2374900" imgH="469900" progId="Equation.DSMT4">
                  <p:embed/>
                </p:oleObj>
              </mc:Choice>
              <mc:Fallback>
                <p:oleObj name="Equation" r:id="rId11" imgW="2374900" imgH="469900" progId="Equation.DSMT4">
                  <p:embed/>
                  <p:pic>
                    <p:nvPicPr>
                      <p:cNvPr id="0" name=""/>
                      <p:cNvPicPr>
                        <a:picLocks noChangeAspect="1" noChangeArrowheads="1"/>
                      </p:cNvPicPr>
                      <p:nvPr/>
                    </p:nvPicPr>
                    <p:blipFill>
                      <a:blip r:embed="rId12"/>
                      <a:srcRect/>
                      <a:stretch>
                        <a:fillRect/>
                      </a:stretch>
                    </p:blipFill>
                    <p:spPr bwMode="auto">
                      <a:xfrm>
                        <a:off x="860425" y="5181600"/>
                        <a:ext cx="4205288"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5" name="Object 7"/>
          <p:cNvGraphicFramePr>
            <a:graphicFrameLocks noChangeAspect="1"/>
          </p:cNvGraphicFramePr>
          <p:nvPr>
            <p:extLst>
              <p:ext uri="{D42A27DB-BD31-4B8C-83A1-F6EECF244321}">
                <p14:modId xmlns:p14="http://schemas.microsoft.com/office/powerpoint/2010/main" val="2493610257"/>
              </p:ext>
            </p:extLst>
          </p:nvPr>
        </p:nvGraphicFramePr>
        <p:xfrm>
          <a:off x="5345113" y="3810000"/>
          <a:ext cx="1597025" cy="741363"/>
        </p:xfrm>
        <a:graphic>
          <a:graphicData uri="http://schemas.openxmlformats.org/presentationml/2006/ole">
            <mc:AlternateContent xmlns:mc="http://schemas.openxmlformats.org/markup-compatibility/2006">
              <mc:Choice xmlns:v="urn:schemas-microsoft-com:vml" Requires="v">
                <p:oleObj spid="_x0000_s302650" name="Equation" r:id="rId13" imgW="901700" imgH="419100" progId="Equation.DSMT4">
                  <p:embed/>
                </p:oleObj>
              </mc:Choice>
              <mc:Fallback>
                <p:oleObj name="Equation" r:id="rId13" imgW="901700" imgH="419100" progId="Equation.DSMT4">
                  <p:embed/>
                  <p:pic>
                    <p:nvPicPr>
                      <p:cNvPr id="0" name=""/>
                      <p:cNvPicPr>
                        <a:picLocks noChangeAspect="1" noChangeArrowheads="1"/>
                      </p:cNvPicPr>
                      <p:nvPr/>
                    </p:nvPicPr>
                    <p:blipFill>
                      <a:blip r:embed="rId14"/>
                      <a:srcRect/>
                      <a:stretch>
                        <a:fillRect/>
                      </a:stretch>
                    </p:blipFill>
                    <p:spPr bwMode="auto">
                      <a:xfrm>
                        <a:off x="5345113" y="3810000"/>
                        <a:ext cx="1597025" cy="741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6" name="Object 8"/>
          <p:cNvGraphicFramePr>
            <a:graphicFrameLocks noChangeAspect="1"/>
          </p:cNvGraphicFramePr>
          <p:nvPr>
            <p:extLst>
              <p:ext uri="{D42A27DB-BD31-4B8C-83A1-F6EECF244321}">
                <p14:modId xmlns:p14="http://schemas.microsoft.com/office/powerpoint/2010/main" val="2922450461"/>
              </p:ext>
            </p:extLst>
          </p:nvPr>
        </p:nvGraphicFramePr>
        <p:xfrm>
          <a:off x="7089775" y="3810000"/>
          <a:ext cx="1574800" cy="696913"/>
        </p:xfrm>
        <a:graphic>
          <a:graphicData uri="http://schemas.openxmlformats.org/presentationml/2006/ole">
            <mc:AlternateContent xmlns:mc="http://schemas.openxmlformats.org/markup-compatibility/2006">
              <mc:Choice xmlns:v="urn:schemas-microsoft-com:vml" Requires="v">
                <p:oleObj spid="_x0000_s302651" name="Equation" r:id="rId15" imgW="889000" imgH="393700" progId="Equation.DSMT4">
                  <p:embed/>
                </p:oleObj>
              </mc:Choice>
              <mc:Fallback>
                <p:oleObj name="Equation" r:id="rId15" imgW="889000" imgH="393700" progId="Equation.DSMT4">
                  <p:embed/>
                  <p:pic>
                    <p:nvPicPr>
                      <p:cNvPr id="0" name=""/>
                      <p:cNvPicPr>
                        <a:picLocks noChangeAspect="1" noChangeArrowheads="1"/>
                      </p:cNvPicPr>
                      <p:nvPr/>
                    </p:nvPicPr>
                    <p:blipFill>
                      <a:blip r:embed="rId16"/>
                      <a:srcRect/>
                      <a:stretch>
                        <a:fillRect/>
                      </a:stretch>
                    </p:blipFill>
                    <p:spPr bwMode="auto">
                      <a:xfrm>
                        <a:off x="7089775" y="3810000"/>
                        <a:ext cx="1574800" cy="696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7" name="Object 9"/>
          <p:cNvGraphicFramePr>
            <a:graphicFrameLocks noChangeAspect="1"/>
          </p:cNvGraphicFramePr>
          <p:nvPr>
            <p:extLst>
              <p:ext uri="{D42A27DB-BD31-4B8C-83A1-F6EECF244321}">
                <p14:modId xmlns:p14="http://schemas.microsoft.com/office/powerpoint/2010/main" val="2403432269"/>
              </p:ext>
            </p:extLst>
          </p:nvPr>
        </p:nvGraphicFramePr>
        <p:xfrm>
          <a:off x="3592513" y="3852863"/>
          <a:ext cx="1597025" cy="695325"/>
        </p:xfrm>
        <a:graphic>
          <a:graphicData uri="http://schemas.openxmlformats.org/presentationml/2006/ole">
            <mc:AlternateContent xmlns:mc="http://schemas.openxmlformats.org/markup-compatibility/2006">
              <mc:Choice xmlns:v="urn:schemas-microsoft-com:vml" Requires="v">
                <p:oleObj spid="_x0000_s302652" name="Equation" r:id="rId17" imgW="901700" imgH="393700" progId="Equation.DSMT4">
                  <p:embed/>
                </p:oleObj>
              </mc:Choice>
              <mc:Fallback>
                <p:oleObj name="Equation" r:id="rId17" imgW="901700" imgH="393700" progId="Equation.DSMT4">
                  <p:embed/>
                  <p:pic>
                    <p:nvPicPr>
                      <p:cNvPr id="0" name=""/>
                      <p:cNvPicPr>
                        <a:picLocks noChangeAspect="1" noChangeArrowheads="1"/>
                      </p:cNvPicPr>
                      <p:nvPr/>
                    </p:nvPicPr>
                    <p:blipFill>
                      <a:blip r:embed="rId18"/>
                      <a:srcRect/>
                      <a:stretch>
                        <a:fillRect/>
                      </a:stretch>
                    </p:blipFill>
                    <p:spPr bwMode="auto">
                      <a:xfrm>
                        <a:off x="3592513" y="3852863"/>
                        <a:ext cx="159702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8" name="Object 10"/>
          <p:cNvGraphicFramePr>
            <a:graphicFrameLocks noChangeAspect="1"/>
          </p:cNvGraphicFramePr>
          <p:nvPr>
            <p:extLst>
              <p:ext uri="{D42A27DB-BD31-4B8C-83A1-F6EECF244321}">
                <p14:modId xmlns:p14="http://schemas.microsoft.com/office/powerpoint/2010/main" val="2881453543"/>
              </p:ext>
            </p:extLst>
          </p:nvPr>
        </p:nvGraphicFramePr>
        <p:xfrm>
          <a:off x="6289675" y="5235575"/>
          <a:ext cx="2451100" cy="738188"/>
        </p:xfrm>
        <a:graphic>
          <a:graphicData uri="http://schemas.openxmlformats.org/presentationml/2006/ole">
            <mc:AlternateContent xmlns:mc="http://schemas.openxmlformats.org/markup-compatibility/2006">
              <mc:Choice xmlns:v="urn:schemas-microsoft-com:vml" Requires="v">
                <p:oleObj spid="_x0000_s302653" name="Equation" r:id="rId19" imgW="1384300" imgH="419100" progId="Equation.DSMT4">
                  <p:embed/>
                </p:oleObj>
              </mc:Choice>
              <mc:Fallback>
                <p:oleObj name="Equation" r:id="rId19" imgW="1384300" imgH="419100" progId="Equation.DSMT4">
                  <p:embed/>
                  <p:pic>
                    <p:nvPicPr>
                      <p:cNvPr id="0" name=""/>
                      <p:cNvPicPr>
                        <a:picLocks noChangeAspect="1" noChangeArrowheads="1"/>
                      </p:cNvPicPr>
                      <p:nvPr/>
                    </p:nvPicPr>
                    <p:blipFill>
                      <a:blip r:embed="rId20"/>
                      <a:srcRect/>
                      <a:stretch>
                        <a:fillRect/>
                      </a:stretch>
                    </p:blipFill>
                    <p:spPr bwMode="auto">
                      <a:xfrm>
                        <a:off x="6289675" y="5235575"/>
                        <a:ext cx="2451100"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ight Arrow 23"/>
          <p:cNvSpPr/>
          <p:nvPr/>
        </p:nvSpPr>
        <p:spPr bwMode="auto">
          <a:xfrm>
            <a:off x="5181600" y="5257800"/>
            <a:ext cx="990600" cy="611386"/>
          </a:xfrm>
          <a:prstGeom prst="rightArrow">
            <a:avLst/>
          </a:prstGeom>
          <a:solidFill>
            <a:srgbClr val="FFFF00"/>
          </a:solid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800000"/>
                </a:solidFill>
                <a:effectLst/>
                <a:latin typeface="Arial Narrow"/>
                <a:cs typeface="Arial Narrow"/>
              </a:rPr>
              <a:t>Rewrite</a:t>
            </a:r>
          </a:p>
        </p:txBody>
      </p:sp>
      <p:graphicFrame>
        <p:nvGraphicFramePr>
          <p:cNvPr id="17" name="Object 2"/>
          <p:cNvGraphicFramePr>
            <a:graphicFrameLocks noChangeAspect="1"/>
          </p:cNvGraphicFramePr>
          <p:nvPr>
            <p:extLst>
              <p:ext uri="{D42A27DB-BD31-4B8C-83A1-F6EECF244321}">
                <p14:modId xmlns:p14="http://schemas.microsoft.com/office/powerpoint/2010/main" val="3689836396"/>
              </p:ext>
            </p:extLst>
          </p:nvPr>
        </p:nvGraphicFramePr>
        <p:xfrm>
          <a:off x="7102475" y="1143000"/>
          <a:ext cx="898525" cy="742950"/>
        </p:xfrm>
        <a:graphic>
          <a:graphicData uri="http://schemas.openxmlformats.org/presentationml/2006/ole">
            <mc:AlternateContent xmlns:mc="http://schemas.openxmlformats.org/markup-compatibility/2006">
              <mc:Choice xmlns:v="urn:schemas-microsoft-com:vml" Requires="v">
                <p:oleObj spid="_x0000_s302654" name="Equation" r:id="rId21" imgW="508000" imgH="419100" progId="Equation.DSMT4">
                  <p:embed/>
                </p:oleObj>
              </mc:Choice>
              <mc:Fallback>
                <p:oleObj name="Equation" r:id="rId21" imgW="508000" imgH="419100" progId="Equation.DSMT4">
                  <p:embed/>
                  <p:pic>
                    <p:nvPicPr>
                      <p:cNvPr id="0" name=""/>
                      <p:cNvPicPr>
                        <a:picLocks noChangeAspect="1" noChangeArrowheads="1"/>
                      </p:cNvPicPr>
                      <p:nvPr/>
                    </p:nvPicPr>
                    <p:blipFill>
                      <a:blip r:embed="rId22"/>
                      <a:srcRect/>
                      <a:stretch>
                        <a:fillRect/>
                      </a:stretch>
                    </p:blipFill>
                    <p:spPr bwMode="auto">
                      <a:xfrm>
                        <a:off x="7102475" y="1143000"/>
                        <a:ext cx="8985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7577001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7889">
                                            <p:txEl>
                                              <p:pRg st="0" end="0"/>
                                            </p:txEl>
                                          </p:spTgt>
                                        </p:tgtEl>
                                        <p:attrNameLst>
                                          <p:attrName>style.visibility</p:attrName>
                                        </p:attrNameLst>
                                      </p:cBhvr>
                                      <p:to>
                                        <p:strVal val="visible"/>
                                      </p:to>
                                    </p:set>
                                    <p:animEffect transition="in" filter="wipe(left)">
                                      <p:cBhvr>
                                        <p:cTn id="7" dur="500"/>
                                        <p:tgtEl>
                                          <p:spTgt spid="378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7889">
                                            <p:txEl>
                                              <p:pRg st="1" end="1"/>
                                            </p:txEl>
                                          </p:spTgt>
                                        </p:tgtEl>
                                        <p:attrNameLst>
                                          <p:attrName>style.visibility</p:attrName>
                                        </p:attrNameLst>
                                      </p:cBhvr>
                                      <p:to>
                                        <p:strVal val="visible"/>
                                      </p:to>
                                    </p:set>
                                    <p:animEffect transition="in" filter="wipe(left)">
                                      <p:cBhvr>
                                        <p:cTn id="12" dur="500"/>
                                        <p:tgtEl>
                                          <p:spTgt spid="378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14050"/>
                                        </p:tgtEl>
                                        <p:attrNameLst>
                                          <p:attrName>style.visibility</p:attrName>
                                        </p:attrNameLst>
                                      </p:cBhvr>
                                      <p:to>
                                        <p:strVal val="visible"/>
                                      </p:to>
                                    </p:set>
                                    <p:animEffect transition="in" filter="wipe(left)">
                                      <p:cBhvr>
                                        <p:cTn id="17" dur="500"/>
                                        <p:tgtEl>
                                          <p:spTgt spid="5140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7889">
                                            <p:txEl>
                                              <p:pRg st="2" end="2"/>
                                            </p:txEl>
                                          </p:spTgt>
                                        </p:tgtEl>
                                        <p:attrNameLst>
                                          <p:attrName>style.visibility</p:attrName>
                                        </p:attrNameLst>
                                      </p:cBhvr>
                                      <p:to>
                                        <p:strVal val="visible"/>
                                      </p:to>
                                    </p:set>
                                    <p:animEffect transition="in" filter="wipe(left)">
                                      <p:cBhvr>
                                        <p:cTn id="27" dur="500"/>
                                        <p:tgtEl>
                                          <p:spTgt spid="3788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14051"/>
                                        </p:tgtEl>
                                        <p:attrNameLst>
                                          <p:attrName>style.visibility</p:attrName>
                                        </p:attrNameLst>
                                      </p:cBhvr>
                                      <p:to>
                                        <p:strVal val="visible"/>
                                      </p:to>
                                    </p:set>
                                    <p:animEffect transition="in" filter="wipe(left)">
                                      <p:cBhvr>
                                        <p:cTn id="32" dur="500"/>
                                        <p:tgtEl>
                                          <p:spTgt spid="51405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14052"/>
                                        </p:tgtEl>
                                        <p:attrNameLst>
                                          <p:attrName>style.visibility</p:attrName>
                                        </p:attrNameLst>
                                      </p:cBhvr>
                                      <p:to>
                                        <p:strVal val="visible"/>
                                      </p:to>
                                    </p:set>
                                    <p:animEffect transition="in" filter="wipe(left)">
                                      <p:cBhvr>
                                        <p:cTn id="37" dur="500"/>
                                        <p:tgtEl>
                                          <p:spTgt spid="5140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7889">
                                            <p:txEl>
                                              <p:pRg st="5" end="5"/>
                                            </p:txEl>
                                          </p:spTgt>
                                        </p:tgtEl>
                                        <p:attrNameLst>
                                          <p:attrName>style.visibility</p:attrName>
                                        </p:attrNameLst>
                                      </p:cBhvr>
                                      <p:to>
                                        <p:strVal val="visible"/>
                                      </p:to>
                                    </p:set>
                                    <p:animEffect transition="in" filter="wipe(left)">
                                      <p:cBhvr>
                                        <p:cTn id="42" dur="500"/>
                                        <p:tgtEl>
                                          <p:spTgt spid="37889">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14053"/>
                                        </p:tgtEl>
                                        <p:attrNameLst>
                                          <p:attrName>style.visibility</p:attrName>
                                        </p:attrNameLst>
                                      </p:cBhvr>
                                      <p:to>
                                        <p:strVal val="visible"/>
                                      </p:to>
                                    </p:set>
                                    <p:animEffect transition="in" filter="wipe(left)">
                                      <p:cBhvr>
                                        <p:cTn id="47" dur="500"/>
                                        <p:tgtEl>
                                          <p:spTgt spid="51405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14057"/>
                                        </p:tgtEl>
                                        <p:attrNameLst>
                                          <p:attrName>style.visibility</p:attrName>
                                        </p:attrNameLst>
                                      </p:cBhvr>
                                      <p:to>
                                        <p:strVal val="visible"/>
                                      </p:to>
                                    </p:set>
                                    <p:animEffect transition="in" filter="wipe(left)">
                                      <p:cBhvr>
                                        <p:cTn id="52" dur="500"/>
                                        <p:tgtEl>
                                          <p:spTgt spid="51405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514055"/>
                                        </p:tgtEl>
                                        <p:attrNameLst>
                                          <p:attrName>style.visibility</p:attrName>
                                        </p:attrNameLst>
                                      </p:cBhvr>
                                      <p:to>
                                        <p:strVal val="visible"/>
                                      </p:to>
                                    </p:set>
                                    <p:animEffect transition="in" filter="wipe(left)">
                                      <p:cBhvr>
                                        <p:cTn id="57" dur="500"/>
                                        <p:tgtEl>
                                          <p:spTgt spid="5140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14056"/>
                                        </p:tgtEl>
                                        <p:attrNameLst>
                                          <p:attrName>style.visibility</p:attrName>
                                        </p:attrNameLst>
                                      </p:cBhvr>
                                      <p:to>
                                        <p:strVal val="visible"/>
                                      </p:to>
                                    </p:set>
                                    <p:animEffect transition="in" filter="wipe(left)">
                                      <p:cBhvr>
                                        <p:cTn id="62" dur="500"/>
                                        <p:tgtEl>
                                          <p:spTgt spid="51405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7889">
                                            <p:txEl>
                                              <p:pRg st="8" end="8"/>
                                            </p:txEl>
                                          </p:spTgt>
                                        </p:tgtEl>
                                        <p:attrNameLst>
                                          <p:attrName>style.visibility</p:attrName>
                                        </p:attrNameLst>
                                      </p:cBhvr>
                                      <p:to>
                                        <p:strVal val="visible"/>
                                      </p:to>
                                    </p:set>
                                    <p:animEffect transition="in" filter="wipe(left)">
                                      <p:cBhvr>
                                        <p:cTn id="67" dur="500"/>
                                        <p:tgtEl>
                                          <p:spTgt spid="37889">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514054"/>
                                        </p:tgtEl>
                                        <p:attrNameLst>
                                          <p:attrName>style.visibility</p:attrName>
                                        </p:attrNameLst>
                                      </p:cBhvr>
                                      <p:to>
                                        <p:strVal val="visible"/>
                                      </p:to>
                                    </p:set>
                                    <p:animEffect transition="in" filter="wipe(left)">
                                      <p:cBhvr>
                                        <p:cTn id="72" dur="500"/>
                                        <p:tgtEl>
                                          <p:spTgt spid="51405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wipe(left)">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514058"/>
                                        </p:tgtEl>
                                        <p:attrNameLst>
                                          <p:attrName>style.visibility</p:attrName>
                                        </p:attrNameLst>
                                      </p:cBhvr>
                                      <p:to>
                                        <p:strVal val="visible"/>
                                      </p:to>
                                    </p:set>
                                    <p:animEffect transition="in" filter="wipe(left)">
                                      <p:cBhvr>
                                        <p:cTn id="82" dur="500"/>
                                        <p:tgtEl>
                                          <p:spTgt spid="514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build="p"/>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686800" cy="1371600"/>
          </a:xfrm>
        </p:spPr>
        <p:txBody>
          <a:bodyPr/>
          <a:lstStyle/>
          <a:p>
            <a:pPr marL="0" indent="0" algn="just" eaLnBrk="1" hangingPunct="1">
              <a:spcBef>
                <a:spcPts val="0"/>
              </a:spcBef>
              <a:buNone/>
            </a:pPr>
            <a:r>
              <a:rPr lang="en-US" sz="2000" dirty="0" smtClean="0">
                <a:cs typeface="ＭＳ Ｐゴシック" pitchFamily="-84" charset="-128"/>
              </a:rPr>
              <a:t>Consider a free particle inside a box with lengths L</a:t>
            </a:r>
            <a:r>
              <a:rPr lang="en-US" sz="2000" baseline="-25000" dirty="0" smtClean="0">
                <a:cs typeface="ＭＳ Ｐゴシック" pitchFamily="-84" charset="-128"/>
              </a:rPr>
              <a:t>1</a:t>
            </a:r>
            <a:r>
              <a:rPr lang="en-US" sz="2000" dirty="0" smtClean="0">
                <a:cs typeface="ＭＳ Ｐゴシック" pitchFamily="-84" charset="-128"/>
              </a:rPr>
              <a:t>, L</a:t>
            </a:r>
            <a:r>
              <a:rPr lang="en-US" sz="2000" baseline="-25000" dirty="0" smtClean="0">
                <a:cs typeface="ＭＳ Ｐゴシック" pitchFamily="-84" charset="-128"/>
              </a:rPr>
              <a:t>2</a:t>
            </a:r>
            <a:r>
              <a:rPr lang="en-US" sz="2000" dirty="0" smtClean="0">
                <a:cs typeface="ＭＳ Ｐゴシック" pitchFamily="-84" charset="-128"/>
              </a:rPr>
              <a:t> and L</a:t>
            </a:r>
            <a:r>
              <a:rPr lang="en-US" sz="2000" baseline="-25000" dirty="0" smtClean="0">
                <a:cs typeface="ＭＳ Ｐゴシック" pitchFamily="-84" charset="-128"/>
              </a:rPr>
              <a:t>3</a:t>
            </a:r>
            <a:r>
              <a:rPr lang="en-US" sz="2000" dirty="0" smtClean="0">
                <a:cs typeface="ＭＳ Ｐゴシック" pitchFamily="-84" charset="-128"/>
              </a:rPr>
              <a:t> along the x, y, and z axes, respectively, as shown in the Figure.  The particle is constrained to be inside the box.  Find the wave functions and energies.  Then find the ground energy and wave function and the energy of the first excited state for a cube of sides L. </a:t>
            </a:r>
            <a:endParaRPr lang="en-US" sz="20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6.10: Expectation values inside a box</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Apr. 7, 2014</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nl-NL" smtClean="0"/>
              <a:t>PHYS 3313-001, Spring 2014                      Dr. Jaehoon Yu</a:t>
            </a:r>
            <a:endParaRPr lang="en-US"/>
          </a:p>
        </p:txBody>
      </p:sp>
      <p:sp>
        <p:nvSpPr>
          <p:cNvPr id="19" name="Rectangle 35"/>
          <p:cNvSpPr txBox="1">
            <a:spLocks noChangeArrowheads="1"/>
          </p:cNvSpPr>
          <p:nvPr/>
        </p:nvSpPr>
        <p:spPr bwMode="auto">
          <a:xfrm>
            <a:off x="228600" y="1905000"/>
            <a:ext cx="6096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What are the boundary conditions</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for this situation?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08943" name="Object 15"/>
          <p:cNvGraphicFramePr>
            <a:graphicFrameLocks noChangeAspect="1"/>
          </p:cNvGraphicFramePr>
          <p:nvPr>
            <p:extLst>
              <p:ext uri="{D42A27DB-BD31-4B8C-83A1-F6EECF244321}">
                <p14:modId xmlns:p14="http://schemas.microsoft.com/office/powerpoint/2010/main" val="670842847"/>
              </p:ext>
            </p:extLst>
          </p:nvPr>
        </p:nvGraphicFramePr>
        <p:xfrm>
          <a:off x="1012824" y="4191000"/>
          <a:ext cx="5053207" cy="515938"/>
        </p:xfrm>
        <a:graphic>
          <a:graphicData uri="http://schemas.openxmlformats.org/presentationml/2006/ole">
            <mc:AlternateContent xmlns:mc="http://schemas.openxmlformats.org/markup-compatibility/2006">
              <mc:Choice xmlns:v="urn:schemas-microsoft-com:vml" Requires="v">
                <p:oleObj spid="_x0000_s303613" name="Equation" r:id="rId3" imgW="2362200" imgH="241300" progId="Equation.DSMT4">
                  <p:embed/>
                </p:oleObj>
              </mc:Choice>
              <mc:Fallback>
                <p:oleObj name="Equation" r:id="rId3" imgW="2362200" imgH="241300" progId="Equation.DSMT4">
                  <p:embed/>
                  <p:pic>
                    <p:nvPicPr>
                      <p:cNvPr id="0" name=""/>
                      <p:cNvPicPr>
                        <a:picLocks noChangeAspect="1" noChangeArrowheads="1"/>
                      </p:cNvPicPr>
                      <p:nvPr/>
                    </p:nvPicPr>
                    <p:blipFill>
                      <a:blip r:embed="rId4"/>
                      <a:srcRect/>
                      <a:stretch>
                        <a:fillRect/>
                      </a:stretch>
                    </p:blipFill>
                    <p:spPr bwMode="auto">
                      <a:xfrm>
                        <a:off x="1012824" y="4191000"/>
                        <a:ext cx="5053207" cy="515938"/>
                      </a:xfrm>
                      <a:prstGeom prst="rect">
                        <a:avLst/>
                      </a:prstGeom>
                      <a:noFill/>
                    </p:spPr>
                  </p:pic>
                </p:oleObj>
              </mc:Fallback>
            </mc:AlternateContent>
          </a:graphicData>
        </a:graphic>
      </p:graphicFrame>
      <p:sp>
        <p:nvSpPr>
          <p:cNvPr id="16" name="Rectangle 35"/>
          <p:cNvSpPr txBox="1">
            <a:spLocks noChangeArrowheads="1"/>
          </p:cNvSpPr>
          <p:nvPr/>
        </p:nvSpPr>
        <p:spPr bwMode="auto">
          <a:xfrm>
            <a:off x="228600" y="2286000"/>
            <a:ext cx="8915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Particle</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is free, so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x</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y</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and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z</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wave functions are independent from each other!</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17" name="Rectangle 35"/>
          <p:cNvSpPr txBox="1">
            <a:spLocks noChangeArrowheads="1"/>
          </p:cNvSpPr>
          <p:nvPr/>
        </p:nvSpPr>
        <p:spPr bwMode="auto">
          <a:xfrm>
            <a:off x="228600" y="2743200"/>
            <a:ext cx="5029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Each </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wave function must be 0 at the wall!</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18" name="Rectangle 35"/>
          <p:cNvSpPr txBox="1">
            <a:spLocks noChangeArrowheads="1"/>
          </p:cNvSpPr>
          <p:nvPr/>
        </p:nvSpPr>
        <p:spPr bwMode="auto">
          <a:xfrm>
            <a:off x="5257800" y="2743200"/>
            <a:ext cx="3810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Inside the </a:t>
            </a:r>
            <a:r>
              <a:rPr lang="en-US" kern="0" dirty="0" smtClean="0">
                <a:solidFill>
                  <a:schemeClr val="accent2"/>
                </a:solidFill>
                <a:latin typeface="+mn-lt"/>
                <a:ea typeface="ＭＳ Ｐゴシック" pitchFamily="-1" charset="-128"/>
                <a:cs typeface="Symbol" charset="2"/>
              </a:rPr>
              <a:t>box, potential V is 0.</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16" name="Object 8"/>
          <p:cNvGraphicFramePr>
            <a:graphicFrameLocks noChangeAspect="1"/>
          </p:cNvGraphicFramePr>
          <p:nvPr>
            <p:extLst>
              <p:ext uri="{D42A27DB-BD31-4B8C-83A1-F6EECF244321}">
                <p14:modId xmlns:p14="http://schemas.microsoft.com/office/powerpoint/2010/main" val="3284644496"/>
              </p:ext>
            </p:extLst>
          </p:nvPr>
        </p:nvGraphicFramePr>
        <p:xfrm>
          <a:off x="1066800" y="3170238"/>
          <a:ext cx="2449513" cy="738187"/>
        </p:xfrm>
        <a:graphic>
          <a:graphicData uri="http://schemas.openxmlformats.org/presentationml/2006/ole">
            <mc:AlternateContent xmlns:mc="http://schemas.openxmlformats.org/markup-compatibility/2006">
              <mc:Choice xmlns:v="urn:schemas-microsoft-com:vml" Requires="v">
                <p:oleObj spid="_x0000_s303614" name="Equation" r:id="rId5" imgW="1384300" imgH="419100" progId="Equation.DSMT4">
                  <p:embed/>
                </p:oleObj>
              </mc:Choice>
              <mc:Fallback>
                <p:oleObj name="Equation" r:id="rId5" imgW="1384300" imgH="419100" progId="Equation.DSMT4">
                  <p:embed/>
                  <p:pic>
                    <p:nvPicPr>
                      <p:cNvPr id="0" name=""/>
                      <p:cNvPicPr>
                        <a:picLocks noChangeAspect="1" noChangeArrowheads="1"/>
                      </p:cNvPicPr>
                      <p:nvPr/>
                    </p:nvPicPr>
                    <p:blipFill>
                      <a:blip r:embed="rId6"/>
                      <a:srcRect/>
                      <a:stretch>
                        <a:fillRect/>
                      </a:stretch>
                    </p:blipFill>
                    <p:spPr bwMode="auto">
                      <a:xfrm>
                        <a:off x="1066800" y="3170238"/>
                        <a:ext cx="2449513" cy="738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35"/>
          <p:cNvSpPr txBox="1">
            <a:spLocks noChangeArrowheads="1"/>
          </p:cNvSpPr>
          <p:nvPr/>
        </p:nvSpPr>
        <p:spPr bwMode="auto">
          <a:xfrm>
            <a:off x="381000" y="3810000"/>
            <a:ext cx="3048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A reasonable solution is </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17" name="Object 9"/>
          <p:cNvGraphicFramePr>
            <a:graphicFrameLocks noChangeAspect="1"/>
          </p:cNvGraphicFramePr>
          <p:nvPr>
            <p:extLst>
              <p:ext uri="{D42A27DB-BD31-4B8C-83A1-F6EECF244321}">
                <p14:modId xmlns:p14="http://schemas.microsoft.com/office/powerpoint/2010/main" val="1921686490"/>
              </p:ext>
            </p:extLst>
          </p:nvPr>
        </p:nvGraphicFramePr>
        <p:xfrm>
          <a:off x="561975" y="5105400"/>
          <a:ext cx="2513013" cy="457200"/>
        </p:xfrm>
        <a:graphic>
          <a:graphicData uri="http://schemas.openxmlformats.org/presentationml/2006/ole">
            <mc:AlternateContent xmlns:mc="http://schemas.openxmlformats.org/markup-compatibility/2006">
              <mc:Choice xmlns:v="urn:schemas-microsoft-com:vml" Requires="v">
                <p:oleObj spid="_x0000_s303615" name="Equation" r:id="rId7" imgW="1117600" imgH="203200" progId="Equation.DSMT4">
                  <p:embed/>
                </p:oleObj>
              </mc:Choice>
              <mc:Fallback>
                <p:oleObj name="Equation" r:id="rId7" imgW="1117600" imgH="203200" progId="Equation.DSMT4">
                  <p:embed/>
                  <p:pic>
                    <p:nvPicPr>
                      <p:cNvPr id="0" name=""/>
                      <p:cNvPicPr>
                        <a:picLocks noChangeAspect="1" noChangeArrowheads="1"/>
                      </p:cNvPicPr>
                      <p:nvPr/>
                    </p:nvPicPr>
                    <p:blipFill>
                      <a:blip r:embed="rId8"/>
                      <a:srcRect/>
                      <a:stretch>
                        <a:fillRect/>
                      </a:stretch>
                    </p:blipFill>
                    <p:spPr bwMode="auto">
                      <a:xfrm>
                        <a:off x="561975" y="5105400"/>
                        <a:ext cx="251301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8" name="Object 10"/>
          <p:cNvGraphicFramePr>
            <a:graphicFrameLocks noChangeAspect="1"/>
          </p:cNvGraphicFramePr>
          <p:nvPr>
            <p:extLst>
              <p:ext uri="{D42A27DB-BD31-4B8C-83A1-F6EECF244321}">
                <p14:modId xmlns:p14="http://schemas.microsoft.com/office/powerpoint/2010/main" val="2758764042"/>
              </p:ext>
            </p:extLst>
          </p:nvPr>
        </p:nvGraphicFramePr>
        <p:xfrm>
          <a:off x="3124200" y="5105400"/>
          <a:ext cx="1855787" cy="457200"/>
        </p:xfrm>
        <a:graphic>
          <a:graphicData uri="http://schemas.openxmlformats.org/presentationml/2006/ole">
            <mc:AlternateContent xmlns:mc="http://schemas.openxmlformats.org/markup-compatibility/2006">
              <mc:Choice xmlns:v="urn:schemas-microsoft-com:vml" Requires="v">
                <p:oleObj spid="_x0000_s303616" name="Equation" r:id="rId9" imgW="825500" imgH="203200" progId="Equation.DSMT4">
                  <p:embed/>
                </p:oleObj>
              </mc:Choice>
              <mc:Fallback>
                <p:oleObj name="Equation" r:id="rId9" imgW="825500" imgH="203200" progId="Equation.DSMT4">
                  <p:embed/>
                  <p:pic>
                    <p:nvPicPr>
                      <p:cNvPr id="0" name=""/>
                      <p:cNvPicPr>
                        <a:picLocks noChangeAspect="1" noChangeArrowheads="1"/>
                      </p:cNvPicPr>
                      <p:nvPr/>
                    </p:nvPicPr>
                    <p:blipFill>
                      <a:blip r:embed="rId10"/>
                      <a:srcRect/>
                      <a:stretch>
                        <a:fillRect/>
                      </a:stretch>
                    </p:blipFill>
                    <p:spPr bwMode="auto">
                      <a:xfrm>
                        <a:off x="3124200" y="5105400"/>
                        <a:ext cx="185578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9" name="Object 11"/>
          <p:cNvGraphicFramePr>
            <a:graphicFrameLocks noChangeAspect="1"/>
          </p:cNvGraphicFramePr>
          <p:nvPr>
            <p:extLst>
              <p:ext uri="{D42A27DB-BD31-4B8C-83A1-F6EECF244321}">
                <p14:modId xmlns:p14="http://schemas.microsoft.com/office/powerpoint/2010/main" val="657547684"/>
              </p:ext>
            </p:extLst>
          </p:nvPr>
        </p:nvGraphicFramePr>
        <p:xfrm>
          <a:off x="3438525" y="5553075"/>
          <a:ext cx="879475" cy="695325"/>
        </p:xfrm>
        <a:graphic>
          <a:graphicData uri="http://schemas.openxmlformats.org/presentationml/2006/ole">
            <mc:AlternateContent xmlns:mc="http://schemas.openxmlformats.org/markup-compatibility/2006">
              <mc:Choice xmlns:v="urn:schemas-microsoft-com:vml" Requires="v">
                <p:oleObj spid="_x0000_s303617" name="Equation" r:id="rId11" imgW="546100" imgH="431800" progId="Equation.DSMT4">
                  <p:embed/>
                </p:oleObj>
              </mc:Choice>
              <mc:Fallback>
                <p:oleObj name="Equation" r:id="rId11" imgW="546100" imgH="431800" progId="Equation.DSMT4">
                  <p:embed/>
                  <p:pic>
                    <p:nvPicPr>
                      <p:cNvPr id="0" name=""/>
                      <p:cNvPicPr>
                        <a:picLocks noChangeAspect="1" noChangeArrowheads="1"/>
                      </p:cNvPicPr>
                      <p:nvPr/>
                    </p:nvPicPr>
                    <p:blipFill>
                      <a:blip r:embed="rId12"/>
                      <a:srcRect/>
                      <a:stretch>
                        <a:fillRect/>
                      </a:stretch>
                    </p:blipFill>
                    <p:spPr bwMode="auto">
                      <a:xfrm>
                        <a:off x="3438525" y="5553075"/>
                        <a:ext cx="8794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35"/>
          <p:cNvSpPr txBox="1">
            <a:spLocks noChangeArrowheads="1"/>
          </p:cNvSpPr>
          <p:nvPr/>
        </p:nvSpPr>
        <p:spPr bwMode="auto">
          <a:xfrm>
            <a:off x="381000" y="4648200"/>
            <a:ext cx="3429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Using the boundary condition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5" name="Rectangle 35"/>
          <p:cNvSpPr txBox="1">
            <a:spLocks noChangeArrowheads="1"/>
          </p:cNvSpPr>
          <p:nvPr/>
        </p:nvSpPr>
        <p:spPr bwMode="auto">
          <a:xfrm>
            <a:off x="381000" y="5638800"/>
            <a:ext cx="3429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So the wave numbers are  </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20" name="Object 12"/>
          <p:cNvGraphicFramePr>
            <a:graphicFrameLocks noChangeAspect="1"/>
          </p:cNvGraphicFramePr>
          <p:nvPr>
            <p:extLst>
              <p:ext uri="{D42A27DB-BD31-4B8C-83A1-F6EECF244321}">
                <p14:modId xmlns:p14="http://schemas.microsoft.com/office/powerpoint/2010/main" val="2904242644"/>
              </p:ext>
            </p:extLst>
          </p:nvPr>
        </p:nvGraphicFramePr>
        <p:xfrm>
          <a:off x="4622800" y="5562600"/>
          <a:ext cx="939800" cy="695325"/>
        </p:xfrm>
        <a:graphic>
          <a:graphicData uri="http://schemas.openxmlformats.org/presentationml/2006/ole">
            <mc:AlternateContent xmlns:mc="http://schemas.openxmlformats.org/markup-compatibility/2006">
              <mc:Choice xmlns:v="urn:schemas-microsoft-com:vml" Requires="v">
                <p:oleObj spid="_x0000_s303618" name="Equation" r:id="rId13" imgW="584200" imgH="431800" progId="Equation.DSMT4">
                  <p:embed/>
                </p:oleObj>
              </mc:Choice>
              <mc:Fallback>
                <p:oleObj name="Equation" r:id="rId13" imgW="584200" imgH="431800" progId="Equation.DSMT4">
                  <p:embed/>
                  <p:pic>
                    <p:nvPicPr>
                      <p:cNvPr id="0" name=""/>
                      <p:cNvPicPr>
                        <a:picLocks noChangeAspect="1" noChangeArrowheads="1"/>
                      </p:cNvPicPr>
                      <p:nvPr/>
                    </p:nvPicPr>
                    <p:blipFill>
                      <a:blip r:embed="rId14"/>
                      <a:srcRect/>
                      <a:stretch>
                        <a:fillRect/>
                      </a:stretch>
                    </p:blipFill>
                    <p:spPr bwMode="auto">
                      <a:xfrm>
                        <a:off x="4622800" y="5562600"/>
                        <a:ext cx="9398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21" name="Object 13"/>
          <p:cNvGraphicFramePr>
            <a:graphicFrameLocks noChangeAspect="1"/>
          </p:cNvGraphicFramePr>
          <p:nvPr>
            <p:extLst>
              <p:ext uri="{D42A27DB-BD31-4B8C-83A1-F6EECF244321}">
                <p14:modId xmlns:p14="http://schemas.microsoft.com/office/powerpoint/2010/main" val="3628860597"/>
              </p:ext>
            </p:extLst>
          </p:nvPr>
        </p:nvGraphicFramePr>
        <p:xfrm>
          <a:off x="5927725" y="5562600"/>
          <a:ext cx="919163" cy="695325"/>
        </p:xfrm>
        <a:graphic>
          <a:graphicData uri="http://schemas.openxmlformats.org/presentationml/2006/ole">
            <mc:AlternateContent xmlns:mc="http://schemas.openxmlformats.org/markup-compatibility/2006">
              <mc:Choice xmlns:v="urn:schemas-microsoft-com:vml" Requires="v">
                <p:oleObj spid="_x0000_s303619" name="Equation" r:id="rId15" imgW="571500" imgH="431800" progId="Equation.DSMT4">
                  <p:embed/>
                </p:oleObj>
              </mc:Choice>
              <mc:Fallback>
                <p:oleObj name="Equation" r:id="rId15" imgW="571500" imgH="431800" progId="Equation.DSMT4">
                  <p:embed/>
                  <p:pic>
                    <p:nvPicPr>
                      <p:cNvPr id="0" name=""/>
                      <p:cNvPicPr>
                        <a:picLocks noChangeAspect="1" noChangeArrowheads="1"/>
                      </p:cNvPicPr>
                      <p:nvPr/>
                    </p:nvPicPr>
                    <p:blipFill>
                      <a:blip r:embed="rId16"/>
                      <a:srcRect/>
                      <a:stretch>
                        <a:fillRect/>
                      </a:stretch>
                    </p:blipFill>
                    <p:spPr bwMode="auto">
                      <a:xfrm>
                        <a:off x="5927725" y="5562600"/>
                        <a:ext cx="919163"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10"/>
          <p:cNvGraphicFramePr>
            <a:graphicFrameLocks noChangeAspect="1"/>
          </p:cNvGraphicFramePr>
          <p:nvPr>
            <p:extLst>
              <p:ext uri="{D42A27DB-BD31-4B8C-83A1-F6EECF244321}">
                <p14:modId xmlns:p14="http://schemas.microsoft.com/office/powerpoint/2010/main" val="2536290835"/>
              </p:ext>
            </p:extLst>
          </p:nvPr>
        </p:nvGraphicFramePr>
        <p:xfrm>
          <a:off x="4975225" y="5105400"/>
          <a:ext cx="1654175" cy="457200"/>
        </p:xfrm>
        <a:graphic>
          <a:graphicData uri="http://schemas.openxmlformats.org/presentationml/2006/ole">
            <mc:AlternateContent xmlns:mc="http://schemas.openxmlformats.org/markup-compatibility/2006">
              <mc:Choice xmlns:v="urn:schemas-microsoft-com:vml" Requires="v">
                <p:oleObj spid="_x0000_s303620" name="Equation" r:id="rId17" imgW="736600" imgH="203200" progId="Equation.DSMT4">
                  <p:embed/>
                </p:oleObj>
              </mc:Choice>
              <mc:Fallback>
                <p:oleObj name="Equation" r:id="rId17" imgW="736600" imgH="203200" progId="Equation.DSMT4">
                  <p:embed/>
                  <p:pic>
                    <p:nvPicPr>
                      <p:cNvPr id="0" name=""/>
                      <p:cNvPicPr>
                        <a:picLocks noChangeAspect="1" noChangeArrowheads="1"/>
                      </p:cNvPicPr>
                      <p:nvPr/>
                    </p:nvPicPr>
                    <p:blipFill>
                      <a:blip r:embed="rId18"/>
                      <a:srcRect/>
                      <a:stretch>
                        <a:fillRect/>
                      </a:stretch>
                    </p:blipFill>
                    <p:spPr bwMode="auto">
                      <a:xfrm>
                        <a:off x="4975225" y="5105400"/>
                        <a:ext cx="16541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8"/>
          <p:cNvGraphicFramePr>
            <a:graphicFrameLocks noChangeAspect="1"/>
          </p:cNvGraphicFramePr>
          <p:nvPr>
            <p:extLst>
              <p:ext uri="{D42A27DB-BD31-4B8C-83A1-F6EECF244321}">
                <p14:modId xmlns:p14="http://schemas.microsoft.com/office/powerpoint/2010/main" val="1252232479"/>
              </p:ext>
            </p:extLst>
          </p:nvPr>
        </p:nvGraphicFramePr>
        <p:xfrm>
          <a:off x="3503613" y="3178175"/>
          <a:ext cx="2135187" cy="738188"/>
        </p:xfrm>
        <a:graphic>
          <a:graphicData uri="http://schemas.openxmlformats.org/presentationml/2006/ole">
            <mc:AlternateContent xmlns:mc="http://schemas.openxmlformats.org/markup-compatibility/2006">
              <mc:Choice xmlns:v="urn:schemas-microsoft-com:vml" Requires="v">
                <p:oleObj spid="_x0000_s303621" name="Equation" r:id="rId19" imgW="1206500" imgH="419100" progId="Equation.DSMT4">
                  <p:embed/>
                </p:oleObj>
              </mc:Choice>
              <mc:Fallback>
                <p:oleObj name="Equation" r:id="rId19" imgW="1206500" imgH="419100" progId="Equation.DSMT4">
                  <p:embed/>
                  <p:pic>
                    <p:nvPicPr>
                      <p:cNvPr id="0" name=""/>
                      <p:cNvPicPr>
                        <a:picLocks noChangeAspect="1" noChangeArrowheads="1"/>
                      </p:cNvPicPr>
                      <p:nvPr/>
                    </p:nvPicPr>
                    <p:blipFill>
                      <a:blip r:embed="rId20"/>
                      <a:srcRect/>
                      <a:stretch>
                        <a:fillRect/>
                      </a:stretch>
                    </p:blipFill>
                    <p:spPr bwMode="auto">
                      <a:xfrm>
                        <a:off x="3503613" y="3178175"/>
                        <a:ext cx="2135187"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6" name="Picture 1"/>
          <p:cNvPicPr>
            <a:picLocks/>
          </p:cNvPicPr>
          <p:nvPr/>
        </p:nvPicPr>
        <p:blipFill>
          <a:blip r:embed="rId21">
            <a:extLst>
              <a:ext uri="{28A0092B-C50C-407E-A947-70E740481C1C}">
                <a14:useLocalDpi xmlns:a14="http://schemas.microsoft.com/office/drawing/2010/main" val="0"/>
              </a:ext>
            </a:extLst>
          </a:blip>
          <a:srcRect/>
          <a:stretch>
            <a:fillRect/>
          </a:stretch>
        </p:blipFill>
        <p:spPr bwMode="auto">
          <a:xfrm>
            <a:off x="6654800" y="3276600"/>
            <a:ext cx="2413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15712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p:cTn id="12" dur="500" fill="hold"/>
                                        <p:tgtEl>
                                          <p:spTgt spid="26"/>
                                        </p:tgtEl>
                                        <p:attrNameLst>
                                          <p:attrName>ppt_w</p:attrName>
                                        </p:attrNameLst>
                                      </p:cBhvr>
                                      <p:tavLst>
                                        <p:tav tm="0">
                                          <p:val>
                                            <p:fltVal val="0"/>
                                          </p:val>
                                        </p:tav>
                                        <p:tav tm="100000">
                                          <p:val>
                                            <p:strVal val="#ppt_w"/>
                                          </p:val>
                                        </p:tav>
                                      </p:tavLst>
                                    </p:anim>
                                    <p:anim calcmode="lin" valueType="num">
                                      <p:cBhvr>
                                        <p:cTn id="13" dur="500" fill="hold"/>
                                        <p:tgtEl>
                                          <p:spTgt spid="26"/>
                                        </p:tgtEl>
                                        <p:attrNameLst>
                                          <p:attrName>ppt_h</p:attrName>
                                        </p:attrNameLst>
                                      </p:cBhvr>
                                      <p:tavLst>
                                        <p:tav tm="0">
                                          <p:val>
                                            <p:fltVal val="0"/>
                                          </p:val>
                                        </p:tav>
                                        <p:tav tm="100000">
                                          <p:val>
                                            <p:strVal val="#ppt_h"/>
                                          </p:val>
                                        </p:tav>
                                      </p:tavLst>
                                    </p:anim>
                                    <p:animEffect transition="in" filter="fade">
                                      <p:cBhvr>
                                        <p:cTn id="14" dur="500"/>
                                        <p:tgtEl>
                                          <p:spTgt spid="2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9">
                                            <p:txEl>
                                              <p:pRg st="0" end="0"/>
                                            </p:txEl>
                                          </p:spTgt>
                                        </p:tgtEl>
                                        <p:attrNameLst>
                                          <p:attrName>style.visibility</p:attrName>
                                        </p:attrNameLst>
                                      </p:cBhvr>
                                      <p:to>
                                        <p:strVal val="visible"/>
                                      </p:to>
                                    </p:set>
                                    <p:animEffect transition="in" filter="wipe(left)">
                                      <p:cBhvr>
                                        <p:cTn id="19" dur="500"/>
                                        <p:tgtEl>
                                          <p:spTgt spid="1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6">
                                            <p:txEl>
                                              <p:pRg st="0" end="0"/>
                                            </p:txEl>
                                          </p:spTgt>
                                        </p:tgtEl>
                                        <p:attrNameLst>
                                          <p:attrName>style.visibility</p:attrName>
                                        </p:attrNameLst>
                                      </p:cBhvr>
                                      <p:to>
                                        <p:strVal val="visible"/>
                                      </p:to>
                                    </p:set>
                                    <p:animEffect transition="in" filter="wipe(left)">
                                      <p:cBhvr>
                                        <p:cTn id="24" dur="500"/>
                                        <p:tgtEl>
                                          <p:spTgt spid="1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17">
                                            <p:txEl>
                                              <p:pRg st="0" end="0"/>
                                            </p:txEl>
                                          </p:spTgt>
                                        </p:tgtEl>
                                        <p:attrNameLst>
                                          <p:attrName>style.visibility</p:attrName>
                                        </p:attrNameLst>
                                      </p:cBhvr>
                                      <p:to>
                                        <p:strVal val="visible"/>
                                      </p:to>
                                    </p:set>
                                    <p:animEffect transition="in" filter="wipe(left)">
                                      <p:cBhvr>
                                        <p:cTn id="29" dur="500"/>
                                        <p:tgtEl>
                                          <p:spTgt spid="1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18">
                                            <p:txEl>
                                              <p:pRg st="0" end="0"/>
                                            </p:txEl>
                                          </p:spTgt>
                                        </p:tgtEl>
                                        <p:attrNameLst>
                                          <p:attrName>style.visibility</p:attrName>
                                        </p:attrNameLst>
                                      </p:cBhvr>
                                      <p:to>
                                        <p:strVal val="visible"/>
                                      </p:to>
                                    </p:set>
                                    <p:animEffect transition="in" filter="wipe(left)">
                                      <p:cBhvr>
                                        <p:cTn id="34" dur="500"/>
                                        <p:tgtEl>
                                          <p:spTgt spid="18">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29416"/>
                                        </p:tgtEl>
                                        <p:attrNameLst>
                                          <p:attrName>style.visibility</p:attrName>
                                        </p:attrNameLst>
                                      </p:cBhvr>
                                      <p:to>
                                        <p:strVal val="visible"/>
                                      </p:to>
                                    </p:set>
                                    <p:animEffect transition="in" filter="wipe(left)">
                                      <p:cBhvr>
                                        <p:cTn id="39" dur="500"/>
                                        <p:tgtEl>
                                          <p:spTgt spid="52941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left)">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
                                            <p:txEl>
                                              <p:pRg st="0" end="0"/>
                                            </p:txEl>
                                          </p:spTgt>
                                        </p:tgtEl>
                                        <p:attrNameLst>
                                          <p:attrName>style.visibility</p:attrName>
                                        </p:attrNameLst>
                                      </p:cBhvr>
                                      <p:to>
                                        <p:strVal val="visible"/>
                                      </p:to>
                                    </p:set>
                                    <p:animEffect transition="in" filter="wipe(left)">
                                      <p:cBhvr>
                                        <p:cTn id="49" dur="500"/>
                                        <p:tgtEl>
                                          <p:spTgt spid="2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508943"/>
                                        </p:tgtEl>
                                        <p:attrNameLst>
                                          <p:attrName>style.visibility</p:attrName>
                                        </p:attrNameLst>
                                      </p:cBhvr>
                                      <p:to>
                                        <p:strVal val="visible"/>
                                      </p:to>
                                    </p:set>
                                    <p:animEffect transition="in" filter="wipe(left)">
                                      <p:cBhvr>
                                        <p:cTn id="54" dur="500"/>
                                        <p:tgtEl>
                                          <p:spTgt spid="50894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24">
                                            <p:txEl>
                                              <p:pRg st="0" end="0"/>
                                            </p:txEl>
                                          </p:spTgt>
                                        </p:tgtEl>
                                        <p:attrNameLst>
                                          <p:attrName>style.visibility</p:attrName>
                                        </p:attrNameLst>
                                      </p:cBhvr>
                                      <p:to>
                                        <p:strVal val="visible"/>
                                      </p:to>
                                    </p:set>
                                    <p:animEffect transition="in" filter="wipe(left)">
                                      <p:cBhvr>
                                        <p:cTn id="59" dur="500"/>
                                        <p:tgtEl>
                                          <p:spTgt spid="24">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529417"/>
                                        </p:tgtEl>
                                        <p:attrNameLst>
                                          <p:attrName>style.visibility</p:attrName>
                                        </p:attrNameLst>
                                      </p:cBhvr>
                                      <p:to>
                                        <p:strVal val="visible"/>
                                      </p:to>
                                    </p:set>
                                    <p:animEffect transition="in" filter="wipe(left)">
                                      <p:cBhvr>
                                        <p:cTn id="64" dur="500"/>
                                        <p:tgtEl>
                                          <p:spTgt spid="52941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529418"/>
                                        </p:tgtEl>
                                        <p:attrNameLst>
                                          <p:attrName>style.visibility</p:attrName>
                                        </p:attrNameLst>
                                      </p:cBhvr>
                                      <p:to>
                                        <p:strVal val="visible"/>
                                      </p:to>
                                    </p:set>
                                    <p:animEffect transition="in" filter="wipe(left)">
                                      <p:cBhvr>
                                        <p:cTn id="69" dur="500"/>
                                        <p:tgtEl>
                                          <p:spTgt spid="52941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left)">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25">
                                            <p:txEl>
                                              <p:pRg st="0" end="0"/>
                                            </p:txEl>
                                          </p:spTgt>
                                        </p:tgtEl>
                                        <p:attrNameLst>
                                          <p:attrName>style.visibility</p:attrName>
                                        </p:attrNameLst>
                                      </p:cBhvr>
                                      <p:to>
                                        <p:strVal val="visible"/>
                                      </p:to>
                                    </p:set>
                                    <p:animEffect transition="in" filter="wipe(left)">
                                      <p:cBhvr>
                                        <p:cTn id="79" dur="500"/>
                                        <p:tgtEl>
                                          <p:spTgt spid="25">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529419"/>
                                        </p:tgtEl>
                                        <p:attrNameLst>
                                          <p:attrName>style.visibility</p:attrName>
                                        </p:attrNameLst>
                                      </p:cBhvr>
                                      <p:to>
                                        <p:strVal val="visible"/>
                                      </p:to>
                                    </p:set>
                                    <p:animEffect transition="in" filter="wipe(left)">
                                      <p:cBhvr>
                                        <p:cTn id="84" dur="500"/>
                                        <p:tgtEl>
                                          <p:spTgt spid="52941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529420"/>
                                        </p:tgtEl>
                                        <p:attrNameLst>
                                          <p:attrName>style.visibility</p:attrName>
                                        </p:attrNameLst>
                                      </p:cBhvr>
                                      <p:to>
                                        <p:strVal val="visible"/>
                                      </p:to>
                                    </p:set>
                                    <p:animEffect transition="in" filter="wipe(left)">
                                      <p:cBhvr>
                                        <p:cTn id="89" dur="500"/>
                                        <p:tgtEl>
                                          <p:spTgt spid="52942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529421"/>
                                        </p:tgtEl>
                                        <p:attrNameLst>
                                          <p:attrName>style.visibility</p:attrName>
                                        </p:attrNameLst>
                                      </p:cBhvr>
                                      <p:to>
                                        <p:strVal val="visible"/>
                                      </p:to>
                                    </p:set>
                                    <p:animEffect transition="in" filter="wipe(left)">
                                      <p:cBhvr>
                                        <p:cTn id="94" dur="500"/>
                                        <p:tgtEl>
                                          <p:spTgt spid="529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19" grpId="0" build="p"/>
      <p:bldP spid="16" grpId="0" build="p"/>
      <p:bldP spid="17" grpId="0" build="p"/>
      <p:bldP spid="18" grpId="0" build="p"/>
      <p:bldP spid="22" grpId="0" build="p"/>
      <p:bldP spid="24" grpId="0" build="p"/>
      <p:bldP spid="2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228600" y="609600"/>
            <a:ext cx="8686800" cy="1371600"/>
          </a:xfrm>
        </p:spPr>
        <p:txBody>
          <a:bodyPr/>
          <a:lstStyle/>
          <a:p>
            <a:pPr marL="0" indent="0" eaLnBrk="1" hangingPunct="1">
              <a:spcBef>
                <a:spcPts val="0"/>
              </a:spcBef>
              <a:buNone/>
            </a:pPr>
            <a:r>
              <a:rPr lang="en-US" sz="2000" dirty="0" smtClean="0">
                <a:cs typeface="ＭＳ Ｐゴシック" pitchFamily="-84" charset="-128"/>
              </a:rPr>
              <a:t>Consider a free particle inside a box with lengths L</a:t>
            </a:r>
            <a:r>
              <a:rPr lang="en-US" sz="2000" baseline="-25000" dirty="0" smtClean="0">
                <a:cs typeface="ＭＳ Ｐゴシック" pitchFamily="-84" charset="-128"/>
              </a:rPr>
              <a:t>1</a:t>
            </a:r>
            <a:r>
              <a:rPr lang="en-US" sz="2000" dirty="0" smtClean="0">
                <a:cs typeface="ＭＳ Ｐゴシック" pitchFamily="-84" charset="-128"/>
              </a:rPr>
              <a:t>, L</a:t>
            </a:r>
            <a:r>
              <a:rPr lang="en-US" sz="2000" baseline="-25000" dirty="0" smtClean="0">
                <a:cs typeface="ＭＳ Ｐゴシック" pitchFamily="-84" charset="-128"/>
              </a:rPr>
              <a:t>2</a:t>
            </a:r>
            <a:r>
              <a:rPr lang="en-US" sz="2000" dirty="0" smtClean="0">
                <a:cs typeface="ＭＳ Ｐゴシック" pitchFamily="-84" charset="-128"/>
              </a:rPr>
              <a:t> and L</a:t>
            </a:r>
            <a:r>
              <a:rPr lang="en-US" sz="2000" baseline="-25000" dirty="0" smtClean="0">
                <a:cs typeface="ＭＳ Ｐゴシック" pitchFamily="-84" charset="-128"/>
              </a:rPr>
              <a:t>3</a:t>
            </a:r>
            <a:r>
              <a:rPr lang="en-US" sz="2000" dirty="0" smtClean="0">
                <a:cs typeface="ＭＳ Ｐゴシック" pitchFamily="-84" charset="-128"/>
              </a:rPr>
              <a:t> along the </a:t>
            </a:r>
            <a:r>
              <a:rPr lang="en-US" sz="2000" dirty="0" err="1" smtClean="0">
                <a:cs typeface="ＭＳ Ｐゴシック" pitchFamily="-84" charset="-128"/>
              </a:rPr>
              <a:t>x</a:t>
            </a:r>
            <a:r>
              <a:rPr lang="en-US" sz="2000" dirty="0" smtClean="0">
                <a:cs typeface="ＭＳ Ｐゴシック" pitchFamily="-84" charset="-128"/>
              </a:rPr>
              <a:t>, </a:t>
            </a:r>
            <a:r>
              <a:rPr lang="en-US" sz="2000" dirty="0" err="1" smtClean="0">
                <a:cs typeface="ＭＳ Ｐゴシック" pitchFamily="-84" charset="-128"/>
              </a:rPr>
              <a:t>y</a:t>
            </a:r>
            <a:r>
              <a:rPr lang="en-US" sz="2000" dirty="0" smtClean="0">
                <a:cs typeface="ＭＳ Ｐゴシック" pitchFamily="-84" charset="-128"/>
              </a:rPr>
              <a:t>, and </a:t>
            </a:r>
            <a:r>
              <a:rPr lang="en-US" sz="2000" dirty="0" err="1" smtClean="0">
                <a:cs typeface="ＭＳ Ｐゴシック" pitchFamily="-84" charset="-128"/>
              </a:rPr>
              <a:t>z</a:t>
            </a:r>
            <a:r>
              <a:rPr lang="en-US" sz="2000" dirty="0" smtClean="0">
                <a:cs typeface="ＭＳ Ｐゴシック" pitchFamily="-84" charset="-128"/>
              </a:rPr>
              <a:t> axes, respectively, as shown in Fire.  The particle is constrained to be inside the  box.  Find the wave functions and energies.  Then find the round energy and wave function and the energy of the first excited state for a cube of sides L. </a:t>
            </a:r>
            <a:endParaRPr lang="en-US" sz="20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6.10: Expectation values inside a box</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Apr. 7, 2014</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nl-NL" smtClean="0"/>
              <a:t>PHYS 3313-001, Spring 2014                      Dr. Jaehoon Yu</a:t>
            </a:r>
            <a:endParaRPr lang="en-US"/>
          </a:p>
        </p:txBody>
      </p:sp>
      <p:sp>
        <p:nvSpPr>
          <p:cNvPr id="19" name="Rectangle 35"/>
          <p:cNvSpPr txBox="1">
            <a:spLocks noChangeArrowheads="1"/>
          </p:cNvSpPr>
          <p:nvPr/>
        </p:nvSpPr>
        <p:spPr bwMode="auto">
          <a:xfrm>
            <a:off x="228600" y="1905000"/>
            <a:ext cx="78486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The energy can be obtained through the </a:t>
            </a:r>
            <a:r>
              <a:rPr kumimoji="0" lang="en-US" b="0" i="0" u="none" strike="noStrike" kern="0" cap="none" spc="0" normalizeH="0" baseline="0" noProof="0" dirty="0" err="1" smtClean="0">
                <a:ln>
                  <a:noFill/>
                </a:ln>
                <a:solidFill>
                  <a:schemeClr val="accent2"/>
                </a:solidFill>
                <a:effectLst/>
                <a:uLnTx/>
                <a:uFillTx/>
                <a:latin typeface="+mn-lt"/>
                <a:ea typeface="ＭＳ Ｐゴシック" pitchFamily="-1" charset="-128"/>
                <a:cs typeface="ＭＳ Ｐゴシック" pitchFamily="-84" charset="-128"/>
              </a:rPr>
              <a:t>Schr</a:t>
            </a:r>
            <a:r>
              <a:rPr lang="en-US" dirty="0" err="1">
                <a:solidFill>
                  <a:srgbClr val="0000FF"/>
                </a:solidFill>
                <a:ea typeface="ＭＳ Ｐゴシック" pitchFamily="-84" charset="-128"/>
                <a:cs typeface="ＭＳ Ｐゴシック" pitchFamily="-84" charset="-128"/>
              </a:rPr>
              <a:t>ö</a:t>
            </a: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dinger equation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08943" name="Object 15"/>
          <p:cNvGraphicFramePr>
            <a:graphicFrameLocks noChangeAspect="1"/>
          </p:cNvGraphicFramePr>
          <p:nvPr>
            <p:extLst>
              <p:ext uri="{D42A27DB-BD31-4B8C-83A1-F6EECF244321}">
                <p14:modId xmlns:p14="http://schemas.microsoft.com/office/powerpoint/2010/main" val="2921000340"/>
              </p:ext>
            </p:extLst>
          </p:nvPr>
        </p:nvGraphicFramePr>
        <p:xfrm>
          <a:off x="442913" y="3235325"/>
          <a:ext cx="4106862" cy="650875"/>
        </p:xfrm>
        <a:graphic>
          <a:graphicData uri="http://schemas.openxmlformats.org/presentationml/2006/ole">
            <mc:AlternateContent xmlns:mc="http://schemas.openxmlformats.org/markup-compatibility/2006">
              <mc:Choice xmlns:v="urn:schemas-microsoft-com:vml" Requires="v">
                <p:oleObj spid="_x0000_s304749" name="Equation" r:id="rId3" imgW="2438400" imgH="393700" progId="Equation.DSMT4">
                  <p:embed/>
                </p:oleObj>
              </mc:Choice>
              <mc:Fallback>
                <p:oleObj name="Equation" r:id="rId3" imgW="2438400" imgH="393700" progId="Equation.DSMT4">
                  <p:embed/>
                  <p:pic>
                    <p:nvPicPr>
                      <p:cNvPr id="0" name=""/>
                      <p:cNvPicPr>
                        <a:picLocks noChangeAspect="1" noChangeArrowheads="1"/>
                      </p:cNvPicPr>
                      <p:nvPr/>
                    </p:nvPicPr>
                    <p:blipFill>
                      <a:blip r:embed="rId4"/>
                      <a:srcRect/>
                      <a:stretch>
                        <a:fillRect/>
                      </a:stretch>
                    </p:blipFill>
                    <p:spPr bwMode="auto">
                      <a:xfrm>
                        <a:off x="442913" y="3235325"/>
                        <a:ext cx="4106862"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6" name="Object 8"/>
          <p:cNvGraphicFramePr>
            <a:graphicFrameLocks noChangeAspect="1"/>
          </p:cNvGraphicFramePr>
          <p:nvPr>
            <p:extLst>
              <p:ext uri="{D42A27DB-BD31-4B8C-83A1-F6EECF244321}">
                <p14:modId xmlns:p14="http://schemas.microsoft.com/office/powerpoint/2010/main" val="964318604"/>
              </p:ext>
            </p:extLst>
          </p:nvPr>
        </p:nvGraphicFramePr>
        <p:xfrm>
          <a:off x="1108075" y="2409825"/>
          <a:ext cx="1395413" cy="736600"/>
        </p:xfrm>
        <a:graphic>
          <a:graphicData uri="http://schemas.openxmlformats.org/presentationml/2006/ole">
            <mc:AlternateContent xmlns:mc="http://schemas.openxmlformats.org/markup-compatibility/2006">
              <mc:Choice xmlns:v="urn:schemas-microsoft-com:vml" Requires="v">
                <p:oleObj spid="_x0000_s304750" name="Equation" r:id="rId5" imgW="787400" imgH="419100" progId="Equation.DSMT4">
                  <p:embed/>
                </p:oleObj>
              </mc:Choice>
              <mc:Fallback>
                <p:oleObj name="Equation" r:id="rId5" imgW="787400" imgH="419100" progId="Equation.DSMT4">
                  <p:embed/>
                  <p:pic>
                    <p:nvPicPr>
                      <p:cNvPr id="0" name=""/>
                      <p:cNvPicPr>
                        <a:picLocks noChangeAspect="1" noChangeArrowheads="1"/>
                      </p:cNvPicPr>
                      <p:nvPr/>
                    </p:nvPicPr>
                    <p:blipFill>
                      <a:blip r:embed="rId6"/>
                      <a:srcRect/>
                      <a:stretch>
                        <a:fillRect/>
                      </a:stretch>
                    </p:blipFill>
                    <p:spPr bwMode="auto">
                      <a:xfrm>
                        <a:off x="1108075" y="2409825"/>
                        <a:ext cx="1395413"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0" name="Object 4"/>
          <p:cNvGraphicFramePr>
            <a:graphicFrameLocks noChangeAspect="1"/>
          </p:cNvGraphicFramePr>
          <p:nvPr>
            <p:extLst>
              <p:ext uri="{D42A27DB-BD31-4B8C-83A1-F6EECF244321}">
                <p14:modId xmlns:p14="http://schemas.microsoft.com/office/powerpoint/2010/main" val="2809307862"/>
              </p:ext>
            </p:extLst>
          </p:nvPr>
        </p:nvGraphicFramePr>
        <p:xfrm>
          <a:off x="457200" y="3956050"/>
          <a:ext cx="4343400" cy="692150"/>
        </p:xfrm>
        <a:graphic>
          <a:graphicData uri="http://schemas.openxmlformats.org/presentationml/2006/ole">
            <mc:AlternateContent xmlns:mc="http://schemas.openxmlformats.org/markup-compatibility/2006">
              <mc:Choice xmlns:v="urn:schemas-microsoft-com:vml" Requires="v">
                <p:oleObj spid="_x0000_s304751" name="Equation" r:id="rId7" imgW="2578100" imgH="419100" progId="Equation.DSMT4">
                  <p:embed/>
                </p:oleObj>
              </mc:Choice>
              <mc:Fallback>
                <p:oleObj name="Equation" r:id="rId7" imgW="2578100" imgH="419100" progId="Equation.DSMT4">
                  <p:embed/>
                  <p:pic>
                    <p:nvPicPr>
                      <p:cNvPr id="0" name=""/>
                      <p:cNvPicPr>
                        <a:picLocks noChangeAspect="1" noChangeArrowheads="1"/>
                      </p:cNvPicPr>
                      <p:nvPr/>
                    </p:nvPicPr>
                    <p:blipFill>
                      <a:blip r:embed="rId8"/>
                      <a:srcRect/>
                      <a:stretch>
                        <a:fillRect/>
                      </a:stretch>
                    </p:blipFill>
                    <p:spPr bwMode="auto">
                      <a:xfrm>
                        <a:off x="457200" y="3956050"/>
                        <a:ext cx="4343400"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1" name="Object 5"/>
          <p:cNvGraphicFramePr>
            <a:graphicFrameLocks noChangeAspect="1"/>
          </p:cNvGraphicFramePr>
          <p:nvPr>
            <p:extLst>
              <p:ext uri="{D42A27DB-BD31-4B8C-83A1-F6EECF244321}">
                <p14:modId xmlns:p14="http://schemas.microsoft.com/office/powerpoint/2010/main" val="1462183855"/>
              </p:ext>
            </p:extLst>
          </p:nvPr>
        </p:nvGraphicFramePr>
        <p:xfrm>
          <a:off x="381000" y="4724400"/>
          <a:ext cx="3016250" cy="776288"/>
        </p:xfrm>
        <a:graphic>
          <a:graphicData uri="http://schemas.openxmlformats.org/presentationml/2006/ole">
            <mc:AlternateContent xmlns:mc="http://schemas.openxmlformats.org/markup-compatibility/2006">
              <mc:Choice xmlns:v="urn:schemas-microsoft-com:vml" Requires="v">
                <p:oleObj spid="_x0000_s304752" name="Equation" r:id="rId9" imgW="1790700" imgH="469900" progId="Equation.DSMT4">
                  <p:embed/>
                </p:oleObj>
              </mc:Choice>
              <mc:Fallback>
                <p:oleObj name="Equation" r:id="rId9" imgW="1790700" imgH="469900" progId="Equation.DSMT4">
                  <p:embed/>
                  <p:pic>
                    <p:nvPicPr>
                      <p:cNvPr id="0" name=""/>
                      <p:cNvPicPr>
                        <a:picLocks noChangeAspect="1" noChangeArrowheads="1"/>
                      </p:cNvPicPr>
                      <p:nvPr/>
                    </p:nvPicPr>
                    <p:blipFill>
                      <a:blip r:embed="rId10"/>
                      <a:srcRect/>
                      <a:stretch>
                        <a:fillRect/>
                      </a:stretch>
                    </p:blipFill>
                    <p:spPr bwMode="auto">
                      <a:xfrm>
                        <a:off x="381000" y="4724400"/>
                        <a:ext cx="3016250"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2" name="Object 6"/>
          <p:cNvGraphicFramePr>
            <a:graphicFrameLocks noChangeAspect="1"/>
          </p:cNvGraphicFramePr>
          <p:nvPr>
            <p:extLst>
              <p:ext uri="{D42A27DB-BD31-4B8C-83A1-F6EECF244321}">
                <p14:modId xmlns:p14="http://schemas.microsoft.com/office/powerpoint/2010/main" val="2296537317"/>
              </p:ext>
            </p:extLst>
          </p:nvPr>
        </p:nvGraphicFramePr>
        <p:xfrm>
          <a:off x="488950" y="5503863"/>
          <a:ext cx="2481263" cy="692150"/>
        </p:xfrm>
        <a:graphic>
          <a:graphicData uri="http://schemas.openxmlformats.org/presentationml/2006/ole">
            <mc:AlternateContent xmlns:mc="http://schemas.openxmlformats.org/markup-compatibility/2006">
              <mc:Choice xmlns:v="urn:schemas-microsoft-com:vml" Requires="v">
                <p:oleObj spid="_x0000_s304753" name="Equation" r:id="rId11" imgW="1473200" imgH="419100" progId="Equation.DSMT4">
                  <p:embed/>
                </p:oleObj>
              </mc:Choice>
              <mc:Fallback>
                <p:oleObj name="Equation" r:id="rId11" imgW="1473200" imgH="419100" progId="Equation.DSMT4">
                  <p:embed/>
                  <p:pic>
                    <p:nvPicPr>
                      <p:cNvPr id="0" name=""/>
                      <p:cNvPicPr>
                        <a:picLocks noChangeAspect="1" noChangeArrowheads="1"/>
                      </p:cNvPicPr>
                      <p:nvPr/>
                    </p:nvPicPr>
                    <p:blipFill>
                      <a:blip r:embed="rId12"/>
                      <a:srcRect/>
                      <a:stretch>
                        <a:fillRect/>
                      </a:stretch>
                    </p:blipFill>
                    <p:spPr bwMode="auto">
                      <a:xfrm>
                        <a:off x="488950" y="5503863"/>
                        <a:ext cx="2481263"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3" name="Object 7"/>
          <p:cNvGraphicFramePr>
            <a:graphicFrameLocks noChangeAspect="1"/>
          </p:cNvGraphicFramePr>
          <p:nvPr>
            <p:extLst>
              <p:ext uri="{D42A27DB-BD31-4B8C-83A1-F6EECF244321}">
                <p14:modId xmlns:p14="http://schemas.microsoft.com/office/powerpoint/2010/main" val="1401851149"/>
              </p:ext>
            </p:extLst>
          </p:nvPr>
        </p:nvGraphicFramePr>
        <p:xfrm>
          <a:off x="2486025" y="2362200"/>
          <a:ext cx="3598863" cy="827088"/>
        </p:xfrm>
        <a:graphic>
          <a:graphicData uri="http://schemas.openxmlformats.org/presentationml/2006/ole">
            <mc:AlternateContent xmlns:mc="http://schemas.openxmlformats.org/markup-compatibility/2006">
              <mc:Choice xmlns:v="urn:schemas-microsoft-com:vml" Requires="v">
                <p:oleObj spid="_x0000_s304754" name="Equation" r:id="rId13" imgW="2032000" imgH="469900" progId="Equation.DSMT4">
                  <p:embed/>
                </p:oleObj>
              </mc:Choice>
              <mc:Fallback>
                <p:oleObj name="Equation" r:id="rId13" imgW="2032000" imgH="469900" progId="Equation.DSMT4">
                  <p:embed/>
                  <p:pic>
                    <p:nvPicPr>
                      <p:cNvPr id="0" name=""/>
                      <p:cNvPicPr>
                        <a:picLocks noChangeAspect="1" noChangeArrowheads="1"/>
                      </p:cNvPicPr>
                      <p:nvPr/>
                    </p:nvPicPr>
                    <p:blipFill>
                      <a:blip r:embed="rId14"/>
                      <a:srcRect/>
                      <a:stretch>
                        <a:fillRect/>
                      </a:stretch>
                    </p:blipFill>
                    <p:spPr bwMode="auto">
                      <a:xfrm>
                        <a:off x="2486025" y="2362200"/>
                        <a:ext cx="3598863"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4" name="Object 8"/>
          <p:cNvGraphicFramePr>
            <a:graphicFrameLocks noChangeAspect="1"/>
          </p:cNvGraphicFramePr>
          <p:nvPr>
            <p:extLst>
              <p:ext uri="{D42A27DB-BD31-4B8C-83A1-F6EECF244321}">
                <p14:modId xmlns:p14="http://schemas.microsoft.com/office/powerpoint/2010/main" val="527306713"/>
              </p:ext>
            </p:extLst>
          </p:nvPr>
        </p:nvGraphicFramePr>
        <p:xfrm>
          <a:off x="2998788" y="5495925"/>
          <a:ext cx="2247900" cy="776288"/>
        </p:xfrm>
        <a:graphic>
          <a:graphicData uri="http://schemas.openxmlformats.org/presentationml/2006/ole">
            <mc:AlternateContent xmlns:mc="http://schemas.openxmlformats.org/markup-compatibility/2006">
              <mc:Choice xmlns:v="urn:schemas-microsoft-com:vml" Requires="v">
                <p:oleObj spid="_x0000_s304755" name="Equation" r:id="rId15" imgW="1333500" imgH="469900" progId="Equation.DSMT4">
                  <p:embed/>
                </p:oleObj>
              </mc:Choice>
              <mc:Fallback>
                <p:oleObj name="Equation" r:id="rId15" imgW="1333500" imgH="469900" progId="Equation.DSMT4">
                  <p:embed/>
                  <p:pic>
                    <p:nvPicPr>
                      <p:cNvPr id="0" name=""/>
                      <p:cNvPicPr>
                        <a:picLocks noChangeAspect="1" noChangeArrowheads="1"/>
                      </p:cNvPicPr>
                      <p:nvPr/>
                    </p:nvPicPr>
                    <p:blipFill>
                      <a:blip r:embed="rId16"/>
                      <a:srcRect/>
                      <a:stretch>
                        <a:fillRect/>
                      </a:stretch>
                    </p:blipFill>
                    <p:spPr bwMode="auto">
                      <a:xfrm>
                        <a:off x="2998788" y="5495925"/>
                        <a:ext cx="2247900"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35"/>
          <p:cNvSpPr txBox="1">
            <a:spLocks noChangeArrowheads="1"/>
          </p:cNvSpPr>
          <p:nvPr/>
        </p:nvSpPr>
        <p:spPr bwMode="auto">
          <a:xfrm>
            <a:off x="6096000" y="4876800"/>
            <a:ext cx="30480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What</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is the ground state energy?</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1" name="Rectangle 35"/>
          <p:cNvSpPr txBox="1">
            <a:spLocks noChangeArrowheads="1"/>
          </p:cNvSpPr>
          <p:nvPr/>
        </p:nvSpPr>
        <p:spPr bwMode="auto">
          <a:xfrm>
            <a:off x="6096000" y="5562600"/>
            <a:ext cx="30480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When are the energies the same</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for different combinations of </a:t>
            </a:r>
            <a:r>
              <a:rPr kumimoji="0" lang="en-US" sz="1800" b="0" i="0" u="none" strike="noStrike" kern="0" cap="none" spc="0" normalizeH="0" noProof="0" dirty="0" err="1"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err="1" smtClean="0">
                <a:ln>
                  <a:noFill/>
                </a:ln>
                <a:solidFill>
                  <a:schemeClr val="accent2"/>
                </a:solidFill>
                <a:effectLst/>
                <a:uLnTx/>
                <a:uFillTx/>
                <a:latin typeface="+mn-lt"/>
                <a:ea typeface="ＭＳ Ｐゴシック" pitchFamily="-1" charset="-128"/>
                <a:cs typeface="ＭＳ Ｐゴシック" pitchFamily="-84" charset="-128"/>
              </a:rPr>
              <a:t>i</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3" name="Rectangle 35"/>
          <p:cNvSpPr txBox="1">
            <a:spLocks noChangeArrowheads="1"/>
          </p:cNvSpPr>
          <p:nvPr/>
        </p:nvSpPr>
        <p:spPr bwMode="auto">
          <a:xfrm>
            <a:off x="6096000" y="5181600"/>
            <a:ext cx="32766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E</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1,1,1</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when 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1</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2</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3</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=1, how much?</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31465" name="Object 9"/>
          <p:cNvGraphicFramePr>
            <a:graphicFrameLocks noChangeAspect="1"/>
          </p:cNvGraphicFramePr>
          <p:nvPr>
            <p:extLst>
              <p:ext uri="{D42A27DB-BD31-4B8C-83A1-F6EECF244321}">
                <p14:modId xmlns:p14="http://schemas.microsoft.com/office/powerpoint/2010/main" val="3458230881"/>
              </p:ext>
            </p:extLst>
          </p:nvPr>
        </p:nvGraphicFramePr>
        <p:xfrm>
          <a:off x="3389313" y="4794250"/>
          <a:ext cx="2674937" cy="692150"/>
        </p:xfrm>
        <a:graphic>
          <a:graphicData uri="http://schemas.openxmlformats.org/presentationml/2006/ole">
            <mc:AlternateContent xmlns:mc="http://schemas.openxmlformats.org/markup-compatibility/2006">
              <mc:Choice xmlns:v="urn:schemas-microsoft-com:vml" Requires="v">
                <p:oleObj spid="_x0000_s304756" name="Equation" r:id="rId17" imgW="1587500" imgH="419100" progId="Equation.DSMT4">
                  <p:embed/>
                </p:oleObj>
              </mc:Choice>
              <mc:Fallback>
                <p:oleObj name="Equation" r:id="rId17" imgW="1587500" imgH="419100" progId="Equation.DSMT4">
                  <p:embed/>
                  <p:pic>
                    <p:nvPicPr>
                      <p:cNvPr id="0" name=""/>
                      <p:cNvPicPr>
                        <a:picLocks noChangeAspect="1" noChangeArrowheads="1"/>
                      </p:cNvPicPr>
                      <p:nvPr/>
                    </p:nvPicPr>
                    <p:blipFill>
                      <a:blip r:embed="rId18"/>
                      <a:srcRect/>
                      <a:stretch>
                        <a:fillRect/>
                      </a:stretch>
                    </p:blipFill>
                    <p:spPr bwMode="auto">
                      <a:xfrm>
                        <a:off x="3389313" y="4794250"/>
                        <a:ext cx="2674937"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6" name="Object 10"/>
          <p:cNvGraphicFramePr>
            <a:graphicFrameLocks noChangeAspect="1"/>
          </p:cNvGraphicFramePr>
          <p:nvPr>
            <p:extLst>
              <p:ext uri="{D42A27DB-BD31-4B8C-83A1-F6EECF244321}">
                <p14:modId xmlns:p14="http://schemas.microsoft.com/office/powerpoint/2010/main" val="3063153983"/>
              </p:ext>
            </p:extLst>
          </p:nvPr>
        </p:nvGraphicFramePr>
        <p:xfrm>
          <a:off x="4592638" y="3352800"/>
          <a:ext cx="3016250" cy="400050"/>
        </p:xfrm>
        <a:graphic>
          <a:graphicData uri="http://schemas.openxmlformats.org/presentationml/2006/ole">
            <mc:AlternateContent xmlns:mc="http://schemas.openxmlformats.org/markup-compatibility/2006">
              <mc:Choice xmlns:v="urn:schemas-microsoft-com:vml" Requires="v">
                <p:oleObj spid="_x0000_s304757" name="Equation" r:id="rId19" imgW="1790700" imgH="241300" progId="Equation.DSMT4">
                  <p:embed/>
                </p:oleObj>
              </mc:Choice>
              <mc:Fallback>
                <p:oleObj name="Equation" r:id="rId19" imgW="1790700" imgH="241300" progId="Equation.DSMT4">
                  <p:embed/>
                  <p:pic>
                    <p:nvPicPr>
                      <p:cNvPr id="0" name=""/>
                      <p:cNvPicPr>
                        <a:picLocks noChangeAspect="1" noChangeArrowheads="1"/>
                      </p:cNvPicPr>
                      <p:nvPr/>
                    </p:nvPicPr>
                    <p:blipFill>
                      <a:blip r:embed="rId20"/>
                      <a:srcRect/>
                      <a:stretch>
                        <a:fillRect/>
                      </a:stretch>
                    </p:blipFill>
                    <p:spPr bwMode="auto">
                      <a:xfrm>
                        <a:off x="4592638" y="3352800"/>
                        <a:ext cx="3016250"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7" name="Object 11"/>
          <p:cNvGraphicFramePr>
            <a:graphicFrameLocks noChangeAspect="1"/>
          </p:cNvGraphicFramePr>
          <p:nvPr>
            <p:extLst>
              <p:ext uri="{D42A27DB-BD31-4B8C-83A1-F6EECF244321}">
                <p14:modId xmlns:p14="http://schemas.microsoft.com/office/powerpoint/2010/main" val="3305029206"/>
              </p:ext>
            </p:extLst>
          </p:nvPr>
        </p:nvGraphicFramePr>
        <p:xfrm>
          <a:off x="4733925" y="4114800"/>
          <a:ext cx="3359150" cy="398463"/>
        </p:xfrm>
        <a:graphic>
          <a:graphicData uri="http://schemas.openxmlformats.org/presentationml/2006/ole">
            <mc:AlternateContent xmlns:mc="http://schemas.openxmlformats.org/markup-compatibility/2006">
              <mc:Choice xmlns:v="urn:schemas-microsoft-com:vml" Requires="v">
                <p:oleObj spid="_x0000_s304758" name="Equation" r:id="rId21" imgW="1993900" imgH="241300" progId="Equation.DSMT4">
                  <p:embed/>
                </p:oleObj>
              </mc:Choice>
              <mc:Fallback>
                <p:oleObj name="Equation" r:id="rId21" imgW="1993900" imgH="241300" progId="Equation.DSMT4">
                  <p:embed/>
                  <p:pic>
                    <p:nvPicPr>
                      <p:cNvPr id="0" name=""/>
                      <p:cNvPicPr>
                        <a:picLocks noChangeAspect="1" noChangeArrowheads="1"/>
                      </p:cNvPicPr>
                      <p:nvPr/>
                    </p:nvPicPr>
                    <p:blipFill>
                      <a:blip r:embed="rId22"/>
                      <a:srcRect/>
                      <a:stretch>
                        <a:fillRect/>
                      </a:stretch>
                    </p:blipFill>
                    <p:spPr bwMode="auto">
                      <a:xfrm>
                        <a:off x="4733925" y="4114800"/>
                        <a:ext cx="3359150"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8" name="Object 12"/>
          <p:cNvGraphicFramePr>
            <a:graphicFrameLocks noChangeAspect="1"/>
          </p:cNvGraphicFramePr>
          <p:nvPr>
            <p:extLst>
              <p:ext uri="{D42A27DB-BD31-4B8C-83A1-F6EECF244321}">
                <p14:modId xmlns:p14="http://schemas.microsoft.com/office/powerpoint/2010/main" val="2009930269"/>
              </p:ext>
            </p:extLst>
          </p:nvPr>
        </p:nvGraphicFramePr>
        <p:xfrm>
          <a:off x="8108950" y="4114800"/>
          <a:ext cx="642938" cy="377825"/>
        </p:xfrm>
        <a:graphic>
          <a:graphicData uri="http://schemas.openxmlformats.org/presentationml/2006/ole">
            <mc:AlternateContent xmlns:mc="http://schemas.openxmlformats.org/markup-compatibility/2006">
              <mc:Choice xmlns:v="urn:schemas-microsoft-com:vml" Requires="v">
                <p:oleObj spid="_x0000_s304759" name="Equation" r:id="rId23" imgW="381000" imgH="228600" progId="Equation.DSMT4">
                  <p:embed/>
                </p:oleObj>
              </mc:Choice>
              <mc:Fallback>
                <p:oleObj name="Equation" r:id="rId23" imgW="381000" imgH="228600" progId="Equation.DSMT4">
                  <p:embed/>
                  <p:pic>
                    <p:nvPicPr>
                      <p:cNvPr id="0" name=""/>
                      <p:cNvPicPr>
                        <a:picLocks noChangeAspect="1" noChangeArrowheads="1"/>
                      </p:cNvPicPr>
                      <p:nvPr/>
                    </p:nvPicPr>
                    <p:blipFill>
                      <a:blip r:embed="rId24"/>
                      <a:srcRect/>
                      <a:stretch>
                        <a:fillRect/>
                      </a:stretch>
                    </p:blipFill>
                    <p:spPr bwMode="auto">
                      <a:xfrm>
                        <a:off x="8108950" y="4114800"/>
                        <a:ext cx="642938"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0799740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left)">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9416"/>
                                        </p:tgtEl>
                                        <p:attrNameLst>
                                          <p:attrName>style.visibility</p:attrName>
                                        </p:attrNameLst>
                                      </p:cBhvr>
                                      <p:to>
                                        <p:strVal val="visible"/>
                                      </p:to>
                                    </p:set>
                                    <p:animEffect transition="in" filter="wipe(left)">
                                      <p:cBhvr>
                                        <p:cTn id="12" dur="500"/>
                                        <p:tgtEl>
                                          <p:spTgt spid="5294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31463"/>
                                        </p:tgtEl>
                                        <p:attrNameLst>
                                          <p:attrName>style.visibility</p:attrName>
                                        </p:attrNameLst>
                                      </p:cBhvr>
                                      <p:to>
                                        <p:strVal val="visible"/>
                                      </p:to>
                                    </p:set>
                                    <p:animEffect transition="in" filter="wipe(left)">
                                      <p:cBhvr>
                                        <p:cTn id="17" dur="500"/>
                                        <p:tgtEl>
                                          <p:spTgt spid="53146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08943"/>
                                        </p:tgtEl>
                                        <p:attrNameLst>
                                          <p:attrName>style.visibility</p:attrName>
                                        </p:attrNameLst>
                                      </p:cBhvr>
                                      <p:to>
                                        <p:strVal val="visible"/>
                                      </p:to>
                                    </p:set>
                                    <p:animEffect transition="in" filter="wipe(left)">
                                      <p:cBhvr>
                                        <p:cTn id="22" dur="500"/>
                                        <p:tgtEl>
                                          <p:spTgt spid="50894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31466"/>
                                        </p:tgtEl>
                                        <p:attrNameLst>
                                          <p:attrName>style.visibility</p:attrName>
                                        </p:attrNameLst>
                                      </p:cBhvr>
                                      <p:to>
                                        <p:strVal val="visible"/>
                                      </p:to>
                                    </p:set>
                                    <p:animEffect transition="in" filter="wipe(left)">
                                      <p:cBhvr>
                                        <p:cTn id="27" dur="500"/>
                                        <p:tgtEl>
                                          <p:spTgt spid="53146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31460"/>
                                        </p:tgtEl>
                                        <p:attrNameLst>
                                          <p:attrName>style.visibility</p:attrName>
                                        </p:attrNameLst>
                                      </p:cBhvr>
                                      <p:to>
                                        <p:strVal val="visible"/>
                                      </p:to>
                                    </p:set>
                                    <p:animEffect transition="in" filter="wipe(left)">
                                      <p:cBhvr>
                                        <p:cTn id="32" dur="500"/>
                                        <p:tgtEl>
                                          <p:spTgt spid="5314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31467"/>
                                        </p:tgtEl>
                                        <p:attrNameLst>
                                          <p:attrName>style.visibility</p:attrName>
                                        </p:attrNameLst>
                                      </p:cBhvr>
                                      <p:to>
                                        <p:strVal val="visible"/>
                                      </p:to>
                                    </p:set>
                                    <p:animEffect transition="in" filter="wipe(left)">
                                      <p:cBhvr>
                                        <p:cTn id="37" dur="500"/>
                                        <p:tgtEl>
                                          <p:spTgt spid="53146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31468"/>
                                        </p:tgtEl>
                                        <p:attrNameLst>
                                          <p:attrName>style.visibility</p:attrName>
                                        </p:attrNameLst>
                                      </p:cBhvr>
                                      <p:to>
                                        <p:strVal val="visible"/>
                                      </p:to>
                                    </p:set>
                                    <p:animEffect transition="in" filter="wipe(left)">
                                      <p:cBhvr>
                                        <p:cTn id="42" dur="500"/>
                                        <p:tgtEl>
                                          <p:spTgt spid="53146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31461"/>
                                        </p:tgtEl>
                                        <p:attrNameLst>
                                          <p:attrName>style.visibility</p:attrName>
                                        </p:attrNameLst>
                                      </p:cBhvr>
                                      <p:to>
                                        <p:strVal val="visible"/>
                                      </p:to>
                                    </p:set>
                                    <p:animEffect transition="in" filter="wipe(left)">
                                      <p:cBhvr>
                                        <p:cTn id="47" dur="500"/>
                                        <p:tgtEl>
                                          <p:spTgt spid="5314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31465"/>
                                        </p:tgtEl>
                                        <p:attrNameLst>
                                          <p:attrName>style.visibility</p:attrName>
                                        </p:attrNameLst>
                                      </p:cBhvr>
                                      <p:to>
                                        <p:strVal val="visible"/>
                                      </p:to>
                                    </p:set>
                                    <p:animEffect transition="in" filter="wipe(left)">
                                      <p:cBhvr>
                                        <p:cTn id="52" dur="500"/>
                                        <p:tgtEl>
                                          <p:spTgt spid="53146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531462"/>
                                        </p:tgtEl>
                                        <p:attrNameLst>
                                          <p:attrName>style.visibility</p:attrName>
                                        </p:attrNameLst>
                                      </p:cBhvr>
                                      <p:to>
                                        <p:strVal val="visible"/>
                                      </p:to>
                                    </p:set>
                                    <p:animEffect transition="in" filter="wipe(left)">
                                      <p:cBhvr>
                                        <p:cTn id="57" dur="500"/>
                                        <p:tgtEl>
                                          <p:spTgt spid="53146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31464"/>
                                        </p:tgtEl>
                                        <p:attrNameLst>
                                          <p:attrName>style.visibility</p:attrName>
                                        </p:attrNameLst>
                                      </p:cBhvr>
                                      <p:to>
                                        <p:strVal val="visible"/>
                                      </p:to>
                                    </p:set>
                                    <p:animEffect transition="in" filter="wipe(left)">
                                      <p:cBhvr>
                                        <p:cTn id="62" dur="500"/>
                                        <p:tgtEl>
                                          <p:spTgt spid="53146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0">
                                            <p:txEl>
                                              <p:pRg st="0" end="0"/>
                                            </p:txEl>
                                          </p:spTgt>
                                        </p:tgtEl>
                                        <p:attrNameLst>
                                          <p:attrName>style.visibility</p:attrName>
                                        </p:attrNameLst>
                                      </p:cBhvr>
                                      <p:to>
                                        <p:strVal val="visible"/>
                                      </p:to>
                                    </p:set>
                                    <p:animEffect transition="in" filter="wipe(left)">
                                      <p:cBhvr>
                                        <p:cTn id="67" dur="500"/>
                                        <p:tgtEl>
                                          <p:spTgt spid="2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3">
                                            <p:txEl>
                                              <p:pRg st="0" end="0"/>
                                            </p:txEl>
                                          </p:spTgt>
                                        </p:tgtEl>
                                        <p:attrNameLst>
                                          <p:attrName>style.visibility</p:attrName>
                                        </p:attrNameLst>
                                      </p:cBhvr>
                                      <p:to>
                                        <p:strVal val="visible"/>
                                      </p:to>
                                    </p:set>
                                    <p:animEffect transition="in" filter="wipe(left)">
                                      <p:cBhvr>
                                        <p:cTn id="72" dur="500"/>
                                        <p:tgtEl>
                                          <p:spTgt spid="23">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1">
                                            <p:txEl>
                                              <p:pRg st="0" end="0"/>
                                            </p:txEl>
                                          </p:spTgt>
                                        </p:tgtEl>
                                        <p:attrNameLst>
                                          <p:attrName>style.visibility</p:attrName>
                                        </p:attrNameLst>
                                      </p:cBhvr>
                                      <p:to>
                                        <p:strVal val="visible"/>
                                      </p:to>
                                    </p:set>
                                    <p:animEffect transition="in" filter="wipe(left)">
                                      <p:cBhvr>
                                        <p:cTn id="77"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build="p"/>
      <p:bldP spid="21" grpId="0" build="p"/>
      <p:bldP spid="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49213"/>
            <a:ext cx="8226425" cy="1093787"/>
          </a:xfrm>
        </p:spPr>
        <p:txBody>
          <a:bodyPr/>
          <a:lstStyle/>
          <a:p>
            <a:pPr eaLnBrk="1" hangingPunct="1"/>
            <a:r>
              <a:rPr lang="en-US" sz="6000" dirty="0" smtClean="0">
                <a:ea typeface="ＭＳ Ｐゴシック" pitchFamily="-84" charset="-128"/>
                <a:cs typeface="ＭＳ Ｐゴシック" pitchFamily="-84" charset="-128"/>
              </a:rPr>
              <a:t>Degeneracy*</a:t>
            </a:r>
            <a:endParaRPr lang="en-US" sz="6000" dirty="0">
              <a:ea typeface="ＭＳ Ｐゴシック" pitchFamily="-84" charset="-128"/>
              <a:cs typeface="ＭＳ Ｐゴシック" pitchFamily="-84" charset="-128"/>
            </a:endParaRPr>
          </a:p>
        </p:txBody>
      </p:sp>
      <p:sp>
        <p:nvSpPr>
          <p:cNvPr id="38914" name="Rectangle 3"/>
          <p:cNvSpPr>
            <a:spLocks noGrp="1" noChangeArrowheads="1"/>
          </p:cNvSpPr>
          <p:nvPr>
            <p:ph type="body" sz="half" idx="1"/>
          </p:nvPr>
        </p:nvSpPr>
        <p:spPr>
          <a:xfrm>
            <a:off x="457200" y="1065212"/>
            <a:ext cx="8383588" cy="4497388"/>
          </a:xfrm>
        </p:spPr>
        <p:txBody>
          <a:bodyPr/>
          <a:lstStyle/>
          <a:p>
            <a:pPr eaLnBrk="1" hangingPunct="1"/>
            <a:r>
              <a:rPr lang="en-US" dirty="0">
                <a:ea typeface="ＭＳ Ｐゴシック" pitchFamily="-84" charset="-128"/>
                <a:cs typeface="ＭＳ Ｐゴシック" pitchFamily="-84" charset="-128"/>
              </a:rPr>
              <a:t>Analysis of the Schrödinger wave equation in three dimensions introduces three quantum numbers that quantize the energy.</a:t>
            </a:r>
            <a:r>
              <a:rPr lang="en-US" dirty="0" smtClean="0">
                <a:ea typeface="ＭＳ Ｐゴシック" pitchFamily="-84" charset="-128"/>
                <a:cs typeface="ＭＳ Ｐゴシック" pitchFamily="-84" charset="-128"/>
              </a:rPr>
              <a:t> </a:t>
            </a:r>
          </a:p>
          <a:p>
            <a:pPr eaLnBrk="1" hangingPunct="1"/>
            <a:r>
              <a:rPr lang="en-US" dirty="0">
                <a:ea typeface="ＭＳ Ｐゴシック" pitchFamily="-84" charset="-128"/>
                <a:cs typeface="ＭＳ Ｐゴシック" pitchFamily="-84" charset="-128"/>
              </a:rPr>
              <a:t>A quantum state is degenerate when there is more than one wave function for a given energy</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Degeneracy results from particular properties of the potential energy function that describes the system. A perturbation of the potential </a:t>
            </a:r>
            <a:r>
              <a:rPr lang="en-US" dirty="0" smtClean="0">
                <a:ea typeface="ＭＳ Ｐゴシック" pitchFamily="-84" charset="-128"/>
                <a:cs typeface="ＭＳ Ｐゴシック" pitchFamily="-84" charset="-128"/>
              </a:rPr>
              <a:t>energy, such as the spin under a B field, </a:t>
            </a:r>
            <a:r>
              <a:rPr lang="en-US" dirty="0">
                <a:ea typeface="ＭＳ Ｐゴシック" pitchFamily="-84" charset="-128"/>
                <a:cs typeface="ＭＳ Ｐゴシック" pitchFamily="-84" charset="-128"/>
              </a:rPr>
              <a:t>can remove the degeneracy.</a:t>
            </a:r>
          </a:p>
          <a:p>
            <a:pPr eaLnBrk="1" hangingPunct="1"/>
            <a:endParaRPr lang="en-US" dirty="0">
              <a:ea typeface="ＭＳ Ｐゴシック" pitchFamily="-84" charset="-128"/>
              <a:cs typeface="ＭＳ Ｐゴシック" pitchFamily="-84" charset="-128"/>
            </a:endParaRPr>
          </a:p>
          <a:p>
            <a:pPr eaLnBrk="1" hangingPunct="1">
              <a:buFont typeface="Wingdings" pitchFamily="-84" charset="2"/>
              <a:buNone/>
            </a:pPr>
            <a:endParaRPr lang="en-US" dirty="0">
              <a:ea typeface="ＭＳ Ｐゴシック" pitchFamily="-84" charset="-128"/>
              <a:cs typeface="ＭＳ Ｐゴシック" pitchFamily="-84" charset="-128"/>
            </a:endParaRPr>
          </a:p>
          <a:p>
            <a:pPr eaLnBrk="1" hangingPunct="1">
              <a:buFont typeface="Wingdings" pitchFamily="-84" charset="2"/>
              <a:buNone/>
            </a:pPr>
            <a:endParaRPr lang="en-US" sz="4800"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Monday, Apr. 7, 2014</a:t>
            </a:r>
            <a:endParaRPr lang="en-US"/>
          </a:p>
        </p:txBody>
      </p:sp>
      <p:sp>
        <p:nvSpPr>
          <p:cNvPr id="5" name="Slide Number Placeholder 4"/>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nl-NL" smtClean="0"/>
              <a:t>PHYS 3313-001, Spring 2014                      Dr. Jaehoon Yu</a:t>
            </a:r>
            <a:endParaRPr lang="en-US"/>
          </a:p>
        </p:txBody>
      </p:sp>
      <p:sp>
        <p:nvSpPr>
          <p:cNvPr id="7" name="TextBox 6"/>
          <p:cNvSpPr txBox="1"/>
          <p:nvPr/>
        </p:nvSpPr>
        <p:spPr>
          <a:xfrm>
            <a:off x="1965359" y="5867400"/>
            <a:ext cx="4435441" cy="307777"/>
          </a:xfrm>
          <a:prstGeom prst="rect">
            <a:avLst/>
          </a:prstGeom>
          <a:solidFill>
            <a:srgbClr val="FFFFCC"/>
          </a:solidFill>
          <a:ln w="28575" cap="flat" cmpd="sng" algn="ctr">
            <a:solidFill>
              <a:srgbClr val="800000"/>
            </a:solidFill>
            <a:prstDash val="solid"/>
            <a:round/>
            <a:headEnd type="none" w="med" len="med"/>
            <a:tailEnd type="none" w="med" len="med"/>
          </a:ln>
        </p:spPr>
        <p:txBody>
          <a:bodyPr wrap="none" rtlCol="0">
            <a:spAutoFit/>
          </a:bodyPr>
          <a:lstStyle/>
          <a:p>
            <a:r>
              <a:rPr lang="en-US" sz="1400" b="1" dirty="0" smtClean="0">
                <a:solidFill>
                  <a:srgbClr val="800000"/>
                </a:solidFill>
                <a:latin typeface="Arial Narrow"/>
                <a:cs typeface="Arial Narrow"/>
              </a:rPr>
              <a:t>*</a:t>
            </a:r>
            <a:r>
              <a:rPr lang="en-US" sz="1400" b="1" dirty="0" err="1" smtClean="0">
                <a:solidFill>
                  <a:srgbClr val="800000"/>
                </a:solidFill>
                <a:latin typeface="Arial Narrow"/>
                <a:cs typeface="Arial Narrow"/>
              </a:rPr>
              <a:t>Mirriam-webster</a:t>
            </a:r>
            <a:r>
              <a:rPr lang="en-US" sz="1400" b="1" dirty="0" smtClean="0">
                <a:solidFill>
                  <a:srgbClr val="800000"/>
                </a:solidFill>
                <a:latin typeface="Arial Narrow"/>
                <a:cs typeface="Arial Narrow"/>
              </a:rPr>
              <a:t>: having two or more states or subdivisions</a:t>
            </a:r>
            <a:endParaRPr lang="en-US" sz="1400" b="1" dirty="0">
              <a:solidFill>
                <a:srgbClr val="800000"/>
              </a:solidFill>
              <a:latin typeface="Arial Narrow"/>
              <a:cs typeface="Arial Narrow"/>
            </a:endParaRPr>
          </a:p>
        </p:txBody>
      </p:sp>
    </p:spTree>
    <p:extLst>
      <p:ext uri="{BB962C8B-B14F-4D97-AF65-F5344CB8AC3E}">
        <p14:creationId xmlns:p14="http://schemas.microsoft.com/office/powerpoint/2010/main" val="427473778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8914">
                                            <p:txEl>
                                              <p:pRg st="0" end="0"/>
                                            </p:txEl>
                                          </p:spTgt>
                                        </p:tgtEl>
                                        <p:attrNameLst>
                                          <p:attrName>style.visibility</p:attrName>
                                        </p:attrNameLst>
                                      </p:cBhvr>
                                      <p:to>
                                        <p:strVal val="visible"/>
                                      </p:to>
                                    </p:set>
                                    <p:animEffect transition="in" filter="wipe(left)">
                                      <p:cBhvr>
                                        <p:cTn id="12" dur="500"/>
                                        <p:tgtEl>
                                          <p:spTgt spid="389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8914">
                                            <p:txEl>
                                              <p:pRg st="1" end="1"/>
                                            </p:txEl>
                                          </p:spTgt>
                                        </p:tgtEl>
                                        <p:attrNameLst>
                                          <p:attrName>style.visibility</p:attrName>
                                        </p:attrNameLst>
                                      </p:cBhvr>
                                      <p:to>
                                        <p:strVal val="visible"/>
                                      </p:to>
                                    </p:set>
                                    <p:animEffect transition="in" filter="wipe(left)">
                                      <p:cBhvr>
                                        <p:cTn id="17" dur="500"/>
                                        <p:tgtEl>
                                          <p:spTgt spid="389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8914">
                                            <p:txEl>
                                              <p:pRg st="2" end="2"/>
                                            </p:txEl>
                                          </p:spTgt>
                                        </p:tgtEl>
                                        <p:attrNameLst>
                                          <p:attrName>style.visibility</p:attrName>
                                        </p:attrNameLst>
                                      </p:cBhvr>
                                      <p:to>
                                        <p:strVal val="visible"/>
                                      </p:to>
                                    </p:set>
                                    <p:animEffect transition="in" filter="wipe(left)">
                                      <p:cBhvr>
                                        <p:cTn id="22" dur="500"/>
                                        <p:tgtEl>
                                          <p:spTgt spid="389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p:bldP spid="7"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52054</TotalTime>
  <Words>677</Words>
  <Application>Microsoft Macintosh PowerPoint</Application>
  <PresentationFormat>On-screen Show (4:3)</PresentationFormat>
  <Paragraphs>76</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phys1443-spring02</vt:lpstr>
      <vt:lpstr>Equation</vt:lpstr>
      <vt:lpstr>PHYS 3313 – Section 001 Lecture #20</vt:lpstr>
      <vt:lpstr>Announcements</vt:lpstr>
      <vt:lpstr>Reminder: Special project #5</vt:lpstr>
      <vt:lpstr>Three-Dimensional Infinite-Potential Well</vt:lpstr>
      <vt:lpstr>Ex 6.10: Expectation values inside a box</vt:lpstr>
      <vt:lpstr>Ex 6.10: Expectation values inside a box</vt:lpstr>
      <vt:lpstr>Degeneracy*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1206</cp:revision>
  <dcterms:created xsi:type="dcterms:W3CDTF">2012-08-29T20:00:19Z</dcterms:created>
  <dcterms:modified xsi:type="dcterms:W3CDTF">2014-04-07T19:56:04Z</dcterms:modified>
</cp:coreProperties>
</file>